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96" r:id="rId3"/>
    <p:sldId id="295" r:id="rId4"/>
    <p:sldId id="294" r:id="rId5"/>
    <p:sldId id="297" r:id="rId6"/>
    <p:sldId id="298" r:id="rId7"/>
    <p:sldId id="299" r:id="rId8"/>
    <p:sldId id="300" r:id="rId9"/>
    <p:sldId id="301" r:id="rId10"/>
    <p:sldId id="302" r:id="rId11"/>
    <p:sldId id="303" r:id="rId12"/>
    <p:sldId id="321" r:id="rId13"/>
    <p:sldId id="304" r:id="rId14"/>
    <p:sldId id="258" r:id="rId15"/>
    <p:sldId id="305" r:id="rId16"/>
    <p:sldId id="306" r:id="rId17"/>
    <p:sldId id="260" r:id="rId18"/>
    <p:sldId id="261" r:id="rId19"/>
    <p:sldId id="322" r:id="rId20"/>
    <p:sldId id="307" r:id="rId21"/>
    <p:sldId id="262" r:id="rId22"/>
    <p:sldId id="263" r:id="rId23"/>
    <p:sldId id="264" r:id="rId24"/>
    <p:sldId id="265" r:id="rId25"/>
    <p:sldId id="266" r:id="rId26"/>
    <p:sldId id="308" r:id="rId27"/>
    <p:sldId id="267" r:id="rId28"/>
    <p:sldId id="309" r:id="rId29"/>
    <p:sldId id="310" r:id="rId30"/>
    <p:sldId id="311" r:id="rId31"/>
    <p:sldId id="312" r:id="rId32"/>
    <p:sldId id="313" r:id="rId33"/>
    <p:sldId id="323" r:id="rId34"/>
    <p:sldId id="318" r:id="rId35"/>
    <p:sldId id="268" r:id="rId36"/>
    <p:sldId id="269" r:id="rId37"/>
    <p:sldId id="271" r:id="rId38"/>
    <p:sldId id="273" r:id="rId39"/>
    <p:sldId id="275" r:id="rId40"/>
    <p:sldId id="276" r:id="rId41"/>
    <p:sldId id="278" r:id="rId42"/>
    <p:sldId id="279" r:id="rId43"/>
    <p:sldId id="280" r:id="rId44"/>
    <p:sldId id="324" r:id="rId45"/>
    <p:sldId id="281" r:id="rId46"/>
    <p:sldId id="319" r:id="rId47"/>
    <p:sldId id="282" r:id="rId48"/>
    <p:sldId id="320" r:id="rId49"/>
    <p:sldId id="283" r:id="rId50"/>
    <p:sldId id="284" r:id="rId51"/>
    <p:sldId id="315" r:id="rId52"/>
    <p:sldId id="314" r:id="rId53"/>
    <p:sldId id="285" r:id="rId54"/>
    <p:sldId id="286" r:id="rId55"/>
    <p:sldId id="287" r:id="rId56"/>
    <p:sldId id="316" r:id="rId57"/>
    <p:sldId id="317" r:id="rId58"/>
    <p:sldId id="288" r:id="rId59"/>
    <p:sldId id="289" r:id="rId60"/>
    <p:sldId id="290" r:id="rId61"/>
    <p:sldId id="291" r:id="rId62"/>
    <p:sldId id="292" r:id="rId63"/>
    <p:sldId id="293" r:id="rId64"/>
    <p:sldId id="325" r:id="rId6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p:scale>
          <a:sx n="81" d="100"/>
          <a:sy n="81" d="100"/>
        </p:scale>
        <p:origin x="-677" y="-15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9F77CC-4E21-4C2D-B70E-28464E681F23}" type="doc">
      <dgm:prSet loTypeId="urn:microsoft.com/office/officeart/2005/8/layout/orgChart1" loCatId="hierarchy" qsTypeId="urn:microsoft.com/office/officeart/2005/8/quickstyle/3d1" qsCatId="3D" csTypeId="urn:microsoft.com/office/officeart/2005/8/colors/accent1_2" csCatId="accent1"/>
      <dgm:spPr/>
    </dgm:pt>
    <dgm:pt modelId="{473B09FB-2191-434A-96CD-347F8992CEF8}">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Ақпараттық жүйені пайдалану барысының ерекшеліктері</a:t>
          </a:r>
          <a:endParaRPr kumimoji="0" lang="kk-KZ" altLang="ru-RU" b="0" i="1" u="none" strike="noStrike" cap="none" normalizeH="0" baseline="0" dirty="0" smtClean="0">
            <a:ln/>
            <a:effectLst/>
            <a:latin typeface="Times New Roman" panose="02020603050405020304" pitchFamily="18" charset="0"/>
            <a:cs typeface="Times New Roman" panose="02020603050405020304" pitchFamily="18" charset="0"/>
          </a:endParaRPr>
        </a:p>
      </dgm:t>
    </dgm:pt>
    <dgm:pt modelId="{8F0495BE-5DF3-4AC3-8F35-85E2BD3D57A0}" type="parTrans" cxnId="{C3AF8233-4CD4-4FCB-B325-65C58C545531}">
      <dgm:prSet/>
      <dgm:spPr/>
      <dgm:t>
        <a:bodyPr/>
        <a:lstStyle/>
        <a:p>
          <a:endParaRPr lang="ru-RU"/>
        </a:p>
      </dgm:t>
    </dgm:pt>
    <dgm:pt modelId="{D3EFB1FB-1E30-402C-B176-7E5FF2C4C85B}" type="sibTrans" cxnId="{C3AF8233-4CD4-4FCB-B325-65C58C545531}">
      <dgm:prSet/>
      <dgm:spPr/>
      <dgm:t>
        <a:bodyPr/>
        <a:lstStyle/>
        <a:p>
          <a:endParaRPr lang="ru-RU"/>
        </a:p>
      </dgm:t>
    </dgm:pt>
    <dgm:pt modelId="{CE02EBB5-8784-4534-80BC-F0896B68B5A6}">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Ақпараттық жүйелердің жұмысын қамту үшін салыстырмалы аз есептеу қуаттары керек</a:t>
          </a:r>
          <a:endParaRPr kumimoji="0" lang="kk-KZ" altLang="ru-RU" b="0" i="1" u="none" strike="noStrike" cap="none" normalizeH="0" baseline="0" smtClean="0">
            <a:ln/>
            <a:effectLst/>
            <a:latin typeface="Times New Roman" panose="02020603050405020304" pitchFamily="18" charset="0"/>
            <a:cs typeface="Times New Roman" panose="02020603050405020304" pitchFamily="18" charset="0"/>
          </a:endParaRPr>
        </a:p>
      </dgm:t>
    </dgm:pt>
    <dgm:pt modelId="{A4A67914-BB70-4E58-861D-FF2ECD6A5392}" type="parTrans" cxnId="{849B225A-A4B8-4ECD-B8B0-B49AA1EF4135}">
      <dgm:prSet/>
      <dgm:spPr/>
      <dgm:t>
        <a:bodyPr/>
        <a:lstStyle/>
        <a:p>
          <a:endParaRPr lang="ru-RU" i="1">
            <a:latin typeface="Times New Roman" panose="02020603050405020304" pitchFamily="18" charset="0"/>
            <a:cs typeface="Times New Roman" panose="02020603050405020304" pitchFamily="18" charset="0"/>
          </a:endParaRPr>
        </a:p>
      </dgm:t>
    </dgm:pt>
    <dgm:pt modelId="{6EC577D7-E7D9-41F7-9FF6-D5086D3FDDE8}" type="sibTrans" cxnId="{849B225A-A4B8-4ECD-B8B0-B49AA1EF4135}">
      <dgm:prSet/>
      <dgm:spPr/>
      <dgm:t>
        <a:bodyPr/>
        <a:lstStyle/>
        <a:p>
          <a:endParaRPr lang="ru-RU"/>
        </a:p>
      </dgm:t>
    </dgm:pt>
    <dgm:pt modelId="{E25596DD-F694-4FF2-A957-0AC632E1A5FB}">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Пайдаланатын деректердің құрылымы күрделі болып келеді</a:t>
          </a:r>
          <a:endParaRPr kumimoji="0" lang="kk-KZ" altLang="ru-RU" b="0" i="1" u="none" strike="noStrike" cap="none" normalizeH="0" baseline="0" smtClean="0">
            <a:ln/>
            <a:effectLst/>
            <a:latin typeface="Times New Roman" panose="02020603050405020304" pitchFamily="18" charset="0"/>
            <a:cs typeface="Times New Roman" panose="02020603050405020304" pitchFamily="18" charset="0"/>
          </a:endParaRPr>
        </a:p>
      </dgm:t>
    </dgm:pt>
    <dgm:pt modelId="{5DFC506F-5897-428F-B8C0-5A5E51DD23C0}" type="parTrans" cxnId="{6FB96BBE-C3F0-47BB-B54C-C66298F13EC3}">
      <dgm:prSet/>
      <dgm:spPr/>
      <dgm:t>
        <a:bodyPr/>
        <a:lstStyle/>
        <a:p>
          <a:endParaRPr lang="ru-RU" i="1">
            <a:latin typeface="Times New Roman" panose="02020603050405020304" pitchFamily="18" charset="0"/>
            <a:cs typeface="Times New Roman" panose="02020603050405020304" pitchFamily="18" charset="0"/>
          </a:endParaRPr>
        </a:p>
      </dgm:t>
    </dgm:pt>
    <dgm:pt modelId="{03CEED67-A4F8-4590-A05F-7D78C65F0C50}" type="sibTrans" cxnId="{6FB96BBE-C3F0-47BB-B54C-C66298F13EC3}">
      <dgm:prSet/>
      <dgm:spPr/>
      <dgm:t>
        <a:bodyPr/>
        <a:lstStyle/>
        <a:p>
          <a:endParaRPr lang="ru-RU"/>
        </a:p>
      </dgm:t>
    </dgm:pt>
    <dgm:pt modelId="{EAD7196B-B0BD-44A0-A751-63F32AD2470C}">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Жүйені қосқанның алдыңда деректерді сақтайтын құрал қажет</a:t>
          </a:r>
          <a:endParaRPr kumimoji="0" lang="kk-KZ" altLang="ru-RU" b="0" i="1" u="none" strike="noStrike" cap="none" normalizeH="0" baseline="0" smtClean="0">
            <a:ln/>
            <a:effectLst/>
            <a:latin typeface="Times New Roman" panose="02020603050405020304" pitchFamily="18" charset="0"/>
            <a:cs typeface="Times New Roman" panose="02020603050405020304" pitchFamily="18" charset="0"/>
          </a:endParaRPr>
        </a:p>
      </dgm:t>
    </dgm:pt>
    <dgm:pt modelId="{C9F60FAB-9722-4E05-97A7-7F82DD1AB6BE}" type="parTrans" cxnId="{0FFA34E4-38E7-4F61-84F7-35832CD917BF}">
      <dgm:prSet/>
      <dgm:spPr/>
      <dgm:t>
        <a:bodyPr/>
        <a:lstStyle/>
        <a:p>
          <a:endParaRPr lang="ru-RU" i="1">
            <a:latin typeface="Times New Roman" panose="02020603050405020304" pitchFamily="18" charset="0"/>
            <a:cs typeface="Times New Roman" panose="02020603050405020304" pitchFamily="18" charset="0"/>
          </a:endParaRPr>
        </a:p>
      </dgm:t>
    </dgm:pt>
    <dgm:pt modelId="{CFE5A67C-258A-427A-9948-675972E39453}" type="sibTrans" cxnId="{0FFA34E4-38E7-4F61-84F7-35832CD917BF}">
      <dgm:prSet/>
      <dgm:spPr/>
      <dgm:t>
        <a:bodyPr/>
        <a:lstStyle/>
        <a:p>
          <a:endParaRPr lang="ru-RU"/>
        </a:p>
      </dgm:t>
    </dgm:pt>
    <dgm:pt modelId="{394B9AF7-E8BC-4B04-8507-44823B1E8405}" type="pres">
      <dgm:prSet presAssocID="{9F9F77CC-4E21-4C2D-B70E-28464E681F23}" presName="hierChild1" presStyleCnt="0">
        <dgm:presLayoutVars>
          <dgm:orgChart val="1"/>
          <dgm:chPref val="1"/>
          <dgm:dir/>
          <dgm:animOne val="branch"/>
          <dgm:animLvl val="lvl"/>
          <dgm:resizeHandles/>
        </dgm:presLayoutVars>
      </dgm:prSet>
      <dgm:spPr/>
    </dgm:pt>
    <dgm:pt modelId="{295475A1-0265-4E85-84B5-6AF3CDDA13D5}" type="pres">
      <dgm:prSet presAssocID="{473B09FB-2191-434A-96CD-347F8992CEF8}" presName="hierRoot1" presStyleCnt="0">
        <dgm:presLayoutVars>
          <dgm:hierBranch/>
        </dgm:presLayoutVars>
      </dgm:prSet>
      <dgm:spPr/>
    </dgm:pt>
    <dgm:pt modelId="{CBBDBD8F-CAB1-4B3D-BBAD-43988926EF85}" type="pres">
      <dgm:prSet presAssocID="{473B09FB-2191-434A-96CD-347F8992CEF8}" presName="rootComposite1" presStyleCnt="0"/>
      <dgm:spPr/>
    </dgm:pt>
    <dgm:pt modelId="{5250692D-52A1-4C1B-89BD-63D4396A60CE}" type="pres">
      <dgm:prSet presAssocID="{473B09FB-2191-434A-96CD-347F8992CEF8}" presName="rootText1" presStyleLbl="node0" presStyleIdx="0" presStyleCnt="1">
        <dgm:presLayoutVars>
          <dgm:chPref val="3"/>
        </dgm:presLayoutVars>
      </dgm:prSet>
      <dgm:spPr/>
      <dgm:t>
        <a:bodyPr/>
        <a:lstStyle/>
        <a:p>
          <a:endParaRPr lang="ru-RU"/>
        </a:p>
      </dgm:t>
    </dgm:pt>
    <dgm:pt modelId="{CA887ABD-6D78-426F-BF37-19BDD7379E9F}" type="pres">
      <dgm:prSet presAssocID="{473B09FB-2191-434A-96CD-347F8992CEF8}" presName="rootConnector1" presStyleLbl="node1" presStyleIdx="0" presStyleCnt="0"/>
      <dgm:spPr/>
      <dgm:t>
        <a:bodyPr/>
        <a:lstStyle/>
        <a:p>
          <a:endParaRPr lang="ru-RU"/>
        </a:p>
      </dgm:t>
    </dgm:pt>
    <dgm:pt modelId="{2D018716-91E3-4CA7-88FB-21764D681F1E}" type="pres">
      <dgm:prSet presAssocID="{473B09FB-2191-434A-96CD-347F8992CEF8}" presName="hierChild2" presStyleCnt="0"/>
      <dgm:spPr/>
    </dgm:pt>
    <dgm:pt modelId="{1310E488-B9B1-4333-B14E-7B6F053D6102}" type="pres">
      <dgm:prSet presAssocID="{A4A67914-BB70-4E58-861D-FF2ECD6A5392}" presName="Name35" presStyleLbl="parChTrans1D2" presStyleIdx="0" presStyleCnt="3"/>
      <dgm:spPr/>
      <dgm:t>
        <a:bodyPr/>
        <a:lstStyle/>
        <a:p>
          <a:endParaRPr lang="ru-RU"/>
        </a:p>
      </dgm:t>
    </dgm:pt>
    <dgm:pt modelId="{9902F64F-65BF-422C-BEA5-BB3629AD6014}" type="pres">
      <dgm:prSet presAssocID="{CE02EBB5-8784-4534-80BC-F0896B68B5A6}" presName="hierRoot2" presStyleCnt="0">
        <dgm:presLayoutVars>
          <dgm:hierBranch/>
        </dgm:presLayoutVars>
      </dgm:prSet>
      <dgm:spPr/>
    </dgm:pt>
    <dgm:pt modelId="{E2673643-346C-47C5-AEBA-B8638A07F9F9}" type="pres">
      <dgm:prSet presAssocID="{CE02EBB5-8784-4534-80BC-F0896B68B5A6}" presName="rootComposite" presStyleCnt="0"/>
      <dgm:spPr/>
    </dgm:pt>
    <dgm:pt modelId="{D677BAFA-430A-4EED-AE65-F7B5E8D81652}" type="pres">
      <dgm:prSet presAssocID="{CE02EBB5-8784-4534-80BC-F0896B68B5A6}" presName="rootText" presStyleLbl="node2" presStyleIdx="0" presStyleCnt="3">
        <dgm:presLayoutVars>
          <dgm:chPref val="3"/>
        </dgm:presLayoutVars>
      </dgm:prSet>
      <dgm:spPr/>
      <dgm:t>
        <a:bodyPr/>
        <a:lstStyle/>
        <a:p>
          <a:endParaRPr lang="ru-RU"/>
        </a:p>
      </dgm:t>
    </dgm:pt>
    <dgm:pt modelId="{62425AA7-4B15-427F-8E9A-89A1180896DE}" type="pres">
      <dgm:prSet presAssocID="{CE02EBB5-8784-4534-80BC-F0896B68B5A6}" presName="rootConnector" presStyleLbl="node2" presStyleIdx="0" presStyleCnt="3"/>
      <dgm:spPr/>
      <dgm:t>
        <a:bodyPr/>
        <a:lstStyle/>
        <a:p>
          <a:endParaRPr lang="ru-RU"/>
        </a:p>
      </dgm:t>
    </dgm:pt>
    <dgm:pt modelId="{B98B97C5-0D70-4BA4-A417-897045D22BFB}" type="pres">
      <dgm:prSet presAssocID="{CE02EBB5-8784-4534-80BC-F0896B68B5A6}" presName="hierChild4" presStyleCnt="0"/>
      <dgm:spPr/>
    </dgm:pt>
    <dgm:pt modelId="{325DC690-28EE-4B33-93A6-A757616B5DED}" type="pres">
      <dgm:prSet presAssocID="{CE02EBB5-8784-4534-80BC-F0896B68B5A6}" presName="hierChild5" presStyleCnt="0"/>
      <dgm:spPr/>
    </dgm:pt>
    <dgm:pt modelId="{99754648-0532-439E-AF31-E8FE064B0C11}" type="pres">
      <dgm:prSet presAssocID="{5DFC506F-5897-428F-B8C0-5A5E51DD23C0}" presName="Name35" presStyleLbl="parChTrans1D2" presStyleIdx="1" presStyleCnt="3"/>
      <dgm:spPr/>
      <dgm:t>
        <a:bodyPr/>
        <a:lstStyle/>
        <a:p>
          <a:endParaRPr lang="ru-RU"/>
        </a:p>
      </dgm:t>
    </dgm:pt>
    <dgm:pt modelId="{74964935-50FF-451D-9679-8DACBABB7192}" type="pres">
      <dgm:prSet presAssocID="{E25596DD-F694-4FF2-A957-0AC632E1A5FB}" presName="hierRoot2" presStyleCnt="0">
        <dgm:presLayoutVars>
          <dgm:hierBranch/>
        </dgm:presLayoutVars>
      </dgm:prSet>
      <dgm:spPr/>
    </dgm:pt>
    <dgm:pt modelId="{A93EDD5E-4ED2-4AAB-B22F-CA771408B5AD}" type="pres">
      <dgm:prSet presAssocID="{E25596DD-F694-4FF2-A957-0AC632E1A5FB}" presName="rootComposite" presStyleCnt="0"/>
      <dgm:spPr/>
    </dgm:pt>
    <dgm:pt modelId="{F5BDE3F5-5AE6-4FDD-8E09-489DA28D5E76}" type="pres">
      <dgm:prSet presAssocID="{E25596DD-F694-4FF2-A957-0AC632E1A5FB}" presName="rootText" presStyleLbl="node2" presStyleIdx="1" presStyleCnt="3">
        <dgm:presLayoutVars>
          <dgm:chPref val="3"/>
        </dgm:presLayoutVars>
      </dgm:prSet>
      <dgm:spPr/>
      <dgm:t>
        <a:bodyPr/>
        <a:lstStyle/>
        <a:p>
          <a:endParaRPr lang="ru-RU"/>
        </a:p>
      </dgm:t>
    </dgm:pt>
    <dgm:pt modelId="{D00879C0-4EEE-45F2-ABC8-6703DD440162}" type="pres">
      <dgm:prSet presAssocID="{E25596DD-F694-4FF2-A957-0AC632E1A5FB}" presName="rootConnector" presStyleLbl="node2" presStyleIdx="1" presStyleCnt="3"/>
      <dgm:spPr/>
      <dgm:t>
        <a:bodyPr/>
        <a:lstStyle/>
        <a:p>
          <a:endParaRPr lang="ru-RU"/>
        </a:p>
      </dgm:t>
    </dgm:pt>
    <dgm:pt modelId="{E90EE652-5BAC-4F53-B390-AD9BEE34C3B8}" type="pres">
      <dgm:prSet presAssocID="{E25596DD-F694-4FF2-A957-0AC632E1A5FB}" presName="hierChild4" presStyleCnt="0"/>
      <dgm:spPr/>
    </dgm:pt>
    <dgm:pt modelId="{A928C939-57DF-4F37-BAF2-AA960A69FFDC}" type="pres">
      <dgm:prSet presAssocID="{E25596DD-F694-4FF2-A957-0AC632E1A5FB}" presName="hierChild5" presStyleCnt="0"/>
      <dgm:spPr/>
    </dgm:pt>
    <dgm:pt modelId="{676FD908-D0C1-40F5-B4B2-7FCBD4857AD3}" type="pres">
      <dgm:prSet presAssocID="{C9F60FAB-9722-4E05-97A7-7F82DD1AB6BE}" presName="Name35" presStyleLbl="parChTrans1D2" presStyleIdx="2" presStyleCnt="3"/>
      <dgm:spPr/>
      <dgm:t>
        <a:bodyPr/>
        <a:lstStyle/>
        <a:p>
          <a:endParaRPr lang="ru-RU"/>
        </a:p>
      </dgm:t>
    </dgm:pt>
    <dgm:pt modelId="{03F2C9F7-6548-46DF-9C9A-45A59F4BFE9D}" type="pres">
      <dgm:prSet presAssocID="{EAD7196B-B0BD-44A0-A751-63F32AD2470C}" presName="hierRoot2" presStyleCnt="0">
        <dgm:presLayoutVars>
          <dgm:hierBranch/>
        </dgm:presLayoutVars>
      </dgm:prSet>
      <dgm:spPr/>
    </dgm:pt>
    <dgm:pt modelId="{EE6E296E-8F1F-419C-8836-4546ADFCC8C1}" type="pres">
      <dgm:prSet presAssocID="{EAD7196B-B0BD-44A0-A751-63F32AD2470C}" presName="rootComposite" presStyleCnt="0"/>
      <dgm:spPr/>
    </dgm:pt>
    <dgm:pt modelId="{67DEB686-6847-4776-8A0E-C12BA149DC54}" type="pres">
      <dgm:prSet presAssocID="{EAD7196B-B0BD-44A0-A751-63F32AD2470C}" presName="rootText" presStyleLbl="node2" presStyleIdx="2" presStyleCnt="3">
        <dgm:presLayoutVars>
          <dgm:chPref val="3"/>
        </dgm:presLayoutVars>
      </dgm:prSet>
      <dgm:spPr/>
      <dgm:t>
        <a:bodyPr/>
        <a:lstStyle/>
        <a:p>
          <a:endParaRPr lang="ru-RU"/>
        </a:p>
      </dgm:t>
    </dgm:pt>
    <dgm:pt modelId="{F47169D6-D9CF-47C9-9B22-C02FFB5596D9}" type="pres">
      <dgm:prSet presAssocID="{EAD7196B-B0BD-44A0-A751-63F32AD2470C}" presName="rootConnector" presStyleLbl="node2" presStyleIdx="2" presStyleCnt="3"/>
      <dgm:spPr/>
      <dgm:t>
        <a:bodyPr/>
        <a:lstStyle/>
        <a:p>
          <a:endParaRPr lang="ru-RU"/>
        </a:p>
      </dgm:t>
    </dgm:pt>
    <dgm:pt modelId="{787AE753-FA6A-4DA2-A7ED-9645D0E851B5}" type="pres">
      <dgm:prSet presAssocID="{EAD7196B-B0BD-44A0-A751-63F32AD2470C}" presName="hierChild4" presStyleCnt="0"/>
      <dgm:spPr/>
    </dgm:pt>
    <dgm:pt modelId="{A0E2253A-B31F-4E05-9B46-0FD87036322C}" type="pres">
      <dgm:prSet presAssocID="{EAD7196B-B0BD-44A0-A751-63F32AD2470C}" presName="hierChild5" presStyleCnt="0"/>
      <dgm:spPr/>
    </dgm:pt>
    <dgm:pt modelId="{C104DF20-7C48-4421-9253-B94212C35FA6}" type="pres">
      <dgm:prSet presAssocID="{473B09FB-2191-434A-96CD-347F8992CEF8}" presName="hierChild3" presStyleCnt="0"/>
      <dgm:spPr/>
    </dgm:pt>
  </dgm:ptLst>
  <dgm:cxnLst>
    <dgm:cxn modelId="{6A40CB01-B513-4907-8C9E-6E6112FDEB7F}" type="presOf" srcId="{9F9F77CC-4E21-4C2D-B70E-28464E681F23}" destId="{394B9AF7-E8BC-4B04-8507-44823B1E8405}" srcOrd="0" destOrd="0" presId="urn:microsoft.com/office/officeart/2005/8/layout/orgChart1"/>
    <dgm:cxn modelId="{849B225A-A4B8-4ECD-B8B0-B49AA1EF4135}" srcId="{473B09FB-2191-434A-96CD-347F8992CEF8}" destId="{CE02EBB5-8784-4534-80BC-F0896B68B5A6}" srcOrd="0" destOrd="0" parTransId="{A4A67914-BB70-4E58-861D-FF2ECD6A5392}" sibTransId="{6EC577D7-E7D9-41F7-9FF6-D5086D3FDDE8}"/>
    <dgm:cxn modelId="{40B39251-79A9-4FF7-8B65-EFC33E8E1AC4}" type="presOf" srcId="{5DFC506F-5897-428F-B8C0-5A5E51DD23C0}" destId="{99754648-0532-439E-AF31-E8FE064B0C11}" srcOrd="0" destOrd="0" presId="urn:microsoft.com/office/officeart/2005/8/layout/orgChart1"/>
    <dgm:cxn modelId="{F5488941-5CE5-40DF-95DC-F8CABAE1F932}" type="presOf" srcId="{EAD7196B-B0BD-44A0-A751-63F32AD2470C}" destId="{67DEB686-6847-4776-8A0E-C12BA149DC54}" srcOrd="0" destOrd="0" presId="urn:microsoft.com/office/officeart/2005/8/layout/orgChart1"/>
    <dgm:cxn modelId="{6FB96BBE-C3F0-47BB-B54C-C66298F13EC3}" srcId="{473B09FB-2191-434A-96CD-347F8992CEF8}" destId="{E25596DD-F694-4FF2-A957-0AC632E1A5FB}" srcOrd="1" destOrd="0" parTransId="{5DFC506F-5897-428F-B8C0-5A5E51DD23C0}" sibTransId="{03CEED67-A4F8-4590-A05F-7D78C65F0C50}"/>
    <dgm:cxn modelId="{A5C35B04-A5B8-4D47-BC57-939F12FED028}" type="presOf" srcId="{CE02EBB5-8784-4534-80BC-F0896B68B5A6}" destId="{62425AA7-4B15-427F-8E9A-89A1180896DE}" srcOrd="1" destOrd="0" presId="urn:microsoft.com/office/officeart/2005/8/layout/orgChart1"/>
    <dgm:cxn modelId="{82E93D8F-61AD-4DF8-A134-771B7712979B}" type="presOf" srcId="{E25596DD-F694-4FF2-A957-0AC632E1A5FB}" destId="{F5BDE3F5-5AE6-4FDD-8E09-489DA28D5E76}" srcOrd="0" destOrd="0" presId="urn:microsoft.com/office/officeart/2005/8/layout/orgChart1"/>
    <dgm:cxn modelId="{A7974399-F950-4C0D-B2CE-E06B61B51CF4}" type="presOf" srcId="{E25596DD-F694-4FF2-A957-0AC632E1A5FB}" destId="{D00879C0-4EEE-45F2-ABC8-6703DD440162}" srcOrd="1" destOrd="0" presId="urn:microsoft.com/office/officeart/2005/8/layout/orgChart1"/>
    <dgm:cxn modelId="{8887B64F-C78E-4402-9289-59AEF029A029}" type="presOf" srcId="{EAD7196B-B0BD-44A0-A751-63F32AD2470C}" destId="{F47169D6-D9CF-47C9-9B22-C02FFB5596D9}" srcOrd="1" destOrd="0" presId="urn:microsoft.com/office/officeart/2005/8/layout/orgChart1"/>
    <dgm:cxn modelId="{8678B5BB-C593-4B52-82F4-84370355CF95}" type="presOf" srcId="{CE02EBB5-8784-4534-80BC-F0896B68B5A6}" destId="{D677BAFA-430A-4EED-AE65-F7B5E8D81652}" srcOrd="0" destOrd="0" presId="urn:microsoft.com/office/officeart/2005/8/layout/orgChart1"/>
    <dgm:cxn modelId="{2B628BA3-E5EB-4779-98EA-8D7E3967FC43}" type="presOf" srcId="{A4A67914-BB70-4E58-861D-FF2ECD6A5392}" destId="{1310E488-B9B1-4333-B14E-7B6F053D6102}" srcOrd="0" destOrd="0" presId="urn:microsoft.com/office/officeart/2005/8/layout/orgChart1"/>
    <dgm:cxn modelId="{0FFA34E4-38E7-4F61-84F7-35832CD917BF}" srcId="{473B09FB-2191-434A-96CD-347F8992CEF8}" destId="{EAD7196B-B0BD-44A0-A751-63F32AD2470C}" srcOrd="2" destOrd="0" parTransId="{C9F60FAB-9722-4E05-97A7-7F82DD1AB6BE}" sibTransId="{CFE5A67C-258A-427A-9948-675972E39453}"/>
    <dgm:cxn modelId="{51186392-1826-4665-A7CA-60D0FA79B783}" type="presOf" srcId="{473B09FB-2191-434A-96CD-347F8992CEF8}" destId="{CA887ABD-6D78-426F-BF37-19BDD7379E9F}" srcOrd="1" destOrd="0" presId="urn:microsoft.com/office/officeart/2005/8/layout/orgChart1"/>
    <dgm:cxn modelId="{E5C33D7B-3378-47BA-8712-9C3126F2C029}" type="presOf" srcId="{C9F60FAB-9722-4E05-97A7-7F82DD1AB6BE}" destId="{676FD908-D0C1-40F5-B4B2-7FCBD4857AD3}" srcOrd="0" destOrd="0" presId="urn:microsoft.com/office/officeart/2005/8/layout/orgChart1"/>
    <dgm:cxn modelId="{C3AF8233-4CD4-4FCB-B325-65C58C545531}" srcId="{9F9F77CC-4E21-4C2D-B70E-28464E681F23}" destId="{473B09FB-2191-434A-96CD-347F8992CEF8}" srcOrd="0" destOrd="0" parTransId="{8F0495BE-5DF3-4AC3-8F35-85E2BD3D57A0}" sibTransId="{D3EFB1FB-1E30-402C-B176-7E5FF2C4C85B}"/>
    <dgm:cxn modelId="{06ADEE17-64BD-4788-A4F1-9C4B05C08905}" type="presOf" srcId="{473B09FB-2191-434A-96CD-347F8992CEF8}" destId="{5250692D-52A1-4C1B-89BD-63D4396A60CE}" srcOrd="0" destOrd="0" presId="urn:microsoft.com/office/officeart/2005/8/layout/orgChart1"/>
    <dgm:cxn modelId="{E022CAF7-8F8D-4149-94E6-C77BA8AC35B3}" type="presParOf" srcId="{394B9AF7-E8BC-4B04-8507-44823B1E8405}" destId="{295475A1-0265-4E85-84B5-6AF3CDDA13D5}" srcOrd="0" destOrd="0" presId="urn:microsoft.com/office/officeart/2005/8/layout/orgChart1"/>
    <dgm:cxn modelId="{1E58502D-F945-4DF4-A89E-F646924B69CC}" type="presParOf" srcId="{295475A1-0265-4E85-84B5-6AF3CDDA13D5}" destId="{CBBDBD8F-CAB1-4B3D-BBAD-43988926EF85}" srcOrd="0" destOrd="0" presId="urn:microsoft.com/office/officeart/2005/8/layout/orgChart1"/>
    <dgm:cxn modelId="{368AC271-D801-407D-8434-C630510AFABE}" type="presParOf" srcId="{CBBDBD8F-CAB1-4B3D-BBAD-43988926EF85}" destId="{5250692D-52A1-4C1B-89BD-63D4396A60CE}" srcOrd="0" destOrd="0" presId="urn:microsoft.com/office/officeart/2005/8/layout/orgChart1"/>
    <dgm:cxn modelId="{5728B8B0-12E2-4A04-AAB3-CF6F4628DB15}" type="presParOf" srcId="{CBBDBD8F-CAB1-4B3D-BBAD-43988926EF85}" destId="{CA887ABD-6D78-426F-BF37-19BDD7379E9F}" srcOrd="1" destOrd="0" presId="urn:microsoft.com/office/officeart/2005/8/layout/orgChart1"/>
    <dgm:cxn modelId="{15AEBEAB-1858-4BB9-B86B-5AA6CC4DCE2D}" type="presParOf" srcId="{295475A1-0265-4E85-84B5-6AF3CDDA13D5}" destId="{2D018716-91E3-4CA7-88FB-21764D681F1E}" srcOrd="1" destOrd="0" presId="urn:microsoft.com/office/officeart/2005/8/layout/orgChart1"/>
    <dgm:cxn modelId="{E649FC55-24B4-42FE-99E5-8E1004694E9A}" type="presParOf" srcId="{2D018716-91E3-4CA7-88FB-21764D681F1E}" destId="{1310E488-B9B1-4333-B14E-7B6F053D6102}" srcOrd="0" destOrd="0" presId="urn:microsoft.com/office/officeart/2005/8/layout/orgChart1"/>
    <dgm:cxn modelId="{96C508FA-00CC-4CE5-95D9-9C727E679F5C}" type="presParOf" srcId="{2D018716-91E3-4CA7-88FB-21764D681F1E}" destId="{9902F64F-65BF-422C-BEA5-BB3629AD6014}" srcOrd="1" destOrd="0" presId="urn:microsoft.com/office/officeart/2005/8/layout/orgChart1"/>
    <dgm:cxn modelId="{5A5005E2-1346-4973-B9F9-3538CF1DD40D}" type="presParOf" srcId="{9902F64F-65BF-422C-BEA5-BB3629AD6014}" destId="{E2673643-346C-47C5-AEBA-B8638A07F9F9}" srcOrd="0" destOrd="0" presId="urn:microsoft.com/office/officeart/2005/8/layout/orgChart1"/>
    <dgm:cxn modelId="{2CD007E0-B878-4EDA-81E5-873211535750}" type="presParOf" srcId="{E2673643-346C-47C5-AEBA-B8638A07F9F9}" destId="{D677BAFA-430A-4EED-AE65-F7B5E8D81652}" srcOrd="0" destOrd="0" presId="urn:microsoft.com/office/officeart/2005/8/layout/orgChart1"/>
    <dgm:cxn modelId="{3E6E9F11-967E-4F15-A61E-FFBBF0FB1282}" type="presParOf" srcId="{E2673643-346C-47C5-AEBA-B8638A07F9F9}" destId="{62425AA7-4B15-427F-8E9A-89A1180896DE}" srcOrd="1" destOrd="0" presId="urn:microsoft.com/office/officeart/2005/8/layout/orgChart1"/>
    <dgm:cxn modelId="{519C8F85-419F-4B20-AD2F-AED09C442527}" type="presParOf" srcId="{9902F64F-65BF-422C-BEA5-BB3629AD6014}" destId="{B98B97C5-0D70-4BA4-A417-897045D22BFB}" srcOrd="1" destOrd="0" presId="urn:microsoft.com/office/officeart/2005/8/layout/orgChart1"/>
    <dgm:cxn modelId="{31B4A703-19FF-4B75-ABAA-4C21199219E0}" type="presParOf" srcId="{9902F64F-65BF-422C-BEA5-BB3629AD6014}" destId="{325DC690-28EE-4B33-93A6-A757616B5DED}" srcOrd="2" destOrd="0" presId="urn:microsoft.com/office/officeart/2005/8/layout/orgChart1"/>
    <dgm:cxn modelId="{7327C301-A618-402C-9770-23D83A50C440}" type="presParOf" srcId="{2D018716-91E3-4CA7-88FB-21764D681F1E}" destId="{99754648-0532-439E-AF31-E8FE064B0C11}" srcOrd="2" destOrd="0" presId="urn:microsoft.com/office/officeart/2005/8/layout/orgChart1"/>
    <dgm:cxn modelId="{9C71438F-59B1-452E-9961-D4FDC090DDAA}" type="presParOf" srcId="{2D018716-91E3-4CA7-88FB-21764D681F1E}" destId="{74964935-50FF-451D-9679-8DACBABB7192}" srcOrd="3" destOrd="0" presId="urn:microsoft.com/office/officeart/2005/8/layout/orgChart1"/>
    <dgm:cxn modelId="{3E24AD21-819B-474F-9128-18A7A699A062}" type="presParOf" srcId="{74964935-50FF-451D-9679-8DACBABB7192}" destId="{A93EDD5E-4ED2-4AAB-B22F-CA771408B5AD}" srcOrd="0" destOrd="0" presId="urn:microsoft.com/office/officeart/2005/8/layout/orgChart1"/>
    <dgm:cxn modelId="{85BF0AE8-30E7-44BC-A013-C21946235A70}" type="presParOf" srcId="{A93EDD5E-4ED2-4AAB-B22F-CA771408B5AD}" destId="{F5BDE3F5-5AE6-4FDD-8E09-489DA28D5E76}" srcOrd="0" destOrd="0" presId="urn:microsoft.com/office/officeart/2005/8/layout/orgChart1"/>
    <dgm:cxn modelId="{E43CF499-A773-4F6A-BB2F-6733E53A051E}" type="presParOf" srcId="{A93EDD5E-4ED2-4AAB-B22F-CA771408B5AD}" destId="{D00879C0-4EEE-45F2-ABC8-6703DD440162}" srcOrd="1" destOrd="0" presId="urn:microsoft.com/office/officeart/2005/8/layout/orgChart1"/>
    <dgm:cxn modelId="{F7AA2C23-A919-4CE5-B764-E04D3069F984}" type="presParOf" srcId="{74964935-50FF-451D-9679-8DACBABB7192}" destId="{E90EE652-5BAC-4F53-B390-AD9BEE34C3B8}" srcOrd="1" destOrd="0" presId="urn:microsoft.com/office/officeart/2005/8/layout/orgChart1"/>
    <dgm:cxn modelId="{E332A40B-F9C9-408A-A25E-C6A35DD60B6F}" type="presParOf" srcId="{74964935-50FF-451D-9679-8DACBABB7192}" destId="{A928C939-57DF-4F37-BAF2-AA960A69FFDC}" srcOrd="2" destOrd="0" presId="urn:microsoft.com/office/officeart/2005/8/layout/orgChart1"/>
    <dgm:cxn modelId="{C66F1E9F-3DB1-48AE-BD69-005240E395B9}" type="presParOf" srcId="{2D018716-91E3-4CA7-88FB-21764D681F1E}" destId="{676FD908-D0C1-40F5-B4B2-7FCBD4857AD3}" srcOrd="4" destOrd="0" presId="urn:microsoft.com/office/officeart/2005/8/layout/orgChart1"/>
    <dgm:cxn modelId="{BED9F87C-E4A3-4D24-AC9C-39E89CEE6EE9}" type="presParOf" srcId="{2D018716-91E3-4CA7-88FB-21764D681F1E}" destId="{03F2C9F7-6548-46DF-9C9A-45A59F4BFE9D}" srcOrd="5" destOrd="0" presId="urn:microsoft.com/office/officeart/2005/8/layout/orgChart1"/>
    <dgm:cxn modelId="{9C121677-E9AB-4D75-B732-F8CEDDB28AE6}" type="presParOf" srcId="{03F2C9F7-6548-46DF-9C9A-45A59F4BFE9D}" destId="{EE6E296E-8F1F-419C-8836-4546ADFCC8C1}" srcOrd="0" destOrd="0" presId="urn:microsoft.com/office/officeart/2005/8/layout/orgChart1"/>
    <dgm:cxn modelId="{1503A5A4-E5FF-4EAA-849C-DA121CF78FD0}" type="presParOf" srcId="{EE6E296E-8F1F-419C-8836-4546ADFCC8C1}" destId="{67DEB686-6847-4776-8A0E-C12BA149DC54}" srcOrd="0" destOrd="0" presId="urn:microsoft.com/office/officeart/2005/8/layout/orgChart1"/>
    <dgm:cxn modelId="{2ACB5D48-EF67-4005-BC9F-9303C3F35A73}" type="presParOf" srcId="{EE6E296E-8F1F-419C-8836-4546ADFCC8C1}" destId="{F47169D6-D9CF-47C9-9B22-C02FFB5596D9}" srcOrd="1" destOrd="0" presId="urn:microsoft.com/office/officeart/2005/8/layout/orgChart1"/>
    <dgm:cxn modelId="{E6A70C44-B607-46F6-A4E7-954D61B26A4E}" type="presParOf" srcId="{03F2C9F7-6548-46DF-9C9A-45A59F4BFE9D}" destId="{787AE753-FA6A-4DA2-A7ED-9645D0E851B5}" srcOrd="1" destOrd="0" presId="urn:microsoft.com/office/officeart/2005/8/layout/orgChart1"/>
    <dgm:cxn modelId="{B446665E-BF1A-43A6-9638-3D8C33187CEF}" type="presParOf" srcId="{03F2C9F7-6548-46DF-9C9A-45A59F4BFE9D}" destId="{A0E2253A-B31F-4E05-9B46-0FD87036322C}" srcOrd="2" destOrd="0" presId="urn:microsoft.com/office/officeart/2005/8/layout/orgChart1"/>
    <dgm:cxn modelId="{727084CC-2E82-4841-9945-AD67D16E4636}" type="presParOf" srcId="{295475A1-0265-4E85-84B5-6AF3CDDA13D5}" destId="{C104DF20-7C48-4421-9253-B94212C35FA6}" srcOrd="2" destOrd="0" presId="urn:microsoft.com/office/officeart/2005/8/layout/orgChart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F11116-5EAA-4AC7-8435-A3DB4C04FFA5}" type="doc">
      <dgm:prSet loTypeId="urn:microsoft.com/office/officeart/2005/8/layout/orgChart1" loCatId="hierarchy" qsTypeId="urn:microsoft.com/office/officeart/2005/8/quickstyle/simple5" qsCatId="simple" csTypeId="urn:microsoft.com/office/officeart/2005/8/colors/colorful1#1" csCatId="colorful"/>
      <dgm:spPr/>
    </dgm:pt>
    <dgm:pt modelId="{8DF3EB1A-A1E9-4936-9B30-0CE59EBCC824}">
      <dgm:prSet custT="1"/>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0" u="none" strike="noStrike"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Ақпараттық жүйенің элементтері</a:t>
          </a:r>
          <a:endParaRPr kumimoji="0" lang="kk-KZ" altLang="ru-RU" sz="1600" b="0" i="0" u="none" strike="noStrike" cap="none" normalizeH="0" baseline="0" smtClean="0">
            <a:ln/>
            <a:effectLst/>
            <a:latin typeface="Times New Roman" panose="02020603050405020304" pitchFamily="18" charset="0"/>
            <a:cs typeface="Times New Roman" panose="02020603050405020304" pitchFamily="18" charset="0"/>
          </a:endParaRPr>
        </a:p>
      </dgm:t>
    </dgm:pt>
    <dgm:pt modelId="{ED527892-CC13-475C-8072-4B6E70D4B37F}" type="parTrans" cxnId="{7264A282-4057-4953-9198-DA67019974DD}">
      <dgm:prSet/>
      <dgm:spPr/>
      <dgm:t>
        <a:bodyPr/>
        <a:lstStyle/>
        <a:p>
          <a:endParaRPr lang="ru-RU" sz="1600">
            <a:latin typeface="Times New Roman" panose="02020603050405020304" pitchFamily="18" charset="0"/>
            <a:cs typeface="Times New Roman" panose="02020603050405020304" pitchFamily="18" charset="0"/>
          </a:endParaRPr>
        </a:p>
      </dgm:t>
    </dgm:pt>
    <dgm:pt modelId="{06D86E53-7B00-4500-B959-ABE69FF43CCF}" type="sibTrans" cxnId="{7264A282-4057-4953-9198-DA67019974DD}">
      <dgm:prSet/>
      <dgm:spPr/>
      <dgm:t>
        <a:bodyPr/>
        <a:lstStyle/>
        <a:p>
          <a:endParaRPr lang="ru-RU" sz="1600">
            <a:latin typeface="Times New Roman" panose="02020603050405020304" pitchFamily="18" charset="0"/>
            <a:cs typeface="Times New Roman" panose="02020603050405020304" pitchFamily="18" charset="0"/>
          </a:endParaRPr>
        </a:p>
      </dgm:t>
    </dgm:pt>
    <dgm:pt modelId="{27882B1A-E66B-4D5D-9787-E7559A3E8F21}">
      <dgm:prSet custT="1"/>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0" u="none" strike="noStrike"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Компьютерлік құрал-жабдық</a:t>
          </a:r>
          <a:endParaRPr kumimoji="0" lang="kk-KZ" altLang="ru-RU" sz="1600" b="0" i="0" u="none" strike="noStrike" cap="none" normalizeH="0" baseline="0" smtClean="0">
            <a:ln/>
            <a:effectLst/>
            <a:latin typeface="Times New Roman" panose="02020603050405020304" pitchFamily="18" charset="0"/>
            <a:cs typeface="Times New Roman" panose="02020603050405020304" pitchFamily="18" charset="0"/>
          </a:endParaRPr>
        </a:p>
      </dgm:t>
    </dgm:pt>
    <dgm:pt modelId="{B35D124D-650B-49E7-B9E5-0716FE59F9B4}" type="parTrans" cxnId="{00FB98A5-8174-4118-9F06-7904D90DCF4F}">
      <dgm:prSet/>
      <dgm:spPr/>
      <dgm:t>
        <a:bodyPr/>
        <a:lstStyle/>
        <a:p>
          <a:endParaRPr lang="ru-RU" sz="1600">
            <a:latin typeface="Times New Roman" panose="02020603050405020304" pitchFamily="18" charset="0"/>
            <a:cs typeface="Times New Roman" panose="02020603050405020304" pitchFamily="18" charset="0"/>
          </a:endParaRPr>
        </a:p>
      </dgm:t>
    </dgm:pt>
    <dgm:pt modelId="{0BB21AC5-6B10-4A53-90E3-46223B9463DC}" type="sibTrans" cxnId="{00FB98A5-8174-4118-9F06-7904D90DCF4F}">
      <dgm:prSet/>
      <dgm:spPr/>
      <dgm:t>
        <a:bodyPr/>
        <a:lstStyle/>
        <a:p>
          <a:endParaRPr lang="ru-RU" sz="1600">
            <a:latin typeface="Times New Roman" panose="02020603050405020304" pitchFamily="18" charset="0"/>
            <a:cs typeface="Times New Roman" panose="02020603050405020304" pitchFamily="18" charset="0"/>
          </a:endParaRPr>
        </a:p>
      </dgm:t>
    </dgm:pt>
    <dgm:pt modelId="{87D45EA0-02DC-460C-AF26-EB23005D3A73}">
      <dgm:prSet custT="1"/>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0" u="none" strike="noStrike"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Бағдарламалық қамтамасыз ету</a:t>
          </a:r>
          <a:endParaRPr kumimoji="0" lang="kk-KZ" altLang="ru-RU" sz="1600" b="0" i="0" u="none" strike="noStrike" cap="none" normalizeH="0" baseline="0" smtClean="0">
            <a:ln/>
            <a:effectLst/>
            <a:latin typeface="Times New Roman" panose="02020603050405020304" pitchFamily="18" charset="0"/>
            <a:cs typeface="Times New Roman" panose="02020603050405020304" pitchFamily="18" charset="0"/>
          </a:endParaRPr>
        </a:p>
      </dgm:t>
    </dgm:pt>
    <dgm:pt modelId="{05A36524-6DC0-4B69-A538-05675C724939}" type="parTrans" cxnId="{69EBF3AB-D8C1-4569-B6CF-93280FA22BB3}">
      <dgm:prSet/>
      <dgm:spPr/>
      <dgm:t>
        <a:bodyPr/>
        <a:lstStyle/>
        <a:p>
          <a:endParaRPr lang="ru-RU" sz="1600">
            <a:latin typeface="Times New Roman" panose="02020603050405020304" pitchFamily="18" charset="0"/>
            <a:cs typeface="Times New Roman" panose="02020603050405020304" pitchFamily="18" charset="0"/>
          </a:endParaRPr>
        </a:p>
      </dgm:t>
    </dgm:pt>
    <dgm:pt modelId="{D1D081B9-7B22-4D66-8FEA-505308725168}" type="sibTrans" cxnId="{69EBF3AB-D8C1-4569-B6CF-93280FA22BB3}">
      <dgm:prSet/>
      <dgm:spPr/>
      <dgm:t>
        <a:bodyPr/>
        <a:lstStyle/>
        <a:p>
          <a:endParaRPr lang="ru-RU" sz="1600">
            <a:latin typeface="Times New Roman" panose="02020603050405020304" pitchFamily="18" charset="0"/>
            <a:cs typeface="Times New Roman" panose="02020603050405020304" pitchFamily="18" charset="0"/>
          </a:endParaRPr>
        </a:p>
      </dgm:t>
    </dgm:pt>
    <dgm:pt modelId="{B5F28725-2DEC-460F-A44C-B84AC5195EFC}">
      <dgm:prSet custT="1"/>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0" u="none" strike="noStrike"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Мәліметтер</a:t>
          </a:r>
          <a:endParaRPr kumimoji="0" lang="kk-KZ" altLang="ru-RU" sz="1600" b="0" i="0" u="none" strike="noStrike" cap="none" normalizeH="0" baseline="0" smtClean="0">
            <a:ln/>
            <a:effectLst/>
            <a:latin typeface="Times New Roman" panose="02020603050405020304" pitchFamily="18" charset="0"/>
            <a:cs typeface="Times New Roman" panose="02020603050405020304" pitchFamily="18" charset="0"/>
          </a:endParaRPr>
        </a:p>
      </dgm:t>
    </dgm:pt>
    <dgm:pt modelId="{FC9F0855-0A45-4FA6-92D5-95DBE561DF8B}" type="parTrans" cxnId="{2E047542-5177-436F-8890-2A859C165EF1}">
      <dgm:prSet/>
      <dgm:spPr/>
      <dgm:t>
        <a:bodyPr/>
        <a:lstStyle/>
        <a:p>
          <a:endParaRPr lang="ru-RU" sz="1600">
            <a:latin typeface="Times New Roman" panose="02020603050405020304" pitchFamily="18" charset="0"/>
            <a:cs typeface="Times New Roman" panose="02020603050405020304" pitchFamily="18" charset="0"/>
          </a:endParaRPr>
        </a:p>
      </dgm:t>
    </dgm:pt>
    <dgm:pt modelId="{000B0BF8-6A22-4029-A6E9-1E7376E339D4}" type="sibTrans" cxnId="{2E047542-5177-436F-8890-2A859C165EF1}">
      <dgm:prSet/>
      <dgm:spPr/>
      <dgm:t>
        <a:bodyPr/>
        <a:lstStyle/>
        <a:p>
          <a:endParaRPr lang="ru-RU" sz="1600">
            <a:latin typeface="Times New Roman" panose="02020603050405020304" pitchFamily="18" charset="0"/>
            <a:cs typeface="Times New Roman" panose="02020603050405020304" pitchFamily="18" charset="0"/>
          </a:endParaRPr>
        </a:p>
      </dgm:t>
    </dgm:pt>
    <dgm:pt modelId="{BA5C0146-28CA-4FD7-9D3D-B11095938F39}">
      <dgm:prSet custT="1"/>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0" u="none" strike="noStrike"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Қызмет көрсетушілер құрамы (әкімші, пайдаланушылар)</a:t>
          </a:r>
          <a:endParaRPr kumimoji="0" lang="kk-KZ" altLang="ru-RU" sz="1600" b="0" i="0" u="none" strike="noStrike" cap="none" normalizeH="0" baseline="0" smtClean="0">
            <a:ln/>
            <a:effectLst/>
            <a:latin typeface="Times New Roman" panose="02020603050405020304" pitchFamily="18" charset="0"/>
            <a:cs typeface="Times New Roman" panose="02020603050405020304" pitchFamily="18" charset="0"/>
          </a:endParaRPr>
        </a:p>
      </dgm:t>
    </dgm:pt>
    <dgm:pt modelId="{9C996788-5EF9-4BDF-A636-0C61A289EE6F}" type="parTrans" cxnId="{E4F182E0-88B3-41A7-AC67-043255B1BEA1}">
      <dgm:prSet/>
      <dgm:spPr/>
      <dgm:t>
        <a:bodyPr/>
        <a:lstStyle/>
        <a:p>
          <a:endParaRPr lang="ru-RU" sz="1600">
            <a:latin typeface="Times New Roman" panose="02020603050405020304" pitchFamily="18" charset="0"/>
            <a:cs typeface="Times New Roman" panose="02020603050405020304" pitchFamily="18" charset="0"/>
          </a:endParaRPr>
        </a:p>
      </dgm:t>
    </dgm:pt>
    <dgm:pt modelId="{F719096C-F603-4D5F-ADE6-394F46DBA0D6}" type="sibTrans" cxnId="{E4F182E0-88B3-41A7-AC67-043255B1BEA1}">
      <dgm:prSet/>
      <dgm:spPr/>
      <dgm:t>
        <a:bodyPr/>
        <a:lstStyle/>
        <a:p>
          <a:endParaRPr lang="ru-RU" sz="1600">
            <a:latin typeface="Times New Roman" panose="02020603050405020304" pitchFamily="18" charset="0"/>
            <a:cs typeface="Times New Roman" panose="02020603050405020304" pitchFamily="18" charset="0"/>
          </a:endParaRPr>
        </a:p>
      </dgm:t>
    </dgm:pt>
    <dgm:pt modelId="{6C0C73DF-9B4E-4427-889F-4A2E9A37B772}" type="pres">
      <dgm:prSet presAssocID="{0FF11116-5EAA-4AC7-8435-A3DB4C04FFA5}" presName="hierChild1" presStyleCnt="0">
        <dgm:presLayoutVars>
          <dgm:orgChart val="1"/>
          <dgm:chPref val="1"/>
          <dgm:dir/>
          <dgm:animOne val="branch"/>
          <dgm:animLvl val="lvl"/>
          <dgm:resizeHandles/>
        </dgm:presLayoutVars>
      </dgm:prSet>
      <dgm:spPr/>
    </dgm:pt>
    <dgm:pt modelId="{22FA73C5-13A5-4E9D-91C5-76B86FB1F8E1}" type="pres">
      <dgm:prSet presAssocID="{8DF3EB1A-A1E9-4936-9B30-0CE59EBCC824}" presName="hierRoot1" presStyleCnt="0">
        <dgm:presLayoutVars>
          <dgm:hierBranch/>
        </dgm:presLayoutVars>
      </dgm:prSet>
      <dgm:spPr/>
    </dgm:pt>
    <dgm:pt modelId="{C6CEC209-9B24-4DFA-A390-CDEBFA2070F0}" type="pres">
      <dgm:prSet presAssocID="{8DF3EB1A-A1E9-4936-9B30-0CE59EBCC824}" presName="rootComposite1" presStyleCnt="0"/>
      <dgm:spPr/>
    </dgm:pt>
    <dgm:pt modelId="{CE68A319-0C72-45B3-A92F-1C25EF6A1F07}" type="pres">
      <dgm:prSet presAssocID="{8DF3EB1A-A1E9-4936-9B30-0CE59EBCC824}" presName="rootText1" presStyleLbl="node0" presStyleIdx="0" presStyleCnt="1">
        <dgm:presLayoutVars>
          <dgm:chPref val="3"/>
        </dgm:presLayoutVars>
      </dgm:prSet>
      <dgm:spPr/>
      <dgm:t>
        <a:bodyPr/>
        <a:lstStyle/>
        <a:p>
          <a:endParaRPr lang="ru-RU"/>
        </a:p>
      </dgm:t>
    </dgm:pt>
    <dgm:pt modelId="{C3BFA827-55E1-4698-8B42-3C9D3CDE0A3F}" type="pres">
      <dgm:prSet presAssocID="{8DF3EB1A-A1E9-4936-9B30-0CE59EBCC824}" presName="rootConnector1" presStyleLbl="node1" presStyleIdx="0" presStyleCnt="0"/>
      <dgm:spPr/>
      <dgm:t>
        <a:bodyPr/>
        <a:lstStyle/>
        <a:p>
          <a:endParaRPr lang="ru-RU"/>
        </a:p>
      </dgm:t>
    </dgm:pt>
    <dgm:pt modelId="{B6373BA8-7D9A-417D-A6AB-A45B723445E7}" type="pres">
      <dgm:prSet presAssocID="{8DF3EB1A-A1E9-4936-9B30-0CE59EBCC824}" presName="hierChild2" presStyleCnt="0"/>
      <dgm:spPr/>
    </dgm:pt>
    <dgm:pt modelId="{F75D38CC-DE50-4173-AF07-F091055845B7}" type="pres">
      <dgm:prSet presAssocID="{B35D124D-650B-49E7-B9E5-0716FE59F9B4}" presName="Name35" presStyleLbl="parChTrans1D2" presStyleIdx="0" presStyleCnt="4"/>
      <dgm:spPr/>
      <dgm:t>
        <a:bodyPr/>
        <a:lstStyle/>
        <a:p>
          <a:endParaRPr lang="ru-RU"/>
        </a:p>
      </dgm:t>
    </dgm:pt>
    <dgm:pt modelId="{D812DA59-4705-4FA1-B07F-A9095C35E508}" type="pres">
      <dgm:prSet presAssocID="{27882B1A-E66B-4D5D-9787-E7559A3E8F21}" presName="hierRoot2" presStyleCnt="0">
        <dgm:presLayoutVars>
          <dgm:hierBranch/>
        </dgm:presLayoutVars>
      </dgm:prSet>
      <dgm:spPr/>
    </dgm:pt>
    <dgm:pt modelId="{6CD54DA5-7166-4F3F-8AB8-8E3D7ADEDA16}" type="pres">
      <dgm:prSet presAssocID="{27882B1A-E66B-4D5D-9787-E7559A3E8F21}" presName="rootComposite" presStyleCnt="0"/>
      <dgm:spPr/>
    </dgm:pt>
    <dgm:pt modelId="{E27111F2-5219-4009-9923-7E493D1AD5F5}" type="pres">
      <dgm:prSet presAssocID="{27882B1A-E66B-4D5D-9787-E7559A3E8F21}" presName="rootText" presStyleLbl="node2" presStyleIdx="0" presStyleCnt="4">
        <dgm:presLayoutVars>
          <dgm:chPref val="3"/>
        </dgm:presLayoutVars>
      </dgm:prSet>
      <dgm:spPr/>
      <dgm:t>
        <a:bodyPr/>
        <a:lstStyle/>
        <a:p>
          <a:endParaRPr lang="ru-RU"/>
        </a:p>
      </dgm:t>
    </dgm:pt>
    <dgm:pt modelId="{211F3641-DF85-4121-BF88-377821ACF9B7}" type="pres">
      <dgm:prSet presAssocID="{27882B1A-E66B-4D5D-9787-E7559A3E8F21}" presName="rootConnector" presStyleLbl="node2" presStyleIdx="0" presStyleCnt="4"/>
      <dgm:spPr/>
      <dgm:t>
        <a:bodyPr/>
        <a:lstStyle/>
        <a:p>
          <a:endParaRPr lang="ru-RU"/>
        </a:p>
      </dgm:t>
    </dgm:pt>
    <dgm:pt modelId="{FB295032-35D2-480D-AAD9-AF1EFB603359}" type="pres">
      <dgm:prSet presAssocID="{27882B1A-E66B-4D5D-9787-E7559A3E8F21}" presName="hierChild4" presStyleCnt="0"/>
      <dgm:spPr/>
    </dgm:pt>
    <dgm:pt modelId="{8BE44D7A-D241-479C-B642-221899F63DCB}" type="pres">
      <dgm:prSet presAssocID="{27882B1A-E66B-4D5D-9787-E7559A3E8F21}" presName="hierChild5" presStyleCnt="0"/>
      <dgm:spPr/>
    </dgm:pt>
    <dgm:pt modelId="{CCFDCDF5-A624-4075-9C2A-1724CAD948F0}" type="pres">
      <dgm:prSet presAssocID="{05A36524-6DC0-4B69-A538-05675C724939}" presName="Name35" presStyleLbl="parChTrans1D2" presStyleIdx="1" presStyleCnt="4"/>
      <dgm:spPr/>
      <dgm:t>
        <a:bodyPr/>
        <a:lstStyle/>
        <a:p>
          <a:endParaRPr lang="ru-RU"/>
        </a:p>
      </dgm:t>
    </dgm:pt>
    <dgm:pt modelId="{13EF2A95-2740-471D-8C22-373238C82D32}" type="pres">
      <dgm:prSet presAssocID="{87D45EA0-02DC-460C-AF26-EB23005D3A73}" presName="hierRoot2" presStyleCnt="0">
        <dgm:presLayoutVars>
          <dgm:hierBranch/>
        </dgm:presLayoutVars>
      </dgm:prSet>
      <dgm:spPr/>
    </dgm:pt>
    <dgm:pt modelId="{4D0FC5BF-12D6-4899-8F3F-9BC50572C88A}" type="pres">
      <dgm:prSet presAssocID="{87D45EA0-02DC-460C-AF26-EB23005D3A73}" presName="rootComposite" presStyleCnt="0"/>
      <dgm:spPr/>
    </dgm:pt>
    <dgm:pt modelId="{35498F9D-834C-40A1-8F41-095307DBC98B}" type="pres">
      <dgm:prSet presAssocID="{87D45EA0-02DC-460C-AF26-EB23005D3A73}" presName="rootText" presStyleLbl="node2" presStyleIdx="1" presStyleCnt="4">
        <dgm:presLayoutVars>
          <dgm:chPref val="3"/>
        </dgm:presLayoutVars>
      </dgm:prSet>
      <dgm:spPr/>
      <dgm:t>
        <a:bodyPr/>
        <a:lstStyle/>
        <a:p>
          <a:endParaRPr lang="ru-RU"/>
        </a:p>
      </dgm:t>
    </dgm:pt>
    <dgm:pt modelId="{5BB20677-5CBF-4D3B-8F05-5489402DEC6C}" type="pres">
      <dgm:prSet presAssocID="{87D45EA0-02DC-460C-AF26-EB23005D3A73}" presName="rootConnector" presStyleLbl="node2" presStyleIdx="1" presStyleCnt="4"/>
      <dgm:spPr/>
      <dgm:t>
        <a:bodyPr/>
        <a:lstStyle/>
        <a:p>
          <a:endParaRPr lang="ru-RU"/>
        </a:p>
      </dgm:t>
    </dgm:pt>
    <dgm:pt modelId="{5662C2E2-1A57-4062-BB1F-A5A62620EB4C}" type="pres">
      <dgm:prSet presAssocID="{87D45EA0-02DC-460C-AF26-EB23005D3A73}" presName="hierChild4" presStyleCnt="0"/>
      <dgm:spPr/>
    </dgm:pt>
    <dgm:pt modelId="{A150BA48-211A-46CF-A580-4E8AD43BE359}" type="pres">
      <dgm:prSet presAssocID="{87D45EA0-02DC-460C-AF26-EB23005D3A73}" presName="hierChild5" presStyleCnt="0"/>
      <dgm:spPr/>
    </dgm:pt>
    <dgm:pt modelId="{C82C3072-6856-45A9-A3DE-D0154227EE2B}" type="pres">
      <dgm:prSet presAssocID="{FC9F0855-0A45-4FA6-92D5-95DBE561DF8B}" presName="Name35" presStyleLbl="parChTrans1D2" presStyleIdx="2" presStyleCnt="4"/>
      <dgm:spPr/>
      <dgm:t>
        <a:bodyPr/>
        <a:lstStyle/>
        <a:p>
          <a:endParaRPr lang="ru-RU"/>
        </a:p>
      </dgm:t>
    </dgm:pt>
    <dgm:pt modelId="{B6FB78FD-819C-4A07-911D-12F692DEAECB}" type="pres">
      <dgm:prSet presAssocID="{B5F28725-2DEC-460F-A44C-B84AC5195EFC}" presName="hierRoot2" presStyleCnt="0">
        <dgm:presLayoutVars>
          <dgm:hierBranch/>
        </dgm:presLayoutVars>
      </dgm:prSet>
      <dgm:spPr/>
    </dgm:pt>
    <dgm:pt modelId="{C41096B7-9E8C-4F33-AD8A-ECC6F3251C37}" type="pres">
      <dgm:prSet presAssocID="{B5F28725-2DEC-460F-A44C-B84AC5195EFC}" presName="rootComposite" presStyleCnt="0"/>
      <dgm:spPr/>
    </dgm:pt>
    <dgm:pt modelId="{7182C23F-1C0B-4C01-AE58-35067227114C}" type="pres">
      <dgm:prSet presAssocID="{B5F28725-2DEC-460F-A44C-B84AC5195EFC}" presName="rootText" presStyleLbl="node2" presStyleIdx="2" presStyleCnt="4">
        <dgm:presLayoutVars>
          <dgm:chPref val="3"/>
        </dgm:presLayoutVars>
      </dgm:prSet>
      <dgm:spPr/>
      <dgm:t>
        <a:bodyPr/>
        <a:lstStyle/>
        <a:p>
          <a:endParaRPr lang="ru-RU"/>
        </a:p>
      </dgm:t>
    </dgm:pt>
    <dgm:pt modelId="{DDDB1E14-8B48-496B-BF9C-756588248C9E}" type="pres">
      <dgm:prSet presAssocID="{B5F28725-2DEC-460F-A44C-B84AC5195EFC}" presName="rootConnector" presStyleLbl="node2" presStyleIdx="2" presStyleCnt="4"/>
      <dgm:spPr/>
      <dgm:t>
        <a:bodyPr/>
        <a:lstStyle/>
        <a:p>
          <a:endParaRPr lang="ru-RU"/>
        </a:p>
      </dgm:t>
    </dgm:pt>
    <dgm:pt modelId="{9BC9EFDE-3E9E-4394-92EC-25BCD0A5C4B3}" type="pres">
      <dgm:prSet presAssocID="{B5F28725-2DEC-460F-A44C-B84AC5195EFC}" presName="hierChild4" presStyleCnt="0"/>
      <dgm:spPr/>
    </dgm:pt>
    <dgm:pt modelId="{BE23D7F1-15A7-48A9-82E4-5CBD549A058F}" type="pres">
      <dgm:prSet presAssocID="{B5F28725-2DEC-460F-A44C-B84AC5195EFC}" presName="hierChild5" presStyleCnt="0"/>
      <dgm:spPr/>
    </dgm:pt>
    <dgm:pt modelId="{0B199665-449F-441F-BA0E-0975F03BAA5D}" type="pres">
      <dgm:prSet presAssocID="{9C996788-5EF9-4BDF-A636-0C61A289EE6F}" presName="Name35" presStyleLbl="parChTrans1D2" presStyleIdx="3" presStyleCnt="4"/>
      <dgm:spPr/>
      <dgm:t>
        <a:bodyPr/>
        <a:lstStyle/>
        <a:p>
          <a:endParaRPr lang="ru-RU"/>
        </a:p>
      </dgm:t>
    </dgm:pt>
    <dgm:pt modelId="{310D983B-E9CF-4FB9-9619-5E3B2E13723F}" type="pres">
      <dgm:prSet presAssocID="{BA5C0146-28CA-4FD7-9D3D-B11095938F39}" presName="hierRoot2" presStyleCnt="0">
        <dgm:presLayoutVars>
          <dgm:hierBranch/>
        </dgm:presLayoutVars>
      </dgm:prSet>
      <dgm:spPr/>
    </dgm:pt>
    <dgm:pt modelId="{B5C79C39-B0EC-4AD6-8D45-0002B1C69083}" type="pres">
      <dgm:prSet presAssocID="{BA5C0146-28CA-4FD7-9D3D-B11095938F39}" presName="rootComposite" presStyleCnt="0"/>
      <dgm:spPr/>
    </dgm:pt>
    <dgm:pt modelId="{0A54E305-301F-4B62-A582-6A45D217BCB3}" type="pres">
      <dgm:prSet presAssocID="{BA5C0146-28CA-4FD7-9D3D-B11095938F39}" presName="rootText" presStyleLbl="node2" presStyleIdx="3" presStyleCnt="4">
        <dgm:presLayoutVars>
          <dgm:chPref val="3"/>
        </dgm:presLayoutVars>
      </dgm:prSet>
      <dgm:spPr/>
      <dgm:t>
        <a:bodyPr/>
        <a:lstStyle/>
        <a:p>
          <a:endParaRPr lang="ru-RU"/>
        </a:p>
      </dgm:t>
    </dgm:pt>
    <dgm:pt modelId="{E2A5F52A-E8A1-4AF8-A581-2346EB164421}" type="pres">
      <dgm:prSet presAssocID="{BA5C0146-28CA-4FD7-9D3D-B11095938F39}" presName="rootConnector" presStyleLbl="node2" presStyleIdx="3" presStyleCnt="4"/>
      <dgm:spPr/>
      <dgm:t>
        <a:bodyPr/>
        <a:lstStyle/>
        <a:p>
          <a:endParaRPr lang="ru-RU"/>
        </a:p>
      </dgm:t>
    </dgm:pt>
    <dgm:pt modelId="{8780EF39-8D81-48DE-B671-C3E1108EC0FA}" type="pres">
      <dgm:prSet presAssocID="{BA5C0146-28CA-4FD7-9D3D-B11095938F39}" presName="hierChild4" presStyleCnt="0"/>
      <dgm:spPr/>
    </dgm:pt>
    <dgm:pt modelId="{366B6849-AD5D-4B60-A57D-26F1021E8BA3}" type="pres">
      <dgm:prSet presAssocID="{BA5C0146-28CA-4FD7-9D3D-B11095938F39}" presName="hierChild5" presStyleCnt="0"/>
      <dgm:spPr/>
    </dgm:pt>
    <dgm:pt modelId="{BAA3E8BA-D543-46FE-AE9A-8FD1CAB66900}" type="pres">
      <dgm:prSet presAssocID="{8DF3EB1A-A1E9-4936-9B30-0CE59EBCC824}" presName="hierChild3" presStyleCnt="0"/>
      <dgm:spPr/>
    </dgm:pt>
  </dgm:ptLst>
  <dgm:cxnLst>
    <dgm:cxn modelId="{1A67836E-76CC-45F1-BBDE-CAC7CA693921}" type="presOf" srcId="{8DF3EB1A-A1E9-4936-9B30-0CE59EBCC824}" destId="{C3BFA827-55E1-4698-8B42-3C9D3CDE0A3F}" srcOrd="1" destOrd="0" presId="urn:microsoft.com/office/officeart/2005/8/layout/orgChart1"/>
    <dgm:cxn modelId="{00FB98A5-8174-4118-9F06-7904D90DCF4F}" srcId="{8DF3EB1A-A1E9-4936-9B30-0CE59EBCC824}" destId="{27882B1A-E66B-4D5D-9787-E7559A3E8F21}" srcOrd="0" destOrd="0" parTransId="{B35D124D-650B-49E7-B9E5-0716FE59F9B4}" sibTransId="{0BB21AC5-6B10-4A53-90E3-46223B9463DC}"/>
    <dgm:cxn modelId="{E9DAE633-E1D4-4035-85E7-3E6B143553F8}" type="presOf" srcId="{FC9F0855-0A45-4FA6-92D5-95DBE561DF8B}" destId="{C82C3072-6856-45A9-A3DE-D0154227EE2B}" srcOrd="0" destOrd="0" presId="urn:microsoft.com/office/officeart/2005/8/layout/orgChart1"/>
    <dgm:cxn modelId="{E4F182E0-88B3-41A7-AC67-043255B1BEA1}" srcId="{8DF3EB1A-A1E9-4936-9B30-0CE59EBCC824}" destId="{BA5C0146-28CA-4FD7-9D3D-B11095938F39}" srcOrd="3" destOrd="0" parTransId="{9C996788-5EF9-4BDF-A636-0C61A289EE6F}" sibTransId="{F719096C-F603-4D5F-ADE6-394F46DBA0D6}"/>
    <dgm:cxn modelId="{B47F4957-9DE4-46E1-A97C-E8B6AA9AFF70}" type="presOf" srcId="{B5F28725-2DEC-460F-A44C-B84AC5195EFC}" destId="{DDDB1E14-8B48-496B-BF9C-756588248C9E}" srcOrd="1" destOrd="0" presId="urn:microsoft.com/office/officeart/2005/8/layout/orgChart1"/>
    <dgm:cxn modelId="{3DD7E438-D7A9-41E0-A926-83A06DD04B76}" type="presOf" srcId="{BA5C0146-28CA-4FD7-9D3D-B11095938F39}" destId="{E2A5F52A-E8A1-4AF8-A581-2346EB164421}" srcOrd="1" destOrd="0" presId="urn:microsoft.com/office/officeart/2005/8/layout/orgChart1"/>
    <dgm:cxn modelId="{693D5C79-C791-4BA1-8627-8738642C6517}" type="presOf" srcId="{BA5C0146-28CA-4FD7-9D3D-B11095938F39}" destId="{0A54E305-301F-4B62-A582-6A45D217BCB3}" srcOrd="0" destOrd="0" presId="urn:microsoft.com/office/officeart/2005/8/layout/orgChart1"/>
    <dgm:cxn modelId="{CDC9F991-A74C-492F-A1DD-37D2FB9B8A8B}" type="presOf" srcId="{B35D124D-650B-49E7-B9E5-0716FE59F9B4}" destId="{F75D38CC-DE50-4173-AF07-F091055845B7}" srcOrd="0" destOrd="0" presId="urn:microsoft.com/office/officeart/2005/8/layout/orgChart1"/>
    <dgm:cxn modelId="{2E047542-5177-436F-8890-2A859C165EF1}" srcId="{8DF3EB1A-A1E9-4936-9B30-0CE59EBCC824}" destId="{B5F28725-2DEC-460F-A44C-B84AC5195EFC}" srcOrd="2" destOrd="0" parTransId="{FC9F0855-0A45-4FA6-92D5-95DBE561DF8B}" sibTransId="{000B0BF8-6A22-4029-A6E9-1E7376E339D4}"/>
    <dgm:cxn modelId="{79D9226C-44A5-4195-8E93-9389F7887538}" type="presOf" srcId="{05A36524-6DC0-4B69-A538-05675C724939}" destId="{CCFDCDF5-A624-4075-9C2A-1724CAD948F0}" srcOrd="0" destOrd="0" presId="urn:microsoft.com/office/officeart/2005/8/layout/orgChart1"/>
    <dgm:cxn modelId="{7D8F95FF-6DEB-4C90-83D7-F837B5774393}" type="presOf" srcId="{0FF11116-5EAA-4AC7-8435-A3DB4C04FFA5}" destId="{6C0C73DF-9B4E-4427-889F-4A2E9A37B772}" srcOrd="0" destOrd="0" presId="urn:microsoft.com/office/officeart/2005/8/layout/orgChart1"/>
    <dgm:cxn modelId="{98B2932B-4E33-4C99-BD99-6EFDA3C31698}" type="presOf" srcId="{B5F28725-2DEC-460F-A44C-B84AC5195EFC}" destId="{7182C23F-1C0B-4C01-AE58-35067227114C}" srcOrd="0" destOrd="0" presId="urn:microsoft.com/office/officeart/2005/8/layout/orgChart1"/>
    <dgm:cxn modelId="{B1C7B23F-8CF1-4848-AE8D-9D7E9E5AEF72}" type="presOf" srcId="{9C996788-5EF9-4BDF-A636-0C61A289EE6F}" destId="{0B199665-449F-441F-BA0E-0975F03BAA5D}" srcOrd="0" destOrd="0" presId="urn:microsoft.com/office/officeart/2005/8/layout/orgChart1"/>
    <dgm:cxn modelId="{36CD6ECB-BA6F-4982-90A5-A0EF10AAEA5F}" type="presOf" srcId="{27882B1A-E66B-4D5D-9787-E7559A3E8F21}" destId="{211F3641-DF85-4121-BF88-377821ACF9B7}" srcOrd="1" destOrd="0" presId="urn:microsoft.com/office/officeart/2005/8/layout/orgChart1"/>
    <dgm:cxn modelId="{037C5763-C93C-475F-B49E-11E7CA56ED9A}" type="presOf" srcId="{87D45EA0-02DC-460C-AF26-EB23005D3A73}" destId="{35498F9D-834C-40A1-8F41-095307DBC98B}" srcOrd="0" destOrd="0" presId="urn:microsoft.com/office/officeart/2005/8/layout/orgChart1"/>
    <dgm:cxn modelId="{7264A282-4057-4953-9198-DA67019974DD}" srcId="{0FF11116-5EAA-4AC7-8435-A3DB4C04FFA5}" destId="{8DF3EB1A-A1E9-4936-9B30-0CE59EBCC824}" srcOrd="0" destOrd="0" parTransId="{ED527892-CC13-475C-8072-4B6E70D4B37F}" sibTransId="{06D86E53-7B00-4500-B959-ABE69FF43CCF}"/>
    <dgm:cxn modelId="{69EBF3AB-D8C1-4569-B6CF-93280FA22BB3}" srcId="{8DF3EB1A-A1E9-4936-9B30-0CE59EBCC824}" destId="{87D45EA0-02DC-460C-AF26-EB23005D3A73}" srcOrd="1" destOrd="0" parTransId="{05A36524-6DC0-4B69-A538-05675C724939}" sibTransId="{D1D081B9-7B22-4D66-8FEA-505308725168}"/>
    <dgm:cxn modelId="{60DB4DEB-14BB-4CAF-B6D1-C3F2B304B601}" type="presOf" srcId="{27882B1A-E66B-4D5D-9787-E7559A3E8F21}" destId="{E27111F2-5219-4009-9923-7E493D1AD5F5}" srcOrd="0" destOrd="0" presId="urn:microsoft.com/office/officeart/2005/8/layout/orgChart1"/>
    <dgm:cxn modelId="{4A9B3F33-E120-485E-A500-1459DF8CA5D6}" type="presOf" srcId="{8DF3EB1A-A1E9-4936-9B30-0CE59EBCC824}" destId="{CE68A319-0C72-45B3-A92F-1C25EF6A1F07}" srcOrd="0" destOrd="0" presId="urn:microsoft.com/office/officeart/2005/8/layout/orgChart1"/>
    <dgm:cxn modelId="{DB19E8E8-FC32-4F5E-ABD4-9765138E59AB}" type="presOf" srcId="{87D45EA0-02DC-460C-AF26-EB23005D3A73}" destId="{5BB20677-5CBF-4D3B-8F05-5489402DEC6C}" srcOrd="1" destOrd="0" presId="urn:microsoft.com/office/officeart/2005/8/layout/orgChart1"/>
    <dgm:cxn modelId="{C19304EA-A8BA-470A-8945-C1880C503ABA}" type="presParOf" srcId="{6C0C73DF-9B4E-4427-889F-4A2E9A37B772}" destId="{22FA73C5-13A5-4E9D-91C5-76B86FB1F8E1}" srcOrd="0" destOrd="0" presId="urn:microsoft.com/office/officeart/2005/8/layout/orgChart1"/>
    <dgm:cxn modelId="{40E41C6D-0CF9-4649-BCB5-EE9E31DD2B10}" type="presParOf" srcId="{22FA73C5-13A5-4E9D-91C5-76B86FB1F8E1}" destId="{C6CEC209-9B24-4DFA-A390-CDEBFA2070F0}" srcOrd="0" destOrd="0" presId="urn:microsoft.com/office/officeart/2005/8/layout/orgChart1"/>
    <dgm:cxn modelId="{3CEB64C2-DC4B-463F-9E65-B2CD0874782F}" type="presParOf" srcId="{C6CEC209-9B24-4DFA-A390-CDEBFA2070F0}" destId="{CE68A319-0C72-45B3-A92F-1C25EF6A1F07}" srcOrd="0" destOrd="0" presId="urn:microsoft.com/office/officeart/2005/8/layout/orgChart1"/>
    <dgm:cxn modelId="{83592771-F3D6-46B5-85A3-A9BE8ED81531}" type="presParOf" srcId="{C6CEC209-9B24-4DFA-A390-CDEBFA2070F0}" destId="{C3BFA827-55E1-4698-8B42-3C9D3CDE0A3F}" srcOrd="1" destOrd="0" presId="urn:microsoft.com/office/officeart/2005/8/layout/orgChart1"/>
    <dgm:cxn modelId="{9FC2EBFD-ADDE-4078-9CEE-C7CE9EA04982}" type="presParOf" srcId="{22FA73C5-13A5-4E9D-91C5-76B86FB1F8E1}" destId="{B6373BA8-7D9A-417D-A6AB-A45B723445E7}" srcOrd="1" destOrd="0" presId="urn:microsoft.com/office/officeart/2005/8/layout/orgChart1"/>
    <dgm:cxn modelId="{2D818819-F2C8-48C8-9A1A-E31273B97200}" type="presParOf" srcId="{B6373BA8-7D9A-417D-A6AB-A45B723445E7}" destId="{F75D38CC-DE50-4173-AF07-F091055845B7}" srcOrd="0" destOrd="0" presId="urn:microsoft.com/office/officeart/2005/8/layout/orgChart1"/>
    <dgm:cxn modelId="{43B5C8A2-691E-472A-8405-0CE75749867D}" type="presParOf" srcId="{B6373BA8-7D9A-417D-A6AB-A45B723445E7}" destId="{D812DA59-4705-4FA1-B07F-A9095C35E508}" srcOrd="1" destOrd="0" presId="urn:microsoft.com/office/officeart/2005/8/layout/orgChart1"/>
    <dgm:cxn modelId="{0F1642D1-7F63-477A-9022-334C30BF9159}" type="presParOf" srcId="{D812DA59-4705-4FA1-B07F-A9095C35E508}" destId="{6CD54DA5-7166-4F3F-8AB8-8E3D7ADEDA16}" srcOrd="0" destOrd="0" presId="urn:microsoft.com/office/officeart/2005/8/layout/orgChart1"/>
    <dgm:cxn modelId="{8AF265A3-9BCB-4F9C-B85C-DE0D1F24C532}" type="presParOf" srcId="{6CD54DA5-7166-4F3F-8AB8-8E3D7ADEDA16}" destId="{E27111F2-5219-4009-9923-7E493D1AD5F5}" srcOrd="0" destOrd="0" presId="urn:microsoft.com/office/officeart/2005/8/layout/orgChart1"/>
    <dgm:cxn modelId="{F5492C6B-97F9-4A33-842D-B57EFEE0048A}" type="presParOf" srcId="{6CD54DA5-7166-4F3F-8AB8-8E3D7ADEDA16}" destId="{211F3641-DF85-4121-BF88-377821ACF9B7}" srcOrd="1" destOrd="0" presId="urn:microsoft.com/office/officeart/2005/8/layout/orgChart1"/>
    <dgm:cxn modelId="{E7B8AF1B-7F31-4207-83D2-0F5D13748759}" type="presParOf" srcId="{D812DA59-4705-4FA1-B07F-A9095C35E508}" destId="{FB295032-35D2-480D-AAD9-AF1EFB603359}" srcOrd="1" destOrd="0" presId="urn:microsoft.com/office/officeart/2005/8/layout/orgChart1"/>
    <dgm:cxn modelId="{19B856A4-4AEF-4363-91DB-B7867835D990}" type="presParOf" srcId="{D812DA59-4705-4FA1-B07F-A9095C35E508}" destId="{8BE44D7A-D241-479C-B642-221899F63DCB}" srcOrd="2" destOrd="0" presId="urn:microsoft.com/office/officeart/2005/8/layout/orgChart1"/>
    <dgm:cxn modelId="{5382C16F-00BE-4B03-977F-6E751CAFB9B7}" type="presParOf" srcId="{B6373BA8-7D9A-417D-A6AB-A45B723445E7}" destId="{CCFDCDF5-A624-4075-9C2A-1724CAD948F0}" srcOrd="2" destOrd="0" presId="urn:microsoft.com/office/officeart/2005/8/layout/orgChart1"/>
    <dgm:cxn modelId="{B21085C0-3CE9-472D-8063-6EA2710A0841}" type="presParOf" srcId="{B6373BA8-7D9A-417D-A6AB-A45B723445E7}" destId="{13EF2A95-2740-471D-8C22-373238C82D32}" srcOrd="3" destOrd="0" presId="urn:microsoft.com/office/officeart/2005/8/layout/orgChart1"/>
    <dgm:cxn modelId="{DEFDD683-476F-4CF1-863E-4920E8538B23}" type="presParOf" srcId="{13EF2A95-2740-471D-8C22-373238C82D32}" destId="{4D0FC5BF-12D6-4899-8F3F-9BC50572C88A}" srcOrd="0" destOrd="0" presId="urn:microsoft.com/office/officeart/2005/8/layout/orgChart1"/>
    <dgm:cxn modelId="{2461133D-F2DA-4F6B-BF8B-9DB12E130CBE}" type="presParOf" srcId="{4D0FC5BF-12D6-4899-8F3F-9BC50572C88A}" destId="{35498F9D-834C-40A1-8F41-095307DBC98B}" srcOrd="0" destOrd="0" presId="urn:microsoft.com/office/officeart/2005/8/layout/orgChart1"/>
    <dgm:cxn modelId="{E3FB0E21-944D-4289-AA13-04EEF5353EB3}" type="presParOf" srcId="{4D0FC5BF-12D6-4899-8F3F-9BC50572C88A}" destId="{5BB20677-5CBF-4D3B-8F05-5489402DEC6C}" srcOrd="1" destOrd="0" presId="urn:microsoft.com/office/officeart/2005/8/layout/orgChart1"/>
    <dgm:cxn modelId="{E7DF02AC-D88D-438D-BE76-5FFE63815A17}" type="presParOf" srcId="{13EF2A95-2740-471D-8C22-373238C82D32}" destId="{5662C2E2-1A57-4062-BB1F-A5A62620EB4C}" srcOrd="1" destOrd="0" presId="urn:microsoft.com/office/officeart/2005/8/layout/orgChart1"/>
    <dgm:cxn modelId="{F77B6B9F-C3D6-4ABB-AE85-E604ED271942}" type="presParOf" srcId="{13EF2A95-2740-471D-8C22-373238C82D32}" destId="{A150BA48-211A-46CF-A580-4E8AD43BE359}" srcOrd="2" destOrd="0" presId="urn:microsoft.com/office/officeart/2005/8/layout/orgChart1"/>
    <dgm:cxn modelId="{4CDC8798-0344-479A-B444-FACBD65B7A16}" type="presParOf" srcId="{B6373BA8-7D9A-417D-A6AB-A45B723445E7}" destId="{C82C3072-6856-45A9-A3DE-D0154227EE2B}" srcOrd="4" destOrd="0" presId="urn:microsoft.com/office/officeart/2005/8/layout/orgChart1"/>
    <dgm:cxn modelId="{70969F03-5B61-41A5-88B6-CDA5C426119C}" type="presParOf" srcId="{B6373BA8-7D9A-417D-A6AB-A45B723445E7}" destId="{B6FB78FD-819C-4A07-911D-12F692DEAECB}" srcOrd="5" destOrd="0" presId="urn:microsoft.com/office/officeart/2005/8/layout/orgChart1"/>
    <dgm:cxn modelId="{E931FEE2-5CE9-4CDB-A987-E35EEE4EB131}" type="presParOf" srcId="{B6FB78FD-819C-4A07-911D-12F692DEAECB}" destId="{C41096B7-9E8C-4F33-AD8A-ECC6F3251C37}" srcOrd="0" destOrd="0" presId="urn:microsoft.com/office/officeart/2005/8/layout/orgChart1"/>
    <dgm:cxn modelId="{EF218ED4-BAE5-4BA7-A2B2-E3539BA6C704}" type="presParOf" srcId="{C41096B7-9E8C-4F33-AD8A-ECC6F3251C37}" destId="{7182C23F-1C0B-4C01-AE58-35067227114C}" srcOrd="0" destOrd="0" presId="urn:microsoft.com/office/officeart/2005/8/layout/orgChart1"/>
    <dgm:cxn modelId="{65ADBA60-C25C-416D-96D7-47A058D59C53}" type="presParOf" srcId="{C41096B7-9E8C-4F33-AD8A-ECC6F3251C37}" destId="{DDDB1E14-8B48-496B-BF9C-756588248C9E}" srcOrd="1" destOrd="0" presId="urn:microsoft.com/office/officeart/2005/8/layout/orgChart1"/>
    <dgm:cxn modelId="{74054F74-B261-4C34-B28E-F37103D38990}" type="presParOf" srcId="{B6FB78FD-819C-4A07-911D-12F692DEAECB}" destId="{9BC9EFDE-3E9E-4394-92EC-25BCD0A5C4B3}" srcOrd="1" destOrd="0" presId="urn:microsoft.com/office/officeart/2005/8/layout/orgChart1"/>
    <dgm:cxn modelId="{2168E8CD-A1A4-4D2D-AA65-AD13D3DCF98D}" type="presParOf" srcId="{B6FB78FD-819C-4A07-911D-12F692DEAECB}" destId="{BE23D7F1-15A7-48A9-82E4-5CBD549A058F}" srcOrd="2" destOrd="0" presId="urn:microsoft.com/office/officeart/2005/8/layout/orgChart1"/>
    <dgm:cxn modelId="{D189829F-2D13-48B6-940E-7CD6DFFDFAC4}" type="presParOf" srcId="{B6373BA8-7D9A-417D-A6AB-A45B723445E7}" destId="{0B199665-449F-441F-BA0E-0975F03BAA5D}" srcOrd="6" destOrd="0" presId="urn:microsoft.com/office/officeart/2005/8/layout/orgChart1"/>
    <dgm:cxn modelId="{A19B290C-8E9D-40A8-A6F0-CCF3B20B10E7}" type="presParOf" srcId="{B6373BA8-7D9A-417D-A6AB-A45B723445E7}" destId="{310D983B-E9CF-4FB9-9619-5E3B2E13723F}" srcOrd="7" destOrd="0" presId="urn:microsoft.com/office/officeart/2005/8/layout/orgChart1"/>
    <dgm:cxn modelId="{75FA5246-11D6-4239-A54F-839DE5D173C2}" type="presParOf" srcId="{310D983B-E9CF-4FB9-9619-5E3B2E13723F}" destId="{B5C79C39-B0EC-4AD6-8D45-0002B1C69083}" srcOrd="0" destOrd="0" presId="urn:microsoft.com/office/officeart/2005/8/layout/orgChart1"/>
    <dgm:cxn modelId="{438724E8-A999-44D3-AEE1-D99562392C7D}" type="presParOf" srcId="{B5C79C39-B0EC-4AD6-8D45-0002B1C69083}" destId="{0A54E305-301F-4B62-A582-6A45D217BCB3}" srcOrd="0" destOrd="0" presId="urn:microsoft.com/office/officeart/2005/8/layout/orgChart1"/>
    <dgm:cxn modelId="{3E67ACB3-590B-49E7-A3E4-8B49C760DC21}" type="presParOf" srcId="{B5C79C39-B0EC-4AD6-8D45-0002B1C69083}" destId="{E2A5F52A-E8A1-4AF8-A581-2346EB164421}" srcOrd="1" destOrd="0" presId="urn:microsoft.com/office/officeart/2005/8/layout/orgChart1"/>
    <dgm:cxn modelId="{8075FEA8-C21A-4952-9598-5FB291286802}" type="presParOf" srcId="{310D983B-E9CF-4FB9-9619-5E3B2E13723F}" destId="{8780EF39-8D81-48DE-B671-C3E1108EC0FA}" srcOrd="1" destOrd="0" presId="urn:microsoft.com/office/officeart/2005/8/layout/orgChart1"/>
    <dgm:cxn modelId="{8F188FC3-30B5-4762-AFFC-68169D9FC229}" type="presParOf" srcId="{310D983B-E9CF-4FB9-9619-5E3B2E13723F}" destId="{366B6849-AD5D-4B60-A57D-26F1021E8BA3}" srcOrd="2" destOrd="0" presId="urn:microsoft.com/office/officeart/2005/8/layout/orgChart1"/>
    <dgm:cxn modelId="{C527C163-46C7-4C2F-92BA-6442A69C9C45}" type="presParOf" srcId="{22FA73C5-13A5-4E9D-91C5-76B86FB1F8E1}" destId="{BAA3E8BA-D543-46FE-AE9A-8FD1CAB66900}" srcOrd="2" destOrd="0" presId="urn:microsoft.com/office/officeart/2005/8/layout/orgChart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DE73BA2-6898-4C48-8496-FECC50AE19F7}" type="doc">
      <dgm:prSet loTypeId="urn:microsoft.com/office/officeart/2005/8/layout/orgChart1" loCatId="hierarchy" qsTypeId="urn:microsoft.com/office/officeart/2005/8/quickstyle/simple4" qsCatId="simple" csTypeId="urn:microsoft.com/office/officeart/2005/8/colors/accent1_2" csCatId="accent1" phldr="1"/>
      <dgm:spPr/>
    </dgm:pt>
    <dgm:pt modelId="{E4E2490A-7231-4517-98D4-D2BA40769AFE}">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 жобалау процестің </a:t>
          </a:r>
          <a:endParaRPr kumimoji="0" lang="kk-KZ" altLang="ru-RU" b="0" i="1" u="none" strike="noStrike" cap="none" normalizeH="0" baseline="0" dirty="0" smtClean="0">
            <a:ln/>
            <a:effectLst/>
            <a:latin typeface="Times New Roman" panose="02020603050405020304" pitchFamily="18"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кезеңдері</a:t>
          </a:r>
          <a:endParaRPr kumimoji="0" lang="kk-KZ" altLang="ru-RU" b="0" i="1" u="none" strike="noStrike" cap="none" normalizeH="0" baseline="0" dirty="0" smtClean="0">
            <a:ln/>
            <a:effectLst/>
            <a:latin typeface="Times New Roman" panose="02020603050405020304" pitchFamily="18" charset="0"/>
            <a:cs typeface="Times New Roman" panose="02020603050405020304" pitchFamily="18" charset="0"/>
          </a:endParaRPr>
        </a:p>
      </dgm:t>
    </dgm:pt>
    <dgm:pt modelId="{44A8FEDE-89E4-428B-9A19-3F07786CA929}" type="parTrans" cxnId="{6B2AA7B3-822B-4FF0-8394-F8A7122558D3}">
      <dgm:prSet/>
      <dgm:spPr/>
      <dgm:t>
        <a:bodyPr/>
        <a:lstStyle/>
        <a:p>
          <a:endParaRPr lang="ru-RU" i="1">
            <a:latin typeface="Times New Roman" panose="02020603050405020304" pitchFamily="18" charset="0"/>
            <a:cs typeface="Times New Roman" panose="02020603050405020304" pitchFamily="18" charset="0"/>
          </a:endParaRPr>
        </a:p>
      </dgm:t>
    </dgm:pt>
    <dgm:pt modelId="{7262FAE6-224A-452D-AD1D-DC3F2EC529D0}" type="sibTrans" cxnId="{6B2AA7B3-822B-4FF0-8394-F8A7122558D3}">
      <dgm:prSet/>
      <dgm:spPr/>
      <dgm:t>
        <a:bodyPr/>
        <a:lstStyle/>
        <a:p>
          <a:endParaRPr lang="ru-RU" i="1">
            <a:latin typeface="Times New Roman" panose="02020603050405020304" pitchFamily="18" charset="0"/>
            <a:cs typeface="Times New Roman" panose="02020603050405020304" pitchFamily="18" charset="0"/>
          </a:endParaRPr>
        </a:p>
      </dgm:t>
    </dgm:pt>
    <dgm:pt modelId="{FB8ADE6F-B56D-4B2E-87DC-A7C9537C1507}">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 инфологиялық моделін жасау</a:t>
          </a:r>
          <a:endParaRPr kumimoji="0" lang="kk-KZ" altLang="ru-RU" b="0" i="1" u="none" strike="noStrike" cap="none" normalizeH="0" baseline="0" dirty="0" smtClean="0">
            <a:ln/>
            <a:effectLst/>
            <a:latin typeface="Times New Roman" panose="02020603050405020304" pitchFamily="18" charset="0"/>
            <a:cs typeface="Times New Roman" panose="02020603050405020304" pitchFamily="18" charset="0"/>
          </a:endParaRPr>
        </a:p>
      </dgm:t>
    </dgm:pt>
    <dgm:pt modelId="{A8E7C640-595E-433C-9D93-299057926DA4}" type="parTrans" cxnId="{CC61DBAB-D20A-4F00-B5A6-5050287D8D0D}">
      <dgm:prSet/>
      <dgm:spPr/>
      <dgm:t>
        <a:bodyPr/>
        <a:lstStyle/>
        <a:p>
          <a:endParaRPr lang="ru-RU" i="1">
            <a:latin typeface="Times New Roman" panose="02020603050405020304" pitchFamily="18" charset="0"/>
            <a:cs typeface="Times New Roman" panose="02020603050405020304" pitchFamily="18" charset="0"/>
          </a:endParaRPr>
        </a:p>
      </dgm:t>
    </dgm:pt>
    <dgm:pt modelId="{2E4F618D-1765-473D-8BE6-A1FFD916622E}" type="sibTrans" cxnId="{CC61DBAB-D20A-4F00-B5A6-5050287D8D0D}">
      <dgm:prSet/>
      <dgm:spPr/>
      <dgm:t>
        <a:bodyPr/>
        <a:lstStyle/>
        <a:p>
          <a:endParaRPr lang="ru-RU" i="1">
            <a:latin typeface="Times New Roman" panose="02020603050405020304" pitchFamily="18" charset="0"/>
            <a:cs typeface="Times New Roman" panose="02020603050405020304" pitchFamily="18" charset="0"/>
          </a:endParaRPr>
        </a:p>
      </dgm:t>
    </dgm:pt>
    <dgm:pt modelId="{09E57CEE-9E04-49C6-9A6F-2B13D7E36272}">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 концептуалдық моделін жасау. ДҚБЖ таңдау</a:t>
          </a:r>
          <a:endParaRPr kumimoji="0" lang="kk-KZ" altLang="ru-RU" b="0" i="1" u="none" strike="noStrike" cap="none" normalizeH="0" baseline="0" dirty="0" smtClean="0">
            <a:ln/>
            <a:effectLst/>
            <a:latin typeface="Times New Roman" panose="02020603050405020304" pitchFamily="18" charset="0"/>
            <a:cs typeface="Times New Roman" panose="02020603050405020304" pitchFamily="18" charset="0"/>
          </a:endParaRPr>
        </a:p>
      </dgm:t>
    </dgm:pt>
    <dgm:pt modelId="{CA1BB229-10CD-4CC5-8A40-180253B8A339}" type="parTrans" cxnId="{0C3AF4C1-3197-41A0-8C05-94D1EA706582}">
      <dgm:prSet/>
      <dgm:spPr/>
      <dgm:t>
        <a:bodyPr/>
        <a:lstStyle/>
        <a:p>
          <a:endParaRPr lang="ru-RU" i="1">
            <a:latin typeface="Times New Roman" panose="02020603050405020304" pitchFamily="18" charset="0"/>
            <a:cs typeface="Times New Roman" panose="02020603050405020304" pitchFamily="18" charset="0"/>
          </a:endParaRPr>
        </a:p>
      </dgm:t>
    </dgm:pt>
    <dgm:pt modelId="{CF5FB593-B22A-4C18-9B05-8D07B482E54D}" type="sibTrans" cxnId="{0C3AF4C1-3197-41A0-8C05-94D1EA706582}">
      <dgm:prSet/>
      <dgm:spPr/>
      <dgm:t>
        <a:bodyPr/>
        <a:lstStyle/>
        <a:p>
          <a:endParaRPr lang="ru-RU" i="1">
            <a:latin typeface="Times New Roman" panose="02020603050405020304" pitchFamily="18" charset="0"/>
            <a:cs typeface="Times New Roman" panose="02020603050405020304" pitchFamily="18" charset="0"/>
          </a:endParaRPr>
        </a:p>
      </dgm:t>
    </dgm:pt>
    <dgm:pt modelId="{236C51C2-1834-473E-B905-564389F45D8D}">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 физикалық моделін жасау</a:t>
          </a:r>
          <a:endParaRPr kumimoji="0" lang="kk-KZ" altLang="ru-RU" b="0" i="1" u="none" strike="noStrike" cap="none" normalizeH="0" baseline="0" dirty="0" smtClean="0">
            <a:ln/>
            <a:effectLst/>
            <a:latin typeface="Times New Roman" panose="02020603050405020304" pitchFamily="18" charset="0"/>
            <a:cs typeface="Times New Roman" panose="02020603050405020304" pitchFamily="18" charset="0"/>
          </a:endParaRPr>
        </a:p>
      </dgm:t>
    </dgm:pt>
    <dgm:pt modelId="{DE3B77EB-5703-4F8C-8E0A-786D53B8C215}" type="parTrans" cxnId="{6B374404-22F8-4DE2-BC7E-5A5CBD54ECD9}">
      <dgm:prSet/>
      <dgm:spPr/>
      <dgm:t>
        <a:bodyPr/>
        <a:lstStyle/>
        <a:p>
          <a:endParaRPr lang="ru-RU" i="1">
            <a:latin typeface="Times New Roman" panose="02020603050405020304" pitchFamily="18" charset="0"/>
            <a:cs typeface="Times New Roman" panose="02020603050405020304" pitchFamily="18" charset="0"/>
          </a:endParaRPr>
        </a:p>
      </dgm:t>
    </dgm:pt>
    <dgm:pt modelId="{46E7A157-DBDD-40CB-A2E6-95C478D50E93}" type="sibTrans" cxnId="{6B374404-22F8-4DE2-BC7E-5A5CBD54ECD9}">
      <dgm:prSet/>
      <dgm:spPr/>
      <dgm:t>
        <a:bodyPr/>
        <a:lstStyle/>
        <a:p>
          <a:endParaRPr lang="ru-RU" i="1">
            <a:latin typeface="Times New Roman" panose="02020603050405020304" pitchFamily="18" charset="0"/>
            <a:cs typeface="Times New Roman" panose="02020603050405020304" pitchFamily="18" charset="0"/>
          </a:endParaRPr>
        </a:p>
      </dgm:t>
    </dgm:pt>
    <dgm:pt modelId="{F124DFCC-B942-4E5D-B680-B151BEB12867}" type="pres">
      <dgm:prSet presAssocID="{ADE73BA2-6898-4C48-8496-FECC50AE19F7}" presName="hierChild1" presStyleCnt="0">
        <dgm:presLayoutVars>
          <dgm:orgChart val="1"/>
          <dgm:chPref val="1"/>
          <dgm:dir/>
          <dgm:animOne val="branch"/>
          <dgm:animLvl val="lvl"/>
          <dgm:resizeHandles/>
        </dgm:presLayoutVars>
      </dgm:prSet>
      <dgm:spPr/>
    </dgm:pt>
    <dgm:pt modelId="{03C5B09E-A85A-435E-9BCA-EBE0448C0EFC}" type="pres">
      <dgm:prSet presAssocID="{E4E2490A-7231-4517-98D4-D2BA40769AFE}" presName="hierRoot1" presStyleCnt="0">
        <dgm:presLayoutVars>
          <dgm:hierBranch/>
        </dgm:presLayoutVars>
      </dgm:prSet>
      <dgm:spPr/>
    </dgm:pt>
    <dgm:pt modelId="{10C00A51-6129-489B-8FA7-BF18205761C3}" type="pres">
      <dgm:prSet presAssocID="{E4E2490A-7231-4517-98D4-D2BA40769AFE}" presName="rootComposite1" presStyleCnt="0"/>
      <dgm:spPr/>
    </dgm:pt>
    <dgm:pt modelId="{4EEF27E4-F23A-4CFE-B462-EED55DE95727}" type="pres">
      <dgm:prSet presAssocID="{E4E2490A-7231-4517-98D4-D2BA40769AFE}" presName="rootText1" presStyleLbl="node0" presStyleIdx="0" presStyleCnt="1">
        <dgm:presLayoutVars>
          <dgm:chPref val="3"/>
        </dgm:presLayoutVars>
      </dgm:prSet>
      <dgm:spPr/>
      <dgm:t>
        <a:bodyPr/>
        <a:lstStyle/>
        <a:p>
          <a:endParaRPr lang="ru-RU"/>
        </a:p>
      </dgm:t>
    </dgm:pt>
    <dgm:pt modelId="{4486D9D3-49AC-427B-B780-A820F3E9D938}" type="pres">
      <dgm:prSet presAssocID="{E4E2490A-7231-4517-98D4-D2BA40769AFE}" presName="rootConnector1" presStyleLbl="node1" presStyleIdx="0" presStyleCnt="0"/>
      <dgm:spPr/>
      <dgm:t>
        <a:bodyPr/>
        <a:lstStyle/>
        <a:p>
          <a:endParaRPr lang="ru-RU"/>
        </a:p>
      </dgm:t>
    </dgm:pt>
    <dgm:pt modelId="{6EA81820-BB66-48A6-A824-C29473500BFB}" type="pres">
      <dgm:prSet presAssocID="{E4E2490A-7231-4517-98D4-D2BA40769AFE}" presName="hierChild2" presStyleCnt="0"/>
      <dgm:spPr/>
    </dgm:pt>
    <dgm:pt modelId="{5A0D98E6-C6A3-40F8-9417-0EDF6A7E492F}" type="pres">
      <dgm:prSet presAssocID="{A8E7C640-595E-433C-9D93-299057926DA4}" presName="Name35" presStyleLbl="parChTrans1D2" presStyleIdx="0" presStyleCnt="3"/>
      <dgm:spPr/>
      <dgm:t>
        <a:bodyPr/>
        <a:lstStyle/>
        <a:p>
          <a:endParaRPr lang="ru-RU"/>
        </a:p>
      </dgm:t>
    </dgm:pt>
    <dgm:pt modelId="{3A4F77A9-F244-4045-98A4-25F515A312C9}" type="pres">
      <dgm:prSet presAssocID="{FB8ADE6F-B56D-4B2E-87DC-A7C9537C1507}" presName="hierRoot2" presStyleCnt="0">
        <dgm:presLayoutVars>
          <dgm:hierBranch/>
        </dgm:presLayoutVars>
      </dgm:prSet>
      <dgm:spPr/>
    </dgm:pt>
    <dgm:pt modelId="{0A2AE915-8311-46F6-81F4-7314DCEF412F}" type="pres">
      <dgm:prSet presAssocID="{FB8ADE6F-B56D-4B2E-87DC-A7C9537C1507}" presName="rootComposite" presStyleCnt="0"/>
      <dgm:spPr/>
    </dgm:pt>
    <dgm:pt modelId="{4B4638F1-556E-4E28-860A-4E955C9E5B7F}" type="pres">
      <dgm:prSet presAssocID="{FB8ADE6F-B56D-4B2E-87DC-A7C9537C1507}" presName="rootText" presStyleLbl="node2" presStyleIdx="0" presStyleCnt="3">
        <dgm:presLayoutVars>
          <dgm:chPref val="3"/>
        </dgm:presLayoutVars>
      </dgm:prSet>
      <dgm:spPr/>
      <dgm:t>
        <a:bodyPr/>
        <a:lstStyle/>
        <a:p>
          <a:endParaRPr lang="ru-RU"/>
        </a:p>
      </dgm:t>
    </dgm:pt>
    <dgm:pt modelId="{F72AD226-AA70-4BAA-9D57-9B294457DBA9}" type="pres">
      <dgm:prSet presAssocID="{FB8ADE6F-B56D-4B2E-87DC-A7C9537C1507}" presName="rootConnector" presStyleLbl="node2" presStyleIdx="0" presStyleCnt="3"/>
      <dgm:spPr/>
      <dgm:t>
        <a:bodyPr/>
        <a:lstStyle/>
        <a:p>
          <a:endParaRPr lang="ru-RU"/>
        </a:p>
      </dgm:t>
    </dgm:pt>
    <dgm:pt modelId="{B5DBCF9F-13A0-4F88-AA42-FA91160D8007}" type="pres">
      <dgm:prSet presAssocID="{FB8ADE6F-B56D-4B2E-87DC-A7C9537C1507}" presName="hierChild4" presStyleCnt="0"/>
      <dgm:spPr/>
    </dgm:pt>
    <dgm:pt modelId="{8541D563-DCD2-4554-9B29-DB9A6F2E9BDD}" type="pres">
      <dgm:prSet presAssocID="{FB8ADE6F-B56D-4B2E-87DC-A7C9537C1507}" presName="hierChild5" presStyleCnt="0"/>
      <dgm:spPr/>
    </dgm:pt>
    <dgm:pt modelId="{95CEF42A-8C66-476B-A050-5A9D48C90FD0}" type="pres">
      <dgm:prSet presAssocID="{CA1BB229-10CD-4CC5-8A40-180253B8A339}" presName="Name35" presStyleLbl="parChTrans1D2" presStyleIdx="1" presStyleCnt="3"/>
      <dgm:spPr/>
      <dgm:t>
        <a:bodyPr/>
        <a:lstStyle/>
        <a:p>
          <a:endParaRPr lang="ru-RU"/>
        </a:p>
      </dgm:t>
    </dgm:pt>
    <dgm:pt modelId="{4AA8BC86-99DB-44B7-B69B-987D72ECB00B}" type="pres">
      <dgm:prSet presAssocID="{09E57CEE-9E04-49C6-9A6F-2B13D7E36272}" presName="hierRoot2" presStyleCnt="0">
        <dgm:presLayoutVars>
          <dgm:hierBranch/>
        </dgm:presLayoutVars>
      </dgm:prSet>
      <dgm:spPr/>
    </dgm:pt>
    <dgm:pt modelId="{BB17D391-8101-4316-A1E9-3FEDA0C246E2}" type="pres">
      <dgm:prSet presAssocID="{09E57CEE-9E04-49C6-9A6F-2B13D7E36272}" presName="rootComposite" presStyleCnt="0"/>
      <dgm:spPr/>
    </dgm:pt>
    <dgm:pt modelId="{5BFF81E3-7009-496A-B54B-24A61EAF20A5}" type="pres">
      <dgm:prSet presAssocID="{09E57CEE-9E04-49C6-9A6F-2B13D7E36272}" presName="rootText" presStyleLbl="node2" presStyleIdx="1" presStyleCnt="3">
        <dgm:presLayoutVars>
          <dgm:chPref val="3"/>
        </dgm:presLayoutVars>
      </dgm:prSet>
      <dgm:spPr/>
      <dgm:t>
        <a:bodyPr/>
        <a:lstStyle/>
        <a:p>
          <a:endParaRPr lang="ru-RU"/>
        </a:p>
      </dgm:t>
    </dgm:pt>
    <dgm:pt modelId="{7E5B084C-BBFA-4C54-885B-5740A145FAEE}" type="pres">
      <dgm:prSet presAssocID="{09E57CEE-9E04-49C6-9A6F-2B13D7E36272}" presName="rootConnector" presStyleLbl="node2" presStyleIdx="1" presStyleCnt="3"/>
      <dgm:spPr/>
      <dgm:t>
        <a:bodyPr/>
        <a:lstStyle/>
        <a:p>
          <a:endParaRPr lang="ru-RU"/>
        </a:p>
      </dgm:t>
    </dgm:pt>
    <dgm:pt modelId="{3C72CFBD-C974-4CBB-9FC6-FC73F1345AB9}" type="pres">
      <dgm:prSet presAssocID="{09E57CEE-9E04-49C6-9A6F-2B13D7E36272}" presName="hierChild4" presStyleCnt="0"/>
      <dgm:spPr/>
    </dgm:pt>
    <dgm:pt modelId="{E7FC7C3B-DDD6-4A58-8C86-B07FCA9D24D1}" type="pres">
      <dgm:prSet presAssocID="{09E57CEE-9E04-49C6-9A6F-2B13D7E36272}" presName="hierChild5" presStyleCnt="0"/>
      <dgm:spPr/>
    </dgm:pt>
    <dgm:pt modelId="{A5942655-02C8-49AE-B724-9741071917F8}" type="pres">
      <dgm:prSet presAssocID="{DE3B77EB-5703-4F8C-8E0A-786D53B8C215}" presName="Name35" presStyleLbl="parChTrans1D2" presStyleIdx="2" presStyleCnt="3"/>
      <dgm:spPr/>
      <dgm:t>
        <a:bodyPr/>
        <a:lstStyle/>
        <a:p>
          <a:endParaRPr lang="ru-RU"/>
        </a:p>
      </dgm:t>
    </dgm:pt>
    <dgm:pt modelId="{1C97D175-CACE-4EF2-A133-C6F355D40BF4}" type="pres">
      <dgm:prSet presAssocID="{236C51C2-1834-473E-B905-564389F45D8D}" presName="hierRoot2" presStyleCnt="0">
        <dgm:presLayoutVars>
          <dgm:hierBranch/>
        </dgm:presLayoutVars>
      </dgm:prSet>
      <dgm:spPr/>
    </dgm:pt>
    <dgm:pt modelId="{2286FC98-C1F4-4216-9214-479581C55CAD}" type="pres">
      <dgm:prSet presAssocID="{236C51C2-1834-473E-B905-564389F45D8D}" presName="rootComposite" presStyleCnt="0"/>
      <dgm:spPr/>
    </dgm:pt>
    <dgm:pt modelId="{CD41D31D-AE96-4B63-BA13-0E3AFC143142}" type="pres">
      <dgm:prSet presAssocID="{236C51C2-1834-473E-B905-564389F45D8D}" presName="rootText" presStyleLbl="node2" presStyleIdx="2" presStyleCnt="3">
        <dgm:presLayoutVars>
          <dgm:chPref val="3"/>
        </dgm:presLayoutVars>
      </dgm:prSet>
      <dgm:spPr/>
      <dgm:t>
        <a:bodyPr/>
        <a:lstStyle/>
        <a:p>
          <a:endParaRPr lang="ru-RU"/>
        </a:p>
      </dgm:t>
    </dgm:pt>
    <dgm:pt modelId="{A19A6838-6D32-4105-A3C3-120A4136C43E}" type="pres">
      <dgm:prSet presAssocID="{236C51C2-1834-473E-B905-564389F45D8D}" presName="rootConnector" presStyleLbl="node2" presStyleIdx="2" presStyleCnt="3"/>
      <dgm:spPr/>
      <dgm:t>
        <a:bodyPr/>
        <a:lstStyle/>
        <a:p>
          <a:endParaRPr lang="ru-RU"/>
        </a:p>
      </dgm:t>
    </dgm:pt>
    <dgm:pt modelId="{0B4592B2-CB9A-4050-918A-A1E7BEFD7B3C}" type="pres">
      <dgm:prSet presAssocID="{236C51C2-1834-473E-B905-564389F45D8D}" presName="hierChild4" presStyleCnt="0"/>
      <dgm:spPr/>
    </dgm:pt>
    <dgm:pt modelId="{8FF852A7-21E6-4EED-80CF-8CC193BC652F}" type="pres">
      <dgm:prSet presAssocID="{236C51C2-1834-473E-B905-564389F45D8D}" presName="hierChild5" presStyleCnt="0"/>
      <dgm:spPr/>
    </dgm:pt>
    <dgm:pt modelId="{2D4CBD48-AB70-4C94-9324-FF7F6267DD0A}" type="pres">
      <dgm:prSet presAssocID="{E4E2490A-7231-4517-98D4-D2BA40769AFE}" presName="hierChild3" presStyleCnt="0"/>
      <dgm:spPr/>
    </dgm:pt>
  </dgm:ptLst>
  <dgm:cxnLst>
    <dgm:cxn modelId="{125DD065-5AC6-44E4-B81D-E8CF50BBF33F}" type="presOf" srcId="{FB8ADE6F-B56D-4B2E-87DC-A7C9537C1507}" destId="{4B4638F1-556E-4E28-860A-4E955C9E5B7F}" srcOrd="0" destOrd="0" presId="urn:microsoft.com/office/officeart/2005/8/layout/orgChart1"/>
    <dgm:cxn modelId="{CC589E64-CACF-4188-A5CA-21C0DC9A0E36}" type="presOf" srcId="{236C51C2-1834-473E-B905-564389F45D8D}" destId="{CD41D31D-AE96-4B63-BA13-0E3AFC143142}" srcOrd="0" destOrd="0" presId="urn:microsoft.com/office/officeart/2005/8/layout/orgChart1"/>
    <dgm:cxn modelId="{6B2AA7B3-822B-4FF0-8394-F8A7122558D3}" srcId="{ADE73BA2-6898-4C48-8496-FECC50AE19F7}" destId="{E4E2490A-7231-4517-98D4-D2BA40769AFE}" srcOrd="0" destOrd="0" parTransId="{44A8FEDE-89E4-428B-9A19-3F07786CA929}" sibTransId="{7262FAE6-224A-452D-AD1D-DC3F2EC529D0}"/>
    <dgm:cxn modelId="{EA74D1FA-F44A-4D20-BCEC-70618E593F89}" type="presOf" srcId="{09E57CEE-9E04-49C6-9A6F-2B13D7E36272}" destId="{7E5B084C-BBFA-4C54-885B-5740A145FAEE}" srcOrd="1" destOrd="0" presId="urn:microsoft.com/office/officeart/2005/8/layout/orgChart1"/>
    <dgm:cxn modelId="{0C3AF4C1-3197-41A0-8C05-94D1EA706582}" srcId="{E4E2490A-7231-4517-98D4-D2BA40769AFE}" destId="{09E57CEE-9E04-49C6-9A6F-2B13D7E36272}" srcOrd="1" destOrd="0" parTransId="{CA1BB229-10CD-4CC5-8A40-180253B8A339}" sibTransId="{CF5FB593-B22A-4C18-9B05-8D07B482E54D}"/>
    <dgm:cxn modelId="{140E4994-1513-4931-B127-E195A34B4E3B}" type="presOf" srcId="{A8E7C640-595E-433C-9D93-299057926DA4}" destId="{5A0D98E6-C6A3-40F8-9417-0EDF6A7E492F}" srcOrd="0" destOrd="0" presId="urn:microsoft.com/office/officeart/2005/8/layout/orgChart1"/>
    <dgm:cxn modelId="{591DE4DD-5274-42D5-A002-169D2F01AD30}" type="presOf" srcId="{FB8ADE6F-B56D-4B2E-87DC-A7C9537C1507}" destId="{F72AD226-AA70-4BAA-9D57-9B294457DBA9}" srcOrd="1" destOrd="0" presId="urn:microsoft.com/office/officeart/2005/8/layout/orgChart1"/>
    <dgm:cxn modelId="{E04F6B5F-1061-41E8-9C5B-0C54FBCD09D3}" type="presOf" srcId="{ADE73BA2-6898-4C48-8496-FECC50AE19F7}" destId="{F124DFCC-B942-4E5D-B680-B151BEB12867}" srcOrd="0" destOrd="0" presId="urn:microsoft.com/office/officeart/2005/8/layout/orgChart1"/>
    <dgm:cxn modelId="{8E0F9064-F98B-4863-A223-BD543725FD77}" type="presOf" srcId="{DE3B77EB-5703-4F8C-8E0A-786D53B8C215}" destId="{A5942655-02C8-49AE-B724-9741071917F8}" srcOrd="0" destOrd="0" presId="urn:microsoft.com/office/officeart/2005/8/layout/orgChart1"/>
    <dgm:cxn modelId="{6B374404-22F8-4DE2-BC7E-5A5CBD54ECD9}" srcId="{E4E2490A-7231-4517-98D4-D2BA40769AFE}" destId="{236C51C2-1834-473E-B905-564389F45D8D}" srcOrd="2" destOrd="0" parTransId="{DE3B77EB-5703-4F8C-8E0A-786D53B8C215}" sibTransId="{46E7A157-DBDD-40CB-A2E6-95C478D50E93}"/>
    <dgm:cxn modelId="{CC61DBAB-D20A-4F00-B5A6-5050287D8D0D}" srcId="{E4E2490A-7231-4517-98D4-D2BA40769AFE}" destId="{FB8ADE6F-B56D-4B2E-87DC-A7C9537C1507}" srcOrd="0" destOrd="0" parTransId="{A8E7C640-595E-433C-9D93-299057926DA4}" sibTransId="{2E4F618D-1765-473D-8BE6-A1FFD916622E}"/>
    <dgm:cxn modelId="{75E8D417-1381-45D1-A36E-4A18D5D49043}" type="presOf" srcId="{E4E2490A-7231-4517-98D4-D2BA40769AFE}" destId="{4486D9D3-49AC-427B-B780-A820F3E9D938}" srcOrd="1" destOrd="0" presId="urn:microsoft.com/office/officeart/2005/8/layout/orgChart1"/>
    <dgm:cxn modelId="{1656FC2A-98F1-4E0F-A70A-C8BB47516578}" type="presOf" srcId="{E4E2490A-7231-4517-98D4-D2BA40769AFE}" destId="{4EEF27E4-F23A-4CFE-B462-EED55DE95727}" srcOrd="0" destOrd="0" presId="urn:microsoft.com/office/officeart/2005/8/layout/orgChart1"/>
    <dgm:cxn modelId="{FE6E4198-8739-42EB-A29B-9679619C601F}" type="presOf" srcId="{09E57CEE-9E04-49C6-9A6F-2B13D7E36272}" destId="{5BFF81E3-7009-496A-B54B-24A61EAF20A5}" srcOrd="0" destOrd="0" presId="urn:microsoft.com/office/officeart/2005/8/layout/orgChart1"/>
    <dgm:cxn modelId="{306F162F-4E86-4B1D-9C19-981693A912E7}" type="presOf" srcId="{CA1BB229-10CD-4CC5-8A40-180253B8A339}" destId="{95CEF42A-8C66-476B-A050-5A9D48C90FD0}" srcOrd="0" destOrd="0" presId="urn:microsoft.com/office/officeart/2005/8/layout/orgChart1"/>
    <dgm:cxn modelId="{DE66186F-8ED9-4935-9F73-E33C3D90D8EB}" type="presOf" srcId="{236C51C2-1834-473E-B905-564389F45D8D}" destId="{A19A6838-6D32-4105-A3C3-120A4136C43E}" srcOrd="1" destOrd="0" presId="urn:microsoft.com/office/officeart/2005/8/layout/orgChart1"/>
    <dgm:cxn modelId="{AC29E1B3-90A4-419A-80F0-BCDD2C3BB236}" type="presParOf" srcId="{F124DFCC-B942-4E5D-B680-B151BEB12867}" destId="{03C5B09E-A85A-435E-9BCA-EBE0448C0EFC}" srcOrd="0" destOrd="0" presId="urn:microsoft.com/office/officeart/2005/8/layout/orgChart1"/>
    <dgm:cxn modelId="{D9252AF6-4869-4E04-A92A-655765BFEB71}" type="presParOf" srcId="{03C5B09E-A85A-435E-9BCA-EBE0448C0EFC}" destId="{10C00A51-6129-489B-8FA7-BF18205761C3}" srcOrd="0" destOrd="0" presId="urn:microsoft.com/office/officeart/2005/8/layout/orgChart1"/>
    <dgm:cxn modelId="{E3CA3454-1AF0-40D0-AB22-36DA395C6606}" type="presParOf" srcId="{10C00A51-6129-489B-8FA7-BF18205761C3}" destId="{4EEF27E4-F23A-4CFE-B462-EED55DE95727}" srcOrd="0" destOrd="0" presId="urn:microsoft.com/office/officeart/2005/8/layout/orgChart1"/>
    <dgm:cxn modelId="{3F8EE475-C007-4D02-B8C7-63E099DA32D5}" type="presParOf" srcId="{10C00A51-6129-489B-8FA7-BF18205761C3}" destId="{4486D9D3-49AC-427B-B780-A820F3E9D938}" srcOrd="1" destOrd="0" presId="urn:microsoft.com/office/officeart/2005/8/layout/orgChart1"/>
    <dgm:cxn modelId="{3BE28EE0-CC53-4883-A9AD-B2C3D70A0014}" type="presParOf" srcId="{03C5B09E-A85A-435E-9BCA-EBE0448C0EFC}" destId="{6EA81820-BB66-48A6-A824-C29473500BFB}" srcOrd="1" destOrd="0" presId="urn:microsoft.com/office/officeart/2005/8/layout/orgChart1"/>
    <dgm:cxn modelId="{D1346938-20D1-42A3-8EEC-8A2CAB9568D3}" type="presParOf" srcId="{6EA81820-BB66-48A6-A824-C29473500BFB}" destId="{5A0D98E6-C6A3-40F8-9417-0EDF6A7E492F}" srcOrd="0" destOrd="0" presId="urn:microsoft.com/office/officeart/2005/8/layout/orgChart1"/>
    <dgm:cxn modelId="{BF16364D-AD2E-44B0-A67D-46DAE1B2E147}" type="presParOf" srcId="{6EA81820-BB66-48A6-A824-C29473500BFB}" destId="{3A4F77A9-F244-4045-98A4-25F515A312C9}" srcOrd="1" destOrd="0" presId="urn:microsoft.com/office/officeart/2005/8/layout/orgChart1"/>
    <dgm:cxn modelId="{9E0B80D6-CE4F-4C20-B782-21A5A3A8EC87}" type="presParOf" srcId="{3A4F77A9-F244-4045-98A4-25F515A312C9}" destId="{0A2AE915-8311-46F6-81F4-7314DCEF412F}" srcOrd="0" destOrd="0" presId="urn:microsoft.com/office/officeart/2005/8/layout/orgChart1"/>
    <dgm:cxn modelId="{A2318572-AE17-4007-8E03-BC96C5553BCF}" type="presParOf" srcId="{0A2AE915-8311-46F6-81F4-7314DCEF412F}" destId="{4B4638F1-556E-4E28-860A-4E955C9E5B7F}" srcOrd="0" destOrd="0" presId="urn:microsoft.com/office/officeart/2005/8/layout/orgChart1"/>
    <dgm:cxn modelId="{E689FFEA-E9B4-4A49-B076-3089AA264600}" type="presParOf" srcId="{0A2AE915-8311-46F6-81F4-7314DCEF412F}" destId="{F72AD226-AA70-4BAA-9D57-9B294457DBA9}" srcOrd="1" destOrd="0" presId="urn:microsoft.com/office/officeart/2005/8/layout/orgChart1"/>
    <dgm:cxn modelId="{ADA38304-59D3-403C-8F73-845205672510}" type="presParOf" srcId="{3A4F77A9-F244-4045-98A4-25F515A312C9}" destId="{B5DBCF9F-13A0-4F88-AA42-FA91160D8007}" srcOrd="1" destOrd="0" presId="urn:microsoft.com/office/officeart/2005/8/layout/orgChart1"/>
    <dgm:cxn modelId="{451BA667-DD75-43F7-8FFF-7D25FA7802AF}" type="presParOf" srcId="{3A4F77A9-F244-4045-98A4-25F515A312C9}" destId="{8541D563-DCD2-4554-9B29-DB9A6F2E9BDD}" srcOrd="2" destOrd="0" presId="urn:microsoft.com/office/officeart/2005/8/layout/orgChart1"/>
    <dgm:cxn modelId="{D4661E29-80BF-44DB-A76C-B3FB7FC4D197}" type="presParOf" srcId="{6EA81820-BB66-48A6-A824-C29473500BFB}" destId="{95CEF42A-8C66-476B-A050-5A9D48C90FD0}" srcOrd="2" destOrd="0" presId="urn:microsoft.com/office/officeart/2005/8/layout/orgChart1"/>
    <dgm:cxn modelId="{AF971327-091D-4A43-B7AE-7FF3E1719EA4}" type="presParOf" srcId="{6EA81820-BB66-48A6-A824-C29473500BFB}" destId="{4AA8BC86-99DB-44B7-B69B-987D72ECB00B}" srcOrd="3" destOrd="0" presId="urn:microsoft.com/office/officeart/2005/8/layout/orgChart1"/>
    <dgm:cxn modelId="{F3BCC1F2-2CC6-4FC0-AAD5-25E5742D084C}" type="presParOf" srcId="{4AA8BC86-99DB-44B7-B69B-987D72ECB00B}" destId="{BB17D391-8101-4316-A1E9-3FEDA0C246E2}" srcOrd="0" destOrd="0" presId="urn:microsoft.com/office/officeart/2005/8/layout/orgChart1"/>
    <dgm:cxn modelId="{7A433543-0453-40B8-A329-CF188770BFCD}" type="presParOf" srcId="{BB17D391-8101-4316-A1E9-3FEDA0C246E2}" destId="{5BFF81E3-7009-496A-B54B-24A61EAF20A5}" srcOrd="0" destOrd="0" presId="urn:microsoft.com/office/officeart/2005/8/layout/orgChart1"/>
    <dgm:cxn modelId="{BB0C17D6-AEE9-46BD-A174-A0462DF7CEFF}" type="presParOf" srcId="{BB17D391-8101-4316-A1E9-3FEDA0C246E2}" destId="{7E5B084C-BBFA-4C54-885B-5740A145FAEE}" srcOrd="1" destOrd="0" presId="urn:microsoft.com/office/officeart/2005/8/layout/orgChart1"/>
    <dgm:cxn modelId="{41972CEF-3FCD-468B-AC6E-4F338197F764}" type="presParOf" srcId="{4AA8BC86-99DB-44B7-B69B-987D72ECB00B}" destId="{3C72CFBD-C974-4CBB-9FC6-FC73F1345AB9}" srcOrd="1" destOrd="0" presId="urn:microsoft.com/office/officeart/2005/8/layout/orgChart1"/>
    <dgm:cxn modelId="{0970878D-DFFA-42D6-80E7-9101807023C8}" type="presParOf" srcId="{4AA8BC86-99DB-44B7-B69B-987D72ECB00B}" destId="{E7FC7C3B-DDD6-4A58-8C86-B07FCA9D24D1}" srcOrd="2" destOrd="0" presId="urn:microsoft.com/office/officeart/2005/8/layout/orgChart1"/>
    <dgm:cxn modelId="{82505564-175E-4936-9F55-DC0DCB84202B}" type="presParOf" srcId="{6EA81820-BB66-48A6-A824-C29473500BFB}" destId="{A5942655-02C8-49AE-B724-9741071917F8}" srcOrd="4" destOrd="0" presId="urn:microsoft.com/office/officeart/2005/8/layout/orgChart1"/>
    <dgm:cxn modelId="{60958173-1E61-4741-9F2D-4194C46908B0}" type="presParOf" srcId="{6EA81820-BB66-48A6-A824-C29473500BFB}" destId="{1C97D175-CACE-4EF2-A133-C6F355D40BF4}" srcOrd="5" destOrd="0" presId="urn:microsoft.com/office/officeart/2005/8/layout/orgChart1"/>
    <dgm:cxn modelId="{AD32FE35-C9FA-417C-B130-0B82190000BC}" type="presParOf" srcId="{1C97D175-CACE-4EF2-A133-C6F355D40BF4}" destId="{2286FC98-C1F4-4216-9214-479581C55CAD}" srcOrd="0" destOrd="0" presId="urn:microsoft.com/office/officeart/2005/8/layout/orgChart1"/>
    <dgm:cxn modelId="{FBDF2411-970D-4D69-B181-3E72E5172F21}" type="presParOf" srcId="{2286FC98-C1F4-4216-9214-479581C55CAD}" destId="{CD41D31D-AE96-4B63-BA13-0E3AFC143142}" srcOrd="0" destOrd="0" presId="urn:microsoft.com/office/officeart/2005/8/layout/orgChart1"/>
    <dgm:cxn modelId="{7ED153E9-8161-4CCD-96EB-239CBD281EB5}" type="presParOf" srcId="{2286FC98-C1F4-4216-9214-479581C55CAD}" destId="{A19A6838-6D32-4105-A3C3-120A4136C43E}" srcOrd="1" destOrd="0" presId="urn:microsoft.com/office/officeart/2005/8/layout/orgChart1"/>
    <dgm:cxn modelId="{A2C0D168-D7BB-4F0C-91A2-6FBDD9AAA994}" type="presParOf" srcId="{1C97D175-CACE-4EF2-A133-C6F355D40BF4}" destId="{0B4592B2-CB9A-4050-918A-A1E7BEFD7B3C}" srcOrd="1" destOrd="0" presId="urn:microsoft.com/office/officeart/2005/8/layout/orgChart1"/>
    <dgm:cxn modelId="{DEE164EF-0085-4DC9-AB9B-9699834128AD}" type="presParOf" srcId="{1C97D175-CACE-4EF2-A133-C6F355D40BF4}" destId="{8FF852A7-21E6-4EED-80CF-8CC193BC652F}" srcOrd="2" destOrd="0" presId="urn:microsoft.com/office/officeart/2005/8/layout/orgChart1"/>
    <dgm:cxn modelId="{18A8F2C2-C71B-4EA1-A2E4-6BA7B39DCF74}" type="presParOf" srcId="{03C5B09E-A85A-435E-9BCA-EBE0448C0EFC}" destId="{2D4CBD48-AB70-4C94-9324-FF7F6267DD0A}" srcOrd="2" destOrd="0" presId="urn:microsoft.com/office/officeart/2005/8/layout/orgChart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51F2162-9ED1-4785-853E-897E714B2084}" type="doc">
      <dgm:prSet loTypeId="urn:microsoft.com/office/officeart/2005/8/layout/orgChart1" loCatId="hierarchy" qsTypeId="urn:microsoft.com/office/officeart/2005/8/quickstyle/simple5" qsCatId="simple" csTypeId="urn:microsoft.com/office/officeart/2005/8/colors/accent1_2" csCatId="accent1" phldr="1"/>
      <dgm:spPr/>
    </dgm:pt>
    <dgm:pt modelId="{23CC3E2E-CB7B-4380-86B5-ABA5D0733B3A}">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ДҚБЖ-нің іске асырылуы</a:t>
          </a:r>
          <a:endParaRPr kumimoji="0" lang="kk-KZ" altLang="ru-RU" b="0" i="1" u="none" strike="noStrike" cap="none" normalizeH="0" baseline="0" dirty="0" smtClean="0">
            <a:ln/>
            <a:effectLst/>
            <a:latin typeface="Times New Roman" panose="02020603050405020304" pitchFamily="18" charset="0"/>
            <a:cs typeface="Times New Roman" panose="02020603050405020304" pitchFamily="18" charset="0"/>
          </a:endParaRPr>
        </a:p>
      </dgm:t>
    </dgm:pt>
    <dgm:pt modelId="{FE2AC2D1-79D2-438C-9EAB-C3FAC5E05C5C}" type="parTrans" cxnId="{C710D6D8-5522-4901-9B38-F3F3A3AA5AE2}">
      <dgm:prSet/>
      <dgm:spPr/>
      <dgm:t>
        <a:bodyPr/>
        <a:lstStyle/>
        <a:p>
          <a:endParaRPr lang="ru-RU" i="1">
            <a:latin typeface="Times New Roman" panose="02020603050405020304" pitchFamily="18" charset="0"/>
            <a:cs typeface="Times New Roman" panose="02020603050405020304" pitchFamily="18" charset="0"/>
          </a:endParaRPr>
        </a:p>
      </dgm:t>
    </dgm:pt>
    <dgm:pt modelId="{E74BD628-31BC-46FB-AC1E-0A19914D7519}" type="sibTrans" cxnId="{C710D6D8-5522-4901-9B38-F3F3A3AA5AE2}">
      <dgm:prSet/>
      <dgm:spPr/>
      <dgm:t>
        <a:bodyPr/>
        <a:lstStyle/>
        <a:p>
          <a:endParaRPr lang="ru-RU" i="1">
            <a:latin typeface="Times New Roman" panose="02020603050405020304" pitchFamily="18" charset="0"/>
            <a:cs typeface="Times New Roman" panose="02020603050405020304" pitchFamily="18" charset="0"/>
          </a:endParaRPr>
        </a:p>
      </dgm:t>
    </dgm:pt>
    <dgm:pt modelId="{2CC2441F-41E8-4E83-9984-F34B18204825}">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Пайдаланушы арнайы мәліметтер тілін қолдана отырып ДҚ-ына сұраныс жібереді</a:t>
          </a:r>
          <a:endParaRPr kumimoji="0" lang="kk-KZ" altLang="ru-RU" b="0" i="1" u="none" strike="noStrike" cap="none" normalizeH="0" baseline="0" dirty="0" smtClean="0">
            <a:ln/>
            <a:effectLst/>
            <a:latin typeface="Times New Roman" panose="02020603050405020304" pitchFamily="18" charset="0"/>
            <a:cs typeface="Times New Roman" panose="02020603050405020304" pitchFamily="18" charset="0"/>
          </a:endParaRPr>
        </a:p>
      </dgm:t>
    </dgm:pt>
    <dgm:pt modelId="{1AB62110-A4DE-4313-9453-C201FC859F34}" type="parTrans" cxnId="{882E9879-02E8-4576-9BD8-0DEE6AD9E30E}">
      <dgm:prSet/>
      <dgm:spPr/>
      <dgm:t>
        <a:bodyPr/>
        <a:lstStyle/>
        <a:p>
          <a:endParaRPr lang="ru-RU" i="1">
            <a:latin typeface="Times New Roman" panose="02020603050405020304" pitchFamily="18" charset="0"/>
            <a:cs typeface="Times New Roman" panose="02020603050405020304" pitchFamily="18" charset="0"/>
          </a:endParaRPr>
        </a:p>
      </dgm:t>
    </dgm:pt>
    <dgm:pt modelId="{B76548D7-6B0A-4ADD-A85F-B7300A9E4B92}" type="sibTrans" cxnId="{882E9879-02E8-4576-9BD8-0DEE6AD9E30E}">
      <dgm:prSet/>
      <dgm:spPr/>
      <dgm:t>
        <a:bodyPr/>
        <a:lstStyle/>
        <a:p>
          <a:endParaRPr lang="ru-RU" i="1">
            <a:latin typeface="Times New Roman" panose="02020603050405020304" pitchFamily="18" charset="0"/>
            <a:cs typeface="Times New Roman" panose="02020603050405020304" pitchFamily="18" charset="0"/>
          </a:endParaRPr>
        </a:p>
      </dgm:t>
    </dgm:pt>
    <dgm:pt modelId="{E272227A-38CA-428A-9C32-6F33C33483AF}">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ДҚБЖ сұранысты қабылдап, талдау жасайды</a:t>
          </a:r>
          <a:endParaRPr kumimoji="0" lang="kk-KZ" altLang="ru-RU" b="0" i="1" u="none" strike="noStrike" cap="none" normalizeH="0" baseline="0" dirty="0" smtClean="0">
            <a:ln/>
            <a:effectLst/>
            <a:latin typeface="Times New Roman" panose="02020603050405020304" pitchFamily="18" charset="0"/>
            <a:cs typeface="Times New Roman" panose="02020603050405020304" pitchFamily="18" charset="0"/>
          </a:endParaRPr>
        </a:p>
      </dgm:t>
    </dgm:pt>
    <dgm:pt modelId="{C5C3D9AB-9080-4D8A-B38C-B56359B4F8F9}" type="parTrans" cxnId="{D1D5F5F9-2F01-4288-B97F-6BA3B37F184A}">
      <dgm:prSet/>
      <dgm:spPr/>
      <dgm:t>
        <a:bodyPr/>
        <a:lstStyle/>
        <a:p>
          <a:endParaRPr lang="ru-RU" i="1">
            <a:latin typeface="Times New Roman" panose="02020603050405020304" pitchFamily="18" charset="0"/>
            <a:cs typeface="Times New Roman" panose="02020603050405020304" pitchFamily="18" charset="0"/>
          </a:endParaRPr>
        </a:p>
      </dgm:t>
    </dgm:pt>
    <dgm:pt modelId="{55C2A4EB-3780-4548-AD26-706A0354FC82}" type="sibTrans" cxnId="{D1D5F5F9-2F01-4288-B97F-6BA3B37F184A}">
      <dgm:prSet/>
      <dgm:spPr/>
      <dgm:t>
        <a:bodyPr/>
        <a:lstStyle/>
        <a:p>
          <a:endParaRPr lang="ru-RU" i="1">
            <a:latin typeface="Times New Roman" panose="02020603050405020304" pitchFamily="18" charset="0"/>
            <a:cs typeface="Times New Roman" panose="02020603050405020304" pitchFamily="18" charset="0"/>
          </a:endParaRPr>
        </a:p>
      </dgm:t>
    </dgm:pt>
    <dgm:pt modelId="{C9B88DC3-5836-4C8B-9278-A0BA24CCAD79}">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ДҚБЖ бұл пайдаланушы үшін сыртқы сызбаны қарастырады</a:t>
          </a:r>
          <a:endParaRPr kumimoji="0" lang="kk-KZ" altLang="ru-RU" b="0" i="1" u="none" strike="noStrike" cap="none" normalizeH="0" baseline="0" dirty="0" smtClean="0">
            <a:ln/>
            <a:effectLst/>
            <a:latin typeface="Times New Roman" panose="02020603050405020304" pitchFamily="18" charset="0"/>
            <a:cs typeface="Times New Roman" panose="02020603050405020304" pitchFamily="18" charset="0"/>
          </a:endParaRPr>
        </a:p>
      </dgm:t>
    </dgm:pt>
    <dgm:pt modelId="{09CAF084-02AA-48A9-A315-277637F41BE0}" type="parTrans" cxnId="{9294E79E-D31E-4A37-8DA5-E9F5FCEE6868}">
      <dgm:prSet/>
      <dgm:spPr/>
      <dgm:t>
        <a:bodyPr/>
        <a:lstStyle/>
        <a:p>
          <a:endParaRPr lang="ru-RU" i="1">
            <a:latin typeface="Times New Roman" panose="02020603050405020304" pitchFamily="18" charset="0"/>
            <a:cs typeface="Times New Roman" panose="02020603050405020304" pitchFamily="18" charset="0"/>
          </a:endParaRPr>
        </a:p>
      </dgm:t>
    </dgm:pt>
    <dgm:pt modelId="{8E715F12-27D2-4BD0-91D9-EFC40A88B053}" type="sibTrans" cxnId="{9294E79E-D31E-4A37-8DA5-E9F5FCEE6868}">
      <dgm:prSet/>
      <dgm:spPr/>
      <dgm:t>
        <a:bodyPr/>
        <a:lstStyle/>
        <a:p>
          <a:endParaRPr lang="ru-RU" i="1">
            <a:latin typeface="Times New Roman" panose="02020603050405020304" pitchFamily="18" charset="0"/>
            <a:cs typeface="Times New Roman" panose="02020603050405020304" pitchFamily="18" charset="0"/>
          </a:endParaRPr>
        </a:p>
      </dgm:t>
    </dgm:pt>
    <dgm:pt modelId="{270FF079-4F83-4DB8-8FA7-45AB441499D8}">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b="0" i="1" u="none" strike="noStrike"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ДҚБЖ сақталынған мәліметтер базасында керекті әрекетті іске асырайды</a:t>
          </a:r>
          <a:endParaRPr kumimoji="0" lang="kk-KZ" altLang="ru-RU" b="0" i="1" u="none" strike="noStrike" cap="none" normalizeH="0" baseline="0" dirty="0" smtClean="0">
            <a:ln/>
            <a:effectLst/>
            <a:latin typeface="Times New Roman" panose="02020603050405020304" pitchFamily="18" charset="0"/>
            <a:cs typeface="Times New Roman" panose="02020603050405020304" pitchFamily="18" charset="0"/>
          </a:endParaRPr>
        </a:p>
      </dgm:t>
    </dgm:pt>
    <dgm:pt modelId="{5CA4D083-AB13-4B87-B31A-E0E8DABEDA9E}" type="parTrans" cxnId="{4F4CDB07-5204-4644-A227-061F5718D0D7}">
      <dgm:prSet/>
      <dgm:spPr/>
      <dgm:t>
        <a:bodyPr/>
        <a:lstStyle/>
        <a:p>
          <a:endParaRPr lang="ru-RU" i="1">
            <a:latin typeface="Times New Roman" panose="02020603050405020304" pitchFamily="18" charset="0"/>
            <a:cs typeface="Times New Roman" panose="02020603050405020304" pitchFamily="18" charset="0"/>
          </a:endParaRPr>
        </a:p>
      </dgm:t>
    </dgm:pt>
    <dgm:pt modelId="{0B13E656-8ADD-4CBB-B845-693B5D1E5919}" type="sibTrans" cxnId="{4F4CDB07-5204-4644-A227-061F5718D0D7}">
      <dgm:prSet/>
      <dgm:spPr/>
      <dgm:t>
        <a:bodyPr/>
        <a:lstStyle/>
        <a:p>
          <a:endParaRPr lang="ru-RU" i="1">
            <a:latin typeface="Times New Roman" panose="02020603050405020304" pitchFamily="18" charset="0"/>
            <a:cs typeface="Times New Roman" panose="02020603050405020304" pitchFamily="18" charset="0"/>
          </a:endParaRPr>
        </a:p>
      </dgm:t>
    </dgm:pt>
    <dgm:pt modelId="{2C89D683-ADFB-4549-A23F-D7848793E17D}" type="pres">
      <dgm:prSet presAssocID="{451F2162-9ED1-4785-853E-897E714B2084}" presName="hierChild1" presStyleCnt="0">
        <dgm:presLayoutVars>
          <dgm:orgChart val="1"/>
          <dgm:chPref val="1"/>
          <dgm:dir/>
          <dgm:animOne val="branch"/>
          <dgm:animLvl val="lvl"/>
          <dgm:resizeHandles/>
        </dgm:presLayoutVars>
      </dgm:prSet>
      <dgm:spPr/>
    </dgm:pt>
    <dgm:pt modelId="{60046EB6-E010-4BBD-8685-F17435B7F98A}" type="pres">
      <dgm:prSet presAssocID="{23CC3E2E-CB7B-4380-86B5-ABA5D0733B3A}" presName="hierRoot1" presStyleCnt="0">
        <dgm:presLayoutVars>
          <dgm:hierBranch/>
        </dgm:presLayoutVars>
      </dgm:prSet>
      <dgm:spPr/>
    </dgm:pt>
    <dgm:pt modelId="{01CD2535-C56F-413E-80EA-5AF77FD44F63}" type="pres">
      <dgm:prSet presAssocID="{23CC3E2E-CB7B-4380-86B5-ABA5D0733B3A}" presName="rootComposite1" presStyleCnt="0"/>
      <dgm:spPr/>
    </dgm:pt>
    <dgm:pt modelId="{635CD5F3-5F69-45FA-8759-A03F3642EFC9}" type="pres">
      <dgm:prSet presAssocID="{23CC3E2E-CB7B-4380-86B5-ABA5D0733B3A}" presName="rootText1" presStyleLbl="node0" presStyleIdx="0" presStyleCnt="1">
        <dgm:presLayoutVars>
          <dgm:chPref val="3"/>
        </dgm:presLayoutVars>
      </dgm:prSet>
      <dgm:spPr/>
      <dgm:t>
        <a:bodyPr/>
        <a:lstStyle/>
        <a:p>
          <a:endParaRPr lang="ru-RU"/>
        </a:p>
      </dgm:t>
    </dgm:pt>
    <dgm:pt modelId="{B70C912B-64AC-41B0-8572-D37D1732BFA7}" type="pres">
      <dgm:prSet presAssocID="{23CC3E2E-CB7B-4380-86B5-ABA5D0733B3A}" presName="rootConnector1" presStyleLbl="node1" presStyleIdx="0" presStyleCnt="0"/>
      <dgm:spPr/>
      <dgm:t>
        <a:bodyPr/>
        <a:lstStyle/>
        <a:p>
          <a:endParaRPr lang="ru-RU"/>
        </a:p>
      </dgm:t>
    </dgm:pt>
    <dgm:pt modelId="{900C4C1B-D9BB-4FA7-93AF-06BB7A15595F}" type="pres">
      <dgm:prSet presAssocID="{23CC3E2E-CB7B-4380-86B5-ABA5D0733B3A}" presName="hierChild2" presStyleCnt="0"/>
      <dgm:spPr/>
    </dgm:pt>
    <dgm:pt modelId="{B62BD1FB-5485-4077-852E-673D439A967A}" type="pres">
      <dgm:prSet presAssocID="{1AB62110-A4DE-4313-9453-C201FC859F34}" presName="Name35" presStyleLbl="parChTrans1D2" presStyleIdx="0" presStyleCnt="4"/>
      <dgm:spPr/>
      <dgm:t>
        <a:bodyPr/>
        <a:lstStyle/>
        <a:p>
          <a:endParaRPr lang="ru-RU"/>
        </a:p>
      </dgm:t>
    </dgm:pt>
    <dgm:pt modelId="{38993FFF-5976-4493-889C-3A7D4C779BDB}" type="pres">
      <dgm:prSet presAssocID="{2CC2441F-41E8-4E83-9984-F34B18204825}" presName="hierRoot2" presStyleCnt="0">
        <dgm:presLayoutVars>
          <dgm:hierBranch/>
        </dgm:presLayoutVars>
      </dgm:prSet>
      <dgm:spPr/>
    </dgm:pt>
    <dgm:pt modelId="{2F2B99A7-19D4-4DDA-B83E-35B36D501C64}" type="pres">
      <dgm:prSet presAssocID="{2CC2441F-41E8-4E83-9984-F34B18204825}" presName="rootComposite" presStyleCnt="0"/>
      <dgm:spPr/>
    </dgm:pt>
    <dgm:pt modelId="{5778BF7F-CF60-4D95-BFCA-6465467E3C2B}" type="pres">
      <dgm:prSet presAssocID="{2CC2441F-41E8-4E83-9984-F34B18204825}" presName="rootText" presStyleLbl="node2" presStyleIdx="0" presStyleCnt="4">
        <dgm:presLayoutVars>
          <dgm:chPref val="3"/>
        </dgm:presLayoutVars>
      </dgm:prSet>
      <dgm:spPr/>
      <dgm:t>
        <a:bodyPr/>
        <a:lstStyle/>
        <a:p>
          <a:endParaRPr lang="ru-RU"/>
        </a:p>
      </dgm:t>
    </dgm:pt>
    <dgm:pt modelId="{56ACDBB2-4AEB-4122-AB9D-43E932C1F839}" type="pres">
      <dgm:prSet presAssocID="{2CC2441F-41E8-4E83-9984-F34B18204825}" presName="rootConnector" presStyleLbl="node2" presStyleIdx="0" presStyleCnt="4"/>
      <dgm:spPr/>
      <dgm:t>
        <a:bodyPr/>
        <a:lstStyle/>
        <a:p>
          <a:endParaRPr lang="ru-RU"/>
        </a:p>
      </dgm:t>
    </dgm:pt>
    <dgm:pt modelId="{45508FFC-79C3-489F-8573-C321212517B7}" type="pres">
      <dgm:prSet presAssocID="{2CC2441F-41E8-4E83-9984-F34B18204825}" presName="hierChild4" presStyleCnt="0"/>
      <dgm:spPr/>
    </dgm:pt>
    <dgm:pt modelId="{29C920F1-1BA3-4598-9C2C-6632CAC89118}" type="pres">
      <dgm:prSet presAssocID="{2CC2441F-41E8-4E83-9984-F34B18204825}" presName="hierChild5" presStyleCnt="0"/>
      <dgm:spPr/>
    </dgm:pt>
    <dgm:pt modelId="{2687E77A-2D5E-4914-9B21-BD4AE4DE1966}" type="pres">
      <dgm:prSet presAssocID="{C5C3D9AB-9080-4D8A-B38C-B56359B4F8F9}" presName="Name35" presStyleLbl="parChTrans1D2" presStyleIdx="1" presStyleCnt="4"/>
      <dgm:spPr/>
      <dgm:t>
        <a:bodyPr/>
        <a:lstStyle/>
        <a:p>
          <a:endParaRPr lang="ru-RU"/>
        </a:p>
      </dgm:t>
    </dgm:pt>
    <dgm:pt modelId="{AC04D417-31A7-4262-BF21-C6CC129DB622}" type="pres">
      <dgm:prSet presAssocID="{E272227A-38CA-428A-9C32-6F33C33483AF}" presName="hierRoot2" presStyleCnt="0">
        <dgm:presLayoutVars>
          <dgm:hierBranch/>
        </dgm:presLayoutVars>
      </dgm:prSet>
      <dgm:spPr/>
    </dgm:pt>
    <dgm:pt modelId="{810118C8-B948-41BB-B533-FE18A404405B}" type="pres">
      <dgm:prSet presAssocID="{E272227A-38CA-428A-9C32-6F33C33483AF}" presName="rootComposite" presStyleCnt="0"/>
      <dgm:spPr/>
    </dgm:pt>
    <dgm:pt modelId="{525FB21D-D04B-4E1C-8181-2FA961D1ACD0}" type="pres">
      <dgm:prSet presAssocID="{E272227A-38CA-428A-9C32-6F33C33483AF}" presName="rootText" presStyleLbl="node2" presStyleIdx="1" presStyleCnt="4">
        <dgm:presLayoutVars>
          <dgm:chPref val="3"/>
        </dgm:presLayoutVars>
      </dgm:prSet>
      <dgm:spPr/>
      <dgm:t>
        <a:bodyPr/>
        <a:lstStyle/>
        <a:p>
          <a:endParaRPr lang="ru-RU"/>
        </a:p>
      </dgm:t>
    </dgm:pt>
    <dgm:pt modelId="{44026923-066B-45F9-B70E-14273697726E}" type="pres">
      <dgm:prSet presAssocID="{E272227A-38CA-428A-9C32-6F33C33483AF}" presName="rootConnector" presStyleLbl="node2" presStyleIdx="1" presStyleCnt="4"/>
      <dgm:spPr/>
      <dgm:t>
        <a:bodyPr/>
        <a:lstStyle/>
        <a:p>
          <a:endParaRPr lang="ru-RU"/>
        </a:p>
      </dgm:t>
    </dgm:pt>
    <dgm:pt modelId="{61F6009D-C444-41D1-B047-A254857DCF4E}" type="pres">
      <dgm:prSet presAssocID="{E272227A-38CA-428A-9C32-6F33C33483AF}" presName="hierChild4" presStyleCnt="0"/>
      <dgm:spPr/>
    </dgm:pt>
    <dgm:pt modelId="{50C4B4E0-2EE4-4F53-89C6-9019F744AE30}" type="pres">
      <dgm:prSet presAssocID="{E272227A-38CA-428A-9C32-6F33C33483AF}" presName="hierChild5" presStyleCnt="0"/>
      <dgm:spPr/>
    </dgm:pt>
    <dgm:pt modelId="{EE79B8C5-24FA-400B-9C1C-9824CDA9862B}" type="pres">
      <dgm:prSet presAssocID="{09CAF084-02AA-48A9-A315-277637F41BE0}" presName="Name35" presStyleLbl="parChTrans1D2" presStyleIdx="2" presStyleCnt="4"/>
      <dgm:spPr/>
      <dgm:t>
        <a:bodyPr/>
        <a:lstStyle/>
        <a:p>
          <a:endParaRPr lang="ru-RU"/>
        </a:p>
      </dgm:t>
    </dgm:pt>
    <dgm:pt modelId="{5538F6B8-CEA4-477D-A2BD-4DDE2A60BF5A}" type="pres">
      <dgm:prSet presAssocID="{C9B88DC3-5836-4C8B-9278-A0BA24CCAD79}" presName="hierRoot2" presStyleCnt="0">
        <dgm:presLayoutVars>
          <dgm:hierBranch/>
        </dgm:presLayoutVars>
      </dgm:prSet>
      <dgm:spPr/>
    </dgm:pt>
    <dgm:pt modelId="{CC8B57A3-0AF4-4F0D-B7C8-F62B52D7C163}" type="pres">
      <dgm:prSet presAssocID="{C9B88DC3-5836-4C8B-9278-A0BA24CCAD79}" presName="rootComposite" presStyleCnt="0"/>
      <dgm:spPr/>
    </dgm:pt>
    <dgm:pt modelId="{AC34B84B-C1D4-4FBB-97B4-63A1B19B0FA4}" type="pres">
      <dgm:prSet presAssocID="{C9B88DC3-5836-4C8B-9278-A0BA24CCAD79}" presName="rootText" presStyleLbl="node2" presStyleIdx="2" presStyleCnt="4">
        <dgm:presLayoutVars>
          <dgm:chPref val="3"/>
        </dgm:presLayoutVars>
      </dgm:prSet>
      <dgm:spPr/>
      <dgm:t>
        <a:bodyPr/>
        <a:lstStyle/>
        <a:p>
          <a:endParaRPr lang="ru-RU"/>
        </a:p>
      </dgm:t>
    </dgm:pt>
    <dgm:pt modelId="{FCA61197-4DA3-4917-B972-629ACDF54441}" type="pres">
      <dgm:prSet presAssocID="{C9B88DC3-5836-4C8B-9278-A0BA24CCAD79}" presName="rootConnector" presStyleLbl="node2" presStyleIdx="2" presStyleCnt="4"/>
      <dgm:spPr/>
      <dgm:t>
        <a:bodyPr/>
        <a:lstStyle/>
        <a:p>
          <a:endParaRPr lang="ru-RU"/>
        </a:p>
      </dgm:t>
    </dgm:pt>
    <dgm:pt modelId="{6850D749-2A60-41FB-B2A1-0AF362C7F4DD}" type="pres">
      <dgm:prSet presAssocID="{C9B88DC3-5836-4C8B-9278-A0BA24CCAD79}" presName="hierChild4" presStyleCnt="0"/>
      <dgm:spPr/>
    </dgm:pt>
    <dgm:pt modelId="{1AADEFA6-F62B-44B7-AE70-902970809A1A}" type="pres">
      <dgm:prSet presAssocID="{C9B88DC3-5836-4C8B-9278-A0BA24CCAD79}" presName="hierChild5" presStyleCnt="0"/>
      <dgm:spPr/>
    </dgm:pt>
    <dgm:pt modelId="{51EB3FF6-C07F-4A46-9F52-6EC7C8EE52E2}" type="pres">
      <dgm:prSet presAssocID="{5CA4D083-AB13-4B87-B31A-E0E8DABEDA9E}" presName="Name35" presStyleLbl="parChTrans1D2" presStyleIdx="3" presStyleCnt="4"/>
      <dgm:spPr/>
      <dgm:t>
        <a:bodyPr/>
        <a:lstStyle/>
        <a:p>
          <a:endParaRPr lang="ru-RU"/>
        </a:p>
      </dgm:t>
    </dgm:pt>
    <dgm:pt modelId="{408B6C34-E75D-411A-A725-4082AEFC117F}" type="pres">
      <dgm:prSet presAssocID="{270FF079-4F83-4DB8-8FA7-45AB441499D8}" presName="hierRoot2" presStyleCnt="0">
        <dgm:presLayoutVars>
          <dgm:hierBranch/>
        </dgm:presLayoutVars>
      </dgm:prSet>
      <dgm:spPr/>
    </dgm:pt>
    <dgm:pt modelId="{AA880CDD-3E51-46F8-83F8-2E43CCF5EFC3}" type="pres">
      <dgm:prSet presAssocID="{270FF079-4F83-4DB8-8FA7-45AB441499D8}" presName="rootComposite" presStyleCnt="0"/>
      <dgm:spPr/>
    </dgm:pt>
    <dgm:pt modelId="{B545FF28-83AD-4822-855A-B056C7341312}" type="pres">
      <dgm:prSet presAssocID="{270FF079-4F83-4DB8-8FA7-45AB441499D8}" presName="rootText" presStyleLbl="node2" presStyleIdx="3" presStyleCnt="4">
        <dgm:presLayoutVars>
          <dgm:chPref val="3"/>
        </dgm:presLayoutVars>
      </dgm:prSet>
      <dgm:spPr/>
      <dgm:t>
        <a:bodyPr/>
        <a:lstStyle/>
        <a:p>
          <a:endParaRPr lang="ru-RU"/>
        </a:p>
      </dgm:t>
    </dgm:pt>
    <dgm:pt modelId="{BCB9E2B7-6638-4B18-9E45-21D8BE01AD39}" type="pres">
      <dgm:prSet presAssocID="{270FF079-4F83-4DB8-8FA7-45AB441499D8}" presName="rootConnector" presStyleLbl="node2" presStyleIdx="3" presStyleCnt="4"/>
      <dgm:spPr/>
      <dgm:t>
        <a:bodyPr/>
        <a:lstStyle/>
        <a:p>
          <a:endParaRPr lang="ru-RU"/>
        </a:p>
      </dgm:t>
    </dgm:pt>
    <dgm:pt modelId="{EFCE62BD-0529-4A4C-932D-CEBA442E547D}" type="pres">
      <dgm:prSet presAssocID="{270FF079-4F83-4DB8-8FA7-45AB441499D8}" presName="hierChild4" presStyleCnt="0"/>
      <dgm:spPr/>
    </dgm:pt>
    <dgm:pt modelId="{13A4CFB7-0733-49C7-85BB-D0E1E0FEB3BF}" type="pres">
      <dgm:prSet presAssocID="{270FF079-4F83-4DB8-8FA7-45AB441499D8}" presName="hierChild5" presStyleCnt="0"/>
      <dgm:spPr/>
    </dgm:pt>
    <dgm:pt modelId="{0179CC31-D6E4-40F7-89F8-E9EDAFD66E3B}" type="pres">
      <dgm:prSet presAssocID="{23CC3E2E-CB7B-4380-86B5-ABA5D0733B3A}" presName="hierChild3" presStyleCnt="0"/>
      <dgm:spPr/>
    </dgm:pt>
  </dgm:ptLst>
  <dgm:cxnLst>
    <dgm:cxn modelId="{E4449849-03F5-4E89-B020-4C93EAC1EF4F}" type="presOf" srcId="{C9B88DC3-5836-4C8B-9278-A0BA24CCAD79}" destId="{AC34B84B-C1D4-4FBB-97B4-63A1B19B0FA4}" srcOrd="0" destOrd="0" presId="urn:microsoft.com/office/officeart/2005/8/layout/orgChart1"/>
    <dgm:cxn modelId="{882E9879-02E8-4576-9BD8-0DEE6AD9E30E}" srcId="{23CC3E2E-CB7B-4380-86B5-ABA5D0733B3A}" destId="{2CC2441F-41E8-4E83-9984-F34B18204825}" srcOrd="0" destOrd="0" parTransId="{1AB62110-A4DE-4313-9453-C201FC859F34}" sibTransId="{B76548D7-6B0A-4ADD-A85F-B7300A9E4B92}"/>
    <dgm:cxn modelId="{A4012595-33C1-4D34-97EA-019B4BAA87E8}" type="presOf" srcId="{C9B88DC3-5836-4C8B-9278-A0BA24CCAD79}" destId="{FCA61197-4DA3-4917-B972-629ACDF54441}" srcOrd="1" destOrd="0" presId="urn:microsoft.com/office/officeart/2005/8/layout/orgChart1"/>
    <dgm:cxn modelId="{A1FE0F1E-A414-42F7-BB8D-F47275696394}" type="presOf" srcId="{23CC3E2E-CB7B-4380-86B5-ABA5D0733B3A}" destId="{B70C912B-64AC-41B0-8572-D37D1732BFA7}" srcOrd="1" destOrd="0" presId="urn:microsoft.com/office/officeart/2005/8/layout/orgChart1"/>
    <dgm:cxn modelId="{25E6EAD2-A70C-4D3F-9A28-E4B10D8F7918}" type="presOf" srcId="{C5C3D9AB-9080-4D8A-B38C-B56359B4F8F9}" destId="{2687E77A-2D5E-4914-9B21-BD4AE4DE1966}" srcOrd="0" destOrd="0" presId="urn:microsoft.com/office/officeart/2005/8/layout/orgChart1"/>
    <dgm:cxn modelId="{CA2050FB-FAD0-49F6-96DB-79E2A8623AA9}" type="presOf" srcId="{451F2162-9ED1-4785-853E-897E714B2084}" destId="{2C89D683-ADFB-4549-A23F-D7848793E17D}" srcOrd="0" destOrd="0" presId="urn:microsoft.com/office/officeart/2005/8/layout/orgChart1"/>
    <dgm:cxn modelId="{D55244E3-71E2-46E5-B57D-20DA9F3787DE}" type="presOf" srcId="{09CAF084-02AA-48A9-A315-277637F41BE0}" destId="{EE79B8C5-24FA-400B-9C1C-9824CDA9862B}" srcOrd="0" destOrd="0" presId="urn:microsoft.com/office/officeart/2005/8/layout/orgChart1"/>
    <dgm:cxn modelId="{D1D5F5F9-2F01-4288-B97F-6BA3B37F184A}" srcId="{23CC3E2E-CB7B-4380-86B5-ABA5D0733B3A}" destId="{E272227A-38CA-428A-9C32-6F33C33483AF}" srcOrd="1" destOrd="0" parTransId="{C5C3D9AB-9080-4D8A-B38C-B56359B4F8F9}" sibTransId="{55C2A4EB-3780-4548-AD26-706A0354FC82}"/>
    <dgm:cxn modelId="{4CB4362A-7285-419E-B36E-2894598A6ED9}" type="presOf" srcId="{2CC2441F-41E8-4E83-9984-F34B18204825}" destId="{5778BF7F-CF60-4D95-BFCA-6465467E3C2B}" srcOrd="0" destOrd="0" presId="urn:microsoft.com/office/officeart/2005/8/layout/orgChart1"/>
    <dgm:cxn modelId="{4F4CDB07-5204-4644-A227-061F5718D0D7}" srcId="{23CC3E2E-CB7B-4380-86B5-ABA5D0733B3A}" destId="{270FF079-4F83-4DB8-8FA7-45AB441499D8}" srcOrd="3" destOrd="0" parTransId="{5CA4D083-AB13-4B87-B31A-E0E8DABEDA9E}" sibTransId="{0B13E656-8ADD-4CBB-B845-693B5D1E5919}"/>
    <dgm:cxn modelId="{A89D9110-9B76-4C44-B62D-E448601E36E0}" type="presOf" srcId="{270FF079-4F83-4DB8-8FA7-45AB441499D8}" destId="{BCB9E2B7-6638-4B18-9E45-21D8BE01AD39}" srcOrd="1" destOrd="0" presId="urn:microsoft.com/office/officeart/2005/8/layout/orgChart1"/>
    <dgm:cxn modelId="{76CA82AF-943F-4A61-BC16-645C3018B5E0}" type="presOf" srcId="{270FF079-4F83-4DB8-8FA7-45AB441499D8}" destId="{B545FF28-83AD-4822-855A-B056C7341312}" srcOrd="0" destOrd="0" presId="urn:microsoft.com/office/officeart/2005/8/layout/orgChart1"/>
    <dgm:cxn modelId="{FD8F0039-0569-4AB7-A9DC-125AA721DC39}" type="presOf" srcId="{1AB62110-A4DE-4313-9453-C201FC859F34}" destId="{B62BD1FB-5485-4077-852E-673D439A967A}" srcOrd="0" destOrd="0" presId="urn:microsoft.com/office/officeart/2005/8/layout/orgChart1"/>
    <dgm:cxn modelId="{8F2E5D8C-DA9A-413C-B44A-2FA0F23DEB9B}" type="presOf" srcId="{E272227A-38CA-428A-9C32-6F33C33483AF}" destId="{525FB21D-D04B-4E1C-8181-2FA961D1ACD0}" srcOrd="0" destOrd="0" presId="urn:microsoft.com/office/officeart/2005/8/layout/orgChart1"/>
    <dgm:cxn modelId="{C710D6D8-5522-4901-9B38-F3F3A3AA5AE2}" srcId="{451F2162-9ED1-4785-853E-897E714B2084}" destId="{23CC3E2E-CB7B-4380-86B5-ABA5D0733B3A}" srcOrd="0" destOrd="0" parTransId="{FE2AC2D1-79D2-438C-9EAB-C3FAC5E05C5C}" sibTransId="{E74BD628-31BC-46FB-AC1E-0A19914D7519}"/>
    <dgm:cxn modelId="{793B6BA3-671F-4831-9571-86B8CA580D48}" type="presOf" srcId="{2CC2441F-41E8-4E83-9984-F34B18204825}" destId="{56ACDBB2-4AEB-4122-AB9D-43E932C1F839}" srcOrd="1" destOrd="0" presId="urn:microsoft.com/office/officeart/2005/8/layout/orgChart1"/>
    <dgm:cxn modelId="{B72AEF5A-E02D-456D-99E6-4DB63BB99A79}" type="presOf" srcId="{23CC3E2E-CB7B-4380-86B5-ABA5D0733B3A}" destId="{635CD5F3-5F69-45FA-8759-A03F3642EFC9}" srcOrd="0" destOrd="0" presId="urn:microsoft.com/office/officeart/2005/8/layout/orgChart1"/>
    <dgm:cxn modelId="{F4D6537E-E69B-403F-941F-65C21FCFF1CE}" type="presOf" srcId="{E272227A-38CA-428A-9C32-6F33C33483AF}" destId="{44026923-066B-45F9-B70E-14273697726E}" srcOrd="1" destOrd="0" presId="urn:microsoft.com/office/officeart/2005/8/layout/orgChart1"/>
    <dgm:cxn modelId="{53A47B7F-3027-4391-8808-618BF96F701B}" type="presOf" srcId="{5CA4D083-AB13-4B87-B31A-E0E8DABEDA9E}" destId="{51EB3FF6-C07F-4A46-9F52-6EC7C8EE52E2}" srcOrd="0" destOrd="0" presId="urn:microsoft.com/office/officeart/2005/8/layout/orgChart1"/>
    <dgm:cxn modelId="{9294E79E-D31E-4A37-8DA5-E9F5FCEE6868}" srcId="{23CC3E2E-CB7B-4380-86B5-ABA5D0733B3A}" destId="{C9B88DC3-5836-4C8B-9278-A0BA24CCAD79}" srcOrd="2" destOrd="0" parTransId="{09CAF084-02AA-48A9-A315-277637F41BE0}" sibTransId="{8E715F12-27D2-4BD0-91D9-EFC40A88B053}"/>
    <dgm:cxn modelId="{6543A738-C4DD-4438-9903-7A8F0180FD19}" type="presParOf" srcId="{2C89D683-ADFB-4549-A23F-D7848793E17D}" destId="{60046EB6-E010-4BBD-8685-F17435B7F98A}" srcOrd="0" destOrd="0" presId="urn:microsoft.com/office/officeart/2005/8/layout/orgChart1"/>
    <dgm:cxn modelId="{F4688D82-BFCE-46E5-8B02-B59D6A408902}" type="presParOf" srcId="{60046EB6-E010-4BBD-8685-F17435B7F98A}" destId="{01CD2535-C56F-413E-80EA-5AF77FD44F63}" srcOrd="0" destOrd="0" presId="urn:microsoft.com/office/officeart/2005/8/layout/orgChart1"/>
    <dgm:cxn modelId="{AF3E3737-D241-4056-ACD6-6B2D128DD34D}" type="presParOf" srcId="{01CD2535-C56F-413E-80EA-5AF77FD44F63}" destId="{635CD5F3-5F69-45FA-8759-A03F3642EFC9}" srcOrd="0" destOrd="0" presId="urn:microsoft.com/office/officeart/2005/8/layout/orgChart1"/>
    <dgm:cxn modelId="{F89FCEF6-1A75-4827-B09F-022F4D87E2EA}" type="presParOf" srcId="{01CD2535-C56F-413E-80EA-5AF77FD44F63}" destId="{B70C912B-64AC-41B0-8572-D37D1732BFA7}" srcOrd="1" destOrd="0" presId="urn:microsoft.com/office/officeart/2005/8/layout/orgChart1"/>
    <dgm:cxn modelId="{C37DA6F6-20A6-453A-866A-8F118D83DA53}" type="presParOf" srcId="{60046EB6-E010-4BBD-8685-F17435B7F98A}" destId="{900C4C1B-D9BB-4FA7-93AF-06BB7A15595F}" srcOrd="1" destOrd="0" presId="urn:microsoft.com/office/officeart/2005/8/layout/orgChart1"/>
    <dgm:cxn modelId="{B19351E3-DD9E-4AA6-AC7A-9A148342034E}" type="presParOf" srcId="{900C4C1B-D9BB-4FA7-93AF-06BB7A15595F}" destId="{B62BD1FB-5485-4077-852E-673D439A967A}" srcOrd="0" destOrd="0" presId="urn:microsoft.com/office/officeart/2005/8/layout/orgChart1"/>
    <dgm:cxn modelId="{DFB8C140-8E77-4782-8781-2DD36B551B5F}" type="presParOf" srcId="{900C4C1B-D9BB-4FA7-93AF-06BB7A15595F}" destId="{38993FFF-5976-4493-889C-3A7D4C779BDB}" srcOrd="1" destOrd="0" presId="urn:microsoft.com/office/officeart/2005/8/layout/orgChart1"/>
    <dgm:cxn modelId="{4E8E6A35-4F7C-4B5B-BB09-049879D799FB}" type="presParOf" srcId="{38993FFF-5976-4493-889C-3A7D4C779BDB}" destId="{2F2B99A7-19D4-4DDA-B83E-35B36D501C64}" srcOrd="0" destOrd="0" presId="urn:microsoft.com/office/officeart/2005/8/layout/orgChart1"/>
    <dgm:cxn modelId="{F557BB5F-9525-442A-933F-6074C2C3A5B8}" type="presParOf" srcId="{2F2B99A7-19D4-4DDA-B83E-35B36D501C64}" destId="{5778BF7F-CF60-4D95-BFCA-6465467E3C2B}" srcOrd="0" destOrd="0" presId="urn:microsoft.com/office/officeart/2005/8/layout/orgChart1"/>
    <dgm:cxn modelId="{2EB48D95-F575-44A9-A006-FAF55ED318DC}" type="presParOf" srcId="{2F2B99A7-19D4-4DDA-B83E-35B36D501C64}" destId="{56ACDBB2-4AEB-4122-AB9D-43E932C1F839}" srcOrd="1" destOrd="0" presId="urn:microsoft.com/office/officeart/2005/8/layout/orgChart1"/>
    <dgm:cxn modelId="{38D3717D-8630-4FF8-ABDC-0F90BC5FDE95}" type="presParOf" srcId="{38993FFF-5976-4493-889C-3A7D4C779BDB}" destId="{45508FFC-79C3-489F-8573-C321212517B7}" srcOrd="1" destOrd="0" presId="urn:microsoft.com/office/officeart/2005/8/layout/orgChart1"/>
    <dgm:cxn modelId="{1078C9CA-F2D3-4228-A14C-35B97ED802E6}" type="presParOf" srcId="{38993FFF-5976-4493-889C-3A7D4C779BDB}" destId="{29C920F1-1BA3-4598-9C2C-6632CAC89118}" srcOrd="2" destOrd="0" presId="urn:microsoft.com/office/officeart/2005/8/layout/orgChart1"/>
    <dgm:cxn modelId="{F7E660BB-FDED-45DA-B0B3-59905606C4E5}" type="presParOf" srcId="{900C4C1B-D9BB-4FA7-93AF-06BB7A15595F}" destId="{2687E77A-2D5E-4914-9B21-BD4AE4DE1966}" srcOrd="2" destOrd="0" presId="urn:microsoft.com/office/officeart/2005/8/layout/orgChart1"/>
    <dgm:cxn modelId="{3C01B35C-259D-4640-97D1-7499F93A83B8}" type="presParOf" srcId="{900C4C1B-D9BB-4FA7-93AF-06BB7A15595F}" destId="{AC04D417-31A7-4262-BF21-C6CC129DB622}" srcOrd="3" destOrd="0" presId="urn:microsoft.com/office/officeart/2005/8/layout/orgChart1"/>
    <dgm:cxn modelId="{62EA46E2-E974-46AC-8DAB-9ACBD5DCC077}" type="presParOf" srcId="{AC04D417-31A7-4262-BF21-C6CC129DB622}" destId="{810118C8-B948-41BB-B533-FE18A404405B}" srcOrd="0" destOrd="0" presId="urn:microsoft.com/office/officeart/2005/8/layout/orgChart1"/>
    <dgm:cxn modelId="{8E1E409B-97F4-45A0-9545-F5BE795E0C09}" type="presParOf" srcId="{810118C8-B948-41BB-B533-FE18A404405B}" destId="{525FB21D-D04B-4E1C-8181-2FA961D1ACD0}" srcOrd="0" destOrd="0" presId="urn:microsoft.com/office/officeart/2005/8/layout/orgChart1"/>
    <dgm:cxn modelId="{78D6E897-BFB5-4AE4-A312-17C9935F5EED}" type="presParOf" srcId="{810118C8-B948-41BB-B533-FE18A404405B}" destId="{44026923-066B-45F9-B70E-14273697726E}" srcOrd="1" destOrd="0" presId="urn:microsoft.com/office/officeart/2005/8/layout/orgChart1"/>
    <dgm:cxn modelId="{E21A9F31-8E31-43B8-84CF-CDFB2A7004C8}" type="presParOf" srcId="{AC04D417-31A7-4262-BF21-C6CC129DB622}" destId="{61F6009D-C444-41D1-B047-A254857DCF4E}" srcOrd="1" destOrd="0" presId="urn:microsoft.com/office/officeart/2005/8/layout/orgChart1"/>
    <dgm:cxn modelId="{C2F8A4A4-2DC6-47BE-AD58-D2E30423F894}" type="presParOf" srcId="{AC04D417-31A7-4262-BF21-C6CC129DB622}" destId="{50C4B4E0-2EE4-4F53-89C6-9019F744AE30}" srcOrd="2" destOrd="0" presId="urn:microsoft.com/office/officeart/2005/8/layout/orgChart1"/>
    <dgm:cxn modelId="{9E7224A2-106A-486F-B3A3-619096A5A688}" type="presParOf" srcId="{900C4C1B-D9BB-4FA7-93AF-06BB7A15595F}" destId="{EE79B8C5-24FA-400B-9C1C-9824CDA9862B}" srcOrd="4" destOrd="0" presId="urn:microsoft.com/office/officeart/2005/8/layout/orgChart1"/>
    <dgm:cxn modelId="{8D888B56-6063-4DF8-9A2B-C219BEF5DBC4}" type="presParOf" srcId="{900C4C1B-D9BB-4FA7-93AF-06BB7A15595F}" destId="{5538F6B8-CEA4-477D-A2BD-4DDE2A60BF5A}" srcOrd="5" destOrd="0" presId="urn:microsoft.com/office/officeart/2005/8/layout/orgChart1"/>
    <dgm:cxn modelId="{0AFF0B4E-015C-469C-8080-691BDEA3B2F1}" type="presParOf" srcId="{5538F6B8-CEA4-477D-A2BD-4DDE2A60BF5A}" destId="{CC8B57A3-0AF4-4F0D-B7C8-F62B52D7C163}" srcOrd="0" destOrd="0" presId="urn:microsoft.com/office/officeart/2005/8/layout/orgChart1"/>
    <dgm:cxn modelId="{01C07FBF-852E-48EE-AC6F-2D52F759272C}" type="presParOf" srcId="{CC8B57A3-0AF4-4F0D-B7C8-F62B52D7C163}" destId="{AC34B84B-C1D4-4FBB-97B4-63A1B19B0FA4}" srcOrd="0" destOrd="0" presId="urn:microsoft.com/office/officeart/2005/8/layout/orgChart1"/>
    <dgm:cxn modelId="{FBB9B4CE-5AC9-4B89-9130-BE822EA78A7A}" type="presParOf" srcId="{CC8B57A3-0AF4-4F0D-B7C8-F62B52D7C163}" destId="{FCA61197-4DA3-4917-B972-629ACDF54441}" srcOrd="1" destOrd="0" presId="urn:microsoft.com/office/officeart/2005/8/layout/orgChart1"/>
    <dgm:cxn modelId="{5C5E3F32-8BB5-4713-8AD8-7E3952AFAC3F}" type="presParOf" srcId="{5538F6B8-CEA4-477D-A2BD-4DDE2A60BF5A}" destId="{6850D749-2A60-41FB-B2A1-0AF362C7F4DD}" srcOrd="1" destOrd="0" presId="urn:microsoft.com/office/officeart/2005/8/layout/orgChart1"/>
    <dgm:cxn modelId="{9E33C6EF-772D-4730-8E6C-B652E058499E}" type="presParOf" srcId="{5538F6B8-CEA4-477D-A2BD-4DDE2A60BF5A}" destId="{1AADEFA6-F62B-44B7-AE70-902970809A1A}" srcOrd="2" destOrd="0" presId="urn:microsoft.com/office/officeart/2005/8/layout/orgChart1"/>
    <dgm:cxn modelId="{A1099A66-FEAA-4F6D-88D3-8712926D937F}" type="presParOf" srcId="{900C4C1B-D9BB-4FA7-93AF-06BB7A15595F}" destId="{51EB3FF6-C07F-4A46-9F52-6EC7C8EE52E2}" srcOrd="6" destOrd="0" presId="urn:microsoft.com/office/officeart/2005/8/layout/orgChart1"/>
    <dgm:cxn modelId="{144E84CC-1119-4C67-8E97-8A3F9A270AB8}" type="presParOf" srcId="{900C4C1B-D9BB-4FA7-93AF-06BB7A15595F}" destId="{408B6C34-E75D-411A-A725-4082AEFC117F}" srcOrd="7" destOrd="0" presId="urn:microsoft.com/office/officeart/2005/8/layout/orgChart1"/>
    <dgm:cxn modelId="{CEB97257-BAA4-49E6-980D-22BE96B1C9DD}" type="presParOf" srcId="{408B6C34-E75D-411A-A725-4082AEFC117F}" destId="{AA880CDD-3E51-46F8-83F8-2E43CCF5EFC3}" srcOrd="0" destOrd="0" presId="urn:microsoft.com/office/officeart/2005/8/layout/orgChart1"/>
    <dgm:cxn modelId="{628F8702-20A0-4303-80A3-6A47C1F425AB}" type="presParOf" srcId="{AA880CDD-3E51-46F8-83F8-2E43CCF5EFC3}" destId="{B545FF28-83AD-4822-855A-B056C7341312}" srcOrd="0" destOrd="0" presId="urn:microsoft.com/office/officeart/2005/8/layout/orgChart1"/>
    <dgm:cxn modelId="{1C16177F-5C73-46A0-94BE-F250F5F4518F}" type="presParOf" srcId="{AA880CDD-3E51-46F8-83F8-2E43CCF5EFC3}" destId="{BCB9E2B7-6638-4B18-9E45-21D8BE01AD39}" srcOrd="1" destOrd="0" presId="urn:microsoft.com/office/officeart/2005/8/layout/orgChart1"/>
    <dgm:cxn modelId="{21B70E45-B599-446E-AAA4-DCB6C4A723F4}" type="presParOf" srcId="{408B6C34-E75D-411A-A725-4082AEFC117F}" destId="{EFCE62BD-0529-4A4C-932D-CEBA442E547D}" srcOrd="1" destOrd="0" presId="urn:microsoft.com/office/officeart/2005/8/layout/orgChart1"/>
    <dgm:cxn modelId="{7530CB2A-A497-448A-84B4-D0C6110AE330}" type="presParOf" srcId="{408B6C34-E75D-411A-A725-4082AEFC117F}" destId="{13A4CFB7-0733-49C7-85BB-D0E1E0FEB3BF}" srcOrd="2" destOrd="0" presId="urn:microsoft.com/office/officeart/2005/8/layout/orgChart1"/>
    <dgm:cxn modelId="{790D85A0-91A5-4A22-94A8-C893C4B5B537}" type="presParOf" srcId="{60046EB6-E010-4BBD-8685-F17435B7F98A}" destId="{0179CC31-D6E4-40F7-89F8-E9EDAFD66E3B}" srcOrd="2" destOrd="0" presId="urn:microsoft.com/office/officeart/2005/8/layout/orgChart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6FD908-D0C1-40F5-B4B2-7FCBD4857AD3}">
      <dsp:nvSpPr>
        <dsp:cNvPr id="0" name=""/>
        <dsp:cNvSpPr/>
      </dsp:nvSpPr>
      <dsp:spPr>
        <a:xfrm>
          <a:off x="4782005" y="2126117"/>
          <a:ext cx="3383303" cy="587184"/>
        </a:xfrm>
        <a:custGeom>
          <a:avLst/>
          <a:gdLst/>
          <a:ahLst/>
          <a:cxnLst/>
          <a:rect l="0" t="0" r="0" b="0"/>
          <a:pathLst>
            <a:path>
              <a:moveTo>
                <a:pt x="0" y="0"/>
              </a:moveTo>
              <a:lnTo>
                <a:pt x="0" y="293592"/>
              </a:lnTo>
              <a:lnTo>
                <a:pt x="3383303" y="293592"/>
              </a:lnTo>
              <a:lnTo>
                <a:pt x="3383303" y="587184"/>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9754648-0532-439E-AF31-E8FE064B0C11}">
      <dsp:nvSpPr>
        <dsp:cNvPr id="0" name=""/>
        <dsp:cNvSpPr/>
      </dsp:nvSpPr>
      <dsp:spPr>
        <a:xfrm>
          <a:off x="4736284" y="2126117"/>
          <a:ext cx="91440" cy="587184"/>
        </a:xfrm>
        <a:custGeom>
          <a:avLst/>
          <a:gdLst/>
          <a:ahLst/>
          <a:cxnLst/>
          <a:rect l="0" t="0" r="0" b="0"/>
          <a:pathLst>
            <a:path>
              <a:moveTo>
                <a:pt x="45720" y="0"/>
              </a:moveTo>
              <a:lnTo>
                <a:pt x="45720" y="587184"/>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310E488-B9B1-4333-B14E-7B6F053D6102}">
      <dsp:nvSpPr>
        <dsp:cNvPr id="0" name=""/>
        <dsp:cNvSpPr/>
      </dsp:nvSpPr>
      <dsp:spPr>
        <a:xfrm>
          <a:off x="1398701" y="2126117"/>
          <a:ext cx="3383303" cy="587184"/>
        </a:xfrm>
        <a:custGeom>
          <a:avLst/>
          <a:gdLst/>
          <a:ahLst/>
          <a:cxnLst/>
          <a:rect l="0" t="0" r="0" b="0"/>
          <a:pathLst>
            <a:path>
              <a:moveTo>
                <a:pt x="3383303" y="0"/>
              </a:moveTo>
              <a:lnTo>
                <a:pt x="3383303" y="293592"/>
              </a:lnTo>
              <a:lnTo>
                <a:pt x="0" y="293592"/>
              </a:lnTo>
              <a:lnTo>
                <a:pt x="0" y="587184"/>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250692D-52A1-4C1B-89BD-63D4396A60CE}">
      <dsp:nvSpPr>
        <dsp:cNvPr id="0" name=""/>
        <dsp:cNvSpPr/>
      </dsp:nvSpPr>
      <dsp:spPr>
        <a:xfrm>
          <a:off x="3383945" y="728058"/>
          <a:ext cx="2796118" cy="139805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900" b="0" i="1" u="none" strike="noStrike" kern="1200"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Ақпараттық жүйені пайдалану барысының ерекшеліктері</a:t>
          </a:r>
          <a:endParaRPr kumimoji="0" lang="kk-KZ" altLang="ru-RU" sz="1900" b="0" i="1" u="none" strike="noStrike" kern="1200" cap="none" normalizeH="0" baseline="0" dirty="0" smtClean="0">
            <a:ln/>
            <a:effectLst/>
            <a:latin typeface="Times New Roman" panose="02020603050405020304" pitchFamily="18" charset="0"/>
            <a:cs typeface="Times New Roman" panose="02020603050405020304" pitchFamily="18" charset="0"/>
          </a:endParaRPr>
        </a:p>
      </dsp:txBody>
      <dsp:txXfrm>
        <a:off x="3383945" y="728058"/>
        <a:ext cx="2796118" cy="1398059"/>
      </dsp:txXfrm>
    </dsp:sp>
    <dsp:sp modelId="{D677BAFA-430A-4EED-AE65-F7B5E8D81652}">
      <dsp:nvSpPr>
        <dsp:cNvPr id="0" name=""/>
        <dsp:cNvSpPr/>
      </dsp:nvSpPr>
      <dsp:spPr>
        <a:xfrm>
          <a:off x="642" y="2713302"/>
          <a:ext cx="2796118" cy="139805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900" b="0" i="1" u="none" strike="noStrike" kern="1200"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Ақпараттық жүйелердің жұмысын қамту үшін салыстырмалы аз есептеу қуаттары керек</a:t>
          </a:r>
          <a:endParaRPr kumimoji="0" lang="kk-KZ" altLang="ru-RU" sz="1900" b="0" i="1" u="none" strike="noStrike" kern="1200" cap="none" normalizeH="0" baseline="0" smtClean="0">
            <a:ln/>
            <a:effectLst/>
            <a:latin typeface="Times New Roman" panose="02020603050405020304" pitchFamily="18" charset="0"/>
            <a:cs typeface="Times New Roman" panose="02020603050405020304" pitchFamily="18" charset="0"/>
          </a:endParaRPr>
        </a:p>
      </dsp:txBody>
      <dsp:txXfrm>
        <a:off x="642" y="2713302"/>
        <a:ext cx="2796118" cy="1398059"/>
      </dsp:txXfrm>
    </dsp:sp>
    <dsp:sp modelId="{F5BDE3F5-5AE6-4FDD-8E09-489DA28D5E76}">
      <dsp:nvSpPr>
        <dsp:cNvPr id="0" name=""/>
        <dsp:cNvSpPr/>
      </dsp:nvSpPr>
      <dsp:spPr>
        <a:xfrm>
          <a:off x="3383945" y="2713302"/>
          <a:ext cx="2796118" cy="139805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900" b="0" i="1" u="none" strike="noStrike" kern="1200"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Пайдаланатын деректердің құрылымы күрделі болып келеді</a:t>
          </a:r>
          <a:endParaRPr kumimoji="0" lang="kk-KZ" altLang="ru-RU" sz="1900" b="0" i="1" u="none" strike="noStrike" kern="1200" cap="none" normalizeH="0" baseline="0" smtClean="0">
            <a:ln/>
            <a:effectLst/>
            <a:latin typeface="Times New Roman" panose="02020603050405020304" pitchFamily="18" charset="0"/>
            <a:cs typeface="Times New Roman" panose="02020603050405020304" pitchFamily="18" charset="0"/>
          </a:endParaRPr>
        </a:p>
      </dsp:txBody>
      <dsp:txXfrm>
        <a:off x="3383945" y="2713302"/>
        <a:ext cx="2796118" cy="1398059"/>
      </dsp:txXfrm>
    </dsp:sp>
    <dsp:sp modelId="{67DEB686-6847-4776-8A0E-C12BA149DC54}">
      <dsp:nvSpPr>
        <dsp:cNvPr id="0" name=""/>
        <dsp:cNvSpPr/>
      </dsp:nvSpPr>
      <dsp:spPr>
        <a:xfrm>
          <a:off x="6767249" y="2713302"/>
          <a:ext cx="2796118" cy="139805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900" b="0" i="1" u="none" strike="noStrike" kern="1200"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Жүйені қосқанның алдыңда деректерді сақтайтын құрал қажет</a:t>
          </a:r>
          <a:endParaRPr kumimoji="0" lang="kk-KZ" altLang="ru-RU" sz="1900" b="0" i="1" u="none" strike="noStrike" kern="1200" cap="none" normalizeH="0" baseline="0" smtClean="0">
            <a:ln/>
            <a:effectLst/>
            <a:latin typeface="Times New Roman" panose="02020603050405020304" pitchFamily="18" charset="0"/>
            <a:cs typeface="Times New Roman" panose="02020603050405020304" pitchFamily="18" charset="0"/>
          </a:endParaRPr>
        </a:p>
      </dsp:txBody>
      <dsp:txXfrm>
        <a:off x="6767249" y="2713302"/>
        <a:ext cx="2796118" cy="13980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199665-449F-441F-BA0E-0975F03BAA5D}">
      <dsp:nvSpPr>
        <dsp:cNvPr id="0" name=""/>
        <dsp:cNvSpPr/>
      </dsp:nvSpPr>
      <dsp:spPr>
        <a:xfrm>
          <a:off x="4558313" y="2077261"/>
          <a:ext cx="3570099" cy="413069"/>
        </a:xfrm>
        <a:custGeom>
          <a:avLst/>
          <a:gdLst/>
          <a:ahLst/>
          <a:cxnLst/>
          <a:rect l="0" t="0" r="0" b="0"/>
          <a:pathLst>
            <a:path>
              <a:moveTo>
                <a:pt x="0" y="0"/>
              </a:moveTo>
              <a:lnTo>
                <a:pt x="0" y="206534"/>
              </a:lnTo>
              <a:lnTo>
                <a:pt x="3570099" y="206534"/>
              </a:lnTo>
              <a:lnTo>
                <a:pt x="3570099" y="41306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82C3072-6856-45A9-A3DE-D0154227EE2B}">
      <dsp:nvSpPr>
        <dsp:cNvPr id="0" name=""/>
        <dsp:cNvSpPr/>
      </dsp:nvSpPr>
      <dsp:spPr>
        <a:xfrm>
          <a:off x="4558313" y="2077261"/>
          <a:ext cx="1190033" cy="413069"/>
        </a:xfrm>
        <a:custGeom>
          <a:avLst/>
          <a:gdLst/>
          <a:ahLst/>
          <a:cxnLst/>
          <a:rect l="0" t="0" r="0" b="0"/>
          <a:pathLst>
            <a:path>
              <a:moveTo>
                <a:pt x="0" y="0"/>
              </a:moveTo>
              <a:lnTo>
                <a:pt x="0" y="206534"/>
              </a:lnTo>
              <a:lnTo>
                <a:pt x="1190033" y="206534"/>
              </a:lnTo>
              <a:lnTo>
                <a:pt x="1190033" y="41306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FDCDF5-A624-4075-9C2A-1724CAD948F0}">
      <dsp:nvSpPr>
        <dsp:cNvPr id="0" name=""/>
        <dsp:cNvSpPr/>
      </dsp:nvSpPr>
      <dsp:spPr>
        <a:xfrm>
          <a:off x="3368280" y="2077261"/>
          <a:ext cx="1190033" cy="413069"/>
        </a:xfrm>
        <a:custGeom>
          <a:avLst/>
          <a:gdLst/>
          <a:ahLst/>
          <a:cxnLst/>
          <a:rect l="0" t="0" r="0" b="0"/>
          <a:pathLst>
            <a:path>
              <a:moveTo>
                <a:pt x="1190033" y="0"/>
              </a:moveTo>
              <a:lnTo>
                <a:pt x="1190033" y="206534"/>
              </a:lnTo>
              <a:lnTo>
                <a:pt x="0" y="206534"/>
              </a:lnTo>
              <a:lnTo>
                <a:pt x="0" y="41306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5D38CC-DE50-4173-AF07-F091055845B7}">
      <dsp:nvSpPr>
        <dsp:cNvPr id="0" name=""/>
        <dsp:cNvSpPr/>
      </dsp:nvSpPr>
      <dsp:spPr>
        <a:xfrm>
          <a:off x="988214" y="2077261"/>
          <a:ext cx="3570099" cy="413069"/>
        </a:xfrm>
        <a:custGeom>
          <a:avLst/>
          <a:gdLst/>
          <a:ahLst/>
          <a:cxnLst/>
          <a:rect l="0" t="0" r="0" b="0"/>
          <a:pathLst>
            <a:path>
              <a:moveTo>
                <a:pt x="3570099" y="0"/>
              </a:moveTo>
              <a:lnTo>
                <a:pt x="3570099" y="206534"/>
              </a:lnTo>
              <a:lnTo>
                <a:pt x="0" y="206534"/>
              </a:lnTo>
              <a:lnTo>
                <a:pt x="0" y="41306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68A319-0C72-45B3-A92F-1C25EF6A1F07}">
      <dsp:nvSpPr>
        <dsp:cNvPr id="0" name=""/>
        <dsp:cNvSpPr/>
      </dsp:nvSpPr>
      <dsp:spPr>
        <a:xfrm>
          <a:off x="3574815" y="1093762"/>
          <a:ext cx="1966997" cy="983498"/>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0" u="none" strike="noStrike" kern="1200"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Ақпараттық жүйенің элементтері</a:t>
          </a:r>
          <a:endParaRPr kumimoji="0" lang="kk-KZ" altLang="ru-RU" sz="1600" b="0" i="0" u="none" strike="noStrike" kern="1200" cap="none" normalizeH="0" baseline="0" smtClean="0">
            <a:ln/>
            <a:effectLst/>
            <a:latin typeface="Times New Roman" panose="02020603050405020304" pitchFamily="18" charset="0"/>
            <a:cs typeface="Times New Roman" panose="02020603050405020304" pitchFamily="18" charset="0"/>
          </a:endParaRPr>
        </a:p>
      </dsp:txBody>
      <dsp:txXfrm>
        <a:off x="3574815" y="1093762"/>
        <a:ext cx="1966997" cy="983498"/>
      </dsp:txXfrm>
    </dsp:sp>
    <dsp:sp modelId="{E27111F2-5219-4009-9923-7E493D1AD5F5}">
      <dsp:nvSpPr>
        <dsp:cNvPr id="0" name=""/>
        <dsp:cNvSpPr/>
      </dsp:nvSpPr>
      <dsp:spPr>
        <a:xfrm>
          <a:off x="4715" y="2490330"/>
          <a:ext cx="1966997" cy="983498"/>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0" u="none" strike="noStrike" kern="1200"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Компьютерлік құрал-жабдық</a:t>
          </a:r>
          <a:endParaRPr kumimoji="0" lang="kk-KZ" altLang="ru-RU" sz="1600" b="0" i="0" u="none" strike="noStrike" kern="1200" cap="none" normalizeH="0" baseline="0" smtClean="0">
            <a:ln/>
            <a:effectLst/>
            <a:latin typeface="Times New Roman" panose="02020603050405020304" pitchFamily="18" charset="0"/>
            <a:cs typeface="Times New Roman" panose="02020603050405020304" pitchFamily="18" charset="0"/>
          </a:endParaRPr>
        </a:p>
      </dsp:txBody>
      <dsp:txXfrm>
        <a:off x="4715" y="2490330"/>
        <a:ext cx="1966997" cy="983498"/>
      </dsp:txXfrm>
    </dsp:sp>
    <dsp:sp modelId="{35498F9D-834C-40A1-8F41-095307DBC98B}">
      <dsp:nvSpPr>
        <dsp:cNvPr id="0" name=""/>
        <dsp:cNvSpPr/>
      </dsp:nvSpPr>
      <dsp:spPr>
        <a:xfrm>
          <a:off x="2384782" y="2490330"/>
          <a:ext cx="1966997" cy="983498"/>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0" u="none" strike="noStrike" kern="1200"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Бағдарламалық қамтамасыз ету</a:t>
          </a:r>
          <a:endParaRPr kumimoji="0" lang="kk-KZ" altLang="ru-RU" sz="1600" b="0" i="0" u="none" strike="noStrike" kern="1200" cap="none" normalizeH="0" baseline="0" smtClean="0">
            <a:ln/>
            <a:effectLst/>
            <a:latin typeface="Times New Roman" panose="02020603050405020304" pitchFamily="18" charset="0"/>
            <a:cs typeface="Times New Roman" panose="02020603050405020304" pitchFamily="18" charset="0"/>
          </a:endParaRPr>
        </a:p>
      </dsp:txBody>
      <dsp:txXfrm>
        <a:off x="2384782" y="2490330"/>
        <a:ext cx="1966997" cy="983498"/>
      </dsp:txXfrm>
    </dsp:sp>
    <dsp:sp modelId="{7182C23F-1C0B-4C01-AE58-35067227114C}">
      <dsp:nvSpPr>
        <dsp:cNvPr id="0" name=""/>
        <dsp:cNvSpPr/>
      </dsp:nvSpPr>
      <dsp:spPr>
        <a:xfrm>
          <a:off x="4764848" y="2490330"/>
          <a:ext cx="1966997" cy="983498"/>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0" u="none" strike="noStrike" kern="1200"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Мәліметтер</a:t>
          </a:r>
          <a:endParaRPr kumimoji="0" lang="kk-KZ" altLang="ru-RU" sz="1600" b="0" i="0" u="none" strike="noStrike" kern="1200" cap="none" normalizeH="0" baseline="0" smtClean="0">
            <a:ln/>
            <a:effectLst/>
            <a:latin typeface="Times New Roman" panose="02020603050405020304" pitchFamily="18" charset="0"/>
            <a:cs typeface="Times New Roman" panose="02020603050405020304" pitchFamily="18" charset="0"/>
          </a:endParaRPr>
        </a:p>
      </dsp:txBody>
      <dsp:txXfrm>
        <a:off x="4764848" y="2490330"/>
        <a:ext cx="1966997" cy="983498"/>
      </dsp:txXfrm>
    </dsp:sp>
    <dsp:sp modelId="{0A54E305-301F-4B62-A582-6A45D217BCB3}">
      <dsp:nvSpPr>
        <dsp:cNvPr id="0" name=""/>
        <dsp:cNvSpPr/>
      </dsp:nvSpPr>
      <dsp:spPr>
        <a:xfrm>
          <a:off x="7144915" y="2490330"/>
          <a:ext cx="1966997" cy="983498"/>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0" u="none" strike="noStrike" kern="1200" cap="none" normalizeH="0" baseline="0" smtClean="0">
              <a:ln/>
              <a:effectLst/>
              <a:latin typeface="Times New Roman" panose="02020603050405020304" pitchFamily="18" charset="0"/>
              <a:ea typeface="Times New Roman" panose="02020603050405020304" pitchFamily="18" charset="0"/>
              <a:cs typeface="Times New Roman" panose="02020603050405020304" pitchFamily="18" charset="0"/>
            </a:rPr>
            <a:t>Қызмет көрсетушілер құрамы (әкімші, пайдаланушылар)</a:t>
          </a:r>
          <a:endParaRPr kumimoji="0" lang="kk-KZ" altLang="ru-RU" sz="1600" b="0" i="0" u="none" strike="noStrike" kern="1200" cap="none" normalizeH="0" baseline="0" smtClean="0">
            <a:ln/>
            <a:effectLst/>
            <a:latin typeface="Times New Roman" panose="02020603050405020304" pitchFamily="18" charset="0"/>
            <a:cs typeface="Times New Roman" panose="02020603050405020304" pitchFamily="18" charset="0"/>
          </a:endParaRPr>
        </a:p>
      </dsp:txBody>
      <dsp:txXfrm>
        <a:off x="7144915" y="2490330"/>
        <a:ext cx="1966997" cy="98349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942655-02C8-49AE-B724-9741071917F8}">
      <dsp:nvSpPr>
        <dsp:cNvPr id="0" name=""/>
        <dsp:cNvSpPr/>
      </dsp:nvSpPr>
      <dsp:spPr>
        <a:xfrm>
          <a:off x="4454824" y="2120789"/>
          <a:ext cx="3151821" cy="547010"/>
        </a:xfrm>
        <a:custGeom>
          <a:avLst/>
          <a:gdLst/>
          <a:ahLst/>
          <a:cxnLst/>
          <a:rect l="0" t="0" r="0" b="0"/>
          <a:pathLst>
            <a:path>
              <a:moveTo>
                <a:pt x="0" y="0"/>
              </a:moveTo>
              <a:lnTo>
                <a:pt x="0" y="273505"/>
              </a:lnTo>
              <a:lnTo>
                <a:pt x="3151821" y="273505"/>
              </a:lnTo>
              <a:lnTo>
                <a:pt x="3151821" y="547010"/>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5CEF42A-8C66-476B-A050-5A9D48C90FD0}">
      <dsp:nvSpPr>
        <dsp:cNvPr id="0" name=""/>
        <dsp:cNvSpPr/>
      </dsp:nvSpPr>
      <dsp:spPr>
        <a:xfrm>
          <a:off x="4409104" y="2120789"/>
          <a:ext cx="91440" cy="547010"/>
        </a:xfrm>
        <a:custGeom>
          <a:avLst/>
          <a:gdLst/>
          <a:ahLst/>
          <a:cxnLst/>
          <a:rect l="0" t="0" r="0" b="0"/>
          <a:pathLst>
            <a:path>
              <a:moveTo>
                <a:pt x="45720" y="0"/>
              </a:moveTo>
              <a:lnTo>
                <a:pt x="45720" y="547010"/>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5A0D98E6-C6A3-40F8-9417-0EDF6A7E492F}">
      <dsp:nvSpPr>
        <dsp:cNvPr id="0" name=""/>
        <dsp:cNvSpPr/>
      </dsp:nvSpPr>
      <dsp:spPr>
        <a:xfrm>
          <a:off x="1303003" y="2120789"/>
          <a:ext cx="3151821" cy="547010"/>
        </a:xfrm>
        <a:custGeom>
          <a:avLst/>
          <a:gdLst/>
          <a:ahLst/>
          <a:cxnLst/>
          <a:rect l="0" t="0" r="0" b="0"/>
          <a:pathLst>
            <a:path>
              <a:moveTo>
                <a:pt x="3151821" y="0"/>
              </a:moveTo>
              <a:lnTo>
                <a:pt x="3151821" y="273505"/>
              </a:lnTo>
              <a:lnTo>
                <a:pt x="0" y="273505"/>
              </a:lnTo>
              <a:lnTo>
                <a:pt x="0" y="547010"/>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EEF27E4-F23A-4CFE-B462-EED55DE95727}">
      <dsp:nvSpPr>
        <dsp:cNvPr id="0" name=""/>
        <dsp:cNvSpPr/>
      </dsp:nvSpPr>
      <dsp:spPr>
        <a:xfrm>
          <a:off x="3152419" y="818384"/>
          <a:ext cx="2604811" cy="1302405"/>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2400" b="0" i="1" u="none" strike="noStrike" kern="1200"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 жобалау процестің </a:t>
          </a:r>
          <a:endParaRPr kumimoji="0" lang="kk-KZ" altLang="ru-RU" sz="2400" b="0" i="1" u="none" strike="noStrike" kern="1200" cap="none" normalizeH="0" baseline="0" dirty="0" smtClean="0">
            <a:ln/>
            <a:effectLst/>
            <a:latin typeface="Times New Roman" panose="02020603050405020304" pitchFamily="18"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2400" b="0" i="1" u="none" strike="noStrike" kern="1200"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кезеңдері</a:t>
          </a:r>
          <a:endParaRPr kumimoji="0" lang="kk-KZ" altLang="ru-RU" sz="2400" b="0" i="1" u="none" strike="noStrike" kern="1200" cap="none" normalizeH="0" baseline="0" dirty="0" smtClean="0">
            <a:ln/>
            <a:effectLst/>
            <a:latin typeface="Times New Roman" panose="02020603050405020304" pitchFamily="18" charset="0"/>
            <a:cs typeface="Times New Roman" panose="02020603050405020304" pitchFamily="18" charset="0"/>
          </a:endParaRPr>
        </a:p>
      </dsp:txBody>
      <dsp:txXfrm>
        <a:off x="3152419" y="818384"/>
        <a:ext cx="2604811" cy="1302405"/>
      </dsp:txXfrm>
    </dsp:sp>
    <dsp:sp modelId="{4B4638F1-556E-4E28-860A-4E955C9E5B7F}">
      <dsp:nvSpPr>
        <dsp:cNvPr id="0" name=""/>
        <dsp:cNvSpPr/>
      </dsp:nvSpPr>
      <dsp:spPr>
        <a:xfrm>
          <a:off x="598" y="2667800"/>
          <a:ext cx="2604811" cy="1302405"/>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2400" b="0" i="1" u="none" strike="noStrike" kern="1200"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 инфологиялық моделін жасау</a:t>
          </a:r>
          <a:endParaRPr kumimoji="0" lang="kk-KZ" altLang="ru-RU" sz="2400" b="0" i="1" u="none" strike="noStrike" kern="1200" cap="none" normalizeH="0" baseline="0" dirty="0" smtClean="0">
            <a:ln/>
            <a:effectLst/>
            <a:latin typeface="Times New Roman" panose="02020603050405020304" pitchFamily="18" charset="0"/>
            <a:cs typeface="Times New Roman" panose="02020603050405020304" pitchFamily="18" charset="0"/>
          </a:endParaRPr>
        </a:p>
      </dsp:txBody>
      <dsp:txXfrm>
        <a:off x="598" y="2667800"/>
        <a:ext cx="2604811" cy="1302405"/>
      </dsp:txXfrm>
    </dsp:sp>
    <dsp:sp modelId="{5BFF81E3-7009-496A-B54B-24A61EAF20A5}">
      <dsp:nvSpPr>
        <dsp:cNvPr id="0" name=""/>
        <dsp:cNvSpPr/>
      </dsp:nvSpPr>
      <dsp:spPr>
        <a:xfrm>
          <a:off x="3152419" y="2667800"/>
          <a:ext cx="2604811" cy="1302405"/>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2400" b="0" i="1" u="none" strike="noStrike" kern="1200"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 концептуалдық моделін жасау. ДҚБЖ таңдау</a:t>
          </a:r>
          <a:endParaRPr kumimoji="0" lang="kk-KZ" altLang="ru-RU" sz="2400" b="0" i="1" u="none" strike="noStrike" kern="1200" cap="none" normalizeH="0" baseline="0" dirty="0" smtClean="0">
            <a:ln/>
            <a:effectLst/>
            <a:latin typeface="Times New Roman" panose="02020603050405020304" pitchFamily="18" charset="0"/>
            <a:cs typeface="Times New Roman" panose="02020603050405020304" pitchFamily="18" charset="0"/>
          </a:endParaRPr>
        </a:p>
      </dsp:txBody>
      <dsp:txXfrm>
        <a:off x="3152419" y="2667800"/>
        <a:ext cx="2604811" cy="1302405"/>
      </dsp:txXfrm>
    </dsp:sp>
    <dsp:sp modelId="{CD41D31D-AE96-4B63-BA13-0E3AFC143142}">
      <dsp:nvSpPr>
        <dsp:cNvPr id="0" name=""/>
        <dsp:cNvSpPr/>
      </dsp:nvSpPr>
      <dsp:spPr>
        <a:xfrm>
          <a:off x="6304240" y="2667800"/>
          <a:ext cx="2604811" cy="1302405"/>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2400" b="0" i="1" u="none" strike="noStrike" kern="1200"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 физикалық моделін жасау</a:t>
          </a:r>
          <a:endParaRPr kumimoji="0" lang="kk-KZ" altLang="ru-RU" sz="2400" b="0" i="1" u="none" strike="noStrike" kern="1200" cap="none" normalizeH="0" baseline="0" dirty="0" smtClean="0">
            <a:ln/>
            <a:effectLst/>
            <a:latin typeface="Times New Roman" panose="02020603050405020304" pitchFamily="18" charset="0"/>
            <a:cs typeface="Times New Roman" panose="02020603050405020304" pitchFamily="18" charset="0"/>
          </a:endParaRPr>
        </a:p>
      </dsp:txBody>
      <dsp:txXfrm>
        <a:off x="6304240" y="2667800"/>
        <a:ext cx="2604811" cy="130240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EB3FF6-C07F-4A46-9F52-6EC7C8EE52E2}">
      <dsp:nvSpPr>
        <dsp:cNvPr id="0" name=""/>
        <dsp:cNvSpPr/>
      </dsp:nvSpPr>
      <dsp:spPr>
        <a:xfrm>
          <a:off x="5041181" y="1714686"/>
          <a:ext cx="3948284" cy="456826"/>
        </a:xfrm>
        <a:custGeom>
          <a:avLst/>
          <a:gdLst/>
          <a:ahLst/>
          <a:cxnLst/>
          <a:rect l="0" t="0" r="0" b="0"/>
          <a:pathLst>
            <a:path>
              <a:moveTo>
                <a:pt x="0" y="0"/>
              </a:moveTo>
              <a:lnTo>
                <a:pt x="0" y="228413"/>
              </a:lnTo>
              <a:lnTo>
                <a:pt x="3948284" y="228413"/>
              </a:lnTo>
              <a:lnTo>
                <a:pt x="3948284" y="45682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E79B8C5-24FA-400B-9C1C-9824CDA9862B}">
      <dsp:nvSpPr>
        <dsp:cNvPr id="0" name=""/>
        <dsp:cNvSpPr/>
      </dsp:nvSpPr>
      <dsp:spPr>
        <a:xfrm>
          <a:off x="5041181" y="1714686"/>
          <a:ext cx="1316094" cy="456826"/>
        </a:xfrm>
        <a:custGeom>
          <a:avLst/>
          <a:gdLst/>
          <a:ahLst/>
          <a:cxnLst/>
          <a:rect l="0" t="0" r="0" b="0"/>
          <a:pathLst>
            <a:path>
              <a:moveTo>
                <a:pt x="0" y="0"/>
              </a:moveTo>
              <a:lnTo>
                <a:pt x="0" y="228413"/>
              </a:lnTo>
              <a:lnTo>
                <a:pt x="1316094" y="228413"/>
              </a:lnTo>
              <a:lnTo>
                <a:pt x="1316094" y="45682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687E77A-2D5E-4914-9B21-BD4AE4DE1966}">
      <dsp:nvSpPr>
        <dsp:cNvPr id="0" name=""/>
        <dsp:cNvSpPr/>
      </dsp:nvSpPr>
      <dsp:spPr>
        <a:xfrm>
          <a:off x="3725086" y="1714686"/>
          <a:ext cx="1316094" cy="456826"/>
        </a:xfrm>
        <a:custGeom>
          <a:avLst/>
          <a:gdLst/>
          <a:ahLst/>
          <a:cxnLst/>
          <a:rect l="0" t="0" r="0" b="0"/>
          <a:pathLst>
            <a:path>
              <a:moveTo>
                <a:pt x="1316094" y="0"/>
              </a:moveTo>
              <a:lnTo>
                <a:pt x="1316094" y="228413"/>
              </a:lnTo>
              <a:lnTo>
                <a:pt x="0" y="228413"/>
              </a:lnTo>
              <a:lnTo>
                <a:pt x="0" y="45682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62BD1FB-5485-4077-852E-673D439A967A}">
      <dsp:nvSpPr>
        <dsp:cNvPr id="0" name=""/>
        <dsp:cNvSpPr/>
      </dsp:nvSpPr>
      <dsp:spPr>
        <a:xfrm>
          <a:off x="1092897" y="1714686"/>
          <a:ext cx="3948284" cy="456826"/>
        </a:xfrm>
        <a:custGeom>
          <a:avLst/>
          <a:gdLst/>
          <a:ahLst/>
          <a:cxnLst/>
          <a:rect l="0" t="0" r="0" b="0"/>
          <a:pathLst>
            <a:path>
              <a:moveTo>
                <a:pt x="3948284" y="0"/>
              </a:moveTo>
              <a:lnTo>
                <a:pt x="3948284" y="228413"/>
              </a:lnTo>
              <a:lnTo>
                <a:pt x="0" y="228413"/>
              </a:lnTo>
              <a:lnTo>
                <a:pt x="0" y="45682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35CD5F3-5F69-45FA-8759-A03F3642EFC9}">
      <dsp:nvSpPr>
        <dsp:cNvPr id="0" name=""/>
        <dsp:cNvSpPr/>
      </dsp:nvSpPr>
      <dsp:spPr>
        <a:xfrm>
          <a:off x="3953499" y="627005"/>
          <a:ext cx="2175363" cy="108768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1" u="none" strike="noStrike" kern="1200"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ДҚБЖ-нің іске асырылуы</a:t>
          </a:r>
          <a:endParaRPr kumimoji="0" lang="kk-KZ" altLang="ru-RU" sz="1600" b="0" i="1" u="none" strike="noStrike" kern="1200" cap="none" normalizeH="0" baseline="0" dirty="0" smtClean="0">
            <a:ln/>
            <a:effectLst/>
            <a:latin typeface="Times New Roman" panose="02020603050405020304" pitchFamily="18" charset="0"/>
            <a:cs typeface="Times New Roman" panose="02020603050405020304" pitchFamily="18" charset="0"/>
          </a:endParaRPr>
        </a:p>
      </dsp:txBody>
      <dsp:txXfrm>
        <a:off x="3953499" y="627005"/>
        <a:ext cx="2175363" cy="1087681"/>
      </dsp:txXfrm>
    </dsp:sp>
    <dsp:sp modelId="{5778BF7F-CF60-4D95-BFCA-6465467E3C2B}">
      <dsp:nvSpPr>
        <dsp:cNvPr id="0" name=""/>
        <dsp:cNvSpPr/>
      </dsp:nvSpPr>
      <dsp:spPr>
        <a:xfrm>
          <a:off x="5215" y="2171513"/>
          <a:ext cx="2175363" cy="108768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1" u="none" strike="noStrike" kern="1200"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Пайдаланушы арнайы мәліметтер тілін қолдана отырып ДҚ-ына сұраныс жібереді</a:t>
          </a:r>
          <a:endParaRPr kumimoji="0" lang="kk-KZ" altLang="ru-RU" sz="1600" b="0" i="1" u="none" strike="noStrike" kern="1200" cap="none" normalizeH="0" baseline="0" dirty="0" smtClean="0">
            <a:ln/>
            <a:effectLst/>
            <a:latin typeface="Times New Roman" panose="02020603050405020304" pitchFamily="18" charset="0"/>
            <a:cs typeface="Times New Roman" panose="02020603050405020304" pitchFamily="18" charset="0"/>
          </a:endParaRPr>
        </a:p>
      </dsp:txBody>
      <dsp:txXfrm>
        <a:off x="5215" y="2171513"/>
        <a:ext cx="2175363" cy="1087681"/>
      </dsp:txXfrm>
    </dsp:sp>
    <dsp:sp modelId="{525FB21D-D04B-4E1C-8181-2FA961D1ACD0}">
      <dsp:nvSpPr>
        <dsp:cNvPr id="0" name=""/>
        <dsp:cNvSpPr/>
      </dsp:nvSpPr>
      <dsp:spPr>
        <a:xfrm>
          <a:off x="2637404" y="2171513"/>
          <a:ext cx="2175363" cy="108768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1" u="none" strike="noStrike" kern="1200"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ДҚБЖ сұранысты қабылдап, талдау жасайды</a:t>
          </a:r>
          <a:endParaRPr kumimoji="0" lang="kk-KZ" altLang="ru-RU" sz="1600" b="0" i="1" u="none" strike="noStrike" kern="1200" cap="none" normalizeH="0" baseline="0" dirty="0" smtClean="0">
            <a:ln/>
            <a:effectLst/>
            <a:latin typeface="Times New Roman" panose="02020603050405020304" pitchFamily="18" charset="0"/>
            <a:cs typeface="Times New Roman" panose="02020603050405020304" pitchFamily="18" charset="0"/>
          </a:endParaRPr>
        </a:p>
      </dsp:txBody>
      <dsp:txXfrm>
        <a:off x="2637404" y="2171513"/>
        <a:ext cx="2175363" cy="1087681"/>
      </dsp:txXfrm>
    </dsp:sp>
    <dsp:sp modelId="{AC34B84B-C1D4-4FBB-97B4-63A1B19B0FA4}">
      <dsp:nvSpPr>
        <dsp:cNvPr id="0" name=""/>
        <dsp:cNvSpPr/>
      </dsp:nvSpPr>
      <dsp:spPr>
        <a:xfrm>
          <a:off x="5269594" y="2171513"/>
          <a:ext cx="2175363" cy="108768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1" u="none" strike="noStrike" kern="1200"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ДҚБЖ бұл пайдаланушы үшін сыртқы сызбаны қарастырады</a:t>
          </a:r>
          <a:endParaRPr kumimoji="0" lang="kk-KZ" altLang="ru-RU" sz="1600" b="0" i="1" u="none" strike="noStrike" kern="1200" cap="none" normalizeH="0" baseline="0" dirty="0" smtClean="0">
            <a:ln/>
            <a:effectLst/>
            <a:latin typeface="Times New Roman" panose="02020603050405020304" pitchFamily="18" charset="0"/>
            <a:cs typeface="Times New Roman" panose="02020603050405020304" pitchFamily="18" charset="0"/>
          </a:endParaRPr>
        </a:p>
      </dsp:txBody>
      <dsp:txXfrm>
        <a:off x="5269594" y="2171513"/>
        <a:ext cx="2175363" cy="1087681"/>
      </dsp:txXfrm>
    </dsp:sp>
    <dsp:sp modelId="{B545FF28-83AD-4822-855A-B056C7341312}">
      <dsp:nvSpPr>
        <dsp:cNvPr id="0" name=""/>
        <dsp:cNvSpPr/>
      </dsp:nvSpPr>
      <dsp:spPr>
        <a:xfrm>
          <a:off x="7901784" y="2171513"/>
          <a:ext cx="2175363" cy="108768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k-KZ" altLang="ru-RU" sz="1600" b="0" i="1" u="none" strike="noStrike" kern="1200" cap="none" normalizeH="0" baseline="0" dirty="0" smtClean="0">
              <a:ln/>
              <a:effectLst/>
              <a:latin typeface="Times New Roman" panose="02020603050405020304" pitchFamily="18" charset="0"/>
              <a:ea typeface="Times New Roman" panose="02020603050405020304" pitchFamily="18" charset="0"/>
              <a:cs typeface="Times New Roman" panose="02020603050405020304" pitchFamily="18" charset="0"/>
            </a:rPr>
            <a:t>ДҚБЖ сақталынған мәліметтер базасында керекті әрекетті іске асырайды</a:t>
          </a:r>
          <a:endParaRPr kumimoji="0" lang="kk-KZ" altLang="ru-RU" sz="1600" b="0" i="1" u="none" strike="noStrike" kern="1200" cap="none" normalizeH="0" baseline="0" dirty="0" smtClean="0">
            <a:ln/>
            <a:effectLst/>
            <a:latin typeface="Times New Roman" panose="02020603050405020304" pitchFamily="18" charset="0"/>
            <a:cs typeface="Times New Roman" panose="02020603050405020304" pitchFamily="18" charset="0"/>
          </a:endParaRPr>
        </a:p>
      </dsp:txBody>
      <dsp:txXfrm>
        <a:off x="7901784" y="2171513"/>
        <a:ext cx="2175363" cy="1087681"/>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98A0CBB-86FF-46A9-825C-E3C109B9E656}" type="datetimeFigureOut">
              <a:rPr lang="ru-RU" smtClean="0"/>
              <a:pPr/>
              <a:t>20.06.2023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96B464D-61CB-451E-A5A0-2C5B83EDF764}" type="slidenum">
              <a:rPr lang="ru-RU" smtClean="0"/>
              <a:pPr/>
              <a:t>‹#›</a:t>
            </a:fld>
            <a:endParaRPr lang="ru-RU"/>
          </a:p>
        </p:txBody>
      </p:sp>
    </p:spTree>
    <p:extLst>
      <p:ext uri="{BB962C8B-B14F-4D97-AF65-F5344CB8AC3E}">
        <p14:creationId xmlns="" xmlns:p14="http://schemas.microsoft.com/office/powerpoint/2010/main" val="2072168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8A0CBB-86FF-46A9-825C-E3C109B9E656}" type="datetimeFigureOut">
              <a:rPr lang="ru-RU" smtClean="0"/>
              <a:pPr/>
              <a:t>20.06.2023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96B464D-61CB-451E-A5A0-2C5B83EDF764}" type="slidenum">
              <a:rPr lang="ru-RU" smtClean="0"/>
              <a:pPr/>
              <a:t>‹#›</a:t>
            </a:fld>
            <a:endParaRPr lang="ru-RU"/>
          </a:p>
        </p:txBody>
      </p:sp>
    </p:spTree>
    <p:extLst>
      <p:ext uri="{BB962C8B-B14F-4D97-AF65-F5344CB8AC3E}">
        <p14:creationId xmlns="" xmlns:p14="http://schemas.microsoft.com/office/powerpoint/2010/main" val="2170936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8A0CBB-86FF-46A9-825C-E3C109B9E656}" type="datetimeFigureOut">
              <a:rPr lang="ru-RU" smtClean="0"/>
              <a:pPr/>
              <a:t>20.06.2023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96B464D-61CB-451E-A5A0-2C5B83EDF764}" type="slidenum">
              <a:rPr lang="ru-RU" smtClean="0"/>
              <a:pPr/>
              <a:t>‹#›</a:t>
            </a:fld>
            <a:endParaRPr lang="ru-RU"/>
          </a:p>
        </p:txBody>
      </p:sp>
    </p:spTree>
    <p:extLst>
      <p:ext uri="{BB962C8B-B14F-4D97-AF65-F5344CB8AC3E}">
        <p14:creationId xmlns="" xmlns:p14="http://schemas.microsoft.com/office/powerpoint/2010/main" val="703885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8A0CBB-86FF-46A9-825C-E3C109B9E656}" type="datetimeFigureOut">
              <a:rPr lang="ru-RU" smtClean="0"/>
              <a:pPr/>
              <a:t>20.06.2023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96B464D-61CB-451E-A5A0-2C5B83EDF764}" type="slidenum">
              <a:rPr lang="ru-RU" smtClean="0"/>
              <a:pPr/>
              <a:t>‹#›</a:t>
            </a:fld>
            <a:endParaRPr lang="ru-RU"/>
          </a:p>
        </p:txBody>
      </p:sp>
    </p:spTree>
    <p:extLst>
      <p:ext uri="{BB962C8B-B14F-4D97-AF65-F5344CB8AC3E}">
        <p14:creationId xmlns="" xmlns:p14="http://schemas.microsoft.com/office/powerpoint/2010/main" val="2648740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98A0CBB-86FF-46A9-825C-E3C109B9E656}" type="datetimeFigureOut">
              <a:rPr lang="ru-RU" smtClean="0"/>
              <a:pPr/>
              <a:t>20.06.2023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96B464D-61CB-451E-A5A0-2C5B83EDF764}" type="slidenum">
              <a:rPr lang="ru-RU" smtClean="0"/>
              <a:pPr/>
              <a:t>‹#›</a:t>
            </a:fld>
            <a:endParaRPr lang="ru-RU"/>
          </a:p>
        </p:txBody>
      </p:sp>
    </p:spTree>
    <p:extLst>
      <p:ext uri="{BB962C8B-B14F-4D97-AF65-F5344CB8AC3E}">
        <p14:creationId xmlns="" xmlns:p14="http://schemas.microsoft.com/office/powerpoint/2010/main" val="3995854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98A0CBB-86FF-46A9-825C-E3C109B9E656}" type="datetimeFigureOut">
              <a:rPr lang="ru-RU" smtClean="0"/>
              <a:pPr/>
              <a:t>20.06.2023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96B464D-61CB-451E-A5A0-2C5B83EDF764}" type="slidenum">
              <a:rPr lang="ru-RU" smtClean="0"/>
              <a:pPr/>
              <a:t>‹#›</a:t>
            </a:fld>
            <a:endParaRPr lang="ru-RU"/>
          </a:p>
        </p:txBody>
      </p:sp>
    </p:spTree>
    <p:extLst>
      <p:ext uri="{BB962C8B-B14F-4D97-AF65-F5344CB8AC3E}">
        <p14:creationId xmlns="" xmlns:p14="http://schemas.microsoft.com/office/powerpoint/2010/main" val="556968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98A0CBB-86FF-46A9-825C-E3C109B9E656}" type="datetimeFigureOut">
              <a:rPr lang="ru-RU" smtClean="0"/>
              <a:pPr/>
              <a:t>20.06.2023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96B464D-61CB-451E-A5A0-2C5B83EDF764}" type="slidenum">
              <a:rPr lang="ru-RU" smtClean="0"/>
              <a:pPr/>
              <a:t>‹#›</a:t>
            </a:fld>
            <a:endParaRPr lang="ru-RU"/>
          </a:p>
        </p:txBody>
      </p:sp>
    </p:spTree>
    <p:extLst>
      <p:ext uri="{BB962C8B-B14F-4D97-AF65-F5344CB8AC3E}">
        <p14:creationId xmlns="" xmlns:p14="http://schemas.microsoft.com/office/powerpoint/2010/main" val="2248754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98A0CBB-86FF-46A9-825C-E3C109B9E656}" type="datetimeFigureOut">
              <a:rPr lang="ru-RU" smtClean="0"/>
              <a:pPr/>
              <a:t>20.06.2023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96B464D-61CB-451E-A5A0-2C5B83EDF764}" type="slidenum">
              <a:rPr lang="ru-RU" smtClean="0"/>
              <a:pPr/>
              <a:t>‹#›</a:t>
            </a:fld>
            <a:endParaRPr lang="ru-RU"/>
          </a:p>
        </p:txBody>
      </p:sp>
    </p:spTree>
    <p:extLst>
      <p:ext uri="{BB962C8B-B14F-4D97-AF65-F5344CB8AC3E}">
        <p14:creationId xmlns="" xmlns:p14="http://schemas.microsoft.com/office/powerpoint/2010/main" val="3157668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98A0CBB-86FF-46A9-825C-E3C109B9E656}" type="datetimeFigureOut">
              <a:rPr lang="ru-RU" smtClean="0"/>
              <a:pPr/>
              <a:t>20.06.2023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96B464D-61CB-451E-A5A0-2C5B83EDF764}" type="slidenum">
              <a:rPr lang="ru-RU" smtClean="0"/>
              <a:pPr/>
              <a:t>‹#›</a:t>
            </a:fld>
            <a:endParaRPr lang="ru-RU"/>
          </a:p>
        </p:txBody>
      </p:sp>
    </p:spTree>
    <p:extLst>
      <p:ext uri="{BB962C8B-B14F-4D97-AF65-F5344CB8AC3E}">
        <p14:creationId xmlns="" xmlns:p14="http://schemas.microsoft.com/office/powerpoint/2010/main" val="1112268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98A0CBB-86FF-46A9-825C-E3C109B9E656}" type="datetimeFigureOut">
              <a:rPr lang="ru-RU" smtClean="0"/>
              <a:pPr/>
              <a:t>20.06.2023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96B464D-61CB-451E-A5A0-2C5B83EDF764}" type="slidenum">
              <a:rPr lang="ru-RU" smtClean="0"/>
              <a:pPr/>
              <a:t>‹#›</a:t>
            </a:fld>
            <a:endParaRPr lang="ru-RU"/>
          </a:p>
        </p:txBody>
      </p:sp>
    </p:spTree>
    <p:extLst>
      <p:ext uri="{BB962C8B-B14F-4D97-AF65-F5344CB8AC3E}">
        <p14:creationId xmlns="" xmlns:p14="http://schemas.microsoft.com/office/powerpoint/2010/main" val="213355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98A0CBB-86FF-46A9-825C-E3C109B9E656}" type="datetimeFigureOut">
              <a:rPr lang="ru-RU" smtClean="0"/>
              <a:pPr/>
              <a:t>20.06.2023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96B464D-61CB-451E-A5A0-2C5B83EDF764}" type="slidenum">
              <a:rPr lang="ru-RU" smtClean="0"/>
              <a:pPr/>
              <a:t>‹#›</a:t>
            </a:fld>
            <a:endParaRPr lang="ru-RU"/>
          </a:p>
        </p:txBody>
      </p:sp>
    </p:spTree>
    <p:extLst>
      <p:ext uri="{BB962C8B-B14F-4D97-AF65-F5344CB8AC3E}">
        <p14:creationId xmlns="" xmlns:p14="http://schemas.microsoft.com/office/powerpoint/2010/main" val="543487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A0CBB-86FF-46A9-825C-E3C109B9E656}" type="datetimeFigureOut">
              <a:rPr lang="ru-RU" smtClean="0"/>
              <a:pPr/>
              <a:t>20.06.2023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6B464D-61CB-451E-A5A0-2C5B83EDF764}" type="slidenum">
              <a:rPr lang="ru-RU" smtClean="0"/>
              <a:pPr/>
              <a:t>‹#›</a:t>
            </a:fld>
            <a:endParaRPr lang="ru-RU"/>
          </a:p>
        </p:txBody>
      </p:sp>
    </p:spTree>
    <p:extLst>
      <p:ext uri="{BB962C8B-B14F-4D97-AF65-F5344CB8AC3E}">
        <p14:creationId xmlns="" xmlns:p14="http://schemas.microsoft.com/office/powerpoint/2010/main" val="36946355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mailto:slanbekovaae@mail.ru"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htmlgoodies.com/primers/jsp/me.html" TargetMode="External"/><Relationship Id="rId2" Type="http://schemas.openxmlformats.org/officeDocument/2006/relationships/hyperlink" Target="https://downloads.mysql.com/docs/workbench-en.pdf" TargetMode="External"/><Relationship Id="rId1" Type="http://schemas.openxmlformats.org/officeDocument/2006/relationships/slideLayout" Target="../slideLayouts/slideLayout2.xml"/><Relationship Id="rId5" Type="http://schemas.openxmlformats.org/officeDocument/2006/relationships/hyperlink" Target="http://jsp.newmail.ru/" TargetMode="External"/><Relationship Id="rId4" Type="http://schemas.openxmlformats.org/officeDocument/2006/relationships/hyperlink" Target="https://dev.mysql.com/doc/"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3" Type="http://schemas.openxmlformats.org/officeDocument/2006/relationships/hyperlink" Target="http://www.htmlgoodies.com/primers/jsp/me.html" TargetMode="External"/><Relationship Id="rId2" Type="http://schemas.openxmlformats.org/officeDocument/2006/relationships/hyperlink" Target="https://downloads.mysql.com/docs/workbench-en.pdf" TargetMode="External"/><Relationship Id="rId1" Type="http://schemas.openxmlformats.org/officeDocument/2006/relationships/slideLayout" Target="../slideLayouts/slideLayout2.xml"/><Relationship Id="rId5" Type="http://schemas.openxmlformats.org/officeDocument/2006/relationships/hyperlink" Target="http://jsp.newmail.ru/" TargetMode="External"/><Relationship Id="rId4" Type="http://schemas.openxmlformats.org/officeDocument/2006/relationships/hyperlink" Target="https://dev.mysql.com/doc/" TargetMode="External"/></Relationships>
</file>

<file path=ppt/slides/_rels/slide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62.xml"/><Relationship Id="rId5" Type="http://schemas.openxmlformats.org/officeDocument/2006/relationships/slide" Target="slide47.xml"/><Relationship Id="rId4" Type="http://schemas.openxmlformats.org/officeDocument/2006/relationships/slide" Target="slide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htmlgoodies.com/primers/jsp/me.html" TargetMode="External"/><Relationship Id="rId2" Type="http://schemas.openxmlformats.org/officeDocument/2006/relationships/hyperlink" Target="https://downloads.mysql.com/docs/workbench-en.pdf" TargetMode="External"/><Relationship Id="rId1" Type="http://schemas.openxmlformats.org/officeDocument/2006/relationships/slideLayout" Target="../slideLayouts/slideLayout2.xml"/><Relationship Id="rId5" Type="http://schemas.openxmlformats.org/officeDocument/2006/relationships/hyperlink" Target="http://jsp.newmail.ru/" TargetMode="External"/><Relationship Id="rId4" Type="http://schemas.openxmlformats.org/officeDocument/2006/relationships/hyperlink" Target="https://dev.mysql.com/doc/"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www.htmlgoodies.com/primers/jsp/me.html" TargetMode="External"/><Relationship Id="rId2" Type="http://schemas.openxmlformats.org/officeDocument/2006/relationships/hyperlink" Target="https://downloads.mysql.com/docs/workbench-en.pdf" TargetMode="External"/><Relationship Id="rId1" Type="http://schemas.openxmlformats.org/officeDocument/2006/relationships/slideLayout" Target="../slideLayouts/slideLayout2.xml"/><Relationship Id="rId5" Type="http://schemas.openxmlformats.org/officeDocument/2006/relationships/hyperlink" Target="http://jsp.newmail.ru/" TargetMode="External"/><Relationship Id="rId4" Type="http://schemas.openxmlformats.org/officeDocument/2006/relationships/hyperlink" Target="https://dev.mysql.com/doc/"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https://kk.jejakjabar.com/wiki/Flat_file_database"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kk.jejakjabar.com/wiki/Network_model" TargetMode="External"/><Relationship Id="rId2" Type="http://schemas.openxmlformats.org/officeDocument/2006/relationships/hyperlink" Target="https://kk.jejakjabar.com/wiki/Hierarchical_model"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s://kk.jejakjabar.com/wiki/Object-relational_model" TargetMode="External"/><Relationship Id="rId2" Type="http://schemas.openxmlformats.org/officeDocument/2006/relationships/hyperlink" Target="https://kk.jejakjabar.com/wiki/Relational_model" TargetMode="External"/><Relationship Id="rId1" Type="http://schemas.openxmlformats.org/officeDocument/2006/relationships/slideLayout" Target="../slideLayouts/slideLayout2.xml"/><Relationship Id="rId4" Type="http://schemas.openxmlformats.org/officeDocument/2006/relationships/hyperlink" Target="https://kk.jejakjabar.com/wiki/Database_schema"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kk.jejakjabar.com/wiki/Star_schema" TargetMode="External"/><Relationship Id="rId2" Type="http://schemas.openxmlformats.org/officeDocument/2006/relationships/hyperlink" Target="https://kk.jejakjabar.com/wiki/Object-role_modeling" TargetMode="External"/><Relationship Id="rId1" Type="http://schemas.openxmlformats.org/officeDocument/2006/relationships/slideLayout" Target="../slideLayouts/slideLayout2.xml"/><Relationship Id="rId4" Type="http://schemas.openxmlformats.org/officeDocument/2006/relationships/hyperlink" Target="https://kk.jejakjabar.com/wiki/Snowflake_schema"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hyperlink" Target="http://www.htmlgoodies.com/primers/jsp/me.html" TargetMode="External"/><Relationship Id="rId2" Type="http://schemas.openxmlformats.org/officeDocument/2006/relationships/hyperlink" Target="https://downloads.mysql.com/docs/workbench-en.pdf" TargetMode="External"/><Relationship Id="rId1" Type="http://schemas.openxmlformats.org/officeDocument/2006/relationships/slideLayout" Target="../slideLayouts/slideLayout7.xml"/><Relationship Id="rId5" Type="http://schemas.openxmlformats.org/officeDocument/2006/relationships/hyperlink" Target="http://jsp.newmail.ru/" TargetMode="External"/><Relationship Id="rId4" Type="http://schemas.openxmlformats.org/officeDocument/2006/relationships/hyperlink" Target="https://dev.mysql.com/doc/"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47446" y="2351648"/>
            <a:ext cx="9578196" cy="721043"/>
          </a:xfrm>
        </p:spPr>
        <p:txBody>
          <a:bodyPr>
            <a:normAutofit/>
          </a:bodyPr>
          <a:lstStyle/>
          <a:p>
            <a:r>
              <a:rPr lang="ru-RU" sz="4000" i="1" dirty="0" err="1" smtClean="0">
                <a:solidFill>
                  <a:srgbClr val="00B0F0"/>
                </a:solidFill>
                <a:latin typeface="Times New Roman" panose="02020603050405020304" pitchFamily="18" charset="0"/>
                <a:cs typeface="Times New Roman" panose="02020603050405020304" pitchFamily="18" charset="0"/>
              </a:rPr>
              <a:t>Деректер</a:t>
            </a:r>
            <a:r>
              <a:rPr lang="ru-RU" sz="4000" i="1" dirty="0" smtClean="0">
                <a:solidFill>
                  <a:srgbClr val="00B0F0"/>
                </a:solidFill>
                <a:latin typeface="Times New Roman" panose="02020603050405020304" pitchFamily="18" charset="0"/>
                <a:cs typeface="Times New Roman" panose="02020603050405020304" pitchFamily="18" charset="0"/>
              </a:rPr>
              <a:t> </a:t>
            </a:r>
            <a:r>
              <a:rPr lang="ru-RU" sz="4000" i="1" dirty="0" err="1" smtClean="0">
                <a:solidFill>
                  <a:srgbClr val="00B0F0"/>
                </a:solidFill>
                <a:latin typeface="Times New Roman" panose="02020603050405020304" pitchFamily="18" charset="0"/>
                <a:cs typeface="Times New Roman" panose="02020603050405020304" pitchFamily="18" charset="0"/>
              </a:rPr>
              <a:t>базасының жүйесі</a:t>
            </a:r>
            <a:endParaRPr lang="ru-RU" sz="4000" i="1" dirty="0">
              <a:solidFill>
                <a:srgbClr val="00B0F0"/>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408604" y="3212123"/>
            <a:ext cx="9144000" cy="332355"/>
          </a:xfrm>
        </p:spPr>
        <p:txBody>
          <a:bodyPr>
            <a:normAutofit/>
          </a:bodyPr>
          <a:lstStyle/>
          <a:p>
            <a:r>
              <a:rPr lang="sr-Cyrl-CS" sz="1600" dirty="0" smtClean="0">
                <a:latin typeface="Times New Roman" pitchFamily="18" charset="0"/>
                <a:cs typeface="Times New Roman" pitchFamily="18" charset="0"/>
              </a:rPr>
              <a:t>6B06104 </a:t>
            </a:r>
            <a:r>
              <a:rPr lang="sr-Cyrl-CS" sz="1600" dirty="0">
                <a:latin typeface="Times New Roman" pitchFamily="18" charset="0"/>
                <a:cs typeface="Times New Roman" pitchFamily="18" charset="0"/>
              </a:rPr>
              <a:t>- математикалық және компьютерлік </a:t>
            </a:r>
            <a:r>
              <a:rPr lang="sr-Cyrl-CS" sz="1600" dirty="0" smtClean="0">
                <a:latin typeface="Times New Roman" pitchFamily="18" charset="0"/>
                <a:cs typeface="Times New Roman" pitchFamily="18" charset="0"/>
              </a:rPr>
              <a:t>модельдеу</a:t>
            </a:r>
            <a:endParaRPr lang="ru-RU" sz="1600" i="1" dirty="0">
              <a:solidFill>
                <a:srgbClr val="7F7F7F"/>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053107" y="6277094"/>
            <a:ext cx="1854995" cy="369332"/>
          </a:xfrm>
          <a:prstGeom prst="rect">
            <a:avLst/>
          </a:prstGeom>
        </p:spPr>
        <p:txBody>
          <a:bodyPr wrap="none">
            <a:spAutoFit/>
          </a:bodyPr>
          <a:lstStyle/>
          <a:p>
            <a:r>
              <a:rPr lang="kk-KZ" i="1" dirty="0" smtClean="0">
                <a:latin typeface="Times New Roman" panose="02020603050405020304" pitchFamily="18" charset="0"/>
                <a:cs typeface="Times New Roman" panose="02020603050405020304" pitchFamily="18" charset="0"/>
              </a:rPr>
              <a:t>Қарағанды, 2022</a:t>
            </a:r>
            <a:endParaRPr lang="ru-RU" dirty="0"/>
          </a:p>
        </p:txBody>
      </p:sp>
      <p:sp>
        <p:nvSpPr>
          <p:cNvPr id="5" name="Прямоугольник 4"/>
          <p:cNvSpPr/>
          <p:nvPr/>
        </p:nvSpPr>
        <p:spPr>
          <a:xfrm>
            <a:off x="861962" y="392940"/>
            <a:ext cx="11736438" cy="1200329"/>
          </a:xfrm>
          <a:prstGeom prst="rect">
            <a:avLst/>
          </a:prstGeom>
          <a:noFill/>
        </p:spPr>
        <p:txBody>
          <a:bodyPr wrap="square">
            <a:spAutoFit/>
          </a:bodyPr>
          <a:lstStyle/>
          <a:p>
            <a:pPr algn="ctr"/>
            <a:r>
              <a:rPr lang="kk-KZ" sz="2400" spc="-60" dirty="0">
                <a:latin typeface="Times New Roman" panose="02020603050405020304" pitchFamily="18" charset="0"/>
                <a:cs typeface="Times New Roman" panose="02020603050405020304" pitchFamily="18" charset="0"/>
              </a:rPr>
              <a:t>Е</a:t>
            </a:r>
            <a:r>
              <a:rPr lang="kk-KZ" sz="2400" spc="-60" dirty="0" smtClean="0">
                <a:latin typeface="Times New Roman" panose="02020603050405020304" pitchFamily="18" charset="0"/>
                <a:cs typeface="Times New Roman" panose="02020603050405020304" pitchFamily="18" charset="0"/>
              </a:rPr>
              <a:t>. А</a:t>
            </a:r>
            <a:r>
              <a:rPr lang="kk-KZ" sz="2400" spc="-60" dirty="0">
                <a:latin typeface="Times New Roman" panose="02020603050405020304" pitchFamily="18" charset="0"/>
                <a:cs typeface="Times New Roman" panose="02020603050405020304" pitchFamily="18" charset="0"/>
              </a:rPr>
              <a:t>. Бөкетов атындағы Қарағанды </a:t>
            </a:r>
            <a:r>
              <a:rPr lang="kk-KZ" sz="2400" spc="-60" dirty="0" smtClean="0">
                <a:latin typeface="Times New Roman" panose="02020603050405020304" pitchFamily="18" charset="0"/>
                <a:cs typeface="Times New Roman" panose="02020603050405020304" pitchFamily="18" charset="0"/>
              </a:rPr>
              <a:t>университеті</a:t>
            </a:r>
            <a:endParaRPr lang="kk-KZ" sz="2400" spc="-60" dirty="0">
              <a:latin typeface="Times New Roman" panose="02020603050405020304" pitchFamily="18" charset="0"/>
              <a:cs typeface="Times New Roman" panose="02020603050405020304" pitchFamily="18" charset="0"/>
            </a:endParaRPr>
          </a:p>
          <a:p>
            <a:pPr algn="ctr"/>
            <a:r>
              <a:rPr lang="kk-KZ" sz="2400" spc="-60" dirty="0">
                <a:latin typeface="Times New Roman" panose="02020603050405020304" pitchFamily="18" charset="0"/>
                <a:cs typeface="Times New Roman" panose="02020603050405020304" pitchFamily="18" charset="0"/>
              </a:rPr>
              <a:t>Математика және ақпараттық технологиялар факультеті</a:t>
            </a:r>
          </a:p>
          <a:p>
            <a:pPr algn="ctr"/>
            <a:r>
              <a:rPr lang="kk-KZ" sz="2400" spc="-60" dirty="0">
                <a:latin typeface="Times New Roman" panose="02020603050405020304" pitchFamily="18" charset="0"/>
                <a:cs typeface="Times New Roman" panose="02020603050405020304" pitchFamily="18" charset="0"/>
              </a:rPr>
              <a:t>Қолданбалы математика және информатика кафедрасы</a:t>
            </a:r>
          </a:p>
        </p:txBody>
      </p:sp>
      <p:sp>
        <p:nvSpPr>
          <p:cNvPr id="8" name="Прямоугольник 7"/>
          <p:cNvSpPr/>
          <p:nvPr/>
        </p:nvSpPr>
        <p:spPr>
          <a:xfrm>
            <a:off x="5516880" y="4809886"/>
            <a:ext cx="6096000" cy="923330"/>
          </a:xfrm>
          <a:prstGeom prst="rect">
            <a:avLst/>
          </a:prstGeom>
        </p:spPr>
        <p:txBody>
          <a:bodyPr>
            <a:spAutoFit/>
          </a:bodyPr>
          <a:lstStyle/>
          <a:p>
            <a:pPr algn="r"/>
            <a:r>
              <a:rPr lang="ru-RU" dirty="0" err="1">
                <a:latin typeface="Times New Roman" pitchFamily="18" charset="0"/>
                <a:cs typeface="Times New Roman" pitchFamily="18" charset="0"/>
              </a:rPr>
              <a:t>Орындаған</a:t>
            </a:r>
            <a:r>
              <a:rPr lang="ru-RU" dirty="0">
                <a:latin typeface="Times New Roman" pitchFamily="18" charset="0"/>
                <a:cs typeface="Times New Roman" pitchFamily="18" charset="0"/>
              </a:rPr>
              <a:t>: </a:t>
            </a:r>
            <a:r>
              <a:rPr lang="kk-KZ" dirty="0" smtClean="0">
                <a:latin typeface="Times New Roman" panose="02020603050405020304" pitchFamily="18" charset="0"/>
                <a:cs typeface="Times New Roman" panose="02020603050405020304" pitchFamily="18" charset="0"/>
              </a:rPr>
              <a:t>: </a:t>
            </a:r>
            <a:r>
              <a:rPr lang="kk-KZ" dirty="0">
                <a:latin typeface="Times New Roman" panose="02020603050405020304" pitchFamily="18" charset="0"/>
                <a:cs typeface="Times New Roman" panose="02020603050405020304" pitchFamily="18" charset="0"/>
              </a:rPr>
              <a:t>аға оқытушы</a:t>
            </a:r>
            <a:endParaRPr lang="en-US" dirty="0">
              <a:latin typeface="Times New Roman" panose="02020603050405020304" pitchFamily="18" charset="0"/>
              <a:cs typeface="Times New Roman" panose="02020603050405020304" pitchFamily="18" charset="0"/>
            </a:endParaRPr>
          </a:p>
          <a:p>
            <a:pPr algn="r"/>
            <a:r>
              <a:rPr lang="kk-KZ" dirty="0" smtClean="0">
                <a:latin typeface="Times New Roman" panose="02020603050405020304" pitchFamily="18" charset="0"/>
                <a:cs typeface="Times New Roman" panose="02020603050405020304" pitchFamily="18" charset="0"/>
              </a:rPr>
              <a:t>Сланбекова Асылзат Ермановна</a:t>
            </a:r>
          </a:p>
          <a:p>
            <a:pPr algn="r"/>
            <a:r>
              <a:rPr lang="en-US" dirty="0" smtClean="0">
                <a:latin typeface="Times New Roman" panose="02020603050405020304" pitchFamily="18" charset="0"/>
                <a:cs typeface="Times New Roman" panose="02020603050405020304" pitchFamily="18" charset="0"/>
                <a:hlinkClick r:id="rId2"/>
              </a:rPr>
              <a:t>SlanbekovaAE@mail.ru</a:t>
            </a:r>
            <a:r>
              <a:rPr lang="kk-KZ" dirty="0" smtClean="0">
                <a:latin typeface="Times New Roman" panose="02020603050405020304" pitchFamily="18" charset="0"/>
                <a:cs typeface="Times New Roman" panose="02020603050405020304" pitchFamily="18" charset="0"/>
              </a:rPr>
              <a:t> </a:t>
            </a:r>
            <a:endParaRPr lang="en-US" dirty="0" smtClean="0">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661252" y="4409776"/>
            <a:ext cx="2901474" cy="400110"/>
          </a:xfrm>
          <a:prstGeom prst="rect">
            <a:avLst/>
          </a:prstGeom>
        </p:spPr>
        <p:txBody>
          <a:bodyPr wrap="square">
            <a:spAutoFit/>
          </a:bodyPr>
          <a:lstStyle/>
          <a:p>
            <a:r>
              <a:rPr lang="kk-KZ" sz="2000" i="1" spc="-60" dirty="0" smtClean="0">
                <a:solidFill>
                  <a:srgbClr val="00B0F0"/>
                </a:solidFill>
                <a:latin typeface="Times New Roman" panose="02020603050405020304" pitchFamily="18" charset="0"/>
                <a:cs typeface="Times New Roman" panose="02020603050405020304" pitchFamily="18" charset="0"/>
              </a:rPr>
              <a:t>Несие саны: 5</a:t>
            </a:r>
            <a:endParaRPr lang="ru-RU" sz="2000" dirty="0">
              <a:solidFill>
                <a:srgbClr val="00B0F0"/>
              </a:solidFill>
            </a:endParaRPr>
          </a:p>
        </p:txBody>
      </p:sp>
      <p:pic>
        <p:nvPicPr>
          <p:cNvPr id="1026" name="Picture 2" descr="Email PNG"/>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 xmlns:a14="http://schemas.microsoft.com/office/drawing/2010/main" val="0"/>
              </a:ext>
            </a:extLst>
          </a:blip>
          <a:srcRect/>
          <a:stretch>
            <a:fillRect/>
          </a:stretch>
        </p:blipFill>
        <p:spPr bwMode="auto">
          <a:xfrm flipH="1">
            <a:off x="9041502" y="5353764"/>
            <a:ext cx="282935" cy="28293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615345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07390" y="358219"/>
            <a:ext cx="11146410" cy="5818744"/>
          </a:xfrm>
        </p:spPr>
        <p:txBody>
          <a:bodyPr>
            <a:normAutofit/>
          </a:bodyPr>
          <a:lstStyle/>
          <a:p>
            <a:pPr marL="0" indent="288000" algn="just">
              <a:lnSpc>
                <a:spcPct val="100000"/>
              </a:lnSpc>
              <a:spcBef>
                <a:spcPts val="0"/>
              </a:spcBef>
              <a:buNone/>
            </a:pPr>
            <a:r>
              <a:rPr lang="ru-RU" sz="2600" dirty="0" err="1" smtClean="0">
                <a:latin typeface="Times New Roman" pitchFamily="18" charset="0"/>
                <a:cs typeface="Times New Roman" pitchFamily="18" charset="0"/>
              </a:rPr>
              <a:t>Қатынастардың негізгі</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қасиеттері </a:t>
            </a:r>
            <a:r>
              <a:rPr lang="ru-RU" sz="2600" dirty="0" smtClean="0">
                <a:latin typeface="Times New Roman" pitchFamily="18" charset="0"/>
                <a:cs typeface="Times New Roman" pitchFamily="18" charset="0"/>
              </a:rPr>
              <a:t>(</a:t>
            </a:r>
            <a:r>
              <a:rPr lang="ru-RU" sz="2600" dirty="0" err="1" smtClean="0">
                <a:latin typeface="Times New Roman" pitchFamily="18" charset="0"/>
                <a:cs typeface="Times New Roman" pitchFamily="18" charset="0"/>
              </a:rPr>
              <a:t>кестелер</a:t>
            </a:r>
            <a:r>
              <a:rPr lang="ru-RU" sz="2600" dirty="0" smtClean="0">
                <a:latin typeface="Times New Roman" pitchFamily="18" charset="0"/>
                <a:cs typeface="Times New Roman" pitchFamily="18" charset="0"/>
              </a:rPr>
              <a:t>)</a:t>
            </a:r>
          </a:p>
          <a:p>
            <a:pPr marL="0" indent="288000" algn="just">
              <a:lnSpc>
                <a:spcPct val="100000"/>
              </a:lnSpc>
              <a:spcBef>
                <a:spcPts val="0"/>
              </a:spcBef>
              <a:buNone/>
            </a:pPr>
            <a:r>
              <a:rPr lang="ru-RU" sz="2600" dirty="0" err="1" smtClean="0">
                <a:latin typeface="Times New Roman" pitchFamily="18" charset="0"/>
                <a:cs typeface="Times New Roman" pitchFamily="18" charset="0"/>
              </a:rPr>
              <a:t>Қатынас келесі</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сипаттамаларға ие</a:t>
            </a:r>
            <a:r>
              <a:rPr lang="ru-RU" sz="2600" dirty="0" smtClean="0">
                <a:latin typeface="Times New Roman" pitchFamily="18" charset="0"/>
                <a:cs typeface="Times New Roman" pitchFamily="18" charset="0"/>
              </a:rPr>
              <a:t>:</a:t>
            </a:r>
          </a:p>
          <a:p>
            <a:pPr marL="0" indent="288000" algn="just">
              <a:lnSpc>
                <a:spcPct val="100000"/>
              </a:lnSpc>
              <a:spcBef>
                <a:spcPts val="0"/>
              </a:spcBef>
            </a:pPr>
            <a:r>
              <a:rPr lang="ru-RU" sz="2600" dirty="0" err="1" smtClean="0">
                <a:latin typeface="Times New Roman" pitchFamily="18" charset="0"/>
                <a:cs typeface="Times New Roman" pitchFamily="18" charset="0"/>
              </a:rPr>
              <a:t>оның барлық басқа қатынастардан ерекшеленетін</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атауы</a:t>
            </a:r>
            <a:r>
              <a:rPr lang="ru-RU" sz="2600" dirty="0" smtClean="0">
                <a:latin typeface="Times New Roman" pitchFamily="18" charset="0"/>
                <a:cs typeface="Times New Roman" pitchFamily="18" charset="0"/>
              </a:rPr>
              <a:t> бар;</a:t>
            </a:r>
          </a:p>
          <a:p>
            <a:pPr marL="0" indent="288000" algn="just">
              <a:lnSpc>
                <a:spcPct val="100000"/>
              </a:lnSpc>
              <a:spcBef>
                <a:spcPts val="0"/>
              </a:spcBef>
            </a:pPr>
            <a:r>
              <a:rPr lang="ru-RU" sz="2600" dirty="0" err="1" smtClean="0">
                <a:latin typeface="Times New Roman" pitchFamily="18" charset="0"/>
                <a:cs typeface="Times New Roman" pitchFamily="18" charset="0"/>
              </a:rPr>
              <a:t>әрбір қатынас ұяшығында </a:t>
            </a:r>
            <a:r>
              <a:rPr lang="ru-RU" sz="2600" dirty="0" smtClean="0">
                <a:latin typeface="Times New Roman" pitchFamily="18" charset="0"/>
                <a:cs typeface="Times New Roman" pitchFamily="18" charset="0"/>
              </a:rPr>
              <a:t>тек </a:t>
            </a:r>
            <a:r>
              <a:rPr lang="ru-RU" sz="2600" dirty="0" err="1" smtClean="0">
                <a:latin typeface="Times New Roman" pitchFamily="18" charset="0"/>
                <a:cs typeface="Times New Roman" pitchFamily="18" charset="0"/>
              </a:rPr>
              <a:t>атомдық </a:t>
            </a:r>
            <a:r>
              <a:rPr lang="ru-RU" sz="2600" dirty="0" smtClean="0">
                <a:latin typeface="Times New Roman" pitchFamily="18" charset="0"/>
                <a:cs typeface="Times New Roman" pitchFamily="18" charset="0"/>
              </a:rPr>
              <a:t>(</a:t>
            </a:r>
            <a:r>
              <a:rPr lang="ru-RU" sz="2600" dirty="0" err="1" smtClean="0">
                <a:latin typeface="Times New Roman" pitchFamily="18" charset="0"/>
                <a:cs typeface="Times New Roman" pitchFamily="18" charset="0"/>
              </a:rPr>
              <a:t>бөлінбейтін</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мән болады</a:t>
            </a:r>
            <a:r>
              <a:rPr lang="ru-RU" sz="2600" dirty="0" smtClean="0">
                <a:latin typeface="Times New Roman" pitchFamily="18" charset="0"/>
                <a:cs typeface="Times New Roman" pitchFamily="18" charset="0"/>
              </a:rPr>
              <a:t>;</a:t>
            </a:r>
          </a:p>
          <a:p>
            <a:pPr marL="0" indent="288000" algn="just">
              <a:lnSpc>
                <a:spcPct val="100000"/>
              </a:lnSpc>
              <a:spcBef>
                <a:spcPts val="0"/>
              </a:spcBef>
            </a:pPr>
            <a:r>
              <a:rPr lang="ru-RU" sz="2600" dirty="0" err="1" smtClean="0">
                <a:latin typeface="Times New Roman" pitchFamily="18" charset="0"/>
                <a:cs typeface="Times New Roman" pitchFamily="18" charset="0"/>
              </a:rPr>
              <a:t>әрбір атрибуттың бірегей</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атауы</a:t>
            </a:r>
            <a:r>
              <a:rPr lang="ru-RU" sz="2600" dirty="0" smtClean="0">
                <a:latin typeface="Times New Roman" pitchFamily="18" charset="0"/>
                <a:cs typeface="Times New Roman" pitchFamily="18" charset="0"/>
              </a:rPr>
              <a:t> бар;</a:t>
            </a:r>
          </a:p>
          <a:p>
            <a:pPr marL="0" indent="288000" algn="just">
              <a:lnSpc>
                <a:spcPct val="100000"/>
              </a:lnSpc>
              <a:spcBef>
                <a:spcPts val="0"/>
              </a:spcBef>
            </a:pPr>
            <a:r>
              <a:rPr lang="ru-RU" sz="2600" dirty="0" smtClean="0">
                <a:latin typeface="Times New Roman" pitchFamily="18" charset="0"/>
                <a:cs typeface="Times New Roman" pitchFamily="18" charset="0"/>
              </a:rPr>
              <a:t>атрибут </a:t>
            </a:r>
            <a:r>
              <a:rPr lang="ru-RU" sz="2600" dirty="0" err="1" smtClean="0">
                <a:latin typeface="Times New Roman" pitchFamily="18" charset="0"/>
                <a:cs typeface="Times New Roman" pitchFamily="18" charset="0"/>
              </a:rPr>
              <a:t>мәндері бір</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доменнен</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алынады</a:t>
            </a:r>
            <a:r>
              <a:rPr lang="ru-RU" sz="2600" dirty="0" smtClean="0">
                <a:latin typeface="Times New Roman" pitchFamily="18" charset="0"/>
                <a:cs typeface="Times New Roman" pitchFamily="18" charset="0"/>
              </a:rPr>
              <a:t>;</a:t>
            </a:r>
          </a:p>
          <a:p>
            <a:pPr marL="0" indent="288000" algn="just">
              <a:lnSpc>
                <a:spcPct val="100000"/>
              </a:lnSpc>
              <a:spcBef>
                <a:spcPts val="0"/>
              </a:spcBef>
            </a:pPr>
            <a:r>
              <a:rPr lang="ru-RU" sz="2600" dirty="0" err="1" smtClean="0">
                <a:latin typeface="Times New Roman" pitchFamily="18" charset="0"/>
                <a:cs typeface="Times New Roman" pitchFamily="18" charset="0"/>
              </a:rPr>
              <a:t>атрибуттардың реті</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маңызды емес</a:t>
            </a:r>
            <a:r>
              <a:rPr lang="ru-RU" sz="2600" dirty="0" smtClean="0">
                <a:latin typeface="Times New Roman" pitchFamily="18" charset="0"/>
                <a:cs typeface="Times New Roman" pitchFamily="18" charset="0"/>
              </a:rPr>
              <a:t>;</a:t>
            </a:r>
          </a:p>
          <a:p>
            <a:pPr marL="0" indent="288000" algn="just">
              <a:lnSpc>
                <a:spcPct val="100000"/>
              </a:lnSpc>
              <a:spcBef>
                <a:spcPts val="0"/>
              </a:spcBef>
            </a:pPr>
            <a:r>
              <a:rPr lang="ru-RU" sz="2600" dirty="0" err="1" smtClean="0">
                <a:latin typeface="Times New Roman" pitchFamily="18" charset="0"/>
                <a:cs typeface="Times New Roman" pitchFamily="18" charset="0"/>
              </a:rPr>
              <a:t>әрбір </a:t>
            </a:r>
            <a:r>
              <a:rPr lang="ru-RU" sz="2600" dirty="0" smtClean="0">
                <a:latin typeface="Times New Roman" pitchFamily="18" charset="0"/>
                <a:cs typeface="Times New Roman" pitchFamily="18" charset="0"/>
              </a:rPr>
              <a:t>кортеж </a:t>
            </a:r>
            <a:r>
              <a:rPr lang="ru-RU" sz="2600" dirty="0" err="1" smtClean="0">
                <a:latin typeface="Times New Roman" pitchFamily="18" charset="0"/>
                <a:cs typeface="Times New Roman" pitchFamily="18" charset="0"/>
              </a:rPr>
              <a:t>бірегей</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яғни</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қайталанатын кортеждер</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болуы</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мүмкін емес</a:t>
            </a:r>
            <a:r>
              <a:rPr lang="ru-RU" sz="2600" dirty="0" smtClean="0">
                <a:latin typeface="Times New Roman" pitchFamily="18" charset="0"/>
                <a:cs typeface="Times New Roman" pitchFamily="18" charset="0"/>
              </a:rPr>
              <a:t>;</a:t>
            </a:r>
          </a:p>
          <a:p>
            <a:pPr marL="0" indent="288000" algn="just">
              <a:lnSpc>
                <a:spcPct val="100000"/>
              </a:lnSpc>
              <a:spcBef>
                <a:spcPts val="0"/>
              </a:spcBef>
            </a:pPr>
            <a:r>
              <a:rPr lang="ru-RU" sz="2600" dirty="0" err="1" smtClean="0">
                <a:latin typeface="Times New Roman" pitchFamily="18" charset="0"/>
                <a:cs typeface="Times New Roman" pitchFamily="18" charset="0"/>
              </a:rPr>
              <a:t>теориялық тұрғыдан алғанда, кортеждерді</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ұстану тәртібі ешқандай мәнге ие</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емес</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Алайда</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іс</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жүзінде бұл тәртіп оларға қол жеткізудің тиімділігіне</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айтарлықтай әсер етуі</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мүмкін.</a:t>
            </a:r>
            <a:r>
              <a:rPr lang="ru-RU" sz="2600" dirty="0" smtClean="0">
                <a:latin typeface="Times New Roman" pitchFamily="18" charset="0"/>
                <a:cs typeface="Times New Roman" pitchFamily="18" charset="0"/>
              </a:rPr>
              <a:t>)</a:t>
            </a:r>
            <a:endParaRPr lang="ru-RU" sz="2600"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07390" y="245097"/>
            <a:ext cx="11146410" cy="5931866"/>
          </a:xfrm>
        </p:spPr>
        <p:txBody>
          <a:bodyPr>
            <a:normAutofit/>
          </a:bodyPr>
          <a:lstStyle/>
          <a:p>
            <a:pPr marL="0" indent="288000" algn="just">
              <a:lnSpc>
                <a:spcPct val="100000"/>
              </a:lnSpc>
              <a:spcBef>
                <a:spcPts val="0"/>
              </a:spcBef>
              <a:buNone/>
            </a:pPr>
            <a:r>
              <a:rPr lang="ru-RU" sz="2400" dirty="0" err="1" smtClean="0">
                <a:latin typeface="Times New Roman" pitchFamily="18" charset="0"/>
                <a:cs typeface="Times New Roman" pitchFamily="18" charset="0"/>
              </a:rPr>
              <a:t>Негізгі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кілт</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Негізгі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кілт-бұл жазбаны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ерекше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анықтайтын өріс немесе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өрістер жиынтығы.</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err="1" smtClean="0">
                <a:latin typeface="Times New Roman" pitchFamily="18" charset="0"/>
                <a:cs typeface="Times New Roman" pitchFamily="18" charset="0"/>
              </a:rPr>
              <a:t>Бастапқы кілтті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таңдаудың бірнеше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нұсқалары болуы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сирек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емес</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Мысалы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кішігірім</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ұйымда "қызметкер" субъектісінің негізгі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кілттері</a:t>
            </a:r>
            <a:r>
              <a:rPr lang="ru-RU" sz="2400" dirty="0" smtClean="0">
                <a:latin typeface="Times New Roman" pitchFamily="18" charset="0"/>
                <a:cs typeface="Times New Roman" pitchFamily="18" charset="0"/>
              </a:rPr>
              <a:t> табель </a:t>
            </a:r>
            <a:r>
              <a:rPr lang="ru-RU" sz="2400" dirty="0" err="1" smtClean="0">
                <a:latin typeface="Times New Roman" pitchFamily="18" charset="0"/>
                <a:cs typeface="Times New Roman" pitchFamily="18" charset="0"/>
              </a:rPr>
              <a:t>нөмірі </a:t>
            </a:r>
            <a:r>
              <a:rPr lang="ru-RU" sz="2400" dirty="0" smtClean="0">
                <a:latin typeface="Times New Roman" pitchFamily="18" charset="0"/>
                <a:cs typeface="Times New Roman" pitchFamily="18" charset="0"/>
              </a:rPr>
              <a:t>де, </a:t>
            </a:r>
            <a:r>
              <a:rPr lang="ru-RU" sz="2400" dirty="0" err="1" smtClean="0">
                <a:latin typeface="Times New Roman" pitchFamily="18" charset="0"/>
                <a:cs typeface="Times New Roman" pitchFamily="18" charset="0"/>
              </a:rPr>
              <a:t>тегі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аты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және әкесінің аты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тіркесімі</a:t>
            </a:r>
            <a:r>
              <a:rPr lang="ru-RU" sz="2400" dirty="0" smtClean="0">
                <a:latin typeface="Times New Roman" pitchFamily="18" charset="0"/>
                <a:cs typeface="Times New Roman" pitchFamily="18" charset="0"/>
              </a:rPr>
              <a:t> де </a:t>
            </a:r>
            <a:r>
              <a:rPr lang="ru-RU" sz="2400" dirty="0" err="1" smtClean="0">
                <a:latin typeface="Times New Roman" pitchFamily="18" charset="0"/>
                <a:cs typeface="Times New Roman" pitchFamily="18" charset="0"/>
              </a:rPr>
              <a:t>болуы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мүмкін </a:t>
            </a:r>
            <a:r>
              <a:rPr lang="ru-RU" sz="2400" dirty="0" smtClean="0">
                <a:latin typeface="Times New Roman" pitchFamily="18" charset="0"/>
                <a:cs typeface="Times New Roman" pitchFamily="18" charset="0"/>
              </a:rPr>
              <a:t>(</a:t>
            </a:r>
            <a:r>
              <a:rPr lang="ru-RU" sz="2400" dirty="0" err="1" smtClean="0">
                <a:latin typeface="Times New Roman" pitchFamily="18" charset="0"/>
                <a:cs typeface="Times New Roman" pitchFamily="18" charset="0"/>
              </a:rPr>
              <a:t>егер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ұйымда толық аты-жөні болмаса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немесе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паспорттың нөмірі </a:t>
            </a:r>
            <a:r>
              <a:rPr lang="ru-RU" sz="2400" dirty="0" smtClean="0">
                <a:latin typeface="Times New Roman" pitchFamily="18" charset="0"/>
                <a:cs typeface="Times New Roman" pitchFamily="18" charset="0"/>
              </a:rPr>
              <a:t>мен </a:t>
            </a:r>
            <a:r>
              <a:rPr lang="ru-RU" sz="2400" dirty="0" err="1" smtClean="0">
                <a:latin typeface="Times New Roman" pitchFamily="18" charset="0"/>
                <a:cs typeface="Times New Roman" pitchFamily="18" charset="0"/>
              </a:rPr>
              <a:t>сериясы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егер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барлық қызметкерлерде төлқұжат болса</a:t>
            </a:r>
            <a:r>
              <a:rPr lang="ru-RU" sz="2400" dirty="0" smtClean="0">
                <a:latin typeface="Times New Roman" pitchFamily="18" charset="0"/>
                <a:cs typeface="Times New Roman" pitchFamily="18" charset="0"/>
              </a:rPr>
              <a:t>). </a:t>
            </a:r>
          </a:p>
          <a:p>
            <a:pPr marL="0" indent="288000" algn="just">
              <a:lnSpc>
                <a:spcPct val="100000"/>
              </a:lnSpc>
              <a:spcBef>
                <a:spcPts val="0"/>
              </a:spcBef>
              <a:buNone/>
            </a:pPr>
            <a:r>
              <a:rPr lang="ru-RU" sz="2400" dirty="0" err="1" smtClean="0">
                <a:latin typeface="Times New Roman" pitchFamily="18" charset="0"/>
                <a:cs typeface="Times New Roman" pitchFamily="18" charset="0"/>
              </a:rPr>
              <a:t>Мұндай жағдайларда, бастапқы кілтті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таңдағанда, ең қарапайым кілтке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артықшылық беріледі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(бұл мысалда</a:t>
            </a:r>
            <a:r>
              <a:rPr lang="ru-RU" sz="2400" dirty="0" smtClean="0">
                <a:latin typeface="Times New Roman" pitchFamily="18" charset="0"/>
                <a:cs typeface="Times New Roman" pitchFamily="18" charset="0"/>
              </a:rPr>
              <a:t> - табель </a:t>
            </a:r>
            <a:r>
              <a:rPr lang="ru-RU" sz="2400" dirty="0" err="1" smtClean="0">
                <a:latin typeface="Times New Roman" pitchFamily="18" charset="0"/>
                <a:cs typeface="Times New Roman" pitchFamily="18" charset="0"/>
              </a:rPr>
              <a:t>нөмірі</a:t>
            </a:r>
            <a:r>
              <a:rPr lang="ru-RU" sz="2400" dirty="0" smtClean="0">
                <a:latin typeface="Times New Roman" pitchFamily="18" charset="0"/>
                <a:cs typeface="Times New Roman" pitchFamily="18" charset="0"/>
              </a:rPr>
              <a:t>). </a:t>
            </a:r>
          </a:p>
          <a:p>
            <a:pPr marL="0" indent="288000" algn="just">
              <a:lnSpc>
                <a:spcPct val="100000"/>
              </a:lnSpc>
              <a:spcBef>
                <a:spcPts val="0"/>
              </a:spcBef>
              <a:buNone/>
            </a:pPr>
            <a:r>
              <a:rPr lang="ru-RU" sz="2400" dirty="0" err="1" smtClean="0">
                <a:latin typeface="Times New Roman" pitchFamily="18" charset="0"/>
                <a:cs typeface="Times New Roman" pitchFamily="18" charset="0"/>
              </a:rPr>
              <a:t>Бастапқы кілт</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рөліне басқа үміткерлер балама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кілттер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деп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аталады</a:t>
            </a:r>
            <a:r>
              <a:rPr lang="ru-RU" sz="2400" dirty="0" smtClean="0">
                <a:latin typeface="Times New Roman" pitchFamily="18" charset="0"/>
                <a:cs typeface="Times New Roman" pitchFamily="18" charset="0"/>
              </a:rPr>
              <a:t>.</a:t>
            </a:r>
          </a:p>
          <a:p>
            <a:pPr marL="0" indent="288000" algn="just">
              <a:lnSpc>
                <a:spcPct val="100000"/>
              </a:lnSpc>
              <a:spcBef>
                <a:spcPts val="0"/>
              </a:spcBef>
              <a:buNone/>
            </a:pPr>
            <a:r>
              <a:rPr lang="ru-RU" sz="2400" dirty="0" err="1" smtClean="0">
                <a:latin typeface="Times New Roman" pitchFamily="18" charset="0"/>
                <a:cs typeface="Times New Roman" pitchFamily="18" charset="0"/>
              </a:rPr>
              <a:t>Бастапқы кілтке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қойылатын талаптар</a:t>
            </a:r>
            <a:r>
              <a:rPr lang="ru-RU" sz="2400" dirty="0" smtClean="0">
                <a:latin typeface="Times New Roman" pitchFamily="18" charset="0"/>
                <a:cs typeface="Times New Roman" pitchFamily="18" charset="0"/>
              </a:rPr>
              <a:t>:</a:t>
            </a:r>
          </a:p>
          <a:p>
            <a:pPr marL="0" indent="288000" algn="just">
              <a:lnSpc>
                <a:spcPct val="100000"/>
              </a:lnSpc>
              <a:spcBef>
                <a:spcPts val="0"/>
              </a:spcBef>
              <a:buNone/>
            </a:pPr>
            <a:r>
              <a:rPr lang="ru-RU" sz="2400" dirty="0" err="1" smtClean="0">
                <a:latin typeface="Times New Roman" pitchFamily="18" charset="0"/>
                <a:cs typeface="Times New Roman" pitchFamily="18" charset="0"/>
              </a:rPr>
              <a:t>бірегейлік-яғни кестеде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бірдей</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бастапқы кілт</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мәні </a:t>
            </a:r>
            <a:r>
              <a:rPr lang="ru-RU" sz="2400" dirty="0" smtClean="0">
                <a:latin typeface="Times New Roman" pitchFamily="18" charset="0"/>
                <a:cs typeface="Times New Roman" pitchFamily="18" charset="0"/>
              </a:rPr>
              <a:t>бар </a:t>
            </a:r>
            <a:r>
              <a:rPr lang="ru-RU" sz="2400" dirty="0" err="1" smtClean="0">
                <a:latin typeface="Times New Roman" pitchFamily="18" charset="0"/>
                <a:cs typeface="Times New Roman" pitchFamily="18" charset="0"/>
              </a:rPr>
              <a:t>екі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немесе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одан</a:t>
            </a:r>
            <a:r>
              <a:rPr lang="ru-RU" sz="2400" dirty="0" smtClean="0">
                <a:latin typeface="Times New Roman" pitchFamily="18" charset="0"/>
                <a:cs typeface="Times New Roman" pitchFamily="18" charset="0"/>
              </a:rPr>
              <a:t> да </a:t>
            </a:r>
            <a:r>
              <a:rPr lang="ru-RU" sz="2400" dirty="0" err="1" smtClean="0">
                <a:latin typeface="Times New Roman" pitchFamily="18" charset="0"/>
                <a:cs typeface="Times New Roman" pitchFamily="18" charset="0"/>
              </a:rPr>
              <a:t>көп жазбалар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болмауы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керек</a:t>
            </a:r>
            <a:r>
              <a:rPr lang="ru-RU" sz="2400" dirty="0" smtClean="0">
                <a:latin typeface="Times New Roman" pitchFamily="18" charset="0"/>
                <a:cs typeface="Times New Roman" pitchFamily="18" charset="0"/>
              </a:rPr>
              <a:t>;</a:t>
            </a:r>
          </a:p>
          <a:p>
            <a:pPr marL="0" indent="288000" algn="just">
              <a:lnSpc>
                <a:spcPct val="100000"/>
              </a:lnSpc>
              <a:spcBef>
                <a:spcPts val="0"/>
              </a:spcBef>
              <a:buNone/>
            </a:pPr>
            <a:r>
              <a:rPr lang="ru-RU" sz="2400" dirty="0" err="1" smtClean="0">
                <a:latin typeface="Times New Roman" pitchFamily="18" charset="0"/>
                <a:cs typeface="Times New Roman" pitchFamily="18" charset="0"/>
              </a:rPr>
              <a:t>бастапқы кілтте</a:t>
            </a:r>
            <a:r>
              <a:rPr lang="ru-RU" sz="2400" dirty="0" smtClean="0">
                <a:latin typeface="Times New Roman" pitchFamily="18" charset="0"/>
                <a:cs typeface="Times New Roman" pitchFamily="18" charset="0"/>
              </a:rPr>
              <a:t> бос </a:t>
            </a:r>
            <a:r>
              <a:rPr lang="ru-RU" sz="2400" dirty="0" err="1" smtClean="0">
                <a:latin typeface="Times New Roman" pitchFamily="18" charset="0"/>
                <a:cs typeface="Times New Roman" pitchFamily="18" charset="0"/>
              </a:rPr>
              <a:t>мәндер болмауы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керек</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109" y="263951"/>
            <a:ext cx="11174691" cy="5913012"/>
          </a:xfrm>
        </p:spPr>
        <p:txBody>
          <a:bodyPr>
            <a:normAutofit fontScale="77500" lnSpcReduction="20000"/>
          </a:bodyPr>
          <a:lstStyle/>
          <a:p>
            <a:pPr algn="ctr">
              <a:spcBef>
                <a:spcPts val="580"/>
              </a:spcBef>
              <a:buNone/>
              <a:defRPr/>
            </a:pPr>
            <a:r>
              <a:rPr lang="kk-KZ" altLang="ru-RU" sz="3600" dirty="0" smtClean="0">
                <a:latin typeface="Times New Roman" panose="02020603050405020304" pitchFamily="18" charset="0"/>
                <a:cs typeface="Times New Roman" panose="02020603050405020304" pitchFamily="18" charset="0"/>
              </a:rPr>
              <a:t>Әдебиеттер тізімі</a:t>
            </a:r>
            <a:endParaRPr lang="kk-KZ" altLang="ru-RU" sz="3600" b="1" dirty="0" smtClean="0">
              <a:latin typeface="Times New Roman" panose="02020603050405020304" pitchFamily="18" charset="0"/>
              <a:cs typeface="Times New Roman" panose="02020603050405020304" pitchFamily="18" charset="0"/>
            </a:endParaRPr>
          </a:p>
          <a:p>
            <a:pPr>
              <a:spcBef>
                <a:spcPts val="580"/>
              </a:spcBef>
              <a:defRPr/>
            </a:pPr>
            <a:endParaRPr lang="kk-KZ" altLang="ru-RU" b="1" dirty="0" smtClean="0">
              <a:latin typeface="Times New Roman" panose="02020603050405020304" pitchFamily="18" charset="0"/>
              <a:cs typeface="Times New Roman" panose="02020603050405020304" pitchFamily="18" charset="0"/>
            </a:endParaRPr>
          </a:p>
          <a:p>
            <a:pPr marL="0" indent="0" algn="just">
              <a:lnSpc>
                <a:spcPct val="120000"/>
              </a:lnSpc>
              <a:spcBef>
                <a:spcPts val="0"/>
              </a:spcBef>
              <a:buNone/>
              <a:defRPr/>
            </a:pPr>
            <a:r>
              <a:rPr lang="kk-KZ" altLang="ru-RU" b="1" dirty="0" smtClean="0">
                <a:latin typeface="Times New Roman" panose="02020603050405020304" pitchFamily="18" charset="0"/>
                <a:cs typeface="Times New Roman" panose="02020603050405020304" pitchFamily="18" charset="0"/>
              </a:rPr>
              <a:t>Негізгі әдебиеттер:</a:t>
            </a:r>
            <a:endParaRPr lang="ru-RU" altLang="ru-RU" b="1" dirty="0" smtClean="0">
              <a:latin typeface="Times New Roman" panose="02020603050405020304" pitchFamily="18" charset="0"/>
              <a:cs typeface="Times New Roman" panose="02020603050405020304" pitchFamily="18" charset="0"/>
            </a:endParaRPr>
          </a:p>
          <a:p>
            <a:pPr marL="0" lvl="0" indent="0" algn="just">
              <a:lnSpc>
                <a:spcPct val="120000"/>
              </a:lnSpc>
              <a:spcBef>
                <a:spcPts val="0"/>
              </a:spcBef>
              <a:buFont typeface="+mj-lt"/>
              <a:buAutoNum type="arabicPeriod"/>
            </a:pPr>
            <a:r>
              <a:rPr lang="ru-RU" altLang="ru-RU" dirty="0" err="1" smtClean="0">
                <a:latin typeface="Times New Roman" panose="02020603050405020304" pitchFamily="18" charset="0"/>
                <a:cs typeface="Times New Roman" panose="02020603050405020304" pitchFamily="18" charset="0"/>
              </a:rPr>
              <a:t>Сейед</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Тахагхогхи</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Хью</a:t>
            </a:r>
            <a:r>
              <a:rPr lang="ru-RU" altLang="ru-RU" dirty="0" smtClean="0">
                <a:latin typeface="Times New Roman" panose="02020603050405020304" pitchFamily="18" charset="0"/>
                <a:cs typeface="Times New Roman" panose="02020603050405020304" pitchFamily="18" charset="0"/>
              </a:rPr>
              <a:t> Е. Вильямс</a:t>
            </a:r>
            <a:r>
              <a:rPr lang="kk-KZ" altLang="ru-RU" dirty="0" smtClean="0">
                <a:latin typeface="Times New Roman" panose="02020603050405020304" pitchFamily="18" charset="0"/>
                <a:cs typeface="Times New Roman" panose="02020603050405020304" pitchFamily="18" charset="0"/>
              </a:rPr>
              <a:t>.</a:t>
            </a:r>
            <a:r>
              <a:rPr lang="ru-RU" altLang="ru-RU" dirty="0" smtClean="0">
                <a:latin typeface="Times New Roman" panose="02020603050405020304" pitchFamily="18" charset="0"/>
                <a:cs typeface="Times New Roman" panose="02020603050405020304" pitchFamily="18" charset="0"/>
              </a:rPr>
              <a:t> Руководство по </a:t>
            </a:r>
            <a:r>
              <a:rPr lang="ru-RU" altLang="ru-RU" dirty="0" err="1" smtClean="0">
                <a:latin typeface="Times New Roman" panose="02020603050405020304" pitchFamily="18" charset="0"/>
                <a:cs typeface="Times New Roman" panose="02020603050405020304" pitchFamily="18" charset="0"/>
              </a:rPr>
              <a:t>MySQL</a:t>
            </a:r>
            <a:r>
              <a:rPr lang="ru-RU" altLang="ru-RU" dirty="0" smtClean="0">
                <a:latin typeface="Times New Roman" panose="02020603050405020304" pitchFamily="18" charset="0"/>
                <a:cs typeface="Times New Roman" panose="02020603050405020304" pitchFamily="18" charset="0"/>
              </a:rPr>
              <a:t> / Пер. с англ. — М. : Издательство «Русская редакция» ; 2007. — 544 стр. : ил. ISBN 978–5–7502–0319–2</a:t>
            </a:r>
          </a:p>
          <a:p>
            <a:pPr marL="0" lvl="0" indent="0" algn="just">
              <a:lnSpc>
                <a:spcPct val="120000"/>
              </a:lnSpc>
              <a:spcBef>
                <a:spcPts val="0"/>
              </a:spcBef>
              <a:buFont typeface="+mj-lt"/>
              <a:buAutoNum type="arabicPeriod"/>
            </a:pPr>
            <a:r>
              <a:rPr lang="kk-KZ" altLang="ru-RU" dirty="0" smtClean="0">
                <a:latin typeface="Times New Roman" panose="02020603050405020304" pitchFamily="18" charset="0"/>
                <a:cs typeface="Times New Roman" panose="02020603050405020304" pitchFamily="18" charset="0"/>
              </a:rPr>
              <a:t>Шварц Б., Зайцев П., Ткаченко В. MySQL по максимуму. 3-е изд. – СПб.: Питер, 2018. – 864 с.: ил. – (Серия «Бестселлеры O'Reilly»). ISBN 978-5-4461-0696-7</a:t>
            </a:r>
            <a:endParaRPr lang="ru-RU" altLang="ru-RU" dirty="0" smtClean="0">
              <a:latin typeface="Times New Roman" panose="02020603050405020304" pitchFamily="18" charset="0"/>
              <a:cs typeface="Times New Roman" panose="02020603050405020304" pitchFamily="18" charset="0"/>
            </a:endParaRPr>
          </a:p>
          <a:p>
            <a:pPr marL="0" lvl="0" indent="0" algn="just">
              <a:lnSpc>
                <a:spcPct val="120000"/>
              </a:lnSpc>
              <a:spcBef>
                <a:spcPts val="0"/>
              </a:spcBef>
              <a:buFont typeface="+mj-lt"/>
              <a:buAutoNum type="arabicPeriod"/>
            </a:pPr>
            <a:r>
              <a:rPr lang="ru-RU" altLang="ru-RU" dirty="0" smtClean="0">
                <a:latin typeface="Times New Roman" panose="02020603050405020304" pitchFamily="18" charset="0"/>
                <a:cs typeface="Times New Roman" panose="02020603050405020304" pitchFamily="18" charset="0"/>
              </a:rPr>
              <a:t>М. В. Кузнецов, И. В. </a:t>
            </a:r>
            <a:r>
              <a:rPr lang="ru-RU" altLang="ru-RU" dirty="0" err="1" smtClean="0">
                <a:latin typeface="Times New Roman" panose="02020603050405020304" pitchFamily="18" charset="0"/>
                <a:cs typeface="Times New Roman" panose="02020603050405020304" pitchFamily="18" charset="0"/>
              </a:rPr>
              <a:t>Симдянов</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MySQL</a:t>
            </a:r>
            <a:r>
              <a:rPr lang="ru-RU" altLang="ru-RU" dirty="0" smtClean="0">
                <a:latin typeface="Times New Roman" panose="02020603050405020304" pitchFamily="18" charset="0"/>
                <a:cs typeface="Times New Roman" panose="02020603050405020304" pitchFamily="18" charset="0"/>
              </a:rPr>
              <a:t> на примерах /</a:t>
            </a:r>
            <a:r>
              <a:rPr lang="kk-KZ" altLang="ru-RU" dirty="0" smtClean="0">
                <a:latin typeface="Times New Roman" panose="02020603050405020304" pitchFamily="18" charset="0"/>
                <a:cs typeface="Times New Roman" panose="02020603050405020304" pitchFamily="18" charset="0"/>
              </a:rPr>
              <a:t> – </a:t>
            </a:r>
            <a:r>
              <a:rPr lang="ru-RU" altLang="ru-RU" dirty="0" smtClean="0">
                <a:latin typeface="Times New Roman" panose="02020603050405020304" pitchFamily="18" charset="0"/>
                <a:cs typeface="Times New Roman" panose="02020603050405020304" pitchFamily="18" charset="0"/>
              </a:rPr>
              <a:t>СПб.: </a:t>
            </a:r>
            <a:r>
              <a:rPr lang="ru-RU" altLang="ru-RU" dirty="0" err="1" smtClean="0">
                <a:latin typeface="Times New Roman" panose="02020603050405020304" pitchFamily="18" charset="0"/>
                <a:cs typeface="Times New Roman" panose="02020603050405020304" pitchFamily="18" charset="0"/>
              </a:rPr>
              <a:t>БХВ-Петербург</a:t>
            </a:r>
            <a:r>
              <a:rPr lang="ru-RU" altLang="ru-RU" dirty="0" smtClean="0">
                <a:latin typeface="Times New Roman" panose="02020603050405020304" pitchFamily="18" charset="0"/>
                <a:cs typeface="Times New Roman" panose="02020603050405020304" pitchFamily="18" charset="0"/>
              </a:rPr>
              <a:t>, 2007. — 592 с.: ил. + CD-ROM</a:t>
            </a:r>
            <a:r>
              <a:rPr lang="kk-KZ" altLang="ru-RU" dirty="0" smtClean="0">
                <a:latin typeface="Times New Roman" panose="02020603050405020304" pitchFamily="18" charset="0"/>
                <a:cs typeface="Times New Roman" panose="02020603050405020304" pitchFamily="18" charset="0"/>
              </a:rPr>
              <a:t>. </a:t>
            </a:r>
            <a:r>
              <a:rPr lang="ru-RU" altLang="ru-RU" dirty="0" smtClean="0">
                <a:latin typeface="Times New Roman" panose="02020603050405020304" pitchFamily="18" charset="0"/>
                <a:cs typeface="Times New Roman" panose="02020603050405020304" pitchFamily="18" charset="0"/>
              </a:rPr>
              <a:t>ISBN 978-5-9775-0066-1</a:t>
            </a:r>
          </a:p>
          <a:p>
            <a:pPr marL="0" indent="0" algn="just">
              <a:lnSpc>
                <a:spcPct val="120000"/>
              </a:lnSpc>
              <a:spcBef>
                <a:spcPts val="0"/>
              </a:spcBef>
              <a:buNone/>
              <a:defRPr/>
            </a:pPr>
            <a:r>
              <a:rPr lang="ru-RU" altLang="ru-RU" b="1" dirty="0" err="1" smtClean="0">
                <a:latin typeface="Times New Roman" panose="02020603050405020304" pitchFamily="18" charset="0"/>
                <a:cs typeface="Times New Roman" panose="02020603050405020304" pitchFamily="18" charset="0"/>
              </a:rPr>
              <a:t>Қосымша әдебиеттер:</a:t>
            </a:r>
            <a:endParaRPr lang="ru-RU" altLang="ru-RU" b="1" dirty="0" smtClean="0">
              <a:latin typeface="Times New Roman" panose="02020603050405020304" pitchFamily="18" charset="0"/>
              <a:cs typeface="Times New Roman" panose="02020603050405020304" pitchFamily="18" charset="0"/>
            </a:endParaRPr>
          </a:p>
          <a:p>
            <a:pPr marL="0" lvl="0" indent="0" algn="just">
              <a:lnSpc>
                <a:spcPct val="120000"/>
              </a:lnSpc>
              <a:spcBef>
                <a:spcPts val="0"/>
              </a:spcBef>
              <a:buFont typeface="+mj-lt"/>
              <a:buAutoNum type="arabicPeriod"/>
            </a:pPr>
            <a:r>
              <a:rPr lang="en-US" altLang="ru-RU" dirty="0" err="1" smtClean="0">
                <a:latin typeface="Times New Roman" pitchFamily="18" charset="0"/>
                <a:cs typeface="Times New Roman" pitchFamily="18" charset="0"/>
              </a:rPr>
              <a:t>MySQL</a:t>
            </a:r>
            <a:r>
              <a:rPr lang="en-US" altLang="ru-RU" dirty="0" smtClean="0">
                <a:latin typeface="Times New Roman" pitchFamily="18" charset="0"/>
                <a:cs typeface="Times New Roman" pitchFamily="18" charset="0"/>
              </a:rPr>
              <a:t> Workbench Reference Manual. </a:t>
            </a:r>
            <a:r>
              <a:rPr lang="en-US" altLang="ru-RU" dirty="0" smtClean="0">
                <a:latin typeface="Times New Roman" pitchFamily="18" charset="0"/>
                <a:cs typeface="Times New Roman" pitchFamily="18" charset="0"/>
                <a:hlinkClick r:id="rId2"/>
              </a:rPr>
              <a:t>https://downloads.mysql.com/docs/workbench-en.pdf</a:t>
            </a:r>
            <a:r>
              <a:rPr lang="en-US" altLang="ru-RU" dirty="0" smtClean="0">
                <a:latin typeface="Times New Roman" pitchFamily="18" charset="0"/>
                <a:cs typeface="Times New Roman" pitchFamily="18" charset="0"/>
              </a:rPr>
              <a:t> </a:t>
            </a:r>
            <a:endParaRPr lang="ru-RU" altLang="ru-RU" dirty="0" smtClean="0">
              <a:latin typeface="Times New Roman" pitchFamily="18" charset="0"/>
              <a:cs typeface="Times New Roman" pitchFamily="18" charset="0"/>
            </a:endParaRPr>
          </a:p>
          <a:p>
            <a:pPr marL="0" lvl="0" indent="0" algn="just">
              <a:lnSpc>
                <a:spcPct val="120000"/>
              </a:lnSpc>
              <a:spcBef>
                <a:spcPts val="0"/>
              </a:spcBef>
              <a:buFont typeface="+mj-lt"/>
              <a:buAutoNum type="arabicPeriod"/>
            </a:pPr>
            <a:r>
              <a:rPr lang="kk-KZ" dirty="0" smtClean="0">
                <a:latin typeface="Times New Roman" pitchFamily="18" charset="0"/>
                <a:cs typeface="Times New Roman" pitchFamily="18" charset="0"/>
              </a:rPr>
              <a:t>Кляйн К., Кляйн Д., Хант Б. SQL. Справочник, 3-е издание. – Пер. с англ. – СПб: Символ-Плюс, 2010. – 656 с., ил. ISBN 9785932861653</a:t>
            </a:r>
            <a:endParaRPr lang="ru-RU" dirty="0" smtClean="0">
              <a:latin typeface="Times New Roman" pitchFamily="18" charset="0"/>
              <a:cs typeface="Times New Roman" pitchFamily="18" charset="0"/>
            </a:endParaRPr>
          </a:p>
          <a:p>
            <a:pPr marL="0" indent="0" algn="just">
              <a:lnSpc>
                <a:spcPct val="120000"/>
              </a:lnSpc>
              <a:spcBef>
                <a:spcPts val="0"/>
              </a:spcBef>
              <a:buNone/>
              <a:defRPr/>
            </a:pPr>
            <a:r>
              <a:rPr lang="kk-KZ" b="1" dirty="0" smtClean="0">
                <a:latin typeface="Times New Roman" pitchFamily="18" charset="0"/>
                <a:cs typeface="Times New Roman" pitchFamily="18" charset="0"/>
              </a:rPr>
              <a:t>Интернет көздері</a:t>
            </a:r>
            <a:endParaRPr lang="ru-RU" dirty="0" smtClean="0">
              <a:latin typeface="Times New Roman" pitchFamily="18" charset="0"/>
              <a:cs typeface="Times New Roman" pitchFamily="18" charset="0"/>
            </a:endParaRPr>
          </a:p>
          <a:p>
            <a:pPr marL="0" indent="0" algn="just">
              <a:lnSpc>
                <a:spcPct val="120000"/>
              </a:lnSpc>
              <a:spcBef>
                <a:spcPts val="0"/>
              </a:spcBef>
              <a:buNone/>
            </a:pPr>
            <a:r>
              <a:rPr lang="en-US" dirty="0" smtClean="0">
                <a:latin typeface="Times New Roman" pitchFamily="18" charset="0"/>
                <a:cs typeface="Times New Roman" pitchFamily="18" charset="0"/>
                <a:hlinkClick r:id="rId3"/>
              </a:rPr>
              <a:t>Beyli_L_-_Izuchaem_SQL_Bestsellery_O_39_Reilly_-_2012.pdf  </a:t>
            </a:r>
          </a:p>
          <a:p>
            <a:pPr marL="0" lvl="0" indent="0" algn="just">
              <a:lnSpc>
                <a:spcPct val="120000"/>
              </a:lnSpc>
              <a:spcBef>
                <a:spcPts val="0"/>
              </a:spcBef>
              <a:buNone/>
            </a:pPr>
            <a:r>
              <a:rPr lang="kk-KZ" dirty="0" smtClean="0">
                <a:latin typeface="Times New Roman" pitchFamily="18" charset="0"/>
                <a:cs typeface="Times New Roman" pitchFamily="18" charset="0"/>
                <a:hlinkClick r:id="rId3"/>
              </a:rPr>
              <a:t>MySQL Documentation </a:t>
            </a:r>
            <a:r>
              <a:rPr lang="kk-KZ" dirty="0" smtClean="0">
                <a:latin typeface="Times New Roman" pitchFamily="18" charset="0"/>
                <a:cs typeface="Times New Roman" pitchFamily="18" charset="0"/>
                <a:hlinkClick r:id="rId4"/>
              </a:rPr>
              <a:t>https://dev.mysql.com/doc/</a:t>
            </a:r>
            <a:r>
              <a:rPr lang="kk-KZ" dirty="0" smtClean="0">
                <a:latin typeface="Times New Roman" pitchFamily="18" charset="0"/>
                <a:cs typeface="Times New Roman" pitchFamily="18" charset="0"/>
                <a:hlinkClick r:id="rId3"/>
              </a:rPr>
              <a:t> </a:t>
            </a:r>
            <a:endParaRPr lang="ru-RU" dirty="0" smtClean="0">
              <a:latin typeface="Times New Roman" pitchFamily="18" charset="0"/>
              <a:cs typeface="Times New Roman" pitchFamily="18" charset="0"/>
              <a:hlinkClick r:id="rId3"/>
            </a:endParaRPr>
          </a:p>
          <a:p>
            <a:pPr marL="0" indent="0" algn="just">
              <a:lnSpc>
                <a:spcPct val="120000"/>
              </a:lnSpc>
              <a:spcBef>
                <a:spcPts val="0"/>
              </a:spcBef>
              <a:buNone/>
              <a:defRPr/>
            </a:pPr>
            <a:r>
              <a:rPr lang="ru-RU" dirty="0" smtClean="0">
                <a:latin typeface="Times New Roman" pitchFamily="18" charset="0"/>
                <a:cs typeface="Times New Roman" pitchFamily="18" charset="0"/>
                <a:hlinkClick r:id="rId5"/>
              </a:rPr>
              <a:t>http://jsp.newmail.ru</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41403"/>
            <a:ext cx="11924906" cy="1084082"/>
          </a:xfrm>
        </p:spPr>
        <p:txBody>
          <a:bodyPr>
            <a:normAutofit fontScale="90000"/>
          </a:bodyPr>
          <a:lstStyle/>
          <a:p>
            <a:pPr indent="288000" algn="ctr">
              <a:lnSpc>
                <a:spcPct val="100000"/>
              </a:lnSpc>
            </a:pPr>
            <a:r>
              <a:rPr lang="kk-KZ" altLang="ru-RU" sz="2800" b="1" dirty="0" smtClean="0">
                <a:solidFill>
                  <a:srgbClr val="000000"/>
                </a:solidFill>
                <a:latin typeface="Times New Roman" pitchFamily="18" charset="0"/>
                <a:cs typeface="Times New Roman" pitchFamily="18" charset="0"/>
              </a:rPr>
              <a:t/>
            </a:r>
            <a:br>
              <a:rPr lang="kk-KZ" altLang="ru-RU" sz="2800" b="1" dirty="0" smtClean="0">
                <a:solidFill>
                  <a:srgbClr val="000000"/>
                </a:solidFill>
                <a:latin typeface="Times New Roman" pitchFamily="18" charset="0"/>
                <a:cs typeface="Times New Roman" pitchFamily="18" charset="0"/>
              </a:rPr>
            </a:br>
            <a:r>
              <a:rPr lang="kk-KZ" altLang="ru-RU" sz="2800" b="1" dirty="0" smtClean="0">
                <a:solidFill>
                  <a:srgbClr val="000000"/>
                </a:solidFill>
                <a:latin typeface="Times New Roman" pitchFamily="18" charset="0"/>
                <a:cs typeface="Times New Roman" pitchFamily="18" charset="0"/>
              </a:rPr>
              <a:t/>
            </a:r>
            <a:br>
              <a:rPr lang="kk-KZ" altLang="ru-RU" sz="2800" b="1" dirty="0" smtClean="0">
                <a:solidFill>
                  <a:srgbClr val="000000"/>
                </a:solidFill>
                <a:latin typeface="Times New Roman" pitchFamily="18" charset="0"/>
                <a:cs typeface="Times New Roman" pitchFamily="18" charset="0"/>
              </a:rPr>
            </a:br>
            <a:r>
              <a:rPr lang="kk-KZ" altLang="ru-RU" sz="3100" b="1" dirty="0" smtClean="0">
                <a:solidFill>
                  <a:srgbClr val="000000"/>
                </a:solidFill>
                <a:latin typeface="Times New Roman" pitchFamily="18" charset="0"/>
                <a:cs typeface="Times New Roman" pitchFamily="18" charset="0"/>
              </a:rPr>
              <a:t>Тақырып  2. Ақпараттық жүйелер және ақпараттық технологиялар. </a:t>
            </a:r>
            <a:r>
              <a:rPr lang="en-US" altLang="ru-RU" sz="3100" b="1" dirty="0" smtClean="0">
                <a:solidFill>
                  <a:srgbClr val="000000"/>
                </a:solidFill>
                <a:latin typeface="Times New Roman" pitchFamily="18" charset="0"/>
                <a:cs typeface="Times New Roman" pitchFamily="18" charset="0"/>
              </a:rPr>
              <a:t> </a:t>
            </a:r>
            <a:r>
              <a:rPr lang="kk-KZ" altLang="ru-RU" sz="3100" b="1" dirty="0" smtClean="0">
                <a:solidFill>
                  <a:srgbClr val="000000"/>
                </a:solidFill>
                <a:latin typeface="Times New Roman" pitchFamily="18" charset="0"/>
                <a:cs typeface="Times New Roman" pitchFamily="18" charset="0"/>
              </a:rPr>
              <a:t>Деректер база теориясының даму бағыттары</a:t>
            </a:r>
            <a:br>
              <a:rPr lang="kk-KZ" altLang="ru-RU" sz="3100" b="1" dirty="0" smtClean="0">
                <a:solidFill>
                  <a:srgbClr val="000000"/>
                </a:solidFill>
                <a:latin typeface="Times New Roman" pitchFamily="18" charset="0"/>
                <a:cs typeface="Times New Roman" pitchFamily="18" charset="0"/>
              </a:rPr>
            </a:br>
            <a:r>
              <a:rPr lang="ru-RU" sz="3100" i="1" dirty="0" smtClean="0">
                <a:solidFill>
                  <a:srgbClr val="00B0F0"/>
                </a:solidFill>
                <a:latin typeface="Times New Roman" pitchFamily="18" charset="0"/>
                <a:cs typeface="Times New Roman" pitchFamily="18" charset="0"/>
              </a:rPr>
              <a:t/>
            </a:r>
            <a:br>
              <a:rPr lang="ru-RU" sz="3100" i="1" dirty="0" smtClean="0">
                <a:solidFill>
                  <a:srgbClr val="00B0F0"/>
                </a:solidFill>
                <a:latin typeface="Times New Roman" pitchFamily="18" charset="0"/>
                <a:cs typeface="Times New Roman" pitchFamily="18" charset="0"/>
              </a:rPr>
            </a:br>
            <a:endParaRPr lang="ru-RU" sz="3100"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pPr marL="0" indent="288000" algn="just">
              <a:lnSpc>
                <a:spcPct val="110000"/>
              </a:lnSpc>
              <a:spcBef>
                <a:spcPct val="0"/>
              </a:spcBef>
              <a:buNone/>
              <a:defRPr/>
            </a:pPr>
            <a:r>
              <a:rPr lang="kk-KZ" altLang="ru-RU" b="1" dirty="0" smtClean="0">
                <a:latin typeface="Times New Roman" panose="02020603050405020304" pitchFamily="18" charset="0"/>
                <a:cs typeface="Times New Roman" panose="02020603050405020304" pitchFamily="18" charset="0"/>
              </a:rPr>
              <a:t>Дәріс мақсаты:</a:t>
            </a:r>
            <a:r>
              <a:rPr lang="kk-KZ"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rPr>
              <a:t>мәліметтер базасын</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сақталған ақпараттың сипаты</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сақтау әдісі және ұйымның құрылымы бойынша</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жіктеу</a:t>
            </a:r>
            <a:r>
              <a:rPr lang="ru-RU" altLang="ru-RU" dirty="0" smtClean="0">
                <a:latin typeface="Times New Roman" panose="02020603050405020304" pitchFamily="18" charset="0"/>
              </a:rPr>
              <a:t>.</a:t>
            </a:r>
            <a:endParaRPr lang="ru-RU" dirty="0" smtClean="0"/>
          </a:p>
          <a:p>
            <a:pPr marL="274320" indent="-274320" algn="just">
              <a:spcBef>
                <a:spcPct val="0"/>
              </a:spcBef>
              <a:buNone/>
              <a:defRPr/>
            </a:pPr>
            <a:r>
              <a:rPr lang="kk-KZ" altLang="ru-RU" b="1" dirty="0" smtClean="0">
                <a:latin typeface="Times New Roman" panose="02020603050405020304" pitchFamily="18" charset="0"/>
                <a:cs typeface="Times New Roman" panose="02020603050405020304" pitchFamily="18" charset="0"/>
              </a:rPr>
              <a:t>	Кілттік сөздер:</a:t>
            </a:r>
            <a:r>
              <a:rPr lang="kk-KZ"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itchFamily="18" charset="0"/>
                <a:cs typeface="Times New Roman" pitchFamily="18" charset="0"/>
              </a:rPr>
              <a:t>н</a:t>
            </a:r>
            <a:r>
              <a:rPr lang="ru-RU" dirty="0" err="1" smtClean="0">
                <a:latin typeface="Times New Roman" pitchFamily="18" charset="0"/>
                <a:cs typeface="Times New Roman" pitchFamily="18" charset="0"/>
              </a:rPr>
              <a:t>егізгі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кілт</a:t>
            </a:r>
            <a:r>
              <a:rPr lang="kk-KZ"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қатынас, баған</a:t>
            </a:r>
            <a:r>
              <a:rPr lang="kk-KZ"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домен</a:t>
            </a:r>
            <a:r>
              <a:rPr lang="kk-KZ"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модель</a:t>
            </a:r>
            <a:endParaRPr lang="ru-RU" altLang="ru-RU" dirty="0" smtClean="0">
              <a:latin typeface="Times New Roman" panose="02020603050405020304" pitchFamily="18" charset="0"/>
              <a:cs typeface="Times New Roman" panose="02020603050405020304" pitchFamily="18" charset="0"/>
            </a:endParaRPr>
          </a:p>
          <a:p>
            <a:pPr marL="274320" indent="-274320">
              <a:spcBef>
                <a:spcPts val="580"/>
              </a:spcBef>
              <a:buClr>
                <a:schemeClr val="accent3"/>
              </a:buClr>
              <a:buNone/>
              <a:defRPr/>
            </a:pPr>
            <a:r>
              <a:rPr lang="kk-KZ" b="1" dirty="0" smtClean="0">
                <a:latin typeface="Times New Roman" pitchFamily="18" charset="0"/>
                <a:cs typeface="Times New Roman" pitchFamily="18" charset="0"/>
              </a:rPr>
              <a:t>	Жоспары</a:t>
            </a:r>
            <a:r>
              <a:rPr lang="kk-KZ"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marL="274320" indent="-274320">
              <a:spcBef>
                <a:spcPts val="580"/>
              </a:spcBef>
              <a:buClr>
                <a:schemeClr val="accent3"/>
              </a:buClr>
              <a:buNone/>
              <a:defRPr/>
            </a:pPr>
            <a:r>
              <a:rPr lang="kk-KZ"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1</a:t>
            </a:r>
            <a:r>
              <a:rPr lang="kk-KZ" dirty="0" smtClean="0">
                <a:latin typeface="Times New Roman" pitchFamily="18" charset="0"/>
                <a:cs typeface="Times New Roman" pitchFamily="18" charset="0"/>
              </a:rPr>
              <a:t>.1. </a:t>
            </a:r>
            <a:r>
              <a:rPr lang="ru-RU" dirty="0" err="1" smtClean="0">
                <a:latin typeface="Times New Roman" pitchFamily="18" charset="0"/>
                <a:cs typeface="Times New Roman" pitchFamily="18" charset="0"/>
              </a:rPr>
              <a:t>Дерекқорды басқару</a:t>
            </a:r>
            <a:endParaRPr lang="ru-RU" dirty="0" smtClean="0">
              <a:latin typeface="Times New Roman" pitchFamily="18" charset="0"/>
              <a:cs typeface="Times New Roman" pitchFamily="18" charset="0"/>
            </a:endParaRPr>
          </a:p>
          <a:p>
            <a:pPr marL="274320" indent="-274320">
              <a:spcBef>
                <a:spcPts val="580"/>
              </a:spcBef>
              <a:buClr>
                <a:schemeClr val="accent3"/>
              </a:buClr>
              <a:buNone/>
              <a:defRPr/>
            </a:pPr>
            <a:r>
              <a:rPr lang="kk-KZ"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1</a:t>
            </a:r>
            <a:r>
              <a:rPr lang="kk-KZ" dirty="0" smtClean="0">
                <a:latin typeface="Times New Roman" pitchFamily="18" charset="0"/>
                <a:cs typeface="Times New Roman" pitchFamily="18" charset="0"/>
              </a:rPr>
              <a:t>.2. </a:t>
            </a:r>
            <a:r>
              <a:rPr lang="ru-RU" dirty="0" err="1" smtClean="0">
                <a:latin typeface="Times New Roman" pitchFamily="18" charset="0"/>
                <a:cs typeface="Times New Roman" pitchFamily="18" charset="0"/>
              </a:rPr>
              <a:t>Сыртқы жадтағы деректерді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тікелей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басқару</a:t>
            </a:r>
            <a:endParaRPr lang="ru-RU" dirty="0" smtClean="0">
              <a:latin typeface="Times New Roman" pitchFamily="18" charset="0"/>
              <a:cs typeface="Times New Roman" pitchFamily="18" charset="0"/>
            </a:endParaRPr>
          </a:p>
          <a:p>
            <a:pPr marL="274320" indent="-274320">
              <a:spcBef>
                <a:spcPts val="580"/>
              </a:spcBef>
              <a:buClr>
                <a:schemeClr val="accent3"/>
              </a:buClr>
              <a:buNone/>
              <a:defRPr/>
            </a:pPr>
            <a:r>
              <a:rPr lang="kk-KZ"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1</a:t>
            </a:r>
            <a:r>
              <a:rPr lang="kk-KZ" dirty="0" smtClean="0">
                <a:latin typeface="Times New Roman" pitchFamily="18" charset="0"/>
                <a:cs typeface="Times New Roman" pitchFamily="18" charset="0"/>
              </a:rPr>
              <a:t>.3. </a:t>
            </a:r>
            <a:r>
              <a:rPr lang="ru-RU" dirty="0" err="1" smtClean="0">
                <a:latin typeface="Times New Roman" pitchFamily="18" charset="0"/>
                <a:cs typeface="Times New Roman" pitchFamily="18" charset="0"/>
              </a:rPr>
              <a:t>Реляциялық мәліметтер базасы</a:t>
            </a:r>
            <a:endParaRPr lang="ru-RU" dirty="0" smtClean="0">
              <a:latin typeface="Times New Roman" pitchFamily="18" charset="0"/>
              <a:cs typeface="Times New Roman" pitchFamily="18" charset="0"/>
            </a:endParaRPr>
          </a:p>
          <a:p>
            <a:pPr marL="274320" indent="-274320">
              <a:spcBef>
                <a:spcPts val="580"/>
              </a:spcBef>
              <a:buClr>
                <a:schemeClr val="accent3"/>
              </a:buClr>
              <a:buNone/>
              <a:defRPr/>
            </a:pPr>
            <a:r>
              <a:rPr lang="kk-KZ"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1</a:t>
            </a:r>
            <a:r>
              <a:rPr lang="kk-KZ" dirty="0" smtClean="0">
                <a:latin typeface="Times New Roman" pitchFamily="18" charset="0"/>
                <a:cs typeface="Times New Roman" pitchFamily="18" charset="0"/>
              </a:rPr>
              <a:t>.4. </a:t>
            </a:r>
            <a:r>
              <a:rPr lang="ru-RU" dirty="0" err="1" smtClean="0">
                <a:latin typeface="Times New Roman" pitchFamily="18" charset="0"/>
                <a:cs typeface="Times New Roman" pitchFamily="18" charset="0"/>
              </a:rPr>
              <a:t>Қатынастардың негізгі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қасиеттері</a:t>
            </a:r>
            <a:r>
              <a:rPr lang="ru-RU" dirty="0" smtClean="0">
                <a:latin typeface="Times New Roman" pitchFamily="18" charset="0"/>
                <a:cs typeface="Times New Roman" pitchFamily="18" charset="0"/>
              </a:rPr>
              <a:t> </a:t>
            </a:r>
          </a:p>
          <a:p>
            <a:pPr>
              <a:buNone/>
            </a:pP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0829" y="117695"/>
            <a:ext cx="11774078" cy="6740307"/>
          </a:xfrm>
          <a:prstGeom prst="rect">
            <a:avLst/>
          </a:prstGeom>
        </p:spPr>
        <p:txBody>
          <a:bodyPr wrap="square">
            <a:spAutoFit/>
          </a:bodyPr>
          <a:lstStyle/>
          <a:p>
            <a:pPr indent="288000" algn="just"/>
            <a:r>
              <a:rPr lang="kk-KZ" sz="2400" dirty="0" smtClean="0">
                <a:effectLst/>
                <a:latin typeface="Times New Roman" panose="02020603050405020304" pitchFamily="18" charset="0"/>
                <a:ea typeface="Times New Roman" panose="02020603050405020304" pitchFamily="18" charset="0"/>
              </a:rPr>
              <a:t>Ақпарат бұл адамдардың бір-біріне жазбаша, ауызша және тағы басқа тәсілдермен берілетін деректер.Соңғы жылдары компьютер құжаттарды өңдеу жүйелерін жасауда жиі пайдаланады. </a:t>
            </a:r>
          </a:p>
          <a:p>
            <a:pPr indent="288000" algn="just"/>
            <a:r>
              <a:rPr lang="kk-KZ" sz="2400" dirty="0" smtClean="0">
                <a:effectLst/>
                <a:latin typeface="Times New Roman" panose="02020603050405020304" pitchFamily="18" charset="0"/>
                <a:ea typeface="Times New Roman" panose="02020603050405020304" pitchFamily="18" charset="0"/>
              </a:rPr>
              <a:t>Құжаттарды ақпаратқа байланысты жүйелеу ақпараттық жүйе деп аталады. Ақпараттық жүйе (АЖ) ақпаратты жинау және сақтау үшін оларды әртүрлі мақсаттарда пайдалану тиімді болу үшін пайдаланады. Ақпараттық жүйені пайдалану барысының келесі ерекшеліктері бар.</a:t>
            </a:r>
          </a:p>
          <a:p>
            <a:pPr indent="288000" algn="just"/>
            <a:r>
              <a:rPr lang="kk-KZ" sz="2400" dirty="0" smtClean="0">
                <a:latin typeface="Times New Roman" panose="02020603050405020304" pitchFamily="18" charset="0"/>
                <a:ea typeface="Times New Roman" panose="02020603050405020304" pitchFamily="18" charset="0"/>
              </a:rPr>
              <a:t>Дерекқорды жобалау процесі келесі қадамдарды қамтуы керек:</a:t>
            </a:r>
          </a:p>
          <a:p>
            <a:pPr indent="288000" algn="just">
              <a:buAutoNum type="arabicPeriod"/>
            </a:pPr>
            <a:r>
              <a:rPr lang="kk-KZ" sz="2400" dirty="0" smtClean="0">
                <a:latin typeface="Times New Roman" panose="02020603050405020304" pitchFamily="18" charset="0"/>
                <a:ea typeface="Times New Roman" panose="02020603050405020304" pitchFamily="18" charset="0"/>
              </a:rPr>
              <a:t>Инфологиялық жобалау, яғни болашақ пайдаланушылардың ақпараттық қажеттіліктерін зерттеуге мүмкіндік беретін жүйенің пәндік саласын анықтау.</a:t>
            </a:r>
          </a:p>
          <a:p>
            <a:pPr indent="288000" algn="just">
              <a:buAutoNum type="arabicPeriod"/>
            </a:pPr>
            <a:r>
              <a:rPr lang="kk-KZ" sz="2400" dirty="0" smtClean="0">
                <a:latin typeface="Times New Roman" panose="02020603050405020304" pitchFamily="18" charset="0"/>
                <a:ea typeface="Times New Roman" panose="02020603050405020304" pitchFamily="18" charset="0"/>
              </a:rPr>
              <a:t> Ақпараттық жүйе жұмыс істейтін операциялық жағдайға қойылатын талаптарды анықтау.</a:t>
            </a:r>
          </a:p>
          <a:p>
            <a:pPr indent="288000" algn="just"/>
            <a:r>
              <a:rPr lang="kk-KZ" sz="2400" dirty="0" smtClean="0">
                <a:latin typeface="Times New Roman" panose="02020603050405020304" pitchFamily="18" charset="0"/>
                <a:ea typeface="Times New Roman" panose="02020603050405020304" pitchFamily="18" charset="0"/>
              </a:rPr>
              <a:t>3. ДҚБЖ және оны іске асырудың басқа да аспаптық бағдарламалық құралдарын таңдау.</a:t>
            </a:r>
          </a:p>
          <a:p>
            <a:pPr indent="288000" algn="just"/>
            <a:r>
              <a:rPr lang="kk-KZ" sz="2400" dirty="0" smtClean="0">
                <a:latin typeface="Times New Roman" panose="02020603050405020304" pitchFamily="18" charset="0"/>
                <a:ea typeface="Times New Roman" panose="02020603050405020304" pitchFamily="18" charset="0"/>
              </a:rPr>
              <a:t>4. Логикалық мәліметтер базасын жобалау.</a:t>
            </a:r>
          </a:p>
          <a:p>
            <a:pPr indent="288000" algn="just"/>
            <a:r>
              <a:rPr lang="kk-KZ" sz="2400" dirty="0" smtClean="0">
                <a:latin typeface="Times New Roman" panose="02020603050405020304" pitchFamily="18" charset="0"/>
                <a:ea typeface="Times New Roman" panose="02020603050405020304" pitchFamily="18" charset="0"/>
              </a:rPr>
              <a:t>5. Физикалық мәліметтер базасын жобалау.</a:t>
            </a:r>
            <a:endParaRPr lang="kk-KZ" sz="2400" dirty="0" smtClean="0">
              <a:effectLst/>
              <a:latin typeface="Times New Roman" panose="02020603050405020304" pitchFamily="18" charset="0"/>
              <a:ea typeface="Times New Roman" panose="02020603050405020304" pitchFamily="18" charset="0"/>
            </a:endParaRPr>
          </a:p>
          <a:p>
            <a:pPr indent="288000" algn="just"/>
            <a:endParaRPr lang="kk-KZ" sz="2400" dirty="0" smtClean="0">
              <a:latin typeface="Times New Roman" panose="02020603050405020304" pitchFamily="18" charset="0"/>
            </a:endParaRPr>
          </a:p>
          <a:p>
            <a:pPr indent="288000" algn="just"/>
            <a:endParaRPr lang="ru-RU" sz="2400" dirty="0"/>
          </a:p>
        </p:txBody>
      </p:sp>
    </p:spTree>
    <p:extLst>
      <p:ext uri="{BB962C8B-B14F-4D97-AF65-F5344CB8AC3E}">
        <p14:creationId xmlns="" xmlns:p14="http://schemas.microsoft.com/office/powerpoint/2010/main" val="13399734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109" y="179109"/>
            <a:ext cx="11774079" cy="5997854"/>
          </a:xfrm>
        </p:spPr>
        <p:txBody>
          <a:bodyPr>
            <a:normAutofit/>
          </a:bodyPr>
          <a:lstStyle/>
          <a:p>
            <a:pPr marL="0" indent="288000" algn="just">
              <a:lnSpc>
                <a:spcPct val="100000"/>
              </a:lnSpc>
              <a:spcBef>
                <a:spcPts val="0"/>
              </a:spcBef>
              <a:buNone/>
            </a:pPr>
            <a:r>
              <a:rPr lang="ru-RU" sz="2400" dirty="0" smtClean="0">
                <a:latin typeface="Times New Roman" pitchFamily="18" charset="0"/>
                <a:cs typeface="Times New Roman" pitchFamily="18" charset="0"/>
              </a:rPr>
              <a:t>ДҚБЖ </a:t>
            </a:r>
            <a:r>
              <a:rPr lang="ru-RU" sz="2400" dirty="0" err="1" smtClean="0">
                <a:latin typeface="Times New Roman" pitchFamily="18" charset="0"/>
                <a:cs typeface="Times New Roman" pitchFamily="18" charset="0"/>
              </a:rPr>
              <a:t>негізгі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функциялары</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smtClean="0">
                <a:latin typeface="Times New Roman" pitchFamily="18" charset="0"/>
                <a:cs typeface="Times New Roman" pitchFamily="18" charset="0"/>
              </a:rPr>
              <a:t>1. </a:t>
            </a:r>
            <a:r>
              <a:rPr lang="ru-RU" sz="2400" dirty="0" err="1" smtClean="0">
                <a:latin typeface="Times New Roman" pitchFamily="18" charset="0"/>
                <a:cs typeface="Times New Roman" pitchFamily="18" charset="0"/>
              </a:rPr>
              <a:t>Дерекқорды басқару.</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err="1" smtClean="0">
                <a:latin typeface="Times New Roman" pitchFamily="18" charset="0"/>
                <a:cs typeface="Times New Roman" pitchFamily="18" charset="0"/>
              </a:rPr>
              <a:t>ДҚБЖ-да мәліметтер базасын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басқарудың дамыған құралдары </a:t>
            </a:r>
            <a:r>
              <a:rPr lang="ru-RU" sz="2400" dirty="0" smtClean="0">
                <a:latin typeface="Times New Roman" pitchFamily="18" charset="0"/>
                <a:cs typeface="Times New Roman" pitchFamily="18" charset="0"/>
              </a:rPr>
              <a:t>бар (</a:t>
            </a:r>
            <a:r>
              <a:rPr lang="ru-RU" sz="2400" dirty="0" err="1" smtClean="0">
                <a:latin typeface="Times New Roman" pitchFamily="18" charset="0"/>
                <a:cs typeface="Times New Roman" pitchFamily="18" charset="0"/>
              </a:rPr>
              <a:t>базаға қол жетімділікті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анықтау</a:t>
            </a:r>
            <a:r>
              <a:rPr lang="ru-RU" sz="2400" dirty="0" smtClean="0">
                <a:latin typeface="Times New Roman" pitchFamily="18" charset="0"/>
                <a:cs typeface="Times New Roman" pitchFamily="18" charset="0"/>
              </a:rPr>
              <a:t>, оны </a:t>
            </a:r>
            <a:r>
              <a:rPr lang="ru-RU" sz="2400" dirty="0" err="1" smtClean="0">
                <a:latin typeface="Times New Roman" pitchFamily="18" charset="0"/>
                <a:cs typeface="Times New Roman" pitchFamily="18" charset="0"/>
              </a:rPr>
              <a:t>мұрағаттау</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Мәліметтер базасы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бүгінде адам</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қызметінің көптеген салаларына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енетіндіктен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жаңа мамандық пайда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болды</a:t>
            </a:r>
            <a:r>
              <a:rPr lang="ru-RU" sz="2400" dirty="0" smtClean="0">
                <a:latin typeface="Times New Roman" pitchFamily="18" charset="0"/>
                <a:cs typeface="Times New Roman" pitchFamily="18" charset="0"/>
              </a:rPr>
              <a:t> – </a:t>
            </a:r>
            <a:r>
              <a:rPr lang="ru-RU" sz="2400" dirty="0" err="1" smtClean="0">
                <a:latin typeface="Times New Roman" pitchFamily="18" charset="0"/>
                <a:cs typeface="Times New Roman" pitchFamily="18" charset="0"/>
              </a:rPr>
              <a:t>мәліметтер базасының әкімшісі, мәліметтер базасын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жобалауға, құруға, пайдалануға және қолдауға жауапты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адам</a:t>
            </a:r>
            <a:r>
              <a:rPr lang="ru-RU" sz="2400" dirty="0" smtClean="0">
                <a:latin typeface="Times New Roman" pitchFamily="18" charset="0"/>
                <a:cs typeface="Times New Roman" pitchFamily="18" charset="0"/>
              </a:rPr>
              <a:t>. ДБ </a:t>
            </a:r>
            <a:r>
              <a:rPr lang="ru-RU" sz="2400" dirty="0" err="1" smtClean="0">
                <a:latin typeface="Times New Roman" pitchFamily="18" charset="0"/>
                <a:cs typeface="Times New Roman" pitchFamily="18" charset="0"/>
              </a:rPr>
              <a:t>пайдалану</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процесінде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әкімші әдетте оның жұмысын бақылайды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сақталған деректерге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рұқсатсыз қол жеткізуден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қорғауды қамтамасыз етеді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базаның құрылымына өзгерістер енгізеді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ондағы ақпараттың дұрыстығын бақылайды</a:t>
            </a:r>
            <a:r>
              <a:rPr lang="ru-RU" sz="2400" dirty="0" smtClean="0">
                <a:latin typeface="Times New Roman" pitchFamily="18" charset="0"/>
                <a:cs typeface="Times New Roman" pitchFamily="18" charset="0"/>
              </a:rPr>
              <a:t>.</a:t>
            </a:r>
          </a:p>
          <a:p>
            <a:pPr marL="0" indent="288000" algn="just">
              <a:lnSpc>
                <a:spcPct val="100000"/>
              </a:lnSpc>
              <a:spcBef>
                <a:spcPts val="0"/>
              </a:spcBef>
              <a:buNone/>
            </a:pPr>
            <a:r>
              <a:rPr lang="ru-RU" sz="2400" dirty="0" smtClean="0">
                <a:latin typeface="Times New Roman" pitchFamily="18" charset="0"/>
                <a:cs typeface="Times New Roman" pitchFamily="18" charset="0"/>
              </a:rPr>
              <a:t>2. </a:t>
            </a:r>
            <a:r>
              <a:rPr lang="ru-RU" sz="2400" dirty="0" err="1" smtClean="0">
                <a:latin typeface="Times New Roman" pitchFamily="18" charset="0"/>
                <a:cs typeface="Times New Roman" pitchFamily="18" charset="0"/>
              </a:rPr>
              <a:t>Сыртқы жадтағы деректерді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тікелей</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басқару.</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err="1" smtClean="0">
                <a:latin typeface="Times New Roman" pitchFamily="18" charset="0"/>
                <a:cs typeface="Times New Roman" pitchFamily="18" charset="0"/>
              </a:rPr>
              <a:t>Бұл мүмкіндік пайдаланушыға негізгі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деректер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операцияларын</a:t>
            </a:r>
            <a:r>
              <a:rPr lang="ru-RU" sz="2400" dirty="0" smtClean="0">
                <a:latin typeface="Times New Roman" pitchFamily="18" charset="0"/>
                <a:cs typeface="Times New Roman" pitchFamily="18" charset="0"/>
              </a:rPr>
              <a:t> – </a:t>
            </a:r>
            <a:r>
              <a:rPr lang="ru-RU" sz="2400" dirty="0" err="1" smtClean="0">
                <a:latin typeface="Times New Roman" pitchFamily="18" charset="0"/>
                <a:cs typeface="Times New Roman" pitchFamily="18" charset="0"/>
              </a:rPr>
              <a:t>ақпаратты сақтау, алу</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және жаңарту мүмкіндігін береді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Ол</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ДБ-ға тікелей</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кіретін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деректерді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сақтау үшін </a:t>
            </a:r>
            <a:r>
              <a:rPr lang="ru-RU" sz="2400" dirty="0" smtClean="0">
                <a:latin typeface="Times New Roman" pitchFamily="18" charset="0"/>
                <a:cs typeface="Times New Roman" pitchFamily="18" charset="0"/>
              </a:rPr>
              <a:t>де, </a:t>
            </a:r>
            <a:r>
              <a:rPr lang="ru-RU" sz="2400" dirty="0" err="1" smtClean="0">
                <a:latin typeface="Times New Roman" pitchFamily="18" charset="0"/>
                <a:cs typeface="Times New Roman" pitchFamily="18" charset="0"/>
              </a:rPr>
              <a:t>мысалы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деректерге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қол жеткізуді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жеделдету</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үшін </a:t>
            </a:r>
            <a:r>
              <a:rPr lang="ru-RU" sz="2400" dirty="0" smtClean="0">
                <a:latin typeface="Times New Roman" pitchFamily="18" charset="0"/>
                <a:cs typeface="Times New Roman" pitchFamily="18" charset="0"/>
              </a:rPr>
              <a:t>де </a:t>
            </a:r>
            <a:r>
              <a:rPr lang="ru-RU" sz="2400" dirty="0" err="1" smtClean="0">
                <a:latin typeface="Times New Roman" pitchFamily="18" charset="0"/>
                <a:cs typeface="Times New Roman" pitchFamily="18" charset="0"/>
              </a:rPr>
              <a:t>қажетті сыртқы жад</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құрылымдарын қамтамасыз етуді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қамтиды</a:t>
            </a:r>
            <a:r>
              <a:rPr lang="ru-RU" sz="2400" dirty="0" smtClean="0">
                <a:latin typeface="Times New Roman" pitchFamily="18" charset="0"/>
                <a:cs typeface="Times New Roman" pitchFamily="18" charset="0"/>
              </a:rPr>
              <a:t>. ДҚБЖ ДБ </a:t>
            </a:r>
            <a:r>
              <a:rPr lang="ru-RU" sz="2400" dirty="0" err="1" smtClean="0">
                <a:latin typeface="Times New Roman" pitchFamily="18" charset="0"/>
                <a:cs typeface="Times New Roman" pitchFamily="18" charset="0"/>
              </a:rPr>
              <a:t>объектілерін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атаудың өзіндік жүйесін қолдайды</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45097" y="216816"/>
            <a:ext cx="11108703" cy="5960147"/>
          </a:xfrm>
        </p:spPr>
        <p:txBody>
          <a:bodyPr>
            <a:normAutofit fontScale="92500" lnSpcReduction="10000"/>
          </a:bodyPr>
          <a:lstStyle/>
          <a:p>
            <a:pPr marL="0" indent="288000" algn="just">
              <a:lnSpc>
                <a:spcPct val="100000"/>
              </a:lnSpc>
              <a:spcBef>
                <a:spcPts val="0"/>
              </a:spcBef>
              <a:buNone/>
            </a:pPr>
            <a:r>
              <a:rPr lang="ru-RU" sz="2400" dirty="0" smtClean="0">
                <a:latin typeface="Times New Roman" pitchFamily="18" charset="0"/>
                <a:cs typeface="Times New Roman" pitchFamily="18" charset="0"/>
              </a:rPr>
              <a:t>3. ЖЖҚ </a:t>
            </a:r>
            <a:r>
              <a:rPr lang="ru-RU" sz="2400" dirty="0" err="1" smtClean="0">
                <a:latin typeface="Times New Roman" pitchFamily="18" charset="0"/>
                <a:cs typeface="Times New Roman" pitchFamily="18" charset="0"/>
              </a:rPr>
              <a:t>буферлерін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басқару.</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smtClean="0">
                <a:latin typeface="Times New Roman" pitchFamily="18" charset="0"/>
                <a:cs typeface="Times New Roman" pitchFamily="18" charset="0"/>
              </a:rPr>
              <a:t>ДҚБЖ </a:t>
            </a:r>
            <a:r>
              <a:rPr lang="ru-RU" sz="2400" dirty="0" err="1" smtClean="0">
                <a:latin typeface="Times New Roman" pitchFamily="18" charset="0"/>
                <a:cs typeface="Times New Roman" pitchFamily="18" charset="0"/>
              </a:rPr>
              <a:t>әдетте айтарлықтай өлшемді </a:t>
            </a:r>
            <a:r>
              <a:rPr lang="ru-RU" sz="2400" dirty="0" smtClean="0">
                <a:latin typeface="Times New Roman" pitchFamily="18" charset="0"/>
                <a:cs typeface="Times New Roman" pitchFamily="18" charset="0"/>
              </a:rPr>
              <a:t>ДБ-мен </a:t>
            </a:r>
            <a:r>
              <a:rPr lang="ru-RU" sz="2400" dirty="0" err="1" smtClean="0">
                <a:latin typeface="Times New Roman" pitchFamily="18" charset="0"/>
                <a:cs typeface="Times New Roman" pitchFamily="18" charset="0"/>
              </a:rPr>
              <a:t>жұмыс істейді</a:t>
            </a:r>
            <a:r>
              <a:rPr lang="ru-RU" sz="2400" dirty="0" smtClean="0">
                <a:latin typeface="Times New Roman" pitchFamily="18" charset="0"/>
                <a:cs typeface="Times New Roman" pitchFamily="18" charset="0"/>
              </a:rPr>
              <a:t>; кем </a:t>
            </a:r>
            <a:r>
              <a:rPr lang="ru-RU" sz="2400" dirty="0" err="1" smtClean="0">
                <a:latin typeface="Times New Roman" pitchFamily="18" charset="0"/>
                <a:cs typeface="Times New Roman" pitchFamily="18" charset="0"/>
              </a:rPr>
              <a:t>дегенде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бұл өлшем әдетте қол жетімді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жедел</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жад</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көлемінен едәуір үлкен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Егер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кез-келген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деректер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элементіне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қол жеткізген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кезде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сыртқы жадпен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алмасу</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жүргізілсе, онда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бүкіл жүйе сыртқы жад</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құрылғысының жылдамдығымен жұмыс істейтіні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түсінікті.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Бұл жылдамдықты нақты арттырудың жалғыз жолы-жедел</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жадтағы деректерді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Буферлеу</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Алайда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бұл </a:t>
            </a:r>
            <a:r>
              <a:rPr lang="ru-RU" sz="2400" dirty="0" smtClean="0">
                <a:latin typeface="Times New Roman" pitchFamily="18" charset="0"/>
                <a:cs typeface="Times New Roman" pitchFamily="18" charset="0"/>
              </a:rPr>
              <a:t>ДҚБЖ </a:t>
            </a:r>
            <a:r>
              <a:rPr lang="ru-RU" sz="2400" dirty="0" err="1" smtClean="0">
                <a:latin typeface="Times New Roman" pitchFamily="18" charset="0"/>
                <a:cs typeface="Times New Roman" pitchFamily="18" charset="0"/>
              </a:rPr>
              <a:t>мақсаттары үшін жеткіліксіз</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Сондықтан дамыған ДҚБЖ-да жедел</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жад</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буферлерінің өзіндік жиынтығы сақталады.</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smtClean="0">
                <a:latin typeface="Times New Roman" pitchFamily="18" charset="0"/>
                <a:cs typeface="Times New Roman" pitchFamily="18" charset="0"/>
              </a:rPr>
              <a:t>4. </a:t>
            </a:r>
            <a:r>
              <a:rPr lang="ru-RU" sz="2400" dirty="0" err="1" smtClean="0">
                <a:latin typeface="Times New Roman" pitchFamily="18" charset="0"/>
                <a:cs typeface="Times New Roman" pitchFamily="18" charset="0"/>
              </a:rPr>
              <a:t>Транзакцияларды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басқару</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err="1" smtClean="0">
                <a:latin typeface="Times New Roman" pitchFamily="18" charset="0"/>
                <a:cs typeface="Times New Roman" pitchFamily="18" charset="0"/>
              </a:rPr>
              <a:t>Транзакция-бұл ДҚБЖ-да бірлік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ретінде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қарастырылатын және дерекқордағы кейбір</a:t>
            </a:r>
            <a:r>
              <a:rPr lang="ru-RU" sz="2400" dirty="0" smtClean="0">
                <a:latin typeface="Times New Roman" pitchFamily="18" charset="0"/>
                <a:cs typeface="Times New Roman" pitchFamily="18" charset="0"/>
              </a:rPr>
              <a:t> объект </a:t>
            </a:r>
            <a:r>
              <a:rPr lang="ru-RU" sz="2400" dirty="0" err="1" smtClean="0">
                <a:latin typeface="Times New Roman" pitchFamily="18" charset="0"/>
                <a:cs typeface="Times New Roman" pitchFamily="18" charset="0"/>
              </a:rPr>
              <a:t>туралы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мәліметтерді қосуға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жоюға немесе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жаңартуға мүмкіндік беретін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мәліметтер базасындағы операциялар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тізбегі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бұл деректерді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басқару тілдерінің бірінде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жазылған кейбір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бағдарламалық </a:t>
            </a:r>
            <a:r>
              <a:rPr lang="ru-RU" sz="2400" dirty="0" smtClean="0">
                <a:latin typeface="Times New Roman" pitchFamily="18" charset="0"/>
                <a:cs typeface="Times New Roman" pitchFamily="18" charset="0"/>
              </a:rPr>
              <a:t>код). </a:t>
            </a:r>
            <a:r>
              <a:rPr lang="ru-RU" sz="2400" dirty="0" err="1" smtClean="0">
                <a:latin typeface="Times New Roman" pitchFamily="18" charset="0"/>
                <a:cs typeface="Times New Roman" pitchFamily="18" charset="0"/>
              </a:rPr>
              <a:t>Немесе</a:t>
            </a:r>
            <a:r>
              <a:rPr lang="ru-RU" sz="2400" dirty="0" smtClean="0">
                <a:latin typeface="Times New Roman" pitchFamily="18" charset="0"/>
                <a:cs typeface="Times New Roman" pitchFamily="18" charset="0"/>
              </a:rPr>
              <a:t> транзакция </a:t>
            </a:r>
            <a:r>
              <a:rPr lang="ru-RU" sz="2400" dirty="0" err="1" smtClean="0">
                <a:latin typeface="Times New Roman" pitchFamily="18" charset="0"/>
                <a:cs typeface="Times New Roman" pitchFamily="18" charset="0"/>
              </a:rPr>
              <a:t>сәтті орындалады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және </a:t>
            </a:r>
            <a:r>
              <a:rPr lang="ru-RU" sz="2400" dirty="0" smtClean="0">
                <a:latin typeface="Times New Roman" pitchFamily="18" charset="0"/>
                <a:cs typeface="Times New Roman" pitchFamily="18" charset="0"/>
              </a:rPr>
              <a:t>ДҚБЖ осы транзакция </a:t>
            </a:r>
            <a:r>
              <a:rPr lang="ru-RU" sz="2400" dirty="0" err="1" smtClean="0">
                <a:latin typeface="Times New Roman" pitchFamily="18" charset="0"/>
                <a:cs typeface="Times New Roman" pitchFamily="18" charset="0"/>
              </a:rPr>
              <a:t>жасаған </a:t>
            </a:r>
            <a:r>
              <a:rPr lang="ru-RU" sz="2400" dirty="0" smtClean="0">
                <a:latin typeface="Times New Roman" pitchFamily="18" charset="0"/>
                <a:cs typeface="Times New Roman" pitchFamily="18" charset="0"/>
              </a:rPr>
              <a:t>ДҚ </a:t>
            </a:r>
            <a:r>
              <a:rPr lang="ru-RU" sz="2400" dirty="0" err="1" smtClean="0">
                <a:latin typeface="Times New Roman" pitchFamily="18" charset="0"/>
                <a:cs typeface="Times New Roman" pitchFamily="18" charset="0"/>
              </a:rPr>
              <a:t>өзгерістерін тіркейді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немесе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бұл өзгерістердің ешқайсысы </a:t>
            </a:r>
            <a:r>
              <a:rPr lang="ru-RU" sz="2400" dirty="0" smtClean="0">
                <a:latin typeface="Times New Roman" pitchFamily="18" charset="0"/>
                <a:cs typeface="Times New Roman" pitchFamily="18" charset="0"/>
              </a:rPr>
              <a:t>ДҚ </a:t>
            </a:r>
            <a:r>
              <a:rPr lang="ru-RU" sz="2400" dirty="0" err="1" smtClean="0">
                <a:latin typeface="Times New Roman" pitchFamily="18" charset="0"/>
                <a:cs typeface="Times New Roman" pitchFamily="18" charset="0"/>
              </a:rPr>
              <a:t>күйінде көрінбейді.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Мысалы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егер</a:t>
            </a:r>
            <a:r>
              <a:rPr lang="ru-RU" sz="2400" dirty="0" smtClean="0">
                <a:latin typeface="Times New Roman" pitchFamily="18" charset="0"/>
                <a:cs typeface="Times New Roman" pitchFamily="18" charset="0"/>
              </a:rPr>
              <a:t> транзакция </a:t>
            </a:r>
            <a:r>
              <a:rPr lang="ru-RU" sz="2400" dirty="0" err="1" smtClean="0">
                <a:latin typeface="Times New Roman" pitchFamily="18" charset="0"/>
                <a:cs typeface="Times New Roman" pitchFamily="18" charset="0"/>
              </a:rPr>
              <a:t>нәтижесінде </a:t>
            </a:r>
            <a:r>
              <a:rPr lang="ru-RU" sz="2400" dirty="0" smtClean="0">
                <a:latin typeface="Times New Roman" pitchFamily="18" charset="0"/>
                <a:cs typeface="Times New Roman" pitchFamily="18" charset="0"/>
              </a:rPr>
              <a:t>компьютер </a:t>
            </a:r>
            <a:r>
              <a:rPr lang="ru-RU" sz="2400" dirty="0" err="1" smtClean="0">
                <a:latin typeface="Times New Roman" pitchFamily="18" charset="0"/>
                <a:cs typeface="Times New Roman" pitchFamily="18" charset="0"/>
              </a:rPr>
              <a:t>істен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шықса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дерекқор қайшылықты жағдайға түседі </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кейбір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өзгерістер енгізілген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қалғандары жоқ</a:t>
            </a:r>
            <a:r>
              <a:rPr lang="ru-RU" sz="2400" dirty="0" smtClean="0">
                <a:latin typeface="Times New Roman" pitchFamily="18" charset="0"/>
                <a:cs typeface="Times New Roman" pitchFamily="18" charset="0"/>
              </a:rPr>
              <a:t>. Транзакция </a:t>
            </a:r>
            <a:r>
              <a:rPr lang="ru-RU" sz="2400" dirty="0" err="1" smtClean="0">
                <a:latin typeface="Times New Roman" pitchFamily="18" charset="0"/>
                <a:cs typeface="Times New Roman" pitchFamily="18" charset="0"/>
              </a:rPr>
              <a:t>базаны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бастапқы дәйекті күйге қайтаруға мүмкіндік береді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барлық өзгертулерді болдырмау</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хема 5"/>
          <p:cNvGraphicFramePr/>
          <p:nvPr>
            <p:extLst>
              <p:ext uri="{D42A27DB-BD31-4B8C-83A1-F6EECF244321}">
                <p14:modId xmlns="" xmlns:p14="http://schemas.microsoft.com/office/powerpoint/2010/main" val="2266071862"/>
              </p:ext>
            </p:extLst>
          </p:nvPr>
        </p:nvGraphicFramePr>
        <p:xfrm>
          <a:off x="1332753" y="1024408"/>
          <a:ext cx="9564010" cy="48394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Прямоугольник 6"/>
          <p:cNvSpPr/>
          <p:nvPr/>
        </p:nvSpPr>
        <p:spPr>
          <a:xfrm>
            <a:off x="2129095" y="294100"/>
            <a:ext cx="7933618" cy="461665"/>
          </a:xfrm>
          <a:prstGeom prst="rect">
            <a:avLst/>
          </a:prstGeom>
        </p:spPr>
        <p:txBody>
          <a:bodyPr wrap="square">
            <a:spAutoFit/>
          </a:bodyPr>
          <a:lstStyle/>
          <a:p>
            <a:pPr algn="ctr"/>
            <a:r>
              <a:rPr lang="kk-KZ" sz="2400" i="1" dirty="0" smtClean="0">
                <a:effectLst/>
                <a:latin typeface="Times New Roman" panose="02020603050405020304" pitchFamily="18" charset="0"/>
                <a:ea typeface="Times New Roman" panose="02020603050405020304" pitchFamily="18" charset="0"/>
              </a:rPr>
              <a:t>Ақпараттық жүйені пайдалану барысының ерекшеліктері</a:t>
            </a:r>
            <a:endParaRPr lang="ru-RU" sz="2400" i="1" dirty="0"/>
          </a:p>
        </p:txBody>
      </p:sp>
    </p:spTree>
    <p:extLst>
      <p:ext uri="{BB962C8B-B14F-4D97-AF65-F5344CB8AC3E}">
        <p14:creationId xmlns="" xmlns:p14="http://schemas.microsoft.com/office/powerpoint/2010/main" val="33599844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kk-KZ" sz="2000" i="1" dirty="0">
                <a:latin typeface="Times New Roman" panose="02020603050405020304" pitchFamily="18" charset="0"/>
                <a:cs typeface="Times New Roman" panose="02020603050405020304" pitchFamily="18" charset="0"/>
              </a:rPr>
              <a:t>АЖ - ақпаратты өңдеу үшін арналған есептеу кешен. Ақпараттық жүйе келесі элементтерден құрылады </a:t>
            </a:r>
            <a:endParaRPr lang="ru-RU" sz="2000" i="1" dirty="0">
              <a:latin typeface="Times New Roman" panose="02020603050405020304" pitchFamily="18" charset="0"/>
              <a:cs typeface="Times New Roman" panose="02020603050405020304" pitchFamily="18" charset="0"/>
            </a:endParaRPr>
          </a:p>
        </p:txBody>
      </p:sp>
      <p:graphicFrame>
        <p:nvGraphicFramePr>
          <p:cNvPr id="6" name="Схема 5"/>
          <p:cNvGraphicFramePr/>
          <p:nvPr>
            <p:extLst>
              <p:ext uri="{D42A27DB-BD31-4B8C-83A1-F6EECF244321}">
                <p14:modId xmlns="" xmlns:p14="http://schemas.microsoft.com/office/powerpoint/2010/main" val="3244425138"/>
              </p:ext>
            </p:extLst>
          </p:nvPr>
        </p:nvGraphicFramePr>
        <p:xfrm>
          <a:off x="1604126" y="1027906"/>
          <a:ext cx="9116628" cy="45675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84312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11085" y="311085"/>
            <a:ext cx="11042715" cy="5865878"/>
          </a:xfrm>
        </p:spPr>
        <p:txBody>
          <a:bodyPr>
            <a:normAutofit fontScale="77500" lnSpcReduction="20000"/>
          </a:bodyPr>
          <a:lstStyle/>
          <a:p>
            <a:pPr algn="ctr">
              <a:spcBef>
                <a:spcPts val="580"/>
              </a:spcBef>
              <a:buNone/>
              <a:defRPr/>
            </a:pPr>
            <a:r>
              <a:rPr lang="kk-KZ" altLang="ru-RU" sz="3600" dirty="0" smtClean="0">
                <a:latin typeface="Times New Roman" panose="02020603050405020304" pitchFamily="18" charset="0"/>
                <a:cs typeface="Times New Roman" panose="02020603050405020304" pitchFamily="18" charset="0"/>
              </a:rPr>
              <a:t>Әдебиеттер тізімі</a:t>
            </a:r>
            <a:endParaRPr lang="kk-KZ" altLang="ru-RU" sz="3600" b="1" dirty="0" smtClean="0">
              <a:latin typeface="Times New Roman" panose="02020603050405020304" pitchFamily="18" charset="0"/>
              <a:cs typeface="Times New Roman" panose="02020603050405020304" pitchFamily="18" charset="0"/>
            </a:endParaRPr>
          </a:p>
          <a:p>
            <a:pPr>
              <a:spcBef>
                <a:spcPts val="580"/>
              </a:spcBef>
              <a:defRPr/>
            </a:pPr>
            <a:endParaRPr lang="kk-KZ" altLang="ru-RU" b="1" dirty="0" smtClean="0">
              <a:latin typeface="Times New Roman" panose="02020603050405020304" pitchFamily="18" charset="0"/>
              <a:cs typeface="Times New Roman" panose="02020603050405020304" pitchFamily="18" charset="0"/>
            </a:endParaRPr>
          </a:p>
          <a:p>
            <a:pPr marL="0" indent="0" algn="just">
              <a:lnSpc>
                <a:spcPct val="120000"/>
              </a:lnSpc>
              <a:spcBef>
                <a:spcPts val="0"/>
              </a:spcBef>
              <a:buNone/>
              <a:defRPr/>
            </a:pPr>
            <a:r>
              <a:rPr lang="kk-KZ" altLang="ru-RU" b="1" dirty="0" smtClean="0">
                <a:latin typeface="Times New Roman" panose="02020603050405020304" pitchFamily="18" charset="0"/>
                <a:cs typeface="Times New Roman" panose="02020603050405020304" pitchFamily="18" charset="0"/>
              </a:rPr>
              <a:t>Негізгі әдебиеттер:</a:t>
            </a:r>
            <a:endParaRPr lang="ru-RU" altLang="ru-RU" b="1" dirty="0" smtClean="0">
              <a:latin typeface="Times New Roman" panose="02020603050405020304" pitchFamily="18" charset="0"/>
              <a:cs typeface="Times New Roman" panose="02020603050405020304" pitchFamily="18" charset="0"/>
            </a:endParaRPr>
          </a:p>
          <a:p>
            <a:pPr marL="0" lvl="0" indent="0" algn="just">
              <a:lnSpc>
                <a:spcPct val="120000"/>
              </a:lnSpc>
              <a:spcBef>
                <a:spcPts val="0"/>
              </a:spcBef>
              <a:buFont typeface="+mj-lt"/>
              <a:buAutoNum type="arabicPeriod"/>
            </a:pPr>
            <a:r>
              <a:rPr lang="ru-RU" altLang="ru-RU" dirty="0" err="1" smtClean="0">
                <a:latin typeface="Times New Roman" panose="02020603050405020304" pitchFamily="18" charset="0"/>
                <a:cs typeface="Times New Roman" panose="02020603050405020304" pitchFamily="18" charset="0"/>
              </a:rPr>
              <a:t>Сейед</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Тахагхогхи</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Хью</a:t>
            </a:r>
            <a:r>
              <a:rPr lang="ru-RU" altLang="ru-RU" dirty="0" smtClean="0">
                <a:latin typeface="Times New Roman" panose="02020603050405020304" pitchFamily="18" charset="0"/>
                <a:cs typeface="Times New Roman" panose="02020603050405020304" pitchFamily="18" charset="0"/>
              </a:rPr>
              <a:t> Е. Вильямс</a:t>
            </a:r>
            <a:r>
              <a:rPr lang="kk-KZ" altLang="ru-RU" dirty="0" smtClean="0">
                <a:latin typeface="Times New Roman" panose="02020603050405020304" pitchFamily="18" charset="0"/>
                <a:cs typeface="Times New Roman" panose="02020603050405020304" pitchFamily="18" charset="0"/>
              </a:rPr>
              <a:t>.</a:t>
            </a:r>
            <a:r>
              <a:rPr lang="ru-RU" altLang="ru-RU" dirty="0" smtClean="0">
                <a:latin typeface="Times New Roman" panose="02020603050405020304" pitchFamily="18" charset="0"/>
                <a:cs typeface="Times New Roman" panose="02020603050405020304" pitchFamily="18" charset="0"/>
              </a:rPr>
              <a:t> Руководство по </a:t>
            </a:r>
            <a:r>
              <a:rPr lang="ru-RU" altLang="ru-RU" dirty="0" err="1" smtClean="0">
                <a:latin typeface="Times New Roman" panose="02020603050405020304" pitchFamily="18" charset="0"/>
                <a:cs typeface="Times New Roman" panose="02020603050405020304" pitchFamily="18" charset="0"/>
              </a:rPr>
              <a:t>MySQL</a:t>
            </a:r>
            <a:r>
              <a:rPr lang="ru-RU" altLang="ru-RU" dirty="0" smtClean="0">
                <a:latin typeface="Times New Roman" panose="02020603050405020304" pitchFamily="18" charset="0"/>
                <a:cs typeface="Times New Roman" panose="02020603050405020304" pitchFamily="18" charset="0"/>
              </a:rPr>
              <a:t> / Пер. с англ. — М. : Издательство «Русская редакция» ; 2007. — 544 стр. : ил. ISBN 978–5–7502–0319–2</a:t>
            </a:r>
          </a:p>
          <a:p>
            <a:pPr marL="0" lvl="0" indent="0" algn="just">
              <a:lnSpc>
                <a:spcPct val="120000"/>
              </a:lnSpc>
              <a:spcBef>
                <a:spcPts val="0"/>
              </a:spcBef>
              <a:buFont typeface="+mj-lt"/>
              <a:buAutoNum type="arabicPeriod"/>
            </a:pPr>
            <a:r>
              <a:rPr lang="kk-KZ" altLang="ru-RU" dirty="0" smtClean="0">
                <a:latin typeface="Times New Roman" panose="02020603050405020304" pitchFamily="18" charset="0"/>
                <a:cs typeface="Times New Roman" panose="02020603050405020304" pitchFamily="18" charset="0"/>
              </a:rPr>
              <a:t>Шварц Б., Зайцев П., Ткаченко В. MySQL по максимуму. 3-е изд. – СПб.: Питер, 2018. – 864 с.: ил. – (Серия «Бестселлеры O'Reilly»). ISBN 978-5-4461-0696-7</a:t>
            </a:r>
            <a:endParaRPr lang="ru-RU" altLang="ru-RU" dirty="0" smtClean="0">
              <a:latin typeface="Times New Roman" panose="02020603050405020304" pitchFamily="18" charset="0"/>
              <a:cs typeface="Times New Roman" panose="02020603050405020304" pitchFamily="18" charset="0"/>
            </a:endParaRPr>
          </a:p>
          <a:p>
            <a:pPr marL="0" lvl="0" indent="0" algn="just">
              <a:lnSpc>
                <a:spcPct val="120000"/>
              </a:lnSpc>
              <a:spcBef>
                <a:spcPts val="0"/>
              </a:spcBef>
              <a:buFont typeface="+mj-lt"/>
              <a:buAutoNum type="arabicPeriod"/>
            </a:pPr>
            <a:r>
              <a:rPr lang="ru-RU" altLang="ru-RU" dirty="0" smtClean="0">
                <a:latin typeface="Times New Roman" panose="02020603050405020304" pitchFamily="18" charset="0"/>
                <a:cs typeface="Times New Roman" panose="02020603050405020304" pitchFamily="18" charset="0"/>
              </a:rPr>
              <a:t>М. В. Кузнецов, И. В. </a:t>
            </a:r>
            <a:r>
              <a:rPr lang="ru-RU" altLang="ru-RU" dirty="0" err="1" smtClean="0">
                <a:latin typeface="Times New Roman" panose="02020603050405020304" pitchFamily="18" charset="0"/>
                <a:cs typeface="Times New Roman" panose="02020603050405020304" pitchFamily="18" charset="0"/>
              </a:rPr>
              <a:t>Симдянов</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MySQL</a:t>
            </a:r>
            <a:r>
              <a:rPr lang="ru-RU" altLang="ru-RU" dirty="0" smtClean="0">
                <a:latin typeface="Times New Roman" panose="02020603050405020304" pitchFamily="18" charset="0"/>
                <a:cs typeface="Times New Roman" panose="02020603050405020304" pitchFamily="18" charset="0"/>
              </a:rPr>
              <a:t> на примерах /</a:t>
            </a:r>
            <a:r>
              <a:rPr lang="kk-KZ" altLang="ru-RU" dirty="0" smtClean="0">
                <a:latin typeface="Times New Roman" panose="02020603050405020304" pitchFamily="18" charset="0"/>
                <a:cs typeface="Times New Roman" panose="02020603050405020304" pitchFamily="18" charset="0"/>
              </a:rPr>
              <a:t> – </a:t>
            </a:r>
            <a:r>
              <a:rPr lang="ru-RU" altLang="ru-RU" dirty="0" smtClean="0">
                <a:latin typeface="Times New Roman" panose="02020603050405020304" pitchFamily="18" charset="0"/>
                <a:cs typeface="Times New Roman" panose="02020603050405020304" pitchFamily="18" charset="0"/>
              </a:rPr>
              <a:t>СПб.: </a:t>
            </a:r>
            <a:r>
              <a:rPr lang="ru-RU" altLang="ru-RU" dirty="0" err="1" smtClean="0">
                <a:latin typeface="Times New Roman" panose="02020603050405020304" pitchFamily="18" charset="0"/>
                <a:cs typeface="Times New Roman" panose="02020603050405020304" pitchFamily="18" charset="0"/>
              </a:rPr>
              <a:t>БХВ-Петербург</a:t>
            </a:r>
            <a:r>
              <a:rPr lang="ru-RU" altLang="ru-RU" dirty="0" smtClean="0">
                <a:latin typeface="Times New Roman" panose="02020603050405020304" pitchFamily="18" charset="0"/>
                <a:cs typeface="Times New Roman" panose="02020603050405020304" pitchFamily="18" charset="0"/>
              </a:rPr>
              <a:t>, 2007. — 592 с.: ил. + CD-ROM</a:t>
            </a:r>
            <a:r>
              <a:rPr lang="kk-KZ" altLang="ru-RU" dirty="0" smtClean="0">
                <a:latin typeface="Times New Roman" panose="02020603050405020304" pitchFamily="18" charset="0"/>
                <a:cs typeface="Times New Roman" panose="02020603050405020304" pitchFamily="18" charset="0"/>
              </a:rPr>
              <a:t>. </a:t>
            </a:r>
            <a:r>
              <a:rPr lang="ru-RU" altLang="ru-RU" dirty="0" smtClean="0">
                <a:latin typeface="Times New Roman" panose="02020603050405020304" pitchFamily="18" charset="0"/>
                <a:cs typeface="Times New Roman" panose="02020603050405020304" pitchFamily="18" charset="0"/>
              </a:rPr>
              <a:t>ISBN 978-5-9775-0066-1</a:t>
            </a:r>
          </a:p>
          <a:p>
            <a:pPr marL="0" indent="0" algn="just">
              <a:lnSpc>
                <a:spcPct val="120000"/>
              </a:lnSpc>
              <a:spcBef>
                <a:spcPts val="0"/>
              </a:spcBef>
              <a:buNone/>
              <a:defRPr/>
            </a:pPr>
            <a:r>
              <a:rPr lang="ru-RU" altLang="ru-RU" b="1" dirty="0" err="1" smtClean="0">
                <a:latin typeface="Times New Roman" panose="02020603050405020304" pitchFamily="18" charset="0"/>
                <a:cs typeface="Times New Roman" panose="02020603050405020304" pitchFamily="18" charset="0"/>
              </a:rPr>
              <a:t>Қосымша әдебиеттер:</a:t>
            </a:r>
            <a:endParaRPr lang="ru-RU" altLang="ru-RU" b="1" dirty="0" smtClean="0">
              <a:latin typeface="Times New Roman" panose="02020603050405020304" pitchFamily="18" charset="0"/>
              <a:cs typeface="Times New Roman" panose="02020603050405020304" pitchFamily="18" charset="0"/>
            </a:endParaRPr>
          </a:p>
          <a:p>
            <a:pPr marL="0" lvl="0" indent="0" algn="just">
              <a:lnSpc>
                <a:spcPct val="120000"/>
              </a:lnSpc>
              <a:spcBef>
                <a:spcPts val="0"/>
              </a:spcBef>
              <a:buFont typeface="+mj-lt"/>
              <a:buAutoNum type="arabicPeriod"/>
            </a:pPr>
            <a:r>
              <a:rPr lang="en-US" altLang="ru-RU" dirty="0" err="1" smtClean="0">
                <a:latin typeface="Times New Roman" pitchFamily="18" charset="0"/>
                <a:cs typeface="Times New Roman" pitchFamily="18" charset="0"/>
              </a:rPr>
              <a:t>MySQL</a:t>
            </a:r>
            <a:r>
              <a:rPr lang="en-US" altLang="ru-RU" dirty="0" smtClean="0">
                <a:latin typeface="Times New Roman" pitchFamily="18" charset="0"/>
                <a:cs typeface="Times New Roman" pitchFamily="18" charset="0"/>
              </a:rPr>
              <a:t> Workbench Reference Manual. </a:t>
            </a:r>
            <a:r>
              <a:rPr lang="en-US" altLang="ru-RU" dirty="0" smtClean="0">
                <a:latin typeface="Times New Roman" pitchFamily="18" charset="0"/>
                <a:cs typeface="Times New Roman" pitchFamily="18" charset="0"/>
                <a:hlinkClick r:id="rId2"/>
              </a:rPr>
              <a:t>https://downloads.mysql.com/docs/workbench-en.pdf</a:t>
            </a:r>
            <a:r>
              <a:rPr lang="en-US" altLang="ru-RU" dirty="0" smtClean="0">
                <a:latin typeface="Times New Roman" pitchFamily="18" charset="0"/>
                <a:cs typeface="Times New Roman" pitchFamily="18" charset="0"/>
              </a:rPr>
              <a:t> </a:t>
            </a:r>
            <a:endParaRPr lang="ru-RU" altLang="ru-RU" dirty="0" smtClean="0">
              <a:latin typeface="Times New Roman" pitchFamily="18" charset="0"/>
              <a:cs typeface="Times New Roman" pitchFamily="18" charset="0"/>
            </a:endParaRPr>
          </a:p>
          <a:p>
            <a:pPr marL="0" lvl="0" indent="0" algn="just">
              <a:lnSpc>
                <a:spcPct val="120000"/>
              </a:lnSpc>
              <a:spcBef>
                <a:spcPts val="0"/>
              </a:spcBef>
              <a:buFont typeface="+mj-lt"/>
              <a:buAutoNum type="arabicPeriod"/>
            </a:pPr>
            <a:r>
              <a:rPr lang="kk-KZ" dirty="0" smtClean="0">
                <a:latin typeface="Times New Roman" pitchFamily="18" charset="0"/>
                <a:cs typeface="Times New Roman" pitchFamily="18" charset="0"/>
              </a:rPr>
              <a:t>Кляйн К., Кляйн Д., Хант Б. SQL. Справочник, 3-е издание. – Пер. с англ. – СПб: Символ-Плюс, 2010. – 656 с., ил. ISBN 9785932861653</a:t>
            </a:r>
            <a:endParaRPr lang="ru-RU" dirty="0" smtClean="0">
              <a:latin typeface="Times New Roman" pitchFamily="18" charset="0"/>
              <a:cs typeface="Times New Roman" pitchFamily="18" charset="0"/>
            </a:endParaRPr>
          </a:p>
          <a:p>
            <a:pPr marL="0" indent="0" algn="just">
              <a:lnSpc>
                <a:spcPct val="120000"/>
              </a:lnSpc>
              <a:spcBef>
                <a:spcPts val="0"/>
              </a:spcBef>
              <a:buNone/>
              <a:defRPr/>
            </a:pPr>
            <a:r>
              <a:rPr lang="kk-KZ" b="1" dirty="0" smtClean="0">
                <a:latin typeface="Times New Roman" pitchFamily="18" charset="0"/>
                <a:cs typeface="Times New Roman" pitchFamily="18" charset="0"/>
              </a:rPr>
              <a:t>Интернет көздері</a:t>
            </a:r>
            <a:endParaRPr lang="ru-RU" dirty="0" smtClean="0">
              <a:latin typeface="Times New Roman" pitchFamily="18" charset="0"/>
              <a:cs typeface="Times New Roman" pitchFamily="18" charset="0"/>
            </a:endParaRPr>
          </a:p>
          <a:p>
            <a:pPr marL="0" indent="0" algn="just">
              <a:lnSpc>
                <a:spcPct val="120000"/>
              </a:lnSpc>
              <a:spcBef>
                <a:spcPts val="0"/>
              </a:spcBef>
              <a:buNone/>
            </a:pPr>
            <a:r>
              <a:rPr lang="en-US" dirty="0" smtClean="0">
                <a:latin typeface="Times New Roman" pitchFamily="18" charset="0"/>
                <a:cs typeface="Times New Roman" pitchFamily="18" charset="0"/>
                <a:hlinkClick r:id="rId3"/>
              </a:rPr>
              <a:t>Beyli_L_-_Izuchaem_SQL_Bestsellery_O_39_Reilly_-_2012.pdf  </a:t>
            </a:r>
          </a:p>
          <a:p>
            <a:pPr marL="0" lvl="0" indent="0" algn="just">
              <a:lnSpc>
                <a:spcPct val="120000"/>
              </a:lnSpc>
              <a:spcBef>
                <a:spcPts val="0"/>
              </a:spcBef>
              <a:buNone/>
            </a:pPr>
            <a:r>
              <a:rPr lang="kk-KZ" dirty="0" smtClean="0">
                <a:latin typeface="Times New Roman" pitchFamily="18" charset="0"/>
                <a:cs typeface="Times New Roman" pitchFamily="18" charset="0"/>
                <a:hlinkClick r:id="rId3"/>
              </a:rPr>
              <a:t>MySQL Documentation </a:t>
            </a:r>
            <a:r>
              <a:rPr lang="kk-KZ" dirty="0" smtClean="0">
                <a:latin typeface="Times New Roman" pitchFamily="18" charset="0"/>
                <a:cs typeface="Times New Roman" pitchFamily="18" charset="0"/>
                <a:hlinkClick r:id="rId4"/>
              </a:rPr>
              <a:t>https://dev.mysql.com/doc/</a:t>
            </a:r>
            <a:r>
              <a:rPr lang="kk-KZ" dirty="0" smtClean="0">
                <a:latin typeface="Times New Roman" pitchFamily="18" charset="0"/>
                <a:cs typeface="Times New Roman" pitchFamily="18" charset="0"/>
                <a:hlinkClick r:id="rId3"/>
              </a:rPr>
              <a:t> </a:t>
            </a:r>
            <a:endParaRPr lang="ru-RU" dirty="0" smtClean="0">
              <a:latin typeface="Times New Roman" pitchFamily="18" charset="0"/>
              <a:cs typeface="Times New Roman" pitchFamily="18" charset="0"/>
              <a:hlinkClick r:id="rId3"/>
            </a:endParaRPr>
          </a:p>
          <a:p>
            <a:pPr marL="0" indent="0" algn="just">
              <a:lnSpc>
                <a:spcPct val="120000"/>
              </a:lnSpc>
              <a:spcBef>
                <a:spcPts val="0"/>
              </a:spcBef>
              <a:buNone/>
              <a:defRPr/>
            </a:pPr>
            <a:r>
              <a:rPr lang="ru-RU" dirty="0" smtClean="0">
                <a:latin typeface="Times New Roman" pitchFamily="18" charset="0"/>
                <a:cs typeface="Times New Roman" pitchFamily="18" charset="0"/>
                <a:hlinkClick r:id="rId5"/>
              </a:rPr>
              <a:t>http://jsp.newmail.ru</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18473" y="1046375"/>
            <a:ext cx="11359299" cy="3469064"/>
          </a:xfrm>
        </p:spPr>
        <p:txBody>
          <a:bodyPr>
            <a:normAutofit lnSpcReduction="10000"/>
          </a:bodyPr>
          <a:lstStyle/>
          <a:p>
            <a:pPr marL="274320" indent="-274320">
              <a:spcBef>
                <a:spcPts val="580"/>
              </a:spcBef>
              <a:buNone/>
              <a:defRPr/>
            </a:pPr>
            <a:endParaRPr lang="kk-KZ" altLang="ru-RU" dirty="0" smtClean="0">
              <a:solidFill>
                <a:srgbClr val="000000"/>
              </a:solidFill>
              <a:latin typeface="Times New Roman" pitchFamily="18" charset="0"/>
              <a:cs typeface="Times New Roman" pitchFamily="18" charset="0"/>
              <a:hlinkClick r:id="rId2" action="ppaction://hlinksldjump"/>
            </a:endParaRPr>
          </a:p>
          <a:p>
            <a:pPr marL="274320" indent="-274320">
              <a:spcBef>
                <a:spcPts val="580"/>
              </a:spcBef>
              <a:buNone/>
              <a:defRPr/>
            </a:pPr>
            <a:r>
              <a:rPr lang="kk-KZ" altLang="ru-RU" dirty="0" smtClean="0">
                <a:solidFill>
                  <a:srgbClr val="000000"/>
                </a:solidFill>
                <a:latin typeface="Times New Roman" pitchFamily="18" charset="0"/>
                <a:cs typeface="Times New Roman" pitchFamily="18" charset="0"/>
                <a:hlinkClick r:id="rId2" action="ppaction://hlinksldjump"/>
              </a:rPr>
              <a:t>Тақырып 1. </a:t>
            </a:r>
            <a:r>
              <a:rPr lang="ru-RU" altLang="ru-RU" dirty="0" err="1" smtClean="0">
                <a:solidFill>
                  <a:srgbClr val="000000"/>
                </a:solidFill>
                <a:latin typeface="Times New Roman" pitchFamily="18" charset="0"/>
                <a:cs typeface="Times New Roman" pitchFamily="18" charset="0"/>
                <a:hlinkClick r:id="rId2" action="ppaction://hlinksldjump"/>
              </a:rPr>
              <a:t>Деректер</a:t>
            </a:r>
            <a:r>
              <a:rPr lang="ru-RU" altLang="ru-RU" dirty="0" smtClean="0">
                <a:solidFill>
                  <a:srgbClr val="000000"/>
                </a:solidFill>
                <a:latin typeface="Times New Roman" pitchFamily="18" charset="0"/>
                <a:cs typeface="Times New Roman" pitchFamily="18" charset="0"/>
                <a:hlinkClick r:id="rId2" action="ppaction://hlinksldjump"/>
              </a:rPr>
              <a:t> </a:t>
            </a:r>
            <a:r>
              <a:rPr lang="ru-RU" altLang="ru-RU" dirty="0" err="1" smtClean="0">
                <a:solidFill>
                  <a:srgbClr val="000000"/>
                </a:solidFill>
                <a:latin typeface="Times New Roman" pitchFamily="18" charset="0"/>
                <a:cs typeface="Times New Roman" pitchFamily="18" charset="0"/>
                <a:hlinkClick r:id="rId2" action="ppaction://hlinksldjump"/>
              </a:rPr>
              <a:t>қорының негізгі</a:t>
            </a:r>
            <a:r>
              <a:rPr lang="ru-RU" altLang="ru-RU" dirty="0" smtClean="0">
                <a:solidFill>
                  <a:srgbClr val="000000"/>
                </a:solidFill>
                <a:latin typeface="Times New Roman" pitchFamily="18" charset="0"/>
                <a:cs typeface="Times New Roman" pitchFamily="18" charset="0"/>
                <a:hlinkClick r:id="rId2" action="ppaction://hlinksldjump"/>
              </a:rPr>
              <a:t> </a:t>
            </a:r>
            <a:r>
              <a:rPr lang="ru-RU" altLang="ru-RU" dirty="0" err="1" smtClean="0">
                <a:solidFill>
                  <a:srgbClr val="000000"/>
                </a:solidFill>
                <a:latin typeface="Times New Roman" pitchFamily="18" charset="0"/>
                <a:cs typeface="Times New Roman" pitchFamily="18" charset="0"/>
                <a:hlinkClick r:id="rId2" action="ppaction://hlinksldjump"/>
              </a:rPr>
              <a:t>ұғымдары</a:t>
            </a:r>
            <a:endParaRPr lang="ru-RU" altLang="ru-RU" dirty="0" smtClean="0">
              <a:solidFill>
                <a:srgbClr val="000000"/>
              </a:solidFill>
              <a:latin typeface="Times New Roman" pitchFamily="18" charset="0"/>
              <a:cs typeface="Times New Roman" pitchFamily="18" charset="0"/>
              <a:hlinkClick r:id="rId3" action="ppaction://hlinksldjump"/>
            </a:endParaRPr>
          </a:p>
          <a:p>
            <a:pPr marL="0" indent="0">
              <a:spcBef>
                <a:spcPts val="0"/>
              </a:spcBef>
              <a:buNone/>
              <a:defRPr/>
            </a:pPr>
            <a:r>
              <a:rPr lang="kk-KZ" altLang="ru-RU" u="sng" dirty="0" smtClean="0">
                <a:latin typeface="Times New Roman" pitchFamily="18" charset="0"/>
                <a:cs typeface="Times New Roman" pitchFamily="18" charset="0"/>
                <a:hlinkClick r:id="rId4" action="ppaction://hlinksldjump"/>
              </a:rPr>
              <a:t>Тақырып 2. Ақпараттық жүйелер және ақпараттық технологиялар. </a:t>
            </a:r>
            <a:r>
              <a:rPr lang="en-US" altLang="ru-RU" u="sng" dirty="0" smtClean="0">
                <a:latin typeface="Times New Roman" pitchFamily="18" charset="0"/>
                <a:cs typeface="Times New Roman" pitchFamily="18" charset="0"/>
                <a:hlinkClick r:id="rId4" action="ppaction://hlinksldjump"/>
              </a:rPr>
              <a:t> </a:t>
            </a:r>
            <a:r>
              <a:rPr lang="kk-KZ" altLang="ru-RU" u="sng" dirty="0" smtClean="0">
                <a:latin typeface="Times New Roman" pitchFamily="18" charset="0"/>
                <a:cs typeface="Times New Roman" pitchFamily="18" charset="0"/>
                <a:hlinkClick r:id="rId4" action="ppaction://hlinksldjump"/>
              </a:rPr>
              <a:t>Деректер база теориясының даму бағыттары</a:t>
            </a:r>
            <a:endParaRPr lang="ru-RU" altLang="ru-RU" u="sng" dirty="0" smtClean="0">
              <a:latin typeface="Times New Roman" pitchFamily="18" charset="0"/>
              <a:cs typeface="Times New Roman" pitchFamily="18" charset="0"/>
              <a:hlinkClick r:id="rId4" action="ppaction://hlinksldjump"/>
            </a:endParaRPr>
          </a:p>
          <a:p>
            <a:pPr marL="0" indent="0">
              <a:spcBef>
                <a:spcPts val="0"/>
              </a:spcBef>
              <a:buNone/>
              <a:defRPr/>
            </a:pPr>
            <a:r>
              <a:rPr lang="kk-KZ" altLang="ru-RU" u="sng" dirty="0" smtClean="0">
                <a:latin typeface="Times New Roman" pitchFamily="18" charset="0"/>
                <a:cs typeface="Times New Roman" pitchFamily="18" charset="0"/>
                <a:hlinkClick r:id="rId5" action="ppaction://hlinksldjump"/>
              </a:rPr>
              <a:t>Тақырып 3. Деректер қорының және деректер қорын басқару жүйесі</a:t>
            </a:r>
            <a:endParaRPr lang="ru-RU" altLang="ru-RU" u="sng" dirty="0" smtClean="0">
              <a:latin typeface="Times New Roman" pitchFamily="18" charset="0"/>
              <a:cs typeface="Times New Roman" pitchFamily="18" charset="0"/>
              <a:hlinkClick r:id="rId5" action="ppaction://hlinksldjump"/>
            </a:endParaRPr>
          </a:p>
          <a:p>
            <a:pPr marL="0" indent="0">
              <a:spcBef>
                <a:spcPts val="0"/>
              </a:spcBef>
              <a:buNone/>
              <a:defRPr/>
            </a:pPr>
            <a:r>
              <a:rPr lang="kk-KZ" altLang="ru-RU" dirty="0" smtClean="0">
                <a:solidFill>
                  <a:srgbClr val="000000"/>
                </a:solidFill>
                <a:latin typeface="Times New Roman" pitchFamily="18" charset="0"/>
                <a:cs typeface="Times New Roman" pitchFamily="18" charset="0"/>
                <a:hlinkClick r:id="rId6" action="ppaction://hlinksldjump"/>
              </a:rPr>
              <a:t>Тақырып 4. Мәліметтер база әкімшілігі және оның қызметтері</a:t>
            </a:r>
            <a:endParaRPr lang="ru-RU" altLang="ru-RU" dirty="0" smtClean="0">
              <a:solidFill>
                <a:srgbClr val="000000"/>
              </a:solidFill>
              <a:latin typeface="Times New Roman" pitchFamily="18" charset="0"/>
              <a:cs typeface="Times New Roman" pitchFamily="18" charset="0"/>
              <a:hlinkClick r:id="rId6" action="ppaction://hlinksldjump"/>
            </a:endParaRPr>
          </a:p>
          <a:p>
            <a:pPr marL="274320" indent="-274320">
              <a:spcBef>
                <a:spcPts val="580"/>
              </a:spcBef>
              <a:buNone/>
              <a:defRPr/>
            </a:pPr>
            <a:r>
              <a:rPr lang="kk-KZ" altLang="ru-RU" dirty="0" smtClean="0">
                <a:latin typeface="Times New Roman" pitchFamily="18" charset="0"/>
                <a:cs typeface="Times New Roman" pitchFamily="18" charset="0"/>
                <a:hlinkClick r:id="" action="ppaction://noaction"/>
              </a:rPr>
              <a:t>Тақырып 5. Мәліметтер моделдері</a:t>
            </a:r>
            <a:endParaRPr lang="ru-RU" altLang="ru-RU" i="1" dirty="0" smtClean="0">
              <a:solidFill>
                <a:srgbClr val="00B0F0"/>
              </a:solidFill>
              <a:latin typeface="Times New Roman" panose="02020603050405020304" pitchFamily="18" charset="0"/>
              <a:cs typeface="Times New Roman" panose="02020603050405020304" pitchFamily="18" charset="0"/>
              <a:hlinkClick r:id="" action="ppaction://noaction"/>
            </a:endParaRPr>
          </a:p>
          <a:p>
            <a:pPr marL="274320" indent="-274320">
              <a:spcBef>
                <a:spcPts val="580"/>
              </a:spcBef>
              <a:buNone/>
              <a:defRPr/>
            </a:pPr>
            <a:r>
              <a:rPr lang="kk-KZ" altLang="ru-RU" dirty="0" smtClean="0">
                <a:solidFill>
                  <a:srgbClr val="000000"/>
                </a:solidFill>
                <a:latin typeface="Times New Roman" pitchFamily="18" charset="0"/>
                <a:cs typeface="Times New Roman" pitchFamily="18" charset="0"/>
                <a:hlinkClick r:id="" action="ppaction://noaction"/>
              </a:rPr>
              <a:t>Тақырып 6. </a:t>
            </a:r>
            <a:r>
              <a:rPr lang="x-none" altLang="ru-RU" dirty="0" smtClean="0">
                <a:solidFill>
                  <a:srgbClr val="000000"/>
                </a:solidFill>
                <a:latin typeface="Times New Roman" pitchFamily="18" charset="0"/>
                <a:cs typeface="Times New Roman" pitchFamily="18" charset="0"/>
                <a:hlinkClick r:id="" action="ppaction://noaction"/>
              </a:rPr>
              <a:t>Деректермен </a:t>
            </a:r>
            <a:r>
              <a:rPr lang="kk-KZ" altLang="ru-RU" dirty="0" smtClean="0">
                <a:solidFill>
                  <a:srgbClr val="000000"/>
                </a:solidFill>
                <a:latin typeface="Times New Roman" pitchFamily="18" charset="0"/>
                <a:cs typeface="Times New Roman" pitchFamily="18" charset="0"/>
                <a:hlinkClick r:id="" action="ppaction://noaction"/>
              </a:rPr>
              <a:t>орындалатын </a:t>
            </a:r>
            <a:r>
              <a:rPr lang="x-none" altLang="ru-RU" dirty="0" smtClean="0">
                <a:solidFill>
                  <a:srgbClr val="000000"/>
                </a:solidFill>
                <a:latin typeface="Times New Roman" pitchFamily="18" charset="0"/>
                <a:cs typeface="Times New Roman" pitchFamily="18" charset="0"/>
                <a:hlinkClick r:id="" action="ppaction://noaction"/>
              </a:rPr>
              <a:t>негізгі операциялар</a:t>
            </a:r>
            <a:endParaRPr lang="ru-RU" altLang="ru-RU" dirty="0" smtClean="0">
              <a:solidFill>
                <a:srgbClr val="000000"/>
              </a:solidFill>
              <a:latin typeface="Times New Roman" pitchFamily="18" charset="0"/>
              <a:cs typeface="Times New Roman" pitchFamily="18" charset="0"/>
              <a:hlinkClick r:id="" action="ppaction://noaction"/>
            </a:endParaRPr>
          </a:p>
          <a:p>
            <a:pPr marL="274320" indent="-274320">
              <a:spcBef>
                <a:spcPts val="580"/>
              </a:spcBef>
              <a:buNone/>
              <a:defRPr/>
            </a:pPr>
            <a:r>
              <a:rPr lang="kk-KZ" altLang="ru-RU" dirty="0" smtClean="0">
                <a:solidFill>
                  <a:srgbClr val="000000"/>
                </a:solidFill>
                <a:latin typeface="Times New Roman" pitchFamily="18" charset="0"/>
                <a:cs typeface="Times New Roman" pitchFamily="18" charset="0"/>
                <a:hlinkClick r:id="" action="ppaction://noaction"/>
              </a:rPr>
              <a:t>Тақырып 7. </a:t>
            </a:r>
            <a:r>
              <a:rPr lang="kk-KZ" altLang="ru-RU" dirty="0" smtClean="0">
                <a:latin typeface="Times New Roman" pitchFamily="18" charset="0"/>
                <a:cs typeface="Times New Roman" pitchFamily="18" charset="0"/>
                <a:hlinkClick r:id="" action="ppaction://noaction"/>
              </a:rPr>
              <a:t>JavaScript</a:t>
            </a:r>
            <a:r>
              <a:rPr lang="ru-RU" altLang="ru-RU" dirty="0" smtClean="0">
                <a:latin typeface="Times New Roman" pitchFamily="18" charset="0"/>
                <a:cs typeface="Times New Roman" pitchFamily="18" charset="0"/>
                <a:hlinkClick r:id="" action="ppaction://noaction"/>
              </a:rPr>
              <a:t> </a:t>
            </a:r>
            <a:endParaRPr lang="kk-KZ" altLang="ru-RU" dirty="0" smtClean="0">
              <a:solidFill>
                <a:srgbClr val="000000"/>
              </a:solidFill>
              <a:latin typeface="Times New Roman" pitchFamily="18" charset="0"/>
              <a:cs typeface="Times New Roman" pitchFamily="18" charset="0"/>
            </a:endParaRPr>
          </a:p>
          <a:p>
            <a:pPr>
              <a:buNone/>
            </a:pP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701" y="148309"/>
            <a:ext cx="11520340" cy="832079"/>
          </a:xfrm>
        </p:spPr>
        <p:txBody>
          <a:bodyPr>
            <a:normAutofit/>
          </a:bodyPr>
          <a:lstStyle/>
          <a:p>
            <a:r>
              <a:rPr lang="kk-KZ" altLang="ru-RU" sz="2800" b="1" dirty="0" smtClean="0">
                <a:solidFill>
                  <a:srgbClr val="000000"/>
                </a:solidFill>
                <a:latin typeface="Times New Roman" pitchFamily="18" charset="0"/>
                <a:cs typeface="Times New Roman" pitchFamily="18" charset="0"/>
              </a:rPr>
              <a:t>Тақырып 3</a:t>
            </a:r>
            <a:r>
              <a:rPr lang="kk-KZ" sz="2800" i="1" dirty="0" smtClean="0">
                <a:solidFill>
                  <a:srgbClr val="00B0F0"/>
                </a:solidFill>
                <a:latin typeface="Times New Roman" panose="02020603050405020304" pitchFamily="18" charset="0"/>
                <a:ea typeface="Times New Roman" panose="02020603050405020304" pitchFamily="18" charset="0"/>
              </a:rPr>
              <a:t>. </a:t>
            </a:r>
            <a:r>
              <a:rPr lang="kk-KZ" altLang="ru-RU" sz="2800" b="1" dirty="0" smtClean="0">
                <a:solidFill>
                  <a:srgbClr val="000000"/>
                </a:solidFill>
                <a:latin typeface="Times New Roman" pitchFamily="18" charset="0"/>
                <a:cs typeface="Times New Roman" pitchFamily="18" charset="0"/>
              </a:rPr>
              <a:t>Деректер қорының және деректер қорын басқару жүйесі</a:t>
            </a:r>
            <a:endParaRPr lang="ru-RU" altLang="ru-RU" sz="2800" b="1" dirty="0" smtClean="0">
              <a:solidFill>
                <a:srgbClr val="000000"/>
              </a:solidFill>
              <a:latin typeface="Times New Roman" pitchFamily="18" charset="0"/>
              <a:cs typeface="Times New Roman" pitchFamily="18" charset="0"/>
            </a:endParaRPr>
          </a:p>
        </p:txBody>
      </p:sp>
      <p:sp>
        <p:nvSpPr>
          <p:cNvPr id="3" name="Содержимое 2"/>
          <p:cNvSpPr>
            <a:spLocks noGrp="1"/>
          </p:cNvSpPr>
          <p:nvPr>
            <p:ph idx="1"/>
          </p:nvPr>
        </p:nvSpPr>
        <p:spPr>
          <a:xfrm>
            <a:off x="273377" y="1121790"/>
            <a:ext cx="11613823" cy="5055173"/>
          </a:xfrm>
        </p:spPr>
        <p:txBody>
          <a:bodyPr/>
          <a:lstStyle/>
          <a:p>
            <a:pPr marL="0" indent="288000" algn="just">
              <a:lnSpc>
                <a:spcPct val="110000"/>
              </a:lnSpc>
              <a:spcBef>
                <a:spcPct val="0"/>
              </a:spcBef>
              <a:buNone/>
              <a:defRPr/>
            </a:pPr>
            <a:r>
              <a:rPr lang="kk-KZ" altLang="ru-RU" b="1" dirty="0" smtClean="0">
                <a:latin typeface="Times New Roman" panose="02020603050405020304" pitchFamily="18" charset="0"/>
                <a:cs typeface="Times New Roman" panose="02020603050405020304" pitchFamily="18" charset="0"/>
              </a:rPr>
              <a:t>Дәріс мақсаты:</a:t>
            </a:r>
            <a:r>
              <a:rPr lang="kk-KZ"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rPr>
              <a:t>мәліметтер базасында</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жазбаны</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өрісті, типті</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ажырата</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білу</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мәліметтер базасында</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кілт</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таба</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білу</a:t>
            </a:r>
            <a:r>
              <a:rPr lang="ru-RU" dirty="0" smtClean="0"/>
              <a:t>. </a:t>
            </a:r>
            <a:endParaRPr lang="ru-RU" altLang="ru-RU" dirty="0" smtClean="0">
              <a:latin typeface="Times New Roman" panose="02020603050405020304" pitchFamily="18" charset="0"/>
            </a:endParaRPr>
          </a:p>
          <a:p>
            <a:pPr marL="0" indent="288000" algn="just">
              <a:lnSpc>
                <a:spcPct val="110000"/>
              </a:lnSpc>
              <a:spcBef>
                <a:spcPct val="0"/>
              </a:spcBef>
              <a:buNone/>
              <a:defRPr/>
            </a:pPr>
            <a:endParaRPr lang="ru-RU" dirty="0" smtClean="0"/>
          </a:p>
          <a:p>
            <a:pPr marL="274320" indent="-274320" algn="just">
              <a:spcBef>
                <a:spcPct val="0"/>
              </a:spcBef>
              <a:buNone/>
              <a:defRPr/>
            </a:pPr>
            <a:r>
              <a:rPr lang="kk-KZ" altLang="ru-RU" b="1" dirty="0" smtClean="0">
                <a:latin typeface="Times New Roman" panose="02020603050405020304" pitchFamily="18" charset="0"/>
                <a:cs typeface="Times New Roman" panose="02020603050405020304" pitchFamily="18" charset="0"/>
              </a:rPr>
              <a:t>	Кілттік сөздер:</a:t>
            </a:r>
            <a:r>
              <a:rPr lang="kk-KZ"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itchFamily="18" charset="0"/>
                <a:cs typeface="Times New Roman" pitchFamily="18" charset="0"/>
              </a:rPr>
              <a:t>н</a:t>
            </a:r>
            <a:r>
              <a:rPr lang="ru-RU" dirty="0" err="1" smtClean="0">
                <a:latin typeface="Times New Roman" pitchFamily="18" charset="0"/>
                <a:cs typeface="Times New Roman" pitchFamily="18" charset="0"/>
              </a:rPr>
              <a:t>егізгі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кілт</a:t>
            </a:r>
            <a:r>
              <a:rPr lang="kk-KZ"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қатынас, баған</a:t>
            </a:r>
            <a:r>
              <a:rPr lang="kk-KZ"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домен</a:t>
            </a:r>
            <a:r>
              <a:rPr lang="kk-KZ"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модель</a:t>
            </a:r>
            <a:endParaRPr lang="ru-RU" altLang="ru-RU" dirty="0" smtClean="0">
              <a:latin typeface="Times New Roman" panose="02020603050405020304" pitchFamily="18" charset="0"/>
              <a:cs typeface="Times New Roman" panose="02020603050405020304" pitchFamily="18" charset="0"/>
            </a:endParaRPr>
          </a:p>
          <a:p>
            <a:pPr marL="274320" indent="-274320">
              <a:spcBef>
                <a:spcPts val="580"/>
              </a:spcBef>
              <a:buClr>
                <a:schemeClr val="accent3"/>
              </a:buClr>
              <a:buNone/>
              <a:defRPr/>
            </a:pPr>
            <a:r>
              <a:rPr lang="kk-KZ" b="1" dirty="0" smtClean="0">
                <a:latin typeface="Times New Roman" pitchFamily="18" charset="0"/>
                <a:cs typeface="Times New Roman" pitchFamily="18" charset="0"/>
              </a:rPr>
              <a:t>	Жоспары</a:t>
            </a:r>
            <a:r>
              <a:rPr lang="kk-KZ"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marL="274320" indent="-274320">
              <a:spcBef>
                <a:spcPts val="580"/>
              </a:spcBef>
              <a:buClr>
                <a:schemeClr val="accent3"/>
              </a:buClr>
              <a:buNone/>
              <a:defRPr/>
            </a:pPr>
            <a:r>
              <a:rPr lang="kk-KZ"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1</a:t>
            </a:r>
            <a:r>
              <a:rPr lang="kk-KZ" dirty="0" smtClean="0">
                <a:latin typeface="Times New Roman" pitchFamily="18" charset="0"/>
                <a:cs typeface="Times New Roman" pitchFamily="18" charset="0"/>
              </a:rPr>
              <a:t>.1. </a:t>
            </a:r>
            <a:r>
              <a:rPr lang="ru-RU" dirty="0" err="1" smtClean="0">
                <a:latin typeface="Times New Roman" pitchFamily="18" charset="0"/>
                <a:cs typeface="Times New Roman" pitchFamily="18" charset="0"/>
              </a:rPr>
              <a:t>Деректер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қорының негізгі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жіктелуі</a:t>
            </a:r>
            <a:endParaRPr lang="ru-RU" dirty="0" smtClean="0">
              <a:latin typeface="Times New Roman" pitchFamily="18" charset="0"/>
              <a:cs typeface="Times New Roman" pitchFamily="18" charset="0"/>
            </a:endParaRPr>
          </a:p>
          <a:p>
            <a:pPr marL="274320" indent="-274320">
              <a:spcBef>
                <a:spcPts val="580"/>
              </a:spcBef>
              <a:buClr>
                <a:schemeClr val="accent3"/>
              </a:buClr>
              <a:buNone/>
              <a:defRPr/>
            </a:pPr>
            <a:r>
              <a:rPr lang="kk-KZ"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1</a:t>
            </a:r>
            <a:r>
              <a:rPr lang="kk-KZ" dirty="0" smtClean="0">
                <a:latin typeface="Times New Roman" pitchFamily="18" charset="0"/>
                <a:cs typeface="Times New Roman" pitchFamily="18" charset="0"/>
              </a:rPr>
              <a:t>.2. </a:t>
            </a:r>
            <a:r>
              <a:rPr lang="ru-RU" dirty="0" err="1" smtClean="0">
                <a:latin typeface="Times New Roman" pitchFamily="18" charset="0"/>
                <a:cs typeface="Times New Roman" pitchFamily="18" charset="0"/>
              </a:rPr>
              <a:t>Деректер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базасын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басқару жүйесі</a:t>
            </a:r>
            <a:r>
              <a:rPr lang="ru-RU" dirty="0" smtClean="0">
                <a:latin typeface="Times New Roman" pitchFamily="18" charset="0"/>
                <a:cs typeface="Times New Roman" pitchFamily="18" charset="0"/>
              </a:rPr>
              <a:t> </a:t>
            </a:r>
          </a:p>
          <a:p>
            <a:pPr marL="274320" indent="-274320">
              <a:spcBef>
                <a:spcPts val="580"/>
              </a:spcBef>
              <a:buClr>
                <a:schemeClr val="accent3"/>
              </a:buClr>
              <a:buNone/>
              <a:defRPr/>
            </a:pPr>
            <a:r>
              <a:rPr lang="kk-KZ"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1</a:t>
            </a:r>
            <a:r>
              <a:rPr lang="kk-KZ" dirty="0" smtClean="0">
                <a:latin typeface="Times New Roman" pitchFamily="18" charset="0"/>
                <a:cs typeface="Times New Roman" pitchFamily="18" charset="0"/>
              </a:rPr>
              <a:t>.3. </a:t>
            </a:r>
            <a:r>
              <a:rPr lang="ru-RU" dirty="0" err="1" smtClean="0">
                <a:latin typeface="Times New Roman" pitchFamily="18" charset="0"/>
                <a:cs typeface="Times New Roman" pitchFamily="18" charset="0"/>
              </a:rPr>
              <a:t>Реляциялық мәліметтер базасы</a:t>
            </a:r>
            <a:endParaRPr lang="ru-RU" dirty="0" smtClean="0">
              <a:latin typeface="Times New Roman" pitchFamily="18" charset="0"/>
              <a:cs typeface="Times New Roman" pitchFamily="18" charset="0"/>
            </a:endParaRPr>
          </a:p>
          <a:p>
            <a:pPr marL="274320" indent="-274320">
              <a:spcBef>
                <a:spcPts val="580"/>
              </a:spcBef>
              <a:buClr>
                <a:schemeClr val="accent3"/>
              </a:buClr>
              <a:buNone/>
              <a:defRPr/>
            </a:pPr>
            <a:r>
              <a:rPr lang="kk-KZ"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1</a:t>
            </a:r>
            <a:r>
              <a:rPr lang="kk-KZ" dirty="0" smtClean="0">
                <a:latin typeface="Times New Roman" pitchFamily="18" charset="0"/>
                <a:cs typeface="Times New Roman" pitchFamily="18" charset="0"/>
              </a:rPr>
              <a:t>.4. </a:t>
            </a:r>
            <a:r>
              <a:rPr lang="ru-RU" dirty="0" err="1" smtClean="0">
                <a:latin typeface="Times New Roman" pitchFamily="18" charset="0"/>
                <a:cs typeface="Times New Roman" pitchFamily="18" charset="0"/>
              </a:rPr>
              <a:t>Қатынастардың негізгі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қасиеттері</a:t>
            </a:r>
            <a:r>
              <a:rPr lang="ru-RU" dirty="0" smtClean="0">
                <a:latin typeface="Times New Roman" pitchFamily="18" charset="0"/>
                <a:cs typeface="Times New Roman" pitchFamily="18" charset="0"/>
              </a:rPr>
              <a:t> </a:t>
            </a:r>
          </a:p>
          <a:p>
            <a:pPr>
              <a:buNone/>
            </a:pP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67404" y="361508"/>
            <a:ext cx="11519795" cy="4351338"/>
          </a:xfrm>
        </p:spPr>
        <p:txBody>
          <a:bodyPr>
            <a:normAutofit/>
          </a:bodyPr>
          <a:lstStyle/>
          <a:p>
            <a:pPr marL="0" indent="0" algn="ctr">
              <a:buNone/>
            </a:pPr>
            <a:r>
              <a:rPr lang="ru-RU" sz="2000" i="1" dirty="0" err="1">
                <a:latin typeface="Times New Roman" panose="02020603050405020304" pitchFamily="18" charset="0"/>
                <a:cs typeface="Times New Roman" panose="02020603050405020304" pitchFamily="18" charset="0"/>
              </a:rPr>
              <a:t>Деректер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қоры</a:t>
            </a:r>
            <a:r>
              <a:rPr lang="ru-RU" sz="2000" i="1" dirty="0">
                <a:latin typeface="Times New Roman" panose="02020603050405020304" pitchFamily="18" charset="0"/>
                <a:cs typeface="Times New Roman" panose="02020603050405020304" pitchFamily="18" charset="0"/>
              </a:rPr>
              <a:t> </a:t>
            </a:r>
            <a:r>
              <a:rPr lang="ru-RU" sz="2000" i="1" dirty="0" smtClean="0">
                <a:latin typeface="Times New Roman" panose="02020603050405020304" pitchFamily="18" charset="0"/>
                <a:cs typeface="Times New Roman" panose="02020603050405020304" pitchFamily="18" charset="0"/>
              </a:rPr>
              <a:t>– </a:t>
            </a:r>
            <a:r>
              <a:rPr lang="ru-RU" sz="2000" i="1" dirty="0" err="1" smtClean="0">
                <a:latin typeface="Times New Roman" panose="02020603050405020304" pitchFamily="18" charset="0"/>
                <a:cs typeface="Times New Roman" panose="02020603050405020304" pitchFamily="18" charset="0"/>
              </a:rPr>
              <a:t>құрылымы</a:t>
            </a:r>
            <a:r>
              <a:rPr lang="ru-RU" sz="2000" i="1" dirty="0" smtClean="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берілген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тәсіл</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бойынша</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ұйымдастырылған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арнайы</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форматтағы</a:t>
            </a:r>
            <a:r>
              <a:rPr lang="ru-RU" sz="2000" i="1" dirty="0">
                <a:latin typeface="Times New Roman" panose="02020603050405020304" pitchFamily="18" charset="0"/>
                <a:cs typeface="Times New Roman" panose="02020603050405020304" pitchFamily="18" charset="0"/>
              </a:rPr>
              <a:t> файл. </a:t>
            </a:r>
            <a:r>
              <a:rPr lang="ru-RU" sz="2000" i="1" dirty="0" err="1">
                <a:latin typeface="Times New Roman" panose="02020603050405020304" pitchFamily="18" charset="0"/>
                <a:cs typeface="Times New Roman" panose="02020603050405020304" pitchFamily="18" charset="0"/>
              </a:rPr>
              <a:t>Деректер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қорында</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сақталатын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берілгендер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кесте</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түрінде</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дайындалады</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Яғни діскілік</a:t>
            </a:r>
            <a:r>
              <a:rPr lang="ru-RU" sz="2000" i="1" dirty="0">
                <a:latin typeface="Times New Roman" panose="02020603050405020304" pitchFamily="18" charset="0"/>
                <a:cs typeface="Times New Roman" panose="02020603050405020304" pitchFamily="18" charset="0"/>
              </a:rPr>
              <a:t> </a:t>
            </a:r>
            <a:r>
              <a:rPr lang="ru-RU" sz="2000" i="1" dirty="0" smtClean="0">
                <a:latin typeface="Times New Roman" panose="02020603050405020304" pitchFamily="18" charset="0"/>
                <a:cs typeface="Times New Roman" panose="02020603050405020304" pitchFamily="18" charset="0"/>
              </a:rPr>
              <a:t>файл. </a:t>
            </a:r>
            <a:r>
              <a:rPr lang="ru-RU" sz="2000" i="1" dirty="0" err="1">
                <a:latin typeface="Times New Roman" panose="02020603050405020304" pitchFamily="18" charset="0"/>
                <a:cs typeface="Times New Roman" panose="02020603050405020304" pitchFamily="18" charset="0"/>
              </a:rPr>
              <a:t>деректер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қоры</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оған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енгізілетін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кесте</a:t>
            </a:r>
            <a:r>
              <a:rPr lang="ru-RU" sz="2000" i="1" dirty="0">
                <a:latin typeface="Times New Roman" panose="02020603050405020304" pitchFamily="18" charset="0"/>
                <a:cs typeface="Times New Roman" panose="02020603050405020304" pitchFamily="18" charset="0"/>
              </a:rPr>
              <a:t> . </a:t>
            </a:r>
            <a:r>
              <a:rPr lang="ru-RU" sz="2000" i="1" dirty="0" err="1">
                <a:latin typeface="Times New Roman" panose="02020603050405020304" pitchFamily="18" charset="0"/>
                <a:cs typeface="Times New Roman" panose="02020603050405020304" pitchFamily="18" charset="0"/>
              </a:rPr>
              <a:t>деректер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қоры</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құрамында</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сақталушы</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обьекті</a:t>
            </a:r>
            <a:r>
              <a:rPr lang="ru-RU" sz="2000" i="1" dirty="0">
                <a:latin typeface="Times New Roman" panose="02020603050405020304" pitchFamily="18" charset="0"/>
                <a:cs typeface="Times New Roman" panose="02020603050405020304" pitchFamily="18" charset="0"/>
              </a:rPr>
              <a:t>.</a:t>
            </a:r>
            <a:r>
              <a:rPr lang="ru-RU" sz="2000" i="1" dirty="0" smtClean="0">
                <a:latin typeface="Times New Roman" panose="02020603050405020304" pitchFamily="18" charset="0"/>
                <a:cs typeface="Times New Roman" panose="02020603050405020304" pitchFamily="18" charset="0"/>
              </a:rPr>
              <a:t/>
            </a:r>
            <a:br>
              <a:rPr lang="ru-RU" sz="2000" i="1" dirty="0" smtClean="0">
                <a:latin typeface="Times New Roman" panose="02020603050405020304" pitchFamily="18" charset="0"/>
                <a:cs typeface="Times New Roman" panose="02020603050405020304" pitchFamily="18" charset="0"/>
              </a:rPr>
            </a:br>
            <a:r>
              <a:rPr lang="ru-RU" sz="2000" i="1" dirty="0" err="1">
                <a:latin typeface="Times New Roman" panose="02020603050405020304" pitchFamily="18" charset="0"/>
                <a:cs typeface="Times New Roman" panose="02020603050405020304" pitchFamily="18" charset="0"/>
              </a:rPr>
              <a:t>Деректерді</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және</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олардың</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арасындағы</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байланыстарды</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ұйымдастырудың</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түрлі</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типтері</a:t>
            </a:r>
            <a:r>
              <a:rPr lang="ru-RU" sz="2000" i="1" dirty="0">
                <a:latin typeface="Times New Roman" panose="02020603050405020304" pitchFamily="18" charset="0"/>
                <a:cs typeface="Times New Roman" panose="02020603050405020304" pitchFamily="18" charset="0"/>
              </a:rPr>
              <a:t> бар: </a:t>
            </a:r>
            <a:r>
              <a:rPr lang="ru-RU" sz="2000" i="1" dirty="0" err="1" smtClean="0">
                <a:latin typeface="Times New Roman" panose="02020603050405020304" pitchFamily="18" charset="0"/>
                <a:cs typeface="Times New Roman" panose="02020603050405020304" pitchFamily="18" charset="0"/>
              </a:rPr>
              <a:t>иерархиялық</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реляциялық</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және</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тораптық</a:t>
            </a:r>
            <a:r>
              <a:rPr lang="ru-RU" sz="2000" i="1" dirty="0" smtClean="0">
                <a:latin typeface="Times New Roman" panose="02020603050405020304" pitchFamily="18" charset="0"/>
                <a:cs typeface="Times New Roman" panose="02020603050405020304" pitchFamily="18" charset="0"/>
              </a:rPr>
              <a:t>.</a:t>
            </a:r>
          </a:p>
          <a:p>
            <a:pPr marL="0" indent="0" algn="ctr">
              <a:buNone/>
            </a:pPr>
            <a:r>
              <a:rPr lang="ru-RU" sz="2000" i="1" dirty="0" err="1" smtClean="0">
                <a:latin typeface="Times New Roman" panose="02020603050405020304" pitchFamily="18" charset="0"/>
                <a:cs typeface="Times New Roman" panose="02020603050405020304" pitchFamily="18" charset="0"/>
              </a:rPr>
              <a:t>Деректер</a:t>
            </a:r>
            <a:r>
              <a:rPr lang="ru-RU" sz="2000" i="1" dirty="0" smtClean="0">
                <a:latin typeface="Times New Roman" panose="02020603050405020304" pitchFamily="18" charset="0"/>
                <a:cs typeface="Times New Roman" panose="02020603050405020304" pitchFamily="18" charset="0"/>
              </a:rPr>
              <a:t> </a:t>
            </a:r>
            <a:r>
              <a:rPr lang="ru-RU" sz="2000" i="1" dirty="0" err="1" smtClean="0">
                <a:latin typeface="Times New Roman" panose="02020603050405020304" pitchFamily="18" charset="0"/>
                <a:cs typeface="Times New Roman" panose="02020603050405020304" pitchFamily="18" charset="0"/>
              </a:rPr>
              <a:t>қорын </a:t>
            </a:r>
            <a:r>
              <a:rPr lang="ru-RU" sz="2000" i="1" dirty="0" err="1">
                <a:latin typeface="Times New Roman" panose="02020603050405020304" pitchFamily="18" charset="0"/>
                <a:cs typeface="Times New Roman" panose="02020603050405020304" pitchFamily="18" charset="0"/>
              </a:rPr>
              <a:t>басқару жүйесі </a:t>
            </a:r>
            <a:r>
              <a:rPr lang="ru-RU" sz="2000" i="1" dirty="0">
                <a:latin typeface="Times New Roman" panose="02020603050405020304" pitchFamily="18" charset="0"/>
                <a:cs typeface="Times New Roman" panose="02020603050405020304" pitchFamily="18" charset="0"/>
              </a:rPr>
              <a:t>(ДҚБ) (</a:t>
            </a:r>
            <a:r>
              <a:rPr lang="en-US" sz="2000" i="1" dirty="0">
                <a:latin typeface="Times New Roman" panose="02020603050405020304" pitchFamily="18" charset="0"/>
                <a:cs typeface="Times New Roman" panose="02020603050405020304" pitchFamily="18" charset="0"/>
              </a:rPr>
              <a:t>Database Management System, </a:t>
            </a:r>
            <a:r>
              <a:rPr lang="ru-RU" sz="2000" i="1" dirty="0" err="1" smtClean="0">
                <a:latin typeface="Times New Roman" panose="02020603050405020304" pitchFamily="18" charset="0"/>
                <a:cs typeface="Times New Roman" panose="02020603050405020304" pitchFamily="18" charset="0"/>
              </a:rPr>
              <a:t>қысқ</a:t>
            </a:r>
            <a:r>
              <a:rPr lang="ru-RU" sz="2000" i="1" dirty="0" smtClean="0">
                <a:latin typeface="Times New Roman" panose="02020603050405020304" pitchFamily="18" charset="0"/>
                <a:cs typeface="Times New Roman" panose="02020603050405020304" pitchFamily="18" charset="0"/>
              </a:rPr>
              <a:t>. </a:t>
            </a:r>
            <a:r>
              <a:rPr lang="en-US" sz="2000" i="1" dirty="0" smtClean="0">
                <a:latin typeface="Times New Roman" panose="02020603050405020304" pitchFamily="18" charset="0"/>
                <a:cs typeface="Times New Roman" panose="02020603050405020304" pitchFamily="18" charset="0"/>
              </a:rPr>
              <a:t>DBMS</a:t>
            </a:r>
            <a:r>
              <a:rPr lang="ru-RU" sz="2000" i="1" dirty="0" smtClean="0">
                <a:latin typeface="Times New Roman" panose="02020603050405020304" pitchFamily="18" charset="0"/>
                <a:cs typeface="Times New Roman" panose="02020603050405020304" pitchFamily="18" charset="0"/>
              </a:rPr>
              <a:t>) </a:t>
            </a:r>
            <a:r>
              <a:rPr lang="ru-RU" sz="2000" i="1" dirty="0">
                <a:latin typeface="Times New Roman" panose="02020603050405020304" pitchFamily="18" charset="0"/>
                <a:cs typeface="Times New Roman" panose="02020603050405020304" pitchFamily="18" charset="0"/>
              </a:rPr>
              <a:t> </a:t>
            </a:r>
            <a:r>
              <a:rPr lang="ru-RU" sz="2000" i="1" dirty="0" err="1" smtClean="0">
                <a:latin typeface="Times New Roman" panose="02020603050405020304" pitchFamily="18" charset="0"/>
                <a:cs typeface="Times New Roman" panose="02020603050405020304" pitchFamily="18" charset="0"/>
              </a:rPr>
              <a:t>деректер</a:t>
            </a:r>
            <a:r>
              <a:rPr lang="ru-RU" sz="2000" i="1" dirty="0" smtClean="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базасын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құру</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күту</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және</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қолдану</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қызметін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көрсететін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бағдарламалық</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жасақтама</a:t>
            </a:r>
            <a:r>
              <a:rPr lang="ru-RU" sz="2000" i="1" dirty="0">
                <a:latin typeface="Times New Roman" panose="02020603050405020304" pitchFamily="18" charset="0"/>
                <a:cs typeface="Times New Roman" panose="02020603050405020304" pitchFamily="18" charset="0"/>
              </a:rPr>
              <a:t>.</a:t>
            </a:r>
          </a:p>
        </p:txBody>
      </p:sp>
      <p:pic>
        <p:nvPicPr>
          <p:cNvPr id="47105" name="Picture 1"/>
          <p:cNvPicPr>
            <a:picLocks noChangeAspect="1" noChangeArrowheads="1"/>
          </p:cNvPicPr>
          <p:nvPr/>
        </p:nvPicPr>
        <p:blipFill>
          <a:blip r:embed="rId2"/>
          <a:srcRect/>
          <a:stretch>
            <a:fillRect/>
          </a:stretch>
        </p:blipFill>
        <p:spPr bwMode="auto">
          <a:xfrm>
            <a:off x="2935845" y="2772578"/>
            <a:ext cx="5600700" cy="3295650"/>
          </a:xfrm>
          <a:prstGeom prst="rect">
            <a:avLst/>
          </a:prstGeom>
          <a:noFill/>
          <a:ln w="9525">
            <a:noFill/>
            <a:miter lim="800000"/>
            <a:headEnd/>
            <a:tailEnd/>
          </a:ln>
          <a:effectLst/>
        </p:spPr>
      </p:pic>
    </p:spTree>
    <p:extLst>
      <p:ext uri="{BB962C8B-B14F-4D97-AF65-F5344CB8AC3E}">
        <p14:creationId xmlns="" xmlns:p14="http://schemas.microsoft.com/office/powerpoint/2010/main" val="3779092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7815" y="114959"/>
            <a:ext cx="10515600" cy="1325563"/>
          </a:xfrm>
        </p:spPr>
        <p:txBody>
          <a:bodyPr>
            <a:normAutofit/>
          </a:bodyPr>
          <a:lstStyle/>
          <a:p>
            <a:pPr algn="ctr"/>
            <a:r>
              <a:rPr lang="kk-KZ" sz="2800" i="1" dirty="0" smtClean="0">
                <a:solidFill>
                  <a:srgbClr val="00B0F0"/>
                </a:solidFill>
                <a:latin typeface="Times New Roman" panose="02020603050405020304" pitchFamily="18" charset="0"/>
                <a:cs typeface="Times New Roman" panose="02020603050405020304" pitchFamily="18" charset="0"/>
              </a:rPr>
              <a:t>ДҚ </a:t>
            </a:r>
            <a:r>
              <a:rPr lang="kk-KZ" sz="2800" i="1" dirty="0">
                <a:solidFill>
                  <a:srgbClr val="00B0F0"/>
                </a:solidFill>
                <a:latin typeface="Times New Roman" panose="02020603050405020304" pitchFamily="18" charset="0"/>
                <a:cs typeface="Times New Roman" panose="02020603050405020304" pitchFamily="18" charset="0"/>
              </a:rPr>
              <a:t>жобалаудың </a:t>
            </a:r>
            <a:r>
              <a:rPr lang="kk-KZ" sz="2800" i="1" dirty="0" smtClean="0">
                <a:solidFill>
                  <a:srgbClr val="00B0F0"/>
                </a:solidFill>
                <a:latin typeface="Times New Roman" panose="02020603050405020304" pitchFamily="18" charset="0"/>
                <a:cs typeface="Times New Roman" panose="02020603050405020304" pitchFamily="18" charset="0"/>
              </a:rPr>
              <a:t>кезеңдері</a:t>
            </a:r>
            <a:endParaRPr lang="ru-RU" sz="2800" i="1" dirty="0">
              <a:solidFill>
                <a:srgbClr val="00B0F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55453" y="1523701"/>
            <a:ext cx="10515600" cy="719167"/>
          </a:xfrm>
        </p:spPr>
        <p:txBody>
          <a:bodyPr>
            <a:normAutofit/>
          </a:bodyPr>
          <a:lstStyle/>
          <a:p>
            <a:pPr marL="0" indent="0" algn="ctr">
              <a:buNone/>
            </a:pPr>
            <a:r>
              <a:rPr lang="kk-KZ" sz="2000" i="1" dirty="0" smtClean="0">
                <a:latin typeface="Times New Roman" panose="02020603050405020304" pitchFamily="18" charset="0"/>
                <a:cs typeface="Times New Roman" panose="02020603050405020304" pitchFamily="18" charset="0"/>
              </a:rPr>
              <a:t>ДҚ </a:t>
            </a:r>
            <a:r>
              <a:rPr lang="kk-KZ" sz="2000" i="1" dirty="0">
                <a:latin typeface="Times New Roman" panose="02020603050405020304" pitchFamily="18" charset="0"/>
                <a:cs typeface="Times New Roman" panose="02020603050405020304" pitchFamily="18" charset="0"/>
              </a:rPr>
              <a:t>жобалау процестің үш кезеңдері бар. Бұл кезеңдер </a:t>
            </a:r>
            <a:r>
              <a:rPr lang="en-US" sz="2000" i="1" dirty="0">
                <a:latin typeface="Times New Roman" panose="02020603050405020304" pitchFamily="18" charset="0"/>
                <a:cs typeface="Times New Roman" panose="02020603050405020304" pitchFamily="18" charset="0"/>
              </a:rPr>
              <a:t>1 </a:t>
            </a:r>
            <a:r>
              <a:rPr lang="kk-KZ" sz="2000" i="1" dirty="0">
                <a:latin typeface="Times New Roman" panose="02020603050405020304" pitchFamily="18" charset="0"/>
                <a:cs typeface="Times New Roman" panose="02020603050405020304" pitchFamily="18" charset="0"/>
              </a:rPr>
              <a:t>суретте көрсетілген.</a:t>
            </a:r>
            <a:endParaRPr lang="ru-RU" sz="2000" i="1" dirty="0">
              <a:latin typeface="Times New Roman" panose="02020603050405020304" pitchFamily="18" charset="0"/>
              <a:cs typeface="Times New Roman" panose="02020603050405020304" pitchFamily="18" charset="0"/>
            </a:endParaRPr>
          </a:p>
          <a:p>
            <a:pPr marL="0" indent="0" algn="ctr">
              <a:buNone/>
            </a:pPr>
            <a:endParaRPr lang="ru-RU" sz="2000" dirty="0">
              <a:latin typeface="Times New Roman" panose="02020603050405020304" pitchFamily="18" charset="0"/>
              <a:cs typeface="Times New Roman" panose="02020603050405020304" pitchFamily="18" charset="0"/>
            </a:endParaRPr>
          </a:p>
        </p:txBody>
      </p:sp>
      <p:graphicFrame>
        <p:nvGraphicFramePr>
          <p:cNvPr id="6" name="Схема 5"/>
          <p:cNvGraphicFramePr/>
          <p:nvPr>
            <p:extLst>
              <p:ext uri="{D42A27DB-BD31-4B8C-83A1-F6EECF244321}">
                <p14:modId xmlns="" xmlns:p14="http://schemas.microsoft.com/office/powerpoint/2010/main" val="2365194576"/>
              </p:ext>
            </p:extLst>
          </p:nvPr>
        </p:nvGraphicFramePr>
        <p:xfrm>
          <a:off x="1493807" y="1440522"/>
          <a:ext cx="8909650" cy="47885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9609334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370937"/>
            <a:ext cx="10515600" cy="5806026"/>
          </a:xfrm>
        </p:spPr>
        <p:txBody>
          <a:bodyPr>
            <a:normAutofit/>
          </a:bodyPr>
          <a:lstStyle/>
          <a:p>
            <a:pPr marL="0" indent="0" algn="ctr">
              <a:buNone/>
            </a:pPr>
            <a:r>
              <a:rPr lang="kk-KZ" sz="2400" i="1" dirty="0" smtClean="0">
                <a:solidFill>
                  <a:srgbClr val="00B0F0"/>
                </a:solidFill>
                <a:latin typeface="Times New Roman" panose="02020603050405020304" pitchFamily="18" charset="0"/>
                <a:cs typeface="Times New Roman" panose="02020603050405020304" pitchFamily="18" charset="0"/>
              </a:rPr>
              <a:t>ДҚБЖ </a:t>
            </a:r>
            <a:r>
              <a:rPr lang="kk-KZ" sz="2400" i="1" dirty="0">
                <a:solidFill>
                  <a:srgbClr val="00B0F0"/>
                </a:solidFill>
                <a:latin typeface="Times New Roman" panose="02020603050405020304" pitchFamily="18" charset="0"/>
                <a:cs typeface="Times New Roman" panose="02020603050405020304" pitchFamily="18" charset="0"/>
              </a:rPr>
              <a:t>мәліметтер қорын пайдалануды басқаратын бағдарламалық жабдық болып табылады және келесі түрде іске </a:t>
            </a:r>
            <a:r>
              <a:rPr lang="kk-KZ" sz="2400" i="1" dirty="0" smtClean="0">
                <a:solidFill>
                  <a:srgbClr val="00B0F0"/>
                </a:solidFill>
                <a:latin typeface="Times New Roman" panose="02020603050405020304" pitchFamily="18" charset="0"/>
                <a:cs typeface="Times New Roman" panose="02020603050405020304" pitchFamily="18" charset="0"/>
              </a:rPr>
              <a:t>асырылады.</a:t>
            </a:r>
          </a:p>
          <a:p>
            <a:pPr marL="0" indent="0" algn="ctr">
              <a:buNone/>
            </a:pPr>
            <a:endParaRPr lang="ru-RU" sz="2400" i="1" dirty="0">
              <a:latin typeface="Times New Roman" panose="02020603050405020304" pitchFamily="18" charset="0"/>
              <a:cs typeface="Times New Roman" panose="02020603050405020304" pitchFamily="18" charset="0"/>
            </a:endParaRPr>
          </a:p>
          <a:p>
            <a:pPr marL="0" indent="0">
              <a:buNone/>
            </a:pPr>
            <a:r>
              <a:rPr lang="kk-KZ" sz="2400" i="1" dirty="0">
                <a:latin typeface="Times New Roman" panose="02020603050405020304" pitchFamily="18" charset="0"/>
                <a:cs typeface="Times New Roman" panose="02020603050405020304" pitchFamily="18" charset="0"/>
              </a:rPr>
              <a:t>1. Пайдаланушы арнайы мәліметтер тілін қолдана отырып </a:t>
            </a:r>
            <a:r>
              <a:rPr lang="kk-KZ" sz="2400" i="1" dirty="0" smtClean="0">
                <a:latin typeface="Times New Roman" panose="02020603050405020304" pitchFamily="18" charset="0"/>
                <a:cs typeface="Times New Roman" panose="02020603050405020304" pitchFamily="18" charset="0"/>
              </a:rPr>
              <a:t>ДҚ-ына </a:t>
            </a:r>
            <a:r>
              <a:rPr lang="kk-KZ" sz="2400" i="1" dirty="0">
                <a:latin typeface="Times New Roman" panose="02020603050405020304" pitchFamily="18" charset="0"/>
                <a:cs typeface="Times New Roman" panose="02020603050405020304" pitchFamily="18" charset="0"/>
              </a:rPr>
              <a:t>сұраныс жібереді.</a:t>
            </a:r>
            <a:endParaRPr lang="ru-RU" sz="2400" i="1" dirty="0">
              <a:latin typeface="Times New Roman" panose="02020603050405020304" pitchFamily="18" charset="0"/>
              <a:cs typeface="Times New Roman" panose="02020603050405020304" pitchFamily="18" charset="0"/>
            </a:endParaRPr>
          </a:p>
          <a:p>
            <a:pPr marL="0" indent="0">
              <a:buNone/>
            </a:pPr>
            <a:r>
              <a:rPr lang="kk-KZ" sz="2400" i="1" dirty="0">
                <a:latin typeface="Times New Roman" panose="02020603050405020304" pitchFamily="18" charset="0"/>
                <a:cs typeface="Times New Roman" panose="02020603050405020304" pitchFamily="18" charset="0"/>
              </a:rPr>
              <a:t>2. </a:t>
            </a:r>
            <a:r>
              <a:rPr lang="kk-KZ" sz="2400" i="1" dirty="0" smtClean="0">
                <a:latin typeface="Times New Roman" panose="02020603050405020304" pitchFamily="18" charset="0"/>
                <a:cs typeface="Times New Roman" panose="02020603050405020304" pitchFamily="18" charset="0"/>
              </a:rPr>
              <a:t>ДҚБЖ </a:t>
            </a:r>
            <a:r>
              <a:rPr lang="kk-KZ" sz="2400" i="1" dirty="0">
                <a:latin typeface="Times New Roman" panose="02020603050405020304" pitchFamily="18" charset="0"/>
                <a:cs typeface="Times New Roman" panose="02020603050405020304" pitchFamily="18" charset="0"/>
              </a:rPr>
              <a:t>сұранысты қабылдап, талдау жасайды.</a:t>
            </a:r>
            <a:endParaRPr lang="ru-RU" sz="2400" i="1" dirty="0">
              <a:latin typeface="Times New Roman" panose="02020603050405020304" pitchFamily="18" charset="0"/>
              <a:cs typeface="Times New Roman" panose="02020603050405020304" pitchFamily="18" charset="0"/>
            </a:endParaRPr>
          </a:p>
          <a:p>
            <a:pPr marL="0" indent="0">
              <a:buNone/>
            </a:pPr>
            <a:r>
              <a:rPr lang="kk-KZ" sz="2400" i="1" dirty="0">
                <a:latin typeface="Times New Roman" panose="02020603050405020304" pitchFamily="18" charset="0"/>
                <a:cs typeface="Times New Roman" panose="02020603050405020304" pitchFamily="18" charset="0"/>
              </a:rPr>
              <a:t>3. </a:t>
            </a:r>
            <a:r>
              <a:rPr lang="kk-KZ" sz="2400" i="1" dirty="0" smtClean="0">
                <a:latin typeface="Times New Roman" panose="02020603050405020304" pitchFamily="18" charset="0"/>
                <a:cs typeface="Times New Roman" panose="02020603050405020304" pitchFamily="18" charset="0"/>
              </a:rPr>
              <a:t>ДҚБЖ </a:t>
            </a:r>
            <a:r>
              <a:rPr lang="kk-KZ" sz="2400" i="1" dirty="0">
                <a:latin typeface="Times New Roman" panose="02020603050405020304" pitchFamily="18" charset="0"/>
                <a:cs typeface="Times New Roman" panose="02020603050405020304" pitchFamily="18" charset="0"/>
              </a:rPr>
              <a:t>бұл пайдаланушы үшін сыртқы сызбаны қарастырады.</a:t>
            </a:r>
            <a:endParaRPr lang="ru-RU" sz="2400" i="1" dirty="0">
              <a:latin typeface="Times New Roman" panose="02020603050405020304" pitchFamily="18" charset="0"/>
              <a:cs typeface="Times New Roman" panose="02020603050405020304" pitchFamily="18" charset="0"/>
            </a:endParaRPr>
          </a:p>
          <a:p>
            <a:pPr marL="0" indent="0">
              <a:buNone/>
            </a:pPr>
            <a:r>
              <a:rPr lang="kk-KZ" sz="2400" i="1" dirty="0">
                <a:latin typeface="Times New Roman" panose="02020603050405020304" pitchFamily="18" charset="0"/>
                <a:cs typeface="Times New Roman" panose="02020603050405020304" pitchFamily="18" charset="0"/>
              </a:rPr>
              <a:t>4. </a:t>
            </a:r>
            <a:r>
              <a:rPr lang="kk-KZ" sz="2400" i="1" dirty="0" smtClean="0">
                <a:latin typeface="Times New Roman" panose="02020603050405020304" pitchFamily="18" charset="0"/>
                <a:cs typeface="Times New Roman" panose="02020603050405020304" pitchFamily="18" charset="0"/>
              </a:rPr>
              <a:t>ДҚБЖ </a:t>
            </a:r>
            <a:r>
              <a:rPr lang="kk-KZ" sz="2400" i="1" dirty="0">
                <a:latin typeface="Times New Roman" panose="02020603050405020304" pitchFamily="18" charset="0"/>
                <a:cs typeface="Times New Roman" panose="02020603050405020304" pitchFamily="18" charset="0"/>
              </a:rPr>
              <a:t>сақталынған мәліметтер базасында керекті әрекетті іске асырайды.</a:t>
            </a:r>
            <a:endParaRPr lang="ru-RU" sz="2400" i="1" dirty="0">
              <a:latin typeface="Times New Roman" panose="02020603050405020304" pitchFamily="18" charset="0"/>
              <a:cs typeface="Times New Roman" panose="02020603050405020304" pitchFamily="18" charset="0"/>
            </a:endParaRPr>
          </a:p>
          <a:p>
            <a:pPr marL="0" indent="0">
              <a:buNone/>
            </a:pPr>
            <a:endParaRPr lang="ru-RU" sz="24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3263031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Схема 6"/>
          <p:cNvGraphicFramePr/>
          <p:nvPr>
            <p:extLst>
              <p:ext uri="{D42A27DB-BD31-4B8C-83A1-F6EECF244321}">
                <p14:modId xmlns="" xmlns:p14="http://schemas.microsoft.com/office/powerpoint/2010/main" val="1532357969"/>
              </p:ext>
            </p:extLst>
          </p:nvPr>
        </p:nvGraphicFramePr>
        <p:xfrm>
          <a:off x="1123349" y="1441684"/>
          <a:ext cx="10082363" cy="3886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Прямоугольник 5"/>
          <p:cNvSpPr/>
          <p:nvPr/>
        </p:nvSpPr>
        <p:spPr>
          <a:xfrm>
            <a:off x="4278652" y="531240"/>
            <a:ext cx="4092852" cy="523220"/>
          </a:xfrm>
          <a:prstGeom prst="rect">
            <a:avLst/>
          </a:prstGeom>
        </p:spPr>
        <p:txBody>
          <a:bodyPr wrap="none">
            <a:spAutoFit/>
          </a:bodyPr>
          <a:lstStyle/>
          <a:p>
            <a:pPr algn="ctr">
              <a:spcAft>
                <a:spcPts val="0"/>
              </a:spcAft>
            </a:pPr>
            <a:r>
              <a:rPr lang="kk-KZ" sz="2800" i="1" dirty="0" smtClean="0">
                <a:effectLst/>
                <a:latin typeface="Times New Roman" panose="02020603050405020304" pitchFamily="18" charset="0"/>
                <a:ea typeface="Times New Roman" panose="02020603050405020304" pitchFamily="18" charset="0"/>
              </a:rPr>
              <a:t>ДҚБЖ-нің іске асырылуы</a:t>
            </a:r>
            <a:endParaRPr lang="ru-RU" sz="2400" i="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 xmlns:p14="http://schemas.microsoft.com/office/powerpoint/2010/main" val="24703851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06748"/>
            <a:ext cx="10515600" cy="1325563"/>
          </a:xfrm>
        </p:spPr>
        <p:txBody>
          <a:bodyPr>
            <a:normAutofit/>
          </a:bodyPr>
          <a:lstStyle/>
          <a:p>
            <a:pPr algn="ctr"/>
            <a:r>
              <a:rPr lang="kk-KZ" sz="2400" i="1" dirty="0" smtClean="0">
                <a:solidFill>
                  <a:srgbClr val="00B0F0"/>
                </a:solidFill>
                <a:latin typeface="Times New Roman" panose="02020603050405020304" pitchFamily="18" charset="0"/>
                <a:cs typeface="Times New Roman" panose="02020603050405020304" pitchFamily="18" charset="0"/>
              </a:rPr>
              <a:t>ДҚБЖ–нің </a:t>
            </a:r>
            <a:r>
              <a:rPr lang="kk-KZ" sz="2400" i="1" dirty="0">
                <a:solidFill>
                  <a:srgbClr val="00B0F0"/>
                </a:solidFill>
                <a:latin typeface="Times New Roman" panose="02020603050405020304" pitchFamily="18" charset="0"/>
                <a:cs typeface="Times New Roman" panose="02020603050405020304" pitchFamily="18" charset="0"/>
              </a:rPr>
              <a:t>тілдік құрылғыларының құрамына кіретін </a:t>
            </a:r>
            <a:r>
              <a:rPr lang="kk-KZ" sz="2400" i="1" dirty="0" smtClean="0">
                <a:solidFill>
                  <a:srgbClr val="00B0F0"/>
                </a:solidFill>
                <a:latin typeface="Times New Roman" panose="02020603050405020304" pitchFamily="18" charset="0"/>
                <a:cs typeface="Times New Roman" panose="02020603050405020304" pitchFamily="18" charset="0"/>
              </a:rPr>
              <a:t>тілдер</a:t>
            </a:r>
            <a:endParaRPr lang="ru-RU" sz="2400" i="1" dirty="0">
              <a:solidFill>
                <a:srgbClr val="00B0F0"/>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77328" y="1432311"/>
            <a:ext cx="11401246" cy="369332"/>
          </a:xfrm>
          <a:prstGeom prst="rect">
            <a:avLst/>
          </a:prstGeom>
        </p:spPr>
        <p:txBody>
          <a:bodyPr wrap="square">
            <a:spAutoFit/>
          </a:bodyPr>
          <a:lstStyle/>
          <a:p>
            <a:pPr indent="288290" algn="just">
              <a:spcAft>
                <a:spcPts val="0"/>
              </a:spcAft>
            </a:pPr>
            <a:r>
              <a:rPr lang="kk-KZ" dirty="0" smtClean="0">
                <a:effectLst/>
                <a:latin typeface="Times New Roman" panose="02020603050405020304" pitchFamily="18" charset="0"/>
                <a:ea typeface="Times New Roman" panose="02020603050405020304" pitchFamily="18" charset="0"/>
              </a:rPr>
              <a:t>ДҚБЖ–нің тілдік құрылғыларының құрамына кіретін тілдер төмендегі суретте келтірілген.</a:t>
            </a:r>
            <a:endParaRPr lang="ru-RU" sz="1600" dirty="0">
              <a:effectLst/>
              <a:latin typeface="Times New Roman" panose="02020603050405020304" pitchFamily="18" charset="0"/>
              <a:ea typeface="Times New Roman" panose="02020603050405020304" pitchFamily="18" charset="0"/>
            </a:endParaRPr>
          </a:p>
        </p:txBody>
      </p:sp>
      <p:pic>
        <p:nvPicPr>
          <p:cNvPr id="5" name="Рисунок 4"/>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4255610" y="2140701"/>
            <a:ext cx="3680779" cy="3680779"/>
          </a:xfrm>
          <a:prstGeom prst="rect">
            <a:avLst/>
          </a:prstGeom>
        </p:spPr>
      </p:pic>
    </p:spTree>
    <p:extLst>
      <p:ext uri="{BB962C8B-B14F-4D97-AF65-F5344CB8AC3E}">
        <p14:creationId xmlns="" xmlns:p14="http://schemas.microsoft.com/office/powerpoint/2010/main" val="42806747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4524" y="113123"/>
            <a:ext cx="11099276" cy="3421930"/>
          </a:xfrm>
        </p:spPr>
        <p:txBody>
          <a:bodyPr>
            <a:normAutofit lnSpcReduction="10000"/>
          </a:bodyPr>
          <a:lstStyle/>
          <a:p>
            <a:pPr marL="0" indent="288000" algn="just">
              <a:lnSpc>
                <a:spcPct val="100000"/>
              </a:lnSpc>
              <a:spcBef>
                <a:spcPts val="0"/>
              </a:spcBef>
              <a:buNone/>
            </a:pPr>
            <a:r>
              <a:rPr lang="kk-KZ" sz="2200" b="1" dirty="0" smtClean="0">
                <a:latin typeface="Times New Roman" pitchFamily="18" charset="0"/>
                <a:cs typeface="Times New Roman" pitchFamily="18" charset="0"/>
              </a:rPr>
              <a:t>Кестелер мен өрістерді өзгерту</a:t>
            </a:r>
            <a:endParaRPr lang="ru-RU" sz="2200" b="1" dirty="0" smtClean="0">
              <a:latin typeface="Times New Roman" pitchFamily="18" charset="0"/>
              <a:cs typeface="Times New Roman" pitchFamily="18" charset="0"/>
            </a:endParaRPr>
          </a:p>
          <a:p>
            <a:pPr marL="0" indent="288000" algn="just">
              <a:lnSpc>
                <a:spcPct val="100000"/>
              </a:lnSpc>
              <a:spcBef>
                <a:spcPts val="0"/>
              </a:spcBef>
              <a:buNone/>
            </a:pPr>
            <a:r>
              <a:rPr lang="kk-KZ" sz="2200" dirty="0" smtClean="0">
                <a:latin typeface="Times New Roman" pitchFamily="18" charset="0"/>
                <a:cs typeface="Times New Roman" pitchFamily="18" charset="0"/>
              </a:rPr>
              <a:t>Құрылған кестені өзгерту үшін ALTER TABLE командасы қолданылады. Оның қысқартылған синтаксисі:</a:t>
            </a:r>
            <a:endParaRPr lang="ru-RU" sz="2200" dirty="0" smtClean="0">
              <a:latin typeface="Times New Roman" pitchFamily="18" charset="0"/>
              <a:cs typeface="Times New Roman" pitchFamily="18" charset="0"/>
            </a:endParaRPr>
          </a:p>
          <a:p>
            <a:pPr marL="0" indent="288000" algn="just">
              <a:lnSpc>
                <a:spcPct val="100000"/>
              </a:lnSpc>
              <a:spcBef>
                <a:spcPts val="0"/>
              </a:spcBef>
            </a:pPr>
            <a:r>
              <a:rPr lang="kk-KZ" sz="2200" dirty="0" smtClean="0">
                <a:latin typeface="Times New Roman" pitchFamily="18" charset="0"/>
                <a:cs typeface="Times New Roman" pitchFamily="18" charset="0"/>
              </a:rPr>
              <a:t>ALTER TABLE кесте_атауы</a:t>
            </a:r>
            <a:endParaRPr lang="ru-RU" sz="2200" dirty="0" smtClean="0">
              <a:latin typeface="Times New Roman" pitchFamily="18" charset="0"/>
              <a:cs typeface="Times New Roman" pitchFamily="18" charset="0"/>
            </a:endParaRPr>
          </a:p>
          <a:p>
            <a:pPr marL="0" indent="288000" algn="just">
              <a:lnSpc>
                <a:spcPct val="100000"/>
              </a:lnSpc>
              <a:spcBef>
                <a:spcPts val="0"/>
              </a:spcBef>
            </a:pPr>
            <a:r>
              <a:rPr lang="kk-KZ" sz="2200" dirty="0" smtClean="0">
                <a:latin typeface="Times New Roman" pitchFamily="18" charset="0"/>
                <a:cs typeface="Times New Roman" pitchFamily="18" charset="0"/>
              </a:rPr>
              <a:t>{ ADD баған_атауы дерек_типі [атрибуттар] | </a:t>
            </a:r>
            <a:endParaRPr lang="ru-RU" sz="2200" dirty="0" smtClean="0">
              <a:latin typeface="Times New Roman" pitchFamily="18" charset="0"/>
              <a:cs typeface="Times New Roman" pitchFamily="18" charset="0"/>
            </a:endParaRPr>
          </a:p>
          <a:p>
            <a:pPr marL="0" indent="288000" algn="just">
              <a:lnSpc>
                <a:spcPct val="100000"/>
              </a:lnSpc>
              <a:spcBef>
                <a:spcPts val="0"/>
              </a:spcBef>
            </a:pPr>
            <a:r>
              <a:rPr lang="kk-KZ" sz="2200" dirty="0" smtClean="0">
                <a:latin typeface="Times New Roman" pitchFamily="18" charset="0"/>
                <a:cs typeface="Times New Roman" pitchFamily="18" charset="0"/>
              </a:rPr>
              <a:t>  DROP COLUMN баған_атауы |</a:t>
            </a:r>
            <a:endParaRPr lang="ru-RU" sz="2200" dirty="0" smtClean="0">
              <a:latin typeface="Times New Roman" pitchFamily="18" charset="0"/>
              <a:cs typeface="Times New Roman" pitchFamily="18" charset="0"/>
            </a:endParaRPr>
          </a:p>
          <a:p>
            <a:pPr marL="0" indent="288000" algn="just">
              <a:lnSpc>
                <a:spcPct val="100000"/>
              </a:lnSpc>
              <a:spcBef>
                <a:spcPts val="0"/>
              </a:spcBef>
            </a:pPr>
            <a:r>
              <a:rPr lang="kk-KZ" sz="2200" dirty="0" smtClean="0">
                <a:latin typeface="Times New Roman" pitchFamily="18" charset="0"/>
                <a:cs typeface="Times New Roman" pitchFamily="18" charset="0"/>
              </a:rPr>
              <a:t>  MODIFY COLUMN баған_атауы дерек_типі [атрибуттар] |</a:t>
            </a:r>
            <a:endParaRPr lang="ru-RU" sz="2200" dirty="0" smtClean="0">
              <a:latin typeface="Times New Roman" pitchFamily="18" charset="0"/>
              <a:cs typeface="Times New Roman" pitchFamily="18" charset="0"/>
            </a:endParaRPr>
          </a:p>
          <a:p>
            <a:pPr marL="0" indent="288000" algn="just">
              <a:lnSpc>
                <a:spcPct val="100000"/>
              </a:lnSpc>
              <a:spcBef>
                <a:spcPts val="0"/>
              </a:spcBef>
            </a:pPr>
            <a:r>
              <a:rPr lang="kk-KZ" sz="2200" dirty="0" smtClean="0">
                <a:latin typeface="Times New Roman" pitchFamily="18" charset="0"/>
                <a:cs typeface="Times New Roman" pitchFamily="18" charset="0"/>
              </a:rPr>
              <a:t>  ALTER COLUMN баған_атауы SET DEFAULT үнсіздік_бойынша_мән |</a:t>
            </a:r>
            <a:endParaRPr lang="ru-RU" sz="2200" dirty="0" smtClean="0">
              <a:latin typeface="Times New Roman" pitchFamily="18" charset="0"/>
              <a:cs typeface="Times New Roman" pitchFamily="18" charset="0"/>
            </a:endParaRPr>
          </a:p>
          <a:p>
            <a:pPr marL="0" indent="288000" algn="just">
              <a:lnSpc>
                <a:spcPct val="100000"/>
              </a:lnSpc>
              <a:spcBef>
                <a:spcPts val="0"/>
              </a:spcBef>
            </a:pPr>
            <a:r>
              <a:rPr lang="kk-KZ" sz="2200" dirty="0" smtClean="0">
                <a:latin typeface="Times New Roman" pitchFamily="18" charset="0"/>
                <a:cs typeface="Times New Roman" pitchFamily="18" charset="0"/>
              </a:rPr>
              <a:t>  </a:t>
            </a:r>
            <a:r>
              <a:rPr lang="en-US" sz="2200" dirty="0" smtClean="0">
                <a:latin typeface="Times New Roman" pitchFamily="18" charset="0"/>
                <a:cs typeface="Times New Roman" pitchFamily="18" charset="0"/>
              </a:rPr>
              <a:t>ADD [CONSTRAINT] </a:t>
            </a:r>
            <a:r>
              <a:rPr lang="ru-RU" sz="2200" dirty="0" err="1" smtClean="0">
                <a:latin typeface="Times New Roman" pitchFamily="18" charset="0"/>
                <a:cs typeface="Times New Roman" pitchFamily="18" charset="0"/>
              </a:rPr>
              <a:t>шектеу</a:t>
            </a:r>
            <a:r>
              <a:rPr lang="en-US" sz="2200" dirty="0" smtClean="0">
                <a:latin typeface="Times New Roman" pitchFamily="18" charset="0"/>
                <a:cs typeface="Times New Roman" pitchFamily="18" charset="0"/>
              </a:rPr>
              <a:t>_</a:t>
            </a:r>
            <a:r>
              <a:rPr lang="ru-RU" sz="2200" dirty="0" err="1" smtClean="0">
                <a:latin typeface="Times New Roman" pitchFamily="18" charset="0"/>
                <a:cs typeface="Times New Roman" pitchFamily="18" charset="0"/>
              </a:rPr>
              <a:t>аты</a:t>
            </a:r>
            <a:r>
              <a:rPr lang="ru-RU" sz="2200" dirty="0" smtClean="0">
                <a:latin typeface="Times New Roman" pitchFamily="18" charset="0"/>
                <a:cs typeface="Times New Roman" pitchFamily="18" charset="0"/>
              </a:rPr>
              <a:t> </a:t>
            </a:r>
            <a:r>
              <a:rPr lang="en-US" sz="2200" dirty="0" smtClean="0">
                <a:latin typeface="Times New Roman" pitchFamily="18" charset="0"/>
                <a:cs typeface="Times New Roman" pitchFamily="18" charset="0"/>
              </a:rPr>
              <a:t>|</a:t>
            </a:r>
            <a:endParaRPr lang="ru-RU" sz="2200" dirty="0" smtClean="0">
              <a:latin typeface="Times New Roman" pitchFamily="18" charset="0"/>
              <a:cs typeface="Times New Roman" pitchFamily="18" charset="0"/>
            </a:endParaRPr>
          </a:p>
          <a:p>
            <a:pPr marL="0" indent="288000" algn="just">
              <a:lnSpc>
                <a:spcPct val="100000"/>
              </a:lnSpc>
              <a:spcBef>
                <a:spcPts val="0"/>
              </a:spcBef>
            </a:pPr>
            <a:r>
              <a:rPr lang="en-US" sz="2200" dirty="0" smtClean="0">
                <a:latin typeface="Times New Roman" pitchFamily="18" charset="0"/>
                <a:cs typeface="Times New Roman" pitchFamily="18" charset="0"/>
              </a:rPr>
              <a:t>  DROP [CONSTRAINT] </a:t>
            </a:r>
            <a:r>
              <a:rPr lang="ru-RU" sz="2200" dirty="0" err="1" smtClean="0">
                <a:latin typeface="Times New Roman" pitchFamily="18" charset="0"/>
                <a:cs typeface="Times New Roman" pitchFamily="18" charset="0"/>
              </a:rPr>
              <a:t>шектеу</a:t>
            </a:r>
            <a:r>
              <a:rPr lang="en-US" sz="2200" dirty="0" smtClean="0">
                <a:latin typeface="Times New Roman" pitchFamily="18" charset="0"/>
                <a:cs typeface="Times New Roman" pitchFamily="18" charset="0"/>
              </a:rPr>
              <a:t>_</a:t>
            </a:r>
            <a:r>
              <a:rPr lang="ru-RU" sz="2200" dirty="0" err="1" smtClean="0">
                <a:latin typeface="Times New Roman" pitchFamily="18" charset="0"/>
                <a:cs typeface="Times New Roman" pitchFamily="18" charset="0"/>
              </a:rPr>
              <a:t>аты</a:t>
            </a:r>
            <a:r>
              <a:rPr lang="en-US" sz="2200" dirty="0" smtClean="0">
                <a:latin typeface="Times New Roman" pitchFamily="18" charset="0"/>
                <a:cs typeface="Times New Roman" pitchFamily="18" charset="0"/>
              </a:rPr>
              <a:t>}</a:t>
            </a:r>
            <a:endParaRPr lang="ru-RU" sz="2200" dirty="0" smtClean="0">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2"/>
          <a:srcRect/>
          <a:stretch>
            <a:fillRect/>
          </a:stretch>
        </p:blipFill>
        <p:spPr bwMode="auto">
          <a:xfrm>
            <a:off x="1203178" y="3393649"/>
            <a:ext cx="7067550" cy="2698047"/>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282804" y="122548"/>
            <a:ext cx="11070996" cy="3478491"/>
          </a:xfrm>
        </p:spPr>
        <p:txBody>
          <a:bodyPr>
            <a:normAutofit/>
          </a:bodyPr>
          <a:lstStyle/>
          <a:p>
            <a:pPr marL="0" indent="288000" algn="just">
              <a:lnSpc>
                <a:spcPct val="100000"/>
              </a:lnSpc>
              <a:spcBef>
                <a:spcPts val="0"/>
              </a:spcBef>
              <a:buNone/>
            </a:pPr>
            <a:r>
              <a:rPr lang="kk-KZ" sz="2000" dirty="0" smtClean="0">
                <a:latin typeface="Times New Roman" pitchFamily="18" charset="0"/>
                <a:cs typeface="Times New Roman" pitchFamily="18" charset="0"/>
              </a:rPr>
              <a:t>Жалпы, бұл команда көптеген опциялар мен мүмкіндіктерді қолдайды. Олардың барлығын </a:t>
            </a:r>
            <a:r>
              <a:rPr lang="kk-KZ" sz="2000" i="1" dirty="0" smtClean="0">
                <a:latin typeface="Times New Roman" pitchFamily="18" charset="0"/>
                <a:cs typeface="Times New Roman" pitchFamily="18" charset="0"/>
              </a:rPr>
              <a:t>mysql.com</a:t>
            </a:r>
            <a:r>
              <a:rPr lang="kk-KZ" sz="2000" dirty="0" smtClean="0">
                <a:latin typeface="Times New Roman" pitchFamily="18" charset="0"/>
                <a:cs typeface="Times New Roman" pitchFamily="18" charset="0"/>
              </a:rPr>
              <a:t> ресми сайтындағы құжаттамадан (Documentation) көруге болады. Біз жиі кездестіретін негізгі сценарийлерді ғана қарастырамыз.</a:t>
            </a:r>
            <a:endParaRPr lang="ru-RU" sz="2000" dirty="0" smtClean="0">
              <a:latin typeface="Times New Roman" pitchFamily="18" charset="0"/>
              <a:cs typeface="Times New Roman" pitchFamily="18" charset="0"/>
            </a:endParaRPr>
          </a:p>
          <a:p>
            <a:pPr marL="0" indent="288000" algn="just">
              <a:lnSpc>
                <a:spcPct val="100000"/>
              </a:lnSpc>
              <a:spcBef>
                <a:spcPts val="0"/>
              </a:spcBef>
              <a:buNone/>
            </a:pPr>
            <a:r>
              <a:rPr lang="kk-KZ" sz="2000" dirty="0" smtClean="0">
                <a:latin typeface="Times New Roman" pitchFamily="18" charset="0"/>
                <a:cs typeface="Times New Roman" pitchFamily="18" charset="0"/>
              </a:rPr>
              <a:t>Құрылған кесте</a:t>
            </a:r>
            <a:endParaRPr lang="ru-RU" sz="2000" dirty="0" smtClean="0">
              <a:latin typeface="Times New Roman" pitchFamily="18" charset="0"/>
              <a:cs typeface="Times New Roman" pitchFamily="18" charset="0"/>
            </a:endParaRPr>
          </a:p>
          <a:p>
            <a:pPr marL="0" indent="288000" algn="just">
              <a:lnSpc>
                <a:spcPct val="100000"/>
              </a:lnSpc>
              <a:spcBef>
                <a:spcPts val="0"/>
              </a:spcBef>
              <a:buNone/>
            </a:pPr>
            <a:r>
              <a:rPr lang="kk-KZ" sz="2000" dirty="0" smtClean="0">
                <a:latin typeface="Times New Roman" pitchFamily="18" charset="0"/>
                <a:cs typeface="Times New Roman" pitchFamily="18" charset="0"/>
              </a:rPr>
              <a:t>CREATE TABLE class</a:t>
            </a:r>
            <a:endParaRPr lang="ru-RU" sz="2000" dirty="0" smtClean="0">
              <a:latin typeface="Times New Roman" pitchFamily="18" charset="0"/>
              <a:cs typeface="Times New Roman" pitchFamily="18" charset="0"/>
            </a:endParaRPr>
          </a:p>
          <a:p>
            <a:pPr marL="0" indent="288000" algn="just">
              <a:lnSpc>
                <a:spcPct val="100000"/>
              </a:lnSpc>
              <a:spcBef>
                <a:spcPts val="0"/>
              </a:spcBef>
              <a:buNone/>
            </a:pPr>
            <a:r>
              <a:rPr lang="en-US"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pPr marL="0" indent="288000" algn="just">
              <a:lnSpc>
                <a:spcPct val="100000"/>
              </a:lnSpc>
              <a:spcBef>
                <a:spcPts val="0"/>
              </a:spcBef>
              <a:buNone/>
            </a:pPr>
            <a:r>
              <a:rPr lang="en-US" sz="2000" dirty="0" smtClean="0">
                <a:latin typeface="Times New Roman" pitchFamily="18" charset="0"/>
                <a:cs typeface="Times New Roman" pitchFamily="18" charset="0"/>
              </a:rPr>
              <a:t>	id INT PRIMARY KEY AUTO_INCREMENT,</a:t>
            </a:r>
            <a:endParaRPr lang="ru-RU" sz="2000" dirty="0" smtClean="0">
              <a:latin typeface="Times New Roman" pitchFamily="18" charset="0"/>
              <a:cs typeface="Times New Roman" pitchFamily="18" charset="0"/>
            </a:endParaRPr>
          </a:p>
          <a:p>
            <a:pPr marL="0" indent="288000" algn="just">
              <a:lnSpc>
                <a:spcPct val="100000"/>
              </a:lnSpc>
              <a:spcBef>
                <a:spcPts val="0"/>
              </a:spcBef>
              <a:buNone/>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class_name</a:t>
            </a:r>
            <a:r>
              <a:rPr lang="en-US" sz="2000" dirty="0" smtClean="0">
                <a:latin typeface="Times New Roman" pitchFamily="18" charset="0"/>
                <a:cs typeface="Times New Roman" pitchFamily="18" charset="0"/>
              </a:rPr>
              <a:t> VARCHAR(20)</a:t>
            </a:r>
            <a:endParaRPr lang="ru-RU" sz="2000" dirty="0" smtClean="0">
              <a:latin typeface="Times New Roman" pitchFamily="18" charset="0"/>
              <a:cs typeface="Times New Roman" pitchFamily="18" charset="0"/>
            </a:endParaRPr>
          </a:p>
          <a:p>
            <a:pPr marL="0" indent="288000" algn="just">
              <a:lnSpc>
                <a:spcPct val="100000"/>
              </a:lnSpc>
              <a:spcBef>
                <a:spcPts val="0"/>
              </a:spcBef>
              <a:buNone/>
            </a:pPr>
            <a:r>
              <a:rPr lang="en-US"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pPr marL="0" indent="288000" algn="just">
              <a:lnSpc>
                <a:spcPct val="100000"/>
              </a:lnSpc>
              <a:spcBef>
                <a:spcPts val="0"/>
              </a:spcBef>
              <a:buNone/>
            </a:pPr>
            <a:r>
              <a:rPr lang="kk-KZ" sz="2000" dirty="0" smtClean="0">
                <a:latin typeface="Times New Roman" pitchFamily="18" charset="0"/>
                <a:cs typeface="Times New Roman" pitchFamily="18" charset="0"/>
              </a:rPr>
              <a:t>Жаңа өрісті қосу</a:t>
            </a:r>
            <a:endParaRPr lang="ru-RU" sz="2000" dirty="0" smtClean="0">
              <a:latin typeface="Times New Roman" pitchFamily="18" charset="0"/>
              <a:cs typeface="Times New Roman" pitchFamily="18" charset="0"/>
            </a:endParaRPr>
          </a:p>
          <a:p>
            <a:pPr marL="0" indent="288000" algn="just">
              <a:lnSpc>
                <a:spcPct val="100000"/>
              </a:lnSpc>
              <a:spcBef>
                <a:spcPts val="0"/>
              </a:spcBef>
              <a:buNone/>
            </a:pPr>
            <a:r>
              <a:rPr lang="kk-KZ" sz="2000" i="1" dirty="0" smtClean="0">
                <a:latin typeface="Times New Roman" pitchFamily="18" charset="0"/>
                <a:cs typeface="Times New Roman" pitchFamily="18" charset="0"/>
              </a:rPr>
              <a:t>class</a:t>
            </a:r>
            <a:r>
              <a:rPr lang="kk-KZ" sz="2000" dirty="0" smtClean="0">
                <a:latin typeface="Times New Roman" pitchFamily="18" charset="0"/>
                <a:cs typeface="Times New Roman" pitchFamily="18" charset="0"/>
              </a:rPr>
              <a:t> кестесіне жаңа </a:t>
            </a:r>
            <a:r>
              <a:rPr lang="kk-KZ" sz="2000" i="1" dirty="0" smtClean="0">
                <a:latin typeface="Times New Roman" pitchFamily="18" charset="0"/>
                <a:cs typeface="Times New Roman" pitchFamily="18" charset="0"/>
              </a:rPr>
              <a:t>int </a:t>
            </a:r>
            <a:r>
              <a:rPr lang="kk-KZ" sz="2000" dirty="0" smtClean="0">
                <a:latin typeface="Times New Roman" pitchFamily="18" charset="0"/>
                <a:cs typeface="Times New Roman" pitchFamily="18" charset="0"/>
              </a:rPr>
              <a:t>типті </a:t>
            </a:r>
            <a:r>
              <a:rPr lang="kk-KZ" sz="2000" i="1" dirty="0" smtClean="0">
                <a:latin typeface="Times New Roman" pitchFamily="18" charset="0"/>
                <a:cs typeface="Times New Roman" pitchFamily="18" charset="0"/>
              </a:rPr>
              <a:t>Course</a:t>
            </a:r>
            <a:r>
              <a:rPr lang="kk-KZ" sz="2000" dirty="0" smtClean="0">
                <a:latin typeface="Times New Roman" pitchFamily="18" charset="0"/>
                <a:cs typeface="Times New Roman" pitchFamily="18" charset="0"/>
              </a:rPr>
              <a:t> өрісін қосу:</a:t>
            </a:r>
            <a:endParaRPr lang="ru-RU" sz="2000" dirty="0" smtClean="0">
              <a:latin typeface="Times New Roman" pitchFamily="18" charset="0"/>
              <a:cs typeface="Times New Roman" pitchFamily="18" charset="0"/>
            </a:endParaRPr>
          </a:p>
          <a:p>
            <a:pPr>
              <a:buNone/>
            </a:pPr>
            <a:endParaRPr lang="ru-RU" dirty="0"/>
          </a:p>
        </p:txBody>
      </p:sp>
      <p:pic>
        <p:nvPicPr>
          <p:cNvPr id="2050" name="Рисунок 6"/>
          <p:cNvPicPr>
            <a:picLocks noChangeAspect="1" noChangeArrowheads="1"/>
          </p:cNvPicPr>
          <p:nvPr/>
        </p:nvPicPr>
        <p:blipFill>
          <a:blip r:embed="rId2"/>
          <a:srcRect b="17906"/>
          <a:stretch>
            <a:fillRect/>
          </a:stretch>
        </p:blipFill>
        <p:spPr bwMode="auto">
          <a:xfrm>
            <a:off x="2884603" y="3685880"/>
            <a:ext cx="5300663" cy="1706252"/>
          </a:xfrm>
          <a:prstGeom prst="rect">
            <a:avLst/>
          </a:prstGeom>
          <a:noFill/>
          <a:ln w="9525">
            <a:noFill/>
            <a:miter lim="800000"/>
            <a:headEnd/>
            <a:tailEnd/>
          </a:ln>
        </p:spPr>
      </p:pic>
      <p:sp>
        <p:nvSpPr>
          <p:cNvPr id="2051" name="Rectangle 3"/>
          <p:cNvSpPr>
            <a:spLocks noChangeArrowheads="1"/>
          </p:cNvSpPr>
          <p:nvPr/>
        </p:nvSpPr>
        <p:spPr bwMode="auto">
          <a:xfrm>
            <a:off x="4081806" y="5580668"/>
            <a:ext cx="3405932"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1 - сурет. Кестеге өріс қосу</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30787311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ChangeArrowheads="1"/>
          </p:cNvSpPr>
          <p:nvPr/>
        </p:nvSpPr>
        <p:spPr bwMode="auto">
          <a:xfrm>
            <a:off x="0" y="179109"/>
            <a:ext cx="2709781" cy="132343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8800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USE college;</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00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ALTER TABLE class</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00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ADD Course INT;</a:t>
            </a:r>
            <a:endPar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endParaRPr>
          </a:p>
          <a:p>
            <a:pPr lvl="0" indent="288000" algn="just" eaLnBrk="0" fontAlgn="base" hangingPunct="0">
              <a:spcBef>
                <a:spcPct val="0"/>
              </a:spcBef>
              <a:spcAft>
                <a:spcPct val="0"/>
              </a:spcAft>
            </a:pPr>
            <a:r>
              <a:rPr lang="kk-KZ" sz="2000" dirty="0" smtClean="0">
                <a:solidFill>
                  <a:srgbClr val="000000"/>
                </a:solidFill>
                <a:latin typeface="Times New Roman" pitchFamily="18" charset="0"/>
                <a:ea typeface="Calibri" pitchFamily="34" charset="0"/>
                <a:cs typeface="Times New Roman" pitchFamily="18" charset="0"/>
              </a:rPr>
              <a:t>Бірнеше өріс қосу</a:t>
            </a:r>
            <a:endParaRPr lang="en-US" sz="2000" dirty="0" smtClean="0">
              <a:solidFill>
                <a:srgbClr val="000000"/>
              </a:solidFill>
              <a:latin typeface="Times New Roman" pitchFamily="18" charset="0"/>
              <a:ea typeface="Calibri" pitchFamily="34" charset="0"/>
              <a:cs typeface="Times New Roman" pitchFamily="18" charset="0"/>
            </a:endParaRPr>
          </a:p>
        </p:txBody>
      </p:sp>
      <p:pic>
        <p:nvPicPr>
          <p:cNvPr id="65538" name="Рисунок 7"/>
          <p:cNvPicPr>
            <a:picLocks noChangeAspect="1" noChangeArrowheads="1"/>
          </p:cNvPicPr>
          <p:nvPr/>
        </p:nvPicPr>
        <p:blipFill>
          <a:blip r:embed="rId2"/>
          <a:srcRect/>
          <a:stretch>
            <a:fillRect/>
          </a:stretch>
        </p:blipFill>
        <p:spPr bwMode="auto">
          <a:xfrm>
            <a:off x="1885361" y="1517715"/>
            <a:ext cx="5757863" cy="1498600"/>
          </a:xfrm>
          <a:prstGeom prst="rect">
            <a:avLst/>
          </a:prstGeom>
          <a:noFill/>
          <a:ln w="9525">
            <a:noFill/>
            <a:miter lim="800000"/>
            <a:headEnd/>
            <a:tailEnd/>
          </a:ln>
        </p:spPr>
      </p:pic>
      <p:sp>
        <p:nvSpPr>
          <p:cNvPr id="65539" name="Rectangle 3"/>
          <p:cNvSpPr>
            <a:spLocks noChangeArrowheads="1"/>
          </p:cNvSpPr>
          <p:nvPr/>
        </p:nvSpPr>
        <p:spPr bwMode="auto">
          <a:xfrm>
            <a:off x="2818615" y="3167406"/>
            <a:ext cx="4489562"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2 - сурет. Кестеге бірнеше өріс қосу</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65540" name="Rectangle 4"/>
          <p:cNvSpPr>
            <a:spLocks noChangeArrowheads="1"/>
          </p:cNvSpPr>
          <p:nvPr/>
        </p:nvSpPr>
        <p:spPr bwMode="auto">
          <a:xfrm>
            <a:off x="0" y="3591612"/>
            <a:ext cx="4349268"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Өрісті </a:t>
            </a:r>
            <a:r>
              <a:rPr kumimoji="0" lang="en-US"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жою</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class</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кестесінен</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en-US" sz="2000" b="0" i="1"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advizer</a:t>
            </a:r>
            <a:r>
              <a:rPr kumimoji="0" lang="en-US"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өрісін </a:t>
            </a:r>
            <a:r>
              <a:rPr kumimoji="0" lang="en-US"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жою</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5541" name="Рисунок 9"/>
          <p:cNvPicPr>
            <a:picLocks noChangeAspect="1" noChangeArrowheads="1"/>
          </p:cNvPicPr>
          <p:nvPr/>
        </p:nvPicPr>
        <p:blipFill>
          <a:blip r:embed="rId3"/>
          <a:srcRect/>
          <a:stretch>
            <a:fillRect/>
          </a:stretch>
        </p:blipFill>
        <p:spPr bwMode="auto">
          <a:xfrm>
            <a:off x="2177592" y="4374037"/>
            <a:ext cx="5613400" cy="1480008"/>
          </a:xfrm>
          <a:prstGeom prst="rect">
            <a:avLst/>
          </a:prstGeom>
          <a:noFill/>
          <a:ln w="9525">
            <a:noFill/>
            <a:miter lim="800000"/>
            <a:headEnd/>
            <a:tailEnd/>
          </a:ln>
        </p:spPr>
      </p:pic>
      <p:sp>
        <p:nvSpPr>
          <p:cNvPr id="65542" name="Rectangle 6"/>
          <p:cNvSpPr>
            <a:spLocks noChangeArrowheads="1"/>
          </p:cNvSpPr>
          <p:nvPr/>
        </p:nvSpPr>
        <p:spPr bwMode="auto">
          <a:xfrm>
            <a:off x="3139126" y="6023727"/>
            <a:ext cx="4029501" cy="67710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3 - сурет. Кестеден өрісті өшіру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0" y="0"/>
            <a:ext cx="1219200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Сыртқы кілтті қосу және жою</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students</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кестесінде </a:t>
            </a: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students.class</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өрісі </a:t>
            </a: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class</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кестесімен байланыс орнату үшін </a:t>
            </a: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class.id</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өрісімен сыртқы кілт орнатылған. Бағдарлама бұл сыртқы </a:t>
            </a: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кілтке </a:t>
            </a: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students_ibfk_1</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атау берілді. Осы сыртқы кілтті өшіруге болады.</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6562" name="Рисунок 19"/>
          <p:cNvPicPr>
            <a:picLocks noChangeAspect="1" noChangeArrowheads="1"/>
          </p:cNvPicPr>
          <p:nvPr/>
        </p:nvPicPr>
        <p:blipFill>
          <a:blip r:embed="rId2"/>
          <a:srcRect/>
          <a:stretch>
            <a:fillRect/>
          </a:stretch>
        </p:blipFill>
        <p:spPr bwMode="auto">
          <a:xfrm>
            <a:off x="3676454" y="1329179"/>
            <a:ext cx="2344738" cy="2590800"/>
          </a:xfrm>
          <a:prstGeom prst="rect">
            <a:avLst/>
          </a:prstGeom>
          <a:noFill/>
          <a:ln w="9525">
            <a:noFill/>
            <a:miter lim="800000"/>
            <a:headEnd/>
            <a:tailEnd/>
          </a:ln>
        </p:spPr>
      </p:pic>
      <p:sp>
        <p:nvSpPr>
          <p:cNvPr id="66563" name="Rectangle 3"/>
          <p:cNvSpPr>
            <a:spLocks noChangeArrowheads="1"/>
          </p:cNvSpPr>
          <p:nvPr/>
        </p:nvSpPr>
        <p:spPr bwMode="auto">
          <a:xfrm>
            <a:off x="2960017" y="4091233"/>
            <a:ext cx="5239961"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4 - сурет. Кесте құрылымы. Сыртқы кілттер</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6564" name="Рисунок 2069"/>
          <p:cNvPicPr>
            <a:picLocks noChangeAspect="1" noChangeArrowheads="1"/>
          </p:cNvPicPr>
          <p:nvPr/>
        </p:nvPicPr>
        <p:blipFill>
          <a:blip r:embed="rId3"/>
          <a:srcRect/>
          <a:stretch>
            <a:fillRect/>
          </a:stretch>
        </p:blipFill>
        <p:spPr bwMode="auto">
          <a:xfrm>
            <a:off x="3186259" y="4609707"/>
            <a:ext cx="5511800" cy="1371600"/>
          </a:xfrm>
          <a:prstGeom prst="rect">
            <a:avLst/>
          </a:prstGeom>
          <a:noFill/>
          <a:ln w="9525">
            <a:noFill/>
            <a:miter lim="800000"/>
            <a:headEnd/>
            <a:tailEnd/>
          </a:ln>
        </p:spPr>
      </p:pic>
      <p:sp>
        <p:nvSpPr>
          <p:cNvPr id="66565" name="Rectangle 5"/>
          <p:cNvSpPr>
            <a:spLocks noChangeArrowheads="1"/>
          </p:cNvSpPr>
          <p:nvPr/>
        </p:nvSpPr>
        <p:spPr bwMode="auto">
          <a:xfrm>
            <a:off x="3685881" y="6150114"/>
            <a:ext cx="5062193"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5 - сурет. Сыртқы кілтті өшіру</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7645" y="393406"/>
            <a:ext cx="11274458" cy="888639"/>
          </a:xfrm>
        </p:spPr>
        <p:txBody>
          <a:bodyPr>
            <a:normAutofit/>
          </a:bodyPr>
          <a:lstStyle/>
          <a:p>
            <a:pPr algn="ctr"/>
            <a:r>
              <a:rPr lang="kk-KZ" altLang="ru-RU" sz="3200" b="1" dirty="0" smtClean="0">
                <a:solidFill>
                  <a:srgbClr val="000000"/>
                </a:solidFill>
                <a:latin typeface="Times New Roman" pitchFamily="18" charset="0"/>
                <a:cs typeface="Times New Roman" pitchFamily="18" charset="0"/>
              </a:rPr>
              <a:t>Тақырып 1. </a:t>
            </a:r>
            <a:r>
              <a:rPr lang="ru-RU" altLang="ru-RU" sz="3200" b="1" dirty="0" err="1" smtClean="0">
                <a:solidFill>
                  <a:srgbClr val="000000"/>
                </a:solidFill>
                <a:latin typeface="Times New Roman" pitchFamily="18" charset="0"/>
                <a:cs typeface="Times New Roman" pitchFamily="18" charset="0"/>
              </a:rPr>
              <a:t>Деректер</a:t>
            </a:r>
            <a:r>
              <a:rPr lang="ru-RU" altLang="ru-RU" sz="3200" b="1" dirty="0" smtClean="0">
                <a:solidFill>
                  <a:srgbClr val="000000"/>
                </a:solidFill>
                <a:latin typeface="Times New Roman" pitchFamily="18" charset="0"/>
                <a:cs typeface="Times New Roman" pitchFamily="18" charset="0"/>
              </a:rPr>
              <a:t> </a:t>
            </a:r>
            <a:r>
              <a:rPr lang="ru-RU" altLang="ru-RU" sz="3200" b="1" dirty="0" err="1" smtClean="0">
                <a:solidFill>
                  <a:srgbClr val="000000"/>
                </a:solidFill>
                <a:latin typeface="Times New Roman" pitchFamily="18" charset="0"/>
                <a:cs typeface="Times New Roman" pitchFamily="18" charset="0"/>
              </a:rPr>
              <a:t>қорының негізгі</a:t>
            </a:r>
            <a:r>
              <a:rPr lang="ru-RU" altLang="ru-RU" sz="3200" b="1" dirty="0" smtClean="0">
                <a:solidFill>
                  <a:srgbClr val="000000"/>
                </a:solidFill>
                <a:latin typeface="Times New Roman" pitchFamily="18" charset="0"/>
                <a:cs typeface="Times New Roman" pitchFamily="18" charset="0"/>
              </a:rPr>
              <a:t> </a:t>
            </a:r>
            <a:r>
              <a:rPr lang="ru-RU" altLang="ru-RU" sz="3200" b="1" dirty="0" err="1" smtClean="0">
                <a:solidFill>
                  <a:srgbClr val="000000"/>
                </a:solidFill>
                <a:latin typeface="Times New Roman" pitchFamily="18" charset="0"/>
                <a:cs typeface="Times New Roman" pitchFamily="18" charset="0"/>
              </a:rPr>
              <a:t>ұғымдары</a:t>
            </a:r>
            <a:endParaRPr lang="ru-RU" altLang="ru-RU" sz="3200" b="1" dirty="0" smtClean="0">
              <a:solidFill>
                <a:srgbClr val="000000"/>
              </a:solidFill>
              <a:latin typeface="Times New Roman" pitchFamily="18" charset="0"/>
              <a:cs typeface="Times New Roman" pitchFamily="18" charset="0"/>
            </a:endParaRPr>
          </a:p>
        </p:txBody>
      </p:sp>
      <p:sp>
        <p:nvSpPr>
          <p:cNvPr id="3" name="Содержимое 2"/>
          <p:cNvSpPr>
            <a:spLocks noGrp="1"/>
          </p:cNvSpPr>
          <p:nvPr>
            <p:ph idx="1"/>
          </p:nvPr>
        </p:nvSpPr>
        <p:spPr>
          <a:xfrm>
            <a:off x="546754" y="1555423"/>
            <a:ext cx="11406433" cy="4602687"/>
          </a:xfrm>
        </p:spPr>
        <p:txBody>
          <a:bodyPr>
            <a:normAutofit lnSpcReduction="10000"/>
          </a:bodyPr>
          <a:lstStyle/>
          <a:p>
            <a:pPr>
              <a:buNone/>
            </a:pPr>
            <a:endParaRPr lang="kk-KZ" dirty="0" smtClean="0"/>
          </a:p>
          <a:p>
            <a:pPr marL="0" indent="288000" algn="just">
              <a:lnSpc>
                <a:spcPct val="110000"/>
              </a:lnSpc>
              <a:spcBef>
                <a:spcPct val="0"/>
              </a:spcBef>
              <a:buNone/>
              <a:defRPr/>
            </a:pPr>
            <a:r>
              <a:rPr lang="kk-KZ" altLang="ru-RU" b="1" dirty="0" smtClean="0">
                <a:latin typeface="Times New Roman" panose="02020603050405020304" pitchFamily="18" charset="0"/>
                <a:cs typeface="Times New Roman" panose="02020603050405020304" pitchFamily="18" charset="0"/>
              </a:rPr>
              <a:t>Дәріс мақсаты:</a:t>
            </a:r>
            <a:r>
              <a:rPr lang="kk-KZ"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rPr>
              <a:t>мәліметтер базасы</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мәліметтер базасының негізгі</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ұғымдары туралы</a:t>
            </a:r>
            <a:r>
              <a:rPr lang="ru-RU" altLang="ru-RU" dirty="0" smtClean="0">
                <a:latin typeface="Times New Roman" panose="02020603050405020304" pitchFamily="18" charset="0"/>
              </a:rPr>
              <a:t> </a:t>
            </a:r>
            <a:r>
              <a:rPr lang="ru-RU" altLang="ru-RU" dirty="0" err="1" smtClean="0">
                <a:latin typeface="Times New Roman" panose="02020603050405020304" pitchFamily="18" charset="0"/>
              </a:rPr>
              <a:t>түсінік қалыптастыру.</a:t>
            </a:r>
            <a:endParaRPr lang="ru-RU" altLang="ru-RU" dirty="0" smtClean="0">
              <a:latin typeface="Times New Roman" panose="02020603050405020304" pitchFamily="18" charset="0"/>
            </a:endParaRPr>
          </a:p>
          <a:p>
            <a:pPr marL="0" indent="288000" algn="just">
              <a:lnSpc>
                <a:spcPct val="110000"/>
              </a:lnSpc>
              <a:spcBef>
                <a:spcPct val="0"/>
              </a:spcBef>
              <a:buNone/>
              <a:defRPr/>
            </a:pPr>
            <a:endParaRPr lang="ru-RU" dirty="0" smtClean="0"/>
          </a:p>
          <a:p>
            <a:pPr marL="274320" indent="-274320" algn="just">
              <a:spcBef>
                <a:spcPct val="0"/>
              </a:spcBef>
              <a:buNone/>
              <a:defRPr/>
            </a:pPr>
            <a:r>
              <a:rPr lang="kk-KZ" altLang="ru-RU" b="1" dirty="0" smtClean="0">
                <a:latin typeface="Times New Roman" panose="02020603050405020304" pitchFamily="18" charset="0"/>
                <a:cs typeface="Times New Roman" panose="02020603050405020304" pitchFamily="18" charset="0"/>
              </a:rPr>
              <a:t>	Кілттік сөздер:</a:t>
            </a:r>
            <a:r>
              <a:rPr lang="kk-KZ"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itchFamily="18" charset="0"/>
                <a:cs typeface="Times New Roman" pitchFamily="18" charset="0"/>
              </a:rPr>
              <a:t>н</a:t>
            </a:r>
            <a:r>
              <a:rPr lang="ru-RU" dirty="0" err="1" smtClean="0">
                <a:latin typeface="Times New Roman" pitchFamily="18" charset="0"/>
                <a:cs typeface="Times New Roman" pitchFamily="18" charset="0"/>
              </a:rPr>
              <a:t>егізгі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кілт</a:t>
            </a:r>
            <a:r>
              <a:rPr lang="kk-KZ"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қатынас, баған</a:t>
            </a:r>
            <a:r>
              <a:rPr lang="kk-KZ"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домен</a:t>
            </a:r>
            <a:r>
              <a:rPr lang="kk-KZ"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модель</a:t>
            </a:r>
            <a:endParaRPr lang="ru-RU" altLang="ru-RU" dirty="0" smtClean="0">
              <a:latin typeface="Times New Roman" panose="02020603050405020304" pitchFamily="18" charset="0"/>
              <a:cs typeface="Times New Roman" panose="02020603050405020304" pitchFamily="18" charset="0"/>
            </a:endParaRPr>
          </a:p>
          <a:p>
            <a:pPr marL="274320" indent="-274320">
              <a:spcBef>
                <a:spcPts val="580"/>
              </a:spcBef>
              <a:buClr>
                <a:schemeClr val="accent3"/>
              </a:buClr>
              <a:buNone/>
              <a:defRPr/>
            </a:pPr>
            <a:r>
              <a:rPr lang="kk-KZ" b="1" dirty="0" smtClean="0">
                <a:latin typeface="Times New Roman" pitchFamily="18" charset="0"/>
                <a:cs typeface="Times New Roman" pitchFamily="18" charset="0"/>
              </a:rPr>
              <a:t>	Жоспары</a:t>
            </a:r>
            <a:r>
              <a:rPr lang="kk-KZ"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marL="274320" indent="-274320">
              <a:spcBef>
                <a:spcPts val="580"/>
              </a:spcBef>
              <a:buClr>
                <a:schemeClr val="accent3"/>
              </a:buClr>
              <a:buNone/>
              <a:defRPr/>
            </a:pPr>
            <a:r>
              <a:rPr lang="kk-KZ"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1</a:t>
            </a:r>
            <a:r>
              <a:rPr lang="kk-KZ" dirty="0" smtClean="0">
                <a:latin typeface="Times New Roman" pitchFamily="18" charset="0"/>
                <a:cs typeface="Times New Roman" pitchFamily="18" charset="0"/>
              </a:rPr>
              <a:t>.1. </a:t>
            </a:r>
            <a:r>
              <a:rPr lang="ru-RU" dirty="0" err="1" smtClean="0">
                <a:latin typeface="Times New Roman" pitchFamily="18" charset="0"/>
                <a:cs typeface="Times New Roman" pitchFamily="18" charset="0"/>
              </a:rPr>
              <a:t>Деректер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қорының негізгі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жіктелуі</a:t>
            </a:r>
            <a:endParaRPr lang="ru-RU" dirty="0" smtClean="0">
              <a:latin typeface="Times New Roman" pitchFamily="18" charset="0"/>
              <a:cs typeface="Times New Roman" pitchFamily="18" charset="0"/>
            </a:endParaRPr>
          </a:p>
          <a:p>
            <a:pPr marL="274320" indent="-274320">
              <a:spcBef>
                <a:spcPts val="580"/>
              </a:spcBef>
              <a:buClr>
                <a:schemeClr val="accent3"/>
              </a:buClr>
              <a:buNone/>
              <a:defRPr/>
            </a:pPr>
            <a:r>
              <a:rPr lang="kk-KZ"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1</a:t>
            </a:r>
            <a:r>
              <a:rPr lang="kk-KZ" dirty="0" smtClean="0">
                <a:latin typeface="Times New Roman" pitchFamily="18" charset="0"/>
                <a:cs typeface="Times New Roman" pitchFamily="18" charset="0"/>
              </a:rPr>
              <a:t>.2. </a:t>
            </a:r>
            <a:r>
              <a:rPr lang="ru-RU" dirty="0" err="1" smtClean="0">
                <a:latin typeface="Times New Roman" pitchFamily="18" charset="0"/>
                <a:cs typeface="Times New Roman" pitchFamily="18" charset="0"/>
              </a:rPr>
              <a:t>Деректер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базасын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басқару жүйесі</a:t>
            </a:r>
            <a:r>
              <a:rPr lang="ru-RU" dirty="0" smtClean="0">
                <a:latin typeface="Times New Roman" pitchFamily="18" charset="0"/>
                <a:cs typeface="Times New Roman" pitchFamily="18" charset="0"/>
              </a:rPr>
              <a:t> </a:t>
            </a:r>
          </a:p>
          <a:p>
            <a:pPr marL="274320" indent="-274320">
              <a:spcBef>
                <a:spcPts val="580"/>
              </a:spcBef>
              <a:buClr>
                <a:schemeClr val="accent3"/>
              </a:buClr>
              <a:buNone/>
              <a:defRPr/>
            </a:pPr>
            <a:r>
              <a:rPr lang="kk-KZ"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1</a:t>
            </a:r>
            <a:r>
              <a:rPr lang="kk-KZ" dirty="0" smtClean="0">
                <a:latin typeface="Times New Roman" pitchFamily="18" charset="0"/>
                <a:cs typeface="Times New Roman" pitchFamily="18" charset="0"/>
              </a:rPr>
              <a:t>.3. </a:t>
            </a:r>
            <a:r>
              <a:rPr lang="ru-RU" dirty="0" err="1" smtClean="0">
                <a:latin typeface="Times New Roman" pitchFamily="18" charset="0"/>
                <a:cs typeface="Times New Roman" pitchFamily="18" charset="0"/>
              </a:rPr>
              <a:t>Реляциялық мәліметтер базасы</a:t>
            </a:r>
            <a:endParaRPr lang="ru-RU" dirty="0" smtClean="0">
              <a:latin typeface="Times New Roman" pitchFamily="18" charset="0"/>
              <a:cs typeface="Times New Roman" pitchFamily="18" charset="0"/>
            </a:endParaRPr>
          </a:p>
          <a:p>
            <a:pPr marL="274320" indent="-274320">
              <a:spcBef>
                <a:spcPts val="580"/>
              </a:spcBef>
              <a:buClr>
                <a:schemeClr val="accent3"/>
              </a:buClr>
              <a:buNone/>
              <a:defRPr/>
            </a:pPr>
            <a:r>
              <a:rPr lang="kk-KZ"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1</a:t>
            </a:r>
            <a:r>
              <a:rPr lang="kk-KZ" dirty="0" smtClean="0">
                <a:latin typeface="Times New Roman" pitchFamily="18" charset="0"/>
                <a:cs typeface="Times New Roman" pitchFamily="18" charset="0"/>
              </a:rPr>
              <a:t>.4. </a:t>
            </a:r>
            <a:r>
              <a:rPr lang="ru-RU" dirty="0" err="1" smtClean="0">
                <a:latin typeface="Times New Roman" pitchFamily="18" charset="0"/>
                <a:cs typeface="Times New Roman" pitchFamily="18" charset="0"/>
              </a:rPr>
              <a:t>Қатынастардың негізгі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қасиеттері</a:t>
            </a:r>
            <a:r>
              <a:rPr lang="ru-RU" dirty="0" smtClean="0">
                <a:latin typeface="Times New Roman" pitchFamily="18" charset="0"/>
                <a:cs typeface="Times New Roman" pitchFamily="18" charset="0"/>
              </a:rPr>
              <a:t> </a:t>
            </a:r>
          </a:p>
          <a:p>
            <a:pPr marL="274320" indent="-274320">
              <a:spcBef>
                <a:spcPts val="580"/>
              </a:spcBef>
              <a:buClr>
                <a:schemeClr val="accent3"/>
              </a:buClr>
              <a:buNone/>
              <a:defRPr/>
            </a:pPr>
            <a:r>
              <a:rPr lang="kk-KZ"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207389" y="131975"/>
            <a:ext cx="6702457"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USE college;</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ALTER TABLE students</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DROP FOREIGN KEY students_ibfk_1;</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Сыртқы кілтті қосу</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7586" name="Рисунок 2075"/>
          <p:cNvPicPr>
            <a:picLocks noChangeAspect="1" noChangeArrowheads="1"/>
          </p:cNvPicPr>
          <p:nvPr/>
        </p:nvPicPr>
        <p:blipFill>
          <a:blip r:embed="rId2"/>
          <a:srcRect/>
          <a:stretch>
            <a:fillRect/>
          </a:stretch>
        </p:blipFill>
        <p:spPr bwMode="auto">
          <a:xfrm>
            <a:off x="2997724" y="1470581"/>
            <a:ext cx="5418138" cy="1252538"/>
          </a:xfrm>
          <a:prstGeom prst="rect">
            <a:avLst/>
          </a:prstGeom>
          <a:noFill/>
          <a:ln w="9525">
            <a:noFill/>
            <a:miter lim="800000"/>
            <a:headEnd/>
            <a:tailEnd/>
          </a:ln>
        </p:spPr>
      </p:pic>
      <p:sp>
        <p:nvSpPr>
          <p:cNvPr id="67587" name="Rectangle 3"/>
          <p:cNvSpPr>
            <a:spLocks noChangeArrowheads="1"/>
          </p:cNvSpPr>
          <p:nvPr/>
        </p:nvSpPr>
        <p:spPr bwMode="auto">
          <a:xfrm>
            <a:off x="3742441" y="2903455"/>
            <a:ext cx="3625673" cy="67710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6 - сурет. Сыртқы кілтті қосу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7588" name="Rectangle 4"/>
          <p:cNvSpPr>
            <a:spLocks noChangeArrowheads="1"/>
          </p:cNvSpPr>
          <p:nvPr/>
        </p:nvSpPr>
        <p:spPr bwMode="auto">
          <a:xfrm>
            <a:off x="0" y="3346516"/>
            <a:ext cx="805991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USE college;</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ALTER TABLE students</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ADD FOREIGN KEY(class) REFERENCES class(id);</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Сыртқы кілтті CONSTRAINT арқылы қосу</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7589" name="Рисунок 2076"/>
          <p:cNvPicPr>
            <a:picLocks noChangeAspect="1" noChangeArrowheads="1"/>
          </p:cNvPicPr>
          <p:nvPr/>
        </p:nvPicPr>
        <p:blipFill>
          <a:blip r:embed="rId3"/>
          <a:srcRect/>
          <a:stretch>
            <a:fillRect/>
          </a:stretch>
        </p:blipFill>
        <p:spPr bwMode="auto">
          <a:xfrm>
            <a:off x="3242820" y="4703975"/>
            <a:ext cx="5595938" cy="1592263"/>
          </a:xfrm>
          <a:prstGeom prst="rect">
            <a:avLst/>
          </a:prstGeom>
          <a:noFill/>
          <a:ln w="9525">
            <a:noFill/>
            <a:miter lim="800000"/>
            <a:headEnd/>
            <a:tailEnd/>
          </a:ln>
        </p:spPr>
      </p:pic>
      <p:sp>
        <p:nvSpPr>
          <p:cNvPr id="67590" name="Rectangle 6"/>
          <p:cNvSpPr>
            <a:spLocks noChangeArrowheads="1"/>
          </p:cNvSpPr>
          <p:nvPr/>
        </p:nvSpPr>
        <p:spPr bwMode="auto">
          <a:xfrm>
            <a:off x="3054285" y="6315959"/>
            <a:ext cx="5856155"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ctr" defTabSz="914400" rtl="0" eaLnBrk="1" fontAlgn="base" latinLnBrk="0" hangingPunct="1">
              <a:lnSpc>
                <a:spcPct val="100000"/>
              </a:lnSpc>
              <a:spcBef>
                <a:spcPct val="0"/>
              </a:spcBef>
              <a:spcAft>
                <a:spcPct val="0"/>
              </a:spcAft>
              <a:buClrTx/>
              <a:buSzTx/>
              <a:buFontTx/>
              <a:buNone/>
              <a:tabLst/>
            </a:pPr>
            <a:r>
              <a:rPr lang="kk-KZ" sz="2000" dirty="0" smtClean="0">
                <a:solidFill>
                  <a:srgbClr val="000000"/>
                </a:solidFill>
                <a:latin typeface="Times New Roman" pitchFamily="18" charset="0"/>
                <a:ea typeface="Calibri" pitchFamily="34" charset="0"/>
                <a:cs typeface="Times New Roman" pitchFamily="18" charset="0"/>
              </a:rPr>
              <a:t>7</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 сурет. Сыртқы кілтті қосу және оған атау беру</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1" y="131974"/>
            <a:ext cx="7777113"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USE college;</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ALTER TABLE students</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ADD CONSTRAINT </a:t>
            </a:r>
            <a:r>
              <a:rPr kumimoji="0" lang="en-US"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class_fk</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FOREIGN KEY(class) REFERENCES class(id);</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Бастапқы кілтті қосу және жою</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Құрылған </a:t>
            </a: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faculty</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кестесіне бастапқы кілтті қосу.</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8610" name="Рисунок 2077"/>
          <p:cNvPicPr>
            <a:picLocks noChangeAspect="1" noChangeArrowheads="1"/>
          </p:cNvPicPr>
          <p:nvPr/>
        </p:nvPicPr>
        <p:blipFill>
          <a:blip r:embed="rId2"/>
          <a:srcRect/>
          <a:stretch>
            <a:fillRect/>
          </a:stretch>
        </p:blipFill>
        <p:spPr bwMode="auto">
          <a:xfrm>
            <a:off x="3091991" y="2224726"/>
            <a:ext cx="5562600" cy="2819400"/>
          </a:xfrm>
          <a:prstGeom prst="rect">
            <a:avLst/>
          </a:prstGeom>
          <a:noFill/>
          <a:ln w="9525">
            <a:noFill/>
            <a:miter lim="800000"/>
            <a:headEnd/>
            <a:tailEnd/>
          </a:ln>
        </p:spPr>
      </p:pic>
      <p:sp>
        <p:nvSpPr>
          <p:cNvPr id="68611" name="Rectangle 3"/>
          <p:cNvSpPr>
            <a:spLocks noChangeArrowheads="1"/>
          </p:cNvSpPr>
          <p:nvPr/>
        </p:nvSpPr>
        <p:spPr bwMode="auto">
          <a:xfrm>
            <a:off x="3582185" y="5467546"/>
            <a:ext cx="466724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8 - сурет. Кестеге бастапқы кілтті қосу</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131976" y="0"/>
            <a:ext cx="6881566"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USE college;</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CREATE TABLE faculty</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id INT,</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faculty_name</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VARCHAR(20)</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ALTER TABLE faculty</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ADD PRIMARY KEY (id);</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Бастапқы</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кілтті</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өшіру</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9634" name="Рисунок 2078"/>
          <p:cNvPicPr>
            <a:picLocks noChangeAspect="1" noChangeArrowheads="1"/>
          </p:cNvPicPr>
          <p:nvPr/>
        </p:nvPicPr>
        <p:blipFill>
          <a:blip r:embed="rId2"/>
          <a:srcRect/>
          <a:stretch>
            <a:fillRect/>
          </a:stretch>
        </p:blipFill>
        <p:spPr bwMode="auto">
          <a:xfrm>
            <a:off x="3874416" y="2809188"/>
            <a:ext cx="5367338" cy="1262063"/>
          </a:xfrm>
          <a:prstGeom prst="rect">
            <a:avLst/>
          </a:prstGeom>
          <a:noFill/>
          <a:ln w="9525">
            <a:noFill/>
            <a:miter lim="800000"/>
            <a:headEnd/>
            <a:tailEnd/>
          </a:ln>
        </p:spPr>
      </p:pic>
      <p:sp>
        <p:nvSpPr>
          <p:cNvPr id="69638" name="Rectangle 6"/>
          <p:cNvSpPr>
            <a:spLocks noChangeArrowheads="1"/>
          </p:cNvSpPr>
          <p:nvPr/>
        </p:nvSpPr>
        <p:spPr bwMode="auto">
          <a:xfrm>
            <a:off x="3987539" y="4223208"/>
            <a:ext cx="39333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9 - сурет. Бастапқы кілтті өшіру</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69639" name="Rectangle 7"/>
          <p:cNvSpPr>
            <a:spLocks noChangeArrowheads="1"/>
          </p:cNvSpPr>
          <p:nvPr/>
        </p:nvSpPr>
        <p:spPr bwMode="auto">
          <a:xfrm>
            <a:off x="235671" y="4939645"/>
            <a:ext cx="4062952"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USE college;</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ALTER TABLE faculty</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DROP PRIMARY KEY;</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11085" y="311085"/>
            <a:ext cx="11042715" cy="5865878"/>
          </a:xfrm>
        </p:spPr>
        <p:txBody>
          <a:bodyPr>
            <a:normAutofit fontScale="77500" lnSpcReduction="20000"/>
          </a:bodyPr>
          <a:lstStyle/>
          <a:p>
            <a:pPr algn="ctr">
              <a:spcBef>
                <a:spcPts val="580"/>
              </a:spcBef>
              <a:buNone/>
              <a:defRPr/>
            </a:pPr>
            <a:r>
              <a:rPr lang="kk-KZ" altLang="ru-RU" sz="3600" dirty="0" smtClean="0">
                <a:latin typeface="Times New Roman" panose="02020603050405020304" pitchFamily="18" charset="0"/>
                <a:cs typeface="Times New Roman" panose="02020603050405020304" pitchFamily="18" charset="0"/>
              </a:rPr>
              <a:t>Әдебиеттер тізімі</a:t>
            </a:r>
            <a:endParaRPr lang="kk-KZ" altLang="ru-RU" sz="3600" b="1" dirty="0" smtClean="0">
              <a:latin typeface="Times New Roman" panose="02020603050405020304" pitchFamily="18" charset="0"/>
              <a:cs typeface="Times New Roman" panose="02020603050405020304" pitchFamily="18" charset="0"/>
            </a:endParaRPr>
          </a:p>
          <a:p>
            <a:pPr>
              <a:spcBef>
                <a:spcPts val="580"/>
              </a:spcBef>
              <a:defRPr/>
            </a:pPr>
            <a:endParaRPr lang="kk-KZ" altLang="ru-RU" b="1" dirty="0" smtClean="0">
              <a:latin typeface="Times New Roman" panose="02020603050405020304" pitchFamily="18" charset="0"/>
              <a:cs typeface="Times New Roman" panose="02020603050405020304" pitchFamily="18" charset="0"/>
            </a:endParaRPr>
          </a:p>
          <a:p>
            <a:pPr marL="0" indent="0" algn="just">
              <a:lnSpc>
                <a:spcPct val="120000"/>
              </a:lnSpc>
              <a:spcBef>
                <a:spcPts val="0"/>
              </a:spcBef>
              <a:buNone/>
              <a:defRPr/>
            </a:pPr>
            <a:r>
              <a:rPr lang="kk-KZ" altLang="ru-RU" b="1" dirty="0" smtClean="0">
                <a:latin typeface="Times New Roman" panose="02020603050405020304" pitchFamily="18" charset="0"/>
                <a:cs typeface="Times New Roman" panose="02020603050405020304" pitchFamily="18" charset="0"/>
              </a:rPr>
              <a:t>Негізгі әдебиеттер:</a:t>
            </a:r>
            <a:endParaRPr lang="ru-RU" altLang="ru-RU" b="1" dirty="0" smtClean="0">
              <a:latin typeface="Times New Roman" panose="02020603050405020304" pitchFamily="18" charset="0"/>
              <a:cs typeface="Times New Roman" panose="02020603050405020304" pitchFamily="18" charset="0"/>
            </a:endParaRPr>
          </a:p>
          <a:p>
            <a:pPr marL="0" lvl="0" indent="0" algn="just">
              <a:lnSpc>
                <a:spcPct val="120000"/>
              </a:lnSpc>
              <a:spcBef>
                <a:spcPts val="0"/>
              </a:spcBef>
              <a:buFont typeface="+mj-lt"/>
              <a:buAutoNum type="arabicPeriod"/>
            </a:pPr>
            <a:r>
              <a:rPr lang="ru-RU" altLang="ru-RU" dirty="0" err="1" smtClean="0">
                <a:latin typeface="Times New Roman" panose="02020603050405020304" pitchFamily="18" charset="0"/>
                <a:cs typeface="Times New Roman" panose="02020603050405020304" pitchFamily="18" charset="0"/>
              </a:rPr>
              <a:t>Сейед</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Тахагхогхи</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Хью</a:t>
            </a:r>
            <a:r>
              <a:rPr lang="ru-RU" altLang="ru-RU" dirty="0" smtClean="0">
                <a:latin typeface="Times New Roman" panose="02020603050405020304" pitchFamily="18" charset="0"/>
                <a:cs typeface="Times New Roman" panose="02020603050405020304" pitchFamily="18" charset="0"/>
              </a:rPr>
              <a:t> Е. Вильямс</a:t>
            </a:r>
            <a:r>
              <a:rPr lang="kk-KZ" altLang="ru-RU" dirty="0" smtClean="0">
                <a:latin typeface="Times New Roman" panose="02020603050405020304" pitchFamily="18" charset="0"/>
                <a:cs typeface="Times New Roman" panose="02020603050405020304" pitchFamily="18" charset="0"/>
              </a:rPr>
              <a:t>.</a:t>
            </a:r>
            <a:r>
              <a:rPr lang="ru-RU" altLang="ru-RU" dirty="0" smtClean="0">
                <a:latin typeface="Times New Roman" panose="02020603050405020304" pitchFamily="18" charset="0"/>
                <a:cs typeface="Times New Roman" panose="02020603050405020304" pitchFamily="18" charset="0"/>
              </a:rPr>
              <a:t> Руководство по </a:t>
            </a:r>
            <a:r>
              <a:rPr lang="ru-RU" altLang="ru-RU" dirty="0" err="1" smtClean="0">
                <a:latin typeface="Times New Roman" panose="02020603050405020304" pitchFamily="18" charset="0"/>
                <a:cs typeface="Times New Roman" panose="02020603050405020304" pitchFamily="18" charset="0"/>
              </a:rPr>
              <a:t>MySQL</a:t>
            </a:r>
            <a:r>
              <a:rPr lang="ru-RU" altLang="ru-RU" dirty="0" smtClean="0">
                <a:latin typeface="Times New Roman" panose="02020603050405020304" pitchFamily="18" charset="0"/>
                <a:cs typeface="Times New Roman" panose="02020603050405020304" pitchFamily="18" charset="0"/>
              </a:rPr>
              <a:t> / Пер. с англ. — М. : Издательство «Русская редакция» ; 2007. — 544 стр. : ил. ISBN 978–5–7502–0319–2</a:t>
            </a:r>
          </a:p>
          <a:p>
            <a:pPr marL="0" lvl="0" indent="0" algn="just">
              <a:lnSpc>
                <a:spcPct val="120000"/>
              </a:lnSpc>
              <a:spcBef>
                <a:spcPts val="0"/>
              </a:spcBef>
              <a:buFont typeface="+mj-lt"/>
              <a:buAutoNum type="arabicPeriod"/>
            </a:pPr>
            <a:r>
              <a:rPr lang="kk-KZ" altLang="ru-RU" dirty="0" smtClean="0">
                <a:latin typeface="Times New Roman" panose="02020603050405020304" pitchFamily="18" charset="0"/>
                <a:cs typeface="Times New Roman" panose="02020603050405020304" pitchFamily="18" charset="0"/>
              </a:rPr>
              <a:t>Шварц Б., Зайцев П., Ткаченко В. MySQL по максимуму. 3-е изд. – СПб.: Питер, 2018. – 864 с.: ил. – (Серия «Бестселлеры O'Reilly»). ISBN 978-5-4461-0696-7</a:t>
            </a:r>
            <a:endParaRPr lang="ru-RU" altLang="ru-RU" dirty="0" smtClean="0">
              <a:latin typeface="Times New Roman" panose="02020603050405020304" pitchFamily="18" charset="0"/>
              <a:cs typeface="Times New Roman" panose="02020603050405020304" pitchFamily="18" charset="0"/>
            </a:endParaRPr>
          </a:p>
          <a:p>
            <a:pPr marL="0" lvl="0" indent="0" algn="just">
              <a:lnSpc>
                <a:spcPct val="120000"/>
              </a:lnSpc>
              <a:spcBef>
                <a:spcPts val="0"/>
              </a:spcBef>
              <a:buFont typeface="+mj-lt"/>
              <a:buAutoNum type="arabicPeriod"/>
            </a:pPr>
            <a:r>
              <a:rPr lang="ru-RU" altLang="ru-RU" dirty="0" smtClean="0">
                <a:latin typeface="Times New Roman" panose="02020603050405020304" pitchFamily="18" charset="0"/>
                <a:cs typeface="Times New Roman" panose="02020603050405020304" pitchFamily="18" charset="0"/>
              </a:rPr>
              <a:t>М. В. Кузнецов, И. В. </a:t>
            </a:r>
            <a:r>
              <a:rPr lang="ru-RU" altLang="ru-RU" dirty="0" err="1" smtClean="0">
                <a:latin typeface="Times New Roman" panose="02020603050405020304" pitchFamily="18" charset="0"/>
                <a:cs typeface="Times New Roman" panose="02020603050405020304" pitchFamily="18" charset="0"/>
              </a:rPr>
              <a:t>Симдянов</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MySQL</a:t>
            </a:r>
            <a:r>
              <a:rPr lang="ru-RU" altLang="ru-RU" dirty="0" smtClean="0">
                <a:latin typeface="Times New Roman" panose="02020603050405020304" pitchFamily="18" charset="0"/>
                <a:cs typeface="Times New Roman" panose="02020603050405020304" pitchFamily="18" charset="0"/>
              </a:rPr>
              <a:t> на примерах /</a:t>
            </a:r>
            <a:r>
              <a:rPr lang="kk-KZ" altLang="ru-RU" dirty="0" smtClean="0">
                <a:latin typeface="Times New Roman" panose="02020603050405020304" pitchFamily="18" charset="0"/>
                <a:cs typeface="Times New Roman" panose="02020603050405020304" pitchFamily="18" charset="0"/>
              </a:rPr>
              <a:t> – </a:t>
            </a:r>
            <a:r>
              <a:rPr lang="ru-RU" altLang="ru-RU" dirty="0" smtClean="0">
                <a:latin typeface="Times New Roman" panose="02020603050405020304" pitchFamily="18" charset="0"/>
                <a:cs typeface="Times New Roman" panose="02020603050405020304" pitchFamily="18" charset="0"/>
              </a:rPr>
              <a:t>СПб.: </a:t>
            </a:r>
            <a:r>
              <a:rPr lang="ru-RU" altLang="ru-RU" dirty="0" err="1" smtClean="0">
                <a:latin typeface="Times New Roman" panose="02020603050405020304" pitchFamily="18" charset="0"/>
                <a:cs typeface="Times New Roman" panose="02020603050405020304" pitchFamily="18" charset="0"/>
              </a:rPr>
              <a:t>БХВ-Петербург</a:t>
            </a:r>
            <a:r>
              <a:rPr lang="ru-RU" altLang="ru-RU" dirty="0" smtClean="0">
                <a:latin typeface="Times New Roman" panose="02020603050405020304" pitchFamily="18" charset="0"/>
                <a:cs typeface="Times New Roman" panose="02020603050405020304" pitchFamily="18" charset="0"/>
              </a:rPr>
              <a:t>, 2007. — 592 с.: ил. + CD-ROM</a:t>
            </a:r>
            <a:r>
              <a:rPr lang="kk-KZ" altLang="ru-RU" dirty="0" smtClean="0">
                <a:latin typeface="Times New Roman" panose="02020603050405020304" pitchFamily="18" charset="0"/>
                <a:cs typeface="Times New Roman" panose="02020603050405020304" pitchFamily="18" charset="0"/>
              </a:rPr>
              <a:t>. </a:t>
            </a:r>
            <a:r>
              <a:rPr lang="ru-RU" altLang="ru-RU" dirty="0" smtClean="0">
                <a:latin typeface="Times New Roman" panose="02020603050405020304" pitchFamily="18" charset="0"/>
                <a:cs typeface="Times New Roman" panose="02020603050405020304" pitchFamily="18" charset="0"/>
              </a:rPr>
              <a:t>ISBN 978-5-9775-0066-1</a:t>
            </a:r>
          </a:p>
          <a:p>
            <a:pPr marL="0" indent="0" algn="just">
              <a:lnSpc>
                <a:spcPct val="120000"/>
              </a:lnSpc>
              <a:spcBef>
                <a:spcPts val="0"/>
              </a:spcBef>
              <a:buNone/>
              <a:defRPr/>
            </a:pPr>
            <a:r>
              <a:rPr lang="ru-RU" altLang="ru-RU" b="1" dirty="0" err="1" smtClean="0">
                <a:latin typeface="Times New Roman" panose="02020603050405020304" pitchFamily="18" charset="0"/>
                <a:cs typeface="Times New Roman" panose="02020603050405020304" pitchFamily="18" charset="0"/>
              </a:rPr>
              <a:t>Қосымша әдебиеттер:</a:t>
            </a:r>
            <a:endParaRPr lang="ru-RU" altLang="ru-RU" b="1" dirty="0" smtClean="0">
              <a:latin typeface="Times New Roman" panose="02020603050405020304" pitchFamily="18" charset="0"/>
              <a:cs typeface="Times New Roman" panose="02020603050405020304" pitchFamily="18" charset="0"/>
            </a:endParaRPr>
          </a:p>
          <a:p>
            <a:pPr marL="0" lvl="0" indent="0" algn="just">
              <a:lnSpc>
                <a:spcPct val="120000"/>
              </a:lnSpc>
              <a:spcBef>
                <a:spcPts val="0"/>
              </a:spcBef>
              <a:buFont typeface="+mj-lt"/>
              <a:buAutoNum type="arabicPeriod"/>
            </a:pPr>
            <a:r>
              <a:rPr lang="en-US" altLang="ru-RU" dirty="0" err="1" smtClean="0">
                <a:latin typeface="Times New Roman" pitchFamily="18" charset="0"/>
                <a:cs typeface="Times New Roman" pitchFamily="18" charset="0"/>
              </a:rPr>
              <a:t>MySQL</a:t>
            </a:r>
            <a:r>
              <a:rPr lang="en-US" altLang="ru-RU" dirty="0" smtClean="0">
                <a:latin typeface="Times New Roman" pitchFamily="18" charset="0"/>
                <a:cs typeface="Times New Roman" pitchFamily="18" charset="0"/>
              </a:rPr>
              <a:t> Workbench Reference Manual. </a:t>
            </a:r>
            <a:r>
              <a:rPr lang="en-US" altLang="ru-RU" dirty="0" smtClean="0">
                <a:latin typeface="Times New Roman" pitchFamily="18" charset="0"/>
                <a:cs typeface="Times New Roman" pitchFamily="18" charset="0"/>
                <a:hlinkClick r:id="rId2"/>
              </a:rPr>
              <a:t>https://downloads.mysql.com/docs/workbench-en.pdf</a:t>
            </a:r>
            <a:r>
              <a:rPr lang="en-US" altLang="ru-RU" dirty="0" smtClean="0">
                <a:latin typeface="Times New Roman" pitchFamily="18" charset="0"/>
                <a:cs typeface="Times New Roman" pitchFamily="18" charset="0"/>
              </a:rPr>
              <a:t> </a:t>
            </a:r>
            <a:endParaRPr lang="ru-RU" altLang="ru-RU" dirty="0" smtClean="0">
              <a:latin typeface="Times New Roman" pitchFamily="18" charset="0"/>
              <a:cs typeface="Times New Roman" pitchFamily="18" charset="0"/>
            </a:endParaRPr>
          </a:p>
          <a:p>
            <a:pPr marL="0" lvl="0" indent="0" algn="just">
              <a:lnSpc>
                <a:spcPct val="120000"/>
              </a:lnSpc>
              <a:spcBef>
                <a:spcPts val="0"/>
              </a:spcBef>
              <a:buFont typeface="+mj-lt"/>
              <a:buAutoNum type="arabicPeriod"/>
            </a:pPr>
            <a:r>
              <a:rPr lang="kk-KZ" dirty="0" smtClean="0">
                <a:latin typeface="Times New Roman" pitchFamily="18" charset="0"/>
                <a:cs typeface="Times New Roman" pitchFamily="18" charset="0"/>
              </a:rPr>
              <a:t>Кляйн К., Кляйн Д., Хант Б. SQL. Справочник, 3-е издание. – Пер. с англ. – СПб: Символ-Плюс, 2010. – 656 с., ил. ISBN 9785932861653</a:t>
            </a:r>
            <a:endParaRPr lang="ru-RU" dirty="0" smtClean="0">
              <a:latin typeface="Times New Roman" pitchFamily="18" charset="0"/>
              <a:cs typeface="Times New Roman" pitchFamily="18" charset="0"/>
            </a:endParaRPr>
          </a:p>
          <a:p>
            <a:pPr marL="0" indent="0" algn="just">
              <a:lnSpc>
                <a:spcPct val="120000"/>
              </a:lnSpc>
              <a:spcBef>
                <a:spcPts val="0"/>
              </a:spcBef>
              <a:buNone/>
              <a:defRPr/>
            </a:pPr>
            <a:r>
              <a:rPr lang="kk-KZ" b="1" dirty="0" smtClean="0">
                <a:latin typeface="Times New Roman" pitchFamily="18" charset="0"/>
                <a:cs typeface="Times New Roman" pitchFamily="18" charset="0"/>
              </a:rPr>
              <a:t>Интернет көздері</a:t>
            </a:r>
            <a:endParaRPr lang="ru-RU" dirty="0" smtClean="0">
              <a:latin typeface="Times New Roman" pitchFamily="18" charset="0"/>
              <a:cs typeface="Times New Roman" pitchFamily="18" charset="0"/>
            </a:endParaRPr>
          </a:p>
          <a:p>
            <a:pPr marL="0" indent="0" algn="just">
              <a:lnSpc>
                <a:spcPct val="120000"/>
              </a:lnSpc>
              <a:spcBef>
                <a:spcPts val="0"/>
              </a:spcBef>
              <a:buNone/>
            </a:pPr>
            <a:r>
              <a:rPr lang="en-US" dirty="0" smtClean="0">
                <a:latin typeface="Times New Roman" pitchFamily="18" charset="0"/>
                <a:cs typeface="Times New Roman" pitchFamily="18" charset="0"/>
                <a:hlinkClick r:id="rId3"/>
              </a:rPr>
              <a:t>Beyli_L_-_Izuchaem_SQL_Bestsellery_O_39_Reilly_-_2012.pdf  </a:t>
            </a:r>
          </a:p>
          <a:p>
            <a:pPr marL="0" lvl="0" indent="0" algn="just">
              <a:lnSpc>
                <a:spcPct val="120000"/>
              </a:lnSpc>
              <a:spcBef>
                <a:spcPts val="0"/>
              </a:spcBef>
              <a:buNone/>
            </a:pPr>
            <a:r>
              <a:rPr lang="kk-KZ" dirty="0" smtClean="0">
                <a:latin typeface="Times New Roman" pitchFamily="18" charset="0"/>
                <a:cs typeface="Times New Roman" pitchFamily="18" charset="0"/>
                <a:hlinkClick r:id="rId3"/>
              </a:rPr>
              <a:t>MySQL Documentation </a:t>
            </a:r>
            <a:r>
              <a:rPr lang="kk-KZ" dirty="0" smtClean="0">
                <a:latin typeface="Times New Roman" pitchFamily="18" charset="0"/>
                <a:cs typeface="Times New Roman" pitchFamily="18" charset="0"/>
                <a:hlinkClick r:id="rId4"/>
              </a:rPr>
              <a:t>https://dev.mysql.com/doc/</a:t>
            </a:r>
            <a:r>
              <a:rPr lang="kk-KZ" dirty="0" smtClean="0">
                <a:latin typeface="Times New Roman" pitchFamily="18" charset="0"/>
                <a:cs typeface="Times New Roman" pitchFamily="18" charset="0"/>
                <a:hlinkClick r:id="rId3"/>
              </a:rPr>
              <a:t> </a:t>
            </a:r>
            <a:endParaRPr lang="ru-RU" dirty="0" smtClean="0">
              <a:latin typeface="Times New Roman" pitchFamily="18" charset="0"/>
              <a:cs typeface="Times New Roman" pitchFamily="18" charset="0"/>
              <a:hlinkClick r:id="rId3"/>
            </a:endParaRPr>
          </a:p>
          <a:p>
            <a:pPr marL="0" indent="0" algn="just">
              <a:lnSpc>
                <a:spcPct val="120000"/>
              </a:lnSpc>
              <a:spcBef>
                <a:spcPts val="0"/>
              </a:spcBef>
              <a:buNone/>
              <a:defRPr/>
            </a:pPr>
            <a:r>
              <a:rPr lang="ru-RU" dirty="0" smtClean="0">
                <a:latin typeface="Times New Roman" pitchFamily="18" charset="0"/>
                <a:cs typeface="Times New Roman" pitchFamily="18" charset="0"/>
                <a:hlinkClick r:id="rId5"/>
              </a:rPr>
              <a:t>http://jsp.newmail.ru</a:t>
            </a:r>
            <a:endParaRPr lang="ru-RU"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2804" y="195443"/>
            <a:ext cx="11623250" cy="1325563"/>
          </a:xfrm>
        </p:spPr>
        <p:txBody>
          <a:bodyPr>
            <a:normAutofit/>
          </a:bodyPr>
          <a:lstStyle/>
          <a:p>
            <a:pPr algn="ctr"/>
            <a:r>
              <a:rPr lang="kk-KZ" altLang="ru-RU" sz="3600" b="1" dirty="0" smtClean="0">
                <a:solidFill>
                  <a:srgbClr val="000000"/>
                </a:solidFill>
                <a:latin typeface="Times New Roman" pitchFamily="18" charset="0"/>
                <a:cs typeface="Times New Roman" pitchFamily="18" charset="0"/>
              </a:rPr>
              <a:t>Тақырып 4</a:t>
            </a:r>
            <a:r>
              <a:rPr lang="kk-KZ" sz="3600" i="1" dirty="0" smtClean="0">
                <a:solidFill>
                  <a:srgbClr val="00B0F0"/>
                </a:solidFill>
                <a:latin typeface="Times New Roman" panose="02020603050405020304" pitchFamily="18" charset="0"/>
                <a:ea typeface="Times New Roman" panose="02020603050405020304" pitchFamily="18" charset="0"/>
              </a:rPr>
              <a:t>. </a:t>
            </a:r>
            <a:r>
              <a:rPr lang="kk-KZ" altLang="ru-RU" sz="3600" b="1" dirty="0" smtClean="0">
                <a:solidFill>
                  <a:srgbClr val="000000"/>
                </a:solidFill>
                <a:latin typeface="Times New Roman" pitchFamily="18" charset="0"/>
                <a:cs typeface="Times New Roman" pitchFamily="18" charset="0"/>
              </a:rPr>
              <a:t>Мәліметтер база әкімшілігі және оның қызметтері</a:t>
            </a:r>
            <a:endParaRPr lang="ru-RU" dirty="0"/>
          </a:p>
        </p:txBody>
      </p:sp>
      <p:sp>
        <p:nvSpPr>
          <p:cNvPr id="3" name="Содержимое 2"/>
          <p:cNvSpPr>
            <a:spLocks noGrp="1"/>
          </p:cNvSpPr>
          <p:nvPr>
            <p:ph idx="1"/>
          </p:nvPr>
        </p:nvSpPr>
        <p:spPr>
          <a:xfrm>
            <a:off x="301657" y="1825625"/>
            <a:ext cx="11547835" cy="4351338"/>
          </a:xfrm>
        </p:spPr>
        <p:txBody>
          <a:bodyPr>
            <a:normAutofit/>
          </a:bodyPr>
          <a:lstStyle/>
          <a:p>
            <a:pPr>
              <a:buNone/>
            </a:pPr>
            <a:r>
              <a:rPr lang="ru-RU" altLang="ru-RU" i="1" dirty="0" err="1" smtClean="0">
                <a:latin typeface="Times New Roman" panose="02020603050405020304" pitchFamily="18" charset="0"/>
                <a:cs typeface="Times New Roman" panose="02020603050405020304" pitchFamily="18" charset="0"/>
              </a:rPr>
              <a:t>Дәрістің мақсаты: мәліметтердің тұтастығын қамтамасыз ету</a:t>
            </a:r>
            <a:r>
              <a:rPr lang="ru-RU" altLang="ru-RU" i="1" dirty="0" smtClean="0">
                <a:latin typeface="Times New Roman" panose="02020603050405020304" pitchFamily="18" charset="0"/>
                <a:cs typeface="Times New Roman" panose="02020603050405020304" pitchFamily="18" charset="0"/>
              </a:rPr>
              <a:t>, </a:t>
            </a:r>
            <a:r>
              <a:rPr lang="ru-RU" altLang="ru-RU" i="1" dirty="0" err="1" smtClean="0">
                <a:latin typeface="Times New Roman" panose="02020603050405020304" pitchFamily="18" charset="0"/>
                <a:cs typeface="Times New Roman" panose="02020603050405020304" pitchFamily="18" charset="0"/>
              </a:rPr>
              <a:t>базаға қызмет ету</a:t>
            </a:r>
            <a:r>
              <a:rPr lang="ru-RU" altLang="ru-RU" i="1" dirty="0" smtClean="0">
                <a:latin typeface="Times New Roman" panose="02020603050405020304" pitchFamily="18" charset="0"/>
                <a:cs typeface="Times New Roman" panose="02020603050405020304" pitchFamily="18" charset="0"/>
              </a:rPr>
              <a:t> </a:t>
            </a:r>
            <a:r>
              <a:rPr lang="ru-RU" altLang="ru-RU" i="1" dirty="0" err="1" smtClean="0">
                <a:latin typeface="Times New Roman" panose="02020603050405020304" pitchFamily="18" charset="0"/>
                <a:cs typeface="Times New Roman" panose="02020603050405020304" pitchFamily="18" charset="0"/>
              </a:rPr>
              <a:t>міндеттерін</a:t>
            </a:r>
            <a:r>
              <a:rPr lang="ru-RU" altLang="ru-RU" i="1" dirty="0" smtClean="0">
                <a:latin typeface="Times New Roman" panose="02020603050405020304" pitchFamily="18" charset="0"/>
                <a:cs typeface="Times New Roman" panose="02020603050405020304" pitchFamily="18" charset="0"/>
              </a:rPr>
              <a:t> </a:t>
            </a:r>
            <a:r>
              <a:rPr lang="kk-KZ" altLang="ru-RU" i="1" dirty="0" smtClean="0">
                <a:latin typeface="Times New Roman" panose="02020603050405020304" pitchFamily="18" charset="0"/>
                <a:cs typeface="Times New Roman" panose="02020603050405020304" pitchFamily="18" charset="0"/>
              </a:rPr>
              <a:t>қалыптаст</a:t>
            </a:r>
            <a:r>
              <a:rPr lang="ru-RU" altLang="ru-RU" i="1" dirty="0" err="1" smtClean="0">
                <a:latin typeface="Times New Roman" panose="02020603050405020304" pitchFamily="18" charset="0"/>
                <a:cs typeface="Times New Roman" panose="02020603050405020304" pitchFamily="18" charset="0"/>
              </a:rPr>
              <a:t>ыру</a:t>
            </a:r>
            <a:endParaRPr lang="en-US" altLang="ru-RU" i="1" dirty="0" smtClean="0">
              <a:latin typeface="Times New Roman" panose="02020603050405020304" pitchFamily="18" charset="0"/>
              <a:cs typeface="Times New Roman" panose="02020603050405020304" pitchFamily="18" charset="0"/>
            </a:endParaRPr>
          </a:p>
          <a:p>
            <a:pPr>
              <a:buNone/>
            </a:pPr>
            <a:r>
              <a:rPr lang="ru-RU" altLang="ru-RU" i="1" dirty="0" smtClean="0">
                <a:latin typeface="Times New Roman" panose="02020603050405020304" pitchFamily="18" charset="0"/>
                <a:cs typeface="Times New Roman" panose="02020603050405020304" pitchFamily="18" charset="0"/>
              </a:rPr>
              <a:t> </a:t>
            </a:r>
            <a:r>
              <a:rPr lang="ru-RU" altLang="ru-RU" i="1" dirty="0" err="1" smtClean="0">
                <a:latin typeface="Times New Roman" panose="02020603050405020304" pitchFamily="18" charset="0"/>
                <a:cs typeface="Times New Roman" panose="02020603050405020304" pitchFamily="18" charset="0"/>
              </a:rPr>
              <a:t>Кілттік</a:t>
            </a:r>
            <a:r>
              <a:rPr lang="ru-RU" altLang="ru-RU" i="1" dirty="0" smtClean="0">
                <a:latin typeface="Times New Roman" panose="02020603050405020304" pitchFamily="18" charset="0"/>
                <a:cs typeface="Times New Roman" panose="02020603050405020304" pitchFamily="18" charset="0"/>
              </a:rPr>
              <a:t> </a:t>
            </a:r>
            <a:r>
              <a:rPr lang="ru-RU" altLang="ru-RU" i="1" dirty="0" err="1" smtClean="0">
                <a:latin typeface="Times New Roman" panose="02020603050405020304" pitchFamily="18" charset="0"/>
                <a:cs typeface="Times New Roman" panose="02020603050405020304" pitchFamily="18" charset="0"/>
              </a:rPr>
              <a:t>сөздер:</a:t>
            </a:r>
            <a:r>
              <a:rPr lang="ru-RU" altLang="ru-RU" i="1" dirty="0" smtClean="0">
                <a:latin typeface="Times New Roman" panose="02020603050405020304" pitchFamily="18" charset="0"/>
                <a:cs typeface="Times New Roman" panose="02020603050405020304" pitchFamily="18" charset="0"/>
              </a:rPr>
              <a:t> </a:t>
            </a:r>
            <a:r>
              <a:rPr lang="kk-KZ" i="1" dirty="0" smtClean="0">
                <a:latin typeface="Times New Roman" panose="02020603050405020304" pitchFamily="18" charset="0"/>
                <a:ea typeface="Times New Roman" panose="02020603050405020304" pitchFamily="18" charset="0"/>
              </a:rPr>
              <a:t>жүйелік талдаушылар</a:t>
            </a:r>
            <a:r>
              <a:rPr lang="ru-RU" altLang="ru-RU" i="1" dirty="0" smtClean="0">
                <a:latin typeface="Times New Roman" panose="02020603050405020304" pitchFamily="18" charset="0"/>
                <a:cs typeface="Times New Roman" panose="02020603050405020304" pitchFamily="18" charset="0"/>
              </a:rPr>
              <a:t>, </a:t>
            </a:r>
            <a:r>
              <a:rPr lang="kk-KZ" i="1" dirty="0" smtClean="0">
                <a:latin typeface="Times New Roman" panose="02020603050405020304" pitchFamily="18" charset="0"/>
                <a:cs typeface="Times New Roman" panose="02020603050405020304" pitchFamily="18" charset="0"/>
              </a:rPr>
              <a:t>кесте, көрініс, индекс, тізбек (sequence), синоним</a:t>
            </a:r>
            <a:r>
              <a:rPr lang="ru-RU" altLang="ru-RU" i="1" dirty="0" smtClean="0">
                <a:latin typeface="Times New Roman" panose="02020603050405020304" pitchFamily="18" charset="0"/>
                <a:cs typeface="Times New Roman" panose="02020603050405020304" pitchFamily="18" charset="0"/>
              </a:rPr>
              <a:t>. </a:t>
            </a:r>
          </a:p>
          <a:p>
            <a:pPr>
              <a:buNone/>
            </a:pPr>
            <a:r>
              <a:rPr lang="ru-RU" altLang="ru-RU" i="1" dirty="0" smtClean="0">
                <a:latin typeface="Times New Roman" panose="02020603050405020304" pitchFamily="18" charset="0"/>
                <a:cs typeface="Times New Roman" panose="02020603050405020304" pitchFamily="18" charset="0"/>
              </a:rPr>
              <a:t> </a:t>
            </a:r>
          </a:p>
          <a:p>
            <a:pPr>
              <a:buNone/>
            </a:pPr>
            <a:r>
              <a:rPr lang="ru-RU" altLang="ru-RU" i="1" dirty="0" err="1" smtClean="0">
                <a:latin typeface="Times New Roman" panose="02020603050405020304" pitchFamily="18" charset="0"/>
                <a:cs typeface="Times New Roman" panose="02020603050405020304" pitchFamily="18" charset="0"/>
              </a:rPr>
              <a:t>Жоспары</a:t>
            </a:r>
            <a:r>
              <a:rPr lang="ru-RU" altLang="ru-RU" i="1" dirty="0" smtClean="0">
                <a:latin typeface="Times New Roman" panose="02020603050405020304" pitchFamily="18" charset="0"/>
                <a:cs typeface="Times New Roman" panose="02020603050405020304" pitchFamily="18" charset="0"/>
              </a:rPr>
              <a:t>: </a:t>
            </a:r>
          </a:p>
          <a:p>
            <a:pPr>
              <a:buNone/>
            </a:pPr>
            <a:r>
              <a:rPr lang="kk-KZ" altLang="ru-RU" i="1" dirty="0" smtClean="0">
                <a:latin typeface="Times New Roman" panose="02020603050405020304" pitchFamily="18" charset="0"/>
                <a:cs typeface="Times New Roman" panose="02020603050405020304" pitchFamily="18" charset="0"/>
              </a:rPr>
              <a:t>4</a:t>
            </a:r>
            <a:r>
              <a:rPr lang="ru-RU" altLang="ru-RU" i="1" dirty="0" smtClean="0">
                <a:latin typeface="Times New Roman" panose="02020603050405020304" pitchFamily="18" charset="0"/>
                <a:cs typeface="Times New Roman" panose="02020603050405020304" pitchFamily="18" charset="0"/>
              </a:rPr>
              <a:t>.1. </a:t>
            </a:r>
            <a:r>
              <a:rPr lang="kk-KZ" i="1" dirty="0" smtClean="0">
                <a:latin typeface="Times New Roman" panose="02020603050405020304" pitchFamily="18" charset="0"/>
                <a:cs typeface="Times New Roman" panose="02020603050405020304" pitchFamily="18" charset="0"/>
              </a:rPr>
              <a:t>Деректер қорының әкімшілер тобы</a:t>
            </a:r>
            <a:r>
              <a:rPr lang="ru-RU" altLang="ru-RU" i="1" dirty="0" smtClean="0">
                <a:latin typeface="Times New Roman" panose="02020603050405020304" pitchFamily="18" charset="0"/>
                <a:cs typeface="Times New Roman" panose="02020603050405020304" pitchFamily="18" charset="0"/>
              </a:rPr>
              <a:t>. </a:t>
            </a:r>
          </a:p>
          <a:p>
            <a:pPr>
              <a:buNone/>
            </a:pPr>
            <a:r>
              <a:rPr lang="kk-KZ" altLang="ru-RU" i="1" dirty="0" smtClean="0">
                <a:latin typeface="Times New Roman" panose="02020603050405020304" pitchFamily="18" charset="0"/>
                <a:cs typeface="Times New Roman" panose="02020603050405020304" pitchFamily="18" charset="0"/>
              </a:rPr>
              <a:t>4</a:t>
            </a:r>
            <a:r>
              <a:rPr lang="ru-RU" altLang="ru-RU" i="1" dirty="0" smtClean="0">
                <a:latin typeface="Times New Roman" panose="02020603050405020304" pitchFamily="18" charset="0"/>
                <a:cs typeface="Times New Roman" panose="02020603050405020304" pitchFamily="18" charset="0"/>
              </a:rPr>
              <a:t>.2. </a:t>
            </a:r>
            <a:r>
              <a:rPr lang="kk-KZ" altLang="ru-RU" i="1" dirty="0" smtClean="0">
                <a:latin typeface="Times New Roman" panose="02020603050405020304" pitchFamily="18" charset="0"/>
                <a:cs typeface="Times New Roman" panose="02020603050405020304" pitchFamily="18" charset="0"/>
              </a:rPr>
              <a:t>QBE сұраныс тілі.</a:t>
            </a:r>
            <a:r>
              <a:rPr lang="ru-RU" altLang="ru-RU" i="1" dirty="0" smtClean="0">
                <a:latin typeface="Times New Roman" panose="02020603050405020304" pitchFamily="18" charset="0"/>
                <a:cs typeface="Times New Roman" panose="02020603050405020304" pitchFamily="18" charset="0"/>
              </a:rPr>
              <a:t> </a:t>
            </a:r>
          </a:p>
          <a:p>
            <a:pPr>
              <a:buNone/>
            </a:pPr>
            <a:r>
              <a:rPr lang="kk-KZ" altLang="ru-RU" i="1" dirty="0" smtClean="0">
                <a:latin typeface="Times New Roman" panose="02020603050405020304" pitchFamily="18" charset="0"/>
                <a:cs typeface="Times New Roman" panose="02020603050405020304" pitchFamily="18" charset="0"/>
              </a:rPr>
              <a:t>4</a:t>
            </a:r>
            <a:r>
              <a:rPr lang="ru-RU" altLang="ru-RU" i="1" dirty="0" smtClean="0">
                <a:latin typeface="Times New Roman" panose="02020603050405020304" pitchFamily="18" charset="0"/>
                <a:cs typeface="Times New Roman" panose="02020603050405020304" pitchFamily="18" charset="0"/>
              </a:rPr>
              <a:t>.3. </a:t>
            </a:r>
            <a:r>
              <a:rPr lang="kk-KZ" altLang="ru-RU" i="1" dirty="0" smtClean="0">
                <a:latin typeface="Times New Roman" panose="02020603050405020304" pitchFamily="18" charset="0"/>
                <a:cs typeface="Times New Roman" panose="02020603050405020304" pitchFamily="18" charset="0"/>
              </a:rPr>
              <a:t>Формалар, есептер, макростар, модульдер</a:t>
            </a:r>
            <a:endParaRPr lang="ru-RU" altLang="ru-RU" i="1" dirty="0" smtClean="0">
              <a:latin typeface="Times New Roman" panose="02020603050405020304" pitchFamily="18" charset="0"/>
              <a:cs typeface="Times New Roman" panose="02020603050405020304" pitchFamily="18" charset="0"/>
            </a:endParaRPr>
          </a:p>
          <a:p>
            <a:pPr>
              <a:buNone/>
            </a:pPr>
            <a:endParaRPr lang="ru-RU" altLang="ru-RU" i="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140" y="780113"/>
            <a:ext cx="11539194" cy="4831242"/>
          </a:xfrm>
        </p:spPr>
        <p:txBody>
          <a:bodyPr>
            <a:normAutofit fontScale="70000" lnSpcReduction="20000"/>
          </a:bodyPr>
          <a:lstStyle/>
          <a:p>
            <a:pPr marL="0" indent="0" algn="just">
              <a:buNone/>
            </a:pPr>
            <a:r>
              <a:rPr lang="kk-KZ" i="1" dirty="0" smtClean="0">
                <a:latin typeface="Times New Roman" panose="02020603050405020304" pitchFamily="18" charset="0"/>
                <a:cs typeface="Times New Roman" panose="02020603050405020304" pitchFamily="18" charset="0"/>
              </a:rPr>
              <a:t>Деректер қорының әкімшілер </a:t>
            </a:r>
            <a:r>
              <a:rPr lang="kk-KZ" i="1" dirty="0">
                <a:latin typeface="Times New Roman" panose="02020603050405020304" pitchFamily="18" charset="0"/>
                <a:cs typeface="Times New Roman" panose="02020603050405020304" pitchFamily="18" charset="0"/>
              </a:rPr>
              <a:t>тобының </a:t>
            </a:r>
            <a:r>
              <a:rPr lang="kk-KZ" i="1" dirty="0" smtClean="0">
                <a:latin typeface="Times New Roman" panose="02020603050405020304" pitchFamily="18" charset="0"/>
                <a:cs typeface="Times New Roman" panose="02020603050405020304" pitchFamily="18" charset="0"/>
              </a:rPr>
              <a:t>құрамы</a:t>
            </a:r>
          </a:p>
          <a:p>
            <a:pPr algn="just"/>
            <a:r>
              <a:rPr lang="kk-KZ" i="1" dirty="0">
                <a:latin typeface="Times New Roman" panose="02020603050405020304" pitchFamily="18" charset="0"/>
                <a:cs typeface="Times New Roman" panose="02020603050405020304" pitchFamily="18" charset="0"/>
              </a:rPr>
              <a:t>Мәліметтер базасымен оның құру мен функционалдау процесінде әр түрлі категориядағы пайдаланушылар бірге іс-әрекет жасайды. </a:t>
            </a:r>
            <a:endParaRPr lang="ru-RU" i="1" dirty="0">
              <a:latin typeface="Times New Roman" panose="02020603050405020304" pitchFamily="18" charset="0"/>
              <a:cs typeface="Times New Roman" panose="02020603050405020304" pitchFamily="18" charset="0"/>
            </a:endParaRPr>
          </a:p>
          <a:p>
            <a:pPr algn="just"/>
            <a:r>
              <a:rPr lang="kk-KZ" i="1" dirty="0">
                <a:latin typeface="Times New Roman" panose="02020603050405020304" pitchFamily="18" charset="0"/>
                <a:cs typeface="Times New Roman" panose="02020603050405020304" pitchFamily="18" charset="0"/>
              </a:rPr>
              <a:t>Пайдаланушылардың негізгі категориясы болып түпкілікті пайдаланушылар, яғни, олардың қажеттіліктері үшін мәліметтер базасы құрылатын пайдаланушылар табылады. </a:t>
            </a:r>
            <a:endParaRPr lang="ru-RU" i="1" dirty="0">
              <a:latin typeface="Times New Roman" panose="02020603050405020304" pitchFamily="18" charset="0"/>
              <a:cs typeface="Times New Roman" panose="02020603050405020304" pitchFamily="18" charset="0"/>
            </a:endParaRPr>
          </a:p>
          <a:p>
            <a:pPr algn="just"/>
            <a:r>
              <a:rPr lang="kk-KZ" i="1" dirty="0">
                <a:latin typeface="Times New Roman" panose="02020603050405020304" pitchFamily="18" charset="0"/>
                <a:cs typeface="Times New Roman" panose="02020603050405020304" pitchFamily="18" charset="0"/>
              </a:rPr>
              <a:t>Құрылушы мәліметтер базасының ерекшеліктеріне байланысты оның түпкілікті пайдаланушылар әр түрлі бола алады. </a:t>
            </a:r>
            <a:endParaRPr lang="ru-RU" i="1" dirty="0">
              <a:latin typeface="Times New Roman" panose="02020603050405020304" pitchFamily="18" charset="0"/>
              <a:cs typeface="Times New Roman" panose="02020603050405020304" pitchFamily="18" charset="0"/>
            </a:endParaRPr>
          </a:p>
          <a:p>
            <a:pPr algn="just"/>
            <a:r>
              <a:rPr lang="kk-KZ" i="1" dirty="0">
                <a:latin typeface="Times New Roman" panose="02020603050405020304" pitchFamily="18" charset="0"/>
                <a:cs typeface="Times New Roman" panose="02020603050405020304" pitchFamily="18" charset="0"/>
              </a:rPr>
              <a:t>Бұл мәліметтер базасына мезгіл өткен сайын көңіл аударатын кездейсоқ пайдаланушылар болуы мүмкін немесе тұрақты, яғни, әрдайым пайдаланатын пайдаланушылар болуы мүмкін. </a:t>
            </a:r>
            <a:endParaRPr lang="ru-RU" i="1" dirty="0">
              <a:latin typeface="Times New Roman" panose="02020603050405020304" pitchFamily="18" charset="0"/>
              <a:cs typeface="Times New Roman" panose="02020603050405020304" pitchFamily="18" charset="0"/>
            </a:endParaRPr>
          </a:p>
          <a:p>
            <a:pPr algn="just"/>
            <a:r>
              <a:rPr lang="kk-KZ" i="1" dirty="0">
                <a:latin typeface="Times New Roman" panose="02020603050405020304" pitchFamily="18" charset="0"/>
                <a:cs typeface="Times New Roman" panose="02020603050405020304" pitchFamily="18" charset="0"/>
              </a:rPr>
              <a:t>Түпкілікті пайдаланушылар бір-бірінен есептеуіш техниканы меңгеру дәрежесімен де ерекшеленуі мүмкін. </a:t>
            </a:r>
            <a:endParaRPr lang="ru-RU" i="1" dirty="0">
              <a:latin typeface="Times New Roman" panose="02020603050405020304" pitchFamily="18" charset="0"/>
              <a:cs typeface="Times New Roman" panose="02020603050405020304" pitchFamily="18" charset="0"/>
            </a:endParaRPr>
          </a:p>
          <a:p>
            <a:pPr algn="just"/>
            <a:r>
              <a:rPr lang="kk-KZ" i="1" dirty="0">
                <a:latin typeface="Times New Roman" panose="02020603050405020304" pitchFamily="18" charset="0"/>
                <a:cs typeface="Times New Roman" panose="02020603050405020304" pitchFamily="18" charset="0"/>
              </a:rPr>
              <a:t>Түпкілікті пайдаланушылардан есептеуіш техника мен тіл жабдықтары саласында арнайы білім талап етілмеуі керек.</a:t>
            </a:r>
            <a:endParaRPr lang="ru-RU" i="1" dirty="0">
              <a:latin typeface="Times New Roman" panose="02020603050405020304" pitchFamily="18" charset="0"/>
              <a:cs typeface="Times New Roman" panose="02020603050405020304" pitchFamily="18" charset="0"/>
            </a:endParaRPr>
          </a:p>
          <a:p>
            <a:pPr algn="just"/>
            <a:r>
              <a:rPr lang="kk-KZ" i="1" dirty="0">
                <a:latin typeface="Times New Roman" panose="02020603050405020304" pitchFamily="18" charset="0"/>
                <a:cs typeface="Times New Roman" panose="02020603050405020304" pitchFamily="18" charset="0"/>
              </a:rPr>
              <a:t>Мәліметтер базасын функционалдау мәліметтер базасын құруды, функционалдауды және дамытуды қамтамасыз етуші мамандардың қатысуынсыз мүмкін емес. Мамандардың бұндай тобы мәліметтер базасының администраторлары (МБА) деп аталады. Мамандардың бұл тобы мәліметтер базасының құраушы бөлігі болып есептелінеді. </a:t>
            </a:r>
            <a:endParaRPr lang="ru-RU" i="1" dirty="0">
              <a:latin typeface="Times New Roman" panose="02020603050405020304" pitchFamily="18" charset="0"/>
              <a:cs typeface="Times New Roman" panose="02020603050405020304" pitchFamily="18" charset="0"/>
            </a:endParaRPr>
          </a:p>
          <a:p>
            <a:pPr marL="0" indent="0" algn="just">
              <a:buNone/>
            </a:pPr>
            <a:endParaRPr lang="ru-RU" i="1" dirty="0">
              <a:latin typeface="Times New Roman" panose="02020603050405020304" pitchFamily="18" charset="0"/>
              <a:cs typeface="Times New Roman" panose="02020603050405020304" pitchFamily="18" charset="0"/>
            </a:endParaRPr>
          </a:p>
          <a:p>
            <a:pPr marL="0" indent="0" algn="just">
              <a:buNone/>
            </a:pPr>
            <a:endParaRPr lang="ru-RU"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9417927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808067"/>
          </a:xfrm>
        </p:spPr>
        <p:txBody>
          <a:bodyPr>
            <a:noAutofit/>
          </a:bodyPr>
          <a:lstStyle/>
          <a:p>
            <a:pPr algn="ctr"/>
            <a:r>
              <a:rPr lang="kk-KZ" sz="2400" i="1" dirty="0">
                <a:solidFill>
                  <a:srgbClr val="00B0F0"/>
                </a:solidFill>
                <a:latin typeface="Times New Roman" panose="02020603050405020304" pitchFamily="18" charset="0"/>
                <a:cs typeface="Times New Roman" panose="02020603050405020304" pitchFamily="18" charset="0"/>
              </a:rPr>
              <a:t>Деректер қорының әкімшілер тобының құрамына кіретінде </a:t>
            </a:r>
            <a:r>
              <a:rPr lang="kk-KZ" sz="2400" i="1" dirty="0" smtClean="0">
                <a:solidFill>
                  <a:srgbClr val="00B0F0"/>
                </a:solidFill>
                <a:latin typeface="Times New Roman" panose="02020603050405020304" pitchFamily="18" charset="0"/>
                <a:cs typeface="Times New Roman" panose="02020603050405020304" pitchFamily="18" charset="0"/>
              </a:rPr>
              <a:t>төмендегі </a:t>
            </a:r>
            <a:r>
              <a:rPr lang="kk-KZ" sz="2400" i="1" dirty="0">
                <a:solidFill>
                  <a:srgbClr val="00B0F0"/>
                </a:solidFill>
                <a:latin typeface="Times New Roman" panose="02020603050405020304" pitchFamily="18" charset="0"/>
                <a:cs typeface="Times New Roman" panose="02020603050405020304" pitchFamily="18" charset="0"/>
              </a:rPr>
              <a:t>суретте ұсынылған.</a:t>
            </a:r>
            <a:r>
              <a:rPr lang="ru-RU" sz="2400" i="1" dirty="0">
                <a:solidFill>
                  <a:srgbClr val="00B0F0"/>
                </a:solidFill>
                <a:latin typeface="Times New Roman" panose="02020603050405020304" pitchFamily="18" charset="0"/>
                <a:cs typeface="Times New Roman" panose="02020603050405020304" pitchFamily="18" charset="0"/>
              </a:rPr>
              <a:t/>
            </a:r>
            <a:br>
              <a:rPr lang="ru-RU" sz="2400" i="1" dirty="0">
                <a:solidFill>
                  <a:srgbClr val="00B0F0"/>
                </a:solidFill>
                <a:latin typeface="Times New Roman" panose="02020603050405020304" pitchFamily="18" charset="0"/>
                <a:cs typeface="Times New Roman" panose="02020603050405020304" pitchFamily="18" charset="0"/>
              </a:rPr>
            </a:br>
            <a:endParaRPr lang="ru-RU" sz="2400" i="1" dirty="0">
              <a:solidFill>
                <a:srgbClr val="00B0F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3171355" y="1017916"/>
            <a:ext cx="6030441" cy="4155692"/>
          </a:xfrm>
          <a:prstGeom prst="rect">
            <a:avLst/>
          </a:prstGeom>
        </p:spPr>
      </p:pic>
      <p:sp>
        <p:nvSpPr>
          <p:cNvPr id="5" name="Прямоугольник 4"/>
          <p:cNvSpPr/>
          <p:nvPr/>
        </p:nvSpPr>
        <p:spPr>
          <a:xfrm>
            <a:off x="382437" y="5328884"/>
            <a:ext cx="11608279" cy="1477328"/>
          </a:xfrm>
          <a:prstGeom prst="rect">
            <a:avLst/>
          </a:prstGeom>
        </p:spPr>
        <p:txBody>
          <a:bodyPr wrap="square">
            <a:spAutoFit/>
          </a:bodyPr>
          <a:lstStyle/>
          <a:p>
            <a:pPr indent="288290" algn="ctr">
              <a:spcAft>
                <a:spcPts val="0"/>
              </a:spcAft>
            </a:pPr>
            <a:r>
              <a:rPr lang="kk-KZ" i="1" dirty="0" smtClean="0">
                <a:effectLst/>
                <a:latin typeface="Times New Roman" panose="02020603050405020304" pitchFamily="18" charset="0"/>
                <a:ea typeface="Times New Roman" panose="02020603050405020304" pitchFamily="18" charset="0"/>
              </a:rPr>
              <a:t>Деректер қорының әкімшілер тобының құрамына кіретіндер: жүйелік талдаушылар, МБ-на қатысы бойынша операторлар, сыртқы ақпараттық қамсыздандыруды жобалаушылар, ақпараттарды өңдеудің технологиялық процестерінің жобалаушылары, техникалық қамсыздандыру бойынша мамандар, қолданбалы және жүйелік бағдарламалаушылар болуы керек. </a:t>
            </a:r>
            <a:endParaRPr lang="ru-RU" sz="1600" i="1" dirty="0" smtClean="0">
              <a:effectLst/>
              <a:latin typeface="Times New Roman" panose="02020603050405020304" pitchFamily="18" charset="0"/>
              <a:ea typeface="Times New Roman" panose="02020603050405020304" pitchFamily="18" charset="0"/>
            </a:endParaRPr>
          </a:p>
          <a:p>
            <a:pPr indent="288290" algn="ctr">
              <a:spcAft>
                <a:spcPts val="0"/>
              </a:spcAft>
            </a:pPr>
            <a:r>
              <a:rPr lang="kk-KZ" i="1" dirty="0" smtClean="0">
                <a:effectLst/>
                <a:latin typeface="Times New Roman" panose="02020603050405020304" pitchFamily="18" charset="0"/>
                <a:ea typeface="Times New Roman" panose="02020603050405020304" pitchFamily="18" charset="0"/>
              </a:rPr>
              <a:t>Деректер қоры коммерциялық болған жағдайда маңызды рөлді маркетинг бойынша мамандар атқарады.</a:t>
            </a:r>
            <a:endParaRPr lang="ru-RU" sz="1600" i="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 xmlns:p14="http://schemas.microsoft.com/office/powerpoint/2010/main" val="32291777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879895"/>
            <a:ext cx="10515600" cy="5831906"/>
          </a:xfrm>
        </p:spPr>
        <p:txBody>
          <a:bodyPr>
            <a:noAutofit/>
          </a:bodyPr>
          <a:lstStyle/>
          <a:p>
            <a:pPr marL="0" indent="0" algn="ctr">
              <a:buNone/>
            </a:pPr>
            <a:r>
              <a:rPr lang="kk-KZ" sz="1800" i="1" dirty="0">
                <a:latin typeface="Times New Roman" panose="02020603050405020304" pitchFamily="18" charset="0"/>
                <a:cs typeface="Times New Roman" panose="02020603050405020304" pitchFamily="18" charset="0"/>
              </a:rPr>
              <a:t>Деректерді сипаттау тілі (DDL - Data Definition Language), абстракцияның әр түрлі деңгейлерінде (сыртқы, логикалық және ішкі) мәліметтерді сипаттауға арналған. </a:t>
            </a:r>
            <a:endParaRPr lang="ru-RU" sz="1800" i="1" dirty="0">
              <a:latin typeface="Times New Roman" panose="02020603050405020304" pitchFamily="18" charset="0"/>
              <a:cs typeface="Times New Roman" panose="02020603050405020304" pitchFamily="18" charset="0"/>
            </a:endParaRPr>
          </a:p>
          <a:p>
            <a:pPr marL="0" indent="0" algn="ctr">
              <a:buNone/>
            </a:pPr>
            <a:r>
              <a:rPr lang="kk-KZ" sz="1800" i="1" dirty="0">
                <a:latin typeface="Times New Roman" panose="02020603050405020304" pitchFamily="18" charset="0"/>
                <a:cs typeface="Times New Roman" panose="02020603050405020304" pitchFamily="18" charset="0"/>
              </a:rPr>
              <a:t>Мәліметтер қорын сипаттау тілі сыртқы деңгейде қолданушылардың талаптарын сипаттау үшін және МҚ-ның инфологиялық үлгісін құру үшін қолданылады.</a:t>
            </a:r>
            <a:endParaRPr lang="ru-RU" sz="1800" i="1" dirty="0">
              <a:latin typeface="Times New Roman" panose="02020603050405020304" pitchFamily="18" charset="0"/>
              <a:cs typeface="Times New Roman" panose="02020603050405020304" pitchFamily="18" charset="0"/>
            </a:endParaRPr>
          </a:p>
          <a:p>
            <a:pPr marL="0" indent="0" algn="ctr">
              <a:buNone/>
            </a:pPr>
            <a:r>
              <a:rPr lang="kk-KZ" sz="1800" i="1" dirty="0">
                <a:latin typeface="Times New Roman" panose="02020603050405020304" pitchFamily="18" charset="0"/>
                <a:cs typeface="Times New Roman" panose="02020603050405020304" pitchFamily="18" charset="0"/>
              </a:rPr>
              <a:t>Мәліметтер қорын сипаттау тілінің құрамында МҚБЖ-нің ерекшеліктеріне қарай келесі тілдердің кейбіреуі немесе барлығы қолданылады: схемаларды сипаттау тілі, ішкі схемаларды сипаттату тілі, сақталынатын мәліметтерді сипаттау тілі, сыртқы мәліметтерді сипаттау тілі.</a:t>
            </a:r>
            <a:endParaRPr lang="ru-RU" sz="1800" i="1" dirty="0">
              <a:latin typeface="Times New Roman" panose="02020603050405020304" pitchFamily="18" charset="0"/>
              <a:cs typeface="Times New Roman" panose="02020603050405020304" pitchFamily="18" charset="0"/>
            </a:endParaRPr>
          </a:p>
          <a:p>
            <a:pPr marL="0" indent="0" algn="ctr">
              <a:buNone/>
            </a:pPr>
            <a:r>
              <a:rPr lang="kk-KZ" sz="1800" i="1" dirty="0">
                <a:latin typeface="Times New Roman" panose="02020603050405020304" pitchFamily="18" charset="0"/>
                <a:cs typeface="Times New Roman" panose="02020603050405020304" pitchFamily="18" charset="0"/>
              </a:rPr>
              <a:t>DDL мәліметтермен емес, мәліметтер қорының объектілерімен жұмыс жасайды. Объектілерге кесте, көрініс, индекс, тізбек (sequence), синоним жатады. </a:t>
            </a:r>
            <a:endParaRPr lang="ru-RU" sz="1800" i="1" dirty="0">
              <a:latin typeface="Times New Roman" panose="02020603050405020304" pitchFamily="18" charset="0"/>
              <a:cs typeface="Times New Roman" panose="02020603050405020304" pitchFamily="18" charset="0"/>
            </a:endParaRPr>
          </a:p>
          <a:p>
            <a:pPr marL="0" indent="0" algn="ctr">
              <a:buNone/>
            </a:pPr>
            <a:r>
              <a:rPr lang="kk-KZ" sz="1800" i="1" dirty="0">
                <a:latin typeface="Times New Roman" panose="02020603050405020304" pitchFamily="18" charset="0"/>
                <a:cs typeface="Times New Roman" panose="02020603050405020304" pitchFamily="18" charset="0"/>
              </a:rPr>
              <a:t>DDL командалары: CREATE (объектіні құру), ALTER (объектіні өзгерту), TRUNCATE (кестедегі барлық жазбаларды жою), DROP (объектіні жою), RENAME (объектінің атын өзгерту).</a:t>
            </a:r>
            <a:endParaRPr lang="ru-RU" sz="1800" i="1" dirty="0">
              <a:latin typeface="Times New Roman" panose="02020603050405020304" pitchFamily="18" charset="0"/>
              <a:cs typeface="Times New Roman" panose="02020603050405020304" pitchFamily="18" charset="0"/>
            </a:endParaRPr>
          </a:p>
          <a:p>
            <a:pPr marL="0" indent="0" algn="ctr">
              <a:buNone/>
            </a:pPr>
            <a:endParaRPr lang="ru-RU" sz="18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704406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362309"/>
            <a:ext cx="10515600" cy="5814654"/>
          </a:xfrm>
        </p:spPr>
        <p:txBody>
          <a:bodyPr>
            <a:normAutofit/>
          </a:bodyPr>
          <a:lstStyle/>
          <a:p>
            <a:pPr marL="0" indent="0" algn="ctr">
              <a:buNone/>
            </a:pPr>
            <a:r>
              <a:rPr lang="kk-KZ" sz="2400" i="1" dirty="0">
                <a:solidFill>
                  <a:srgbClr val="00B0F0"/>
                </a:solidFill>
                <a:latin typeface="Times New Roman" panose="02020603050405020304" pitchFamily="18" charset="0"/>
                <a:cs typeface="Times New Roman" panose="02020603050405020304" pitchFamily="18" charset="0"/>
              </a:rPr>
              <a:t>D</a:t>
            </a:r>
            <a:r>
              <a:rPr lang="en-US" sz="2400" i="1" dirty="0">
                <a:solidFill>
                  <a:srgbClr val="00B0F0"/>
                </a:solidFill>
                <a:latin typeface="Times New Roman" panose="02020603050405020304" pitchFamily="18" charset="0"/>
                <a:cs typeface="Times New Roman" panose="02020603050405020304" pitchFamily="18" charset="0"/>
              </a:rPr>
              <a:t>M</a:t>
            </a:r>
            <a:r>
              <a:rPr lang="kk-KZ" sz="2400" i="1" dirty="0">
                <a:solidFill>
                  <a:srgbClr val="00B0F0"/>
                </a:solidFill>
                <a:latin typeface="Times New Roman" panose="02020603050405020304" pitchFamily="18" charset="0"/>
                <a:cs typeface="Times New Roman" panose="02020603050405020304" pitchFamily="18" charset="0"/>
              </a:rPr>
              <a:t>L тілі</a:t>
            </a:r>
            <a:endParaRPr lang="ru-RU" sz="2400" i="1" dirty="0">
              <a:solidFill>
                <a:srgbClr val="00B0F0"/>
              </a:solidFill>
              <a:latin typeface="Times New Roman" panose="02020603050405020304" pitchFamily="18" charset="0"/>
              <a:cs typeface="Times New Roman" panose="02020603050405020304" pitchFamily="18" charset="0"/>
            </a:endParaRPr>
          </a:p>
          <a:p>
            <a:pPr marL="0" indent="0" algn="ctr">
              <a:buNone/>
            </a:pPr>
            <a:r>
              <a:rPr lang="en-US" sz="1800" i="1" dirty="0">
                <a:latin typeface="Times New Roman" panose="02020603050405020304" pitchFamily="18" charset="0"/>
                <a:cs typeface="Times New Roman" panose="02020603050405020304" pitchFamily="18" charset="0"/>
              </a:rPr>
              <a:t> </a:t>
            </a:r>
            <a:endParaRPr lang="ru-RU" sz="1800" i="1" dirty="0">
              <a:latin typeface="Times New Roman" panose="02020603050405020304" pitchFamily="18" charset="0"/>
              <a:cs typeface="Times New Roman" panose="02020603050405020304" pitchFamily="18" charset="0"/>
            </a:endParaRPr>
          </a:p>
          <a:p>
            <a:pPr marL="0" indent="0" algn="ctr">
              <a:buNone/>
            </a:pPr>
            <a:r>
              <a:rPr lang="kk-KZ" sz="1800" i="1" dirty="0">
                <a:latin typeface="Times New Roman" panose="02020603050405020304" pitchFamily="18" charset="0"/>
                <a:cs typeface="Times New Roman" panose="02020603050405020304" pitchFamily="18" charset="0"/>
              </a:rPr>
              <a:t>DML тілі – деректерді өңдеуге және түрлендіруге арналған тіл. DML тілді екі түрлі болады: автономды және базалық. DML тілді екі үлкен топқа бөлуге болады -процедуралық және процедуралық емес.</a:t>
            </a:r>
            <a:endParaRPr lang="ru-RU" sz="1800" i="1" dirty="0">
              <a:latin typeface="Times New Roman" panose="02020603050405020304" pitchFamily="18" charset="0"/>
              <a:cs typeface="Times New Roman" panose="02020603050405020304" pitchFamily="18" charset="0"/>
            </a:endParaRPr>
          </a:p>
          <a:p>
            <a:pPr marL="0" indent="0" algn="ctr">
              <a:buNone/>
            </a:pPr>
            <a:r>
              <a:rPr lang="kk-KZ" sz="1800" i="1" dirty="0">
                <a:latin typeface="Times New Roman" panose="02020603050405020304" pitchFamily="18" charset="0"/>
                <a:cs typeface="Times New Roman" panose="02020603050405020304" pitchFamily="18" charset="0"/>
              </a:rPr>
              <a:t>Процедуралық тілдерді қолданған кезеде нәтиже алу үшін қай әрекеттерді қай объектілерге орындау қажет екенін көрсету керек. </a:t>
            </a:r>
            <a:endParaRPr lang="ru-RU" sz="1800" i="1" dirty="0">
              <a:latin typeface="Times New Roman" panose="02020603050405020304" pitchFamily="18" charset="0"/>
              <a:cs typeface="Times New Roman" panose="02020603050405020304" pitchFamily="18" charset="0"/>
            </a:endParaRPr>
          </a:p>
          <a:p>
            <a:pPr marL="0" indent="0" algn="ctr">
              <a:buNone/>
            </a:pPr>
            <a:r>
              <a:rPr lang="kk-KZ" sz="1800" i="1" dirty="0">
                <a:latin typeface="Times New Roman" panose="02020603050405020304" pitchFamily="18" charset="0"/>
                <a:cs typeface="Times New Roman" panose="02020603050405020304" pitchFamily="18" charset="0"/>
              </a:rPr>
              <a:t>Процедуралық емес тілдерде жауапқа қалай жететіні емес, жауапқа не алу қажет екені көрсетіледі. Мұндай тілдерге реляциондық есептеулерге негізделген тілдерді жатқызады, мысалы SQL тілі</a:t>
            </a:r>
            <a:r>
              <a:rPr lang="kk-KZ" sz="1800" i="1" dirty="0" smtClean="0">
                <a:latin typeface="Times New Roman" panose="02020603050405020304" pitchFamily="18" charset="0"/>
                <a:cs typeface="Times New Roman" panose="02020603050405020304" pitchFamily="18" charset="0"/>
              </a:rPr>
              <a:t>.</a:t>
            </a:r>
            <a:endParaRPr lang="ru-RU" sz="18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909356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842573"/>
          </a:xfrm>
        </p:spPr>
        <p:txBody>
          <a:bodyPr>
            <a:normAutofit/>
          </a:bodyPr>
          <a:lstStyle/>
          <a:p>
            <a:r>
              <a:rPr lang="en-US" sz="3600" i="1" dirty="0" smtClean="0">
                <a:solidFill>
                  <a:srgbClr val="00B0F0"/>
                </a:solidFill>
                <a:latin typeface="Times New Roman" panose="02020603050405020304" pitchFamily="18" charset="0"/>
                <a:cs typeface="Times New Roman" panose="02020603050405020304" pitchFamily="18" charset="0"/>
              </a:rPr>
              <a:t>SQL</a:t>
            </a:r>
            <a:endParaRPr lang="ru-RU" sz="3600" i="1" dirty="0">
              <a:solidFill>
                <a:srgbClr val="00B0F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351172"/>
            <a:ext cx="10841966" cy="4351338"/>
          </a:xfrm>
        </p:spPr>
        <p:txBody>
          <a:bodyPr>
            <a:normAutofit fontScale="62500" lnSpcReduction="20000"/>
          </a:bodyPr>
          <a:lstStyle/>
          <a:p>
            <a:pPr marL="0" indent="0" algn="just">
              <a:lnSpc>
                <a:spcPct val="120000"/>
              </a:lnSpc>
              <a:buNone/>
            </a:pPr>
            <a:r>
              <a:rPr lang="ru-RU" i="1" dirty="0" err="1">
                <a:latin typeface="Times New Roman" panose="02020603050405020304" pitchFamily="18" charset="0"/>
                <a:cs typeface="Times New Roman" panose="02020603050405020304" pitchFamily="18" charset="0"/>
              </a:rPr>
              <a:t>Мәліметтерге</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ену</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мүмкіндігінің</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реляциялық</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тәсілі</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жазбалар</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тобының</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амалдарына</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негізделген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Амалдарды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орындауға</a:t>
            </a:r>
            <a:r>
              <a:rPr lang="ru-RU" i="1"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SQL (Structured Query Language) </a:t>
            </a:r>
            <a:r>
              <a:rPr lang="ru-RU" i="1" dirty="0" err="1">
                <a:latin typeface="Times New Roman" panose="02020603050405020304" pitchFamily="18" charset="0"/>
                <a:cs typeface="Times New Roman" panose="02020603050405020304" pitchFamily="18" charset="0"/>
              </a:rPr>
              <a:t>құрылымдық</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сұраныс</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тілінің</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құралдары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қолданылады</a:t>
            </a:r>
            <a:r>
              <a:rPr lang="ru-RU" i="1"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Delphi </a:t>
            </a:r>
            <a:r>
              <a:rPr lang="ru-RU" i="1" dirty="0" err="1">
                <a:latin typeface="Times New Roman" panose="02020603050405020304" pitchFamily="18" charset="0"/>
                <a:cs typeface="Times New Roman" panose="02020603050405020304" pitchFamily="18" charset="0"/>
              </a:rPr>
              <a:t>қосымшаларында</a:t>
            </a:r>
            <a:r>
              <a:rPr lang="ru-RU" i="1"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BDE </a:t>
            </a:r>
            <a:r>
              <a:rPr lang="ru-RU" i="1" dirty="0" err="1">
                <a:latin typeface="Times New Roman" panose="02020603050405020304" pitchFamily="18" charset="0"/>
                <a:cs typeface="Times New Roman" panose="02020603050405020304" pitchFamily="18" charset="0"/>
              </a:rPr>
              <a:t>механизмін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қолдану</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барысында</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мәліметтер</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жиыны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ретінде</a:t>
            </a:r>
            <a:r>
              <a:rPr lang="ru-RU" i="1"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SQL-</a:t>
            </a:r>
            <a:r>
              <a:rPr lang="ru-RU" i="1" dirty="0" err="1">
                <a:latin typeface="Times New Roman" panose="02020603050405020304" pitchFamily="18" charset="0"/>
                <a:cs typeface="Times New Roman" panose="02020603050405020304" pitchFamily="18" charset="0"/>
              </a:rPr>
              <a:t>сұранысты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орындауды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беретін</a:t>
            </a:r>
            <a:r>
              <a:rPr lang="ru-RU" i="1"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Query </a:t>
            </a:r>
            <a:r>
              <a:rPr lang="ru-RU" i="1" dirty="0" err="1">
                <a:latin typeface="Times New Roman" panose="02020603050405020304" pitchFamily="18" charset="0"/>
                <a:cs typeface="Times New Roman" panose="02020603050405020304" pitchFamily="18" charset="0"/>
              </a:rPr>
              <a:t>немесе</a:t>
            </a:r>
            <a:r>
              <a:rPr lang="ru-RU"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StoredProc</a:t>
            </a:r>
            <a:r>
              <a:rPr lang="en-US"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компоненттері</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қолданылады</a:t>
            </a:r>
            <a:r>
              <a:rPr lang="ru-RU" i="1"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SQL </a:t>
            </a:r>
            <a:r>
              <a:rPr lang="ru-RU" i="1" dirty="0" err="1">
                <a:latin typeface="Times New Roman" panose="02020603050405020304" pitchFamily="18" charset="0"/>
                <a:cs typeface="Times New Roman" panose="02020603050405020304" pitchFamily="18" charset="0"/>
              </a:rPr>
              <a:t>құралдарын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жергілікті</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және</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қашықтағы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мәліметтер</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қорымен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амалдар</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орындауға</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қолдануға</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болады</a:t>
            </a:r>
            <a:r>
              <a:rPr lang="ru-RU" i="1" dirty="0">
                <a:latin typeface="Times New Roman" panose="02020603050405020304" pitchFamily="18" charset="0"/>
                <a:cs typeface="Times New Roman" panose="02020603050405020304" pitchFamily="18" charset="0"/>
              </a:rPr>
              <a:t>.</a:t>
            </a:r>
          </a:p>
          <a:p>
            <a:pPr marL="0" indent="0" algn="just">
              <a:lnSpc>
                <a:spcPct val="120000"/>
              </a:lnSpc>
              <a:buNone/>
            </a:pPr>
            <a:r>
              <a:rPr lang="ru-RU" i="1" dirty="0" err="1">
                <a:latin typeface="Times New Roman" panose="02020603050405020304" pitchFamily="18" charset="0"/>
                <a:cs typeface="Times New Roman" panose="02020603050405020304" pitchFamily="18" charset="0"/>
              </a:rPr>
              <a:t>Программалаудың</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процедуралық</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тілінен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айырмашылығы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есептеу</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процестерін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басқару</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инструкциясы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циклдер</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тармақталу</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басқа</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операторға</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өту</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және</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енгізу</a:t>
            </a:r>
            <a:r>
              <a:rPr lang="ru-RU" i="1" dirty="0">
                <a:latin typeface="Times New Roman" panose="02020603050405020304" pitchFamily="18" charset="0"/>
                <a:cs typeface="Times New Roman" panose="02020603050405020304" pitchFamily="18" charset="0"/>
              </a:rPr>
              <a:t>/</a:t>
            </a:r>
            <a:r>
              <a:rPr lang="ru-RU" i="1" dirty="0" err="1">
                <a:latin typeface="Times New Roman" panose="02020603050405020304" pitchFamily="18" charset="0"/>
                <a:cs typeface="Times New Roman" panose="02020603050405020304" pitchFamily="18" charset="0"/>
              </a:rPr>
              <a:t>шығару</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құралдары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жоқ</a:t>
            </a:r>
            <a:r>
              <a:rPr lang="ru-RU" i="1" dirty="0">
                <a:latin typeface="Times New Roman" panose="02020603050405020304" pitchFamily="18" charset="0"/>
                <a:cs typeface="Times New Roman" panose="02020603050405020304" pitchFamily="18" charset="0"/>
              </a:rPr>
              <a:t>.</a:t>
            </a:r>
          </a:p>
          <a:p>
            <a:pPr marL="0" indent="0" algn="just">
              <a:lnSpc>
                <a:spcPct val="120000"/>
              </a:lnSpc>
              <a:buNone/>
            </a:pPr>
            <a:r>
              <a:rPr lang="en-US" i="1" dirty="0" err="1">
                <a:latin typeface="Times New Roman" panose="02020603050405020304" pitchFamily="18" charset="0"/>
                <a:cs typeface="Times New Roman" panose="02020603050405020304" pitchFamily="18" charset="0"/>
              </a:rPr>
              <a:t>Microsift</a:t>
            </a:r>
            <a:r>
              <a:rPr lang="en-US" i="1" dirty="0">
                <a:latin typeface="Times New Roman" panose="02020603050405020304" pitchFamily="18" charset="0"/>
                <a:cs typeface="Times New Roman" panose="02020603050405020304" pitchFamily="18" charset="0"/>
              </a:rPr>
              <a:t> Access, Visual FoxPro </a:t>
            </a:r>
            <a:r>
              <a:rPr lang="ru-RU" i="1" dirty="0" err="1">
                <a:latin typeface="Times New Roman" panose="02020603050405020304" pitchFamily="18" charset="0"/>
                <a:cs typeface="Times New Roman" panose="02020603050405020304" pitchFamily="18" charset="0"/>
              </a:rPr>
              <a:t>немесе</a:t>
            </a:r>
            <a:r>
              <a:rPr lang="ru-RU" i="1"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Paradox </a:t>
            </a:r>
            <a:r>
              <a:rPr lang="ru-RU" i="1" dirty="0" err="1">
                <a:latin typeface="Times New Roman" panose="02020603050405020304" pitchFamily="18" charset="0"/>
                <a:cs typeface="Times New Roman" panose="02020603050405020304" pitchFamily="18" charset="0"/>
              </a:rPr>
              <a:t>сияқты</a:t>
            </a:r>
            <a:r>
              <a:rPr lang="ru-RU" i="1" dirty="0">
                <a:latin typeface="Times New Roman" panose="02020603050405020304" pitchFamily="18" charset="0"/>
                <a:cs typeface="Times New Roman" panose="02020603050405020304" pitchFamily="18" charset="0"/>
              </a:rPr>
              <a:t> МҚБЖ, </a:t>
            </a:r>
            <a:r>
              <a:rPr lang="en-US" i="1" dirty="0">
                <a:latin typeface="Times New Roman" panose="02020603050405020304" pitchFamily="18" charset="0"/>
                <a:cs typeface="Times New Roman" panose="02020603050405020304" pitchFamily="18" charset="0"/>
              </a:rPr>
              <a:t>SQL-</a:t>
            </a:r>
            <a:r>
              <a:rPr lang="ru-RU" i="1" dirty="0">
                <a:latin typeface="Times New Roman" panose="02020603050405020304" pitchFamily="18" charset="0"/>
                <a:cs typeface="Times New Roman" panose="02020603050405020304" pitchFamily="18" charset="0"/>
              </a:rPr>
              <a:t>де </a:t>
            </a:r>
            <a:r>
              <a:rPr lang="ru-RU" i="1" dirty="0" err="1">
                <a:latin typeface="Times New Roman" panose="02020603050405020304" pitchFamily="18" charset="0"/>
                <a:cs typeface="Times New Roman" panose="02020603050405020304" pitchFamily="18" charset="0"/>
              </a:rPr>
              <a:t>сұраныстарды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программалаумен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байланысты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әрекеттерді</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өздері</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орындайды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мысалы</a:t>
            </a:r>
            <a:r>
              <a:rPr lang="ru-RU" i="1"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Query By Example (QBE) – </a:t>
            </a:r>
            <a:r>
              <a:rPr lang="ru-RU" i="1" dirty="0" err="1">
                <a:latin typeface="Times New Roman" panose="02020603050405020304" pitchFamily="18" charset="0"/>
                <a:cs typeface="Times New Roman" panose="02020603050405020304" pitchFamily="18" charset="0"/>
              </a:rPr>
              <a:t>үлгі</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бойынша</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сұраныс</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пайдаланушыға</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сұранысты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визуальды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құру</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құралдарын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білдіреді</a:t>
            </a:r>
            <a:r>
              <a:rPr lang="ru-RU" i="1" dirty="0">
                <a:latin typeface="Times New Roman" panose="02020603050405020304" pitchFamily="18" charset="0"/>
                <a:cs typeface="Times New Roman" panose="02020603050405020304" pitchFamily="18" charset="0"/>
              </a:rPr>
              <a:t>.</a:t>
            </a:r>
          </a:p>
          <a:p>
            <a:pPr marL="0" indent="0" algn="just">
              <a:lnSpc>
                <a:spcPct val="120000"/>
              </a:lnSpc>
              <a:buNone/>
            </a:pPr>
            <a:r>
              <a:rPr lang="en-US" i="1" dirty="0">
                <a:latin typeface="Times New Roman" panose="02020603050405020304" pitchFamily="18" charset="0"/>
                <a:cs typeface="Times New Roman" panose="02020603050405020304" pitchFamily="18" charset="0"/>
              </a:rPr>
              <a:t>SQL </a:t>
            </a:r>
            <a:r>
              <a:rPr lang="ru-RU" i="1" dirty="0" err="1">
                <a:latin typeface="Times New Roman" panose="02020603050405020304" pitchFamily="18" charset="0"/>
                <a:cs typeface="Times New Roman" panose="02020603050405020304" pitchFamily="18" charset="0"/>
              </a:rPr>
              <a:t>программалау</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тілінің</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толық</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функционалдық</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мүмкіндіктерін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қамтымағанмен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ол</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мәліметтерге</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ену</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мүмкіндігіне</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арналған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және</a:t>
            </a:r>
            <a:r>
              <a:rPr lang="ru-RU" i="1" dirty="0">
                <a:latin typeface="Times New Roman" panose="02020603050405020304" pitchFamily="18" charset="0"/>
                <a:cs typeface="Times New Roman" panose="02020603050405020304" pitchFamily="18" charset="0"/>
              </a:rPr>
              <a:t> оны </a:t>
            </a:r>
            <a:r>
              <a:rPr lang="ru-RU" i="1" dirty="0" err="1">
                <a:latin typeface="Times New Roman" panose="02020603050405020304" pitchFamily="18" charset="0"/>
                <a:cs typeface="Times New Roman" panose="02020603050405020304" pitchFamily="18" charset="0"/>
              </a:rPr>
              <a:t>программаны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жасау</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құралына</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қосады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Және</a:t>
            </a:r>
            <a:r>
              <a:rPr lang="ru-RU" i="1"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Delphi </a:t>
            </a:r>
            <a:r>
              <a:rPr lang="ru-RU" i="1" dirty="0" err="1">
                <a:latin typeface="Times New Roman" panose="02020603050405020304" pitchFamily="18" charset="0"/>
                <a:cs typeface="Times New Roman" panose="02020603050405020304" pitchFamily="18" charset="0"/>
              </a:rPr>
              <a:t>жүйесіне</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ендірілген</a:t>
            </a:r>
            <a:r>
              <a:rPr lang="ru-RU" i="1" dirty="0">
                <a:latin typeface="Times New Roman" panose="02020603050405020304" pitchFamily="18" charset="0"/>
                <a:cs typeface="Times New Roman" panose="02020603050405020304" pitchFamily="18" charset="0"/>
              </a:rPr>
              <a:t>.</a:t>
            </a:r>
          </a:p>
          <a:p>
            <a:pPr marL="0" indent="0" algn="just">
              <a:lnSpc>
                <a:spcPct val="120000"/>
              </a:lnSpc>
              <a:buNone/>
            </a:pPr>
            <a:endParaRPr lang="ru-RU"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063262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19897" y="791214"/>
            <a:ext cx="11717215" cy="4351338"/>
          </a:xfrm>
        </p:spPr>
        <p:txBody>
          <a:bodyPr>
            <a:normAutofit/>
          </a:bodyPr>
          <a:lstStyle/>
          <a:p>
            <a:pPr marL="0" indent="288000" algn="just">
              <a:lnSpc>
                <a:spcPct val="100000"/>
              </a:lnSpc>
              <a:spcBef>
                <a:spcPts val="0"/>
              </a:spcBef>
              <a:buNone/>
            </a:pPr>
            <a:r>
              <a:rPr lang="ru-RU" sz="2400" dirty="0" err="1">
                <a:latin typeface="Times New Roman" pitchFamily="18" charset="0"/>
                <a:cs typeface="Times New Roman" pitchFamily="18" charset="0"/>
              </a:rPr>
              <a:t>Қандай</a:t>
            </a:r>
            <a:r>
              <a:rPr lang="ru-RU" sz="2400" dirty="0">
                <a:latin typeface="Times New Roman" pitchFamily="18" charset="0"/>
                <a:cs typeface="Times New Roman" pitchFamily="18" charset="0"/>
              </a:rPr>
              <a:t> да </a:t>
            </a:r>
            <a:r>
              <a:rPr lang="ru-RU" sz="2400" dirty="0" err="1">
                <a:latin typeface="Times New Roman" pitchFamily="18" charset="0"/>
                <a:cs typeface="Times New Roman" pitchFamily="18" charset="0"/>
              </a:rPr>
              <a:t>болсын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бір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тасушыда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қағазда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оптикалық</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дискіде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т.б</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сақталатын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арнайы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ұйымдастырылған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деректер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жиынтығы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деректер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қоры</a:t>
            </a:r>
            <a:r>
              <a:rPr lang="ru-RU" sz="2400" dirty="0">
                <a:latin typeface="Times New Roman" pitchFamily="18" charset="0"/>
                <a:cs typeface="Times New Roman" pitchFamily="18" charset="0"/>
              </a:rPr>
              <a:t> (ДҚ) </a:t>
            </a:r>
            <a:r>
              <a:rPr lang="ru-RU" sz="2400" dirty="0" err="1">
                <a:latin typeface="Times New Roman" pitchFamily="18" charset="0"/>
                <a:cs typeface="Times New Roman" pitchFamily="18" charset="0"/>
              </a:rPr>
              <a:t>деп</a:t>
            </a:r>
            <a:r>
              <a:rPr lang="ru-RU" sz="2400" dirty="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аталады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Көлемі</a:t>
            </a:r>
            <a:r>
              <a:rPr lang="ru-RU" sz="2400" dirty="0" smtClean="0">
                <a:latin typeface="Times New Roman" pitchFamily="18" charset="0"/>
                <a:cs typeface="Times New Roman" pitchFamily="18" charset="0"/>
              </a:rPr>
              <a:t> </a:t>
            </a:r>
            <a:r>
              <a:rPr lang="ru-RU" sz="2400" dirty="0" err="1">
                <a:latin typeface="Times New Roman" pitchFamily="18" charset="0"/>
                <a:cs typeface="Times New Roman" pitchFamily="18" charset="0"/>
              </a:rPr>
              <a:t>үлкен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ақпаратты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сақтауға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өңдеуге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және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іздеуге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арналған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арнайы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программалар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деректер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қорын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басқару</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жүйесі</a:t>
            </a:r>
            <a:r>
              <a:rPr lang="ru-RU" sz="2400" dirty="0">
                <a:latin typeface="Times New Roman" pitchFamily="18" charset="0"/>
                <a:cs typeface="Times New Roman" pitchFamily="18" charset="0"/>
              </a:rPr>
              <a:t> (ДҚБЖ) </a:t>
            </a:r>
            <a:r>
              <a:rPr lang="ru-RU" sz="2400" dirty="0" err="1">
                <a:latin typeface="Times New Roman" pitchFamily="18" charset="0"/>
                <a:cs typeface="Times New Roman" pitchFamily="18" charset="0"/>
              </a:rPr>
              <a:t>деп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аталады</a:t>
            </a:r>
            <a:r>
              <a:rPr lang="ru-RU" sz="2400" dirty="0" smtClean="0">
                <a:latin typeface="Times New Roman" pitchFamily="18" charset="0"/>
                <a:cs typeface="Times New Roman" pitchFamily="18" charset="0"/>
              </a:rPr>
              <a:t>.</a:t>
            </a:r>
          </a:p>
          <a:p>
            <a:pPr marL="0" indent="288000" algn="just">
              <a:lnSpc>
                <a:spcPct val="100000"/>
              </a:lnSpc>
              <a:spcBef>
                <a:spcPts val="0"/>
              </a:spcBef>
              <a:buNone/>
            </a:pPr>
            <a:r>
              <a:rPr lang="ru-RU" sz="2400" dirty="0" err="1">
                <a:latin typeface="Times New Roman" pitchFamily="18" charset="0"/>
                <a:cs typeface="Times New Roman" pitchFamily="18" charset="0"/>
              </a:rPr>
              <a:t>Деректер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қорының негізгі</a:t>
            </a:r>
            <a:r>
              <a:rPr lang="ru-RU" sz="2400" dirty="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жіктелуі</a:t>
            </a:r>
            <a:r>
              <a:rPr lang="en-US" sz="2400" dirty="0" smtClean="0">
                <a:latin typeface="Times New Roman" pitchFamily="18" charset="0"/>
                <a:cs typeface="Times New Roman" pitchFamily="18" charset="0"/>
              </a:rPr>
              <a:t>,</a:t>
            </a:r>
            <a:r>
              <a:rPr lang="en-US" sz="2400" dirty="0">
                <a:latin typeface="Times New Roman" pitchFamily="18" charset="0"/>
                <a:cs typeface="Times New Roman" pitchFamily="18" charset="0"/>
              </a:rPr>
              <a:t> </a:t>
            </a:r>
            <a:r>
              <a:rPr lang="kk-KZ" sz="2400" dirty="0" smtClean="0">
                <a:latin typeface="Times New Roman" pitchFamily="18" charset="0"/>
                <a:cs typeface="Times New Roman" pitchFamily="18" charset="0"/>
              </a:rPr>
              <a:t>а</a:t>
            </a:r>
            <a:r>
              <a:rPr lang="ru-RU" sz="2400" dirty="0" err="1" smtClean="0">
                <a:latin typeface="Times New Roman" pitchFamily="18" charset="0"/>
                <a:cs typeface="Times New Roman" pitchFamily="18" charset="0"/>
              </a:rPr>
              <a:t>қпаратты </a:t>
            </a:r>
            <a:r>
              <a:rPr lang="ru-RU" sz="2400" dirty="0" err="1">
                <a:latin typeface="Times New Roman" pitchFamily="18" charset="0"/>
                <a:cs typeface="Times New Roman" pitchFamily="18" charset="0"/>
              </a:rPr>
              <a:t>ұйымдастыру құрылымы </a:t>
            </a:r>
            <a:r>
              <a:rPr lang="ru-RU" sz="2400" dirty="0" err="1" smtClean="0">
                <a:latin typeface="Times New Roman" pitchFamily="18" charset="0"/>
                <a:cs typeface="Times New Roman" pitchFamily="18" charset="0"/>
              </a:rPr>
              <a:t>бойынша</a:t>
            </a:r>
            <a:r>
              <a:rPr lang="ru-RU" sz="2400" dirty="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деректер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реляциялық,</a:t>
            </a:r>
            <a:r>
              <a:rPr lang="en-US"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иерархиялық желілік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болып</a:t>
            </a:r>
            <a:r>
              <a:rPr lang="ru-RU" sz="2400" dirty="0" smtClean="0">
                <a:latin typeface="Times New Roman" pitchFamily="18" charset="0"/>
                <a:cs typeface="Times New Roman" pitchFamily="18" charset="0"/>
              </a:rPr>
              <a:t> </a:t>
            </a:r>
            <a:r>
              <a:rPr lang="ru-RU" sz="2400" dirty="0" err="1">
                <a:latin typeface="Times New Roman" pitchFamily="18" charset="0"/>
                <a:cs typeface="Times New Roman" pitchFamily="18" charset="0"/>
              </a:rPr>
              <a:t>бөлінеді.</a:t>
            </a:r>
            <a:r>
              <a:rPr lang="ru-RU" sz="2400" dirty="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err="1" smtClean="0">
                <a:latin typeface="Times New Roman" pitchFamily="18" charset="0"/>
                <a:cs typeface="Times New Roman" pitchFamily="18" charset="0"/>
              </a:rPr>
              <a:t>Деректер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базасы-бұл белгілі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бір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тақырыпқа немесе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тапсырмаға қатысты мәліметтер жиынтығы, мысалы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клиенттердің тапсырыстарын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қадағалау немесе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жазбалар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жинағын сақтау.</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Егер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мәліметтер базасы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компьютерде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сақталмаса немесе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компьютерде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оның бөліктері ғана сақталса, пайдаланушы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үйлестіріп, өздігінен ұйымдастыруы керек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басқа </a:t>
            </a:r>
            <a:r>
              <a:rPr lang="ru-RU" sz="2400" dirty="0" smtClean="0">
                <a:latin typeface="Times New Roman" pitchFamily="18" charset="0"/>
                <a:cs typeface="Times New Roman" pitchFamily="18" charset="0"/>
              </a:rPr>
              <a:t>да </a:t>
            </a:r>
            <a:r>
              <a:rPr lang="ru-RU" sz="2400" dirty="0" err="1" smtClean="0">
                <a:latin typeface="Times New Roman" pitchFamily="18" charset="0"/>
                <a:cs typeface="Times New Roman" pitchFamily="18" charset="0"/>
              </a:rPr>
              <a:t>көздерден алынған мәліметтерді бақылау қажет</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extLst>
      <p:ext uri="{BB962C8B-B14F-4D97-AF65-F5344CB8AC3E}">
        <p14:creationId xmlns="" xmlns:p14="http://schemas.microsoft.com/office/powerpoint/2010/main" val="27476454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713177"/>
          </a:xfrm>
        </p:spPr>
        <p:txBody>
          <a:bodyPr>
            <a:normAutofit/>
          </a:bodyPr>
          <a:lstStyle/>
          <a:p>
            <a:r>
              <a:rPr lang="uk-UA" sz="2000" i="1" dirty="0" smtClean="0">
                <a:solidFill>
                  <a:srgbClr val="00B0F0"/>
                </a:solidFill>
                <a:latin typeface="Times New Roman" panose="02020603050405020304" pitchFamily="18" charset="0"/>
                <a:cs typeface="Times New Roman" panose="02020603050405020304" pitchFamily="18" charset="0"/>
              </a:rPr>
              <a:t>SQL </a:t>
            </a:r>
            <a:r>
              <a:rPr lang="uk-UA" sz="2000" i="1" dirty="0" err="1" smtClean="0">
                <a:solidFill>
                  <a:srgbClr val="00B0F0"/>
                </a:solidFill>
                <a:latin typeface="Times New Roman" panose="02020603050405020304" pitchFamily="18" charset="0"/>
                <a:cs typeface="Times New Roman" panose="02020603050405020304" pitchFamily="18" charset="0"/>
              </a:rPr>
              <a:t>интерактивті</a:t>
            </a:r>
            <a:r>
              <a:rPr lang="uk-UA" sz="2000" i="1" dirty="0" smtClean="0">
                <a:solidFill>
                  <a:srgbClr val="00B0F0"/>
                </a:solidFill>
                <a:latin typeface="Times New Roman" panose="02020603050405020304" pitchFamily="18" charset="0"/>
                <a:cs typeface="Times New Roman" panose="02020603050405020304" pitchFamily="18" charset="0"/>
              </a:rPr>
              <a:t> </a:t>
            </a:r>
            <a:r>
              <a:rPr lang="uk-UA" sz="2000" i="1" dirty="0" err="1" smtClean="0">
                <a:solidFill>
                  <a:srgbClr val="00B0F0"/>
                </a:solidFill>
                <a:latin typeface="Times New Roman" panose="02020603050405020304" pitchFamily="18" charset="0"/>
                <a:cs typeface="Times New Roman" panose="02020603050405020304" pitchFamily="18" charset="0"/>
              </a:rPr>
              <a:t>және</a:t>
            </a:r>
            <a:r>
              <a:rPr lang="uk-UA" sz="2000" i="1" dirty="0" smtClean="0">
                <a:solidFill>
                  <a:srgbClr val="00B0F0"/>
                </a:solidFill>
                <a:latin typeface="Times New Roman" panose="02020603050405020304" pitchFamily="18" charset="0"/>
                <a:cs typeface="Times New Roman" panose="02020603050405020304" pitchFamily="18" charset="0"/>
              </a:rPr>
              <a:t> </a:t>
            </a:r>
            <a:r>
              <a:rPr lang="uk-UA" sz="2000" i="1" dirty="0" err="1" smtClean="0">
                <a:solidFill>
                  <a:srgbClr val="00B0F0"/>
                </a:solidFill>
                <a:latin typeface="Times New Roman" panose="02020603050405020304" pitchFamily="18" charset="0"/>
                <a:cs typeface="Times New Roman" panose="02020603050405020304" pitchFamily="18" charset="0"/>
              </a:rPr>
              <a:t>енгізілген</a:t>
            </a:r>
            <a:r>
              <a:rPr lang="uk-UA" sz="2000" i="1" dirty="0" smtClean="0">
                <a:solidFill>
                  <a:srgbClr val="00B0F0"/>
                </a:solidFill>
                <a:latin typeface="Times New Roman" panose="02020603050405020304" pitchFamily="18" charset="0"/>
                <a:cs typeface="Times New Roman" panose="02020603050405020304" pitchFamily="18" charset="0"/>
              </a:rPr>
              <a:t> </a:t>
            </a:r>
            <a:r>
              <a:rPr lang="uk-UA" sz="2000" i="1" dirty="0" err="1" smtClean="0">
                <a:solidFill>
                  <a:srgbClr val="00B0F0"/>
                </a:solidFill>
                <a:latin typeface="Times New Roman" panose="02020603050405020304" pitchFamily="18" charset="0"/>
                <a:cs typeface="Times New Roman" panose="02020603050405020304" pitchFamily="18" charset="0"/>
              </a:rPr>
              <a:t>түрде</a:t>
            </a:r>
            <a:r>
              <a:rPr lang="uk-UA" sz="2000" i="1" dirty="0" smtClean="0">
                <a:solidFill>
                  <a:srgbClr val="00B0F0"/>
                </a:solidFill>
                <a:latin typeface="Times New Roman" panose="02020603050405020304" pitchFamily="18" charset="0"/>
                <a:cs typeface="Times New Roman" panose="02020603050405020304" pitchFamily="18" charset="0"/>
              </a:rPr>
              <a:t> </a:t>
            </a:r>
            <a:r>
              <a:rPr lang="uk-UA" sz="2000" i="1" dirty="0" err="1" smtClean="0">
                <a:solidFill>
                  <a:srgbClr val="00B0F0"/>
                </a:solidFill>
                <a:latin typeface="Times New Roman" panose="02020603050405020304" pitchFamily="18" charset="0"/>
                <a:cs typeface="Times New Roman" panose="02020603050405020304" pitchFamily="18" charset="0"/>
              </a:rPr>
              <a:t>пайдаланады</a:t>
            </a:r>
            <a:r>
              <a:rPr lang="uk-UA" sz="2000" i="1" dirty="0" smtClean="0">
                <a:solidFill>
                  <a:srgbClr val="00B0F0"/>
                </a:solidFill>
                <a:latin typeface="Times New Roman" panose="02020603050405020304" pitchFamily="18" charset="0"/>
                <a:cs typeface="Times New Roman" panose="02020603050405020304" pitchFamily="18" charset="0"/>
              </a:rPr>
              <a:t>. </a:t>
            </a:r>
            <a:r>
              <a:rPr lang="uk-UA" sz="2000" i="1" dirty="0" err="1" smtClean="0">
                <a:solidFill>
                  <a:srgbClr val="00B0F0"/>
                </a:solidFill>
                <a:latin typeface="Times New Roman" panose="02020603050405020304" pitchFamily="18" charset="0"/>
                <a:cs typeface="Times New Roman" panose="02020603050405020304" pitchFamily="18" charset="0"/>
              </a:rPr>
              <a:t>Оның</a:t>
            </a:r>
            <a:r>
              <a:rPr lang="uk-UA" sz="2000" i="1" dirty="0" smtClean="0">
                <a:solidFill>
                  <a:srgbClr val="00B0F0"/>
                </a:solidFill>
                <a:latin typeface="Times New Roman" panose="02020603050405020304" pitchFamily="18" charset="0"/>
                <a:cs typeface="Times New Roman" panose="02020603050405020304" pitchFamily="18" charset="0"/>
              </a:rPr>
              <a:t> </a:t>
            </a:r>
            <a:r>
              <a:rPr lang="uk-UA" sz="2000" i="1" dirty="0" err="1" smtClean="0">
                <a:solidFill>
                  <a:srgbClr val="00B0F0"/>
                </a:solidFill>
                <a:latin typeface="Times New Roman" panose="02020603050405020304" pitchFamily="18" charset="0"/>
                <a:cs typeface="Times New Roman" panose="02020603050405020304" pitchFamily="18" charset="0"/>
              </a:rPr>
              <a:t>құрамына</a:t>
            </a:r>
            <a:r>
              <a:rPr lang="uk-UA" sz="2000" i="1" dirty="0" smtClean="0">
                <a:solidFill>
                  <a:srgbClr val="00B0F0"/>
                </a:solidFill>
                <a:latin typeface="Times New Roman" panose="02020603050405020304" pitchFamily="18" charset="0"/>
                <a:cs typeface="Times New Roman" panose="02020603050405020304" pitchFamily="18" charset="0"/>
              </a:rPr>
              <a:t> </a:t>
            </a:r>
            <a:r>
              <a:rPr lang="uk-UA" sz="2000" i="1" dirty="0" err="1" smtClean="0">
                <a:solidFill>
                  <a:srgbClr val="00B0F0"/>
                </a:solidFill>
                <a:latin typeface="Times New Roman" panose="02020603050405020304" pitchFamily="18" charset="0"/>
                <a:cs typeface="Times New Roman" panose="02020603050405020304" pitchFamily="18" charset="0"/>
              </a:rPr>
              <a:t>кіретіндер</a:t>
            </a:r>
            <a:r>
              <a:rPr lang="uk-UA" sz="2000" i="1" dirty="0" smtClean="0">
                <a:solidFill>
                  <a:srgbClr val="00B0F0"/>
                </a:solidFill>
                <a:latin typeface="Times New Roman" panose="02020603050405020304" pitchFamily="18" charset="0"/>
                <a:cs typeface="Times New Roman" panose="02020603050405020304" pitchFamily="18" charset="0"/>
              </a:rPr>
              <a:t>:</a:t>
            </a:r>
            <a:r>
              <a:rPr lang="ru-RU" sz="2000" i="1" dirty="0" smtClean="0">
                <a:solidFill>
                  <a:srgbClr val="00B0F0"/>
                </a:solidFill>
                <a:latin typeface="Times New Roman" panose="02020603050405020304" pitchFamily="18" charset="0"/>
                <a:cs typeface="Times New Roman" panose="02020603050405020304" pitchFamily="18" charset="0"/>
              </a:rPr>
              <a:t/>
            </a:r>
            <a:br>
              <a:rPr lang="ru-RU" sz="2000" i="1" dirty="0" smtClean="0">
                <a:solidFill>
                  <a:srgbClr val="00B0F0"/>
                </a:solidFill>
                <a:latin typeface="Times New Roman" panose="02020603050405020304" pitchFamily="18" charset="0"/>
                <a:cs typeface="Times New Roman" panose="02020603050405020304" pitchFamily="18" charset="0"/>
              </a:rPr>
            </a:br>
            <a:endParaRPr lang="ru-RU" sz="2000" i="1" dirty="0">
              <a:solidFill>
                <a:srgbClr val="00B0F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31166" y="1264908"/>
            <a:ext cx="10919604" cy="4808088"/>
          </a:xfrm>
        </p:spPr>
        <p:txBody>
          <a:bodyPr>
            <a:normAutofit/>
          </a:bodyPr>
          <a:lstStyle/>
          <a:p>
            <a:pPr lvl="1"/>
            <a:r>
              <a:rPr lang="kk-KZ" sz="1800" i="1" dirty="0" smtClean="0">
                <a:latin typeface="Times New Roman" panose="02020603050405020304" pitchFamily="18" charset="0"/>
                <a:cs typeface="Times New Roman" panose="02020603050405020304" pitchFamily="18" charset="0"/>
              </a:rPr>
              <a:t>жеке </a:t>
            </a:r>
            <a:r>
              <a:rPr lang="kk-KZ" sz="1800" i="1" dirty="0">
                <a:latin typeface="Times New Roman" panose="02020603050405020304" pitchFamily="18" charset="0"/>
                <a:cs typeface="Times New Roman" panose="02020603050405020304" pitchFamily="18" charset="0"/>
              </a:rPr>
              <a:t>мәліметтер ұсынысы (мәліметтер базасын анықтау, индекстер мен кестелерді анықтау және жою);</a:t>
            </a:r>
            <a:endParaRPr lang="ru-RU" sz="1600" i="1" dirty="0">
              <a:latin typeface="Times New Roman" panose="02020603050405020304" pitchFamily="18" charset="0"/>
              <a:cs typeface="Times New Roman" panose="02020603050405020304" pitchFamily="18" charset="0"/>
            </a:endParaRPr>
          </a:p>
          <a:p>
            <a:pPr lvl="1"/>
            <a:r>
              <a:rPr lang="kk-KZ" sz="1800" i="1" dirty="0">
                <a:latin typeface="Times New Roman" panose="02020603050405020304" pitchFamily="18" charset="0"/>
                <a:cs typeface="Times New Roman" panose="02020603050405020304" pitchFamily="18" charset="0"/>
              </a:rPr>
              <a:t>мәліметтерді таңдауға сұраныс беру (SELECT командасы); </a:t>
            </a:r>
            <a:endParaRPr lang="ru-RU" sz="1600" i="1" dirty="0">
              <a:latin typeface="Times New Roman" panose="02020603050405020304" pitchFamily="18" charset="0"/>
              <a:cs typeface="Times New Roman" panose="02020603050405020304" pitchFamily="18" charset="0"/>
            </a:endParaRPr>
          </a:p>
          <a:p>
            <a:pPr lvl="1"/>
            <a:r>
              <a:rPr lang="kk-KZ" sz="1800" i="1" dirty="0">
                <a:latin typeface="Times New Roman" panose="02020603050405020304" pitchFamily="18" charset="0"/>
                <a:cs typeface="Times New Roman" panose="02020603050405020304" pitchFamily="18" charset="0"/>
              </a:rPr>
              <a:t>мәліметтерді модификациялау ұсынысы (мәліметтерді қосу, жою және өзгерту); </a:t>
            </a:r>
            <a:endParaRPr lang="ru-RU" sz="1600" i="1" dirty="0">
              <a:latin typeface="Times New Roman" panose="02020603050405020304" pitchFamily="18" charset="0"/>
              <a:cs typeface="Times New Roman" panose="02020603050405020304" pitchFamily="18" charset="0"/>
            </a:endParaRPr>
          </a:p>
          <a:p>
            <a:pPr lvl="1"/>
            <a:r>
              <a:rPr lang="kk-KZ" sz="1800" i="1" dirty="0">
                <a:latin typeface="Times New Roman" panose="02020603050405020304" pitchFamily="18" charset="0"/>
                <a:cs typeface="Times New Roman" panose="02020603050405020304" pitchFamily="18" charset="0"/>
              </a:rPr>
              <a:t>мәліметтерді басқару ұсынысы. Бұдан басқа бұл ұсыныстарда орындалу мүмкіндігін көрсетеді:</a:t>
            </a:r>
            <a:endParaRPr lang="ru-RU" sz="1600" i="1" dirty="0">
              <a:latin typeface="Times New Roman" panose="02020603050405020304" pitchFamily="18" charset="0"/>
              <a:cs typeface="Times New Roman" panose="02020603050405020304" pitchFamily="18" charset="0"/>
            </a:endParaRPr>
          </a:p>
          <a:p>
            <a:pPr lvl="1"/>
            <a:r>
              <a:rPr lang="kk-KZ" sz="1800" i="1" dirty="0">
                <a:latin typeface="Times New Roman" panose="02020603050405020304" pitchFamily="18" charset="0"/>
                <a:cs typeface="Times New Roman" panose="02020603050405020304" pitchFamily="18" charset="0"/>
              </a:rPr>
              <a:t>арифметикалық есептеулер, мәтіндік жолдарды өңдеу және арифметикалық есептеу мен мәтіндер мәндерін салыстыру операциясын жүзеге асыру;</a:t>
            </a:r>
            <a:endParaRPr lang="ru-RU" sz="1600" i="1" dirty="0">
              <a:latin typeface="Times New Roman" panose="02020603050405020304" pitchFamily="18" charset="0"/>
              <a:cs typeface="Times New Roman" panose="02020603050405020304" pitchFamily="18" charset="0"/>
            </a:endParaRPr>
          </a:p>
          <a:p>
            <a:pPr lvl="1"/>
            <a:r>
              <a:rPr lang="kk-KZ" sz="1800" i="1" dirty="0">
                <a:latin typeface="Times New Roman" panose="02020603050405020304" pitchFamily="18" charset="0"/>
                <a:cs typeface="Times New Roman" panose="02020603050405020304" pitchFamily="18" charset="0"/>
              </a:rPr>
              <a:t>экранға немесе баспаға кесте құрамын шығарған кездегі бағандар мен жолдардың реттелуі;</a:t>
            </a:r>
            <a:endParaRPr lang="ru-RU" sz="1600" i="1" dirty="0">
              <a:latin typeface="Times New Roman" panose="02020603050405020304" pitchFamily="18" charset="0"/>
              <a:cs typeface="Times New Roman" panose="02020603050405020304" pitchFamily="18" charset="0"/>
            </a:endParaRPr>
          </a:p>
          <a:p>
            <a:pPr lvl="1"/>
            <a:r>
              <a:rPr lang="kk-KZ" sz="1800" i="1" dirty="0">
                <a:latin typeface="Times New Roman" panose="02020603050405020304" pitchFamily="18" charset="0"/>
                <a:cs typeface="Times New Roman" panose="02020603050405020304" pitchFamily="18" charset="0"/>
              </a:rPr>
              <a:t>мәліметтер базасындағы көлемнің артуынсыз пайдаланушыларға көзқарастарды көрсетуге мүмкіндік беретін көрсетілімдерді құру (виртуалды кестелер).</a:t>
            </a:r>
            <a:endParaRPr lang="ru-RU" sz="1600" i="1" dirty="0">
              <a:latin typeface="Times New Roman" panose="02020603050405020304" pitchFamily="18" charset="0"/>
              <a:cs typeface="Times New Roman" panose="02020603050405020304" pitchFamily="18" charset="0"/>
            </a:endParaRPr>
          </a:p>
          <a:p>
            <a:pPr lvl="1"/>
            <a:r>
              <a:rPr lang="kk-KZ" sz="1800" i="1" dirty="0">
                <a:latin typeface="Times New Roman" panose="02020603050405020304" pitchFamily="18" charset="0"/>
                <a:cs typeface="Times New Roman" panose="02020603050405020304" pitchFamily="18" charset="0"/>
              </a:rPr>
              <a:t>сұраныс бойынша сұралатын кесте немесе бірнеше кестеде көрсету.</a:t>
            </a:r>
            <a:endParaRPr lang="ru-RU" sz="1600" i="1" dirty="0">
              <a:latin typeface="Times New Roman" panose="02020603050405020304" pitchFamily="18" charset="0"/>
              <a:cs typeface="Times New Roman" panose="02020603050405020304" pitchFamily="18" charset="0"/>
            </a:endParaRPr>
          </a:p>
          <a:p>
            <a:pPr lvl="1"/>
            <a:r>
              <a:rPr lang="kk-KZ" sz="1800" i="1" dirty="0">
                <a:latin typeface="Times New Roman" panose="02020603050405020304" pitchFamily="18" charset="0"/>
                <a:cs typeface="Times New Roman" panose="02020603050405020304" pitchFamily="18" charset="0"/>
              </a:rPr>
              <a:t>мәліметтерді агрегаттау: мәліметтерді топтастыру және осы топтарға қосындысы, орташа, минимум, максимум, элементтер саны операцияларын пайдалану.</a:t>
            </a:r>
            <a:endParaRPr lang="ru-RU" sz="1600" i="1" dirty="0">
              <a:latin typeface="Times New Roman" panose="02020603050405020304" pitchFamily="18" charset="0"/>
              <a:cs typeface="Times New Roman" panose="02020603050405020304" pitchFamily="18" charset="0"/>
            </a:endParaRPr>
          </a:p>
          <a:p>
            <a:pPr marL="0" indent="0">
              <a:buNone/>
            </a:pPr>
            <a:endParaRPr lang="ru-RU"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673968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873366"/>
          </a:xfrm>
        </p:spPr>
        <p:txBody>
          <a:bodyPr>
            <a:normAutofit/>
          </a:bodyPr>
          <a:lstStyle/>
          <a:p>
            <a:r>
              <a:rPr lang="kk-KZ" sz="2400" i="1" dirty="0" smtClean="0">
                <a:solidFill>
                  <a:srgbClr val="00B0F0"/>
                </a:solidFill>
                <a:latin typeface="Times New Roman" panose="02020603050405020304" pitchFamily="18" charset="0"/>
                <a:cs typeface="Times New Roman" panose="02020603050405020304" pitchFamily="18" charset="0"/>
              </a:rPr>
              <a:t>Дәріс №5. Деректер базасымен жұмыс жасау үшін арналған басқару элементтері, олардың қасиеттері және әдістері</a:t>
            </a:r>
            <a:endParaRPr lang="ru-RU" sz="2400" i="1" dirty="0">
              <a:solidFill>
                <a:srgbClr val="00B0F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388963"/>
            <a:ext cx="10771208" cy="4938471"/>
          </a:xfrm>
        </p:spPr>
        <p:txBody>
          <a:bodyPr>
            <a:noAutofit/>
          </a:bodyPr>
          <a:lstStyle/>
          <a:p>
            <a:pPr marL="0" indent="0">
              <a:lnSpc>
                <a:spcPct val="100000"/>
              </a:lnSpc>
              <a:spcBef>
                <a:spcPts val="0"/>
              </a:spcBef>
              <a:buNone/>
            </a:pPr>
            <a:r>
              <a:rPr lang="kk-KZ" sz="1800" i="1" dirty="0" smtClean="0">
                <a:solidFill>
                  <a:srgbClr val="00B0F0"/>
                </a:solidFill>
                <a:latin typeface="Times New Roman" panose="02020603050405020304" pitchFamily="18" charset="0"/>
                <a:cs typeface="Times New Roman" panose="02020603050405020304" pitchFamily="18" charset="0"/>
              </a:rPr>
              <a:t>Кестелер</a:t>
            </a:r>
            <a:endParaRPr lang="ru-RU" sz="1800" i="1" dirty="0">
              <a:solidFill>
                <a:srgbClr val="00B0F0"/>
              </a:solidFill>
              <a:latin typeface="Times New Roman" panose="02020603050405020304" pitchFamily="18" charset="0"/>
              <a:cs typeface="Times New Roman" panose="02020603050405020304" pitchFamily="18" charset="0"/>
            </a:endParaRPr>
          </a:p>
          <a:p>
            <a:pPr marL="0" indent="0" algn="ctr">
              <a:lnSpc>
                <a:spcPct val="100000"/>
              </a:lnSpc>
              <a:spcBef>
                <a:spcPts val="0"/>
              </a:spcBef>
              <a:buNone/>
            </a:pPr>
            <a:r>
              <a:rPr lang="ru-RU" sz="1800" i="1" dirty="0" err="1" smtClean="0">
                <a:latin typeface="Times New Roman" panose="02020603050405020304" pitchFamily="18" charset="0"/>
                <a:cs typeface="Times New Roman" panose="02020603050405020304" pitchFamily="18" charset="0"/>
              </a:rPr>
              <a:t>Кесте</a:t>
            </a:r>
            <a:r>
              <a:rPr lang="ru-RU" sz="1800" i="1" dirty="0" smtClean="0">
                <a:latin typeface="Times New Roman" panose="02020603050405020304" pitchFamily="18" charset="0"/>
                <a:cs typeface="Times New Roman" panose="02020603050405020304" pitchFamily="18" charset="0"/>
              </a:rPr>
              <a:t> </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бұл</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деректерді</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сақтауға</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арналған</a:t>
            </a:r>
            <a:r>
              <a:rPr lang="ru-RU" sz="1800" i="1" dirty="0">
                <a:latin typeface="Times New Roman" panose="02020603050405020304" pitchFamily="18" charset="0"/>
                <a:cs typeface="Times New Roman" panose="02020603050405020304" pitchFamily="18" charset="0"/>
              </a:rPr>
              <a:t> объект. </a:t>
            </a:r>
          </a:p>
          <a:p>
            <a:pPr marL="0" indent="0" algn="ctr">
              <a:lnSpc>
                <a:spcPct val="100000"/>
              </a:lnSpc>
              <a:spcBef>
                <a:spcPts val="0"/>
              </a:spcBef>
              <a:buNone/>
            </a:pPr>
            <a:r>
              <a:rPr lang="kk-KZ" sz="1800" i="1" dirty="0">
                <a:latin typeface="Times New Roman" panose="02020603050405020304" pitchFamily="18" charset="0"/>
                <a:cs typeface="Times New Roman" panose="02020603050405020304" pitchFamily="18" charset="0"/>
              </a:rPr>
              <a:t>Әр </a:t>
            </a:r>
            <a:r>
              <a:rPr lang="ru-RU" sz="1800" i="1" dirty="0" err="1">
                <a:latin typeface="Times New Roman" panose="02020603050405020304" pitchFamily="18" charset="0"/>
                <a:cs typeface="Times New Roman" panose="02020603050405020304" pitchFamily="18" charset="0"/>
              </a:rPr>
              <a:t>кесте</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нақты</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өмірдің</a:t>
            </a:r>
            <a:r>
              <a:rPr lang="ru-RU" sz="1800" i="1" dirty="0">
                <a:latin typeface="Times New Roman" panose="02020603050405020304" pitchFamily="18" charset="0"/>
                <a:cs typeface="Times New Roman" panose="02020603050405020304" pitchFamily="18" charset="0"/>
              </a:rPr>
              <a:t> </a:t>
            </a:r>
            <a:r>
              <a:rPr lang="kk-KZ" sz="1800" i="1" dirty="0">
                <a:latin typeface="Times New Roman" panose="02020603050405020304" pitchFamily="18" charset="0"/>
                <a:cs typeface="Times New Roman" panose="02020603050405020304" pitchFamily="18" charset="0"/>
              </a:rPr>
              <a:t>анықталған бір </a:t>
            </a:r>
            <a:r>
              <a:rPr lang="ru-RU" sz="1800" i="1" dirty="0" err="1">
                <a:latin typeface="Times New Roman" panose="02020603050405020304" pitchFamily="18" charset="0"/>
                <a:cs typeface="Times New Roman" panose="02020603050405020304" pitchFamily="18" charset="0"/>
              </a:rPr>
              <a:t>объектісі</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жөнінде</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ақпараттан</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тұрады</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мысалы</a:t>
            </a:r>
            <a:r>
              <a:rPr lang="ru-RU" sz="1800" i="1" dirty="0">
                <a:latin typeface="Times New Roman" panose="02020603050405020304" pitchFamily="18" charset="0"/>
                <a:cs typeface="Times New Roman" panose="02020603050405020304" pitchFamily="18" charset="0"/>
              </a:rPr>
              <a:t> фирма </a:t>
            </a:r>
            <a:r>
              <a:rPr lang="ru-RU" sz="1800" i="1" dirty="0" err="1">
                <a:latin typeface="Times New Roman" panose="02020603050405020304" pitchFamily="18" charset="0"/>
                <a:cs typeface="Times New Roman" panose="02020603050405020304" pitchFamily="18" charset="0"/>
              </a:rPr>
              <a:t>клиен</a:t>
            </a:r>
            <a:r>
              <a:rPr lang="kk-KZ" sz="1800" i="1" dirty="0">
                <a:latin typeface="Times New Roman" panose="02020603050405020304" pitchFamily="18" charset="0"/>
                <a:cs typeface="Times New Roman" panose="02020603050405020304" pitchFamily="18" charset="0"/>
              </a:rPr>
              <a:t>т</a:t>
            </a:r>
            <a:r>
              <a:rPr lang="ru-RU" sz="1800" i="1" dirty="0" err="1">
                <a:latin typeface="Times New Roman" panose="02020603050405020304" pitchFamily="18" charset="0"/>
                <a:cs typeface="Times New Roman" panose="02020603050405020304" pitchFamily="18" charset="0"/>
              </a:rPr>
              <a:t>тері</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туралы</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ақпарат</a:t>
            </a:r>
            <a:r>
              <a:rPr lang="ru-RU" sz="1800" i="1" dirty="0">
                <a:latin typeface="Times New Roman" panose="02020603050405020304" pitchFamily="18" charset="0"/>
                <a:cs typeface="Times New Roman" panose="02020603050405020304" pitchFamily="18" charset="0"/>
              </a:rPr>
              <a:t>. </a:t>
            </a:r>
            <a:r>
              <a:rPr lang="ru-RU" sz="1800" i="1" dirty="0" err="1" smtClean="0">
                <a:latin typeface="Times New Roman" panose="02020603050405020304" pitchFamily="18" charset="0"/>
                <a:cs typeface="Times New Roman" panose="02020603050405020304" pitchFamily="18" charset="0"/>
              </a:rPr>
              <a:t>Кесте</a:t>
            </a:r>
            <a:r>
              <a:rPr lang="kk-KZ" sz="1800" i="1" dirty="0">
                <a:latin typeface="Times New Roman" panose="02020603050405020304" pitchFamily="18" charset="0"/>
                <a:cs typeface="Times New Roman" panose="02020603050405020304" pitchFamily="18" charset="0"/>
              </a:rPr>
              <a:t>нің құрамына </a:t>
            </a:r>
            <a:r>
              <a:rPr lang="ru-RU" sz="1800" i="1" dirty="0" err="1">
                <a:latin typeface="Times New Roman" panose="02020603050405020304" pitchFamily="18" charset="0"/>
                <a:cs typeface="Times New Roman" panose="02020603050405020304" pitchFamily="18" charset="0"/>
              </a:rPr>
              <a:t>тақырып</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жолы</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және</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кесте</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денесі</a:t>
            </a:r>
            <a:r>
              <a:rPr lang="kk-KZ" sz="1800" i="1" dirty="0">
                <a:latin typeface="Times New Roman" panose="02020603050405020304" pitchFamily="18" charset="0"/>
                <a:cs typeface="Times New Roman" panose="02020603050405020304" pitchFamily="18" charset="0"/>
              </a:rPr>
              <a:t> кіреді</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Тақырып</a:t>
            </a:r>
            <a:r>
              <a:rPr lang="ru-RU" sz="1800" i="1" dirty="0">
                <a:latin typeface="Times New Roman" panose="02020603050405020304" pitchFamily="18" charset="0"/>
                <a:cs typeface="Times New Roman" panose="02020603050405020304" pitchFamily="18" charset="0"/>
              </a:rPr>
              <a:t> объект </a:t>
            </a:r>
            <a:r>
              <a:rPr lang="ru-RU" sz="1800" i="1" dirty="0" err="1">
                <a:latin typeface="Times New Roman" panose="02020603050405020304" pitchFamily="18" charset="0"/>
                <a:cs typeface="Times New Roman" panose="02020603050405020304" pitchFamily="18" charset="0"/>
              </a:rPr>
              <a:t>атрибуттарының</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атынан</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және</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олардың</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қасиеттерінен</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құралады</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мысалы</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клиенттің</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тегінен</a:t>
            </a:r>
            <a:r>
              <a:rPr lang="ru-RU" sz="1800" i="1" dirty="0">
                <a:latin typeface="Times New Roman" panose="02020603050405020304" pitchFamily="18" charset="0"/>
                <a:cs typeface="Times New Roman" panose="02020603050405020304" pitchFamily="18" charset="0"/>
              </a:rPr>
              <a:t>, телефон </a:t>
            </a:r>
            <a:r>
              <a:rPr lang="ru-RU" sz="1800" i="1" dirty="0" err="1">
                <a:latin typeface="Times New Roman" panose="02020603050405020304" pitchFamily="18" charset="0"/>
                <a:cs typeface="Times New Roman" panose="02020603050405020304" pitchFamily="18" charset="0"/>
              </a:rPr>
              <a:t>нөмерінен</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және</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мекен</a:t>
            </a:r>
            <a:r>
              <a:rPr lang="ru-RU" sz="1800" i="1" dirty="0">
                <a:latin typeface="Times New Roman" panose="02020603050405020304" pitchFamily="18" charset="0"/>
                <a:cs typeface="Times New Roman" panose="02020603050405020304" pitchFamily="18" charset="0"/>
              </a:rPr>
              <a:t> – </a:t>
            </a:r>
            <a:r>
              <a:rPr lang="ru-RU" sz="1800" i="1" dirty="0" err="1">
                <a:latin typeface="Times New Roman" panose="02020603050405020304" pitchFamily="18" charset="0"/>
                <a:cs typeface="Times New Roman" panose="02020603050405020304" pitchFamily="18" charset="0"/>
              </a:rPr>
              <a:t>жайынан</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тұруы</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мүмкін</a:t>
            </a:r>
            <a:r>
              <a:rPr lang="ru-RU" sz="1800" i="1" dirty="0">
                <a:latin typeface="Times New Roman" panose="02020603050405020304" pitchFamily="18" charset="0"/>
                <a:cs typeface="Times New Roman" panose="02020603050405020304" pitchFamily="18" charset="0"/>
              </a:rPr>
              <a:t>. </a:t>
            </a:r>
          </a:p>
          <a:p>
            <a:pPr marL="0" indent="0" algn="ctr">
              <a:lnSpc>
                <a:spcPct val="100000"/>
              </a:lnSpc>
              <a:spcBef>
                <a:spcPts val="0"/>
              </a:spcBef>
              <a:buNone/>
            </a:pPr>
            <a:r>
              <a:rPr lang="ru-RU" sz="1800" i="1" dirty="0" err="1">
                <a:latin typeface="Times New Roman" panose="02020603050405020304" pitchFamily="18" charset="0"/>
                <a:cs typeface="Times New Roman" panose="02020603050405020304" pitchFamily="18" charset="0"/>
              </a:rPr>
              <a:t>Кесте</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денесі</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кортеждерден</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жолдардан</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құрылады</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әрбір</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жол</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бағандардың</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бірнеше</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мәндері</a:t>
            </a:r>
            <a:r>
              <a:rPr lang="kk-KZ" sz="1800" i="1" dirty="0">
                <a:latin typeface="Times New Roman" panose="02020603050405020304" pitchFamily="18" charset="0"/>
                <a:cs typeface="Times New Roman" panose="02020603050405020304" pitchFamily="18" charset="0"/>
              </a:rPr>
              <a:t> бар</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онда</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объектінің</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нақты</a:t>
            </a:r>
            <a:r>
              <a:rPr lang="ru-RU" sz="1800" i="1" dirty="0">
                <a:latin typeface="Times New Roman" panose="02020603050405020304" pitchFamily="18" charset="0"/>
                <a:cs typeface="Times New Roman" panose="02020603050405020304" pitchFamily="18" charset="0"/>
              </a:rPr>
              <a:t> экземпляры </a:t>
            </a:r>
            <a:r>
              <a:rPr lang="ru-RU" sz="1800" i="1" dirty="0" err="1">
                <a:latin typeface="Times New Roman" panose="02020603050405020304" pitchFamily="18" charset="0"/>
                <a:cs typeface="Times New Roman" panose="02020603050405020304" pitchFamily="18" charset="0"/>
              </a:rPr>
              <a:t>туралы</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деректер</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сақталынады</a:t>
            </a:r>
            <a:r>
              <a:rPr lang="ru-RU" sz="1800" i="1" dirty="0">
                <a:latin typeface="Times New Roman" panose="02020603050405020304" pitchFamily="18" charset="0"/>
                <a:cs typeface="Times New Roman" panose="02020603050405020304" pitchFamily="18" charset="0"/>
              </a:rPr>
              <a:t>. </a:t>
            </a:r>
          </a:p>
          <a:p>
            <a:pPr marL="0" indent="0" algn="ctr">
              <a:lnSpc>
                <a:spcPct val="100000"/>
              </a:lnSpc>
              <a:spcBef>
                <a:spcPts val="0"/>
              </a:spcBef>
              <a:buNone/>
            </a:pPr>
            <a:r>
              <a:rPr lang="kk-KZ" sz="1800" i="1" dirty="0">
                <a:latin typeface="Times New Roman" panose="02020603050405020304" pitchFamily="18" charset="0"/>
                <a:cs typeface="Times New Roman" panose="02020603050405020304" pitchFamily="18" charset="0"/>
              </a:rPr>
              <a:t>Қандай да бір </a:t>
            </a:r>
            <a:r>
              <a:rPr lang="ru-RU" sz="1800" i="1" dirty="0" err="1">
                <a:latin typeface="Times New Roman" panose="02020603050405020304" pitchFamily="18" charset="0"/>
                <a:cs typeface="Times New Roman" panose="02020603050405020304" pitchFamily="18" charset="0"/>
              </a:rPr>
              <a:t>кесте</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үшін</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бастапқы</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кілтті</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анықтауға</a:t>
            </a:r>
            <a:r>
              <a:rPr lang="ru-RU" sz="1800" i="1" dirty="0">
                <a:latin typeface="Times New Roman" panose="02020603050405020304" pitchFamily="18" charset="0"/>
                <a:cs typeface="Times New Roman" panose="02020603050405020304" pitchFamily="18" charset="0"/>
              </a:rPr>
              <a:t> </a:t>
            </a:r>
            <a:r>
              <a:rPr lang="ru-RU" sz="1800" i="1" dirty="0" err="1">
                <a:latin typeface="Times New Roman" panose="02020603050405020304" pitchFamily="18" charset="0"/>
                <a:cs typeface="Times New Roman" panose="02020603050405020304" pitchFamily="18" charset="0"/>
              </a:rPr>
              <a:t>болады</a:t>
            </a:r>
            <a:r>
              <a:rPr lang="kk-KZ" sz="1800" i="1" dirty="0">
                <a:latin typeface="Times New Roman" panose="02020603050405020304" pitchFamily="18" charset="0"/>
                <a:cs typeface="Times New Roman" panose="02020603050405020304" pitchFamily="18" charset="0"/>
              </a:rPr>
              <a:t>. </a:t>
            </a:r>
            <a:endParaRPr lang="ru-RU" sz="1800" i="1" dirty="0">
              <a:latin typeface="Times New Roman" panose="02020603050405020304" pitchFamily="18" charset="0"/>
              <a:cs typeface="Times New Roman" panose="02020603050405020304" pitchFamily="18" charset="0"/>
            </a:endParaRPr>
          </a:p>
          <a:p>
            <a:pPr marL="0" indent="0" algn="ctr">
              <a:lnSpc>
                <a:spcPct val="100000"/>
              </a:lnSpc>
              <a:spcBef>
                <a:spcPts val="0"/>
              </a:spcBef>
              <a:buNone/>
            </a:pPr>
            <a:r>
              <a:rPr lang="kk-KZ" sz="1800" i="1" dirty="0">
                <a:latin typeface="Times New Roman" panose="02020603050405020304" pitchFamily="18" charset="0"/>
                <a:cs typeface="Times New Roman" panose="02020603050405020304" pitchFamily="18" charset="0"/>
              </a:rPr>
              <a:t>Анықталған кілт әрбір жолдың, жазбалардың реттелуін қадағалайтын бір немесе бірнеше индекстердің ерекшеліктерін және басқа қасиеттерді қамтамасыз етеді.</a:t>
            </a:r>
            <a:endParaRPr lang="ru-RU" sz="1800" i="1" dirty="0">
              <a:latin typeface="Times New Roman" panose="02020603050405020304" pitchFamily="18" charset="0"/>
              <a:cs typeface="Times New Roman" panose="02020603050405020304" pitchFamily="18" charset="0"/>
            </a:endParaRPr>
          </a:p>
          <a:p>
            <a:pPr marL="0" indent="0" algn="ctr">
              <a:lnSpc>
                <a:spcPct val="100000"/>
              </a:lnSpc>
              <a:spcBef>
                <a:spcPts val="0"/>
              </a:spcBef>
              <a:buNone/>
            </a:pPr>
            <a:r>
              <a:rPr lang="kk-KZ" sz="1800" i="1" dirty="0">
                <a:latin typeface="Times New Roman" panose="02020603050405020304" pitchFamily="18" charset="0"/>
                <a:cs typeface="Times New Roman" panose="02020603050405020304" pitchFamily="18" charset="0"/>
              </a:rPr>
              <a:t>Кестелер бұл кез-келген мәліметтер қорының негізгі обьектісі болып табылады. Біріншіден, кестеде барлық мәліметтер сақталады, екіншіден кесте қордың құрылымын сақтайды.</a:t>
            </a:r>
            <a:endParaRPr lang="ru-RU" sz="1800" i="1" dirty="0">
              <a:latin typeface="Times New Roman" panose="02020603050405020304" pitchFamily="18" charset="0"/>
              <a:cs typeface="Times New Roman" panose="02020603050405020304" pitchFamily="18" charset="0"/>
            </a:endParaRPr>
          </a:p>
          <a:p>
            <a:pPr marL="0" indent="0" algn="ctr">
              <a:lnSpc>
                <a:spcPct val="100000"/>
              </a:lnSpc>
              <a:spcBef>
                <a:spcPts val="0"/>
              </a:spcBef>
              <a:buNone/>
            </a:pPr>
            <a:r>
              <a:rPr lang="kk-KZ" sz="1800" i="1" dirty="0">
                <a:latin typeface="Times New Roman" panose="02020603050405020304" pitchFamily="18" charset="0"/>
                <a:cs typeface="Times New Roman" panose="02020603050405020304" pitchFamily="18" charset="0"/>
              </a:rPr>
              <a:t>Кесте мәліметтері – кестеде сақталған ақпарат. Кестенің бүкіл мәліметтері белгілі бір бағандарда ақпарат порциялары бар жолдарда сақталады</a:t>
            </a:r>
            <a:r>
              <a:rPr lang="kk-KZ" sz="1800" i="1" dirty="0" smtClean="0">
                <a:latin typeface="Times New Roman" panose="02020603050405020304" pitchFamily="18" charset="0"/>
                <a:cs typeface="Times New Roman" panose="02020603050405020304" pitchFamily="18" charset="0"/>
              </a:rPr>
              <a:t>.</a:t>
            </a:r>
            <a:endParaRPr lang="ru-RU" sz="18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5924709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84498" y="656582"/>
            <a:ext cx="10515600" cy="4351338"/>
          </a:xfrm>
        </p:spPr>
        <p:txBody>
          <a:bodyPr>
            <a:normAutofit fontScale="77500" lnSpcReduction="20000"/>
          </a:bodyPr>
          <a:lstStyle/>
          <a:p>
            <a:pPr marL="0" indent="0">
              <a:buNone/>
            </a:pPr>
            <a:r>
              <a:rPr lang="kk-KZ" i="1" dirty="0">
                <a:solidFill>
                  <a:srgbClr val="00B0F0"/>
                </a:solidFill>
                <a:latin typeface="Times New Roman" panose="02020603050405020304" pitchFamily="18" charset="0"/>
                <a:cs typeface="Times New Roman" panose="02020603050405020304" pitchFamily="18" charset="0"/>
              </a:rPr>
              <a:t>Сұраныстар</a:t>
            </a:r>
            <a:endParaRPr lang="ru-RU" i="1" dirty="0">
              <a:solidFill>
                <a:srgbClr val="00B0F0"/>
              </a:solidFill>
              <a:latin typeface="Times New Roman" panose="02020603050405020304" pitchFamily="18" charset="0"/>
              <a:cs typeface="Times New Roman" panose="02020603050405020304" pitchFamily="18" charset="0"/>
            </a:endParaRPr>
          </a:p>
          <a:p>
            <a:pPr marL="0" indent="0" algn="ctr">
              <a:buNone/>
            </a:pPr>
            <a:r>
              <a:rPr lang="kk-KZ" i="1" dirty="0">
                <a:latin typeface="Times New Roman" panose="02020603050405020304" pitchFamily="18" charset="0"/>
                <a:cs typeface="Times New Roman" panose="02020603050405020304" pitchFamily="18" charset="0"/>
              </a:rPr>
              <a:t> </a:t>
            </a:r>
            <a:endParaRPr lang="ru-RU" i="1" dirty="0">
              <a:latin typeface="Times New Roman" panose="02020603050405020304" pitchFamily="18" charset="0"/>
              <a:cs typeface="Times New Roman" panose="02020603050405020304" pitchFamily="18" charset="0"/>
            </a:endParaRPr>
          </a:p>
          <a:p>
            <a:pPr marL="0" indent="0" algn="ctr">
              <a:buNone/>
            </a:pPr>
            <a:r>
              <a:rPr lang="kk-KZ" i="1" dirty="0">
                <a:latin typeface="Times New Roman" panose="02020603050405020304" pitchFamily="18" charset="0"/>
                <a:cs typeface="Times New Roman" panose="02020603050405020304" pitchFamily="18" charset="0"/>
              </a:rPr>
              <a:t>Сұраныс – бұл қолданушыға қажетті мәліметтерді бір немесе бірнеше базалық кестелерден және басқа сұраныстардан алуға мүмкіндік беретін объект. Таңдап алу бойынша сұраныс беру көмегімен есептелетін өрістерден немесе басқа кестеден алынған өрістерден тұратын виртуалды кестелер жасауға мүмкіндігі бар. </a:t>
            </a:r>
            <a:endParaRPr lang="ru-RU" i="1" dirty="0">
              <a:latin typeface="Times New Roman" panose="02020603050405020304" pitchFamily="18" charset="0"/>
              <a:cs typeface="Times New Roman" panose="02020603050405020304" pitchFamily="18" charset="0"/>
            </a:endParaRPr>
          </a:p>
          <a:p>
            <a:pPr marL="0" indent="0" algn="ctr">
              <a:buNone/>
            </a:pPr>
            <a:r>
              <a:rPr lang="kk-KZ" i="1" dirty="0">
                <a:latin typeface="Times New Roman" panose="02020603050405020304" pitchFamily="18" charset="0"/>
                <a:cs typeface="Times New Roman" panose="02020603050405020304" pitchFamily="18" charset="0"/>
              </a:rPr>
              <a:t>Сұраныстар – бұл деректерді өңдеу үшін арналған арнайы құрылғы. Сұраныстардың көмегімен деректерді сұрыптауға, сүзгілеуге, өзгертуге, яғни өңдеуге болады. </a:t>
            </a:r>
            <a:endParaRPr lang="ru-RU" i="1" dirty="0">
              <a:latin typeface="Times New Roman" panose="02020603050405020304" pitchFamily="18" charset="0"/>
              <a:cs typeface="Times New Roman" panose="02020603050405020304" pitchFamily="18" charset="0"/>
            </a:endParaRPr>
          </a:p>
          <a:p>
            <a:pPr marL="0" indent="0" algn="ctr">
              <a:buNone/>
            </a:pPr>
            <a:r>
              <a:rPr lang="kk-KZ" i="1" dirty="0">
                <a:latin typeface="Times New Roman" panose="02020603050405020304" pitchFamily="18" charset="0"/>
                <a:cs typeface="Times New Roman" panose="02020603050405020304" pitchFamily="18" charset="0"/>
              </a:rPr>
              <a:t>Сұраныстың негізгі қызметі –кестелерді байланыстыру және деректерді таңдап алу. Бұл жерде бірнеше кестедегі деректерді өзара байланыстыру мүмкіндігі туралы айтылады. </a:t>
            </a:r>
            <a:endParaRPr lang="ru-RU" i="1" dirty="0">
              <a:latin typeface="Times New Roman" panose="02020603050405020304" pitchFamily="18" charset="0"/>
              <a:cs typeface="Times New Roman" panose="02020603050405020304" pitchFamily="18" charset="0"/>
            </a:endParaRPr>
          </a:p>
          <a:p>
            <a:pPr marL="0" indent="0" algn="ctr">
              <a:buNone/>
            </a:pPr>
            <a:r>
              <a:rPr lang="kk-KZ" i="1" dirty="0">
                <a:latin typeface="Times New Roman" panose="02020603050405020304" pitchFamily="18" charset="0"/>
                <a:cs typeface="Times New Roman" panose="02020603050405020304" pitchFamily="18" charset="0"/>
              </a:rPr>
              <a:t>Сонымен қатар деректерді таңдау барысында жаңадан қажетті мәліметтері бар уақытша кестелер құрылады. </a:t>
            </a:r>
            <a:endParaRPr lang="ru-RU" i="1" dirty="0">
              <a:latin typeface="Times New Roman" panose="02020603050405020304" pitchFamily="18" charset="0"/>
              <a:cs typeface="Times New Roman" panose="02020603050405020304" pitchFamily="18" charset="0"/>
            </a:endParaRPr>
          </a:p>
          <a:p>
            <a:pPr marL="0" indent="0" algn="ctr">
              <a:buNone/>
            </a:pPr>
            <a:endParaRPr lang="ru-RU"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5187548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89367"/>
            <a:ext cx="10515600" cy="5887596"/>
          </a:xfrm>
        </p:spPr>
        <p:txBody>
          <a:bodyPr>
            <a:normAutofit fontScale="70000" lnSpcReduction="20000"/>
          </a:bodyPr>
          <a:lstStyle/>
          <a:p>
            <a:pPr marL="0" indent="0">
              <a:lnSpc>
                <a:spcPct val="120000"/>
              </a:lnSpc>
              <a:spcBef>
                <a:spcPts val="0"/>
              </a:spcBef>
              <a:buNone/>
            </a:pPr>
            <a:r>
              <a:rPr lang="kk-KZ" i="1" dirty="0">
                <a:solidFill>
                  <a:srgbClr val="00B0F0"/>
                </a:solidFill>
                <a:latin typeface="Times New Roman" panose="02020603050405020304" pitchFamily="18" charset="0"/>
                <a:cs typeface="Times New Roman" panose="02020603050405020304" pitchFamily="18" charset="0"/>
              </a:rPr>
              <a:t>Формалар, есептер, макростар, модульдер</a:t>
            </a:r>
            <a:endParaRPr lang="ru-RU" i="1" dirty="0">
              <a:solidFill>
                <a:srgbClr val="00B0F0"/>
              </a:solidFill>
              <a:latin typeface="Times New Roman" panose="02020603050405020304" pitchFamily="18" charset="0"/>
              <a:cs typeface="Times New Roman" panose="02020603050405020304" pitchFamily="18" charset="0"/>
            </a:endParaRPr>
          </a:p>
          <a:p>
            <a:pPr marL="0" indent="0" algn="ctr">
              <a:lnSpc>
                <a:spcPct val="120000"/>
              </a:lnSpc>
              <a:spcBef>
                <a:spcPts val="0"/>
              </a:spcBef>
              <a:buNone/>
            </a:pPr>
            <a:r>
              <a:rPr lang="kk-KZ" i="1" dirty="0">
                <a:latin typeface="Times New Roman" panose="02020603050405020304" pitchFamily="18" charset="0"/>
                <a:cs typeface="Times New Roman" panose="02020603050405020304" pitchFamily="18" charset="0"/>
              </a:rPr>
              <a:t> </a:t>
            </a:r>
            <a:endParaRPr lang="ru-RU" i="1" dirty="0">
              <a:latin typeface="Times New Roman" panose="02020603050405020304" pitchFamily="18" charset="0"/>
              <a:cs typeface="Times New Roman" panose="02020603050405020304" pitchFamily="18" charset="0"/>
            </a:endParaRPr>
          </a:p>
          <a:p>
            <a:pPr marL="0" indent="0" algn="ctr">
              <a:lnSpc>
                <a:spcPct val="120000"/>
              </a:lnSpc>
              <a:spcBef>
                <a:spcPts val="0"/>
              </a:spcBef>
              <a:buNone/>
            </a:pPr>
            <a:r>
              <a:rPr lang="kk-KZ" i="1" dirty="0">
                <a:solidFill>
                  <a:srgbClr val="00B0F0"/>
                </a:solidFill>
                <a:latin typeface="Times New Roman" panose="02020603050405020304" pitchFamily="18" charset="0"/>
                <a:cs typeface="Times New Roman" panose="02020603050405020304" pitchFamily="18" charset="0"/>
              </a:rPr>
              <a:t>Форма</a:t>
            </a:r>
            <a:r>
              <a:rPr lang="kk-KZ" i="1" dirty="0">
                <a:latin typeface="Times New Roman" panose="02020603050405020304" pitchFamily="18" charset="0"/>
                <a:cs typeface="Times New Roman" panose="02020603050405020304" pitchFamily="18" charset="0"/>
              </a:rPr>
              <a:t> – негізінен мәліметтерді енгізуге, оларды экранда бейнелеуге немесе қосымша жұмысын басқаруға арналған объект. </a:t>
            </a:r>
            <a:endParaRPr lang="ru-RU" i="1" dirty="0">
              <a:latin typeface="Times New Roman" panose="02020603050405020304" pitchFamily="18" charset="0"/>
              <a:cs typeface="Times New Roman" panose="02020603050405020304" pitchFamily="18" charset="0"/>
            </a:endParaRPr>
          </a:p>
          <a:p>
            <a:pPr marL="0" indent="0" algn="ctr">
              <a:lnSpc>
                <a:spcPct val="120000"/>
              </a:lnSpc>
              <a:spcBef>
                <a:spcPts val="0"/>
              </a:spcBef>
              <a:buNone/>
            </a:pPr>
            <a:r>
              <a:rPr lang="kk-KZ" i="1" dirty="0">
                <a:latin typeface="Times New Roman" panose="02020603050405020304" pitchFamily="18" charset="0"/>
                <a:cs typeface="Times New Roman" panose="02020603050405020304" pitchFamily="18" charset="0"/>
              </a:rPr>
              <a:t>Формалар тапсырушының қажетті мәліметтерді кестелерден және сұраныстардан беру  талаптарын жүзеге асыруда қолданылады. Формаларды баспаға шығаруға болады. </a:t>
            </a:r>
            <a:endParaRPr lang="ru-RU" i="1" dirty="0">
              <a:latin typeface="Times New Roman" panose="02020603050405020304" pitchFamily="18" charset="0"/>
              <a:cs typeface="Times New Roman" panose="02020603050405020304" pitchFamily="18" charset="0"/>
            </a:endParaRPr>
          </a:p>
          <a:p>
            <a:pPr marL="0" indent="0" algn="ctr">
              <a:lnSpc>
                <a:spcPct val="120000"/>
              </a:lnSpc>
              <a:spcBef>
                <a:spcPts val="0"/>
              </a:spcBef>
              <a:buNone/>
            </a:pPr>
            <a:r>
              <a:rPr lang="kk-KZ" i="1" dirty="0">
                <a:latin typeface="Times New Roman" panose="02020603050405020304" pitchFamily="18" charset="0"/>
                <a:cs typeface="Times New Roman" panose="02020603050405020304" pitchFamily="18" charset="0"/>
              </a:rPr>
              <a:t>Форманы қолдануы арқылы анықталған бір іс – қимылға жауап ретінде мәліметтердің нақты өңдеуін орындайтын макрос немесе процедураны қосуға болады. </a:t>
            </a:r>
            <a:endParaRPr lang="kk-KZ" i="1" dirty="0" smtClean="0">
              <a:latin typeface="Times New Roman" panose="02020603050405020304" pitchFamily="18" charset="0"/>
              <a:cs typeface="Times New Roman" panose="02020603050405020304" pitchFamily="18" charset="0"/>
            </a:endParaRPr>
          </a:p>
          <a:p>
            <a:pPr marL="0" indent="0" algn="ctr">
              <a:lnSpc>
                <a:spcPct val="120000"/>
              </a:lnSpc>
              <a:spcBef>
                <a:spcPts val="0"/>
              </a:spcBef>
              <a:buNone/>
            </a:pPr>
            <a:r>
              <a:rPr lang="kk-KZ" sz="2900" i="1" dirty="0">
                <a:solidFill>
                  <a:srgbClr val="00B0F0"/>
                </a:solidFill>
                <a:latin typeface="Times New Roman" panose="02020603050405020304" pitchFamily="18" charset="0"/>
                <a:cs typeface="Times New Roman" panose="02020603050405020304" pitchFamily="18" charset="0"/>
              </a:rPr>
              <a:t>Есеп</a:t>
            </a:r>
            <a:r>
              <a:rPr lang="kk-KZ" sz="2900" i="1" dirty="0">
                <a:latin typeface="Times New Roman" panose="02020603050405020304" pitchFamily="18" charset="0"/>
                <a:cs typeface="Times New Roman" panose="02020603050405020304" pitchFamily="18" charset="0"/>
              </a:rPr>
              <a:t> – бұл басқа бір құжаттың қосымшасына қосылатын немесе баспаға шығарылатын құжатты жасауға арналған объект. Есепті баспаға шығаратын алдында оны бірінші қарап шығу керек.  </a:t>
            </a:r>
            <a:endParaRPr lang="ru-RU" sz="2900" i="1" dirty="0">
              <a:latin typeface="Times New Roman" panose="02020603050405020304" pitchFamily="18" charset="0"/>
              <a:cs typeface="Times New Roman" panose="02020603050405020304" pitchFamily="18" charset="0"/>
            </a:endParaRPr>
          </a:p>
          <a:p>
            <a:pPr marL="0" indent="0" algn="ctr">
              <a:lnSpc>
                <a:spcPct val="120000"/>
              </a:lnSpc>
              <a:spcBef>
                <a:spcPts val="0"/>
              </a:spcBef>
              <a:buNone/>
            </a:pPr>
            <a:r>
              <a:rPr lang="kk-KZ" i="1" dirty="0">
                <a:solidFill>
                  <a:srgbClr val="00B0F0"/>
                </a:solidFill>
                <a:latin typeface="Times New Roman" panose="02020603050405020304" pitchFamily="18" charset="0"/>
                <a:cs typeface="Times New Roman" panose="02020603050405020304" pitchFamily="18" charset="0"/>
              </a:rPr>
              <a:t>Макростар</a:t>
            </a:r>
            <a:r>
              <a:rPr lang="kk-KZ" i="1" dirty="0">
                <a:latin typeface="Times New Roman" panose="02020603050405020304" pitchFamily="18" charset="0"/>
                <a:cs typeface="Times New Roman" panose="02020603050405020304" pitchFamily="18" charset="0"/>
              </a:rPr>
              <a:t> - макрокомандалар (бірнеше командаларды біріктіріп іске асырайтын команда). Мысалы, Quit (шығу) – мәліметтер базасынан шығу, Delete (жою) - макрокомандалар. "Макрос" қондырмасын қолданып ашылған терезеге макросты енгізуге болады.</a:t>
            </a:r>
            <a:endParaRPr lang="ru-RU" i="1" dirty="0">
              <a:latin typeface="Times New Roman" panose="02020603050405020304" pitchFamily="18" charset="0"/>
              <a:cs typeface="Times New Roman" panose="02020603050405020304" pitchFamily="18" charset="0"/>
            </a:endParaRPr>
          </a:p>
          <a:p>
            <a:pPr marL="0" indent="0" algn="ctr">
              <a:lnSpc>
                <a:spcPct val="120000"/>
              </a:lnSpc>
              <a:spcBef>
                <a:spcPts val="0"/>
              </a:spcBef>
              <a:buNone/>
            </a:pPr>
            <a:r>
              <a:rPr lang="kk-KZ" i="1" dirty="0">
                <a:solidFill>
                  <a:srgbClr val="00B0F0"/>
                </a:solidFill>
                <a:latin typeface="Times New Roman" panose="02020603050405020304" pitchFamily="18" charset="0"/>
                <a:cs typeface="Times New Roman" panose="02020603050405020304" pitchFamily="18" charset="0"/>
              </a:rPr>
              <a:t>Модульдер</a:t>
            </a:r>
            <a:r>
              <a:rPr lang="kk-KZ" i="1" dirty="0">
                <a:latin typeface="Times New Roman" panose="02020603050405020304" pitchFamily="18" charset="0"/>
                <a:cs typeface="Times New Roman" panose="02020603050405020304" pitchFamily="18" charset="0"/>
              </a:rPr>
              <a:t> – бұл Visual Basic бағдарламалау тілінде жазылған процедуралар. "Модульдер" қондырмасы осы бағдарламалармен жұмыс жасауға арналған. </a:t>
            </a:r>
            <a:endParaRPr lang="ru-RU" i="1" dirty="0">
              <a:latin typeface="Times New Roman" panose="02020603050405020304" pitchFamily="18" charset="0"/>
              <a:cs typeface="Times New Roman" panose="02020603050405020304" pitchFamily="18" charset="0"/>
            </a:endParaRPr>
          </a:p>
          <a:p>
            <a:pPr marL="0" indent="0" algn="ctr">
              <a:lnSpc>
                <a:spcPct val="120000"/>
              </a:lnSpc>
              <a:spcBef>
                <a:spcPts val="0"/>
              </a:spcBef>
              <a:buNone/>
            </a:pPr>
            <a:endParaRPr lang="ru-RU"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5389008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07390" y="499621"/>
            <a:ext cx="11146410" cy="5677342"/>
          </a:xfrm>
        </p:spPr>
        <p:txBody>
          <a:bodyPr>
            <a:normAutofit fontScale="70000" lnSpcReduction="20000"/>
          </a:bodyPr>
          <a:lstStyle/>
          <a:p>
            <a:pPr algn="ctr">
              <a:spcBef>
                <a:spcPts val="580"/>
              </a:spcBef>
              <a:buNone/>
              <a:defRPr/>
            </a:pPr>
            <a:r>
              <a:rPr lang="kk-KZ" altLang="ru-RU" sz="3600" dirty="0" smtClean="0">
                <a:latin typeface="Times New Roman" panose="02020603050405020304" pitchFamily="18" charset="0"/>
                <a:cs typeface="Times New Roman" panose="02020603050405020304" pitchFamily="18" charset="0"/>
              </a:rPr>
              <a:t>Әдебиеттер тізімі</a:t>
            </a:r>
            <a:endParaRPr lang="kk-KZ" altLang="ru-RU" sz="3600" b="1" dirty="0" smtClean="0">
              <a:latin typeface="Times New Roman" panose="02020603050405020304" pitchFamily="18" charset="0"/>
              <a:cs typeface="Times New Roman" panose="02020603050405020304" pitchFamily="18" charset="0"/>
            </a:endParaRPr>
          </a:p>
          <a:p>
            <a:pPr>
              <a:spcBef>
                <a:spcPts val="580"/>
              </a:spcBef>
              <a:defRPr/>
            </a:pPr>
            <a:endParaRPr lang="kk-KZ" altLang="ru-RU" b="1" dirty="0" smtClean="0">
              <a:latin typeface="Times New Roman" panose="02020603050405020304" pitchFamily="18" charset="0"/>
              <a:cs typeface="Times New Roman" panose="02020603050405020304" pitchFamily="18" charset="0"/>
            </a:endParaRPr>
          </a:p>
          <a:p>
            <a:pPr marL="0" indent="0" algn="just">
              <a:lnSpc>
                <a:spcPct val="120000"/>
              </a:lnSpc>
              <a:spcBef>
                <a:spcPts val="0"/>
              </a:spcBef>
              <a:buNone/>
              <a:defRPr/>
            </a:pPr>
            <a:r>
              <a:rPr lang="kk-KZ" altLang="ru-RU" b="1" dirty="0" smtClean="0">
                <a:latin typeface="Times New Roman" panose="02020603050405020304" pitchFamily="18" charset="0"/>
                <a:cs typeface="Times New Roman" panose="02020603050405020304" pitchFamily="18" charset="0"/>
              </a:rPr>
              <a:t>Негізгі әдебиеттер:</a:t>
            </a:r>
            <a:endParaRPr lang="ru-RU" altLang="ru-RU" b="1" dirty="0" smtClean="0">
              <a:latin typeface="Times New Roman" panose="02020603050405020304" pitchFamily="18" charset="0"/>
              <a:cs typeface="Times New Roman" panose="02020603050405020304" pitchFamily="18" charset="0"/>
            </a:endParaRPr>
          </a:p>
          <a:p>
            <a:pPr marL="0" lvl="0" indent="0" algn="just">
              <a:lnSpc>
                <a:spcPct val="120000"/>
              </a:lnSpc>
              <a:spcBef>
                <a:spcPts val="0"/>
              </a:spcBef>
              <a:buFont typeface="+mj-lt"/>
              <a:buAutoNum type="arabicPeriod"/>
            </a:pPr>
            <a:r>
              <a:rPr lang="ru-RU" altLang="ru-RU" dirty="0" err="1" smtClean="0">
                <a:latin typeface="Times New Roman" panose="02020603050405020304" pitchFamily="18" charset="0"/>
                <a:cs typeface="Times New Roman" panose="02020603050405020304" pitchFamily="18" charset="0"/>
              </a:rPr>
              <a:t>Сейед</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Тахагхогхи</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Хью</a:t>
            </a:r>
            <a:r>
              <a:rPr lang="ru-RU" altLang="ru-RU" dirty="0" smtClean="0">
                <a:latin typeface="Times New Roman" panose="02020603050405020304" pitchFamily="18" charset="0"/>
                <a:cs typeface="Times New Roman" panose="02020603050405020304" pitchFamily="18" charset="0"/>
              </a:rPr>
              <a:t> Е. Вильямс</a:t>
            </a:r>
            <a:r>
              <a:rPr lang="kk-KZ" altLang="ru-RU" dirty="0" smtClean="0">
                <a:latin typeface="Times New Roman" panose="02020603050405020304" pitchFamily="18" charset="0"/>
                <a:cs typeface="Times New Roman" panose="02020603050405020304" pitchFamily="18" charset="0"/>
              </a:rPr>
              <a:t>.</a:t>
            </a:r>
            <a:r>
              <a:rPr lang="ru-RU" altLang="ru-RU" dirty="0" smtClean="0">
                <a:latin typeface="Times New Roman" panose="02020603050405020304" pitchFamily="18" charset="0"/>
                <a:cs typeface="Times New Roman" panose="02020603050405020304" pitchFamily="18" charset="0"/>
              </a:rPr>
              <a:t> Руководство по </a:t>
            </a:r>
            <a:r>
              <a:rPr lang="ru-RU" altLang="ru-RU" dirty="0" err="1" smtClean="0">
                <a:latin typeface="Times New Roman" panose="02020603050405020304" pitchFamily="18" charset="0"/>
                <a:cs typeface="Times New Roman" panose="02020603050405020304" pitchFamily="18" charset="0"/>
              </a:rPr>
              <a:t>MySQL</a:t>
            </a:r>
            <a:r>
              <a:rPr lang="ru-RU" altLang="ru-RU" dirty="0" smtClean="0">
                <a:latin typeface="Times New Roman" panose="02020603050405020304" pitchFamily="18" charset="0"/>
                <a:cs typeface="Times New Roman" panose="02020603050405020304" pitchFamily="18" charset="0"/>
              </a:rPr>
              <a:t> / Пер. с англ. — М. : Издательство «Русская редакция» ; 2007. — 544 стр. : ил. ISBN 978–5–7502–0319–2</a:t>
            </a:r>
          </a:p>
          <a:p>
            <a:pPr marL="0" lvl="0" indent="0" algn="just">
              <a:lnSpc>
                <a:spcPct val="120000"/>
              </a:lnSpc>
              <a:spcBef>
                <a:spcPts val="0"/>
              </a:spcBef>
              <a:buFont typeface="+mj-lt"/>
              <a:buAutoNum type="arabicPeriod"/>
            </a:pPr>
            <a:r>
              <a:rPr lang="kk-KZ" altLang="ru-RU" dirty="0" smtClean="0">
                <a:latin typeface="Times New Roman" panose="02020603050405020304" pitchFamily="18" charset="0"/>
                <a:cs typeface="Times New Roman" panose="02020603050405020304" pitchFamily="18" charset="0"/>
              </a:rPr>
              <a:t>Шварц Б., Зайцев П., Ткаченко В. MySQL по максимуму. 3-е изд. – СПб.: Питер, 2018. – 864 с.: ил. – (Серия «Бестселлеры O'Reilly»). ISBN 978-5-4461-0696-7</a:t>
            </a:r>
            <a:endParaRPr lang="ru-RU" altLang="ru-RU" dirty="0" smtClean="0">
              <a:latin typeface="Times New Roman" panose="02020603050405020304" pitchFamily="18" charset="0"/>
              <a:cs typeface="Times New Roman" panose="02020603050405020304" pitchFamily="18" charset="0"/>
            </a:endParaRPr>
          </a:p>
          <a:p>
            <a:pPr marL="0" lvl="0" indent="0" algn="just">
              <a:lnSpc>
                <a:spcPct val="120000"/>
              </a:lnSpc>
              <a:spcBef>
                <a:spcPts val="0"/>
              </a:spcBef>
              <a:buFont typeface="+mj-lt"/>
              <a:buAutoNum type="arabicPeriod"/>
            </a:pPr>
            <a:r>
              <a:rPr lang="ru-RU" altLang="ru-RU" dirty="0" smtClean="0">
                <a:latin typeface="Times New Roman" panose="02020603050405020304" pitchFamily="18" charset="0"/>
                <a:cs typeface="Times New Roman" panose="02020603050405020304" pitchFamily="18" charset="0"/>
              </a:rPr>
              <a:t>М. В. Кузнецов, И. В. </a:t>
            </a:r>
            <a:r>
              <a:rPr lang="ru-RU" altLang="ru-RU" dirty="0" err="1" smtClean="0">
                <a:latin typeface="Times New Roman" panose="02020603050405020304" pitchFamily="18" charset="0"/>
                <a:cs typeface="Times New Roman" panose="02020603050405020304" pitchFamily="18" charset="0"/>
              </a:rPr>
              <a:t>Симдянов</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MySQL</a:t>
            </a:r>
            <a:r>
              <a:rPr lang="ru-RU" altLang="ru-RU" dirty="0" smtClean="0">
                <a:latin typeface="Times New Roman" panose="02020603050405020304" pitchFamily="18" charset="0"/>
                <a:cs typeface="Times New Roman" panose="02020603050405020304" pitchFamily="18" charset="0"/>
              </a:rPr>
              <a:t> на примерах /</a:t>
            </a:r>
            <a:r>
              <a:rPr lang="kk-KZ" altLang="ru-RU" dirty="0" smtClean="0">
                <a:latin typeface="Times New Roman" panose="02020603050405020304" pitchFamily="18" charset="0"/>
                <a:cs typeface="Times New Roman" panose="02020603050405020304" pitchFamily="18" charset="0"/>
              </a:rPr>
              <a:t> – </a:t>
            </a:r>
            <a:r>
              <a:rPr lang="ru-RU" altLang="ru-RU" dirty="0" smtClean="0">
                <a:latin typeface="Times New Roman" panose="02020603050405020304" pitchFamily="18" charset="0"/>
                <a:cs typeface="Times New Roman" panose="02020603050405020304" pitchFamily="18" charset="0"/>
              </a:rPr>
              <a:t>СПб.: </a:t>
            </a:r>
            <a:r>
              <a:rPr lang="ru-RU" altLang="ru-RU" dirty="0" err="1" smtClean="0">
                <a:latin typeface="Times New Roman" panose="02020603050405020304" pitchFamily="18" charset="0"/>
                <a:cs typeface="Times New Roman" panose="02020603050405020304" pitchFamily="18" charset="0"/>
              </a:rPr>
              <a:t>БХВ-Петербург</a:t>
            </a:r>
            <a:r>
              <a:rPr lang="ru-RU" altLang="ru-RU" dirty="0" smtClean="0">
                <a:latin typeface="Times New Roman" panose="02020603050405020304" pitchFamily="18" charset="0"/>
                <a:cs typeface="Times New Roman" panose="02020603050405020304" pitchFamily="18" charset="0"/>
              </a:rPr>
              <a:t>, 2007. — 592 с.: ил. + CD-ROM</a:t>
            </a:r>
            <a:r>
              <a:rPr lang="kk-KZ" altLang="ru-RU" dirty="0" smtClean="0">
                <a:latin typeface="Times New Roman" panose="02020603050405020304" pitchFamily="18" charset="0"/>
                <a:cs typeface="Times New Roman" panose="02020603050405020304" pitchFamily="18" charset="0"/>
              </a:rPr>
              <a:t>. </a:t>
            </a:r>
            <a:r>
              <a:rPr lang="ru-RU" altLang="ru-RU" dirty="0" smtClean="0">
                <a:latin typeface="Times New Roman" panose="02020603050405020304" pitchFamily="18" charset="0"/>
                <a:cs typeface="Times New Roman" panose="02020603050405020304" pitchFamily="18" charset="0"/>
              </a:rPr>
              <a:t>ISBN 978-5-9775-0066-1</a:t>
            </a:r>
          </a:p>
          <a:p>
            <a:pPr marL="0" indent="0" algn="just">
              <a:lnSpc>
                <a:spcPct val="120000"/>
              </a:lnSpc>
              <a:spcBef>
                <a:spcPts val="0"/>
              </a:spcBef>
              <a:buNone/>
              <a:defRPr/>
            </a:pPr>
            <a:r>
              <a:rPr lang="ru-RU" altLang="ru-RU" b="1" dirty="0" err="1" smtClean="0">
                <a:latin typeface="Times New Roman" panose="02020603050405020304" pitchFamily="18" charset="0"/>
                <a:cs typeface="Times New Roman" panose="02020603050405020304" pitchFamily="18" charset="0"/>
              </a:rPr>
              <a:t>Қосымша әдебиеттер:</a:t>
            </a:r>
            <a:endParaRPr lang="ru-RU" altLang="ru-RU" b="1" dirty="0" smtClean="0">
              <a:latin typeface="Times New Roman" panose="02020603050405020304" pitchFamily="18" charset="0"/>
              <a:cs typeface="Times New Roman" panose="02020603050405020304" pitchFamily="18" charset="0"/>
            </a:endParaRPr>
          </a:p>
          <a:p>
            <a:pPr marL="0" lvl="0" indent="0" algn="just">
              <a:lnSpc>
                <a:spcPct val="120000"/>
              </a:lnSpc>
              <a:spcBef>
                <a:spcPts val="0"/>
              </a:spcBef>
              <a:buFont typeface="+mj-lt"/>
              <a:buAutoNum type="arabicPeriod"/>
            </a:pPr>
            <a:r>
              <a:rPr lang="en-US" altLang="ru-RU" dirty="0" err="1" smtClean="0">
                <a:latin typeface="Times New Roman" pitchFamily="18" charset="0"/>
                <a:cs typeface="Times New Roman" pitchFamily="18" charset="0"/>
              </a:rPr>
              <a:t>MySQL</a:t>
            </a:r>
            <a:r>
              <a:rPr lang="en-US" altLang="ru-RU" dirty="0" smtClean="0">
                <a:latin typeface="Times New Roman" pitchFamily="18" charset="0"/>
                <a:cs typeface="Times New Roman" pitchFamily="18" charset="0"/>
              </a:rPr>
              <a:t> Workbench Reference Manual. </a:t>
            </a:r>
            <a:r>
              <a:rPr lang="en-US" altLang="ru-RU" dirty="0" smtClean="0">
                <a:latin typeface="Times New Roman" pitchFamily="18" charset="0"/>
                <a:cs typeface="Times New Roman" pitchFamily="18" charset="0"/>
                <a:hlinkClick r:id="rId2"/>
              </a:rPr>
              <a:t>https://downloads.mysql.com/docs/workbench-en.pdf</a:t>
            </a:r>
            <a:r>
              <a:rPr lang="en-US" altLang="ru-RU" dirty="0" smtClean="0">
                <a:latin typeface="Times New Roman" pitchFamily="18" charset="0"/>
                <a:cs typeface="Times New Roman" pitchFamily="18" charset="0"/>
              </a:rPr>
              <a:t> </a:t>
            </a:r>
            <a:endParaRPr lang="ru-RU" altLang="ru-RU" dirty="0" smtClean="0">
              <a:latin typeface="Times New Roman" pitchFamily="18" charset="0"/>
              <a:cs typeface="Times New Roman" pitchFamily="18" charset="0"/>
            </a:endParaRPr>
          </a:p>
          <a:p>
            <a:pPr marL="0" lvl="0" indent="0" algn="just">
              <a:lnSpc>
                <a:spcPct val="120000"/>
              </a:lnSpc>
              <a:spcBef>
                <a:spcPts val="0"/>
              </a:spcBef>
              <a:buFont typeface="+mj-lt"/>
              <a:buAutoNum type="arabicPeriod"/>
            </a:pPr>
            <a:r>
              <a:rPr lang="kk-KZ" dirty="0" smtClean="0">
                <a:latin typeface="Times New Roman" pitchFamily="18" charset="0"/>
                <a:cs typeface="Times New Roman" pitchFamily="18" charset="0"/>
              </a:rPr>
              <a:t>Кляйн К., Кляйн Д., Хант Б. SQL. Справочник, 3-е издание. – Пер. с англ. – СПб: Символ-Плюс, 2010. – 656 с., ил. ISBN 9785932861653</a:t>
            </a:r>
            <a:endParaRPr lang="ru-RU" dirty="0" smtClean="0">
              <a:latin typeface="Times New Roman" pitchFamily="18" charset="0"/>
              <a:cs typeface="Times New Roman" pitchFamily="18" charset="0"/>
            </a:endParaRPr>
          </a:p>
          <a:p>
            <a:pPr marL="0" indent="0" algn="just">
              <a:lnSpc>
                <a:spcPct val="120000"/>
              </a:lnSpc>
              <a:spcBef>
                <a:spcPts val="0"/>
              </a:spcBef>
              <a:buNone/>
              <a:defRPr/>
            </a:pPr>
            <a:r>
              <a:rPr lang="kk-KZ" b="1" dirty="0" smtClean="0">
                <a:latin typeface="Times New Roman" pitchFamily="18" charset="0"/>
                <a:cs typeface="Times New Roman" pitchFamily="18" charset="0"/>
              </a:rPr>
              <a:t>Интернет көздері</a:t>
            </a:r>
            <a:endParaRPr lang="ru-RU" dirty="0" smtClean="0">
              <a:latin typeface="Times New Roman" pitchFamily="18" charset="0"/>
              <a:cs typeface="Times New Roman" pitchFamily="18" charset="0"/>
            </a:endParaRPr>
          </a:p>
          <a:p>
            <a:pPr marL="0" indent="0" algn="just">
              <a:lnSpc>
                <a:spcPct val="120000"/>
              </a:lnSpc>
              <a:spcBef>
                <a:spcPts val="0"/>
              </a:spcBef>
              <a:buNone/>
            </a:pPr>
            <a:r>
              <a:rPr lang="en-US" dirty="0" smtClean="0">
                <a:latin typeface="Times New Roman" pitchFamily="18" charset="0"/>
                <a:cs typeface="Times New Roman" pitchFamily="18" charset="0"/>
                <a:hlinkClick r:id="rId3"/>
              </a:rPr>
              <a:t>Beyli_L_-_Izuchaem_SQL_Bestsellery_O_39_Reilly_-_2012.pdf  </a:t>
            </a:r>
          </a:p>
          <a:p>
            <a:pPr marL="0" lvl="0" indent="0" algn="just">
              <a:lnSpc>
                <a:spcPct val="120000"/>
              </a:lnSpc>
              <a:spcBef>
                <a:spcPts val="0"/>
              </a:spcBef>
              <a:buNone/>
            </a:pPr>
            <a:r>
              <a:rPr lang="kk-KZ" dirty="0" smtClean="0">
                <a:latin typeface="Times New Roman" pitchFamily="18" charset="0"/>
                <a:cs typeface="Times New Roman" pitchFamily="18" charset="0"/>
                <a:hlinkClick r:id="rId3"/>
              </a:rPr>
              <a:t>MySQL Documentation </a:t>
            </a:r>
            <a:r>
              <a:rPr lang="kk-KZ" dirty="0" smtClean="0">
                <a:latin typeface="Times New Roman" pitchFamily="18" charset="0"/>
                <a:cs typeface="Times New Roman" pitchFamily="18" charset="0"/>
                <a:hlinkClick r:id="rId4"/>
              </a:rPr>
              <a:t>https://dev.mysql.com/doc/</a:t>
            </a:r>
            <a:r>
              <a:rPr lang="kk-KZ" dirty="0" smtClean="0">
                <a:latin typeface="Times New Roman" pitchFamily="18" charset="0"/>
                <a:cs typeface="Times New Roman" pitchFamily="18" charset="0"/>
                <a:hlinkClick r:id="rId3"/>
              </a:rPr>
              <a:t> </a:t>
            </a:r>
            <a:endParaRPr lang="ru-RU" dirty="0" smtClean="0">
              <a:latin typeface="Times New Roman" pitchFamily="18" charset="0"/>
              <a:cs typeface="Times New Roman" pitchFamily="18" charset="0"/>
              <a:hlinkClick r:id="rId3"/>
            </a:endParaRPr>
          </a:p>
          <a:p>
            <a:pPr marL="0" indent="0" algn="just">
              <a:lnSpc>
                <a:spcPct val="120000"/>
              </a:lnSpc>
              <a:spcBef>
                <a:spcPts val="0"/>
              </a:spcBef>
              <a:buNone/>
              <a:defRPr/>
            </a:pPr>
            <a:r>
              <a:rPr lang="ru-RU" dirty="0" smtClean="0">
                <a:latin typeface="Times New Roman" pitchFamily="18" charset="0"/>
                <a:cs typeface="Times New Roman" pitchFamily="18" charset="0"/>
                <a:hlinkClick r:id="rId5"/>
              </a:rPr>
              <a:t>http://jsp.newmail.ru</a:t>
            </a:r>
            <a:endParaRPr lang="ru-RU"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815493"/>
          </a:xfrm>
        </p:spPr>
        <p:txBody>
          <a:bodyPr>
            <a:noAutofit/>
          </a:bodyPr>
          <a:lstStyle/>
          <a:p>
            <a:pPr algn="ctr"/>
            <a:r>
              <a:rPr lang="kk-KZ" altLang="ru-RU" sz="2800" b="1" dirty="0" smtClean="0">
                <a:solidFill>
                  <a:srgbClr val="000000"/>
                </a:solidFill>
                <a:latin typeface="Times New Roman" pitchFamily="18" charset="0"/>
                <a:cs typeface="Times New Roman" pitchFamily="18" charset="0"/>
              </a:rPr>
              <a:t/>
            </a:r>
            <a:br>
              <a:rPr lang="kk-KZ" altLang="ru-RU" sz="2800" b="1" dirty="0" smtClean="0">
                <a:solidFill>
                  <a:srgbClr val="000000"/>
                </a:solidFill>
                <a:latin typeface="Times New Roman" pitchFamily="18" charset="0"/>
                <a:cs typeface="Times New Roman" pitchFamily="18" charset="0"/>
              </a:rPr>
            </a:br>
            <a:r>
              <a:rPr lang="kk-KZ" altLang="ru-RU" sz="2800" b="1" dirty="0" smtClean="0">
                <a:solidFill>
                  <a:srgbClr val="000000"/>
                </a:solidFill>
                <a:latin typeface="Times New Roman" pitchFamily="18" charset="0"/>
                <a:cs typeface="Times New Roman" pitchFamily="18" charset="0"/>
              </a:rPr>
              <a:t>Тақырып 5</a:t>
            </a:r>
            <a:r>
              <a:rPr lang="kk-KZ" sz="2800" i="1" dirty="0" smtClean="0">
                <a:solidFill>
                  <a:srgbClr val="00B0F0"/>
                </a:solidFill>
                <a:latin typeface="Times New Roman" panose="02020603050405020304" pitchFamily="18" charset="0"/>
                <a:cs typeface="Times New Roman" panose="02020603050405020304" pitchFamily="18" charset="0"/>
              </a:rPr>
              <a:t>. </a:t>
            </a:r>
            <a:r>
              <a:rPr lang="kk-KZ" altLang="ru-RU" sz="2800" b="1" dirty="0" smtClean="0">
                <a:solidFill>
                  <a:srgbClr val="000000"/>
                </a:solidFill>
                <a:latin typeface="Times New Roman" pitchFamily="18" charset="0"/>
                <a:cs typeface="Times New Roman" pitchFamily="18" charset="0"/>
              </a:rPr>
              <a:t>Мәліметтер моделдері</a:t>
            </a:r>
            <a:r>
              <a:rPr lang="ru-RU" sz="2800" i="1" dirty="0" smtClean="0">
                <a:solidFill>
                  <a:srgbClr val="00B0F0"/>
                </a:solidFill>
                <a:latin typeface="Times New Roman" panose="02020603050405020304" pitchFamily="18" charset="0"/>
                <a:cs typeface="Times New Roman" panose="02020603050405020304" pitchFamily="18" charset="0"/>
              </a:rPr>
              <a:t/>
            </a:r>
            <a:br>
              <a:rPr lang="ru-RU" sz="2800" i="1" dirty="0" smtClean="0">
                <a:solidFill>
                  <a:srgbClr val="00B0F0"/>
                </a:solidFill>
                <a:latin typeface="Times New Roman" panose="02020603050405020304" pitchFamily="18" charset="0"/>
                <a:cs typeface="Times New Roman" panose="02020603050405020304" pitchFamily="18" charset="0"/>
              </a:rPr>
            </a:br>
            <a:endParaRPr lang="ru-RU" sz="2800" i="1" dirty="0">
              <a:solidFill>
                <a:srgbClr val="00B0F0"/>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56827" y="1642531"/>
            <a:ext cx="11154136" cy="3970318"/>
          </a:xfrm>
          <a:prstGeom prst="rect">
            <a:avLst/>
          </a:prstGeom>
        </p:spPr>
        <p:txBody>
          <a:bodyPr wrap="square">
            <a:spAutoFit/>
          </a:bodyPr>
          <a:lstStyle/>
          <a:p>
            <a:pPr>
              <a:buNone/>
            </a:pPr>
            <a:r>
              <a:rPr lang="ru-RU" altLang="ru-RU" sz="2400" i="1" dirty="0" err="1" smtClean="0">
                <a:latin typeface="Times New Roman" panose="02020603050405020304" pitchFamily="18" charset="0"/>
                <a:cs typeface="Times New Roman" panose="02020603050405020304" pitchFamily="18" charset="0"/>
              </a:rPr>
              <a:t>Дәрістің мақсаты: </a:t>
            </a:r>
            <a:r>
              <a:rPr lang="ru-RU" sz="2400" i="1" dirty="0" err="1" smtClean="0">
                <a:solidFill>
                  <a:srgbClr val="202122"/>
                </a:solidFill>
                <a:latin typeface="Times New Roman" panose="02020603050405020304" pitchFamily="18" charset="0"/>
                <a:cs typeface="Times New Roman" panose="02020603050405020304" pitchFamily="18" charset="0"/>
              </a:rPr>
              <a:t>Мәліметтер моделі</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мәліметтер </a:t>
            </a:r>
            <a:r>
              <a:rPr lang="ru-RU" sz="2400" i="1" dirty="0" smtClean="0">
                <a:solidFill>
                  <a:srgbClr val="202122"/>
                </a:solidFill>
                <a:latin typeface="Times New Roman" panose="02020603050405020304" pitchFamily="18" charset="0"/>
                <a:cs typeface="Times New Roman" panose="02020603050405020304" pitchFamily="18" charset="0"/>
              </a:rPr>
              <a:t>мен </a:t>
            </a:r>
            <a:r>
              <a:rPr lang="ru-RU" sz="2400" i="1" dirty="0" err="1" smtClean="0">
                <a:solidFill>
                  <a:srgbClr val="202122"/>
                </a:solidFill>
                <a:latin typeface="Times New Roman" panose="02020603050405020304" pitchFamily="18" charset="0"/>
                <a:cs typeface="Times New Roman" panose="02020603050405020304" pitchFamily="18" charset="0"/>
              </a:rPr>
              <a:t>олардың арасындағы қатынастарды программалық тәсілдермен ұсыну</a:t>
            </a:r>
            <a:endParaRPr lang="en-US" altLang="ru-RU" sz="2400" i="1" dirty="0" smtClean="0">
              <a:latin typeface="Times New Roman" panose="02020603050405020304" pitchFamily="18" charset="0"/>
              <a:cs typeface="Times New Roman" panose="02020603050405020304" pitchFamily="18" charset="0"/>
            </a:endParaRPr>
          </a:p>
          <a:p>
            <a:pPr>
              <a:buNone/>
            </a:pPr>
            <a:r>
              <a:rPr lang="ru-RU" altLang="ru-RU" sz="2400" i="1" dirty="0" smtClean="0">
                <a:latin typeface="Times New Roman" panose="02020603050405020304" pitchFamily="18" charset="0"/>
                <a:cs typeface="Times New Roman" panose="02020603050405020304" pitchFamily="18" charset="0"/>
              </a:rPr>
              <a:t> </a:t>
            </a:r>
            <a:r>
              <a:rPr lang="ru-RU" altLang="ru-RU" sz="2400" i="1" dirty="0" err="1" smtClean="0">
                <a:latin typeface="Times New Roman" panose="02020603050405020304" pitchFamily="18" charset="0"/>
                <a:cs typeface="Times New Roman" panose="02020603050405020304" pitchFamily="18" charset="0"/>
              </a:rPr>
              <a:t>Кілттік</a:t>
            </a:r>
            <a:r>
              <a:rPr lang="ru-RU" altLang="ru-RU" sz="2400" i="1" dirty="0" smtClean="0">
                <a:latin typeface="Times New Roman" panose="02020603050405020304" pitchFamily="18" charset="0"/>
                <a:cs typeface="Times New Roman" panose="02020603050405020304" pitchFamily="18" charset="0"/>
              </a:rPr>
              <a:t> </a:t>
            </a:r>
            <a:r>
              <a:rPr lang="ru-RU" altLang="ru-RU" sz="2400" i="1" dirty="0" err="1" smtClean="0">
                <a:latin typeface="Times New Roman" panose="02020603050405020304" pitchFamily="18" charset="0"/>
                <a:cs typeface="Times New Roman" panose="02020603050405020304" pitchFamily="18" charset="0"/>
              </a:rPr>
              <a:t>сөздер: </a:t>
            </a:r>
            <a:r>
              <a:rPr lang="ru-RU" sz="2400" i="1" dirty="0" smtClean="0">
                <a:latin typeface="Times New Roman" panose="02020603050405020304" pitchFamily="18" charset="0"/>
                <a:cs typeface="Times New Roman" panose="02020603050405020304" pitchFamily="18" charset="0"/>
              </a:rPr>
              <a:t>модель</a:t>
            </a:r>
            <a:r>
              <a:rPr lang="ru-RU" altLang="ru-RU" sz="2400" i="1" dirty="0" smtClean="0">
                <a:latin typeface="Times New Roman" panose="02020603050405020304" pitchFamily="18" charset="0"/>
                <a:cs typeface="Times New Roman" panose="02020603050405020304" pitchFamily="18" charset="0"/>
              </a:rPr>
              <a:t>, </a:t>
            </a:r>
            <a:r>
              <a:rPr lang="ru-RU" sz="2400" i="1" dirty="0" err="1" smtClean="0">
                <a:latin typeface="Times New Roman" panose="02020603050405020304" pitchFamily="18" charset="0"/>
                <a:cs typeface="Times New Roman" panose="02020603050405020304" pitchFamily="18" charset="0"/>
              </a:rPr>
              <a:t>логикалық </a:t>
            </a:r>
            <a:r>
              <a:rPr lang="ru-RU" sz="2400" i="1" dirty="0" smtClean="0">
                <a:latin typeface="Times New Roman" panose="02020603050405020304" pitchFamily="18" charset="0"/>
                <a:cs typeface="Times New Roman" panose="02020603050405020304" pitchFamily="18" charset="0"/>
              </a:rPr>
              <a:t>модель</a:t>
            </a:r>
            <a:r>
              <a:rPr lang="kk-KZ" sz="2400" i="1" dirty="0" smtClean="0">
                <a:latin typeface="Times New Roman" panose="02020603050405020304" pitchFamily="18" charset="0"/>
                <a:cs typeface="Times New Roman" panose="02020603050405020304" pitchFamily="18" charset="0"/>
              </a:rPr>
              <a:t>, көрініс, индекс, тізбек (sequence), синоним</a:t>
            </a:r>
            <a:r>
              <a:rPr lang="ru-RU" altLang="ru-RU" sz="2400" i="1" dirty="0" smtClean="0">
                <a:latin typeface="Times New Roman" panose="02020603050405020304" pitchFamily="18" charset="0"/>
                <a:cs typeface="Times New Roman" panose="02020603050405020304" pitchFamily="18" charset="0"/>
              </a:rPr>
              <a:t>. </a:t>
            </a:r>
          </a:p>
          <a:p>
            <a:pPr>
              <a:buNone/>
            </a:pPr>
            <a:r>
              <a:rPr lang="ru-RU" altLang="ru-RU" sz="2400" i="1" dirty="0" smtClean="0">
                <a:latin typeface="Times New Roman" panose="02020603050405020304" pitchFamily="18" charset="0"/>
                <a:cs typeface="Times New Roman" panose="02020603050405020304" pitchFamily="18" charset="0"/>
              </a:rPr>
              <a:t> </a:t>
            </a:r>
          </a:p>
          <a:p>
            <a:pPr>
              <a:buNone/>
            </a:pPr>
            <a:r>
              <a:rPr lang="ru-RU" altLang="ru-RU" sz="2400" i="1" dirty="0" err="1" smtClean="0">
                <a:latin typeface="Times New Roman" panose="02020603050405020304" pitchFamily="18" charset="0"/>
                <a:cs typeface="Times New Roman" panose="02020603050405020304" pitchFamily="18" charset="0"/>
              </a:rPr>
              <a:t>Жоспары</a:t>
            </a:r>
            <a:r>
              <a:rPr lang="ru-RU" altLang="ru-RU" sz="2400" i="1" dirty="0" smtClean="0">
                <a:latin typeface="Times New Roman" panose="02020603050405020304" pitchFamily="18" charset="0"/>
                <a:cs typeface="Times New Roman" panose="02020603050405020304" pitchFamily="18" charset="0"/>
              </a:rPr>
              <a:t>: </a:t>
            </a:r>
          </a:p>
          <a:p>
            <a:pPr>
              <a:buNone/>
            </a:pPr>
            <a:r>
              <a:rPr lang="kk-KZ" altLang="ru-RU" sz="2400" i="1" dirty="0" smtClean="0">
                <a:latin typeface="Times New Roman" panose="02020603050405020304" pitchFamily="18" charset="0"/>
                <a:cs typeface="Times New Roman" panose="02020603050405020304" pitchFamily="18" charset="0"/>
              </a:rPr>
              <a:t>5</a:t>
            </a:r>
            <a:r>
              <a:rPr lang="ru-RU" altLang="ru-RU" sz="2400" i="1" dirty="0" smtClean="0">
                <a:latin typeface="Times New Roman" panose="02020603050405020304" pitchFamily="18" charset="0"/>
                <a:cs typeface="Times New Roman" panose="02020603050405020304" pitchFamily="18" charset="0"/>
              </a:rPr>
              <a:t>.1. </a:t>
            </a:r>
            <a:r>
              <a:rPr lang="kk-KZ" sz="2400" i="1" dirty="0" smtClean="0">
                <a:latin typeface="Times New Roman" panose="02020603050405020304" pitchFamily="18" charset="0"/>
                <a:ea typeface="Times New Roman" panose="02020603050405020304" pitchFamily="18" charset="0"/>
              </a:rPr>
              <a:t>Мәліметтердің желілік моделі</a:t>
            </a:r>
            <a:r>
              <a:rPr lang="ru-RU" altLang="ru-RU" sz="2400" i="1" dirty="0" smtClean="0">
                <a:latin typeface="Times New Roman" panose="02020603050405020304" pitchFamily="18" charset="0"/>
                <a:cs typeface="Times New Roman" panose="02020603050405020304" pitchFamily="18" charset="0"/>
              </a:rPr>
              <a:t> </a:t>
            </a:r>
          </a:p>
          <a:p>
            <a:pPr lvl="0"/>
            <a:r>
              <a:rPr lang="kk-KZ" altLang="ru-RU" sz="2400" i="1" dirty="0" smtClean="0">
                <a:latin typeface="Times New Roman" panose="02020603050405020304" pitchFamily="18" charset="0"/>
                <a:cs typeface="Times New Roman" panose="02020603050405020304" pitchFamily="18" charset="0"/>
              </a:rPr>
              <a:t>5</a:t>
            </a:r>
            <a:r>
              <a:rPr lang="ru-RU" altLang="ru-RU" sz="2400" i="1" dirty="0" smtClean="0">
                <a:latin typeface="Times New Roman" panose="02020603050405020304" pitchFamily="18" charset="0"/>
                <a:cs typeface="Times New Roman" panose="02020603050405020304" pitchFamily="18" charset="0"/>
              </a:rPr>
              <a:t>.2. </a:t>
            </a:r>
            <a:r>
              <a:rPr lang="kk-KZ" sz="2400" i="1" dirty="0" smtClean="0">
                <a:latin typeface="Times New Roman" panose="02020603050405020304" pitchFamily="18" charset="0"/>
                <a:ea typeface="Times New Roman" panose="02020603050405020304" pitchFamily="18" charset="0"/>
              </a:rPr>
              <a:t>Мәліметтердің постреляциялық моделі</a:t>
            </a:r>
            <a:endParaRPr lang="ru-RU" sz="2000" i="1" dirty="0" smtClean="0">
              <a:latin typeface="Times New Roman" panose="02020603050405020304" pitchFamily="18" charset="0"/>
              <a:ea typeface="Times New Roman" panose="02020603050405020304" pitchFamily="18" charset="0"/>
            </a:endParaRPr>
          </a:p>
          <a:p>
            <a:pPr lvl="0"/>
            <a:r>
              <a:rPr lang="kk-KZ" altLang="ru-RU" sz="2400" i="1" dirty="0" smtClean="0">
                <a:latin typeface="Times New Roman" panose="02020603050405020304" pitchFamily="18" charset="0"/>
                <a:cs typeface="Times New Roman" panose="02020603050405020304" pitchFamily="18" charset="0"/>
              </a:rPr>
              <a:t>5</a:t>
            </a:r>
            <a:r>
              <a:rPr lang="ru-RU" altLang="ru-RU" sz="2400" i="1" dirty="0" smtClean="0">
                <a:latin typeface="Times New Roman" panose="02020603050405020304" pitchFamily="18" charset="0"/>
                <a:cs typeface="Times New Roman" panose="02020603050405020304" pitchFamily="18" charset="0"/>
              </a:rPr>
              <a:t>.3. </a:t>
            </a:r>
            <a:r>
              <a:rPr lang="kk-KZ" sz="2400" i="1" dirty="0" smtClean="0">
                <a:latin typeface="Times New Roman" panose="02020603050405020304" pitchFamily="18" charset="0"/>
                <a:ea typeface="Times New Roman" panose="02020603050405020304" pitchFamily="18" charset="0"/>
              </a:rPr>
              <a:t>Мәліметтердің көпөлшемді моделі</a:t>
            </a:r>
            <a:endParaRPr lang="ru-RU" sz="2000" i="1" dirty="0" smtClean="0">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tabLst>
                <a:tab pos="457200" algn="l"/>
              </a:tabLst>
            </a:pPr>
            <a:r>
              <a:rPr lang="kk-KZ" sz="2400" i="1" dirty="0" smtClean="0">
                <a:effectLst/>
                <a:latin typeface="Times New Roman" panose="02020603050405020304" pitchFamily="18" charset="0"/>
                <a:ea typeface="Times New Roman" panose="02020603050405020304" pitchFamily="18" charset="0"/>
              </a:rPr>
              <a:t>5.4. Мәліметтердің объектілі бағдарланған моделі</a:t>
            </a:r>
            <a:endParaRPr lang="ru-RU" sz="2000" i="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 xmlns:p14="http://schemas.microsoft.com/office/powerpoint/2010/main" val="6236618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90194" y="348792"/>
            <a:ext cx="10863606" cy="5828171"/>
          </a:xfrm>
        </p:spPr>
        <p:txBody>
          <a:bodyPr/>
          <a:lstStyle/>
          <a:p>
            <a:pPr algn="ctr">
              <a:buNone/>
            </a:pPr>
            <a:endParaRPr lang="ru-RU" sz="2400" i="1" dirty="0" smtClean="0">
              <a:solidFill>
                <a:srgbClr val="202122"/>
              </a:solidFill>
              <a:latin typeface="Times New Roman" panose="02020603050405020304" pitchFamily="18" charset="0"/>
              <a:cs typeface="Times New Roman" panose="02020603050405020304" pitchFamily="18" charset="0"/>
            </a:endParaRPr>
          </a:p>
          <a:p>
            <a:pPr algn="ctr">
              <a:buNone/>
            </a:pPr>
            <a:endParaRPr lang="ru-RU" sz="2400" i="1" dirty="0" smtClean="0">
              <a:solidFill>
                <a:srgbClr val="202122"/>
              </a:solidFill>
              <a:latin typeface="Times New Roman" panose="02020603050405020304" pitchFamily="18" charset="0"/>
              <a:cs typeface="Times New Roman" panose="02020603050405020304" pitchFamily="18" charset="0"/>
            </a:endParaRPr>
          </a:p>
          <a:p>
            <a:pPr algn="ctr">
              <a:buNone/>
            </a:pPr>
            <a:r>
              <a:rPr lang="ru-RU" sz="2400" i="1" dirty="0" err="1" smtClean="0">
                <a:solidFill>
                  <a:srgbClr val="202122"/>
                </a:solidFill>
                <a:latin typeface="Times New Roman" panose="02020603050405020304" pitchFamily="18" charset="0"/>
                <a:cs typeface="Times New Roman" panose="02020603050405020304" pitchFamily="18" charset="0"/>
              </a:rPr>
              <a:t>Мәліметтер моделі</a:t>
            </a:r>
            <a:r>
              <a:rPr lang="ru-RU" sz="2400" i="1" dirty="0" smtClean="0">
                <a:solidFill>
                  <a:srgbClr val="202122"/>
                </a:solidFill>
                <a:latin typeface="Times New Roman" panose="02020603050405020304" pitchFamily="18" charset="0"/>
                <a:cs typeface="Times New Roman" panose="02020603050405020304" pitchFamily="18" charset="0"/>
              </a:rPr>
              <a:t> (Модель данных; дата </a:t>
            </a:r>
            <a:r>
              <a:rPr lang="ru-RU" sz="2400" i="1" dirty="0" err="1" smtClean="0">
                <a:solidFill>
                  <a:srgbClr val="202122"/>
                </a:solidFill>
                <a:latin typeface="Times New Roman" panose="02020603050405020304" pitchFamily="18" charset="0"/>
                <a:cs typeface="Times New Roman" panose="02020603050405020304" pitchFamily="18" charset="0"/>
              </a:rPr>
              <a:t>модел</a:t>
            </a:r>
            <a:r>
              <a:rPr lang="ru-RU" sz="2400" i="1" dirty="0" smtClean="0">
                <a:solidFill>
                  <a:srgbClr val="202122"/>
                </a:solidFill>
                <a:latin typeface="Times New Roman" panose="02020603050405020304" pitchFamily="18" charset="0"/>
                <a:cs typeface="Times New Roman" panose="02020603050405020304" pitchFamily="18" charset="0"/>
              </a:rPr>
              <a:t>) — </a:t>
            </a:r>
            <a:r>
              <a:rPr lang="ru-RU" sz="2400" i="1" dirty="0" err="1" smtClean="0">
                <a:solidFill>
                  <a:srgbClr val="202122"/>
                </a:solidFill>
                <a:latin typeface="Times New Roman" panose="02020603050405020304" pitchFamily="18" charset="0"/>
                <a:cs typeface="Times New Roman" panose="02020603050405020304" pitchFamily="18" charset="0"/>
              </a:rPr>
              <a:t>мәліметтер базасында</a:t>
            </a:r>
            <a:r>
              <a:rPr lang="ru-RU" sz="2400" i="1" dirty="0" smtClean="0">
                <a:solidFill>
                  <a:srgbClr val="202122"/>
                </a:solidFill>
                <a:latin typeface="Times New Roman" panose="02020603050405020304" pitchFamily="18" charset="0"/>
                <a:cs typeface="Times New Roman" panose="02020603050405020304" pitchFamily="18" charset="0"/>
              </a:rPr>
              <a:t> — </a:t>
            </a:r>
            <a:r>
              <a:rPr lang="ru-RU" sz="2400" i="1" dirty="0" err="1" smtClean="0">
                <a:solidFill>
                  <a:srgbClr val="202122"/>
                </a:solidFill>
                <a:latin typeface="Times New Roman" panose="02020603050405020304" pitchFamily="18" charset="0"/>
                <a:cs typeface="Times New Roman" panose="02020603050405020304" pitchFamily="18" charset="0"/>
              </a:rPr>
              <a:t>тұтастық шектеулер</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жиынтығы</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мәліметтер құрылымын тудыратын</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ережелердің</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олармен</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жүргізілетін операциялардың</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сондай-ақ рұқсат етілетін</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байланыстар</a:t>
            </a:r>
            <a:r>
              <a:rPr lang="ru-RU" sz="2400" i="1" dirty="0" smtClean="0">
                <a:solidFill>
                  <a:srgbClr val="202122"/>
                </a:solidFill>
                <a:latin typeface="Times New Roman" panose="02020603050405020304" pitchFamily="18" charset="0"/>
                <a:cs typeface="Times New Roman" panose="02020603050405020304" pitchFamily="18" charset="0"/>
              </a:rPr>
              <a:t> мен </a:t>
            </a:r>
            <a:r>
              <a:rPr lang="ru-RU" sz="2400" i="1" dirty="0" err="1" smtClean="0">
                <a:solidFill>
                  <a:srgbClr val="202122"/>
                </a:solidFill>
                <a:latin typeface="Times New Roman" panose="02020603050405020304" pitchFamily="18" charset="0"/>
                <a:cs typeface="Times New Roman" panose="02020603050405020304" pitchFamily="18" charset="0"/>
              </a:rPr>
              <a:t>мәліметтердің мәнін</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олардың өзгерістерінің тізбегін</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анықтайды</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мәліметтер мен</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олардың арасындағы қатынастарды математикалық және программалық тәсілдермен ұсыну</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ақпараттық құрылымдар мен</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олармен</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жүргізілетін операцияларды</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формалдық баяндау</a:t>
            </a:r>
            <a:r>
              <a:rPr lang="ru-RU" sz="2400" i="1" dirty="0" smtClean="0">
                <a:solidFill>
                  <a:srgbClr val="202122"/>
                </a:solidFill>
                <a:latin typeface="Times New Roman" panose="02020603050405020304" pitchFamily="18" charset="0"/>
                <a:cs typeface="Times New Roman" panose="02020603050405020304" pitchFamily="18" charset="0"/>
              </a:rPr>
              <a:t>.</a:t>
            </a:r>
          </a:p>
          <a:p>
            <a:pPr algn="ctr">
              <a:buNone/>
            </a:pPr>
            <a:r>
              <a:rPr lang="ru-RU" sz="2400" i="1" dirty="0" err="1" smtClean="0">
                <a:solidFill>
                  <a:srgbClr val="202122"/>
                </a:solidFill>
                <a:latin typeface="Times New Roman" panose="02020603050405020304" pitchFamily="18" charset="0"/>
                <a:cs typeface="Times New Roman" panose="02020603050405020304" pitchFamily="18" charset="0"/>
              </a:rPr>
              <a:t>Мәліметтер қорының көпөлшемді моделі</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ақпаратты интерактивтік</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аналитикалық өңдеуден өткізуге арналған.</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Мәліметтердің тиімді</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жедел</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түрде өңдеуден өткізілуін қамтамасыз ететін</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реляциялық модельге</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қарағанда, көпөлшемді </a:t>
            </a:r>
            <a:r>
              <a:rPr lang="ru-RU" sz="2400" i="1" dirty="0" smtClean="0">
                <a:solidFill>
                  <a:srgbClr val="202122"/>
                </a:solidFill>
                <a:latin typeface="Times New Roman" panose="02020603050405020304" pitchFamily="18" charset="0"/>
                <a:cs typeface="Times New Roman" panose="02020603050405020304" pitchFamily="18" charset="0"/>
              </a:rPr>
              <a:t>модель </a:t>
            </a:r>
            <a:r>
              <a:rPr lang="ru-RU" sz="2400" i="1" dirty="0" err="1" smtClean="0">
                <a:solidFill>
                  <a:srgbClr val="202122"/>
                </a:solidFill>
                <a:latin typeface="Times New Roman" panose="02020603050405020304" pitchFamily="18" charset="0"/>
                <a:cs typeface="Times New Roman" panose="02020603050405020304" pitchFamily="18" charset="0"/>
              </a:rPr>
              <a:t>талдау</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жүргізу </a:t>
            </a:r>
            <a:r>
              <a:rPr lang="ru-RU" sz="2400" i="1" dirty="0" smtClean="0">
                <a:solidFill>
                  <a:srgbClr val="202122"/>
                </a:solidFill>
                <a:latin typeface="Times New Roman" panose="02020603050405020304" pitchFamily="18" charset="0"/>
                <a:cs typeface="Times New Roman" panose="02020603050405020304" pitchFamily="18" charset="0"/>
              </a:rPr>
              <a:t>мен </a:t>
            </a:r>
            <a:r>
              <a:rPr lang="ru-RU" sz="2400" i="1" dirty="0" err="1" smtClean="0">
                <a:solidFill>
                  <a:srgbClr val="202122"/>
                </a:solidFill>
                <a:latin typeface="Times New Roman" panose="02020603050405020304" pitchFamily="18" charset="0"/>
                <a:cs typeface="Times New Roman" panose="02020603050405020304" pitchFamily="18" charset="0"/>
              </a:rPr>
              <a:t>шешім</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қабылдау барысында</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мәліметтерді жедел</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түрде өңдеуге мүмкіндік береді</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Сол</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арқылы ол</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жасанды</a:t>
            </a:r>
            <a:r>
              <a:rPr lang="ru-RU" sz="2400" i="1" dirty="0" smtClean="0">
                <a:solidFill>
                  <a:srgbClr val="202122"/>
                </a:solidFill>
                <a:latin typeface="Times New Roman" panose="02020603050405020304" pitchFamily="18" charset="0"/>
                <a:cs typeface="Times New Roman" panose="02020603050405020304" pitchFamily="18" charset="0"/>
              </a:rPr>
              <a:t> интеллект </a:t>
            </a:r>
            <a:r>
              <a:rPr lang="ru-RU" sz="2400" i="1" dirty="0" err="1" smtClean="0">
                <a:solidFill>
                  <a:srgbClr val="202122"/>
                </a:solidFill>
                <a:latin typeface="Times New Roman" panose="02020603050405020304" pitchFamily="18" charset="0"/>
                <a:cs typeface="Times New Roman" panose="02020603050405020304" pitchFamily="18" charset="0"/>
              </a:rPr>
              <a:t>жүйелерінде</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атап</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айтқанда экспертік</a:t>
            </a:r>
            <a:r>
              <a:rPr lang="ru-RU" sz="2400" i="1" dirty="0" smtClean="0">
                <a:solidFill>
                  <a:srgbClr val="202122"/>
                </a:solidFill>
                <a:latin typeface="Times New Roman" panose="02020603050405020304" pitchFamily="18" charset="0"/>
                <a:cs typeface="Times New Roman" panose="02020603050405020304" pitchFamily="18" charset="0"/>
              </a:rPr>
              <a:t> </a:t>
            </a:r>
            <a:r>
              <a:rPr lang="ru-RU" sz="2400" i="1" dirty="0" err="1" smtClean="0">
                <a:solidFill>
                  <a:srgbClr val="202122"/>
                </a:solidFill>
                <a:latin typeface="Times New Roman" panose="02020603050405020304" pitchFamily="18" charset="0"/>
                <a:cs typeface="Times New Roman" panose="02020603050405020304" pitchFamily="18" charset="0"/>
              </a:rPr>
              <a:t>жүйелерде қолданыста болады</a:t>
            </a:r>
            <a:endParaRPr lang="ru-RU" sz="2400" i="1" dirty="0" smtClean="0">
              <a:solidFill>
                <a:srgbClr val="202122"/>
              </a:solidFill>
              <a:latin typeface="Times New Roman" panose="02020603050405020304" pitchFamily="18" charset="0"/>
              <a:cs typeface="Times New Roman" panose="02020603050405020304" pitchFamily="18" charset="0"/>
            </a:endParaRPr>
          </a:p>
          <a:p>
            <a:pPr>
              <a:buNone/>
            </a:pPr>
            <a:endParaRPr lang="ru-RU"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474562"/>
            <a:ext cx="10515600" cy="4417949"/>
          </a:xfrm>
        </p:spPr>
        <p:txBody>
          <a:bodyPr>
            <a:noAutofit/>
          </a:bodyPr>
          <a:lstStyle/>
          <a:p>
            <a:pPr marL="0" indent="0" algn="ctr">
              <a:buNone/>
            </a:pPr>
            <a:endParaRPr lang="ru-RU" sz="2400" i="1" dirty="0" smtClean="0">
              <a:latin typeface="Times New Roman" panose="02020603050405020304" pitchFamily="18" charset="0"/>
              <a:cs typeface="Times New Roman" panose="02020603050405020304" pitchFamily="18" charset="0"/>
            </a:endParaRPr>
          </a:p>
          <a:p>
            <a:pPr marL="0" indent="0" algn="ctr">
              <a:buNone/>
            </a:pPr>
            <a:r>
              <a:rPr lang="ru-RU" sz="2400" i="1" dirty="0" err="1" smtClean="0">
                <a:latin typeface="Times New Roman" panose="02020603050405020304" pitchFamily="18" charset="0"/>
                <a:cs typeface="Times New Roman" panose="02020603050405020304" pitchFamily="18" charset="0"/>
              </a:rPr>
              <a:t>Мәліметтер </a:t>
            </a:r>
            <a:r>
              <a:rPr lang="ru-RU" sz="2400" i="1" dirty="0" err="1">
                <a:latin typeface="Times New Roman" panose="02020603050405020304" pitchFamily="18" charset="0"/>
                <a:cs typeface="Times New Roman" panose="02020603050405020304" pitchFamily="18" charset="0"/>
              </a:rPr>
              <a:t>моделі</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данасы</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сәйкес үш түрдің бірі</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болуы</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мүмкін</a:t>
            </a:r>
            <a:r>
              <a:rPr lang="ru-RU" sz="2400" i="1"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ANSI 1975 </a:t>
            </a:r>
            <a:r>
              <a:rPr lang="ru-RU" sz="2400" i="1" dirty="0" err="1">
                <a:latin typeface="Times New Roman" panose="02020603050405020304" pitchFamily="18" charset="0"/>
                <a:cs typeface="Times New Roman" panose="02020603050405020304" pitchFamily="18" charset="0"/>
              </a:rPr>
              <a:t>жылы</a:t>
            </a:r>
            <a:r>
              <a:rPr lang="ru-RU" sz="2400" i="1" dirty="0" smtClean="0">
                <a:latin typeface="Times New Roman" panose="02020603050405020304" pitchFamily="18" charset="0"/>
                <a:cs typeface="Times New Roman" panose="02020603050405020304" pitchFamily="18" charset="0"/>
              </a:rPr>
              <a:t>:</a:t>
            </a:r>
            <a:endParaRPr lang="ru-RU" sz="2400" i="1" dirty="0">
              <a:latin typeface="Times New Roman" panose="02020603050405020304" pitchFamily="18" charset="0"/>
              <a:cs typeface="Times New Roman" panose="02020603050405020304" pitchFamily="18" charset="0"/>
            </a:endParaRPr>
          </a:p>
          <a:p>
            <a:pPr marL="0" indent="0" algn="ctr">
              <a:buNone/>
            </a:pPr>
            <a:r>
              <a:rPr lang="ru-RU" sz="2400" i="1" dirty="0" err="1">
                <a:latin typeface="Times New Roman" panose="02020603050405020304" pitchFamily="18" charset="0"/>
                <a:cs typeface="Times New Roman" panose="02020603050405020304" pitchFamily="18" charset="0"/>
              </a:rPr>
              <a:t>Мәліметтердің тұжырымдамалық </a:t>
            </a:r>
            <a:r>
              <a:rPr lang="ru-RU" sz="2400" i="1" dirty="0" err="1" smtClean="0">
                <a:latin typeface="Times New Roman" panose="02020603050405020304" pitchFamily="18" charset="0"/>
                <a:cs typeface="Times New Roman" panose="02020603050405020304" pitchFamily="18" charset="0"/>
              </a:rPr>
              <a:t>моделі</a:t>
            </a:r>
            <a:r>
              <a:rPr lang="ru-RU" sz="2400" i="1" dirty="0" smtClean="0">
                <a:latin typeface="Times New Roman" panose="02020603050405020304" pitchFamily="18" charset="0"/>
                <a:cs typeface="Times New Roman" panose="02020603050405020304" pitchFamily="18" charset="0"/>
              </a:rPr>
              <a:t>: </a:t>
            </a:r>
            <a:r>
              <a:rPr lang="ru-RU" sz="2400" i="1" dirty="0">
                <a:latin typeface="Times New Roman" panose="02020603050405020304" pitchFamily="18" charset="0"/>
                <a:cs typeface="Times New Roman" panose="02020603050405020304" pitchFamily="18" charset="0"/>
              </a:rPr>
              <a:t>модель </a:t>
            </a:r>
            <a:r>
              <a:rPr lang="ru-RU" sz="2400" i="1" dirty="0" err="1">
                <a:latin typeface="Times New Roman" panose="02020603050405020304" pitchFamily="18" charset="0"/>
                <a:cs typeface="Times New Roman" panose="02020603050405020304" pitchFamily="18" charset="0"/>
              </a:rPr>
              <a:t>аясы</a:t>
            </a:r>
            <a:r>
              <a:rPr lang="ru-RU" sz="2400" i="1" dirty="0">
                <a:latin typeface="Times New Roman" panose="02020603050405020304" pitchFamily="18" charset="0"/>
                <a:cs typeface="Times New Roman" panose="02020603050405020304" pitchFamily="18" charset="0"/>
              </a:rPr>
              <a:t> бола </a:t>
            </a:r>
            <a:r>
              <a:rPr lang="ru-RU" sz="2400" i="1" dirty="0" err="1">
                <a:latin typeface="Times New Roman" panose="02020603050405020304" pitchFamily="18" charset="0"/>
                <a:cs typeface="Times New Roman" panose="02020603050405020304" pitchFamily="18" charset="0"/>
              </a:rPr>
              <a:t>отырып</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доменнің семантикасын</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сипаттайды</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Мысалы</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бұл</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ұйымның</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немесе</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саланың</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қызығушылық</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саласының</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моделі</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болуы</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мүмкін</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Бұл</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домендегі</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маңызды</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нәрселерді</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бейнелейтін</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субъектілік</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кластарынан</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және</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субъектілік</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кластары</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жұптары</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арасындағы</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байланыстар</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туралы</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қатынастардан</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тұрады</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Концептуалды</a:t>
            </a:r>
            <a:r>
              <a:rPr lang="ru-RU" sz="2400" i="1" dirty="0">
                <a:latin typeface="Times New Roman" panose="02020603050405020304" pitchFamily="18" charset="0"/>
                <a:cs typeface="Times New Roman" panose="02020603050405020304" pitchFamily="18" charset="0"/>
              </a:rPr>
              <a:t> схема </a:t>
            </a:r>
            <a:r>
              <a:rPr lang="ru-RU" sz="2400" i="1" dirty="0" err="1">
                <a:latin typeface="Times New Roman" panose="02020603050405020304" pitchFamily="18" charset="0"/>
                <a:cs typeface="Times New Roman" panose="02020603050405020304" pitchFamily="18" charset="0"/>
              </a:rPr>
              <a:t>модельді</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қолданып</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көрсетуге</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болатын</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фактілердің</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немесе</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ұсыныстардың</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түрлерін</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анықтайды</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Бұл</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тұрғыдан</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ол</a:t>
            </a:r>
            <a:r>
              <a:rPr lang="ru-RU" sz="2400" i="1" dirty="0">
                <a:latin typeface="Times New Roman" panose="02020603050405020304" pitchFamily="18" charset="0"/>
                <a:cs typeface="Times New Roman" panose="02020603050405020304" pitchFamily="18" charset="0"/>
              </a:rPr>
              <a:t> модель </a:t>
            </a:r>
            <a:r>
              <a:rPr lang="ru-RU" sz="2400" i="1" dirty="0" err="1">
                <a:latin typeface="Times New Roman" panose="02020603050405020304" pitchFamily="18" charset="0"/>
                <a:cs typeface="Times New Roman" panose="02020603050405020304" pitchFamily="18" charset="0"/>
              </a:rPr>
              <a:t>шеңберімен</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шектелген</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қолдан</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жасалған</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тілдегі</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өрнектерді</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анықтайды</a:t>
            </a:r>
            <a:r>
              <a:rPr lang="ru-RU" sz="2400" i="1" dirty="0">
                <a:latin typeface="Times New Roman" panose="02020603050405020304" pitchFamily="18" charset="0"/>
                <a:cs typeface="Times New Roman" panose="02020603050405020304" pitchFamily="18" charset="0"/>
              </a:rPr>
              <a:t>.</a:t>
            </a:r>
          </a:p>
          <a:p>
            <a:pPr marL="0" indent="0" algn="ctr">
              <a:buNone/>
            </a:pPr>
            <a:endParaRPr lang="ru-RU" sz="24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59399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121004" y="967786"/>
            <a:ext cx="10515600" cy="4351338"/>
          </a:xfrm>
        </p:spPr>
        <p:txBody>
          <a:bodyPr/>
          <a:lstStyle/>
          <a:p>
            <a:pPr marL="0" indent="0" algn="ctr">
              <a:buNone/>
            </a:pPr>
            <a:r>
              <a:rPr lang="ru-RU" i="1" dirty="0" err="1" smtClean="0">
                <a:latin typeface="Times New Roman" panose="02020603050405020304" pitchFamily="18" charset="0"/>
                <a:cs typeface="Times New Roman" panose="02020603050405020304" pitchFamily="18" charset="0"/>
              </a:rPr>
              <a:t>Мәліметтердің логикалық моделі</a:t>
            </a:r>
            <a:r>
              <a:rPr lang="ru-RU" i="1" dirty="0" smtClean="0">
                <a:latin typeface="Times New Roman" panose="02020603050405020304" pitchFamily="18" charset="0"/>
                <a:cs typeface="Times New Roman" panose="02020603050405020304" pitchFamily="18" charset="0"/>
              </a:rPr>
              <a:t> : </a:t>
            </a:r>
            <a:r>
              <a:rPr lang="ru-RU" i="1" dirty="0" err="1" smtClean="0">
                <a:latin typeface="Times New Roman" panose="02020603050405020304" pitchFamily="18" charset="0"/>
                <a:cs typeface="Times New Roman" panose="02020603050405020304" pitchFamily="18" charset="0"/>
              </a:rPr>
              <a:t>белгілі</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бір</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деректерді</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манипуляциялау</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технологиясымен</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ұсынылған семантиканы</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сипаттайды</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Бұл кестелер</a:t>
            </a:r>
            <a:r>
              <a:rPr lang="ru-RU" i="1" dirty="0" smtClean="0">
                <a:latin typeface="Times New Roman" panose="02020603050405020304" pitchFamily="18" charset="0"/>
                <a:cs typeface="Times New Roman" panose="02020603050405020304" pitchFamily="18" charset="0"/>
              </a:rPr>
              <a:t> мен </a:t>
            </a:r>
            <a:r>
              <a:rPr lang="ru-RU" i="1" dirty="0" err="1" smtClean="0">
                <a:latin typeface="Times New Roman" panose="02020603050405020304" pitchFamily="18" charset="0"/>
                <a:cs typeface="Times New Roman" panose="02020603050405020304" pitchFamily="18" charset="0"/>
              </a:rPr>
              <a:t>бағандардың сипаттамаларынан</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объектіге</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бағытталған сыныптардан</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және</a:t>
            </a:r>
            <a:r>
              <a:rPr lang="ru-RU" i="1" dirty="0" smtClean="0">
                <a:latin typeface="Times New Roman" panose="02020603050405020304" pitchFamily="18" charset="0"/>
                <a:cs typeface="Times New Roman" panose="02020603050405020304" pitchFamily="18" charset="0"/>
              </a:rPr>
              <a:t> </a:t>
            </a:r>
            <a:r>
              <a:rPr lang="en-US" i="1" dirty="0" smtClean="0">
                <a:latin typeface="Times New Roman" panose="02020603050405020304" pitchFamily="18" charset="0"/>
                <a:cs typeface="Times New Roman" panose="02020603050405020304" pitchFamily="18" charset="0"/>
              </a:rPr>
              <a:t>XML </a:t>
            </a:r>
            <a:r>
              <a:rPr lang="ru-RU" i="1" dirty="0" err="1" smtClean="0">
                <a:latin typeface="Times New Roman" panose="02020603050405020304" pitchFamily="18" charset="0"/>
                <a:cs typeface="Times New Roman" panose="02020603050405020304" pitchFamily="18" charset="0"/>
              </a:rPr>
              <a:t>тегтерінен</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басқаларынан тұрады.</a:t>
            </a:r>
            <a:endParaRPr lang="ru-RU" i="1" dirty="0" smtClean="0">
              <a:latin typeface="Times New Roman" panose="02020603050405020304" pitchFamily="18" charset="0"/>
              <a:cs typeface="Times New Roman" panose="02020603050405020304" pitchFamily="18" charset="0"/>
            </a:endParaRPr>
          </a:p>
          <a:p>
            <a:pPr marL="0" indent="0" algn="ctr">
              <a:buNone/>
            </a:pPr>
            <a:r>
              <a:rPr lang="ru-RU" i="1" dirty="0" err="1" smtClean="0">
                <a:latin typeface="Times New Roman" panose="02020603050405020304" pitchFamily="18" charset="0"/>
                <a:cs typeface="Times New Roman" panose="02020603050405020304" pitchFamily="18" charset="0"/>
              </a:rPr>
              <a:t>Физикалық деректер</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моделі</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деректер</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сақталатын физикалық құралдарды сипаттайды</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Бұл бөлімдерге, процессорларға, кестелік</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кеңістіктерге және </a:t>
            </a:r>
            <a:r>
              <a:rPr lang="ru-RU" i="1" dirty="0" smtClean="0">
                <a:latin typeface="Times New Roman" panose="02020603050405020304" pitchFamily="18" charset="0"/>
                <a:cs typeface="Times New Roman" panose="02020603050405020304" pitchFamily="18" charset="0"/>
              </a:rPr>
              <a:t>т.б.</a:t>
            </a:r>
          </a:p>
          <a:p>
            <a:pPr>
              <a:buNone/>
            </a:pPr>
            <a:endParaRPr lang="ru-RU"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747238"/>
          </a:xfrm>
        </p:spPr>
        <p:txBody>
          <a:bodyPr>
            <a:normAutofit fontScale="90000"/>
          </a:bodyPr>
          <a:lstStyle/>
          <a:p>
            <a:pPr algn="ctr"/>
            <a:r>
              <a:rPr lang="ru-RU" sz="3200" i="1" dirty="0" err="1" smtClean="0">
                <a:latin typeface="Times New Roman" panose="02020603050405020304" pitchFamily="18" charset="0"/>
                <a:cs typeface="Times New Roman" panose="02020603050405020304" pitchFamily="18" charset="0"/>
              </a:rPr>
              <a:t>Деректер</a:t>
            </a:r>
            <a:r>
              <a:rPr lang="ru-RU" sz="3200" i="1" dirty="0" smtClean="0">
                <a:latin typeface="Times New Roman" panose="02020603050405020304" pitchFamily="18" charset="0"/>
                <a:cs typeface="Times New Roman" panose="02020603050405020304" pitchFamily="18" charset="0"/>
              </a:rPr>
              <a:t> </a:t>
            </a:r>
            <a:r>
              <a:rPr lang="ru-RU" sz="3200" i="1" dirty="0" err="1" smtClean="0">
                <a:latin typeface="Times New Roman" panose="02020603050405020304" pitchFamily="18" charset="0"/>
                <a:cs typeface="Times New Roman" panose="02020603050405020304" pitchFamily="18" charset="0"/>
              </a:rPr>
              <a:t>қорының</a:t>
            </a:r>
            <a:r>
              <a:rPr lang="ru-RU" sz="3200" i="1" dirty="0" smtClean="0">
                <a:latin typeface="Times New Roman" panose="02020603050405020304" pitchFamily="18" charset="0"/>
                <a:cs typeface="Times New Roman" panose="02020603050405020304" pitchFamily="18" charset="0"/>
              </a:rPr>
              <a:t> </a:t>
            </a:r>
            <a:r>
              <a:rPr lang="ru-RU" sz="3200" i="1" dirty="0" err="1" smtClean="0">
                <a:latin typeface="Times New Roman" panose="02020603050405020304" pitchFamily="18" charset="0"/>
                <a:cs typeface="Times New Roman" panose="02020603050405020304" pitchFamily="18" charset="0"/>
              </a:rPr>
              <a:t>моделі</a:t>
            </a:r>
            <a:r>
              <a:rPr lang="ru-RU" sz="3200" i="1" dirty="0">
                <a:solidFill>
                  <a:srgbClr val="00B0F0"/>
                </a:solidFill>
                <a:latin typeface="Times New Roman" panose="02020603050405020304" pitchFamily="18" charset="0"/>
                <a:cs typeface="Times New Roman" panose="02020603050405020304" pitchFamily="18" charset="0"/>
              </a:rPr>
              <a:t/>
            </a:r>
            <a:br>
              <a:rPr lang="ru-RU" sz="3200" i="1" dirty="0">
                <a:solidFill>
                  <a:srgbClr val="00B0F0"/>
                </a:solidFill>
                <a:latin typeface="Times New Roman" panose="02020603050405020304" pitchFamily="18" charset="0"/>
                <a:cs typeface="Times New Roman" panose="02020603050405020304" pitchFamily="18" charset="0"/>
              </a:rPr>
            </a:br>
            <a:endParaRPr lang="ru-RU" sz="3200" i="1" dirty="0">
              <a:solidFill>
                <a:srgbClr val="00B0F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307939"/>
            <a:ext cx="10515600" cy="4442412"/>
          </a:xfrm>
        </p:spPr>
        <p:txBody>
          <a:bodyPr>
            <a:normAutofit fontScale="85000" lnSpcReduction="20000"/>
          </a:bodyPr>
          <a:lstStyle/>
          <a:p>
            <a:pPr marL="0" indent="0" algn="ctr">
              <a:buNone/>
            </a:pPr>
            <a:r>
              <a:rPr lang="ru-RU" sz="3100" i="1" dirty="0" err="1">
                <a:latin typeface="Times New Roman" panose="02020603050405020304" pitchFamily="18" charset="0"/>
                <a:cs typeface="Times New Roman" panose="02020603050405020304" pitchFamily="18" charset="0"/>
              </a:rPr>
              <a:t>Деректер</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қорының</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моделі</a:t>
            </a:r>
            <a:r>
              <a:rPr lang="ru-RU" sz="3100" i="1" dirty="0">
                <a:latin typeface="Times New Roman" panose="02020603050405020304" pitchFamily="18" charset="0"/>
                <a:cs typeface="Times New Roman" panose="02020603050405020304" pitchFamily="18" charset="0"/>
              </a:rPr>
              <a:t> - </a:t>
            </a:r>
            <a:r>
              <a:rPr lang="ru-RU" sz="3100" i="1" dirty="0" err="1">
                <a:latin typeface="Times New Roman" panose="02020603050405020304" pitchFamily="18" charset="0"/>
                <a:cs typeface="Times New Roman" panose="02020603050405020304" pitchFamily="18" charset="0"/>
              </a:rPr>
              <a:t>бұл</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мәліметтер</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қорының</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құрылымы</a:t>
            </a:r>
            <a:r>
              <a:rPr lang="ru-RU" sz="3100" i="1" dirty="0">
                <a:latin typeface="Times New Roman" panose="02020603050405020304" pitchFamily="18" charset="0"/>
                <a:cs typeface="Times New Roman" panose="02020603050405020304" pitchFamily="18" charset="0"/>
              </a:rPr>
              <a:t> мен </a:t>
            </a:r>
            <a:r>
              <a:rPr lang="ru-RU" sz="3100" i="1" dirty="0" err="1">
                <a:latin typeface="Times New Roman" panose="02020603050405020304" pitchFamily="18" charset="0"/>
                <a:cs typeface="Times New Roman" panose="02020603050405020304" pitchFamily="18" charset="0"/>
              </a:rPr>
              <a:t>қолданылуын</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сипаттайтын</a:t>
            </a:r>
            <a:r>
              <a:rPr lang="ru-RU" sz="3100" i="1" dirty="0">
                <a:latin typeface="Times New Roman" panose="02020603050405020304" pitchFamily="18" charset="0"/>
                <a:cs typeface="Times New Roman" panose="02020603050405020304" pitchFamily="18" charset="0"/>
              </a:rPr>
              <a:t> спецификация.</a:t>
            </a:r>
          </a:p>
          <a:p>
            <a:pPr marL="0" indent="0" algn="ctr">
              <a:buNone/>
            </a:pPr>
            <a:r>
              <a:rPr lang="ru-RU" sz="3100" i="1" dirty="0" err="1">
                <a:latin typeface="Times New Roman" panose="02020603050405020304" pitchFamily="18" charset="0"/>
                <a:cs typeface="Times New Roman" panose="02020603050405020304" pitchFamily="18" charset="0"/>
              </a:rPr>
              <a:t>Осындай</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бірнеше</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модельдер</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ұсынылды</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Жалпы</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модельдерге</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мыналар</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жатады</a:t>
            </a:r>
            <a:r>
              <a:rPr lang="ru-RU" sz="3100" i="1" dirty="0" smtClean="0">
                <a:latin typeface="Times New Roman" panose="02020603050405020304" pitchFamily="18" charset="0"/>
                <a:cs typeface="Times New Roman" panose="02020603050405020304" pitchFamily="18" charset="0"/>
              </a:rPr>
              <a:t>:</a:t>
            </a:r>
          </a:p>
          <a:p>
            <a:pPr marL="0" lvl="0" indent="0" algn="ctr" eaLnBrk="0" fontAlgn="base" hangingPunct="0">
              <a:lnSpc>
                <a:spcPct val="100000"/>
              </a:lnSpc>
              <a:spcBef>
                <a:spcPct val="0"/>
              </a:spcBef>
              <a:spcAft>
                <a:spcPct val="0"/>
              </a:spcAft>
              <a:buNone/>
            </a:pPr>
            <a:r>
              <a:rPr lang="ru-RU" altLang="ru-RU" sz="3100" i="1" dirty="0" err="1" smtClean="0">
                <a:latin typeface="Times New Roman" panose="02020603050405020304" pitchFamily="18" charset="0"/>
                <a:cs typeface="Times New Roman" panose="02020603050405020304" pitchFamily="18" charset="0"/>
              </a:rPr>
              <a:t>жалпақ </a:t>
            </a:r>
            <a:r>
              <a:rPr lang="ru-RU" altLang="ru-RU" sz="3100" i="1" dirty="0" smtClean="0">
                <a:latin typeface="Times New Roman" panose="02020603050405020304" pitchFamily="18" charset="0"/>
                <a:cs typeface="Times New Roman" panose="02020603050405020304" pitchFamily="18" charset="0"/>
              </a:rPr>
              <a:t>модель, </a:t>
            </a:r>
            <a:r>
              <a:rPr lang="ru-RU" altLang="ru-RU" sz="3100" i="1" dirty="0" err="1" smtClean="0">
                <a:latin typeface="Times New Roman" panose="02020603050405020304" pitchFamily="18" charset="0"/>
                <a:cs typeface="Times New Roman" panose="02020603050405020304" pitchFamily="18" charset="0"/>
              </a:rPr>
              <a:t>иерархиялық </a:t>
            </a:r>
            <a:r>
              <a:rPr lang="ru-RU" altLang="ru-RU" sz="3100" i="1" dirty="0" smtClean="0">
                <a:latin typeface="Times New Roman" panose="02020603050405020304" pitchFamily="18" charset="0"/>
                <a:cs typeface="Times New Roman" panose="02020603050405020304" pitchFamily="18" charset="0"/>
              </a:rPr>
              <a:t>модель, </a:t>
            </a:r>
            <a:r>
              <a:rPr lang="ru-RU" altLang="ru-RU" sz="3100" i="1" dirty="0" err="1" smtClean="0">
                <a:latin typeface="Times New Roman" panose="02020603050405020304" pitchFamily="18" charset="0"/>
                <a:cs typeface="Times New Roman" panose="02020603050405020304" pitchFamily="18" charset="0"/>
              </a:rPr>
              <a:t>желілік</a:t>
            </a:r>
            <a:r>
              <a:rPr lang="ru-RU" altLang="ru-RU" sz="3100" i="1" dirty="0" smtClean="0">
                <a:latin typeface="Times New Roman" panose="02020603050405020304" pitchFamily="18" charset="0"/>
                <a:cs typeface="Times New Roman" panose="02020603050405020304" pitchFamily="18" charset="0"/>
              </a:rPr>
              <a:t> модель, </a:t>
            </a:r>
            <a:r>
              <a:rPr lang="ru-RU" altLang="ru-RU" sz="3100" i="1" dirty="0" err="1" smtClean="0">
                <a:latin typeface="Times New Roman" panose="02020603050405020304" pitchFamily="18" charset="0"/>
                <a:cs typeface="Times New Roman" panose="02020603050405020304" pitchFamily="18" charset="0"/>
              </a:rPr>
              <a:t>реляциялық </a:t>
            </a:r>
            <a:r>
              <a:rPr lang="ru-RU" altLang="ru-RU" sz="3100" i="1" dirty="0" smtClean="0">
                <a:latin typeface="Times New Roman" panose="02020603050405020304" pitchFamily="18" charset="0"/>
                <a:cs typeface="Times New Roman" panose="02020603050405020304" pitchFamily="18" charset="0"/>
              </a:rPr>
              <a:t>модель, </a:t>
            </a:r>
            <a:r>
              <a:rPr lang="ru-RU" altLang="ru-RU" sz="3100" i="1" dirty="0" err="1" smtClean="0">
                <a:latin typeface="Times New Roman" panose="02020603050405020304" pitchFamily="18" charset="0"/>
                <a:cs typeface="Times New Roman" panose="02020603050405020304" pitchFamily="18" charset="0"/>
              </a:rPr>
              <a:t>объективті-реляциялық </a:t>
            </a:r>
            <a:r>
              <a:rPr lang="ru-RU" altLang="ru-RU" sz="3100" i="1" dirty="0" smtClean="0">
                <a:latin typeface="Times New Roman" panose="02020603050405020304" pitchFamily="18" charset="0"/>
                <a:cs typeface="Times New Roman" panose="02020603050405020304" pitchFamily="18" charset="0"/>
              </a:rPr>
              <a:t>модель, </a:t>
            </a:r>
            <a:r>
              <a:rPr lang="ru-RU" altLang="ru-RU" sz="3100" i="1" dirty="0" err="1" smtClean="0">
                <a:latin typeface="Times New Roman" panose="02020603050405020304" pitchFamily="18" charset="0"/>
                <a:cs typeface="Times New Roman" panose="02020603050405020304" pitchFamily="18" charset="0"/>
              </a:rPr>
              <a:t>рөлдік модельдеу</a:t>
            </a:r>
            <a:r>
              <a:rPr lang="ru-RU" altLang="ru-RU" sz="3100" i="1" dirty="0" smtClean="0">
                <a:latin typeface="Times New Roman" panose="02020603050405020304" pitchFamily="18" charset="0"/>
                <a:cs typeface="Times New Roman" panose="02020603050405020304" pitchFamily="18" charset="0"/>
              </a:rPr>
              <a:t> </a:t>
            </a:r>
          </a:p>
          <a:p>
            <a:pPr marL="0" lvl="0" indent="0" algn="ctr" eaLnBrk="0" fontAlgn="base" hangingPunct="0">
              <a:lnSpc>
                <a:spcPct val="100000"/>
              </a:lnSpc>
              <a:spcBef>
                <a:spcPct val="0"/>
              </a:spcBef>
              <a:spcAft>
                <a:spcPct val="0"/>
              </a:spcAft>
              <a:buNone/>
            </a:pPr>
            <a:r>
              <a:rPr lang="ru-RU" altLang="ru-RU" sz="3100" i="1" dirty="0" err="1" smtClean="0">
                <a:latin typeface="Times New Roman" panose="02020603050405020304" pitchFamily="18" charset="0"/>
                <a:cs typeface="Times New Roman" panose="02020603050405020304" pitchFamily="18" charset="0"/>
              </a:rPr>
              <a:t>және жұлдызша схемасы</a:t>
            </a:r>
            <a:r>
              <a:rPr lang="ru-RU" altLang="ru-RU" sz="3100" i="1" dirty="0" smtClean="0">
                <a:latin typeface="Times New Roman" panose="02020603050405020304" pitchFamily="18" charset="0"/>
                <a:cs typeface="Times New Roman" panose="02020603050405020304" pitchFamily="18" charset="0"/>
              </a:rPr>
              <a:t>.</a:t>
            </a:r>
          </a:p>
          <a:p>
            <a:pPr marL="0" lvl="0" indent="0" algn="ctr" eaLnBrk="0" fontAlgn="base" hangingPunct="0">
              <a:lnSpc>
                <a:spcPct val="100000"/>
              </a:lnSpc>
              <a:spcBef>
                <a:spcPct val="0"/>
              </a:spcBef>
              <a:spcAft>
                <a:spcPct val="0"/>
              </a:spcAft>
              <a:buNone/>
            </a:pPr>
            <a:r>
              <a:rPr lang="ru-RU" altLang="ru-RU" sz="3100" i="1" dirty="0" err="1" smtClean="0">
                <a:latin typeface="Times New Roman" panose="02020603050405020304" pitchFamily="18" charset="0"/>
                <a:cs typeface="Times New Roman" panose="02020603050405020304" pitchFamily="18" charset="0"/>
                <a:hlinkClick r:id="rId2" tooltip="Тегіс файлдар базасы"/>
              </a:rPr>
              <a:t>Жалпақ </a:t>
            </a:r>
            <a:r>
              <a:rPr lang="ru-RU" altLang="ru-RU" sz="3100" i="1" dirty="0" smtClean="0">
                <a:latin typeface="Times New Roman" panose="02020603050405020304" pitchFamily="18" charset="0"/>
                <a:cs typeface="Times New Roman" panose="02020603050405020304" pitchFamily="18" charset="0"/>
                <a:hlinkClick r:id="rId2" tooltip="Тегіс файлдар базасы"/>
              </a:rPr>
              <a:t>модель</a:t>
            </a:r>
            <a:endParaRPr lang="ru-RU" altLang="ru-RU" sz="3100" i="1" dirty="0" smtClean="0">
              <a:latin typeface="Times New Roman" panose="02020603050405020304" pitchFamily="18" charset="0"/>
              <a:cs typeface="Times New Roman" panose="02020603050405020304" pitchFamily="18" charset="0"/>
            </a:endParaRPr>
          </a:p>
          <a:p>
            <a:pPr marL="457200" lvl="1" indent="-457200" algn="ctr" eaLnBrk="0" fontAlgn="base" hangingPunct="0">
              <a:lnSpc>
                <a:spcPct val="100000"/>
              </a:lnSpc>
              <a:spcBef>
                <a:spcPct val="0"/>
              </a:spcBef>
              <a:spcAft>
                <a:spcPct val="0"/>
              </a:spcAft>
              <a:buNone/>
            </a:pPr>
            <a:r>
              <a:rPr lang="ru-RU" altLang="ru-RU" sz="3100" i="1" dirty="0" err="1" smtClean="0">
                <a:latin typeface="Times New Roman" panose="02020603050405020304" pitchFamily="18" charset="0"/>
                <a:cs typeface="Times New Roman" panose="02020603050405020304" pitchFamily="18" charset="0"/>
              </a:rPr>
              <a:t>Бұл деректер</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моделі</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ретінде</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қатаң талаптарға сәйкес келмеуі</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мүмкін.</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Жазық </a:t>
            </a:r>
            <a:r>
              <a:rPr lang="ru-RU" altLang="ru-RU" sz="3100" i="1" dirty="0" smtClean="0">
                <a:latin typeface="Times New Roman" panose="02020603050405020304" pitchFamily="18" charset="0"/>
                <a:cs typeface="Times New Roman" panose="02020603050405020304" pitchFamily="18" charset="0"/>
              </a:rPr>
              <a:t>(</a:t>
            </a:r>
            <a:r>
              <a:rPr lang="ru-RU" altLang="ru-RU" sz="3100" i="1" dirty="0" err="1" smtClean="0">
                <a:latin typeface="Times New Roman" panose="02020603050405020304" pitchFamily="18" charset="0"/>
                <a:cs typeface="Times New Roman" panose="02020603050405020304" pitchFamily="18" charset="0"/>
              </a:rPr>
              <a:t>немесе</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кестелік</a:t>
            </a:r>
            <a:r>
              <a:rPr lang="ru-RU" altLang="ru-RU" sz="3100" i="1" dirty="0" smtClean="0">
                <a:latin typeface="Times New Roman" panose="02020603050405020304" pitchFamily="18" charset="0"/>
                <a:cs typeface="Times New Roman" panose="02020603050405020304" pitchFamily="18" charset="0"/>
              </a:rPr>
              <a:t>) модель </a:t>
            </a:r>
            <a:r>
              <a:rPr lang="ru-RU" altLang="ru-RU" sz="3100" i="1" dirty="0" err="1" smtClean="0">
                <a:latin typeface="Times New Roman" panose="02020603050405020304" pitchFamily="18" charset="0"/>
                <a:cs typeface="Times New Roman" panose="02020603050405020304" pitchFamily="18" charset="0"/>
              </a:rPr>
              <a:t>деректер</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элементтерінің бір</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екі</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өлшемді массивінен</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тұрады</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мұнда берілген</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бағанның барлық мүшелері ұқсас мәндерге</a:t>
            </a:r>
            <a:r>
              <a:rPr lang="ru-RU" altLang="ru-RU" sz="3100" i="1" dirty="0" smtClean="0">
                <a:latin typeface="Times New Roman" panose="02020603050405020304" pitchFamily="18" charset="0"/>
                <a:cs typeface="Times New Roman" panose="02020603050405020304" pitchFamily="18" charset="0"/>
              </a:rPr>
              <a:t>, ал </a:t>
            </a:r>
            <a:r>
              <a:rPr lang="ru-RU" altLang="ru-RU" sz="3100" i="1" dirty="0" err="1" smtClean="0">
                <a:latin typeface="Times New Roman" panose="02020603050405020304" pitchFamily="18" charset="0"/>
                <a:cs typeface="Times New Roman" panose="02020603050405020304" pitchFamily="18" charset="0"/>
              </a:rPr>
              <a:t>қатардың барлық мүшелері бір-бірімен</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байланысты</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деп</a:t>
            </a:r>
            <a:r>
              <a:rPr lang="ru-RU" altLang="ru-RU" sz="3100" i="1" dirty="0" smtClean="0">
                <a:latin typeface="Times New Roman" panose="02020603050405020304" pitchFamily="18" charset="0"/>
                <a:cs typeface="Times New Roman" panose="02020603050405020304" pitchFamily="18" charset="0"/>
              </a:rPr>
              <a:t> </a:t>
            </a:r>
            <a:r>
              <a:rPr lang="ru-RU" altLang="ru-RU" sz="3100" i="1" dirty="0" err="1" smtClean="0">
                <a:latin typeface="Times New Roman" panose="02020603050405020304" pitchFamily="18" charset="0"/>
                <a:cs typeface="Times New Roman" panose="02020603050405020304" pitchFamily="18" charset="0"/>
              </a:rPr>
              <a:t>қабылданады</a:t>
            </a:r>
            <a:r>
              <a:rPr lang="ru-RU" altLang="ru-RU" sz="3100" i="1" dirty="0" smtClean="0">
                <a:latin typeface="Times New Roman" panose="02020603050405020304" pitchFamily="18" charset="0"/>
                <a:cs typeface="Times New Roman" panose="02020603050405020304" pitchFamily="18" charset="0"/>
              </a:rPr>
              <a:t>.</a:t>
            </a:r>
          </a:p>
          <a:p>
            <a:pPr marL="0" lvl="0" indent="0" algn="ctr" eaLnBrk="0" fontAlgn="base" hangingPunct="0">
              <a:lnSpc>
                <a:spcPct val="100000"/>
              </a:lnSpc>
              <a:spcBef>
                <a:spcPct val="0"/>
              </a:spcBef>
              <a:spcAft>
                <a:spcPct val="0"/>
              </a:spcAft>
              <a:buNone/>
            </a:pPr>
            <a:endParaRPr lang="ru-RU" altLang="ru-RU" sz="2400" i="1" dirty="0" smtClean="0">
              <a:latin typeface="Times New Roman" panose="02020603050405020304" pitchFamily="18" charset="0"/>
              <a:cs typeface="Times New Roman" panose="02020603050405020304" pitchFamily="18" charset="0"/>
            </a:endParaRPr>
          </a:p>
          <a:p>
            <a:pPr marL="0" lvl="0" indent="0" algn="ctr" eaLnBrk="0" fontAlgn="base" hangingPunct="0">
              <a:lnSpc>
                <a:spcPct val="100000"/>
              </a:lnSpc>
              <a:spcBef>
                <a:spcPct val="0"/>
              </a:spcBef>
              <a:spcAft>
                <a:spcPct val="0"/>
              </a:spcAft>
              <a:buNone/>
            </a:pPr>
            <a:endParaRPr lang="ru-RU" altLang="ru-RU" sz="2400" i="1" dirty="0" smtClean="0">
              <a:latin typeface="Times New Roman" panose="02020603050405020304" pitchFamily="18" charset="0"/>
              <a:cs typeface="Times New Roman" panose="02020603050405020304" pitchFamily="18" charset="0"/>
            </a:endParaRPr>
          </a:p>
          <a:p>
            <a:pPr marL="0" lvl="0" indent="0" algn="ctr" eaLnBrk="0" fontAlgn="base" hangingPunct="0">
              <a:lnSpc>
                <a:spcPct val="100000"/>
              </a:lnSpc>
              <a:spcBef>
                <a:spcPct val="0"/>
              </a:spcBef>
              <a:spcAft>
                <a:spcPct val="0"/>
              </a:spcAft>
              <a:buNone/>
            </a:pPr>
            <a:endParaRPr lang="ru-RU" altLang="ru-RU" sz="2400" i="1" dirty="0" smtClean="0">
              <a:latin typeface="Times New Roman" panose="02020603050405020304" pitchFamily="18" charset="0"/>
              <a:cs typeface="Times New Roman" panose="02020603050405020304" pitchFamily="18" charset="0"/>
            </a:endParaRPr>
          </a:p>
          <a:p>
            <a:pPr marL="0" indent="0" algn="ctr">
              <a:buNone/>
            </a:pPr>
            <a:endParaRPr lang="ru-RU" sz="2000" i="1" dirty="0">
              <a:latin typeface="Times New Roman" panose="02020603050405020304" pitchFamily="18" charset="0"/>
              <a:cs typeface="Times New Roman" panose="02020603050405020304" pitchFamily="18" charset="0"/>
            </a:endParaRPr>
          </a:p>
          <a:p>
            <a:pPr marL="0" indent="0" algn="ctr">
              <a:buNone/>
            </a:pPr>
            <a:endParaRPr lang="ru-RU"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5144743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92231" y="329938"/>
            <a:ext cx="11061569" cy="5847025"/>
          </a:xfrm>
        </p:spPr>
        <p:txBody>
          <a:bodyPr>
            <a:normAutofit lnSpcReduction="10000"/>
          </a:bodyPr>
          <a:lstStyle/>
          <a:p>
            <a:pPr marL="0" indent="288000" algn="just">
              <a:lnSpc>
                <a:spcPct val="100000"/>
              </a:lnSpc>
              <a:spcBef>
                <a:spcPts val="0"/>
              </a:spcBef>
              <a:buNone/>
            </a:pPr>
            <a:r>
              <a:rPr lang="ru-RU" sz="2400" dirty="0" err="1" smtClean="0">
                <a:latin typeface="Times New Roman" pitchFamily="18" charset="0"/>
                <a:cs typeface="Times New Roman" pitchFamily="18" charset="0"/>
              </a:rPr>
              <a:t>Деректер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базасын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басқару жүйесі </a:t>
            </a:r>
            <a:r>
              <a:rPr lang="ru-RU" sz="2400" dirty="0" smtClean="0">
                <a:latin typeface="Times New Roman" pitchFamily="18" charset="0"/>
                <a:cs typeface="Times New Roman" pitchFamily="18" charset="0"/>
              </a:rPr>
              <a:t>(ДҚБЖ) — </a:t>
            </a:r>
            <a:r>
              <a:rPr lang="ru-RU" sz="2400" dirty="0" err="1" smtClean="0">
                <a:latin typeface="Times New Roman" pitchFamily="18" charset="0"/>
                <a:cs typeface="Times New Roman" pitchFamily="18" charset="0"/>
              </a:rPr>
              <a:t>мәліметтер базасын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құруға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толтыруға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жаңартуға және жоюға арналған тілдік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және бағдарламалық құралдардың жиынтығы</a:t>
            </a:r>
            <a:r>
              <a:rPr lang="ru-RU" sz="2400" dirty="0" smtClean="0">
                <a:latin typeface="Times New Roman" pitchFamily="18" charset="0"/>
                <a:cs typeface="Times New Roman" pitchFamily="18" charset="0"/>
              </a:rPr>
              <a:t>.</a:t>
            </a:r>
          </a:p>
          <a:p>
            <a:pPr marL="0" indent="288000" algn="just">
              <a:lnSpc>
                <a:spcPct val="100000"/>
              </a:lnSpc>
              <a:spcBef>
                <a:spcPts val="0"/>
              </a:spcBef>
              <a:buNone/>
            </a:pPr>
            <a:r>
              <a:rPr lang="ru-RU" sz="2400" dirty="0" err="1" smtClean="0">
                <a:latin typeface="Times New Roman" pitchFamily="18" charset="0"/>
                <a:cs typeface="Times New Roman" pitchFamily="18" charset="0"/>
              </a:rPr>
              <a:t>Мәліметтер базасының тұжырымдамасындағы негізгі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ұғымдар </a:t>
            </a:r>
            <a:r>
              <a:rPr lang="ru-RU" sz="2400" dirty="0" smtClean="0">
                <a:latin typeface="Times New Roman" pitchFamily="18" charset="0"/>
                <a:cs typeface="Times New Roman" pitchFamily="18" charset="0"/>
              </a:rPr>
              <a:t>"</a:t>
            </a:r>
            <a:r>
              <a:rPr lang="ru-RU" sz="2400" dirty="0" err="1" smtClean="0">
                <a:latin typeface="Times New Roman" pitchFamily="18" charset="0"/>
                <a:cs typeface="Times New Roman" pitchFamily="18" charset="0"/>
              </a:rPr>
              <a:t>деректер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және </a:t>
            </a:r>
            <a:r>
              <a:rPr lang="ru-RU" sz="2400" dirty="0" smtClean="0">
                <a:latin typeface="Times New Roman" pitchFamily="18" charset="0"/>
                <a:cs typeface="Times New Roman" pitchFamily="18" charset="0"/>
              </a:rPr>
              <a:t>"</a:t>
            </a:r>
            <a:r>
              <a:rPr lang="ru-RU" sz="2400" dirty="0" err="1" smtClean="0">
                <a:latin typeface="Times New Roman" pitchFamily="18" charset="0"/>
                <a:cs typeface="Times New Roman" pitchFamily="18" charset="0"/>
              </a:rPr>
              <a:t>Деректер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моделі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жалпыланған категориялары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болып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табылады</a:t>
            </a:r>
            <a:r>
              <a:rPr lang="ru-RU" sz="2400" dirty="0" smtClean="0">
                <a:latin typeface="Times New Roman" pitchFamily="18" charset="0"/>
                <a:cs typeface="Times New Roman" pitchFamily="18" charset="0"/>
              </a:rPr>
              <a:t>.</a:t>
            </a:r>
          </a:p>
          <a:p>
            <a:pPr marL="0" indent="288000" algn="just">
              <a:lnSpc>
                <a:spcPct val="100000"/>
              </a:lnSpc>
              <a:spcBef>
                <a:spcPts val="0"/>
              </a:spcBef>
              <a:buNone/>
            </a:pPr>
            <a:r>
              <a:rPr lang="ru-RU" sz="2400" dirty="0" err="1" smtClean="0">
                <a:latin typeface="Times New Roman" pitchFamily="18" charset="0"/>
                <a:cs typeface="Times New Roman" pitchFamily="18" charset="0"/>
              </a:rPr>
              <a:t>Деректер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моделі-бұл белгілі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бір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деректерге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қолданыла отырып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пайдаланушылар</a:t>
            </a:r>
            <a:r>
              <a:rPr lang="ru-RU" sz="2400" dirty="0" smtClean="0">
                <a:latin typeface="Times New Roman" pitchFamily="18" charset="0"/>
                <a:cs typeface="Times New Roman" pitchFamily="18" charset="0"/>
              </a:rPr>
              <a:t> мен </a:t>
            </a:r>
            <a:r>
              <a:rPr lang="ru-RU" sz="2400" dirty="0" err="1" smtClean="0">
                <a:latin typeface="Times New Roman" pitchFamily="18" charset="0"/>
                <a:cs typeface="Times New Roman" pitchFamily="18" charset="0"/>
              </a:rPr>
              <a:t>әзірлеушілерге оларды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ақпарат ретінде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түсіндіруге мүмкіндік беретін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кейбір</a:t>
            </a:r>
            <a:r>
              <a:rPr lang="ru-RU" sz="2400" dirty="0" smtClean="0">
                <a:latin typeface="Times New Roman" pitchFamily="18" charset="0"/>
                <a:cs typeface="Times New Roman" pitchFamily="18" charset="0"/>
              </a:rPr>
              <a:t> абстракция, </a:t>
            </a:r>
            <a:r>
              <a:rPr lang="ru-RU" sz="2400" dirty="0" err="1" smtClean="0">
                <a:latin typeface="Times New Roman" pitchFamily="18" charset="0"/>
                <a:cs typeface="Times New Roman" pitchFamily="18" charset="0"/>
              </a:rPr>
              <a:t>яғни </a:t>
            </a:r>
            <a:r>
              <a:rPr lang="ru-RU" sz="2400" dirty="0" smtClean="0">
                <a:latin typeface="Times New Roman" pitchFamily="18" charset="0"/>
                <a:cs typeface="Times New Roman" pitchFamily="18" charset="0"/>
              </a:rPr>
              <a:t>тек </a:t>
            </a:r>
            <a:r>
              <a:rPr lang="ru-RU" sz="2400" dirty="0" err="1" smtClean="0">
                <a:latin typeface="Times New Roman" pitchFamily="18" charset="0"/>
                <a:cs typeface="Times New Roman" pitchFamily="18" charset="0"/>
              </a:rPr>
              <a:t>деректерді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ғана емес</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олардың арасындағы байланысты</a:t>
            </a:r>
            <a:r>
              <a:rPr lang="ru-RU" sz="2400" dirty="0" smtClean="0">
                <a:latin typeface="Times New Roman" pitchFamily="18" charset="0"/>
                <a:cs typeface="Times New Roman" pitchFamily="18" charset="0"/>
              </a:rPr>
              <a:t> да </a:t>
            </a:r>
            <a:r>
              <a:rPr lang="ru-RU" sz="2400" dirty="0" err="1" smtClean="0">
                <a:latin typeface="Times New Roman" pitchFamily="18" charset="0"/>
                <a:cs typeface="Times New Roman" pitchFamily="18" charset="0"/>
              </a:rPr>
              <a:t>қамтитын мәліметтер</a:t>
            </a:r>
            <a:r>
              <a:rPr lang="ru-RU" sz="2400" dirty="0" smtClean="0">
                <a:latin typeface="Times New Roman" pitchFamily="18" charset="0"/>
                <a:cs typeface="Times New Roman" pitchFamily="18" charset="0"/>
              </a:rPr>
              <a:t>.</a:t>
            </a:r>
          </a:p>
          <a:p>
            <a:pPr marL="0" indent="288000" algn="just">
              <a:lnSpc>
                <a:spcPct val="100000"/>
              </a:lnSpc>
              <a:spcBef>
                <a:spcPts val="0"/>
              </a:spcBef>
              <a:buNone/>
            </a:pPr>
            <a:r>
              <a:rPr lang="ru-RU" sz="2400" dirty="0" err="1" smtClean="0">
                <a:latin typeface="Times New Roman" pitchFamily="18" charset="0"/>
                <a:cs typeface="Times New Roman" pitchFamily="18" charset="0"/>
              </a:rPr>
              <a:t>Деректер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моделінің көмегімен </a:t>
            </a:r>
            <a:r>
              <a:rPr lang="ru-RU" sz="2400" dirty="0" smtClean="0">
                <a:latin typeface="Times New Roman" pitchFamily="18" charset="0"/>
                <a:cs typeface="Times New Roman" pitchFamily="18" charset="0"/>
              </a:rPr>
              <a:t>Домен </a:t>
            </a:r>
            <a:r>
              <a:rPr lang="ru-RU" sz="2400" dirty="0" err="1" smtClean="0">
                <a:latin typeface="Times New Roman" pitchFamily="18" charset="0"/>
                <a:cs typeface="Times New Roman" pitchFamily="18" charset="0"/>
              </a:rPr>
              <a:t>объектілері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және олардың арасындағы қатынастар ұсынылуы мүмкін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Деректерді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ұйымдастыру түріне байланысты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мәліметтер базасының келесі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маңызды модельдері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ажыратылады</a:t>
            </a:r>
            <a:r>
              <a:rPr lang="ru-RU" sz="2400" dirty="0" smtClean="0">
                <a:latin typeface="Times New Roman" pitchFamily="18" charset="0"/>
                <a:cs typeface="Times New Roman" pitchFamily="18" charset="0"/>
              </a:rPr>
              <a:t>:</a:t>
            </a:r>
          </a:p>
          <a:p>
            <a:pPr marL="0" indent="288000" algn="just">
              <a:lnSpc>
                <a:spcPct val="100000"/>
              </a:lnSpc>
              <a:spcBef>
                <a:spcPts val="0"/>
              </a:spcBef>
              <a:buNone/>
            </a:pPr>
            <a:r>
              <a:rPr lang="ru-RU" sz="2400" dirty="0" err="1" smtClean="0">
                <a:latin typeface="Times New Roman" pitchFamily="18" charset="0"/>
                <a:cs typeface="Times New Roman" pitchFamily="18" charset="0"/>
              </a:rPr>
              <a:t>иерархиялық</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err="1" smtClean="0">
                <a:latin typeface="Times New Roman" pitchFamily="18" charset="0"/>
                <a:cs typeface="Times New Roman" pitchFamily="18" charset="0"/>
              </a:rPr>
              <a:t>желілік</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err="1" smtClean="0">
                <a:latin typeface="Times New Roman" pitchFamily="18" charset="0"/>
                <a:cs typeface="Times New Roman" pitchFamily="18" charset="0"/>
              </a:rPr>
              <a:t>реляциялық</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err="1" smtClean="0">
                <a:latin typeface="Times New Roman" pitchFamily="18" charset="0"/>
                <a:cs typeface="Times New Roman" pitchFamily="18" charset="0"/>
              </a:rPr>
              <a:t>объектіге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бағытталған</a:t>
            </a:r>
            <a:endParaRPr lang="ru-RU" sz="2400" dirty="0">
              <a:latin typeface="Times New Roman" pitchFamily="18" charset="0"/>
              <a:cs typeface="Times New Roman" pitchFamily="18"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Grp="1" noChangeArrowheads="1"/>
          </p:cNvSpPr>
          <p:nvPr>
            <p:ph idx="1"/>
          </p:nvPr>
        </p:nvSpPr>
        <p:spPr bwMode="auto">
          <a:xfrm>
            <a:off x="138896" y="215444"/>
            <a:ext cx="11840901" cy="5232838"/>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253920" tIns="45720" rIns="0" bIns="1587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400" b="0" i="1"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b="1" i="1" u="none" strike="noStrike" cap="none" normalizeH="0" baseline="0" dirty="0" err="1" smtClean="0">
                <a:ln>
                  <a:noFill/>
                </a:ln>
                <a:effectLst/>
                <a:latin typeface="Times New Roman" panose="02020603050405020304" pitchFamily="18" charset="0"/>
                <a:cs typeface="Times New Roman" panose="02020603050405020304" pitchFamily="18" charset="0"/>
                <a:hlinkClick r:id="rId2" tooltip="Иерархиялық модель"/>
              </a:rPr>
              <a:t>Иерархиялық </a:t>
            </a:r>
            <a:r>
              <a:rPr kumimoji="0" lang="ru-RU" altLang="ru-RU" b="1" i="1" u="none" strike="noStrike" cap="none" normalizeH="0" baseline="0" dirty="0" smtClean="0">
                <a:ln>
                  <a:noFill/>
                </a:ln>
                <a:effectLst/>
                <a:latin typeface="Times New Roman" panose="02020603050405020304" pitchFamily="18" charset="0"/>
                <a:cs typeface="Times New Roman" panose="02020603050405020304" pitchFamily="18" charset="0"/>
                <a:hlinkClick r:id="rId2" tooltip="Иерархиялық модель"/>
              </a:rPr>
              <a:t>модель</a:t>
            </a:r>
            <a:endParaRPr kumimoji="0" lang="ru-RU" altLang="ru-RU" b="1" i="1" u="none" strike="noStrike" cap="none" normalizeH="0" baseline="0" dirty="0" smtClean="0">
              <a:ln>
                <a:noFill/>
              </a:ln>
              <a:effectLst/>
              <a:latin typeface="Times New Roman" panose="02020603050405020304" pitchFamily="18" charset="0"/>
              <a:cs typeface="Times New Roman" panose="02020603050405020304" pitchFamily="18" charset="0"/>
            </a:endParaRPr>
          </a:p>
          <a:p>
            <a:pPr marL="457200" marR="0" lvl="1" indent="-457200" algn="ctr" defTabSz="914400" rtl="0" eaLnBrk="0" fontAlgn="base" latinLnBrk="0" hangingPunct="0">
              <a:lnSpc>
                <a:spcPct val="100000"/>
              </a:lnSpc>
              <a:spcBef>
                <a:spcPct val="0"/>
              </a:spcBef>
              <a:spcAft>
                <a:spcPct val="0"/>
              </a:spcAft>
              <a:buClrTx/>
              <a:buSzTx/>
              <a:buFontTx/>
              <a:buNone/>
              <a:tabLst/>
            </a:pP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Иерархиялық</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модель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желілік</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модельге</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ұқсас</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тек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иерархиялық</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модельдегі</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сілтемелер</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ағаш</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құрылымын</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құрайды</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ал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желілік</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модель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ерікті</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графикке</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жол</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береді</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b="1" i="1" u="none" strike="noStrike" cap="none" normalizeH="0" baseline="0" dirty="0" err="1" smtClean="0">
                <a:ln>
                  <a:noFill/>
                </a:ln>
                <a:effectLst/>
                <a:latin typeface="Times New Roman" panose="02020603050405020304" pitchFamily="18" charset="0"/>
                <a:cs typeface="Times New Roman" panose="02020603050405020304" pitchFamily="18" charset="0"/>
                <a:hlinkClick r:id="rId3" tooltip="Network model"/>
              </a:rPr>
              <a:t>Желілік</a:t>
            </a:r>
            <a:r>
              <a:rPr kumimoji="0" lang="ru-RU" altLang="ru-RU" b="1" i="1" u="none" strike="noStrike" cap="none" normalizeH="0" baseline="0" dirty="0" smtClean="0">
                <a:ln>
                  <a:noFill/>
                </a:ln>
                <a:effectLst/>
                <a:latin typeface="Times New Roman" panose="02020603050405020304" pitchFamily="18" charset="0"/>
                <a:cs typeface="Times New Roman" panose="02020603050405020304" pitchFamily="18" charset="0"/>
                <a:hlinkClick r:id="rId3" tooltip="Network model"/>
              </a:rPr>
              <a:t> модель</a:t>
            </a:r>
            <a:endParaRPr kumimoji="0" lang="ru-RU" altLang="ru-RU" b="1" i="1" u="none" strike="noStrike" cap="none" normalizeH="0" baseline="0" dirty="0" smtClean="0">
              <a:ln>
                <a:noFill/>
              </a:ln>
              <a:effectLst/>
              <a:latin typeface="Times New Roman" panose="02020603050405020304" pitchFamily="18" charset="0"/>
              <a:cs typeface="Times New Roman" panose="02020603050405020304" pitchFamily="18" charset="0"/>
            </a:endParaRPr>
          </a:p>
          <a:p>
            <a:pPr marL="457200" marR="0" lvl="1" indent="-457200" algn="ctr" defTabSz="914400" rtl="0" eaLnBrk="0" fontAlgn="base" latinLnBrk="0" hangingPunct="0">
              <a:lnSpc>
                <a:spcPct val="100000"/>
              </a:lnSpc>
              <a:spcBef>
                <a:spcPct val="0"/>
              </a:spcBef>
              <a:spcAft>
                <a:spcPct val="0"/>
              </a:spcAft>
              <a:buClrTx/>
              <a:buSzTx/>
              <a:buFontTx/>
              <a:buNone/>
              <a:tabLst/>
            </a:pP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Бұл</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модель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жазбалар</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мен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жиынтықтар</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деп</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аталатын</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екі</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іргелі</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конструкцияны</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қолдана</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отырып</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деректерді</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ұйымдастырады</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Жазбалар</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өрістерден</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тұрады</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және</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жиынтықтар</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жазбалар</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арасындағы</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қатынастарды</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анықтайды</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бір</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иеленуші</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көптеген</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мүшелер</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Мәліметтердің</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желілік</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моделі</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бұл</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мәліметтер</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базасын</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іске</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асыруда</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қолданылатын</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дизайн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тұжырымдамасының</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800" b="0" i="1" u="none" strike="noStrike" cap="none" normalizeH="0" baseline="0" dirty="0" err="1" smtClean="0">
                <a:ln>
                  <a:noFill/>
                </a:ln>
                <a:effectLst/>
                <a:latin typeface="Times New Roman" panose="02020603050405020304" pitchFamily="18" charset="0"/>
                <a:cs typeface="Times New Roman" panose="02020603050405020304" pitchFamily="18" charset="0"/>
              </a:rPr>
              <a:t>абстракциясы</a:t>
            </a:r>
            <a:r>
              <a:rPr kumimoji="0" lang="ru-RU" altLang="ru-RU" sz="2800" b="0" i="1" u="none" strike="noStrike" cap="none" normalizeH="0" baseline="0" dirty="0" smtClean="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400" b="0" i="1"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3078208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926" y="282804"/>
            <a:ext cx="10957874" cy="5894159"/>
          </a:xfrm>
        </p:spPr>
        <p:txBody>
          <a:bodyPr/>
          <a:lstStyle/>
          <a:p>
            <a:pPr marL="0" lvl="0" indent="0" algn="ctr" eaLnBrk="0" fontAlgn="base" hangingPunct="0">
              <a:lnSpc>
                <a:spcPct val="100000"/>
              </a:lnSpc>
              <a:spcBef>
                <a:spcPct val="0"/>
              </a:spcBef>
              <a:spcAft>
                <a:spcPct val="0"/>
              </a:spcAft>
              <a:buNone/>
            </a:pPr>
            <a:r>
              <a:rPr lang="ru-RU" altLang="ru-RU" b="1" i="1" dirty="0" err="1" smtClean="0">
                <a:latin typeface="Times New Roman" panose="02020603050405020304" pitchFamily="18" charset="0"/>
                <a:cs typeface="Times New Roman" panose="02020603050405020304" pitchFamily="18" charset="0"/>
                <a:hlinkClick r:id="rId2" tooltip="Реляциялық модель"/>
              </a:rPr>
              <a:t>Реляциялық </a:t>
            </a:r>
            <a:r>
              <a:rPr lang="ru-RU" altLang="ru-RU" b="1" i="1" dirty="0" smtClean="0">
                <a:latin typeface="Times New Roman" panose="02020603050405020304" pitchFamily="18" charset="0"/>
                <a:cs typeface="Times New Roman" panose="02020603050405020304" pitchFamily="18" charset="0"/>
                <a:hlinkClick r:id="rId2" tooltip="Реляциялық модель"/>
              </a:rPr>
              <a:t>модель</a:t>
            </a:r>
            <a:endParaRPr lang="ru-RU" altLang="ru-RU" b="1" i="1" dirty="0" smtClean="0">
              <a:latin typeface="Times New Roman" panose="02020603050405020304" pitchFamily="18" charset="0"/>
              <a:cs typeface="Times New Roman" panose="02020603050405020304" pitchFamily="18" charset="0"/>
            </a:endParaRPr>
          </a:p>
          <a:p>
            <a:pPr marL="457200" lvl="1" indent="-457200" algn="ctr" eaLnBrk="0" fontAlgn="base" hangingPunct="0">
              <a:lnSpc>
                <a:spcPct val="100000"/>
              </a:lnSpc>
              <a:spcBef>
                <a:spcPct val="0"/>
              </a:spcBef>
              <a:spcAft>
                <a:spcPct val="0"/>
              </a:spcAft>
              <a:buFontTx/>
              <a:buChar char="-"/>
            </a:pPr>
            <a:r>
              <a:rPr lang="ru-RU" altLang="ru-RU" sz="2800" i="1" dirty="0" err="1" smtClean="0">
                <a:latin typeface="Times New Roman" panose="02020603050405020304" pitchFamily="18" charset="0"/>
                <a:cs typeface="Times New Roman" panose="02020603050405020304" pitchFamily="18" charset="0"/>
              </a:rPr>
              <a:t>бұл бірінші</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ретті</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предикаттар</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логикасына</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негізделген</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мәліметтер қорының моделі</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Оның негізгі</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идеясы</a:t>
            </a:r>
            <a:r>
              <a:rPr lang="ru-RU" altLang="ru-RU" sz="2800" i="1" dirty="0" smtClean="0">
                <a:latin typeface="Times New Roman" panose="02020603050405020304" pitchFamily="18" charset="0"/>
                <a:cs typeface="Times New Roman" panose="02020603050405020304" pitchFamily="18" charset="0"/>
              </a:rPr>
              <a:t> - </a:t>
            </a:r>
            <a:r>
              <a:rPr lang="ru-RU" altLang="ru-RU" sz="2800" i="1" dirty="0" err="1" smtClean="0">
                <a:latin typeface="Times New Roman" panose="02020603050405020304" pitchFamily="18" charset="0"/>
                <a:cs typeface="Times New Roman" panose="02020603050405020304" pitchFamily="18" charset="0"/>
              </a:rPr>
              <a:t>дерекқорды мүмкін болатын</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мәндер </a:t>
            </a:r>
            <a:r>
              <a:rPr lang="ru-RU" altLang="ru-RU" sz="2800" i="1" dirty="0" smtClean="0">
                <a:latin typeface="Times New Roman" panose="02020603050405020304" pitchFamily="18" charset="0"/>
                <a:cs typeface="Times New Roman" panose="02020603050405020304" pitchFamily="18" charset="0"/>
              </a:rPr>
              <a:t>мен </a:t>
            </a:r>
            <a:r>
              <a:rPr lang="ru-RU" altLang="ru-RU" sz="2800" i="1" dirty="0" err="1" smtClean="0">
                <a:latin typeface="Times New Roman" panose="02020603050405020304" pitchFamily="18" charset="0"/>
                <a:cs typeface="Times New Roman" panose="02020603050405020304" pitchFamily="18" charset="0"/>
              </a:rPr>
              <a:t>мәндердің тіркесімдеріне</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шектеулерді</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сипаттай</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отырып</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предикаттар</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айнымалыларының шекті</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жиынтығына қатысты предикаттар</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жиынтығы ретінде</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сипаттау</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Мәліметтердің реляциялық моделінің күші оның математикалық негіздерінде</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және пайдаланушы</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деңгейіндегі қарапайым парадигмада</a:t>
            </a:r>
            <a:r>
              <a:rPr lang="ru-RU" altLang="ru-RU" sz="2800" i="1" dirty="0" smtClean="0">
                <a:latin typeface="Times New Roman" panose="02020603050405020304" pitchFamily="18" charset="0"/>
                <a:cs typeface="Times New Roman" panose="02020603050405020304" pitchFamily="18" charset="0"/>
              </a:rPr>
              <a:t>.</a:t>
            </a:r>
          </a:p>
          <a:p>
            <a:pPr marL="0" lvl="0" indent="0" algn="ctr" eaLnBrk="0" fontAlgn="base" hangingPunct="0">
              <a:lnSpc>
                <a:spcPct val="100000"/>
              </a:lnSpc>
              <a:spcBef>
                <a:spcPct val="0"/>
              </a:spcBef>
              <a:spcAft>
                <a:spcPct val="0"/>
              </a:spcAft>
              <a:buNone/>
            </a:pPr>
            <a:r>
              <a:rPr lang="ru-RU" altLang="ru-RU" i="1" dirty="0" err="1" smtClean="0">
                <a:latin typeface="Times New Roman" panose="02020603050405020304" pitchFamily="18" charset="0"/>
                <a:cs typeface="Times New Roman" panose="02020603050405020304" pitchFamily="18" charset="0"/>
                <a:hlinkClick r:id="rId3" tooltip="Object-relational model"/>
              </a:rPr>
              <a:t>Объективті-реляциялық </a:t>
            </a:r>
            <a:r>
              <a:rPr lang="ru-RU" altLang="ru-RU" i="1" dirty="0" smtClean="0">
                <a:latin typeface="Times New Roman" panose="02020603050405020304" pitchFamily="18" charset="0"/>
                <a:cs typeface="Times New Roman" panose="02020603050405020304" pitchFamily="18" charset="0"/>
                <a:hlinkClick r:id="rId3" tooltip="Object-relational model"/>
              </a:rPr>
              <a:t>модель</a:t>
            </a:r>
            <a:endParaRPr lang="ru-RU" altLang="ru-RU" i="1" dirty="0" smtClean="0">
              <a:latin typeface="Times New Roman" panose="02020603050405020304" pitchFamily="18" charset="0"/>
              <a:cs typeface="Times New Roman" panose="02020603050405020304" pitchFamily="18" charset="0"/>
            </a:endParaRPr>
          </a:p>
          <a:p>
            <a:pPr marL="457200" lvl="1" indent="-457200" algn="ctr" eaLnBrk="0" fontAlgn="base" hangingPunct="0">
              <a:lnSpc>
                <a:spcPct val="100000"/>
              </a:lnSpc>
              <a:spcBef>
                <a:spcPct val="0"/>
              </a:spcBef>
              <a:spcAft>
                <a:spcPct val="0"/>
              </a:spcAft>
              <a:buNone/>
            </a:pPr>
            <a:r>
              <a:rPr lang="ru-RU" altLang="ru-RU" sz="2800" i="1" dirty="0" err="1" smtClean="0">
                <a:latin typeface="Times New Roman" panose="02020603050405020304" pitchFamily="18" charset="0"/>
                <a:cs typeface="Times New Roman" panose="02020603050405020304" pitchFamily="18" charset="0"/>
              </a:rPr>
              <a:t>Реляциялық мәліметтер қорының үлгісіне ұқсас, бірақ нысандар</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сыныптар</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және мұрагерлік тікелей</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қолдауға ие</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hlinkClick r:id="rId4" tooltip="Мәліметтер базасының схемасы"/>
              </a:rPr>
              <a:t>мәліметтер базасының схемалары</a:t>
            </a:r>
            <a:r>
              <a:rPr lang="ru-RU" altLang="ru-RU" sz="2800" i="1" dirty="0" smtClean="0">
                <a:latin typeface="Times New Roman" panose="02020603050405020304" pitchFamily="18" charset="0"/>
                <a:cs typeface="Times New Roman" panose="02020603050405020304" pitchFamily="18" charset="0"/>
              </a:rPr>
              <a:t> </a:t>
            </a:r>
            <a:r>
              <a:rPr lang="ru-RU" altLang="ru-RU" sz="2800" i="1" dirty="0" err="1" smtClean="0">
                <a:latin typeface="Times New Roman" panose="02020603050405020304" pitchFamily="18" charset="0"/>
                <a:cs typeface="Times New Roman" panose="02020603050405020304" pitchFamily="18" charset="0"/>
              </a:rPr>
              <a:t>және сұрау тілінде</a:t>
            </a:r>
            <a:r>
              <a:rPr lang="ru-RU" altLang="ru-RU" sz="2800" i="1" dirty="0" smtClean="0">
                <a:latin typeface="Times New Roman" panose="02020603050405020304" pitchFamily="18" charset="0"/>
                <a:cs typeface="Times New Roman" panose="02020603050405020304" pitchFamily="18" charset="0"/>
              </a:rPr>
              <a:t>.</a:t>
            </a:r>
          </a:p>
          <a:p>
            <a:pPr marL="457200" lvl="1" indent="-457200" algn="ctr" eaLnBrk="0" fontAlgn="base" hangingPunct="0">
              <a:lnSpc>
                <a:spcPct val="100000"/>
              </a:lnSpc>
              <a:spcBef>
                <a:spcPct val="0"/>
              </a:spcBef>
              <a:spcAft>
                <a:spcPct val="0"/>
              </a:spcAft>
              <a:buNone/>
            </a:pPr>
            <a:endParaRPr lang="ru-RU" altLang="ru-RU" sz="2800" i="1" dirty="0" smtClean="0">
              <a:latin typeface="Times New Roman" panose="02020603050405020304" pitchFamily="18" charset="0"/>
              <a:cs typeface="Times New Roman" panose="02020603050405020304" pitchFamily="18" charset="0"/>
            </a:endParaRPr>
          </a:p>
          <a:p>
            <a:pPr>
              <a:buNone/>
            </a:pPr>
            <a:endParaRPr lang="ru-RU"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1657" y="518474"/>
            <a:ext cx="10825899" cy="5469953"/>
          </a:xfrm>
        </p:spPr>
        <p:txBody>
          <a:bodyPr>
            <a:normAutofit lnSpcReduction="10000"/>
          </a:bodyPr>
          <a:lstStyle/>
          <a:p>
            <a:pPr marL="0" lvl="0" indent="0" algn="ctr" eaLnBrk="0" fontAlgn="base" hangingPunct="0">
              <a:lnSpc>
                <a:spcPct val="100000"/>
              </a:lnSpc>
              <a:spcBef>
                <a:spcPct val="0"/>
              </a:spcBef>
              <a:spcAft>
                <a:spcPct val="0"/>
              </a:spcAft>
              <a:buNone/>
            </a:pPr>
            <a:r>
              <a:rPr lang="ru-RU" altLang="ru-RU" b="1" i="1" dirty="0" err="1" smtClean="0">
                <a:solidFill>
                  <a:srgbClr val="0645AD"/>
                </a:solidFill>
                <a:latin typeface="Times New Roman" panose="02020603050405020304" pitchFamily="18" charset="0"/>
                <a:cs typeface="Times New Roman" panose="02020603050405020304" pitchFamily="18" charset="0"/>
                <a:hlinkClick r:id="rId2" tooltip="Рөлдік модельдеу"/>
              </a:rPr>
              <a:t>Рөлдік модельдеу</a:t>
            </a:r>
            <a:endParaRPr lang="ru-RU" altLang="ru-RU" b="1" i="1" dirty="0" smtClean="0">
              <a:solidFill>
                <a:srgbClr val="222222"/>
              </a:solidFill>
              <a:latin typeface="Times New Roman" panose="02020603050405020304" pitchFamily="18" charset="0"/>
              <a:cs typeface="Times New Roman" panose="02020603050405020304" pitchFamily="18" charset="0"/>
            </a:endParaRPr>
          </a:p>
          <a:p>
            <a:pPr marL="457200" lvl="1" indent="-457200" algn="ctr" eaLnBrk="0" fontAlgn="base" hangingPunct="0">
              <a:lnSpc>
                <a:spcPct val="100000"/>
              </a:lnSpc>
              <a:spcBef>
                <a:spcPct val="0"/>
              </a:spcBef>
              <a:spcAft>
                <a:spcPct val="0"/>
              </a:spcAft>
              <a:buNone/>
            </a:pPr>
            <a:r>
              <a:rPr lang="ru-RU" altLang="ru-RU" sz="2800" i="1" dirty="0" err="1" smtClean="0">
                <a:solidFill>
                  <a:srgbClr val="222222"/>
                </a:solidFill>
                <a:latin typeface="Times New Roman" panose="02020603050405020304" pitchFamily="18" charset="0"/>
                <a:cs typeface="Times New Roman" panose="02020603050405020304" pitchFamily="18" charset="0"/>
              </a:rPr>
              <a:t>Деректерді</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модельдеу</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әдісі, ол</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атрибутсыз</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және </a:t>
            </a:r>
            <a:r>
              <a:rPr lang="ru-RU" altLang="ru-RU" sz="2800" i="1" dirty="0" smtClean="0">
                <a:solidFill>
                  <a:srgbClr val="222222"/>
                </a:solidFill>
                <a:latin typeface="Times New Roman" panose="02020603050405020304" pitchFamily="18" charset="0"/>
                <a:cs typeface="Times New Roman" panose="02020603050405020304" pitchFamily="18" charset="0"/>
              </a:rPr>
              <a:t>«</a:t>
            </a:r>
            <a:r>
              <a:rPr lang="ru-RU" altLang="ru-RU" sz="2800" i="1" dirty="0" err="1" smtClean="0">
                <a:solidFill>
                  <a:srgbClr val="222222"/>
                </a:solidFill>
                <a:latin typeface="Times New Roman" panose="02020603050405020304" pitchFamily="18" charset="0"/>
                <a:cs typeface="Times New Roman" panose="02020603050405020304" pitchFamily="18" charset="0"/>
              </a:rPr>
              <a:t>фактілерге</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негізделген</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ретінде</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анықталған.</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Нәтижесінде </a:t>
            </a:r>
            <a:r>
              <a:rPr lang="ru-RU" altLang="ru-RU" sz="2800" i="1" dirty="0" smtClean="0">
                <a:solidFill>
                  <a:srgbClr val="222222"/>
                </a:solidFill>
                <a:latin typeface="Times New Roman" panose="02020603050405020304" pitchFamily="18" charset="0"/>
                <a:cs typeface="Times New Roman" panose="02020603050405020304" pitchFamily="18" charset="0"/>
              </a:rPr>
              <a:t>ERD, UML </a:t>
            </a:r>
            <a:r>
              <a:rPr lang="ru-RU" altLang="ru-RU" sz="2800" i="1" dirty="0" err="1" smtClean="0">
                <a:solidFill>
                  <a:srgbClr val="222222"/>
                </a:solidFill>
                <a:latin typeface="Times New Roman" panose="02020603050405020304" pitchFamily="18" charset="0"/>
                <a:cs typeface="Times New Roman" panose="02020603050405020304" pitchFamily="18" charset="0"/>
              </a:rPr>
              <a:t>және семантикалық модельдер</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сияқты басқа артефактілер</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алынуы</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мүмкін тексерілетін</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дұрыс жүйе</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Мәліметтер объектілері</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арасындағы ассоциациялар</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дерекқорды жобалау</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процедурасы</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кезінде</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сипатталады</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мысалы</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қалыпқа келтіру</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процестің сөзсіз нәтижесі.</a:t>
            </a:r>
            <a:endParaRPr lang="ru-RU" altLang="ru-RU" sz="2800" i="1" dirty="0" smtClean="0">
              <a:solidFill>
                <a:srgbClr val="222222"/>
              </a:solidFill>
              <a:latin typeface="Times New Roman" panose="02020603050405020304" pitchFamily="18" charset="0"/>
              <a:cs typeface="Times New Roman" panose="02020603050405020304" pitchFamily="18" charset="0"/>
            </a:endParaRPr>
          </a:p>
          <a:p>
            <a:pPr marL="0" lvl="0" indent="0" algn="ctr" eaLnBrk="0" fontAlgn="base" hangingPunct="0">
              <a:lnSpc>
                <a:spcPct val="100000"/>
              </a:lnSpc>
              <a:spcBef>
                <a:spcPct val="0"/>
              </a:spcBef>
              <a:spcAft>
                <a:spcPct val="0"/>
              </a:spcAft>
              <a:buNone/>
            </a:pPr>
            <a:r>
              <a:rPr lang="ru-RU" altLang="ru-RU" b="1" i="1" dirty="0" err="1" smtClean="0">
                <a:solidFill>
                  <a:srgbClr val="0645AD"/>
                </a:solidFill>
                <a:latin typeface="Times New Roman" panose="02020603050405020304" pitchFamily="18" charset="0"/>
                <a:cs typeface="Times New Roman" panose="02020603050405020304" pitchFamily="18" charset="0"/>
                <a:hlinkClick r:id="rId3" tooltip="Жұлдызша схемасы"/>
              </a:rPr>
              <a:t>Жұлдызша схемасы</a:t>
            </a:r>
            <a:endParaRPr lang="ru-RU" altLang="ru-RU" b="1" i="1" dirty="0" smtClean="0">
              <a:solidFill>
                <a:srgbClr val="222222"/>
              </a:solidFill>
              <a:latin typeface="Times New Roman" panose="02020603050405020304" pitchFamily="18" charset="0"/>
              <a:cs typeface="Times New Roman" panose="02020603050405020304" pitchFamily="18" charset="0"/>
            </a:endParaRPr>
          </a:p>
          <a:p>
            <a:pPr marL="457200" lvl="1" indent="-457200" algn="ctr" eaLnBrk="0" fontAlgn="base" hangingPunct="0">
              <a:lnSpc>
                <a:spcPct val="100000"/>
              </a:lnSpc>
              <a:spcBef>
                <a:spcPct val="0"/>
              </a:spcBef>
              <a:spcAft>
                <a:spcPct val="0"/>
              </a:spcAft>
              <a:buNone/>
            </a:pPr>
            <a:r>
              <a:rPr lang="ru-RU" altLang="ru-RU" sz="2800" i="1" dirty="0" err="1" smtClean="0">
                <a:solidFill>
                  <a:srgbClr val="222222"/>
                </a:solidFill>
                <a:latin typeface="Times New Roman" panose="02020603050405020304" pitchFamily="18" charset="0"/>
                <a:cs typeface="Times New Roman" panose="02020603050405020304" pitchFamily="18" charset="0"/>
              </a:rPr>
              <a:t>Мәліметтер қоймасы схемасының қарапайым стилі</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Жұлдызшалар схемасы</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кез-келген</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«өлшем кестелерінің» сілтемесін</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көрсететін бірнеше</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факт-кестелерден</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тұрады (мүмкін </a:t>
            </a:r>
            <a:r>
              <a:rPr lang="ru-RU" altLang="ru-RU" sz="2800" i="1" dirty="0" smtClean="0">
                <a:solidFill>
                  <a:srgbClr val="222222"/>
                </a:solidFill>
                <a:latin typeface="Times New Roman" panose="02020603050405020304" pitchFamily="18" charset="0"/>
                <a:cs typeface="Times New Roman" panose="02020603050405020304" pitchFamily="18" charset="0"/>
              </a:rPr>
              <a:t>тек </a:t>
            </a:r>
            <a:r>
              <a:rPr lang="ru-RU" altLang="ru-RU" sz="2800" i="1" dirty="0" err="1" smtClean="0">
                <a:solidFill>
                  <a:srgbClr val="222222"/>
                </a:solidFill>
                <a:latin typeface="Times New Roman" panose="02020603050405020304" pitchFamily="18" charset="0"/>
                <a:cs typeface="Times New Roman" panose="02020603050405020304" pitchFamily="18" charset="0"/>
              </a:rPr>
              <a:t>біреуін</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оның атын</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негіздейді</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Жұлдызша схемасы</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маңызды ерекше</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жағдай болып</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err="1" smtClean="0">
                <a:solidFill>
                  <a:srgbClr val="222222"/>
                </a:solidFill>
                <a:latin typeface="Times New Roman" panose="02020603050405020304" pitchFamily="18" charset="0"/>
                <a:cs typeface="Times New Roman" panose="02020603050405020304" pitchFamily="18" charset="0"/>
              </a:rPr>
              <a:t>саналады</a:t>
            </a:r>
            <a:r>
              <a:rPr lang="ru-RU" altLang="ru-RU" sz="2800" i="1" dirty="0" smtClean="0">
                <a:solidFill>
                  <a:srgbClr val="222222"/>
                </a:solidFill>
                <a:latin typeface="Times New Roman" panose="02020603050405020304" pitchFamily="18" charset="0"/>
                <a:cs typeface="Times New Roman" panose="02020603050405020304" pitchFamily="18" charset="0"/>
              </a:rPr>
              <a:t> </a:t>
            </a:r>
            <a:r>
              <a:rPr lang="ru-RU" altLang="ru-RU" sz="2800" i="1" dirty="0" smtClean="0">
                <a:solidFill>
                  <a:srgbClr val="0645AD"/>
                </a:solidFill>
                <a:latin typeface="Times New Roman" panose="02020603050405020304" pitchFamily="18" charset="0"/>
                <a:cs typeface="Times New Roman" panose="02020603050405020304" pitchFamily="18" charset="0"/>
                <a:hlinkClick r:id="rId4" tooltip="Снежинка схемасы"/>
              </a:rPr>
              <a:t>снежинка </a:t>
            </a:r>
            <a:r>
              <a:rPr lang="ru-RU" altLang="ru-RU" sz="2800" i="1" dirty="0" err="1" smtClean="0">
                <a:solidFill>
                  <a:srgbClr val="0645AD"/>
                </a:solidFill>
                <a:latin typeface="Times New Roman" panose="02020603050405020304" pitchFamily="18" charset="0"/>
                <a:cs typeface="Times New Roman" panose="02020603050405020304" pitchFamily="18" charset="0"/>
                <a:hlinkClick r:id="rId4" tooltip="Снежинка схемасы"/>
              </a:rPr>
              <a:t>схемасы</a:t>
            </a:r>
            <a:r>
              <a:rPr lang="ru-RU" altLang="ru-RU" sz="2800" i="1" dirty="0" smtClean="0">
                <a:solidFill>
                  <a:srgbClr val="222222"/>
                </a:solidFill>
                <a:latin typeface="Times New Roman" panose="02020603050405020304" pitchFamily="18" charset="0"/>
                <a:cs typeface="Times New Roman" panose="02020603050405020304" pitchFamily="18" charset="0"/>
              </a:rPr>
              <a:t>.</a:t>
            </a:r>
          </a:p>
          <a:p>
            <a:pPr>
              <a:buNone/>
            </a:pPr>
            <a:endParaRPr lang="ru-RU"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746045"/>
          </a:xfrm>
        </p:spPr>
        <p:txBody>
          <a:bodyPr>
            <a:normAutofit/>
          </a:bodyPr>
          <a:lstStyle/>
          <a:p>
            <a:pPr algn="ctr"/>
            <a:r>
              <a:rPr lang="ru-RU" sz="3200" i="1" dirty="0" err="1" smtClean="0">
                <a:latin typeface="Times New Roman" panose="02020603050405020304" pitchFamily="18" charset="0"/>
                <a:cs typeface="Times New Roman" panose="02020603050405020304" pitchFamily="18" charset="0"/>
              </a:rPr>
              <a:t>Реляциялық</a:t>
            </a:r>
            <a:r>
              <a:rPr lang="ru-RU" sz="3200" i="1" dirty="0" smtClean="0">
                <a:latin typeface="Times New Roman" panose="02020603050405020304" pitchFamily="18" charset="0"/>
                <a:cs typeface="Times New Roman" panose="02020603050405020304" pitchFamily="18" charset="0"/>
              </a:rPr>
              <a:t> </a:t>
            </a:r>
            <a:r>
              <a:rPr lang="ru-RU" sz="3200" i="1" dirty="0" err="1" smtClean="0">
                <a:latin typeface="Times New Roman" panose="02020603050405020304" pitchFamily="18" charset="0"/>
                <a:cs typeface="Times New Roman" panose="02020603050405020304" pitchFamily="18" charset="0"/>
              </a:rPr>
              <a:t>деректер</a:t>
            </a:r>
            <a:r>
              <a:rPr lang="ru-RU" sz="3200" i="1" dirty="0" smtClean="0">
                <a:latin typeface="Times New Roman" panose="02020603050405020304" pitchFamily="18" charset="0"/>
                <a:cs typeface="Times New Roman" panose="02020603050405020304" pitchFamily="18" charset="0"/>
              </a:rPr>
              <a:t> </a:t>
            </a:r>
            <a:r>
              <a:rPr lang="ru-RU" sz="3200" i="1" dirty="0" err="1" smtClean="0">
                <a:latin typeface="Times New Roman" panose="02020603050405020304" pitchFamily="18" charset="0"/>
                <a:cs typeface="Times New Roman" panose="02020603050405020304" pitchFamily="18" charset="0"/>
              </a:rPr>
              <a:t>базасы</a:t>
            </a:r>
            <a:endParaRPr lang="ru-RU" sz="3200" i="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919223" y="1513108"/>
            <a:ext cx="10515600" cy="4351338"/>
          </a:xfrm>
        </p:spPr>
        <p:txBody>
          <a:bodyPr/>
          <a:lstStyle/>
          <a:p>
            <a:pPr marL="0" indent="0" algn="ctr">
              <a:buNone/>
            </a:pPr>
            <a:r>
              <a:rPr lang="ru-RU" i="1" dirty="0" err="1" smtClean="0">
                <a:latin typeface="Times New Roman" panose="02020603050405020304" pitchFamily="18" charset="0"/>
                <a:cs typeface="Times New Roman" panose="02020603050405020304" pitchFamily="18" charset="0"/>
              </a:rPr>
              <a:t>Реляциялық</a:t>
            </a:r>
            <a:r>
              <a:rPr lang="ru-RU" i="1" dirty="0" smtClean="0">
                <a:latin typeface="Times New Roman" panose="02020603050405020304" pitchFamily="18" charset="0"/>
                <a:cs typeface="Times New Roman" panose="02020603050405020304" pitchFamily="18" charset="0"/>
              </a:rPr>
              <a:t> </a:t>
            </a:r>
            <a:r>
              <a:rPr lang="ru-RU" i="1" dirty="0" err="1" smtClean="0">
                <a:latin typeface="Times New Roman" panose="02020603050405020304" pitchFamily="18" charset="0"/>
                <a:cs typeface="Times New Roman" panose="02020603050405020304" pitchFamily="18" charset="0"/>
              </a:rPr>
              <a:t>деректер</a:t>
            </a:r>
            <a:r>
              <a:rPr lang="ru-RU" i="1" dirty="0" smtClean="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базасы</a:t>
            </a:r>
            <a:r>
              <a:rPr lang="ru-RU" i="1" dirty="0">
                <a:latin typeface="Times New Roman" panose="02020603050405020304" pitchFamily="18" charset="0"/>
                <a:cs typeface="Times New Roman" panose="02020603050405020304" pitchFamily="18" charset="0"/>
              </a:rPr>
              <a:t> - </a:t>
            </a:r>
            <a:r>
              <a:rPr lang="ru-RU" i="1" dirty="0" err="1">
                <a:latin typeface="Times New Roman" panose="02020603050405020304" pitchFamily="18" charset="0"/>
                <a:cs typeface="Times New Roman" panose="02020603050405020304" pitchFamily="18" charset="0"/>
              </a:rPr>
              <a:t>бағандарды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және</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жолдардан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тұратын</a:t>
            </a:r>
            <a:r>
              <a:rPr lang="ru-RU" i="1" dirty="0">
                <a:latin typeface="Times New Roman" panose="02020603050405020304" pitchFamily="18" charset="0"/>
                <a:cs typeface="Times New Roman" panose="02020603050405020304" pitchFamily="18" charset="0"/>
              </a:rPr>
              <a:t>, тор </a:t>
            </a:r>
            <a:r>
              <a:rPr lang="ru-RU" i="1" dirty="0" err="1">
                <a:latin typeface="Times New Roman" panose="02020603050405020304" pitchFamily="18" charset="0"/>
                <a:cs typeface="Times New Roman" panose="02020603050405020304" pitchFamily="18" charset="0"/>
              </a:rPr>
              <a:t>тәрізді</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құрылымдарды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қолдана</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отырып</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қатынастарды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қолдана</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отырып</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деректерді</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құрылымдау</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әдісі</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Бұл</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реляциялық</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мәліметтер</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базасының</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тұжырымдамалық</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принципі</a:t>
            </a:r>
            <a:r>
              <a:rPr lang="ru-RU" i="1" dirty="0">
                <a:latin typeface="Times New Roman" panose="02020603050405020304" pitchFamily="18" charset="0"/>
                <a:cs typeface="Times New Roman" panose="02020603050405020304" pitchFamily="18" charset="0"/>
              </a:rPr>
              <a:t>. Оны Эдгар </a:t>
            </a:r>
            <a:r>
              <a:rPr lang="ru-RU" i="1" dirty="0" err="1">
                <a:latin typeface="Times New Roman" panose="02020603050405020304" pitchFamily="18" charset="0"/>
                <a:cs typeface="Times New Roman" panose="02020603050405020304" pitchFamily="18" charset="0"/>
              </a:rPr>
              <a:t>Ф.Кодд</a:t>
            </a:r>
            <a:r>
              <a:rPr lang="ru-RU" i="1" dirty="0">
                <a:latin typeface="Times New Roman" panose="02020603050405020304" pitchFamily="18" charset="0"/>
                <a:cs typeface="Times New Roman" panose="02020603050405020304" pitchFamily="18" charset="0"/>
              </a:rPr>
              <a:t> 1969 </a:t>
            </a:r>
            <a:r>
              <a:rPr lang="ru-RU" i="1" dirty="0" err="1">
                <a:latin typeface="Times New Roman" panose="02020603050405020304" pitchFamily="18" charset="0"/>
                <a:cs typeface="Times New Roman" panose="02020603050405020304" pitchFamily="18" charset="0"/>
              </a:rPr>
              <a:t>жылы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ұсынған</a:t>
            </a:r>
            <a:r>
              <a:rPr lang="ru-RU" i="1" dirty="0">
                <a:latin typeface="Times New Roman" panose="02020603050405020304" pitchFamily="18" charset="0"/>
                <a:cs typeface="Times New Roman" panose="02020603050405020304" pitchFamily="18" charset="0"/>
              </a:rPr>
              <a:t>.</a:t>
            </a:r>
          </a:p>
          <a:p>
            <a:pPr marL="0" indent="0" algn="ctr">
              <a:buNone/>
            </a:pPr>
            <a:r>
              <a:rPr lang="ru-RU" i="1" dirty="0" err="1">
                <a:latin typeface="Times New Roman" panose="02020603050405020304" pitchFamily="18" charset="0"/>
                <a:cs typeface="Times New Roman" panose="02020603050405020304" pitchFamily="18" charset="0"/>
              </a:rPr>
              <a:t>Содан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бері</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ол</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иерархиялық</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желілік</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және</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объектілік</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сияқты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басқа</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мәліметтер</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базасының</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модельдерімен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салыстырғанда</a:t>
            </a:r>
            <a:r>
              <a:rPr lang="ru-RU" i="1" dirty="0">
                <a:latin typeface="Times New Roman" panose="02020603050405020304" pitchFamily="18" charset="0"/>
                <a:cs typeface="Times New Roman" panose="02020603050405020304" pitchFamily="18" charset="0"/>
              </a:rPr>
              <a:t> бизнес-</a:t>
            </a:r>
            <a:r>
              <a:rPr lang="ru-RU" i="1" dirty="0" err="1">
                <a:latin typeface="Times New Roman" panose="02020603050405020304" pitchFamily="18" charset="0"/>
                <a:cs typeface="Times New Roman" panose="02020603050405020304" pitchFamily="18" charset="0"/>
              </a:rPr>
              <a:t>қосымшалар</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үшін</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мәліметтер</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базасының</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доминантты</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моделіне</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айналды</a:t>
            </a:r>
            <a:r>
              <a:rPr lang="ru-RU" i="1" dirty="0">
                <a:latin typeface="Times New Roman" panose="02020603050405020304" pitchFamily="18" charset="0"/>
                <a:cs typeface="Times New Roman" panose="02020603050405020304" pitchFamily="18" charset="0"/>
              </a:rPr>
              <a:t>.</a:t>
            </a:r>
          </a:p>
          <a:p>
            <a:pPr marL="0" indent="0" algn="ctr">
              <a:buNone/>
            </a:pPr>
            <a:endParaRPr lang="ru-RU"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040922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445103"/>
          </a:xfrm>
        </p:spPr>
        <p:txBody>
          <a:bodyPr>
            <a:normAutofit/>
          </a:bodyPr>
          <a:lstStyle/>
          <a:p>
            <a:pPr algn="ctr"/>
            <a:r>
              <a:rPr lang="ru-RU" sz="2400" i="1" dirty="0" err="1" smtClean="0">
                <a:latin typeface="Times New Roman" panose="02020603050405020304" pitchFamily="18" charset="0"/>
                <a:cs typeface="Times New Roman" panose="02020603050405020304" pitchFamily="18" charset="0"/>
              </a:rPr>
              <a:t>Мәліметтер</a:t>
            </a:r>
            <a:r>
              <a:rPr lang="ru-RU" sz="2400" i="1" dirty="0" smtClean="0">
                <a:latin typeface="Times New Roman" panose="02020603050405020304" pitchFamily="18" charset="0"/>
                <a:cs typeface="Times New Roman" panose="02020603050405020304" pitchFamily="18" charset="0"/>
              </a:rPr>
              <a:t> </a:t>
            </a:r>
            <a:r>
              <a:rPr lang="ru-RU" sz="2400" i="1" dirty="0" err="1" smtClean="0">
                <a:latin typeface="Times New Roman" panose="02020603050405020304" pitchFamily="18" charset="0"/>
                <a:cs typeface="Times New Roman" panose="02020603050405020304" pitchFamily="18" charset="0"/>
              </a:rPr>
              <a:t>базасын</a:t>
            </a:r>
            <a:r>
              <a:rPr lang="ru-RU" sz="2400" i="1" dirty="0" smtClean="0">
                <a:latin typeface="Times New Roman" panose="02020603050405020304" pitchFamily="18" charset="0"/>
                <a:cs typeface="Times New Roman" panose="02020603050405020304" pitchFamily="18" charset="0"/>
              </a:rPr>
              <a:t> </a:t>
            </a:r>
            <a:r>
              <a:rPr lang="ru-RU" sz="2400" i="1" dirty="0" err="1" smtClean="0">
                <a:latin typeface="Times New Roman" panose="02020603050405020304" pitchFamily="18" charset="0"/>
                <a:cs typeface="Times New Roman" panose="02020603050405020304" pitchFamily="18" charset="0"/>
              </a:rPr>
              <a:t>басқару</a:t>
            </a:r>
            <a:endParaRPr lang="ru-RU" sz="2400" i="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134319"/>
            <a:ext cx="10515600" cy="5042644"/>
          </a:xfrm>
        </p:spPr>
        <p:txBody>
          <a:bodyPr>
            <a:noAutofit/>
          </a:bodyPr>
          <a:lstStyle/>
          <a:p>
            <a:pPr marL="0" indent="0" algn="ctr">
              <a:buNone/>
            </a:pPr>
            <a:r>
              <a:rPr lang="ru-RU" sz="2000" i="1" dirty="0" err="1" smtClean="0">
                <a:latin typeface="Times New Roman" panose="02020603050405020304" pitchFamily="18" charset="0"/>
                <a:cs typeface="Times New Roman" panose="02020603050405020304" pitchFamily="18" charset="0"/>
              </a:rPr>
              <a:t>Мәліметтер</a:t>
            </a:r>
            <a:r>
              <a:rPr lang="ru-RU" sz="2000" i="1" dirty="0" smtClean="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қорының</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кестесі</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электрондық</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кестеге</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ұқсас</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Алайда</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кестелер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арасында</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жасалуы</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мүмкін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қатынастар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реляциялық</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мәліметтер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қорына</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деректердің</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көп</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мөлшерін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тиімді</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сақтауға</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мүмкіндік</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береді</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оларды</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тиімді</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түрде</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алуға</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болады</a:t>
            </a:r>
            <a:r>
              <a:rPr lang="ru-RU" sz="2000" i="1" dirty="0">
                <a:latin typeface="Times New Roman" panose="02020603050405020304" pitchFamily="18" charset="0"/>
                <a:cs typeface="Times New Roman" panose="02020603050405020304" pitchFamily="18" charset="0"/>
              </a:rPr>
              <a:t>.</a:t>
            </a:r>
          </a:p>
          <a:p>
            <a:pPr marL="0" indent="0" algn="ctr">
              <a:buNone/>
            </a:pPr>
            <a:r>
              <a:rPr lang="ru-RU" sz="2000" i="1" dirty="0" err="1">
                <a:latin typeface="Times New Roman" panose="02020603050405020304" pitchFamily="18" charset="0"/>
                <a:cs typeface="Times New Roman" panose="02020603050405020304" pitchFamily="18" charset="0"/>
              </a:rPr>
              <a:t>Реляциялық</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модельдің</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мақсаты</a:t>
            </a:r>
            <a:r>
              <a:rPr lang="ru-RU" sz="2000" i="1" dirty="0">
                <a:latin typeface="Times New Roman" panose="02020603050405020304" pitchFamily="18" charset="0"/>
                <a:cs typeface="Times New Roman" panose="02020603050405020304" pitchFamily="18" charset="0"/>
              </a:rPr>
              <a:t> - </a:t>
            </a:r>
            <a:r>
              <a:rPr lang="ru-RU" sz="2000" i="1" dirty="0" err="1">
                <a:latin typeface="Times New Roman" panose="02020603050405020304" pitchFamily="18" charset="0"/>
                <a:cs typeface="Times New Roman" panose="02020603050405020304" pitchFamily="18" charset="0"/>
              </a:rPr>
              <a:t>мәліметтер</a:t>
            </a:r>
            <a:r>
              <a:rPr lang="ru-RU" sz="2000" i="1" dirty="0">
                <a:latin typeface="Times New Roman" panose="02020603050405020304" pitchFamily="18" charset="0"/>
                <a:cs typeface="Times New Roman" panose="02020603050405020304" pitchFamily="18" charset="0"/>
              </a:rPr>
              <a:t> мен </a:t>
            </a:r>
            <a:r>
              <a:rPr lang="ru-RU" sz="2000" i="1" dirty="0" err="1">
                <a:latin typeface="Times New Roman" panose="02020603050405020304" pitchFamily="18" charset="0"/>
                <a:cs typeface="Times New Roman" panose="02020603050405020304" pitchFamily="18" charset="0"/>
              </a:rPr>
              <a:t>сұраныстарды</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көрсетудің</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декларативті</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әдісін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ұсыну</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пайдаланушылар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мәліметтер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базасында</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қандай</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ақпараттар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барын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және</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олардан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қандай</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ақпарат</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алғылары</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келетіндерін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тікелей</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жариялайды</a:t>
            </a:r>
            <a:r>
              <a:rPr lang="ru-RU" sz="2000" i="1" dirty="0">
                <a:latin typeface="Times New Roman" panose="02020603050405020304" pitchFamily="18" charset="0"/>
                <a:cs typeface="Times New Roman" panose="02020603050405020304" pitchFamily="18" charset="0"/>
              </a:rPr>
              <a:t>.</a:t>
            </a:r>
          </a:p>
          <a:p>
            <a:pPr marL="0" indent="0" algn="ctr">
              <a:buNone/>
            </a:pPr>
            <a:r>
              <a:rPr lang="ru-RU" sz="2000" i="1" dirty="0" err="1">
                <a:latin typeface="Times New Roman" panose="02020603050405020304" pitchFamily="18" charset="0"/>
                <a:cs typeface="Times New Roman" panose="02020603050405020304" pitchFamily="18" charset="0"/>
              </a:rPr>
              <a:t>Екінші</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жағынан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олар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деректерді</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басқару</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жүйесінің</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бағдарламалық</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жасақтамасына</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сақтау</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үшін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мәліметтер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құрылымын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сипаттауға</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және</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сұрауларға</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жауап</a:t>
            </a:r>
            <a:r>
              <a:rPr lang="ru-RU" sz="2000" i="1" dirty="0">
                <a:latin typeface="Times New Roman" panose="02020603050405020304" pitchFamily="18" charset="0"/>
                <a:cs typeface="Times New Roman" panose="02020603050405020304" pitchFamily="18" charset="0"/>
              </a:rPr>
              <a:t> беру </a:t>
            </a:r>
            <a:r>
              <a:rPr lang="ru-RU" sz="2000" i="1" dirty="0" err="1">
                <a:latin typeface="Times New Roman" panose="02020603050405020304" pitchFamily="18" charset="0"/>
                <a:cs typeface="Times New Roman" panose="02020603050405020304" pitchFamily="18" charset="0"/>
              </a:rPr>
              <a:t>үшін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іздеу</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процедурасына</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қалдырады</a:t>
            </a:r>
            <a:r>
              <a:rPr lang="ru-RU" sz="2000" i="1" dirty="0">
                <a:latin typeface="Times New Roman" panose="02020603050405020304" pitchFamily="18" charset="0"/>
                <a:cs typeface="Times New Roman" panose="02020603050405020304" pitchFamily="18" charset="0"/>
              </a:rPr>
              <a:t>.</a:t>
            </a:r>
          </a:p>
          <a:p>
            <a:pPr marL="0" indent="0" algn="ctr">
              <a:buNone/>
            </a:pPr>
            <a:r>
              <a:rPr lang="ru-RU" sz="2000" i="1" dirty="0" err="1">
                <a:latin typeface="Times New Roman" panose="02020603050405020304" pitchFamily="18" charset="0"/>
                <a:cs typeface="Times New Roman" panose="02020603050405020304" pitchFamily="18" charset="0"/>
              </a:rPr>
              <a:t>Реляциялық</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мәліметтер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қорының</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көпшілігі</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деректерді</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сұрау</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және</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анықтау</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үшін</a:t>
            </a:r>
            <a:r>
              <a:rPr lang="ru-RU" sz="2000" i="1"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SQL </a:t>
            </a:r>
            <a:r>
              <a:rPr lang="ru-RU" sz="2000" i="1" dirty="0" err="1">
                <a:latin typeface="Times New Roman" panose="02020603050405020304" pitchFamily="18" charset="0"/>
                <a:cs typeface="Times New Roman" panose="02020603050405020304" pitchFamily="18" charset="0"/>
              </a:rPr>
              <a:t>тілін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қолданады</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Қазіргі</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уақытта</a:t>
            </a:r>
            <a:r>
              <a:rPr lang="ru-RU" sz="2000" i="1"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Oracle, IBM DB2 </a:t>
            </a:r>
            <a:r>
              <a:rPr lang="ru-RU" sz="2000" i="1" dirty="0" err="1">
                <a:latin typeface="Times New Roman" panose="02020603050405020304" pitchFamily="18" charset="0"/>
                <a:cs typeface="Times New Roman" panose="02020603050405020304" pitchFamily="18" charset="0"/>
              </a:rPr>
              <a:t>және</a:t>
            </a:r>
            <a:r>
              <a:rPr lang="ru-RU" sz="2000" i="1"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Microsoft SQL Server </a:t>
            </a:r>
            <a:r>
              <a:rPr lang="ru-RU" sz="2000" i="1" dirty="0" err="1">
                <a:latin typeface="Times New Roman" panose="02020603050405020304" pitchFamily="18" charset="0"/>
                <a:cs typeface="Times New Roman" panose="02020603050405020304" pitchFamily="18" charset="0"/>
              </a:rPr>
              <a:t>сияқты</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реляциялық</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мәліметтер</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базасын</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басқару</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жүйелері</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немесе</a:t>
            </a:r>
            <a:r>
              <a:rPr lang="ru-RU" sz="2000" i="1"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RDBMS (Data Relation Data Base Management System) </a:t>
            </a:r>
            <a:r>
              <a:rPr lang="ru-RU" sz="2000" i="1" dirty="0">
                <a:latin typeface="Times New Roman" panose="02020603050405020304" pitchFamily="18" charset="0"/>
                <a:cs typeface="Times New Roman" panose="02020603050405020304" pitchFamily="18" charset="0"/>
              </a:rPr>
              <a:t>бар.</a:t>
            </a:r>
          </a:p>
          <a:p>
            <a:pPr marL="0" indent="0" algn="ctr">
              <a:buNone/>
            </a:pPr>
            <a:endParaRPr lang="ru-RU"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2102233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Заголовок 1"/>
          <p:cNvSpPr>
            <a:spLocks noGrp="1"/>
          </p:cNvSpPr>
          <p:nvPr>
            <p:ph type="title" idx="4294967295"/>
          </p:nvPr>
        </p:nvSpPr>
        <p:spPr>
          <a:xfrm>
            <a:off x="693436" y="368060"/>
            <a:ext cx="10962269" cy="857425"/>
          </a:xfrm>
        </p:spPr>
        <p:txBody>
          <a:bodyPr vert="horz" lIns="0" tIns="45720" rIns="0" bIns="0" rtlCol="0" anchor="ctr">
            <a:normAutofit/>
          </a:bodyPr>
          <a:lstStyle/>
          <a:p>
            <a:pPr algn="ctr"/>
            <a:r>
              <a:rPr lang="kk-KZ" altLang="ru-RU" sz="2400" b="1" dirty="0" smtClean="0">
                <a:solidFill>
                  <a:srgbClr val="000000"/>
                </a:solidFill>
                <a:latin typeface="Times New Roman" pitchFamily="18" charset="0"/>
                <a:cs typeface="Times New Roman" pitchFamily="18" charset="0"/>
              </a:rPr>
              <a:t>Тақырып 6. </a:t>
            </a:r>
            <a:r>
              <a:rPr lang="x-none" altLang="ru-RU" sz="2400" b="1" smtClean="0">
                <a:solidFill>
                  <a:srgbClr val="000000"/>
                </a:solidFill>
                <a:latin typeface="Times New Roman" pitchFamily="18" charset="0"/>
                <a:cs typeface="Times New Roman" pitchFamily="18" charset="0"/>
              </a:rPr>
              <a:t>Деректермен </a:t>
            </a:r>
            <a:r>
              <a:rPr lang="kk-KZ" altLang="ru-RU" sz="2400" b="1" dirty="0" smtClean="0">
                <a:solidFill>
                  <a:srgbClr val="000000"/>
                </a:solidFill>
                <a:latin typeface="Times New Roman" pitchFamily="18" charset="0"/>
                <a:cs typeface="Times New Roman" pitchFamily="18" charset="0"/>
              </a:rPr>
              <a:t>орындалатын </a:t>
            </a:r>
            <a:r>
              <a:rPr lang="x-none" altLang="ru-RU" sz="2400" b="1" smtClean="0">
                <a:solidFill>
                  <a:srgbClr val="000000"/>
                </a:solidFill>
                <a:latin typeface="Times New Roman" pitchFamily="18" charset="0"/>
                <a:cs typeface="Times New Roman" pitchFamily="18" charset="0"/>
              </a:rPr>
              <a:t>негізгі операциялар</a:t>
            </a:r>
            <a:endParaRPr lang="ru-RU" altLang="ru-RU" sz="2400" i="1" dirty="0">
              <a:solidFill>
                <a:srgbClr val="00B0F0"/>
              </a:solidFill>
              <a:latin typeface="Times New Roman" panose="02020603050405020304" pitchFamily="18" charset="0"/>
            </a:endParaRPr>
          </a:p>
        </p:txBody>
      </p:sp>
      <p:sp>
        <p:nvSpPr>
          <p:cNvPr id="50179" name="Содержимое 2"/>
          <p:cNvSpPr>
            <a:spLocks noGrp="1"/>
          </p:cNvSpPr>
          <p:nvPr>
            <p:ph idx="4294967295"/>
          </p:nvPr>
        </p:nvSpPr>
        <p:spPr>
          <a:xfrm>
            <a:off x="197964" y="1611984"/>
            <a:ext cx="11816558" cy="4266289"/>
          </a:xfrm>
        </p:spPr>
        <p:txBody>
          <a:bodyPr>
            <a:normAutofit/>
          </a:bodyPr>
          <a:lstStyle/>
          <a:p>
            <a:pPr marL="0" indent="288000" algn="just">
              <a:lnSpc>
                <a:spcPct val="100000"/>
              </a:lnSpc>
              <a:spcBef>
                <a:spcPts val="0"/>
              </a:spcBef>
              <a:buNone/>
            </a:pPr>
            <a:r>
              <a:rPr lang="ru-RU" altLang="ru-RU" sz="2000" i="1" dirty="0" err="1">
                <a:latin typeface="Times New Roman" panose="02020603050405020304" pitchFamily="18" charset="0"/>
                <a:cs typeface="Times New Roman" panose="02020603050405020304" pitchFamily="18" charset="0"/>
              </a:rPr>
              <a:t>Дәрістің мақсаты: </a:t>
            </a:r>
            <a:r>
              <a:rPr lang="ru-RU" altLang="ru-RU" sz="2000" i="1" dirty="0" err="1" smtClean="0">
                <a:latin typeface="Times New Roman" panose="02020603050405020304" pitchFamily="18" charset="0"/>
                <a:cs typeface="Times New Roman" panose="02020603050405020304" pitchFamily="18" charset="0"/>
              </a:rPr>
              <a:t>Деректер</a:t>
            </a:r>
            <a:r>
              <a:rPr lang="ru-RU" altLang="ru-RU" sz="2000" i="1" dirty="0" smtClean="0">
                <a:latin typeface="Times New Roman" panose="02020603050405020304" pitchFamily="18" charset="0"/>
                <a:cs typeface="Times New Roman" panose="02020603050405020304" pitchFamily="18" charset="0"/>
              </a:rPr>
              <a:t> </a:t>
            </a:r>
            <a:r>
              <a:rPr lang="ru-RU" altLang="ru-RU" sz="2000" i="1" dirty="0" err="1" smtClean="0">
                <a:latin typeface="Times New Roman" panose="02020603050405020304" pitchFamily="18" charset="0"/>
                <a:cs typeface="Times New Roman" panose="02020603050405020304" pitchFamily="18" charset="0"/>
              </a:rPr>
              <a:t>базаларымен</a:t>
            </a:r>
            <a:r>
              <a:rPr lang="ru-RU" altLang="ru-RU" sz="2000" i="1" dirty="0" smtClean="0">
                <a:latin typeface="Times New Roman" panose="02020603050405020304" pitchFamily="18" charset="0"/>
                <a:cs typeface="Times New Roman" panose="02020603050405020304" pitchFamily="18" charset="0"/>
              </a:rPr>
              <a:t> </a:t>
            </a:r>
            <a:r>
              <a:rPr lang="ru-RU" altLang="ru-RU" sz="2000" i="1" dirty="0" err="1" smtClean="0">
                <a:latin typeface="Times New Roman" panose="02020603050405020304" pitchFamily="18" charset="0"/>
                <a:cs typeface="Times New Roman" panose="02020603050405020304" pitchFamily="18" charset="0"/>
              </a:rPr>
              <a:t>орындалатын</a:t>
            </a:r>
            <a:r>
              <a:rPr lang="ru-RU" altLang="ru-RU" sz="2000" i="1" dirty="0" smtClean="0">
                <a:latin typeface="Times New Roman" panose="02020603050405020304" pitchFamily="18" charset="0"/>
                <a:cs typeface="Times New Roman" panose="02020603050405020304" pitchFamily="18" charset="0"/>
              </a:rPr>
              <a:t> </a:t>
            </a:r>
            <a:r>
              <a:rPr lang="ru-RU" altLang="ru-RU" sz="2000" i="1" dirty="0" err="1" smtClean="0">
                <a:latin typeface="Times New Roman" panose="02020603050405020304" pitchFamily="18" charset="0"/>
                <a:cs typeface="Times New Roman" panose="02020603050405020304" pitchFamily="18" charset="0"/>
              </a:rPr>
              <a:t>амалдар</a:t>
            </a:r>
            <a:r>
              <a:rPr lang="ru-RU" altLang="ru-RU" sz="2000" i="1" dirty="0" smtClean="0">
                <a:latin typeface="Times New Roman" panose="02020603050405020304" pitchFamily="18" charset="0"/>
                <a:cs typeface="Times New Roman" panose="02020603050405020304" pitchFamily="18" charset="0"/>
              </a:rPr>
              <a:t>, </a:t>
            </a:r>
            <a:r>
              <a:rPr lang="ru-RU" altLang="ru-RU" sz="2000" i="1" dirty="0" err="1" smtClean="0">
                <a:latin typeface="Times New Roman" panose="02020603050405020304" pitchFamily="18" charset="0"/>
                <a:cs typeface="Times New Roman" panose="02020603050405020304" pitchFamily="18" charset="0"/>
              </a:rPr>
              <a:t>дерек</a:t>
            </a:r>
            <a:r>
              <a:rPr lang="ru-RU" altLang="ru-RU" sz="2000" i="1" dirty="0" smtClean="0">
                <a:latin typeface="Times New Roman" panose="02020603050405020304" pitchFamily="18" charset="0"/>
                <a:cs typeface="Times New Roman" panose="02020603050405020304" pitchFamily="18" charset="0"/>
              </a:rPr>
              <a:t> </a:t>
            </a:r>
            <a:r>
              <a:rPr lang="ru-RU" altLang="ru-RU" sz="2000" i="1" dirty="0" err="1" smtClean="0">
                <a:latin typeface="Times New Roman" panose="02020603050405020304" pitchFamily="18" charset="0"/>
                <a:cs typeface="Times New Roman" panose="02020603050405020304" pitchFamily="18" charset="0"/>
              </a:rPr>
              <a:t>базаларындағы операциялар</a:t>
            </a:r>
            <a:r>
              <a:rPr lang="ru-RU" altLang="ru-RU" sz="2000" i="1" dirty="0" smtClean="0">
                <a:latin typeface="Times New Roman" panose="02020603050405020304" pitchFamily="18" charset="0"/>
                <a:cs typeface="Times New Roman" panose="02020603050405020304" pitchFamily="18" charset="0"/>
              </a:rPr>
              <a:t>, </a:t>
            </a:r>
            <a:r>
              <a:rPr lang="ru-RU" altLang="ru-RU" sz="2000" i="1" dirty="0" err="1" smtClean="0">
                <a:latin typeface="Times New Roman" panose="02020603050405020304" pitchFamily="18" charset="0"/>
                <a:cs typeface="Times New Roman" panose="02020603050405020304" pitchFamily="18" charset="0"/>
              </a:rPr>
              <a:t>дерек</a:t>
            </a:r>
            <a:r>
              <a:rPr lang="ru-RU" altLang="ru-RU" sz="2000" i="1" dirty="0" smtClean="0">
                <a:latin typeface="Times New Roman" panose="02020603050405020304" pitchFamily="18" charset="0"/>
                <a:cs typeface="Times New Roman" panose="02020603050405020304" pitchFamily="18" charset="0"/>
              </a:rPr>
              <a:t> </a:t>
            </a:r>
            <a:r>
              <a:rPr lang="ru-RU" altLang="ru-RU" sz="2000" i="1" dirty="0" err="1" smtClean="0">
                <a:latin typeface="Times New Roman" panose="02020603050405020304" pitchFamily="18" charset="0"/>
                <a:cs typeface="Times New Roman" panose="02020603050405020304" pitchFamily="18" charset="0"/>
              </a:rPr>
              <a:t>базасын</a:t>
            </a:r>
            <a:r>
              <a:rPr lang="ru-RU" altLang="ru-RU" sz="2000" i="1" dirty="0" smtClean="0">
                <a:latin typeface="Times New Roman" panose="02020603050405020304" pitchFamily="18" charset="0"/>
                <a:cs typeface="Times New Roman" panose="02020603050405020304" pitchFamily="18" charset="0"/>
              </a:rPr>
              <a:t> </a:t>
            </a:r>
            <a:r>
              <a:rPr lang="ru-RU" altLang="ru-RU" sz="2000" i="1" dirty="0" err="1" smtClean="0">
                <a:latin typeface="Times New Roman" panose="02020603050405020304" pitchFamily="18" charset="0"/>
                <a:cs typeface="Times New Roman" panose="02020603050405020304" pitchFamily="18" charset="0"/>
              </a:rPr>
              <a:t>компьютерде</a:t>
            </a:r>
            <a:r>
              <a:rPr lang="ru-RU" altLang="ru-RU" sz="2000" i="1" dirty="0" smtClean="0">
                <a:latin typeface="Times New Roman" panose="02020603050405020304" pitchFamily="18" charset="0"/>
                <a:cs typeface="Times New Roman" panose="02020603050405020304" pitchFamily="18" charset="0"/>
              </a:rPr>
              <a:t> </a:t>
            </a:r>
            <a:r>
              <a:rPr lang="ru-RU" altLang="ru-RU" sz="2000" i="1" dirty="0" err="1" smtClean="0">
                <a:latin typeface="Times New Roman" panose="02020603050405020304" pitchFamily="18" charset="0"/>
                <a:cs typeface="Times New Roman" panose="02020603050405020304" pitchFamily="18" charset="0"/>
              </a:rPr>
              <a:t>өңдеу технологиясы</a:t>
            </a:r>
            <a:r>
              <a:rPr lang="ru-RU" altLang="ru-RU" sz="2000" i="1" dirty="0" smtClean="0">
                <a:latin typeface="Times New Roman" panose="02020603050405020304" pitchFamily="18" charset="0"/>
                <a:cs typeface="Times New Roman" panose="02020603050405020304" pitchFamily="18" charset="0"/>
              </a:rPr>
              <a:t> </a:t>
            </a:r>
            <a:r>
              <a:rPr lang="ru-RU" altLang="ru-RU" sz="2000" i="1" dirty="0" err="1" smtClean="0">
                <a:latin typeface="Times New Roman" panose="02020603050405020304" pitchFamily="18" charset="0"/>
                <a:cs typeface="Times New Roman" panose="02020603050405020304" pitchFamily="18" charset="0"/>
              </a:rPr>
              <a:t>туралы</a:t>
            </a:r>
            <a:r>
              <a:rPr lang="ru-RU" altLang="ru-RU" sz="2000" i="1" dirty="0" smtClean="0">
                <a:latin typeface="Times New Roman" panose="02020603050405020304" pitchFamily="18" charset="0"/>
                <a:cs typeface="Times New Roman" panose="02020603050405020304" pitchFamily="18" charset="0"/>
              </a:rPr>
              <a:t> </a:t>
            </a:r>
            <a:r>
              <a:rPr lang="ru-RU" altLang="ru-RU" sz="2000" i="1" dirty="0" err="1" smtClean="0">
                <a:latin typeface="Times New Roman" panose="02020603050405020304" pitchFamily="18" charset="0"/>
                <a:cs typeface="Times New Roman" panose="02020603050405020304" pitchFamily="18" charset="0"/>
              </a:rPr>
              <a:t>білімдерін</a:t>
            </a:r>
            <a:r>
              <a:rPr lang="ru-RU" altLang="ru-RU" sz="2000" i="1" dirty="0" smtClean="0">
                <a:latin typeface="Times New Roman" panose="02020603050405020304" pitchFamily="18" charset="0"/>
                <a:cs typeface="Times New Roman" panose="02020603050405020304" pitchFamily="18" charset="0"/>
              </a:rPr>
              <a:t> </a:t>
            </a:r>
            <a:r>
              <a:rPr lang="ru-RU" altLang="ru-RU" sz="2000" i="1" dirty="0" err="1" smtClean="0">
                <a:latin typeface="Times New Roman" panose="02020603050405020304" pitchFamily="18" charset="0"/>
                <a:cs typeface="Times New Roman" panose="02020603050405020304" pitchFamily="18" charset="0"/>
              </a:rPr>
              <a:t>калыптастыру</a:t>
            </a:r>
            <a:endParaRPr lang="en-US" altLang="ru-RU" sz="2000" i="1" dirty="0" smtClean="0">
              <a:latin typeface="Times New Roman" panose="02020603050405020304" pitchFamily="18" charset="0"/>
              <a:cs typeface="Times New Roman" panose="02020603050405020304" pitchFamily="18" charset="0"/>
            </a:endParaRPr>
          </a:p>
          <a:p>
            <a:pPr marL="0" indent="288000" algn="just" eaLnBrk="1" hangingPunct="1">
              <a:lnSpc>
                <a:spcPct val="100000"/>
              </a:lnSpc>
              <a:spcBef>
                <a:spcPts val="0"/>
              </a:spcBef>
              <a:buFont typeface="Wingdings" panose="05000000000000000000" pitchFamily="2" charset="2"/>
              <a:buNone/>
            </a:pPr>
            <a:r>
              <a:rPr lang="ru-RU" altLang="ru-RU" sz="2000" i="1" dirty="0" smtClean="0">
                <a:latin typeface="Times New Roman" panose="02020603050405020304" pitchFamily="18" charset="0"/>
                <a:cs typeface="Times New Roman" panose="02020603050405020304" pitchFamily="18" charset="0"/>
              </a:rPr>
              <a:t> </a:t>
            </a:r>
            <a:r>
              <a:rPr lang="ru-RU" altLang="ru-RU" sz="2000" i="1" dirty="0" err="1">
                <a:latin typeface="Times New Roman" panose="02020603050405020304" pitchFamily="18" charset="0"/>
                <a:cs typeface="Times New Roman" panose="02020603050405020304" pitchFamily="18" charset="0"/>
              </a:rPr>
              <a:t>Кілттік</a:t>
            </a:r>
            <a:r>
              <a:rPr lang="ru-RU" altLang="ru-RU" sz="2000" i="1" dirty="0">
                <a:latin typeface="Times New Roman" panose="02020603050405020304" pitchFamily="18" charset="0"/>
                <a:cs typeface="Times New Roman" panose="02020603050405020304" pitchFamily="18" charset="0"/>
              </a:rPr>
              <a:t> </a:t>
            </a:r>
            <a:r>
              <a:rPr lang="ru-RU" altLang="ru-RU" sz="2000" i="1" dirty="0" err="1">
                <a:latin typeface="Times New Roman" panose="02020603050405020304" pitchFamily="18" charset="0"/>
                <a:cs typeface="Times New Roman" panose="02020603050405020304" pitchFamily="18" charset="0"/>
              </a:rPr>
              <a:t>сөздер: тіл</a:t>
            </a:r>
            <a:r>
              <a:rPr lang="ru-RU" altLang="ru-RU" sz="2000" i="1" dirty="0">
                <a:latin typeface="Times New Roman" panose="02020603050405020304" pitchFamily="18" charset="0"/>
                <a:cs typeface="Times New Roman" panose="02020603050405020304" pitchFamily="18" charset="0"/>
              </a:rPr>
              <a:t>, </a:t>
            </a:r>
            <a:r>
              <a:rPr lang="ru-RU" altLang="ru-RU" sz="2000" i="1" dirty="0" err="1">
                <a:latin typeface="Times New Roman" panose="02020603050405020304" pitchFamily="18" charset="0"/>
                <a:cs typeface="Times New Roman" panose="02020603050405020304" pitchFamily="18" charset="0"/>
              </a:rPr>
              <a:t>сұраныс, тұқым қуалау, </a:t>
            </a:r>
            <a:r>
              <a:rPr lang="ru-RU" altLang="ru-RU" sz="2000" i="1" dirty="0">
                <a:latin typeface="Times New Roman" panose="02020603050405020304" pitchFamily="18" charset="0"/>
                <a:cs typeface="Times New Roman" panose="02020603050405020304" pitchFamily="18" charset="0"/>
              </a:rPr>
              <a:t>инкапсуляция, полиморфизм, ОБП, </a:t>
            </a:r>
            <a:r>
              <a:rPr lang="ru-RU" altLang="ru-RU" sz="2000" i="1" dirty="0" err="1">
                <a:latin typeface="Times New Roman" panose="02020603050405020304" pitchFamily="18" charset="0"/>
                <a:cs typeface="Times New Roman" panose="02020603050405020304" pitchFamily="18" charset="0"/>
              </a:rPr>
              <a:t>кластар</a:t>
            </a:r>
            <a:r>
              <a:rPr lang="ru-RU" altLang="ru-RU" sz="2000" i="1" dirty="0">
                <a:latin typeface="Times New Roman" panose="02020603050405020304" pitchFamily="18" charset="0"/>
                <a:cs typeface="Times New Roman" panose="02020603050405020304" pitchFamily="18" charset="0"/>
              </a:rPr>
              <a:t>, </a:t>
            </a:r>
            <a:r>
              <a:rPr lang="ru-RU" altLang="ru-RU" sz="2000" i="1" dirty="0" err="1">
                <a:latin typeface="Times New Roman" panose="02020603050405020304" pitchFamily="18" charset="0"/>
                <a:cs typeface="Times New Roman" panose="02020603050405020304" pitchFamily="18" charset="0"/>
              </a:rPr>
              <a:t>кластар</a:t>
            </a:r>
            <a:r>
              <a:rPr lang="ru-RU" altLang="ru-RU" sz="2000" i="1" dirty="0">
                <a:latin typeface="Times New Roman" panose="02020603050405020304" pitchFamily="18" charset="0"/>
                <a:cs typeface="Times New Roman" panose="02020603050405020304" pitchFamily="18" charset="0"/>
              </a:rPr>
              <a:t> </a:t>
            </a:r>
            <a:r>
              <a:rPr lang="ru-RU" altLang="ru-RU" sz="2000" i="1" dirty="0" err="1">
                <a:latin typeface="Times New Roman" panose="02020603050405020304" pitchFamily="18" charset="0"/>
                <a:cs typeface="Times New Roman" panose="02020603050405020304" pitchFamily="18" charset="0"/>
              </a:rPr>
              <a:t>иерархиясы</a:t>
            </a:r>
            <a:r>
              <a:rPr lang="ru-RU" altLang="ru-RU" sz="2000" i="1" dirty="0">
                <a:latin typeface="Times New Roman" panose="02020603050405020304" pitchFamily="18" charset="0"/>
                <a:cs typeface="Times New Roman" panose="02020603050405020304" pitchFamily="18" charset="0"/>
              </a:rPr>
              <a:t>, класс экземпляры,  конструктор, деструктор. </a:t>
            </a:r>
          </a:p>
          <a:p>
            <a:pPr marL="0" indent="288000" algn="just" eaLnBrk="1" hangingPunct="1">
              <a:lnSpc>
                <a:spcPct val="100000"/>
              </a:lnSpc>
              <a:spcBef>
                <a:spcPts val="0"/>
              </a:spcBef>
              <a:buFont typeface="Wingdings" panose="05000000000000000000" pitchFamily="2" charset="2"/>
              <a:buNone/>
            </a:pPr>
            <a:r>
              <a:rPr lang="ru-RU" altLang="ru-RU" sz="2000" i="1" dirty="0">
                <a:latin typeface="Times New Roman" panose="02020603050405020304" pitchFamily="18" charset="0"/>
                <a:cs typeface="Times New Roman" panose="02020603050405020304" pitchFamily="18" charset="0"/>
              </a:rPr>
              <a:t> </a:t>
            </a:r>
          </a:p>
          <a:p>
            <a:pPr marL="0" indent="288000" algn="just" eaLnBrk="1" hangingPunct="1">
              <a:lnSpc>
                <a:spcPct val="100000"/>
              </a:lnSpc>
              <a:spcBef>
                <a:spcPts val="0"/>
              </a:spcBef>
              <a:buFont typeface="Wingdings" panose="05000000000000000000" pitchFamily="2" charset="2"/>
              <a:buNone/>
            </a:pPr>
            <a:r>
              <a:rPr lang="ru-RU" altLang="ru-RU" sz="2000" i="1" dirty="0" err="1">
                <a:latin typeface="Times New Roman" panose="02020603050405020304" pitchFamily="18" charset="0"/>
                <a:cs typeface="Times New Roman" panose="02020603050405020304" pitchFamily="18" charset="0"/>
              </a:rPr>
              <a:t>Жоспары</a:t>
            </a:r>
            <a:r>
              <a:rPr lang="ru-RU" altLang="ru-RU" sz="2000" i="1" dirty="0">
                <a:latin typeface="Times New Roman" panose="02020603050405020304" pitchFamily="18" charset="0"/>
                <a:cs typeface="Times New Roman" panose="02020603050405020304" pitchFamily="18" charset="0"/>
              </a:rPr>
              <a:t>: </a:t>
            </a:r>
          </a:p>
          <a:p>
            <a:pPr marL="0" indent="288000" algn="just">
              <a:lnSpc>
                <a:spcPct val="100000"/>
              </a:lnSpc>
              <a:spcBef>
                <a:spcPts val="0"/>
              </a:spcBef>
              <a:buNone/>
            </a:pPr>
            <a:r>
              <a:rPr lang="kk-KZ" altLang="ru-RU" sz="2000" i="1" dirty="0" smtClean="0">
                <a:latin typeface="Times New Roman" panose="02020603050405020304" pitchFamily="18" charset="0"/>
                <a:cs typeface="Times New Roman" panose="02020603050405020304" pitchFamily="18" charset="0"/>
              </a:rPr>
              <a:t>6</a:t>
            </a:r>
            <a:r>
              <a:rPr lang="ru-RU" altLang="ru-RU" sz="2000" i="1" dirty="0" smtClean="0">
                <a:latin typeface="Times New Roman" panose="02020603050405020304" pitchFamily="18" charset="0"/>
                <a:cs typeface="Times New Roman" panose="02020603050405020304" pitchFamily="18" charset="0"/>
              </a:rPr>
              <a:t>.1</a:t>
            </a:r>
            <a:r>
              <a:rPr lang="ru-RU" altLang="ru-RU" sz="2000" i="1" dirty="0">
                <a:latin typeface="Times New Roman" panose="02020603050405020304" pitchFamily="18" charset="0"/>
                <a:cs typeface="Times New Roman" panose="02020603050405020304" pitchFamily="18" charset="0"/>
              </a:rPr>
              <a:t>. </a:t>
            </a:r>
            <a:r>
              <a:rPr lang="ru-RU" sz="2000" dirty="0" err="1" smtClean="0">
                <a:solidFill>
                  <a:srgbClr val="000000"/>
                </a:solidFill>
                <a:latin typeface="Times New Roman" pitchFamily="18" charset="0"/>
                <a:ea typeface="Times New Roman" pitchFamily="18" charset="0"/>
                <a:cs typeface="Times New Roman" pitchFamily="18" charset="0"/>
              </a:rPr>
              <a:t>Деректерді</a:t>
            </a:r>
            <a:r>
              <a:rPr lang="ru-RU" sz="2000" dirty="0" smtClean="0">
                <a:solidFill>
                  <a:srgbClr val="000000"/>
                </a:solidFill>
                <a:latin typeface="Times New Roman" pitchFamily="18" charset="0"/>
                <a:ea typeface="Times New Roman" pitchFamily="18" charset="0"/>
                <a:cs typeface="Times New Roman" pitchFamily="18" charset="0"/>
              </a:rPr>
              <a:t> </a:t>
            </a:r>
            <a:r>
              <a:rPr lang="ru-RU" sz="2000" dirty="0" err="1" smtClean="0">
                <a:solidFill>
                  <a:srgbClr val="000000"/>
                </a:solidFill>
                <a:latin typeface="Times New Roman" pitchFamily="18" charset="0"/>
                <a:ea typeface="Times New Roman" pitchFamily="18" charset="0"/>
                <a:cs typeface="Times New Roman" pitchFamily="18" charset="0"/>
              </a:rPr>
              <a:t>қосу</a:t>
            </a:r>
            <a:endParaRPr lang="ru-RU" altLang="ru-RU" sz="2000" i="1" dirty="0">
              <a:latin typeface="Times New Roman" panose="02020603050405020304" pitchFamily="18" charset="0"/>
              <a:cs typeface="Times New Roman" panose="02020603050405020304" pitchFamily="18" charset="0"/>
            </a:endParaRPr>
          </a:p>
          <a:p>
            <a:pPr marL="0" indent="288000" algn="just">
              <a:lnSpc>
                <a:spcPct val="100000"/>
              </a:lnSpc>
              <a:spcBef>
                <a:spcPts val="0"/>
              </a:spcBef>
              <a:buNone/>
            </a:pPr>
            <a:r>
              <a:rPr lang="kk-KZ" altLang="ru-RU" sz="2000" i="1" dirty="0" smtClean="0">
                <a:latin typeface="Times New Roman" panose="02020603050405020304" pitchFamily="18" charset="0"/>
                <a:cs typeface="Times New Roman" panose="02020603050405020304" pitchFamily="18" charset="0"/>
              </a:rPr>
              <a:t>6</a:t>
            </a:r>
            <a:r>
              <a:rPr lang="ru-RU" altLang="ru-RU" sz="2000" i="1" dirty="0" smtClean="0">
                <a:latin typeface="Times New Roman" panose="02020603050405020304" pitchFamily="18" charset="0"/>
                <a:cs typeface="Times New Roman" panose="02020603050405020304" pitchFamily="18" charset="0"/>
              </a:rPr>
              <a:t>.2</a:t>
            </a:r>
            <a:r>
              <a:rPr lang="ru-RU" altLang="ru-RU" sz="2000" i="1" dirty="0">
                <a:latin typeface="Times New Roman" panose="02020603050405020304" pitchFamily="18" charset="0"/>
                <a:cs typeface="Times New Roman" panose="02020603050405020304" pitchFamily="18" charset="0"/>
              </a:rPr>
              <a:t>. </a:t>
            </a:r>
            <a:r>
              <a:rPr lang="kk-KZ" sz="2000" dirty="0" smtClean="0">
                <a:solidFill>
                  <a:srgbClr val="000000"/>
                </a:solidFill>
                <a:latin typeface="Times New Roman" pitchFamily="18" charset="0"/>
                <a:ea typeface="Times New Roman" pitchFamily="18" charset="0"/>
                <a:cs typeface="Times New Roman" pitchFamily="18" charset="0"/>
              </a:rPr>
              <a:t>REPLACE операторы</a:t>
            </a:r>
            <a:r>
              <a:rPr lang="kk-KZ" altLang="ru-RU" sz="2000" i="1" dirty="0" smtClean="0">
                <a:latin typeface="Times New Roman" panose="02020603050405020304" pitchFamily="18" charset="0"/>
                <a:cs typeface="Times New Roman" panose="02020603050405020304" pitchFamily="18" charset="0"/>
              </a:rPr>
              <a:t>.</a:t>
            </a:r>
            <a:r>
              <a:rPr lang="ru-RU" altLang="ru-RU" sz="2000" i="1" dirty="0" smtClean="0">
                <a:latin typeface="Times New Roman" panose="02020603050405020304" pitchFamily="18" charset="0"/>
                <a:cs typeface="Times New Roman" panose="02020603050405020304" pitchFamily="18" charset="0"/>
              </a:rPr>
              <a:t> </a:t>
            </a:r>
            <a:endParaRPr lang="ru-RU" altLang="ru-RU" sz="2000" i="1" dirty="0">
              <a:latin typeface="Times New Roman" panose="02020603050405020304" pitchFamily="18" charset="0"/>
              <a:cs typeface="Times New Roman" panose="02020603050405020304" pitchFamily="18" charset="0"/>
            </a:endParaRPr>
          </a:p>
          <a:p>
            <a:pPr marL="0" indent="288000" algn="just">
              <a:lnSpc>
                <a:spcPct val="100000"/>
              </a:lnSpc>
              <a:spcBef>
                <a:spcPts val="0"/>
              </a:spcBef>
              <a:buNone/>
            </a:pPr>
            <a:r>
              <a:rPr lang="kk-KZ" altLang="ru-RU" sz="2000" i="1" dirty="0" smtClean="0">
                <a:latin typeface="Times New Roman" panose="02020603050405020304" pitchFamily="18" charset="0"/>
                <a:cs typeface="Times New Roman" panose="02020603050405020304" pitchFamily="18" charset="0"/>
              </a:rPr>
              <a:t>6</a:t>
            </a:r>
            <a:r>
              <a:rPr lang="ru-RU" altLang="ru-RU" sz="2000" i="1" dirty="0" smtClean="0">
                <a:latin typeface="Times New Roman" panose="02020603050405020304" pitchFamily="18" charset="0"/>
                <a:cs typeface="Times New Roman" panose="02020603050405020304" pitchFamily="18" charset="0"/>
              </a:rPr>
              <a:t>.3</a:t>
            </a:r>
            <a:r>
              <a:rPr lang="ru-RU" altLang="ru-RU" sz="2000" i="1" dirty="0">
                <a:latin typeface="Times New Roman" panose="02020603050405020304" pitchFamily="18" charset="0"/>
                <a:cs typeface="Times New Roman" panose="02020603050405020304" pitchFamily="18" charset="0"/>
              </a:rPr>
              <a:t>. </a:t>
            </a:r>
            <a:r>
              <a:rPr lang="kk-KZ" sz="2000" dirty="0" smtClean="0">
                <a:solidFill>
                  <a:srgbClr val="000000"/>
                </a:solidFill>
                <a:latin typeface="Times New Roman" pitchFamily="18" charset="0"/>
                <a:ea typeface="Times New Roman" pitchFamily="18" charset="0"/>
                <a:cs typeface="Times New Roman" pitchFamily="18" charset="0"/>
              </a:rPr>
              <a:t>REPLACE INTO нұсқаулығы</a:t>
            </a:r>
            <a:endParaRPr lang="ru-RU" altLang="ru-RU"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4610045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ChangeArrowheads="1"/>
          </p:cNvSpPr>
          <p:nvPr/>
        </p:nvSpPr>
        <p:spPr bwMode="auto">
          <a:xfrm>
            <a:off x="0" y="122548"/>
            <a:ext cx="11812786" cy="2616052"/>
          </a:xfrm>
          <a:prstGeom prst="rect">
            <a:avLst/>
          </a:prstGeom>
          <a:noFill/>
          <a:ln w="9525">
            <a:noFill/>
            <a:miter lim="800000"/>
            <a:headEnd/>
            <a:tailEnd/>
          </a:ln>
          <a:effectLst/>
        </p:spPr>
        <p:txBody>
          <a:bodyPr vert="horz" wrap="none" lIns="91440" tIns="152352" rIns="91440" bIns="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Деректерді</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қосу.</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INSERT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командасы</a:t>
            </a:r>
            <a:endParaRPr kumimoji="0" lang="ru-RU" sz="2000" b="0" i="0" u="none" strike="noStrike" cap="none" normalizeH="0" baseline="0" dirty="0" smtClean="0">
              <a:ln>
                <a:noFill/>
              </a:ln>
              <a:solidFill>
                <a:srgbClr val="2E74B5"/>
              </a:solidFill>
              <a:effectLst/>
              <a:latin typeface="Times New Roman" pitchFamily="18" charset="0"/>
              <a:ea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MySQL-де деректер қорына деректерді қосу үшін INSERT командасы қолданылады:</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Жалпы синтаксисі:</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INSERT [INTO] кесте_атауы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[(өрістер_тізімі)]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VALUES (мән1, мән2, ... мәнN)</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Жаңа жолды қосу үшін INSERT INTO кілттік сөзінен кейін кесте атауы, жақша ішінде өрістердің тізімі </a:t>
            </a: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жазылады және VALUES кілттік сөзінен кейін әр өрістің мәндерді көрсетіледі.</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72706" name="Рисунок 2080"/>
          <p:cNvPicPr>
            <a:picLocks noChangeAspect="1" noChangeArrowheads="1"/>
          </p:cNvPicPr>
          <p:nvPr/>
        </p:nvPicPr>
        <p:blipFill>
          <a:blip r:embed="rId2"/>
          <a:srcRect/>
          <a:stretch>
            <a:fillRect/>
          </a:stretch>
        </p:blipFill>
        <p:spPr bwMode="auto">
          <a:xfrm>
            <a:off x="3252248" y="2960016"/>
            <a:ext cx="3751263" cy="2455863"/>
          </a:xfrm>
          <a:prstGeom prst="rect">
            <a:avLst/>
          </a:prstGeom>
          <a:noFill/>
          <a:ln w="9525">
            <a:noFill/>
            <a:miter lim="800000"/>
            <a:headEnd/>
            <a:tailEnd/>
          </a:ln>
        </p:spPr>
      </p:pic>
      <p:sp>
        <p:nvSpPr>
          <p:cNvPr id="72707" name="Rectangle 3"/>
          <p:cNvSpPr>
            <a:spLocks noChangeArrowheads="1"/>
          </p:cNvSpPr>
          <p:nvPr/>
        </p:nvSpPr>
        <p:spPr bwMode="auto">
          <a:xfrm>
            <a:off x="2912882" y="5571241"/>
            <a:ext cx="4262449" cy="67710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1 - сурет. </a:t>
            </a:r>
            <a:r>
              <a:rPr kumimoji="0" lang="en-US"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class</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кестесіндегі өрістер</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ChangeArrowheads="1"/>
          </p:cNvSpPr>
          <p:nvPr/>
        </p:nvSpPr>
        <p:spPr bwMode="auto">
          <a:xfrm>
            <a:off x="0" y="0"/>
            <a:ext cx="3962751"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class</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кестесіне жаңа жазба қосу.</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73730" name="Рисунок 2081"/>
          <p:cNvPicPr>
            <a:picLocks noChangeAspect="1" noChangeArrowheads="1"/>
          </p:cNvPicPr>
          <p:nvPr/>
        </p:nvPicPr>
        <p:blipFill>
          <a:blip r:embed="rId2"/>
          <a:srcRect/>
          <a:stretch>
            <a:fillRect/>
          </a:stretch>
        </p:blipFill>
        <p:spPr bwMode="auto">
          <a:xfrm>
            <a:off x="3016578" y="433633"/>
            <a:ext cx="4343400" cy="947738"/>
          </a:xfrm>
          <a:prstGeom prst="rect">
            <a:avLst/>
          </a:prstGeom>
          <a:noFill/>
          <a:ln w="9525">
            <a:noFill/>
            <a:miter lim="800000"/>
            <a:headEnd/>
            <a:tailEnd/>
          </a:ln>
        </p:spPr>
      </p:pic>
      <p:sp>
        <p:nvSpPr>
          <p:cNvPr id="73731" name="Rectangle 3"/>
          <p:cNvSpPr>
            <a:spLocks noChangeArrowheads="1"/>
          </p:cNvSpPr>
          <p:nvPr/>
        </p:nvSpPr>
        <p:spPr bwMode="auto">
          <a:xfrm rot="10800000" flipV="1">
            <a:off x="0" y="1592848"/>
            <a:ext cx="12192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2 - сурет. </a:t>
            </a:r>
            <a:r>
              <a:rPr kumimoji="0" lang="en-US"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class</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кестесіне жазба қосу</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73732" name="Rectangle 4"/>
          <p:cNvSpPr>
            <a:spLocks noChangeArrowheads="1"/>
          </p:cNvSpPr>
          <p:nvPr/>
        </p:nvSpPr>
        <p:spPr bwMode="auto">
          <a:xfrm>
            <a:off x="0" y="2187019"/>
            <a:ext cx="11652742" cy="193899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onsolas" pitchFamily="49" charset="0"/>
                <a:ea typeface="Calibri" pitchFamily="34" charset="0"/>
                <a:cs typeface="Times New Roman" pitchFamily="18" charset="0"/>
              </a:rPr>
              <a:t>USE college;</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onsolas" pitchFamily="49" charset="0"/>
                <a:ea typeface="Calibri" pitchFamily="34" charset="0"/>
                <a:cs typeface="Times New Roman" pitchFamily="18" charset="0"/>
              </a:rPr>
              <a:t>INSERT class(</a:t>
            </a:r>
            <a:r>
              <a:rPr kumimoji="0" lang="en-US" sz="2000" b="0" i="0" u="none" strike="noStrike" cap="none" normalizeH="0" baseline="0" dirty="0" err="1" smtClean="0">
                <a:ln>
                  <a:noFill/>
                </a:ln>
                <a:solidFill>
                  <a:srgbClr val="000000"/>
                </a:solidFill>
                <a:effectLst/>
                <a:latin typeface="Consolas" pitchFamily="49" charset="0"/>
                <a:ea typeface="Calibri" pitchFamily="34" charset="0"/>
                <a:cs typeface="Times New Roman" pitchFamily="18" charset="0"/>
              </a:rPr>
              <a:t>class_name</a:t>
            </a:r>
            <a:r>
              <a:rPr kumimoji="0" lang="en-US" sz="2000" b="0" i="0" u="none" strike="noStrike" cap="none" normalizeH="0" baseline="0" dirty="0" smtClean="0">
                <a:ln>
                  <a:noFill/>
                </a:ln>
                <a:solidFill>
                  <a:srgbClr val="000000"/>
                </a:solidFill>
                <a:effectLst/>
                <a:latin typeface="Consolas" pitchFamily="49" charset="0"/>
                <a:ea typeface="Calibri" pitchFamily="34" charset="0"/>
                <a:cs typeface="Times New Roman" pitchFamily="18" charset="0"/>
              </a:rPr>
              <a:t>, course, count)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onsolas" pitchFamily="49" charset="0"/>
                <a:ea typeface="Calibri" pitchFamily="34" charset="0"/>
                <a:cs typeface="Times New Roman" pitchFamily="18" charset="0"/>
              </a:rPr>
              <a:t>VALUES ('IS-22-1', '1', 22);</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VALUES</a:t>
            </a:r>
            <a:r>
              <a:rPr kumimoji="0" lang="en-US" sz="20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 </a:t>
            </a:r>
            <a:r>
              <a:rPr kumimoji="0" lang="kk-KZ" sz="20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сөзінен кейінгі мәндер саны өрістер санына сәйкес келу керек. Енгізілетін дерек типі </a:t>
            </a: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өріс типіне міндетті түрде сәйкес келуі керек.</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class</a:t>
            </a:r>
            <a:r>
              <a:rPr kumimoji="0" lang="kk-KZ" sz="20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 кестесіне қосылған жаңа жазба</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3733" name="Picture 5"/>
          <p:cNvPicPr>
            <a:picLocks noChangeAspect="1" noChangeArrowheads="1"/>
          </p:cNvPicPr>
          <p:nvPr/>
        </p:nvPicPr>
        <p:blipFill>
          <a:blip r:embed="rId3"/>
          <a:srcRect/>
          <a:stretch>
            <a:fillRect/>
          </a:stretch>
        </p:blipFill>
        <p:spPr bwMode="auto">
          <a:xfrm>
            <a:off x="2504371" y="4222685"/>
            <a:ext cx="7010400" cy="1169447"/>
          </a:xfrm>
          <a:prstGeom prst="rect">
            <a:avLst/>
          </a:prstGeo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44543" y="141402"/>
            <a:ext cx="11874631" cy="707886"/>
          </a:xfrm>
          <a:prstGeom prst="rect">
            <a:avLst/>
          </a:prstGeom>
        </p:spPr>
        <p:txBody>
          <a:bodyPr wrap="square">
            <a:spAutoFit/>
          </a:bodyPr>
          <a:lstStyle/>
          <a:p>
            <a:pPr indent="288000" algn="just"/>
            <a:r>
              <a:rPr lang="kk-KZ" sz="2000" dirty="0" smtClean="0">
                <a:latin typeface="Times New Roman" pitchFamily="18" charset="0"/>
                <a:cs typeface="Times New Roman" pitchFamily="18" charset="0"/>
              </a:rPr>
              <a:t>MySQL Workbench ортасында жазбаны қосу сәтті орындалса, Output терезесінде жасыл түсті маркермен «</a:t>
            </a:r>
            <a:r>
              <a:rPr lang="kk-KZ" sz="2000" i="1" dirty="0" smtClean="0">
                <a:latin typeface="Times New Roman" pitchFamily="18" charset="0"/>
                <a:cs typeface="Times New Roman" pitchFamily="18" charset="0"/>
              </a:rPr>
              <a:t>1 row(s) affected</a:t>
            </a:r>
            <a:r>
              <a:rPr lang="kk-KZ" sz="2000" dirty="0" smtClean="0">
                <a:latin typeface="Times New Roman" pitchFamily="18" charset="0"/>
                <a:cs typeface="Times New Roman" pitchFamily="18" charset="0"/>
              </a:rPr>
              <a:t>» хабарламасы шығады.</a:t>
            </a:r>
            <a:endParaRPr lang="ru-RU" sz="2000" dirty="0">
              <a:latin typeface="Times New Roman" pitchFamily="18" charset="0"/>
              <a:cs typeface="Times New Roman" pitchFamily="18" charset="0"/>
            </a:endParaRPr>
          </a:p>
        </p:txBody>
      </p:sp>
      <p:pic>
        <p:nvPicPr>
          <p:cNvPr id="21505" name="Рисунок 2082"/>
          <p:cNvPicPr>
            <a:picLocks noChangeAspect="1" noChangeArrowheads="1"/>
          </p:cNvPicPr>
          <p:nvPr/>
        </p:nvPicPr>
        <p:blipFill>
          <a:blip r:embed="rId2"/>
          <a:srcRect/>
          <a:stretch>
            <a:fillRect/>
          </a:stretch>
        </p:blipFill>
        <p:spPr bwMode="auto">
          <a:xfrm>
            <a:off x="2620652" y="820132"/>
            <a:ext cx="5731496" cy="1583703"/>
          </a:xfrm>
          <a:prstGeom prst="rect">
            <a:avLst/>
          </a:prstGeom>
          <a:noFill/>
          <a:ln w="9525">
            <a:noFill/>
            <a:miter lim="800000"/>
            <a:headEnd/>
            <a:tailEnd/>
          </a:ln>
        </p:spPr>
      </p:pic>
      <p:sp>
        <p:nvSpPr>
          <p:cNvPr id="21506" name="Rectangle 2"/>
          <p:cNvSpPr>
            <a:spLocks noChangeArrowheads="1"/>
          </p:cNvSpPr>
          <p:nvPr/>
        </p:nvSpPr>
        <p:spPr bwMode="auto">
          <a:xfrm>
            <a:off x="2724345" y="2384982"/>
            <a:ext cx="5139740"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ctr" defTabSz="914400" rtl="0" eaLnBrk="1" fontAlgn="base" latinLnBrk="0" hangingPunct="1">
              <a:lnSpc>
                <a:spcPct val="100000"/>
              </a:lnSpc>
              <a:spcBef>
                <a:spcPct val="0"/>
              </a:spcBef>
              <a:spcAft>
                <a:spcPct val="0"/>
              </a:spcAft>
              <a:buClrTx/>
              <a:buSzTx/>
              <a:buFontTx/>
              <a:buNone/>
              <a:tabLst/>
            </a:pPr>
            <a:r>
              <a:rPr lang="kk-KZ" sz="2400" dirty="0" smtClean="0">
                <a:solidFill>
                  <a:srgbClr val="000000"/>
                </a:solidFill>
                <a:latin typeface="Times New Roman" pitchFamily="18" charset="0"/>
                <a:ea typeface="Calibri" pitchFamily="34" charset="0"/>
                <a:cs typeface="Times New Roman" pitchFamily="18" charset="0"/>
              </a:rPr>
              <a:t>3</a:t>
            </a:r>
            <a:r>
              <a:rPr kumimoji="0" lang="kk-KZ"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 сурет. </a:t>
            </a:r>
            <a:r>
              <a:rPr kumimoji="0" lang="en-US" sz="24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class </a:t>
            </a:r>
            <a:r>
              <a:rPr kumimoji="0" lang="kk-KZ"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кестесіне жазба қосу</a:t>
            </a:r>
            <a:endParaRPr kumimoji="0" lang="kk-KZ"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21507" name="Rectangle 3"/>
          <p:cNvSpPr>
            <a:spLocks noChangeArrowheads="1"/>
          </p:cNvSpPr>
          <p:nvPr/>
        </p:nvSpPr>
        <p:spPr bwMode="auto">
          <a:xfrm>
            <a:off x="0" y="2894028"/>
            <a:ext cx="12019175"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en-US"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class</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кестесіне жазба қосуда </a:t>
            </a:r>
            <a:r>
              <a:rPr kumimoji="0" lang="en-US"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id </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өрісі көрсетілген жоқ. Себебі </a:t>
            </a: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id </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өрісі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AUTO_INCREMENT атрибуты ие, бұл</a:t>
            </a:r>
            <a:r>
              <a:rPr kumimoji="0" lang="kk-KZ" sz="2000" b="0" i="0"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өріс автоматты түрде анықталады.</a:t>
            </a:r>
            <a:r>
              <a:rPr lang="ru-RU" sz="2000" dirty="0" smtClean="0">
                <a:latin typeface="Times New Roman" pitchFamily="18" charset="0"/>
                <a:ea typeface="Times New Roman" pitchFamily="18" charset="0"/>
                <a:cs typeface="Times New Roman" pitchFamily="18" charset="0"/>
              </a:rPr>
              <a:t>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Жаңа жазба қосуда NULL немесе DEFAULT атрибуттарына ие өрістерді көрсетпеуге де болады. Мысалы: </a:t>
            </a: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class</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кестесінде </a:t>
            </a:r>
            <a:r>
              <a:rPr kumimoji="0" lang="kk-KZ" sz="2000" b="0" i="0" u="none" strike="noStrike" cap="none" normalizeH="0" dirty="0" smtClean="0">
                <a:ln>
                  <a:noFill/>
                </a:ln>
                <a:solidFill>
                  <a:srgbClr val="000000"/>
                </a:solidFill>
                <a:effectLst/>
                <a:latin typeface="Times New Roman" pitchFamily="18" charset="0"/>
                <a:ea typeface="Calibri" pitchFamily="34" charset="0"/>
                <a:cs typeface="Times New Roman" pitchFamily="18" charset="0"/>
              </a:rPr>
              <a:t> </a:t>
            </a: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count </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өрісі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DEFAULT атрибутымен анықталған. </a:t>
            </a:r>
          </a:p>
          <a:p>
            <a:pPr marL="0" marR="0" lvl="0" indent="269875" algn="just"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Бұл өріске мән бермеген жағдайда үнсіздік келісім бойынша мән беріледі.</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1508" name="Picture 4"/>
          <p:cNvPicPr>
            <a:picLocks noChangeAspect="1" noChangeArrowheads="1"/>
          </p:cNvPicPr>
          <p:nvPr/>
        </p:nvPicPr>
        <p:blipFill>
          <a:blip r:embed="rId3"/>
          <a:srcRect/>
          <a:stretch>
            <a:fillRect/>
          </a:stretch>
        </p:blipFill>
        <p:spPr bwMode="auto">
          <a:xfrm>
            <a:off x="2478448" y="4202098"/>
            <a:ext cx="6553200" cy="2010168"/>
          </a:xfrm>
          <a:prstGeom prst="rect">
            <a:avLst/>
          </a:prstGeom>
          <a:noFill/>
        </p:spPr>
      </p:pic>
      <p:sp>
        <p:nvSpPr>
          <p:cNvPr id="21509" name="Rectangle 5"/>
          <p:cNvSpPr>
            <a:spLocks noChangeArrowheads="1"/>
          </p:cNvSpPr>
          <p:nvPr/>
        </p:nvSpPr>
        <p:spPr bwMode="auto">
          <a:xfrm>
            <a:off x="3374796" y="6334812"/>
            <a:ext cx="436004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4 - сурет. </a:t>
            </a:r>
            <a:r>
              <a:rPr kumimoji="0" lang="en-US"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class </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кестесіне жазба қосу</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362646490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131975" y="150829"/>
            <a:ext cx="7163628" cy="31700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USE college</a:t>
            </a: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INSERT class(</a:t>
            </a:r>
            <a:r>
              <a:rPr kumimoji="0" lang="en-US"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class_name</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course)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VALUES ('IS-22-3', '1');</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Бірнеше</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жазба</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қосу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Кестеге бір сұраныспен бірнеше жазба қосуға мүмкіндік бар.</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USE college;</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INSERT class(</a:t>
            </a:r>
            <a:r>
              <a:rPr kumimoji="0" lang="en-US"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class_name</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course, count)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VALUES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('IS-22-3', '1', 20),</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('IS-20-1', '1', 22);</a:t>
            </a:r>
            <a:r>
              <a:rPr kumimoji="0" lang="ru-RU" sz="2000" b="0" i="0" u="none" strike="noStrike" cap="none" normalizeH="0" baseline="0" dirty="0" smtClean="0">
                <a:ln>
                  <a:noFill/>
                </a:ln>
                <a:solidFill>
                  <a:schemeClr val="tx1"/>
                </a:solidFill>
                <a:effectLst/>
                <a:latin typeface="Times New Roman" pitchFamily="18" charset="0"/>
                <a:cs typeface="Times New Roman" pitchFamily="18" charset="0"/>
              </a:rPr>
              <a:t> </a:t>
            </a:r>
          </a:p>
        </p:txBody>
      </p:sp>
      <p:pic>
        <p:nvPicPr>
          <p:cNvPr id="20484" name="Рисунок 2085"/>
          <p:cNvPicPr>
            <a:picLocks noChangeAspect="1" noChangeArrowheads="1"/>
          </p:cNvPicPr>
          <p:nvPr/>
        </p:nvPicPr>
        <p:blipFill>
          <a:blip r:embed="rId2"/>
          <a:srcRect/>
          <a:stretch>
            <a:fillRect/>
          </a:stretch>
        </p:blipFill>
        <p:spPr bwMode="auto">
          <a:xfrm>
            <a:off x="2262433" y="3440784"/>
            <a:ext cx="5605463" cy="2446338"/>
          </a:xfrm>
          <a:prstGeom prst="rect">
            <a:avLst/>
          </a:prstGeom>
          <a:noFill/>
          <a:ln w="9525">
            <a:noFill/>
            <a:miter lim="800000"/>
            <a:headEnd/>
            <a:tailEnd/>
          </a:ln>
        </p:spPr>
      </p:pic>
      <p:sp>
        <p:nvSpPr>
          <p:cNvPr id="20485" name="Rectangle 5"/>
          <p:cNvSpPr>
            <a:spLocks noChangeArrowheads="1"/>
          </p:cNvSpPr>
          <p:nvPr/>
        </p:nvSpPr>
        <p:spPr bwMode="auto">
          <a:xfrm>
            <a:off x="2611225" y="6150114"/>
            <a:ext cx="455688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5 - сурет. Кестеге бірнеше жазба қосу</a:t>
            </a:r>
          </a:p>
        </p:txBody>
      </p:sp>
    </p:spTree>
    <p:extLst>
      <p:ext uri="{BB962C8B-B14F-4D97-AF65-F5344CB8AC3E}">
        <p14:creationId xmlns="" xmlns:p14="http://schemas.microsoft.com/office/powerpoint/2010/main" val="3664544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2804" y="292231"/>
            <a:ext cx="11070996" cy="5884732"/>
          </a:xfrm>
        </p:spPr>
        <p:txBody>
          <a:bodyPr>
            <a:normAutofit/>
          </a:bodyPr>
          <a:lstStyle/>
          <a:p>
            <a:pPr marL="0" indent="288000" algn="just">
              <a:lnSpc>
                <a:spcPct val="100000"/>
              </a:lnSpc>
              <a:spcBef>
                <a:spcPts val="0"/>
              </a:spcBef>
              <a:buNone/>
            </a:pPr>
            <a:r>
              <a:rPr lang="ru-RU" sz="2400" dirty="0" err="1" smtClean="0">
                <a:latin typeface="Times New Roman" pitchFamily="18" charset="0"/>
                <a:cs typeface="Times New Roman" pitchFamily="18" charset="0"/>
              </a:rPr>
              <a:t>Объектіге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бағытталған мәліметтер базасы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желілік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және реляциялық модельдерді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біріктіреді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және күрделі құрылым деректерімен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үлкен мәліметтер базасын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құру үшін қолданылады.</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err="1" smtClean="0">
                <a:latin typeface="Times New Roman" pitchFamily="18" charset="0"/>
                <a:cs typeface="Times New Roman" pitchFamily="18" charset="0"/>
              </a:rPr>
              <a:t>Дерекқорларды бірінші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буын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дерекқорларына бөлуге болады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иерархиялық, желілік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екінші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буын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реляциялық; үшінші буын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объектіге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бағытталған, обективті-реляциялық.</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err="1" smtClean="0">
                <a:latin typeface="Times New Roman" pitchFamily="18" charset="0"/>
                <a:cs typeface="Times New Roman" pitchFamily="18" charset="0"/>
              </a:rPr>
              <a:t>Пайдаланушылар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дерекқормен жұмыс істейтін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бағдарламалар қолданбалар деп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аталады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Жалпы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көптеген әртүрлі қосымшалар бір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дерекқормен жұмыс істей</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алады</a:t>
            </a:r>
            <a:r>
              <a:rPr lang="ru-RU" sz="2400" dirty="0" smtClean="0">
                <a:latin typeface="Times New Roman" pitchFamily="18" charset="0"/>
                <a:cs typeface="Times New Roman" pitchFamily="18" charset="0"/>
              </a:rPr>
              <a:t>.</a:t>
            </a:r>
          </a:p>
          <a:p>
            <a:pPr marL="0" indent="288000" algn="just">
              <a:lnSpc>
                <a:spcPct val="100000"/>
              </a:lnSpc>
              <a:spcBef>
                <a:spcPts val="0"/>
              </a:spcBef>
              <a:buNone/>
            </a:pPr>
            <a:r>
              <a:rPr lang="ru-RU" sz="2400" dirty="0" err="1" smtClean="0">
                <a:latin typeface="Times New Roman" pitchFamily="18" charset="0"/>
                <a:cs typeface="Times New Roman" pitchFamily="18" charset="0"/>
              </a:rPr>
              <a:t>Деректер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базасы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форматталған </a:t>
            </a:r>
            <a:r>
              <a:rPr lang="ru-RU" sz="2400" dirty="0" smtClean="0">
                <a:latin typeface="Times New Roman" pitchFamily="18" charset="0"/>
                <a:cs typeface="Times New Roman" pitchFamily="18" charset="0"/>
              </a:rPr>
              <a:t>(</a:t>
            </a:r>
            <a:r>
              <a:rPr lang="ru-RU" sz="2400" dirty="0" err="1" smtClean="0">
                <a:latin typeface="Times New Roman" pitchFamily="18" charset="0"/>
                <a:cs typeface="Times New Roman" pitchFamily="18" charset="0"/>
              </a:rPr>
              <a:t>ресімделген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жазбалардан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құралатын фактографиялық автоматтандырылған ақпараттық жүйелер </a:t>
            </a:r>
            <a:r>
              <a:rPr lang="ru-RU" sz="2400" dirty="0" smtClean="0">
                <a:latin typeface="Times New Roman" pitchFamily="18" charset="0"/>
                <a:cs typeface="Times New Roman" pitchFamily="18" charset="0"/>
              </a:rPr>
              <a:t>(ААЖ) </a:t>
            </a:r>
            <a:r>
              <a:rPr lang="ru-RU" sz="2400" dirty="0" err="1" smtClean="0">
                <a:latin typeface="Times New Roman" pitchFamily="18" charset="0"/>
                <a:cs typeface="Times New Roman" pitchFamily="18" charset="0"/>
              </a:rPr>
              <a:t>және жазбалары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әртүрлі формализацияланбаған құжаттар </a:t>
            </a:r>
            <a:r>
              <a:rPr lang="ru-RU" sz="2400" dirty="0" smtClean="0">
                <a:latin typeface="Times New Roman" pitchFamily="18" charset="0"/>
                <a:cs typeface="Times New Roman" pitchFamily="18" charset="0"/>
              </a:rPr>
              <a:t>(</a:t>
            </a:r>
            <a:r>
              <a:rPr lang="ru-RU" sz="2400" dirty="0" err="1" smtClean="0">
                <a:latin typeface="Times New Roman" pitchFamily="18" charset="0"/>
                <a:cs typeface="Times New Roman" pitchFamily="18" charset="0"/>
              </a:rPr>
              <a:t>мақалалар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хаттар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және </a:t>
            </a:r>
            <a:r>
              <a:rPr lang="ru-RU" sz="2400" dirty="0" smtClean="0">
                <a:latin typeface="Times New Roman" pitchFamily="18" charset="0"/>
                <a:cs typeface="Times New Roman" pitchFamily="18" charset="0"/>
              </a:rPr>
              <a:t>т.б.) бола </a:t>
            </a:r>
            <a:r>
              <a:rPr lang="ru-RU" sz="2400" dirty="0" err="1" smtClean="0">
                <a:latin typeface="Times New Roman" pitchFamily="18" charset="0"/>
                <a:cs typeface="Times New Roman" pitchFamily="18" charset="0"/>
              </a:rPr>
              <a:t>алатын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деректі</a:t>
            </a:r>
            <a:r>
              <a:rPr lang="ru-RU" sz="2400" dirty="0" smtClean="0">
                <a:latin typeface="Times New Roman" pitchFamily="18" charset="0"/>
                <a:cs typeface="Times New Roman" pitchFamily="18" charset="0"/>
              </a:rPr>
              <a:t> ААЖ бар. </a:t>
            </a:r>
            <a:endParaRPr lang="ru-RU" sz="2400" dirty="0">
              <a:latin typeface="Times New Roman" pitchFamily="18" charset="0"/>
              <a:cs typeface="Times New Roman" pitchFamily="18"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1" y="0"/>
            <a:ext cx="12192000" cy="707838"/>
          </a:xfrm>
          <a:prstGeom prst="rect">
            <a:avLst/>
          </a:prstGeom>
          <a:noFill/>
          <a:ln w="9525">
            <a:noFill/>
            <a:miter lim="800000"/>
            <a:headEnd/>
            <a:tailEnd/>
          </a:ln>
          <a:effectLst/>
        </p:spPr>
        <p:txBody>
          <a:bodyPr vert="horz" wrap="square" lIns="91440" tIns="152352" rIns="91440" bIns="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Деректерді</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қосу.</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kk-KZ"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REPLACE операторы</a:t>
            </a:r>
            <a:endParaRPr kumimoji="0" lang="kk-KZ" b="0" i="0" u="none" strike="noStrike" cap="none" normalizeH="0" baseline="0" dirty="0" smtClean="0">
              <a:ln>
                <a:noFill/>
              </a:ln>
              <a:solidFill>
                <a:srgbClr val="2E74B5"/>
              </a:solidFill>
              <a:effectLst/>
              <a:latin typeface="Times New Roman" pitchFamily="18" charset="0"/>
              <a:ea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REPLACE операторы кестеге жазба қосу (қайта қосу) немесе кестедегі жазбаны алмастыру үшін қолданылады.</a:t>
            </a:r>
            <a:endParaRPr kumimoji="0" lang="kk-KZ"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9458" name="Рисунок 1"/>
          <p:cNvPicPr>
            <a:picLocks noChangeAspect="1" noChangeArrowheads="1"/>
          </p:cNvPicPr>
          <p:nvPr/>
        </p:nvPicPr>
        <p:blipFill>
          <a:blip r:embed="rId2"/>
          <a:srcRect/>
          <a:stretch>
            <a:fillRect/>
          </a:stretch>
        </p:blipFill>
        <p:spPr bwMode="auto">
          <a:xfrm>
            <a:off x="2828041" y="886120"/>
            <a:ext cx="4300538" cy="2954338"/>
          </a:xfrm>
          <a:prstGeom prst="rect">
            <a:avLst/>
          </a:prstGeom>
          <a:noFill/>
          <a:ln w="9525">
            <a:noFill/>
            <a:miter lim="800000"/>
            <a:headEnd/>
            <a:tailEnd/>
          </a:ln>
        </p:spPr>
      </p:pic>
      <p:sp>
        <p:nvSpPr>
          <p:cNvPr id="19459" name="Rectangle 3"/>
          <p:cNvSpPr>
            <a:spLocks noChangeArrowheads="1"/>
          </p:cNvSpPr>
          <p:nvPr/>
        </p:nvSpPr>
        <p:spPr bwMode="auto">
          <a:xfrm>
            <a:off x="2903455" y="3930977"/>
            <a:ext cx="3172408"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6 - сурет. students кестесі</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9460" name="Rectangle 4"/>
          <p:cNvSpPr>
            <a:spLocks noChangeArrowheads="1"/>
          </p:cNvSpPr>
          <p:nvPr/>
        </p:nvSpPr>
        <p:spPr bwMode="auto">
          <a:xfrm>
            <a:off x="113122" y="4722829"/>
            <a:ext cx="10077310" cy="132343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students </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кестесінде </a:t>
            </a: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id</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=2 болатын студент жазбасы (Aitpaeva Dariga) бар.</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Егер </a:t>
            </a: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id</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=2 болатын жаңа жазба қосатын болсақ, қателік анықталады. Туындаған қателік </a:t>
            </a: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«Duplicate entry '2' for key 'students.PRIMARY'» – '2'  мәнін қайта енгізу мүмкін емес</a:t>
            </a: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(PRIMARY KEY – қайталанбайтын кілттік өріс</a:t>
            </a:r>
            <a:r>
              <a:rPr kumimoji="0" lang="kk-KZ" sz="1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28693185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Рисунок 1"/>
          <p:cNvPicPr>
            <a:picLocks noChangeAspect="1" noChangeArrowheads="1"/>
          </p:cNvPicPr>
          <p:nvPr/>
        </p:nvPicPr>
        <p:blipFill>
          <a:blip r:embed="rId2"/>
          <a:srcRect/>
          <a:stretch>
            <a:fillRect/>
          </a:stretch>
        </p:blipFill>
        <p:spPr bwMode="auto">
          <a:xfrm>
            <a:off x="3176833" y="216816"/>
            <a:ext cx="5156200" cy="2514600"/>
          </a:xfrm>
          <a:prstGeom prst="rect">
            <a:avLst/>
          </a:prstGeom>
          <a:noFill/>
          <a:ln w="9525">
            <a:noFill/>
            <a:miter lim="800000"/>
            <a:headEnd/>
            <a:tailEnd/>
          </a:ln>
        </p:spPr>
      </p:pic>
      <p:sp>
        <p:nvSpPr>
          <p:cNvPr id="18434" name="Rectangle 2"/>
          <p:cNvSpPr>
            <a:spLocks noChangeArrowheads="1"/>
          </p:cNvSpPr>
          <p:nvPr/>
        </p:nvSpPr>
        <p:spPr bwMode="auto">
          <a:xfrm>
            <a:off x="4138367" y="2818614"/>
            <a:ext cx="3940404"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7 - сурет. Жазба қосу</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8435" name="Rectangle 3"/>
          <p:cNvSpPr>
            <a:spLocks noChangeArrowheads="1"/>
          </p:cNvSpPr>
          <p:nvPr/>
        </p:nvSpPr>
        <p:spPr bwMode="auto">
          <a:xfrm>
            <a:off x="131975" y="3930977"/>
            <a:ext cx="1141586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REPLACE операторын қолдану арқылы жаңа жазба қосылады. Егер </a:t>
            </a: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id</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=2 жаңа жазба кестеде </a:t>
            </a:r>
          </a:p>
          <a:p>
            <a:pPr marL="0" marR="0" lvl="0" indent="269875" algn="l"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бар болса, оны өшіріп, жаңа жазбаны қосады.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USE college;</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REPLACE INTO students</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(id, lastname, firstname)</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VALUES</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(2, 'Kalieva', 'Dina');</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21955686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Рисунок 1"/>
          <p:cNvPicPr>
            <a:picLocks noChangeAspect="1" noChangeArrowheads="1"/>
          </p:cNvPicPr>
          <p:nvPr/>
        </p:nvPicPr>
        <p:blipFill>
          <a:blip r:embed="rId2"/>
          <a:srcRect/>
          <a:stretch>
            <a:fillRect/>
          </a:stretch>
        </p:blipFill>
        <p:spPr bwMode="auto">
          <a:xfrm>
            <a:off x="3516198" y="188536"/>
            <a:ext cx="4402138" cy="2286000"/>
          </a:xfrm>
          <a:prstGeom prst="rect">
            <a:avLst/>
          </a:prstGeom>
          <a:noFill/>
          <a:ln w="9525">
            <a:noFill/>
            <a:miter lim="800000"/>
            <a:headEnd/>
            <a:tailEnd/>
          </a:ln>
        </p:spPr>
      </p:pic>
      <p:sp>
        <p:nvSpPr>
          <p:cNvPr id="17410" name="Rectangle 2"/>
          <p:cNvSpPr>
            <a:spLocks noChangeArrowheads="1"/>
          </p:cNvSpPr>
          <p:nvPr/>
        </p:nvSpPr>
        <p:spPr bwMode="auto">
          <a:xfrm>
            <a:off x="2799761" y="2714920"/>
            <a:ext cx="6364948"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kk-KZ" sz="2000" dirty="0" smtClean="0">
                <a:solidFill>
                  <a:srgbClr val="000000"/>
                </a:solidFill>
                <a:latin typeface="Times New Roman" pitchFamily="18" charset="0"/>
                <a:ea typeface="Calibri" pitchFamily="34" charset="0"/>
                <a:cs typeface="Times New Roman" pitchFamily="18" charset="0"/>
              </a:rPr>
              <a:t>8</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 сурет. REPLACE операторы арқылы жаңа жазба қосу</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7411" name="Rectangle 3"/>
          <p:cNvSpPr>
            <a:spLocks noChangeArrowheads="1"/>
          </p:cNvSpPr>
          <p:nvPr/>
        </p:nvSpPr>
        <p:spPr bwMode="auto">
          <a:xfrm>
            <a:off x="0" y="3186260"/>
            <a:ext cx="11395940"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kk-KZ"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REPLACE операторы арқылы (</a:t>
            </a:r>
            <a:r>
              <a:rPr kumimoji="0" lang="kk-KZ"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id, lastname, firstname</a:t>
            </a:r>
            <a:r>
              <a:rPr kumimoji="0" lang="kk-KZ"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өрістерін ғана қостық. Ал қалған өрістер NULL мәнімен </a:t>
            </a:r>
          </a:p>
          <a:p>
            <a:pPr marL="0" marR="0" lvl="0" indent="269875" algn="just" defTabSz="914400" rtl="0" eaLnBrk="1" fontAlgn="base" latinLnBrk="0" hangingPunct="1">
              <a:lnSpc>
                <a:spcPct val="100000"/>
              </a:lnSpc>
              <a:spcBef>
                <a:spcPct val="0"/>
              </a:spcBef>
              <a:spcAft>
                <a:spcPct val="0"/>
              </a:spcAft>
              <a:buClrTx/>
              <a:buSzTx/>
              <a:buFontTx/>
              <a:buNone/>
              <a:tabLst/>
            </a:pPr>
            <a:r>
              <a:rPr kumimoji="0" lang="kk-KZ"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толтырылады (егер өріс қасиеті NOT NULL болмаса). </a:t>
            </a:r>
            <a:r>
              <a:rPr kumimoji="0" lang="kk-KZ"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students</a:t>
            </a:r>
            <a:r>
              <a:rPr kumimoji="0" lang="kk-KZ"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кестесінен </a:t>
            </a:r>
            <a:r>
              <a:rPr kumimoji="0" lang="kk-KZ"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id</a:t>
            </a:r>
            <a:r>
              <a:rPr kumimoji="0" lang="kk-KZ"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=2 жазбаны алайық.</a:t>
            </a:r>
            <a:endParaRPr kumimoji="0" lang="kk-KZ"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7412" name="Рисунок 1"/>
          <p:cNvPicPr>
            <a:picLocks noChangeAspect="1" noChangeArrowheads="1"/>
          </p:cNvPicPr>
          <p:nvPr/>
        </p:nvPicPr>
        <p:blipFill>
          <a:blip r:embed="rId3"/>
          <a:srcRect/>
          <a:stretch>
            <a:fillRect/>
          </a:stretch>
        </p:blipFill>
        <p:spPr bwMode="auto">
          <a:xfrm>
            <a:off x="3893270" y="3968684"/>
            <a:ext cx="3436938" cy="1871663"/>
          </a:xfrm>
          <a:prstGeom prst="rect">
            <a:avLst/>
          </a:prstGeom>
          <a:noFill/>
          <a:ln w="9525">
            <a:noFill/>
            <a:miter lim="800000"/>
            <a:headEnd/>
            <a:tailEnd/>
          </a:ln>
        </p:spPr>
      </p:pic>
      <p:sp>
        <p:nvSpPr>
          <p:cNvPr id="17413" name="Rectangle 5"/>
          <p:cNvSpPr>
            <a:spLocks noChangeArrowheads="1"/>
          </p:cNvSpPr>
          <p:nvPr/>
        </p:nvSpPr>
        <p:spPr bwMode="auto">
          <a:xfrm>
            <a:off x="3223967" y="6033154"/>
            <a:ext cx="5316717"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kk-KZ" sz="2000" dirty="0" smtClean="0">
                <a:solidFill>
                  <a:srgbClr val="000000"/>
                </a:solidFill>
                <a:latin typeface="Times New Roman" pitchFamily="18" charset="0"/>
                <a:ea typeface="Calibri" pitchFamily="34" charset="0"/>
                <a:cs typeface="Times New Roman" pitchFamily="18" charset="0"/>
              </a:rPr>
              <a:t>9</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 сурет. </a:t>
            </a:r>
            <a:r>
              <a:rPr kumimoji="0" lang="kk-KZ" sz="2000" b="0"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id</a:t>
            </a: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=2 жазбаны алу</a:t>
            </a:r>
          </a:p>
        </p:txBody>
      </p:sp>
    </p:spTree>
    <p:extLst>
      <p:ext uri="{BB962C8B-B14F-4D97-AF65-F5344CB8AC3E}">
        <p14:creationId xmlns="" xmlns:p14="http://schemas.microsoft.com/office/powerpoint/2010/main" val="748024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22548" y="122548"/>
            <a:ext cx="11280139" cy="2554545"/>
          </a:xfrm>
          <a:prstGeom prst="rect">
            <a:avLst/>
          </a:prstGeom>
          <a:solidFill>
            <a:srgbClr val="F2F2F2"/>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tab pos="1260475" algn="l"/>
              </a:tabLst>
            </a:pP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Басқа кестеден сұраныспен алынған деректерді екінші кестеге енгізу үшін келесі REPLACE INTO </a:t>
            </a:r>
          </a:p>
          <a:p>
            <a:pPr marL="0" marR="0" lvl="0" indent="269875" algn="l" defTabSz="914400" rtl="0" eaLnBrk="1" fontAlgn="base" latinLnBrk="0" hangingPunct="1">
              <a:lnSpc>
                <a:spcPct val="100000"/>
              </a:lnSpc>
              <a:spcBef>
                <a:spcPct val="0"/>
              </a:spcBef>
              <a:spcAft>
                <a:spcPct val="0"/>
              </a:spcAft>
              <a:buClrTx/>
              <a:buSzTx/>
              <a:buFontTx/>
              <a:buNone/>
              <a:tabLst>
                <a:tab pos="1260475" algn="l"/>
              </a:tabLst>
            </a:pP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нұсқаулығын пайдалана аламыз.</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88925" algn="l" defTabSz="914400" rtl="0" eaLnBrk="0" fontAlgn="base" latinLnBrk="0" hangingPunct="0">
              <a:lnSpc>
                <a:spcPct val="100000"/>
              </a:lnSpc>
              <a:spcBef>
                <a:spcPct val="0"/>
              </a:spcBef>
              <a:spcAft>
                <a:spcPct val="0"/>
              </a:spcAft>
              <a:buClrTx/>
              <a:buSzTx/>
              <a:buFontTx/>
              <a:buNone/>
              <a:tabLst>
                <a:tab pos="1260475" algn="l"/>
              </a:tabLst>
            </a:pP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Жалпы синтаксисі:</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88925" algn="l" defTabSz="914400" rtl="0" eaLnBrk="0" fontAlgn="base" latinLnBrk="0" hangingPunct="0">
              <a:lnSpc>
                <a:spcPct val="100000"/>
              </a:lnSpc>
              <a:spcBef>
                <a:spcPct val="0"/>
              </a:spcBef>
              <a:spcAft>
                <a:spcPct val="0"/>
              </a:spcAft>
              <a:buClrTx/>
              <a:buSzTx/>
              <a:buFontTx/>
              <a:buNone/>
              <a:tabLst>
                <a:tab pos="1260475" algn="l"/>
              </a:tabLst>
            </a:pP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REPLACE INTO кесте1(өрістер)</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88925" algn="l" defTabSz="914400" rtl="0" eaLnBrk="0" fontAlgn="base" latinLnBrk="0" hangingPunct="0">
              <a:lnSpc>
                <a:spcPct val="100000"/>
              </a:lnSpc>
              <a:spcBef>
                <a:spcPct val="0"/>
              </a:spcBef>
              <a:spcAft>
                <a:spcPct val="0"/>
              </a:spcAft>
              <a:buClrTx/>
              <a:buSzTx/>
              <a:buFontTx/>
              <a:buNone/>
              <a:tabLst>
                <a:tab pos="1260475" algn="l"/>
              </a:tabLst>
            </a:pP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SELECT кесте2.өрістер</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88925" algn="l" defTabSz="914400" rtl="0" eaLnBrk="0" fontAlgn="base" latinLnBrk="0" hangingPunct="0">
              <a:lnSpc>
                <a:spcPct val="100000"/>
              </a:lnSpc>
              <a:spcBef>
                <a:spcPct val="0"/>
              </a:spcBef>
              <a:spcAft>
                <a:spcPct val="0"/>
              </a:spcAft>
              <a:buClrTx/>
              <a:buSzTx/>
              <a:buFontTx/>
              <a:buNone/>
              <a:tabLst>
                <a:tab pos="1260475" algn="l"/>
              </a:tabLst>
            </a:pP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FROM кесте2</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88925" algn="l" defTabSz="914400" rtl="0" eaLnBrk="0" fontAlgn="base" latinLnBrk="0" hangingPunct="0">
              <a:lnSpc>
                <a:spcPct val="100000"/>
              </a:lnSpc>
              <a:spcBef>
                <a:spcPct val="0"/>
              </a:spcBef>
              <a:spcAft>
                <a:spcPct val="0"/>
              </a:spcAft>
              <a:buClrTx/>
              <a:buSzTx/>
              <a:buFontTx/>
              <a:buNone/>
              <a:tabLst>
                <a:tab pos="1260475" algn="l"/>
              </a:tabLst>
            </a:pP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WHERE шарт;</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88925" algn="l" defTabSz="914400" rtl="0" eaLnBrk="0" fontAlgn="base" latinLnBrk="0" hangingPunct="0">
              <a:lnSpc>
                <a:spcPct val="100000"/>
              </a:lnSpc>
              <a:spcBef>
                <a:spcPct val="0"/>
              </a:spcBef>
              <a:spcAft>
                <a:spcPct val="0"/>
              </a:spcAft>
              <a:buClrTx/>
              <a:buSzTx/>
              <a:buFontTx/>
              <a:buNone/>
              <a:tabLst>
                <a:tab pos="1260475" algn="l"/>
              </a:tabLst>
            </a:pPr>
            <a:r>
              <a:rPr kumimoji="0" lang="kk-KZ" sz="2000"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id</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=2 мен </a:t>
            </a:r>
            <a:r>
              <a:rPr kumimoji="0" lang="kk-KZ" sz="2000"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id</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=3 болатын студенттердің аты мен тегін қолданып жаңа жазба қосу.</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6387" name="Рисунок 1"/>
          <p:cNvPicPr>
            <a:picLocks noChangeAspect="1" noChangeArrowheads="1"/>
          </p:cNvPicPr>
          <p:nvPr/>
        </p:nvPicPr>
        <p:blipFill>
          <a:blip r:embed="rId2"/>
          <a:srcRect/>
          <a:stretch>
            <a:fillRect/>
          </a:stretch>
        </p:blipFill>
        <p:spPr bwMode="auto">
          <a:xfrm>
            <a:off x="3026004" y="2884602"/>
            <a:ext cx="5536776" cy="2705493"/>
          </a:xfrm>
          <a:prstGeom prst="rect">
            <a:avLst/>
          </a:prstGeom>
          <a:noFill/>
          <a:ln w="9525">
            <a:noFill/>
            <a:miter lim="800000"/>
            <a:headEnd/>
            <a:tailEnd/>
          </a:ln>
        </p:spPr>
      </p:pic>
      <p:sp>
        <p:nvSpPr>
          <p:cNvPr id="16388" name="Rectangle 4"/>
          <p:cNvSpPr>
            <a:spLocks noChangeArrowheads="1"/>
          </p:cNvSpPr>
          <p:nvPr/>
        </p:nvSpPr>
        <p:spPr bwMode="auto">
          <a:xfrm>
            <a:off x="3035431" y="5910606"/>
            <a:ext cx="534127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10 - сурет. REPLACE INTO арқылы жазба қосу</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38919468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90194" y="435983"/>
            <a:ext cx="10275216" cy="5801588"/>
          </a:xfrm>
          <a:prstGeom prst="rect">
            <a:avLst/>
          </a:prstGeom>
        </p:spPr>
        <p:txBody>
          <a:bodyPr wrap="square">
            <a:spAutoFit/>
          </a:bodyPr>
          <a:lstStyle/>
          <a:p>
            <a:pPr algn="ctr">
              <a:spcBef>
                <a:spcPts val="580"/>
              </a:spcBef>
              <a:buNone/>
              <a:defRPr/>
            </a:pPr>
            <a:r>
              <a:rPr lang="kk-KZ" altLang="ru-RU" sz="2400" dirty="0" smtClean="0">
                <a:latin typeface="Times New Roman" panose="02020603050405020304" pitchFamily="18" charset="0"/>
                <a:cs typeface="Times New Roman" panose="02020603050405020304" pitchFamily="18" charset="0"/>
              </a:rPr>
              <a:t>Әдебиеттер тізімі</a:t>
            </a:r>
            <a:endParaRPr lang="kk-KZ" altLang="ru-RU" sz="2400" b="1" dirty="0" smtClean="0">
              <a:latin typeface="Times New Roman" panose="02020603050405020304" pitchFamily="18" charset="0"/>
              <a:cs typeface="Times New Roman" panose="02020603050405020304" pitchFamily="18" charset="0"/>
            </a:endParaRPr>
          </a:p>
          <a:p>
            <a:pPr>
              <a:spcBef>
                <a:spcPts val="580"/>
              </a:spcBef>
              <a:defRPr/>
            </a:pPr>
            <a:endParaRPr lang="kk-KZ" altLang="ru-RU" b="1" dirty="0" smtClean="0">
              <a:latin typeface="Times New Roman" panose="02020603050405020304" pitchFamily="18" charset="0"/>
              <a:cs typeface="Times New Roman" panose="02020603050405020304" pitchFamily="18" charset="0"/>
            </a:endParaRPr>
          </a:p>
          <a:p>
            <a:pPr algn="just">
              <a:lnSpc>
                <a:spcPct val="120000"/>
              </a:lnSpc>
              <a:defRPr/>
            </a:pPr>
            <a:r>
              <a:rPr lang="kk-KZ" altLang="ru-RU" b="1" dirty="0" smtClean="0">
                <a:latin typeface="Times New Roman" panose="02020603050405020304" pitchFamily="18" charset="0"/>
                <a:cs typeface="Times New Roman" panose="02020603050405020304" pitchFamily="18" charset="0"/>
              </a:rPr>
              <a:t>Негізгі әдебиеттер:</a:t>
            </a:r>
            <a:endParaRPr lang="ru-RU" altLang="ru-RU" b="1" dirty="0" smtClean="0">
              <a:latin typeface="Times New Roman" panose="02020603050405020304" pitchFamily="18" charset="0"/>
              <a:cs typeface="Times New Roman" panose="02020603050405020304" pitchFamily="18" charset="0"/>
            </a:endParaRPr>
          </a:p>
          <a:p>
            <a:pPr lvl="0" algn="just">
              <a:lnSpc>
                <a:spcPct val="120000"/>
              </a:lnSpc>
              <a:buFont typeface="+mj-lt"/>
              <a:buAutoNum type="arabicPeriod"/>
            </a:pPr>
            <a:r>
              <a:rPr lang="ru-RU" altLang="ru-RU" dirty="0" err="1" smtClean="0">
                <a:latin typeface="Times New Roman" panose="02020603050405020304" pitchFamily="18" charset="0"/>
                <a:cs typeface="Times New Roman" panose="02020603050405020304" pitchFamily="18" charset="0"/>
              </a:rPr>
              <a:t>Сейед</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Тахагхогхи</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Хью</a:t>
            </a:r>
            <a:r>
              <a:rPr lang="ru-RU" altLang="ru-RU" dirty="0" smtClean="0">
                <a:latin typeface="Times New Roman" panose="02020603050405020304" pitchFamily="18" charset="0"/>
                <a:cs typeface="Times New Roman" panose="02020603050405020304" pitchFamily="18" charset="0"/>
              </a:rPr>
              <a:t> Е. Вильямс</a:t>
            </a:r>
            <a:r>
              <a:rPr lang="kk-KZ" altLang="ru-RU" dirty="0" smtClean="0">
                <a:latin typeface="Times New Roman" panose="02020603050405020304" pitchFamily="18" charset="0"/>
                <a:cs typeface="Times New Roman" panose="02020603050405020304" pitchFamily="18" charset="0"/>
              </a:rPr>
              <a:t>.</a:t>
            </a:r>
            <a:r>
              <a:rPr lang="ru-RU" altLang="ru-RU" dirty="0" smtClean="0">
                <a:latin typeface="Times New Roman" panose="02020603050405020304" pitchFamily="18" charset="0"/>
                <a:cs typeface="Times New Roman" panose="02020603050405020304" pitchFamily="18" charset="0"/>
              </a:rPr>
              <a:t> Руководство по </a:t>
            </a:r>
            <a:r>
              <a:rPr lang="ru-RU" altLang="ru-RU" dirty="0" err="1" smtClean="0">
                <a:latin typeface="Times New Roman" panose="02020603050405020304" pitchFamily="18" charset="0"/>
                <a:cs typeface="Times New Roman" panose="02020603050405020304" pitchFamily="18" charset="0"/>
              </a:rPr>
              <a:t>MySQL</a:t>
            </a:r>
            <a:r>
              <a:rPr lang="ru-RU" altLang="ru-RU" dirty="0" smtClean="0">
                <a:latin typeface="Times New Roman" panose="02020603050405020304" pitchFamily="18" charset="0"/>
                <a:cs typeface="Times New Roman" panose="02020603050405020304" pitchFamily="18" charset="0"/>
              </a:rPr>
              <a:t> / Пер. с англ. — М. : Издательство «Русская редакция» ; 2007. — 544 стр. : ил. ISBN 978–5–7502–0319–2</a:t>
            </a:r>
          </a:p>
          <a:p>
            <a:pPr lvl="0" algn="just">
              <a:lnSpc>
                <a:spcPct val="120000"/>
              </a:lnSpc>
              <a:buFont typeface="+mj-lt"/>
              <a:buAutoNum type="arabicPeriod"/>
            </a:pPr>
            <a:r>
              <a:rPr lang="kk-KZ" altLang="ru-RU" dirty="0" smtClean="0">
                <a:latin typeface="Times New Roman" panose="02020603050405020304" pitchFamily="18" charset="0"/>
                <a:cs typeface="Times New Roman" panose="02020603050405020304" pitchFamily="18" charset="0"/>
              </a:rPr>
              <a:t>Шварц Б., Зайцев П., Ткаченко В. MySQL по максимуму. 3-е изд. – СПб.: Питер, 2018. – 864 с.: ил. – (Серия «Бестселлеры O'Reilly»). ISBN 978-5-4461-0696-7</a:t>
            </a:r>
            <a:endParaRPr lang="ru-RU" altLang="ru-RU" dirty="0" smtClean="0">
              <a:latin typeface="Times New Roman" panose="02020603050405020304" pitchFamily="18" charset="0"/>
              <a:cs typeface="Times New Roman" panose="02020603050405020304" pitchFamily="18" charset="0"/>
            </a:endParaRPr>
          </a:p>
          <a:p>
            <a:pPr lvl="0" algn="just">
              <a:lnSpc>
                <a:spcPct val="120000"/>
              </a:lnSpc>
              <a:buFont typeface="+mj-lt"/>
              <a:buAutoNum type="arabicPeriod"/>
            </a:pPr>
            <a:r>
              <a:rPr lang="ru-RU" altLang="ru-RU" dirty="0" smtClean="0">
                <a:latin typeface="Times New Roman" panose="02020603050405020304" pitchFamily="18" charset="0"/>
                <a:cs typeface="Times New Roman" panose="02020603050405020304" pitchFamily="18" charset="0"/>
              </a:rPr>
              <a:t>М. В. Кузнецов, И. В. </a:t>
            </a:r>
            <a:r>
              <a:rPr lang="ru-RU" altLang="ru-RU" dirty="0" err="1" smtClean="0">
                <a:latin typeface="Times New Roman" panose="02020603050405020304" pitchFamily="18" charset="0"/>
                <a:cs typeface="Times New Roman" panose="02020603050405020304" pitchFamily="18" charset="0"/>
              </a:rPr>
              <a:t>Симдянов</a:t>
            </a:r>
            <a:r>
              <a:rPr lang="ru-RU" altLang="ru-RU" dirty="0" smtClean="0">
                <a:latin typeface="Times New Roman" panose="02020603050405020304" pitchFamily="18" charset="0"/>
                <a:cs typeface="Times New Roman" panose="02020603050405020304" pitchFamily="18" charset="0"/>
              </a:rPr>
              <a:t>. </a:t>
            </a:r>
            <a:r>
              <a:rPr lang="ru-RU" altLang="ru-RU" dirty="0" err="1" smtClean="0">
                <a:latin typeface="Times New Roman" panose="02020603050405020304" pitchFamily="18" charset="0"/>
                <a:cs typeface="Times New Roman" panose="02020603050405020304" pitchFamily="18" charset="0"/>
              </a:rPr>
              <a:t>MySQL</a:t>
            </a:r>
            <a:r>
              <a:rPr lang="ru-RU" altLang="ru-RU" dirty="0" smtClean="0">
                <a:latin typeface="Times New Roman" panose="02020603050405020304" pitchFamily="18" charset="0"/>
                <a:cs typeface="Times New Roman" panose="02020603050405020304" pitchFamily="18" charset="0"/>
              </a:rPr>
              <a:t> на примерах /</a:t>
            </a:r>
            <a:r>
              <a:rPr lang="kk-KZ" altLang="ru-RU" dirty="0" smtClean="0">
                <a:latin typeface="Times New Roman" panose="02020603050405020304" pitchFamily="18" charset="0"/>
                <a:cs typeface="Times New Roman" panose="02020603050405020304" pitchFamily="18" charset="0"/>
              </a:rPr>
              <a:t> – </a:t>
            </a:r>
            <a:r>
              <a:rPr lang="ru-RU" altLang="ru-RU" dirty="0" smtClean="0">
                <a:latin typeface="Times New Roman" panose="02020603050405020304" pitchFamily="18" charset="0"/>
                <a:cs typeface="Times New Roman" panose="02020603050405020304" pitchFamily="18" charset="0"/>
              </a:rPr>
              <a:t>СПб.: </a:t>
            </a:r>
            <a:r>
              <a:rPr lang="ru-RU" altLang="ru-RU" dirty="0" err="1" smtClean="0">
                <a:latin typeface="Times New Roman" panose="02020603050405020304" pitchFamily="18" charset="0"/>
                <a:cs typeface="Times New Roman" panose="02020603050405020304" pitchFamily="18" charset="0"/>
              </a:rPr>
              <a:t>БХВ-Петербург</a:t>
            </a:r>
            <a:r>
              <a:rPr lang="ru-RU" altLang="ru-RU" dirty="0" smtClean="0">
                <a:latin typeface="Times New Roman" panose="02020603050405020304" pitchFamily="18" charset="0"/>
                <a:cs typeface="Times New Roman" panose="02020603050405020304" pitchFamily="18" charset="0"/>
              </a:rPr>
              <a:t>, 2007. — 592 с.: ил. + CD-ROM</a:t>
            </a:r>
            <a:r>
              <a:rPr lang="kk-KZ" altLang="ru-RU" dirty="0" smtClean="0">
                <a:latin typeface="Times New Roman" panose="02020603050405020304" pitchFamily="18" charset="0"/>
                <a:cs typeface="Times New Roman" panose="02020603050405020304" pitchFamily="18" charset="0"/>
              </a:rPr>
              <a:t>. </a:t>
            </a:r>
            <a:r>
              <a:rPr lang="ru-RU" altLang="ru-RU" dirty="0" smtClean="0">
                <a:latin typeface="Times New Roman" panose="02020603050405020304" pitchFamily="18" charset="0"/>
                <a:cs typeface="Times New Roman" panose="02020603050405020304" pitchFamily="18" charset="0"/>
              </a:rPr>
              <a:t>ISBN 978-5-9775-0066-1</a:t>
            </a:r>
          </a:p>
          <a:p>
            <a:pPr algn="just">
              <a:lnSpc>
                <a:spcPct val="120000"/>
              </a:lnSpc>
              <a:defRPr/>
            </a:pPr>
            <a:r>
              <a:rPr lang="ru-RU" altLang="ru-RU" b="1" dirty="0" err="1" smtClean="0">
                <a:latin typeface="Times New Roman" panose="02020603050405020304" pitchFamily="18" charset="0"/>
                <a:cs typeface="Times New Roman" panose="02020603050405020304" pitchFamily="18" charset="0"/>
              </a:rPr>
              <a:t>Қосымша әдебиеттер:</a:t>
            </a:r>
            <a:endParaRPr lang="ru-RU" altLang="ru-RU" b="1" dirty="0" smtClean="0">
              <a:latin typeface="Times New Roman" panose="02020603050405020304" pitchFamily="18" charset="0"/>
              <a:cs typeface="Times New Roman" panose="02020603050405020304" pitchFamily="18" charset="0"/>
            </a:endParaRPr>
          </a:p>
          <a:p>
            <a:pPr lvl="0" algn="just">
              <a:lnSpc>
                <a:spcPct val="120000"/>
              </a:lnSpc>
              <a:buFont typeface="+mj-lt"/>
              <a:buAutoNum type="arabicPeriod"/>
            </a:pPr>
            <a:r>
              <a:rPr lang="en-US" altLang="ru-RU" dirty="0" err="1" smtClean="0">
                <a:latin typeface="Times New Roman" pitchFamily="18" charset="0"/>
                <a:cs typeface="Times New Roman" pitchFamily="18" charset="0"/>
              </a:rPr>
              <a:t>MySQL</a:t>
            </a:r>
            <a:r>
              <a:rPr lang="en-US" altLang="ru-RU" dirty="0" smtClean="0">
                <a:latin typeface="Times New Roman" pitchFamily="18" charset="0"/>
                <a:cs typeface="Times New Roman" pitchFamily="18" charset="0"/>
              </a:rPr>
              <a:t> Workbench Reference Manual. </a:t>
            </a:r>
            <a:r>
              <a:rPr lang="en-US" altLang="ru-RU" dirty="0" smtClean="0">
                <a:latin typeface="Times New Roman" pitchFamily="18" charset="0"/>
                <a:cs typeface="Times New Roman" pitchFamily="18" charset="0"/>
                <a:hlinkClick r:id="rId2"/>
              </a:rPr>
              <a:t>https://downloads.mysql.com/docs/workbench-en.pdf</a:t>
            </a:r>
            <a:r>
              <a:rPr lang="en-US" altLang="ru-RU" dirty="0" smtClean="0">
                <a:latin typeface="Times New Roman" pitchFamily="18" charset="0"/>
                <a:cs typeface="Times New Roman" pitchFamily="18" charset="0"/>
              </a:rPr>
              <a:t> </a:t>
            </a:r>
            <a:endParaRPr lang="ru-RU" altLang="ru-RU" dirty="0" smtClean="0">
              <a:latin typeface="Times New Roman" pitchFamily="18" charset="0"/>
              <a:cs typeface="Times New Roman" pitchFamily="18" charset="0"/>
            </a:endParaRPr>
          </a:p>
          <a:p>
            <a:pPr lvl="0" algn="just">
              <a:lnSpc>
                <a:spcPct val="120000"/>
              </a:lnSpc>
              <a:buFont typeface="+mj-lt"/>
              <a:buAutoNum type="arabicPeriod"/>
            </a:pPr>
            <a:r>
              <a:rPr lang="kk-KZ" dirty="0" smtClean="0">
                <a:latin typeface="Times New Roman" pitchFamily="18" charset="0"/>
                <a:cs typeface="Times New Roman" pitchFamily="18" charset="0"/>
              </a:rPr>
              <a:t>Кляйн К., Кляйн Д., Хант Б. SQL. Справочник, 3-е издание. – Пер. с англ. – СПб: Символ-Плюс, 2010. – 656 с., ил. ISBN 9785932861653</a:t>
            </a:r>
            <a:endParaRPr lang="ru-RU" dirty="0" smtClean="0">
              <a:latin typeface="Times New Roman" pitchFamily="18" charset="0"/>
              <a:cs typeface="Times New Roman" pitchFamily="18" charset="0"/>
            </a:endParaRPr>
          </a:p>
          <a:p>
            <a:pPr algn="just">
              <a:lnSpc>
                <a:spcPct val="120000"/>
              </a:lnSpc>
              <a:defRPr/>
            </a:pPr>
            <a:r>
              <a:rPr lang="kk-KZ" b="1" dirty="0" smtClean="0">
                <a:latin typeface="Times New Roman" pitchFamily="18" charset="0"/>
                <a:cs typeface="Times New Roman" pitchFamily="18" charset="0"/>
              </a:rPr>
              <a:t>Интернет көздері</a:t>
            </a:r>
            <a:endParaRPr lang="ru-RU" dirty="0" smtClean="0">
              <a:latin typeface="Times New Roman" pitchFamily="18" charset="0"/>
              <a:cs typeface="Times New Roman" pitchFamily="18" charset="0"/>
            </a:endParaRPr>
          </a:p>
          <a:p>
            <a:pPr algn="just">
              <a:lnSpc>
                <a:spcPct val="120000"/>
              </a:lnSpc>
            </a:pPr>
            <a:r>
              <a:rPr lang="en-US" dirty="0" smtClean="0">
                <a:latin typeface="Times New Roman" pitchFamily="18" charset="0"/>
                <a:cs typeface="Times New Roman" pitchFamily="18" charset="0"/>
                <a:hlinkClick r:id="rId3"/>
              </a:rPr>
              <a:t>Beyli_L_-_Izuchaem_SQL_Bestsellery_O_39_Reilly_-_2012.pdf  </a:t>
            </a:r>
          </a:p>
          <a:p>
            <a:pPr lvl="0" algn="just">
              <a:lnSpc>
                <a:spcPct val="120000"/>
              </a:lnSpc>
            </a:pPr>
            <a:r>
              <a:rPr lang="kk-KZ" dirty="0" smtClean="0">
                <a:latin typeface="Times New Roman" pitchFamily="18" charset="0"/>
                <a:cs typeface="Times New Roman" pitchFamily="18" charset="0"/>
                <a:hlinkClick r:id="rId3"/>
              </a:rPr>
              <a:t>MySQL Documentation </a:t>
            </a:r>
            <a:r>
              <a:rPr lang="kk-KZ" dirty="0" smtClean="0">
                <a:latin typeface="Times New Roman" pitchFamily="18" charset="0"/>
                <a:cs typeface="Times New Roman" pitchFamily="18" charset="0"/>
                <a:hlinkClick r:id="rId4"/>
              </a:rPr>
              <a:t>https://dev.mysql.com/doc/</a:t>
            </a:r>
            <a:r>
              <a:rPr lang="kk-KZ" dirty="0" smtClean="0">
                <a:latin typeface="Times New Roman" pitchFamily="18" charset="0"/>
                <a:cs typeface="Times New Roman" pitchFamily="18" charset="0"/>
                <a:hlinkClick r:id="rId3"/>
              </a:rPr>
              <a:t> </a:t>
            </a:r>
            <a:endParaRPr lang="ru-RU" dirty="0" smtClean="0">
              <a:latin typeface="Times New Roman" pitchFamily="18" charset="0"/>
              <a:cs typeface="Times New Roman" pitchFamily="18" charset="0"/>
              <a:hlinkClick r:id="rId3"/>
            </a:endParaRPr>
          </a:p>
          <a:p>
            <a:pPr algn="just">
              <a:lnSpc>
                <a:spcPct val="120000"/>
              </a:lnSpc>
              <a:defRPr/>
            </a:pPr>
            <a:r>
              <a:rPr lang="ru-RU" dirty="0" smtClean="0">
                <a:latin typeface="Times New Roman" pitchFamily="18" charset="0"/>
                <a:cs typeface="Times New Roman" pitchFamily="18" charset="0"/>
                <a:hlinkClick r:id="rId5"/>
              </a:rPr>
              <a:t>http://jsp.newmail.ru</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45097" y="263951"/>
            <a:ext cx="11108703" cy="5913012"/>
          </a:xfrm>
        </p:spPr>
        <p:txBody>
          <a:bodyPr>
            <a:normAutofit/>
          </a:bodyPr>
          <a:lstStyle/>
          <a:p>
            <a:pPr marL="0" indent="288000" algn="just">
              <a:lnSpc>
                <a:spcPct val="100000"/>
              </a:lnSpc>
              <a:spcBef>
                <a:spcPts val="0"/>
              </a:spcBef>
              <a:buNone/>
            </a:pPr>
            <a:r>
              <a:rPr lang="ru-RU" sz="2400" dirty="0" err="1" smtClean="0">
                <a:latin typeface="Times New Roman" pitchFamily="18" charset="0"/>
                <a:cs typeface="Times New Roman" pitchFamily="18" charset="0"/>
              </a:rPr>
              <a:t>Фактографиялық ААЖ-да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форматталған жазбалардың мысалы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ретінде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айталық, жинақ кассасындағы ақшаны қабылдау және </a:t>
            </a:r>
            <a:r>
              <a:rPr lang="ru-RU" sz="2400" dirty="0" smtClean="0">
                <a:latin typeface="Times New Roman" pitchFamily="18" charset="0"/>
                <a:cs typeface="Times New Roman" pitchFamily="18" charset="0"/>
              </a:rPr>
              <a:t>беру </a:t>
            </a:r>
            <a:r>
              <a:rPr lang="ru-RU" sz="2400" dirty="0" err="1" smtClean="0">
                <a:latin typeface="Times New Roman" pitchFamily="18" charset="0"/>
                <a:cs typeface="Times New Roman" pitchFamily="18" charset="0"/>
              </a:rPr>
              <a:t>операциялары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туралы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жазбаларды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келтіруге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болады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жазбаның төрт негізгі</a:t>
            </a:r>
            <a:r>
              <a:rPr lang="ru-RU" sz="2400" dirty="0" smtClean="0">
                <a:latin typeface="Times New Roman" pitchFamily="18" charset="0"/>
                <a:cs typeface="Times New Roman" pitchFamily="18" charset="0"/>
              </a:rPr>
              <a:t> атрибуты бар: </a:t>
            </a:r>
            <a:r>
              <a:rPr lang="ru-RU" sz="2400" dirty="0" err="1" smtClean="0">
                <a:latin typeface="Times New Roman" pitchFamily="18" charset="0"/>
                <a:cs typeface="Times New Roman" pitchFamily="18" charset="0"/>
              </a:rPr>
              <a:t>күні, операцияның сипаты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(қабылданған, берілген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сомасы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салымның қалдығы.</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err="1" smtClean="0">
                <a:latin typeface="Times New Roman" pitchFamily="18" charset="0"/>
                <a:cs typeface="Times New Roman" pitchFamily="18" charset="0"/>
              </a:rPr>
              <a:t>Құжаттық ААЖ-да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шешілетін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негізгі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міндет-олардың мазмұны бойынша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құжаттарды іздеу</a:t>
            </a:r>
            <a:r>
              <a:rPr lang="ru-RU" sz="2400" dirty="0" smtClean="0">
                <a:latin typeface="Times New Roman" pitchFamily="18" charset="0"/>
                <a:cs typeface="Times New Roman" pitchFamily="18" charset="0"/>
              </a:rPr>
              <a:t>. </a:t>
            </a:r>
          </a:p>
          <a:p>
            <a:pPr marL="0" indent="288000" algn="just">
              <a:lnSpc>
                <a:spcPct val="100000"/>
              </a:lnSpc>
              <a:spcBef>
                <a:spcPts val="0"/>
              </a:spcBef>
              <a:buNone/>
            </a:pPr>
            <a:r>
              <a:rPr lang="ru-RU" sz="2400" dirty="0" err="1" smtClean="0">
                <a:latin typeface="Times New Roman" pitchFamily="18" charset="0"/>
                <a:cs typeface="Times New Roman" pitchFamily="18" charset="0"/>
              </a:rPr>
              <a:t>Құжаттық жүйе пайдаланушының тапсырмасы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бойынша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оған қажетті құжаттарды </a:t>
            </a:r>
            <a:r>
              <a:rPr lang="ru-RU" sz="2400" dirty="0" smtClean="0">
                <a:latin typeface="Times New Roman" pitchFamily="18" charset="0"/>
                <a:cs typeface="Times New Roman" pitchFamily="18" charset="0"/>
              </a:rPr>
              <a:t>(</a:t>
            </a:r>
            <a:r>
              <a:rPr lang="ru-RU" sz="2400" dirty="0" err="1" smtClean="0">
                <a:latin typeface="Times New Roman" pitchFamily="18" charset="0"/>
                <a:cs typeface="Times New Roman" pitchFamily="18" charset="0"/>
              </a:rPr>
              <a:t>кітаптар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мақалалар, заңдар, патенттер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есептер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және </a:t>
            </a:r>
            <a:r>
              <a:rPr lang="ru-RU" sz="2400" dirty="0" smtClean="0">
                <a:latin typeface="Times New Roman" pitchFamily="18" charset="0"/>
                <a:cs typeface="Times New Roman" pitchFamily="18" charset="0"/>
              </a:rPr>
              <a:t>т.б.) </a:t>
            </a:r>
            <a:r>
              <a:rPr lang="ru-RU" sz="2400" dirty="0" err="1" smtClean="0">
                <a:latin typeface="Times New Roman" pitchFamily="18" charset="0"/>
                <a:cs typeface="Times New Roman" pitchFamily="18" charset="0"/>
              </a:rPr>
              <a:t>береді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Тапсырмада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қажетті құжаттар туралы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мәліметтер көрсетілуі мүмкін: </a:t>
            </a:r>
            <a:r>
              <a:rPr lang="ru-RU" sz="2400" dirty="0" smtClean="0">
                <a:latin typeface="Times New Roman" pitchFamily="18" charset="0"/>
                <a:cs typeface="Times New Roman" pitchFamily="18" charset="0"/>
              </a:rPr>
              <a:t>автор, </a:t>
            </a:r>
            <a:r>
              <a:rPr lang="ru-RU" sz="2400" dirty="0" err="1" smtClean="0">
                <a:latin typeface="Times New Roman" pitchFamily="18" charset="0"/>
                <a:cs typeface="Times New Roman" pitchFamily="18" charset="0"/>
              </a:rPr>
              <a:t>атауы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басылым</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уақыты, баспа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және </a:t>
            </a:r>
            <a:r>
              <a:rPr lang="ru-RU" sz="2400" dirty="0" smtClean="0">
                <a:latin typeface="Times New Roman" pitchFamily="18" charset="0"/>
                <a:cs typeface="Times New Roman" pitchFamily="18" charset="0"/>
              </a:rPr>
              <a:t>т. б.</a:t>
            </a:r>
          </a:p>
          <a:p>
            <a:pPr marL="0" indent="288000" algn="just">
              <a:lnSpc>
                <a:spcPct val="100000"/>
              </a:lnSpc>
              <a:spcBef>
                <a:spcPts val="0"/>
              </a:spcBef>
              <a:buNone/>
            </a:pPr>
            <a:r>
              <a:rPr lang="ru-RU" sz="2400" dirty="0" err="1" smtClean="0">
                <a:latin typeface="Times New Roman" pitchFamily="18" charset="0"/>
                <a:cs typeface="Times New Roman" pitchFamily="18" charset="0"/>
              </a:rPr>
              <a:t>Реляциялық мәліметтер базасы</a:t>
            </a:r>
            <a:r>
              <a:rPr lang="ru-RU" sz="2400" dirty="0" smtClean="0">
                <a:latin typeface="Times New Roman" pitchFamily="18" charset="0"/>
                <a:cs typeface="Times New Roman" pitchFamily="18" charset="0"/>
              </a:rPr>
              <a:t>. </a:t>
            </a:r>
          </a:p>
          <a:p>
            <a:pPr marL="0" indent="288000" algn="just">
              <a:lnSpc>
                <a:spcPct val="100000"/>
              </a:lnSpc>
              <a:spcBef>
                <a:spcPts val="0"/>
              </a:spcBef>
              <a:buNone/>
            </a:pPr>
            <a:r>
              <a:rPr lang="ru-RU" sz="2400" dirty="0" err="1" smtClean="0">
                <a:latin typeface="Times New Roman" pitchFamily="18" charset="0"/>
                <a:cs typeface="Times New Roman" pitchFamily="18" charset="0"/>
              </a:rPr>
              <a:t>Американдық </a:t>
            </a:r>
            <a:r>
              <a:rPr lang="ru-RU" sz="2400" dirty="0" smtClean="0">
                <a:latin typeface="Times New Roman" pitchFamily="18" charset="0"/>
                <a:cs typeface="Times New Roman" pitchFamily="18" charset="0"/>
              </a:rPr>
              <a:t>математик Э. Ф. Кодд (</a:t>
            </a:r>
            <a:r>
              <a:rPr lang="en-US" sz="2400" dirty="0" smtClean="0">
                <a:latin typeface="Times New Roman" pitchFamily="18" charset="0"/>
                <a:cs typeface="Times New Roman" pitchFamily="18" charset="0"/>
              </a:rPr>
              <a:t>E. F. </a:t>
            </a:r>
            <a:r>
              <a:rPr lang="en-US" sz="2400" dirty="0" err="1" smtClean="0">
                <a:latin typeface="Times New Roman" pitchFamily="18" charset="0"/>
                <a:cs typeface="Times New Roman" pitchFamily="18" charset="0"/>
              </a:rPr>
              <a:t>Codd</a:t>
            </a:r>
            <a:r>
              <a:rPr lang="en-US" sz="2400" dirty="0" smtClean="0">
                <a:latin typeface="Times New Roman" pitchFamily="18" charset="0"/>
                <a:cs typeface="Times New Roman" pitchFamily="18" charset="0"/>
              </a:rPr>
              <a:t>) 1970 </a:t>
            </a:r>
            <a:r>
              <a:rPr lang="ru-RU" sz="2400" dirty="0" err="1" smtClean="0">
                <a:latin typeface="Times New Roman" pitchFamily="18" charset="0"/>
                <a:cs typeface="Times New Roman" pitchFamily="18" charset="0"/>
              </a:rPr>
              <a:t>жылы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алғаш рет</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реляциялық модельдің негізгі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түсініктері </a:t>
            </a:r>
            <a:r>
              <a:rPr lang="ru-RU" sz="2400" dirty="0" smtClean="0">
                <a:latin typeface="Times New Roman" pitchFamily="18" charset="0"/>
                <a:cs typeface="Times New Roman" pitchFamily="18" charset="0"/>
              </a:rPr>
              <a:t>мен </a:t>
            </a:r>
            <a:r>
              <a:rPr lang="ru-RU" sz="2400" dirty="0" err="1" smtClean="0">
                <a:latin typeface="Times New Roman" pitchFamily="18" charset="0"/>
                <a:cs typeface="Times New Roman" pitchFamily="18" charset="0"/>
              </a:rPr>
              <a:t>шектеулерін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тұжырымдады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Реляциялық модельді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құру мақсаттары келесідей</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тұжырымдалған:</a:t>
            </a:r>
            <a:endParaRPr lang="ru-RU" sz="2400"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4524" y="179109"/>
            <a:ext cx="11099276" cy="5997854"/>
          </a:xfrm>
        </p:spPr>
        <p:txBody>
          <a:bodyPr>
            <a:normAutofit/>
          </a:bodyPr>
          <a:lstStyle/>
          <a:p>
            <a:pPr marL="0" indent="288000" algn="just">
              <a:lnSpc>
                <a:spcPct val="100000"/>
              </a:lnSpc>
              <a:spcBef>
                <a:spcPts val="0"/>
              </a:spcBef>
            </a:pPr>
            <a:r>
              <a:rPr lang="ru-RU" sz="2400" dirty="0" err="1" smtClean="0">
                <a:latin typeface="Times New Roman" pitchFamily="18" charset="0"/>
                <a:cs typeface="Times New Roman" pitchFamily="18" charset="0"/>
              </a:rPr>
              <a:t>деректерден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тәуелсіздіктің жоғары дәрежесін қамтамасыз ету</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Қолданбалы бағдарламалар деректердің ішкі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көрінісіндегі өзгерістерге, атап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айтқанда файлдарды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ұйымдастырудағы өзгерістерге, жазбаларды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қайта реттеуге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және кіру</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жолдарына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тәуелді болмауы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керек</a:t>
            </a:r>
            <a:r>
              <a:rPr lang="ru-RU" sz="2400" dirty="0" smtClean="0">
                <a:latin typeface="Times New Roman" pitchFamily="18" charset="0"/>
                <a:cs typeface="Times New Roman" pitchFamily="18" charset="0"/>
              </a:rPr>
              <a:t>;</a:t>
            </a:r>
          </a:p>
          <a:p>
            <a:pPr marL="0" indent="288000" algn="just">
              <a:lnSpc>
                <a:spcPct val="100000"/>
              </a:lnSpc>
              <a:spcBef>
                <a:spcPts val="0"/>
              </a:spcBef>
            </a:pPr>
            <a:r>
              <a:rPr lang="ru-RU" sz="2400" dirty="0" err="1" smtClean="0">
                <a:latin typeface="Times New Roman" pitchFamily="18" charset="0"/>
                <a:cs typeface="Times New Roman" pitchFamily="18" charset="0"/>
              </a:rPr>
              <a:t>семантикалық мәселелерді, сондай-ақ деректердің дәйектілігі </a:t>
            </a:r>
            <a:r>
              <a:rPr lang="ru-RU" sz="2400" dirty="0" smtClean="0">
                <a:latin typeface="Times New Roman" pitchFamily="18" charset="0"/>
                <a:cs typeface="Times New Roman" pitchFamily="18" charset="0"/>
              </a:rPr>
              <a:t>мен </a:t>
            </a:r>
            <a:r>
              <a:rPr lang="ru-RU" sz="2400" dirty="0" err="1" smtClean="0">
                <a:latin typeface="Times New Roman" pitchFamily="18" charset="0"/>
                <a:cs typeface="Times New Roman" pitchFamily="18" charset="0"/>
              </a:rPr>
              <a:t>артықтығы мәселелерін шешудің берік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негізін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құру</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Атап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айтқанда, Коддтың мақаласында нормаланған қатынастар ұғымы, яғни қайталанатын топтарсыз</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қатынастар енгізіледі</a:t>
            </a:r>
            <a:r>
              <a:rPr lang="ru-RU" sz="2400" dirty="0" smtClean="0">
                <a:latin typeface="Times New Roman" pitchFamily="18" charset="0"/>
                <a:cs typeface="Times New Roman" pitchFamily="18" charset="0"/>
              </a:rPr>
              <a:t>;</a:t>
            </a:r>
          </a:p>
          <a:p>
            <a:pPr marL="0" indent="288000" algn="just">
              <a:lnSpc>
                <a:spcPct val="100000"/>
              </a:lnSpc>
              <a:spcBef>
                <a:spcPts val="0"/>
              </a:spcBef>
            </a:pPr>
            <a:r>
              <a:rPr lang="ru-RU" sz="2400" dirty="0" err="1" smtClean="0">
                <a:latin typeface="Times New Roman" pitchFamily="18" charset="0"/>
                <a:cs typeface="Times New Roman" pitchFamily="18" charset="0"/>
              </a:rPr>
              <a:t>жиындардағы операцияларды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қосу арқылы деректерді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басқару тілдерін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кеңейту.</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endParaRPr lang="kk-KZ"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err="1" smtClean="0">
                <a:latin typeface="Times New Roman" pitchFamily="18" charset="0"/>
                <a:cs typeface="Times New Roman" pitchFamily="18" charset="0"/>
              </a:rPr>
              <a:t>Реляциялық </a:t>
            </a:r>
            <a:r>
              <a:rPr lang="ru-RU" sz="2400" dirty="0" smtClean="0">
                <a:latin typeface="Times New Roman" pitchFamily="18" charset="0"/>
                <a:cs typeface="Times New Roman" pitchFamily="18" charset="0"/>
              </a:rPr>
              <a:t>модель </a:t>
            </a:r>
            <a:r>
              <a:rPr lang="ru-RU" sz="2400" dirty="0" err="1" smtClean="0">
                <a:latin typeface="Times New Roman" pitchFamily="18" charset="0"/>
                <a:cs typeface="Times New Roman" pitchFamily="18" charset="0"/>
              </a:rPr>
              <a:t>қатынастың математикалық тұжырымдамасына негізделген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оның физикалық көрінісі кесте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болып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табылады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Шындығында, </a:t>
            </a:r>
            <a:r>
              <a:rPr lang="ru-RU" sz="2400" dirty="0" smtClean="0">
                <a:latin typeface="Times New Roman" pitchFamily="18" charset="0"/>
                <a:cs typeface="Times New Roman" pitchFamily="18" charset="0"/>
              </a:rPr>
              <a:t>Кодд </a:t>
            </a:r>
            <a:r>
              <a:rPr lang="ru-RU" sz="2400" dirty="0" err="1" smtClean="0">
                <a:latin typeface="Times New Roman" pitchFamily="18" charset="0"/>
                <a:cs typeface="Times New Roman" pitchFamily="18" charset="0"/>
              </a:rPr>
              <a:t>тәжірибелі </a:t>
            </a:r>
            <a:r>
              <a:rPr lang="ru-RU" sz="2400" dirty="0" smtClean="0">
                <a:latin typeface="Times New Roman" pitchFamily="18" charset="0"/>
                <a:cs typeface="Times New Roman" pitchFamily="18" charset="0"/>
              </a:rPr>
              <a:t>математик </a:t>
            </a:r>
            <a:r>
              <a:rPr lang="ru-RU" sz="2400" dirty="0" err="1" smtClean="0">
                <a:latin typeface="Times New Roman" pitchFamily="18" charset="0"/>
                <a:cs typeface="Times New Roman" pitchFamily="18" charset="0"/>
              </a:rPr>
              <a:t>ретінде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математикалық терминологияны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әсіресе Жиындар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теориясы</a:t>
            </a:r>
            <a:r>
              <a:rPr lang="ru-RU" sz="2400" dirty="0" smtClean="0">
                <a:latin typeface="Times New Roman" pitchFamily="18" charset="0"/>
                <a:cs typeface="Times New Roman" pitchFamily="18" charset="0"/>
              </a:rPr>
              <a:t> мен предикат </a:t>
            </a:r>
            <a:r>
              <a:rPr lang="ru-RU" sz="2400" dirty="0" err="1" smtClean="0">
                <a:latin typeface="Times New Roman" pitchFamily="18" charset="0"/>
                <a:cs typeface="Times New Roman" pitchFamily="18" charset="0"/>
              </a:rPr>
              <a:t>логикасынан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кеңінен қолданды</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35670" y="226243"/>
            <a:ext cx="11118130" cy="5950720"/>
          </a:xfrm>
        </p:spPr>
        <p:txBody>
          <a:bodyPr>
            <a:noAutofit/>
          </a:bodyPr>
          <a:lstStyle/>
          <a:p>
            <a:pPr marL="0" indent="288000" algn="just">
              <a:lnSpc>
                <a:spcPct val="100000"/>
              </a:lnSpc>
              <a:spcBef>
                <a:spcPts val="0"/>
              </a:spcBef>
              <a:buNone/>
            </a:pPr>
            <a:r>
              <a:rPr lang="ru-RU" sz="2400" dirty="0" err="1" smtClean="0">
                <a:latin typeface="Times New Roman" pitchFamily="18" charset="0"/>
                <a:cs typeface="Times New Roman" pitchFamily="18" charset="0"/>
              </a:rPr>
              <a:t>Қатынас-бағандар </a:t>
            </a:r>
            <a:r>
              <a:rPr lang="ru-RU" sz="2400" dirty="0" smtClean="0">
                <a:latin typeface="Times New Roman" pitchFamily="18" charset="0"/>
                <a:cs typeface="Times New Roman" pitchFamily="18" charset="0"/>
              </a:rPr>
              <a:t>мен </a:t>
            </a:r>
            <a:r>
              <a:rPr lang="ru-RU" sz="2400" dirty="0" err="1" smtClean="0">
                <a:latin typeface="Times New Roman" pitchFamily="18" charset="0"/>
                <a:cs typeface="Times New Roman" pitchFamily="18" charset="0"/>
              </a:rPr>
              <a:t>жолдардан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тұратын жалпақ кесте</a:t>
            </a:r>
            <a:r>
              <a:rPr lang="ru-RU" sz="2400" dirty="0" smtClean="0">
                <a:latin typeface="Times New Roman" pitchFamily="18" charset="0"/>
                <a:cs typeface="Times New Roman" pitchFamily="18" charset="0"/>
              </a:rPr>
              <a:t>.</a:t>
            </a:r>
          </a:p>
          <a:p>
            <a:pPr marL="0" indent="288000" algn="just">
              <a:lnSpc>
                <a:spcPct val="100000"/>
              </a:lnSpc>
              <a:spcBef>
                <a:spcPts val="0"/>
              </a:spcBef>
              <a:buNone/>
            </a:pPr>
            <a:r>
              <a:rPr lang="ru-RU" sz="2400" dirty="0" err="1" smtClean="0">
                <a:latin typeface="Times New Roman" pitchFamily="18" charset="0"/>
                <a:cs typeface="Times New Roman" pitchFamily="18" charset="0"/>
              </a:rPr>
              <a:t>Кез-келген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реляциялық ДҚБЖ-да пайдаланушы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мәліметтер базасын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кестелер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жиынтығы ретінде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қабылдайды деп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болжанады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Алайда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бұл қабылдау </a:t>
            </a:r>
            <a:r>
              <a:rPr lang="ru-RU" sz="2400" dirty="0" smtClean="0">
                <a:latin typeface="Times New Roman" pitchFamily="18" charset="0"/>
                <a:cs typeface="Times New Roman" pitchFamily="18" charset="0"/>
              </a:rPr>
              <a:t>тек </a:t>
            </a:r>
            <a:r>
              <a:rPr lang="ru-RU" sz="2400" dirty="0" err="1" smtClean="0">
                <a:latin typeface="Times New Roman" pitchFamily="18" charset="0"/>
                <a:cs typeface="Times New Roman" pitchFamily="18" charset="0"/>
              </a:rPr>
              <a:t>мәліметтер базасының логикалық құрылымына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яғни сыртқы және тұжырымдамалық деңгейлерге қатысты екенін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атап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өткен жөн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Мұндай қабылдау әртүрлі құрылымдар арқылы жүзеге асырылуы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мүмкін мәліметтер базасының физикалық құрылымына қатысты емес</a:t>
            </a:r>
            <a:r>
              <a:rPr lang="ru-RU" sz="2400" dirty="0" smtClean="0">
                <a:latin typeface="Times New Roman" pitchFamily="18" charset="0"/>
                <a:cs typeface="Times New Roman" pitchFamily="18" charset="0"/>
              </a:rPr>
              <a:t>.</a:t>
            </a:r>
          </a:p>
          <a:p>
            <a:pPr marL="0" indent="288000" algn="just">
              <a:lnSpc>
                <a:spcPct val="100000"/>
              </a:lnSpc>
              <a:spcBef>
                <a:spcPts val="0"/>
              </a:spcBef>
              <a:buNone/>
            </a:pPr>
            <a:r>
              <a:rPr lang="ru-RU" sz="2400" dirty="0" err="1" smtClean="0">
                <a:latin typeface="Times New Roman" pitchFamily="18" charset="0"/>
                <a:cs typeface="Times New Roman" pitchFamily="18" charset="0"/>
              </a:rPr>
              <a:t>Атрибут-қатынастың аталған бағаны.</a:t>
            </a:r>
            <a:endParaRPr lang="ru-RU" sz="2400" dirty="0" smtClean="0">
              <a:latin typeface="Times New Roman" pitchFamily="18" charset="0"/>
              <a:cs typeface="Times New Roman" pitchFamily="18" charset="0"/>
            </a:endParaRPr>
          </a:p>
          <a:p>
            <a:pPr marL="0" indent="288000" algn="just">
              <a:lnSpc>
                <a:spcPct val="100000"/>
              </a:lnSpc>
              <a:spcBef>
                <a:spcPts val="0"/>
              </a:spcBef>
              <a:buNone/>
            </a:pPr>
            <a:r>
              <a:rPr lang="ru-RU" sz="2400" dirty="0" err="1" smtClean="0">
                <a:latin typeface="Times New Roman" pitchFamily="18" charset="0"/>
                <a:cs typeface="Times New Roman" pitchFamily="18" charset="0"/>
              </a:rPr>
              <a:t>Реляциялық модельде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қатынастар мәліметтер базасында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ұсынылған объектілер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туралы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ақпаратты сақтау үшін қолданылады.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Қатынас әдетте екі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өлшемді кесте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түрінде болады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онда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жолдар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жеке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жазбаларға, </a:t>
            </a:r>
            <a:r>
              <a:rPr lang="ru-RU" sz="2400" dirty="0" smtClean="0">
                <a:latin typeface="Times New Roman" pitchFamily="18" charset="0"/>
                <a:cs typeface="Times New Roman" pitchFamily="18" charset="0"/>
              </a:rPr>
              <a:t>ал </a:t>
            </a:r>
            <a:r>
              <a:rPr lang="ru-RU" sz="2400" dirty="0" err="1" smtClean="0">
                <a:latin typeface="Times New Roman" pitchFamily="18" charset="0"/>
                <a:cs typeface="Times New Roman" pitchFamily="18" charset="0"/>
              </a:rPr>
              <a:t>бағандар атрибуттарға сәйкес келеді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Бұл жағдайда атрибуттар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кез-келген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тәртіпте орналасуы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мүмкін, олардың қайта реттелуіне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қарамастан, қатынас бірдей</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болып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қалады, сондықтан бірдей</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мағынаға ие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болады</a:t>
            </a:r>
            <a:endParaRPr lang="ru-RU" sz="2400"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653</TotalTime>
  <Words>4732</Words>
  <Application>Microsoft Office PowerPoint</Application>
  <PresentationFormat>Произвольный</PresentationFormat>
  <Paragraphs>454</Paragraphs>
  <Slides>64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64</vt:i4>
      </vt:variant>
    </vt:vector>
  </HeadingPairs>
  <TitlesOfParts>
    <vt:vector size="65" baseType="lpstr">
      <vt:lpstr>Тема Office</vt:lpstr>
      <vt:lpstr>Деректер базасының жүйесі</vt:lpstr>
      <vt:lpstr>Слайд 2</vt:lpstr>
      <vt:lpstr>Тақырып 1. Деректер қорының негізгі ұғымдары</vt:lpstr>
      <vt:lpstr>Слайд 4</vt:lpstr>
      <vt:lpstr>Слайд 5</vt:lpstr>
      <vt:lpstr>Слайд 6</vt:lpstr>
      <vt:lpstr>Слайд 7</vt:lpstr>
      <vt:lpstr>Слайд 8</vt:lpstr>
      <vt:lpstr>Слайд 9</vt:lpstr>
      <vt:lpstr>Слайд 10</vt:lpstr>
      <vt:lpstr>Слайд 11</vt:lpstr>
      <vt:lpstr>Слайд 12</vt:lpstr>
      <vt:lpstr>  Тақырып  2. Ақпараттық жүйелер және ақпараттық технологиялар.  Деректер база теориясының даму бағыттары  </vt:lpstr>
      <vt:lpstr>Слайд 14</vt:lpstr>
      <vt:lpstr>Слайд 15</vt:lpstr>
      <vt:lpstr>Слайд 16</vt:lpstr>
      <vt:lpstr>Слайд 17</vt:lpstr>
      <vt:lpstr>АЖ - ақпаратты өңдеу үшін арналған есептеу кешен. Ақпараттық жүйе келесі элементтерден құрылады </vt:lpstr>
      <vt:lpstr>Слайд 19</vt:lpstr>
      <vt:lpstr>Тақырып 3. Деректер қорының және деректер қорын басқару жүйесі</vt:lpstr>
      <vt:lpstr>Слайд 21</vt:lpstr>
      <vt:lpstr>ДҚ жобалаудың кезеңдері</vt:lpstr>
      <vt:lpstr>Слайд 23</vt:lpstr>
      <vt:lpstr>Слайд 24</vt:lpstr>
      <vt:lpstr>ДҚБЖ–нің тілдік құрылғыларының құрамына кіретін тілдер</vt:lpstr>
      <vt:lpstr>Слайд 26</vt:lpstr>
      <vt:lpstr>Слайд 27</vt:lpstr>
      <vt:lpstr>Слайд 28</vt:lpstr>
      <vt:lpstr>Слайд 29</vt:lpstr>
      <vt:lpstr>Слайд 30</vt:lpstr>
      <vt:lpstr>Слайд 31</vt:lpstr>
      <vt:lpstr>Слайд 32</vt:lpstr>
      <vt:lpstr>Слайд 33</vt:lpstr>
      <vt:lpstr>Тақырып 4. Мәліметтер база әкімшілігі және оның қызметтері</vt:lpstr>
      <vt:lpstr>Слайд 35</vt:lpstr>
      <vt:lpstr>Деректер қорының әкімшілер тобының құрамына кіретінде төмендегі суретте ұсынылған. </vt:lpstr>
      <vt:lpstr>Слайд 37</vt:lpstr>
      <vt:lpstr>Слайд 38</vt:lpstr>
      <vt:lpstr>SQL</vt:lpstr>
      <vt:lpstr>SQL интерактивті және енгізілген түрде пайдаланады. Оның құрамына кіретіндер: </vt:lpstr>
      <vt:lpstr>Дәріс №5. Деректер базасымен жұмыс жасау үшін арналған басқару элементтері, олардың қасиеттері және әдістері</vt:lpstr>
      <vt:lpstr>Слайд 42</vt:lpstr>
      <vt:lpstr>Слайд 43</vt:lpstr>
      <vt:lpstr>Слайд 44</vt:lpstr>
      <vt:lpstr> Тақырып 5. Мәліметтер моделдері </vt:lpstr>
      <vt:lpstr>Слайд 46</vt:lpstr>
      <vt:lpstr>Слайд 47</vt:lpstr>
      <vt:lpstr>Слайд 48</vt:lpstr>
      <vt:lpstr>Деректер қорының моделі </vt:lpstr>
      <vt:lpstr>Слайд 50</vt:lpstr>
      <vt:lpstr>Слайд 51</vt:lpstr>
      <vt:lpstr>Слайд 52</vt:lpstr>
      <vt:lpstr>Реляциялық деректер базасы</vt:lpstr>
      <vt:lpstr>Мәліметтер базасын басқару</vt:lpstr>
      <vt:lpstr>Тақырып 6. Деректермен орындалатын негізгі операциялар</vt:lpstr>
      <vt:lpstr>Слайд 56</vt:lpstr>
      <vt:lpstr>Слайд 57</vt:lpstr>
      <vt:lpstr>Слайд 58</vt:lpstr>
      <vt:lpstr>Слайд 59</vt:lpstr>
      <vt:lpstr>Слайд 60</vt:lpstr>
      <vt:lpstr>Слайд 61</vt:lpstr>
      <vt:lpstr>Слайд 62</vt:lpstr>
      <vt:lpstr>Слайд 63</vt:lpstr>
      <vt:lpstr>Слайд 64</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Деректер қорының негіздері</dc:title>
  <dc:creator>Учетная запись Майкрософт</dc:creator>
  <cp:lastModifiedBy>Admin</cp:lastModifiedBy>
  <cp:revision>70</cp:revision>
  <dcterms:created xsi:type="dcterms:W3CDTF">2021-06-18T06:13:36Z</dcterms:created>
  <dcterms:modified xsi:type="dcterms:W3CDTF">2023-06-19T20:40:37Z</dcterms:modified>
</cp:coreProperties>
</file>