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69.xml" ContentType="application/vnd.openxmlformats-officedocument.presentationml.slide+xml"/>
  <Override PartName="/ppt/tableStyles.xml" ContentType="application/vnd.openxmlformats-officedocument.presentationml.tableStyles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194.xml" ContentType="application/vnd.openxmlformats-officedocument.presentationml.slide+xml"/>
  <Override PartName="/ppt/slides/slide99.xml" ContentType="application/vnd.openxmlformats-officedocument.presentationml.slide+xml"/>
  <Override PartName="/ppt/slides/slide136.xml" ContentType="application/vnd.openxmlformats-officedocument.presentationml.slide+xml"/>
  <Override PartName="/ppt/slides/slide183.xml" ContentType="application/vnd.openxmlformats-officedocument.presentationml.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slides/slide172.xml" ContentType="application/vnd.openxmlformats-officedocument.presentationml.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188.xml" ContentType="application/vnd.openxmlformats-officedocument.presentationml.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s/slide166.xml" ContentType="application/vnd.openxmlformats-officedocument.presentationml.slide+xml"/>
  <Override PartName="/ppt/slides/slide177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173.xml" ContentType="application/vnd.openxmlformats-officedocument.presentationml.slide+xml"/>
  <Override PartName="/ppt/slides/slide184.xml" ContentType="application/vnd.openxmlformats-officedocument.presentationml.slide+xml"/>
  <Override PartName="/ppt/diagrams/data3.xml" ContentType="application/vnd.openxmlformats-officedocument.drawingml.diagramData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slides/slide162.xml" ContentType="application/vnd.openxmlformats-officedocument.presentationml.slide+xml"/>
  <Override PartName="/ppt/slides/slide191.xml" ContentType="application/vnd.openxmlformats-officedocument.presentationml.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s/slide180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89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s/slide178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167.xml" ContentType="application/vnd.openxmlformats-officedocument.presentationml.slide+xml"/>
  <Override PartName="/ppt/slides/slide185.xml" ContentType="application/vnd.openxmlformats-officedocument.presentationml.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74.xml" ContentType="application/vnd.openxmlformats-officedocument.presentationml.slide+xml"/>
  <Override PartName="/ppt/slides/slide192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s/slide181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slides/slide170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s/slide168.xml" ContentType="application/vnd.openxmlformats-officedocument.presentationml.slide+xml"/>
  <Override PartName="/ppt/slides/slide179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186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slides/slide175.xml" ContentType="application/vnd.openxmlformats-officedocument.presentationml.slide+xml"/>
  <Override PartName="/ppt/slides/slide193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171.xml" ContentType="application/vnd.openxmlformats-officedocument.presentationml.slide+xml"/>
  <Override PartName="/ppt/slides/slide182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87.xml" ContentType="application/vnd.openxmlformats-officedocument.presentationml.slide+xml"/>
  <Override PartName="/ppt/slides/slide129.xml" ContentType="application/vnd.openxmlformats-officedocument.presentationml.slide+xml"/>
  <Override PartName="/ppt/slides/slide176.xml" ContentType="application/vnd.openxmlformats-officedocument.presentationml.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slides/slide190.xml" ContentType="application/vnd.openxmlformats-officedocument.presentationml.slide+xml"/>
  <Override PartName="/ppt/viewProps.xml" ContentType="application/vnd.openxmlformats-officedocument.presentationml.viewProps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6"/>
  </p:notesMasterIdLst>
  <p:sldIdLst>
    <p:sldId id="479" r:id="rId2"/>
    <p:sldId id="396" r:id="rId3"/>
    <p:sldId id="381" r:id="rId4"/>
    <p:sldId id="382" r:id="rId5"/>
    <p:sldId id="383" r:id="rId6"/>
    <p:sldId id="480" r:id="rId7"/>
    <p:sldId id="385" r:id="rId8"/>
    <p:sldId id="386" r:id="rId9"/>
    <p:sldId id="387" r:id="rId10"/>
    <p:sldId id="584" r:id="rId11"/>
    <p:sldId id="481" r:id="rId12"/>
    <p:sldId id="482" r:id="rId13"/>
    <p:sldId id="585" r:id="rId14"/>
    <p:sldId id="483" r:id="rId15"/>
    <p:sldId id="484" r:id="rId16"/>
    <p:sldId id="485" r:id="rId17"/>
    <p:sldId id="390" r:id="rId18"/>
    <p:sldId id="587" r:id="rId19"/>
    <p:sldId id="391" r:id="rId20"/>
    <p:sldId id="586" r:id="rId21"/>
    <p:sldId id="392" r:id="rId22"/>
    <p:sldId id="393" r:id="rId23"/>
    <p:sldId id="490" r:id="rId24"/>
    <p:sldId id="491" r:id="rId25"/>
    <p:sldId id="597" r:id="rId26"/>
    <p:sldId id="494" r:id="rId27"/>
    <p:sldId id="493" r:id="rId28"/>
    <p:sldId id="588" r:id="rId29"/>
    <p:sldId id="395" r:id="rId30"/>
    <p:sldId id="259" r:id="rId31"/>
    <p:sldId id="260" r:id="rId32"/>
    <p:sldId id="495" r:id="rId33"/>
    <p:sldId id="589" r:id="rId34"/>
    <p:sldId id="590" r:id="rId35"/>
    <p:sldId id="591" r:id="rId36"/>
    <p:sldId id="261" r:id="rId37"/>
    <p:sldId id="496" r:id="rId38"/>
    <p:sldId id="497" r:id="rId39"/>
    <p:sldId id="498" r:id="rId40"/>
    <p:sldId id="593" r:id="rId41"/>
    <p:sldId id="501" r:id="rId42"/>
    <p:sldId id="263" r:id="rId43"/>
    <p:sldId id="265" r:id="rId44"/>
    <p:sldId id="594" r:id="rId45"/>
    <p:sldId id="398" r:id="rId46"/>
    <p:sldId id="502" r:id="rId47"/>
    <p:sldId id="592" r:id="rId48"/>
    <p:sldId id="399" r:id="rId49"/>
    <p:sldId id="269" r:id="rId50"/>
    <p:sldId id="270" r:id="rId51"/>
    <p:sldId id="271" r:id="rId52"/>
    <p:sldId id="272" r:id="rId53"/>
    <p:sldId id="507" r:id="rId54"/>
    <p:sldId id="509" r:id="rId55"/>
    <p:sldId id="508" r:id="rId56"/>
    <p:sldId id="401" r:id="rId57"/>
    <p:sldId id="510" r:id="rId58"/>
    <p:sldId id="511" r:id="rId59"/>
    <p:sldId id="517" r:id="rId60"/>
    <p:sldId id="519" r:id="rId61"/>
    <p:sldId id="520" r:id="rId62"/>
    <p:sldId id="521" r:id="rId63"/>
    <p:sldId id="273" r:id="rId64"/>
    <p:sldId id="275" r:id="rId65"/>
    <p:sldId id="522" r:id="rId66"/>
    <p:sldId id="523" r:id="rId67"/>
    <p:sldId id="524" r:id="rId68"/>
    <p:sldId id="402" r:id="rId69"/>
    <p:sldId id="403" r:id="rId70"/>
    <p:sldId id="525" r:id="rId71"/>
    <p:sldId id="526" r:id="rId72"/>
    <p:sldId id="527" r:id="rId73"/>
    <p:sldId id="528" r:id="rId74"/>
    <p:sldId id="529" r:id="rId75"/>
    <p:sldId id="530" r:id="rId76"/>
    <p:sldId id="280" r:id="rId77"/>
    <p:sldId id="281" r:id="rId78"/>
    <p:sldId id="282" r:id="rId79"/>
    <p:sldId id="283" r:id="rId80"/>
    <p:sldId id="284" r:id="rId81"/>
    <p:sldId id="531" r:id="rId82"/>
    <p:sldId id="532" r:id="rId83"/>
    <p:sldId id="285" r:id="rId84"/>
    <p:sldId id="286" r:id="rId85"/>
    <p:sldId id="533" r:id="rId86"/>
    <p:sldId id="404" r:id="rId87"/>
    <p:sldId id="534" r:id="rId88"/>
    <p:sldId id="537" r:id="rId89"/>
    <p:sldId id="536" r:id="rId90"/>
    <p:sldId id="535" r:id="rId91"/>
    <p:sldId id="538" r:id="rId92"/>
    <p:sldId id="539" r:id="rId93"/>
    <p:sldId id="288" r:id="rId94"/>
    <p:sldId id="289" r:id="rId95"/>
    <p:sldId id="290" r:id="rId96"/>
    <p:sldId id="540" r:id="rId97"/>
    <p:sldId id="291" r:id="rId98"/>
    <p:sldId id="295" r:id="rId99"/>
    <p:sldId id="296" r:id="rId100"/>
    <p:sldId id="541" r:id="rId101"/>
    <p:sldId id="542" r:id="rId102"/>
    <p:sldId id="554" r:id="rId103"/>
    <p:sldId id="543" r:id="rId104"/>
    <p:sldId id="544" r:id="rId105"/>
    <p:sldId id="545" r:id="rId106"/>
    <p:sldId id="546" r:id="rId107"/>
    <p:sldId id="547" r:id="rId108"/>
    <p:sldId id="548" r:id="rId109"/>
    <p:sldId id="549" r:id="rId110"/>
    <p:sldId id="550" r:id="rId111"/>
    <p:sldId id="551" r:id="rId112"/>
    <p:sldId id="552" r:id="rId113"/>
    <p:sldId id="553" r:id="rId114"/>
    <p:sldId id="564" r:id="rId115"/>
    <p:sldId id="565" r:id="rId116"/>
    <p:sldId id="566" r:id="rId117"/>
    <p:sldId id="556" r:id="rId118"/>
    <p:sldId id="557" r:id="rId119"/>
    <p:sldId id="567" r:id="rId120"/>
    <p:sldId id="558" r:id="rId121"/>
    <p:sldId id="568" r:id="rId122"/>
    <p:sldId id="569" r:id="rId123"/>
    <p:sldId id="559" r:id="rId124"/>
    <p:sldId id="560" r:id="rId125"/>
    <p:sldId id="561" r:id="rId126"/>
    <p:sldId id="562" r:id="rId127"/>
    <p:sldId id="570" r:id="rId128"/>
    <p:sldId id="571" r:id="rId129"/>
    <p:sldId id="563" r:id="rId130"/>
    <p:sldId id="572" r:id="rId131"/>
    <p:sldId id="598" r:id="rId132"/>
    <p:sldId id="599" r:id="rId133"/>
    <p:sldId id="555" r:id="rId134"/>
    <p:sldId id="313" r:id="rId135"/>
    <p:sldId id="574" r:id="rId136"/>
    <p:sldId id="575" r:id="rId137"/>
    <p:sldId id="573" r:id="rId138"/>
    <p:sldId id="576" r:id="rId139"/>
    <p:sldId id="595" r:id="rId140"/>
    <p:sldId id="596" r:id="rId141"/>
    <p:sldId id="314" r:id="rId142"/>
    <p:sldId id="315" r:id="rId143"/>
    <p:sldId id="316" r:id="rId144"/>
    <p:sldId id="317" r:id="rId145"/>
    <p:sldId id="318" r:id="rId146"/>
    <p:sldId id="319" r:id="rId147"/>
    <p:sldId id="320" r:id="rId148"/>
    <p:sldId id="321" r:id="rId149"/>
    <p:sldId id="322" r:id="rId150"/>
    <p:sldId id="323" r:id="rId151"/>
    <p:sldId id="324" r:id="rId152"/>
    <p:sldId id="325" r:id="rId153"/>
    <p:sldId id="326" r:id="rId154"/>
    <p:sldId id="327" r:id="rId155"/>
    <p:sldId id="577" r:id="rId156"/>
    <p:sldId id="328" r:id="rId157"/>
    <p:sldId id="578" r:id="rId158"/>
    <p:sldId id="579" r:id="rId159"/>
    <p:sldId id="409" r:id="rId160"/>
    <p:sldId id="580" r:id="rId161"/>
    <p:sldId id="581" r:id="rId162"/>
    <p:sldId id="410" r:id="rId163"/>
    <p:sldId id="411" r:id="rId164"/>
    <p:sldId id="582" r:id="rId165"/>
    <p:sldId id="412" r:id="rId166"/>
    <p:sldId id="413" r:id="rId167"/>
    <p:sldId id="414" r:id="rId168"/>
    <p:sldId id="416" r:id="rId169"/>
    <p:sldId id="417" r:id="rId170"/>
    <p:sldId id="341" r:id="rId171"/>
    <p:sldId id="342" r:id="rId172"/>
    <p:sldId id="343" r:id="rId173"/>
    <p:sldId id="344" r:id="rId174"/>
    <p:sldId id="345" r:id="rId175"/>
    <p:sldId id="432" r:id="rId176"/>
    <p:sldId id="433" r:id="rId177"/>
    <p:sldId id="434" r:id="rId178"/>
    <p:sldId id="435" r:id="rId179"/>
    <p:sldId id="436" r:id="rId180"/>
    <p:sldId id="437" r:id="rId181"/>
    <p:sldId id="438" r:id="rId182"/>
    <p:sldId id="439" r:id="rId183"/>
    <p:sldId id="440" r:id="rId184"/>
    <p:sldId id="441" r:id="rId185"/>
    <p:sldId id="423" r:id="rId186"/>
    <p:sldId id="427" r:id="rId187"/>
    <p:sldId id="428" r:id="rId188"/>
    <p:sldId id="442" r:id="rId189"/>
    <p:sldId id="443" r:id="rId190"/>
    <p:sldId id="444" r:id="rId191"/>
    <p:sldId id="445" r:id="rId192"/>
    <p:sldId id="446" r:id="rId193"/>
    <p:sldId id="431" r:id="rId194"/>
    <p:sldId id="447" r:id="rId19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CCE0"/>
    <a:srgbClr val="36BA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196" Type="http://schemas.openxmlformats.org/officeDocument/2006/relationships/notesMaster" Target="notesMasters/notesMaster1.xml"/><Relationship Id="rId200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slide" Target="slides/slide18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viewProps" Target="viewProps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190" Type="http://schemas.openxmlformats.org/officeDocument/2006/relationships/slide" Target="slides/slide189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4FBFE2-B178-4B66-A552-9D92B48DD283}" type="doc">
      <dgm:prSet loTypeId="urn:microsoft.com/office/officeart/2005/8/layout/radial5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9872FD9-EF2E-472F-9681-3EAEC2A6C594}">
      <dgm:prSet phldrT="[Текст]"/>
      <dgm:spPr/>
      <dgm:t>
        <a:bodyPr/>
        <a:lstStyle/>
        <a:p>
          <a:r>
            <a:rPr lang="en-US" b="1">
              <a:latin typeface="Times New Roman" pitchFamily="18" charset="0"/>
              <a:cs typeface="Times New Roman" pitchFamily="18" charset="0"/>
            </a:rPr>
            <a:t>ERP</a:t>
          </a:r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856D9630-FDED-4036-8632-FFCD053821F1}" type="parTrans" cxnId="{649B5803-0945-4DA2-95A1-FF3EA1CC4449}">
      <dgm:prSet/>
      <dgm:spPr/>
      <dgm:t>
        <a:bodyPr/>
        <a:lstStyle/>
        <a:p>
          <a:endParaRPr lang="ru-RU"/>
        </a:p>
      </dgm:t>
    </dgm:pt>
    <dgm:pt modelId="{F7386DA2-061B-44D7-ADA9-D94CB4B005A4}" type="sibTrans" cxnId="{649B5803-0945-4DA2-95A1-FF3EA1CC4449}">
      <dgm:prSet/>
      <dgm:spPr/>
      <dgm:t>
        <a:bodyPr/>
        <a:lstStyle/>
        <a:p>
          <a:endParaRPr lang="ru-RU"/>
        </a:p>
      </dgm:t>
    </dgm:pt>
    <dgm:pt modelId="{F77D1734-3FE6-419B-80DF-16349E20EB23}">
      <dgm:prSet phldrT="[Текст]"/>
      <dgm:spPr/>
      <dgm:t>
        <a:bodyPr/>
        <a:lstStyle/>
        <a:p>
          <a:endParaRPr lang="ru-RU"/>
        </a:p>
      </dgm:t>
    </dgm:pt>
    <dgm:pt modelId="{1C5F1F76-784E-4FB0-9FD7-0C2B90FDB7AA}" type="parTrans" cxnId="{BD2B2750-7078-41E1-8988-17F03C9AEC93}">
      <dgm:prSet/>
      <dgm:spPr/>
      <dgm:t>
        <a:bodyPr/>
        <a:lstStyle/>
        <a:p>
          <a:endParaRPr lang="ru-RU"/>
        </a:p>
      </dgm:t>
    </dgm:pt>
    <dgm:pt modelId="{BAD5E363-7BAA-42BC-8604-7B4B71DA615C}" type="sibTrans" cxnId="{BD2B2750-7078-41E1-8988-17F03C9AEC93}">
      <dgm:prSet/>
      <dgm:spPr/>
      <dgm:t>
        <a:bodyPr/>
        <a:lstStyle/>
        <a:p>
          <a:endParaRPr lang="ru-RU"/>
        </a:p>
      </dgm:t>
    </dgm:pt>
    <dgm:pt modelId="{E38F02EC-446F-44EF-BD9F-B872530F1BA9}">
      <dgm:prSet phldrT="[Текст]"/>
      <dgm:spPr/>
      <dgm:t>
        <a:bodyPr/>
        <a:lstStyle/>
        <a:p>
          <a:r>
            <a: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Учет запасов</a:t>
          </a:r>
          <a:endParaRPr lang="ru-RU" b="1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53C4E8-EEA0-4244-8134-D2B54E5891FF}" type="parTrans" cxnId="{88E51331-1085-4586-8465-512F564B540B}">
      <dgm:prSet/>
      <dgm:spPr/>
      <dgm:t>
        <a:bodyPr/>
        <a:lstStyle/>
        <a:p>
          <a:endParaRPr lang="ru-RU"/>
        </a:p>
      </dgm:t>
    </dgm:pt>
    <dgm:pt modelId="{9945506E-C085-463E-AE62-B9F9CFE21F13}" type="sibTrans" cxnId="{88E51331-1085-4586-8465-512F564B540B}">
      <dgm:prSet/>
      <dgm:spPr/>
      <dgm:t>
        <a:bodyPr/>
        <a:lstStyle/>
        <a:p>
          <a:endParaRPr lang="ru-RU"/>
        </a:p>
      </dgm:t>
    </dgm:pt>
    <dgm:pt modelId="{53CEE317-023C-43C0-A3B3-F9F8252EB64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Налоговый учет </a:t>
          </a:r>
          <a:endParaRPr lang="ru-RU" sz="1400" b="1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FA10E7-21A2-4794-BBEE-2E213B4F7554}" type="parTrans" cxnId="{C514A00F-E558-479A-9784-AA6ACD127B48}">
      <dgm:prSet/>
      <dgm:spPr/>
      <dgm:t>
        <a:bodyPr/>
        <a:lstStyle/>
        <a:p>
          <a:endParaRPr lang="ru-RU"/>
        </a:p>
      </dgm:t>
    </dgm:pt>
    <dgm:pt modelId="{BEB7AAE6-7F14-4397-BA2B-84385B1A7CB9}" type="sibTrans" cxnId="{C514A00F-E558-479A-9784-AA6ACD127B48}">
      <dgm:prSet/>
      <dgm:spPr/>
      <dgm:t>
        <a:bodyPr/>
        <a:lstStyle/>
        <a:p>
          <a:endParaRPr lang="ru-RU"/>
        </a:p>
      </dgm:t>
    </dgm:pt>
    <dgm:pt modelId="{7C7429BB-BC5C-4176-88CA-1886491A097A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Бухгалтерский  </a:t>
          </a:r>
          <a:r>
            <a: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учет</a:t>
          </a:r>
        </a:p>
      </dgm:t>
    </dgm:pt>
    <dgm:pt modelId="{8C9F4937-A4C7-40AC-90BE-BB314C24ACA6}" type="parTrans" cxnId="{2D03C18E-7307-42A6-B69C-E6F74BE11F44}">
      <dgm:prSet/>
      <dgm:spPr/>
      <dgm:t>
        <a:bodyPr/>
        <a:lstStyle/>
        <a:p>
          <a:endParaRPr lang="ru-RU"/>
        </a:p>
      </dgm:t>
    </dgm:pt>
    <dgm:pt modelId="{DCA3B1BE-84D0-4A9D-950D-5FC0BEC9CDE8}" type="sibTrans" cxnId="{2D03C18E-7307-42A6-B69C-E6F74BE11F44}">
      <dgm:prSet/>
      <dgm:spPr/>
      <dgm:t>
        <a:bodyPr/>
        <a:lstStyle/>
        <a:p>
          <a:endParaRPr lang="ru-RU"/>
        </a:p>
      </dgm:t>
    </dgm:pt>
    <dgm:pt modelId="{C10F7BBF-0C88-4BE9-8C51-A9F413BD7B5A}">
      <dgm:prSet/>
      <dgm:spPr/>
      <dgm:t>
        <a:bodyPr/>
        <a:lstStyle/>
        <a:p>
          <a:endParaRPr lang="ru-RU"/>
        </a:p>
      </dgm:t>
    </dgm:pt>
    <dgm:pt modelId="{15890EBC-31AF-47CA-A7A3-DD788642CD03}" type="parTrans" cxnId="{FDD5A9C7-3CCD-4323-B4C4-B794EB12684A}">
      <dgm:prSet/>
      <dgm:spPr/>
      <dgm:t>
        <a:bodyPr/>
        <a:lstStyle/>
        <a:p>
          <a:endParaRPr lang="ru-RU"/>
        </a:p>
      </dgm:t>
    </dgm:pt>
    <dgm:pt modelId="{D90C2D46-1301-4D49-AAFD-208691428E10}" type="sibTrans" cxnId="{FDD5A9C7-3CCD-4323-B4C4-B794EB12684A}">
      <dgm:prSet/>
      <dgm:spPr/>
      <dgm:t>
        <a:bodyPr/>
        <a:lstStyle/>
        <a:p>
          <a:endParaRPr lang="ru-RU"/>
        </a:p>
      </dgm:t>
    </dgm:pt>
    <dgm:pt modelId="{8051177D-26C5-40F3-889A-4DAB1CF4FDD4}">
      <dgm:prSet/>
      <dgm:spPr/>
      <dgm:t>
        <a:bodyPr/>
        <a:lstStyle/>
        <a:p>
          <a:endParaRPr lang="ru-RU"/>
        </a:p>
      </dgm:t>
    </dgm:pt>
    <dgm:pt modelId="{FD20F404-FF70-4C8E-933C-CFB0C674554C}" type="parTrans" cxnId="{F2B82C81-7D8A-48D9-864A-42B33404AAC0}">
      <dgm:prSet/>
      <dgm:spPr/>
      <dgm:t>
        <a:bodyPr/>
        <a:lstStyle/>
        <a:p>
          <a:endParaRPr lang="ru-RU"/>
        </a:p>
      </dgm:t>
    </dgm:pt>
    <dgm:pt modelId="{2483BD15-966E-4CB3-8CCC-F9E168E15B71}" type="sibTrans" cxnId="{F2B82C81-7D8A-48D9-864A-42B33404AAC0}">
      <dgm:prSet/>
      <dgm:spPr/>
      <dgm:t>
        <a:bodyPr/>
        <a:lstStyle/>
        <a:p>
          <a:endParaRPr lang="ru-RU"/>
        </a:p>
      </dgm:t>
    </dgm:pt>
    <dgm:pt modelId="{760BC167-A7B0-4C4A-8211-1BC6A045BB60}">
      <dgm:prSet/>
      <dgm:spPr/>
      <dgm:t>
        <a:bodyPr/>
        <a:lstStyle/>
        <a:p>
          <a:endParaRPr lang="ru-RU"/>
        </a:p>
      </dgm:t>
    </dgm:pt>
    <dgm:pt modelId="{BC0809FC-A38D-42A5-B718-5A1BD2FD3E42}" type="parTrans" cxnId="{ACD1DFCA-3A92-4FFA-8074-6F0536AAC483}">
      <dgm:prSet/>
      <dgm:spPr/>
      <dgm:t>
        <a:bodyPr/>
        <a:lstStyle/>
        <a:p>
          <a:endParaRPr lang="ru-RU"/>
        </a:p>
      </dgm:t>
    </dgm:pt>
    <dgm:pt modelId="{29FCE622-F2C9-4F13-8825-0983D4317D34}" type="sibTrans" cxnId="{ACD1DFCA-3A92-4FFA-8074-6F0536AAC483}">
      <dgm:prSet/>
      <dgm:spPr/>
      <dgm:t>
        <a:bodyPr/>
        <a:lstStyle/>
        <a:p>
          <a:endParaRPr lang="ru-RU"/>
        </a:p>
      </dgm:t>
    </dgm:pt>
    <dgm:pt modelId="{6FC1DA82-1A75-435F-94B6-B936B3BA8D2F}">
      <dgm:prSet/>
      <dgm:spPr/>
      <dgm:t>
        <a:bodyPr/>
        <a:lstStyle/>
        <a:p>
          <a:endParaRPr lang="ru-RU"/>
        </a:p>
      </dgm:t>
    </dgm:pt>
    <dgm:pt modelId="{53715FEB-D782-4217-A918-B82DD4D83A75}" type="parTrans" cxnId="{52B72BEC-D7B4-468C-B76E-67DAF28CBBD9}">
      <dgm:prSet/>
      <dgm:spPr/>
      <dgm:t>
        <a:bodyPr/>
        <a:lstStyle/>
        <a:p>
          <a:endParaRPr lang="ru-RU"/>
        </a:p>
      </dgm:t>
    </dgm:pt>
    <dgm:pt modelId="{87711E13-E50E-4606-815E-03C47733C031}" type="sibTrans" cxnId="{52B72BEC-D7B4-468C-B76E-67DAF28CBBD9}">
      <dgm:prSet/>
      <dgm:spPr/>
      <dgm:t>
        <a:bodyPr/>
        <a:lstStyle/>
        <a:p>
          <a:endParaRPr lang="ru-RU"/>
        </a:p>
      </dgm:t>
    </dgm:pt>
    <dgm:pt modelId="{BD35D6DC-DEB5-4CFF-8AD0-06A723B31A48}">
      <dgm:prSet/>
      <dgm:spPr/>
      <dgm:t>
        <a:bodyPr/>
        <a:lstStyle/>
        <a:p>
          <a:endParaRPr lang="ru-RU"/>
        </a:p>
      </dgm:t>
    </dgm:pt>
    <dgm:pt modelId="{237D176B-225E-40F3-A5C6-DFDDF099AE71}" type="parTrans" cxnId="{0E26C723-62BD-4759-BF7F-DE94F1AF524C}">
      <dgm:prSet/>
      <dgm:spPr/>
      <dgm:t>
        <a:bodyPr/>
        <a:lstStyle/>
        <a:p>
          <a:endParaRPr lang="ru-RU"/>
        </a:p>
      </dgm:t>
    </dgm:pt>
    <dgm:pt modelId="{708FCEDF-9D59-4C9F-8AB7-D431C381DBEA}" type="sibTrans" cxnId="{0E26C723-62BD-4759-BF7F-DE94F1AF524C}">
      <dgm:prSet/>
      <dgm:spPr/>
      <dgm:t>
        <a:bodyPr/>
        <a:lstStyle/>
        <a:p>
          <a:endParaRPr lang="ru-RU"/>
        </a:p>
      </dgm:t>
    </dgm:pt>
    <dgm:pt modelId="{E90E8584-59A8-4DF5-87B4-E3FFB2BB78F2}">
      <dgm:prSet/>
      <dgm:spPr/>
      <dgm:t>
        <a:bodyPr/>
        <a:lstStyle/>
        <a:p>
          <a:endParaRPr lang="ru-RU"/>
        </a:p>
      </dgm:t>
    </dgm:pt>
    <dgm:pt modelId="{03E129E7-E117-4108-B51B-6317F1900629}" type="parTrans" cxnId="{B10A07C1-05EC-4CDF-B0D5-0ED3F182EE68}">
      <dgm:prSet/>
      <dgm:spPr/>
      <dgm:t>
        <a:bodyPr/>
        <a:lstStyle/>
        <a:p>
          <a:endParaRPr lang="ru-RU"/>
        </a:p>
      </dgm:t>
    </dgm:pt>
    <dgm:pt modelId="{C55550BB-879B-422F-89CB-D8401CBA729C}" type="sibTrans" cxnId="{B10A07C1-05EC-4CDF-B0D5-0ED3F182EE68}">
      <dgm:prSet/>
      <dgm:spPr/>
      <dgm:t>
        <a:bodyPr/>
        <a:lstStyle/>
        <a:p>
          <a:endParaRPr lang="ru-RU"/>
        </a:p>
      </dgm:t>
    </dgm:pt>
    <dgm:pt modelId="{42142E97-FAF1-43BD-A356-7EB9722608A8}">
      <dgm:prSet/>
      <dgm:spPr/>
      <dgm:t>
        <a:bodyPr/>
        <a:lstStyle/>
        <a:p>
          <a:endParaRPr lang="ru-RU"/>
        </a:p>
      </dgm:t>
    </dgm:pt>
    <dgm:pt modelId="{C240A83E-5E91-45BD-A99A-9D9A7AC57D18}" type="parTrans" cxnId="{E9451548-C316-4175-8AB0-F052BC8E0C76}">
      <dgm:prSet/>
      <dgm:spPr/>
      <dgm:t>
        <a:bodyPr/>
        <a:lstStyle/>
        <a:p>
          <a:endParaRPr lang="ru-RU"/>
        </a:p>
      </dgm:t>
    </dgm:pt>
    <dgm:pt modelId="{3F5FA434-6F51-4CF9-8FF7-094BD5649475}" type="sibTrans" cxnId="{E9451548-C316-4175-8AB0-F052BC8E0C76}">
      <dgm:prSet/>
      <dgm:spPr/>
      <dgm:t>
        <a:bodyPr/>
        <a:lstStyle/>
        <a:p>
          <a:endParaRPr lang="ru-RU"/>
        </a:p>
      </dgm:t>
    </dgm:pt>
    <dgm:pt modelId="{6EDFB3A0-CA52-40BF-8269-96E3A4AA9664}" type="pres">
      <dgm:prSet presAssocID="{FF4FBFE2-B178-4B66-A552-9D92B48DD283}" presName="Name0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9E8203-7546-4C34-A44D-2D68E3C8DED1}" type="pres">
      <dgm:prSet presAssocID="{C9872FD9-EF2E-472F-9681-3EAEC2A6C594}" presName="centerShape" presStyleLbl="node0" presStyleIdx="0" presStyleCnt="1"/>
      <dgm:spPr/>
      <dgm:t>
        <a:bodyPr/>
        <a:lstStyle/>
        <a:p>
          <a:endParaRPr lang="ru-RU"/>
        </a:p>
      </dgm:t>
    </dgm:pt>
    <dgm:pt modelId="{61D2EC87-8F21-4298-AC17-02EA102DAB8C}" type="pres">
      <dgm:prSet presAssocID="{1C5F1F76-784E-4FB0-9FD7-0C2B90FDB7AA}" presName="parTrans" presStyleLbl="sibTrans2D1" presStyleIdx="0" presStyleCnt="11"/>
      <dgm:spPr/>
      <dgm:t>
        <a:bodyPr/>
        <a:lstStyle/>
        <a:p>
          <a:endParaRPr lang="ru-RU"/>
        </a:p>
      </dgm:t>
    </dgm:pt>
    <dgm:pt modelId="{21F8DEBC-4A71-4839-A7FF-9840D4F87037}" type="pres">
      <dgm:prSet presAssocID="{1C5F1F76-784E-4FB0-9FD7-0C2B90FDB7AA}" presName="connectorText" presStyleLbl="sibTrans2D1" presStyleIdx="0" presStyleCnt="11"/>
      <dgm:spPr/>
      <dgm:t>
        <a:bodyPr/>
        <a:lstStyle/>
        <a:p>
          <a:endParaRPr lang="ru-RU"/>
        </a:p>
      </dgm:t>
    </dgm:pt>
    <dgm:pt modelId="{BE6D2780-48EE-4C13-BC63-8BF81FDC4AC1}" type="pres">
      <dgm:prSet presAssocID="{F77D1734-3FE6-419B-80DF-16349E20EB23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57A3FD-6F21-4F7B-80AC-6E902A95C07A}" type="pres">
      <dgm:prSet presAssocID="{FD20F404-FF70-4C8E-933C-CFB0C674554C}" presName="parTrans" presStyleLbl="sibTrans2D1" presStyleIdx="1" presStyleCnt="11"/>
      <dgm:spPr/>
      <dgm:t>
        <a:bodyPr/>
        <a:lstStyle/>
        <a:p>
          <a:endParaRPr lang="ru-RU"/>
        </a:p>
      </dgm:t>
    </dgm:pt>
    <dgm:pt modelId="{22798184-FD20-4EFA-AF87-F9A606B6C61A}" type="pres">
      <dgm:prSet presAssocID="{FD20F404-FF70-4C8E-933C-CFB0C674554C}" presName="connectorText" presStyleLbl="sibTrans2D1" presStyleIdx="1" presStyleCnt="11"/>
      <dgm:spPr/>
      <dgm:t>
        <a:bodyPr/>
        <a:lstStyle/>
        <a:p>
          <a:endParaRPr lang="ru-RU"/>
        </a:p>
      </dgm:t>
    </dgm:pt>
    <dgm:pt modelId="{1D160C7C-C2CB-405A-BCF2-C88B2E8CD122}" type="pres">
      <dgm:prSet presAssocID="{8051177D-26C5-40F3-889A-4DAB1CF4FDD4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5E5695-9CC8-4F90-9088-67838058052F}" type="pres">
      <dgm:prSet presAssocID="{BC0809FC-A38D-42A5-B718-5A1BD2FD3E42}" presName="parTrans" presStyleLbl="sibTrans2D1" presStyleIdx="2" presStyleCnt="11"/>
      <dgm:spPr/>
      <dgm:t>
        <a:bodyPr/>
        <a:lstStyle/>
        <a:p>
          <a:endParaRPr lang="ru-RU"/>
        </a:p>
      </dgm:t>
    </dgm:pt>
    <dgm:pt modelId="{F9BC4BAC-2482-4B6F-8886-00AA33EA5C8C}" type="pres">
      <dgm:prSet presAssocID="{BC0809FC-A38D-42A5-B718-5A1BD2FD3E42}" presName="connectorText" presStyleLbl="sibTrans2D1" presStyleIdx="2" presStyleCnt="11"/>
      <dgm:spPr/>
      <dgm:t>
        <a:bodyPr/>
        <a:lstStyle/>
        <a:p>
          <a:endParaRPr lang="ru-RU"/>
        </a:p>
      </dgm:t>
    </dgm:pt>
    <dgm:pt modelId="{B67BC609-DA2C-439E-87BD-A2EA27A5CDEC}" type="pres">
      <dgm:prSet presAssocID="{760BC167-A7B0-4C4A-8211-1BC6A045BB60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6D7A3-2919-4B62-BEAE-D3BF827935B3}" type="pres">
      <dgm:prSet presAssocID="{237D176B-225E-40F3-A5C6-DFDDF099AE71}" presName="parTrans" presStyleLbl="sibTrans2D1" presStyleIdx="3" presStyleCnt="11"/>
      <dgm:spPr/>
      <dgm:t>
        <a:bodyPr/>
        <a:lstStyle/>
        <a:p>
          <a:endParaRPr lang="ru-RU"/>
        </a:p>
      </dgm:t>
    </dgm:pt>
    <dgm:pt modelId="{DEEA8BCD-F3F0-44F9-B422-DB0C71560261}" type="pres">
      <dgm:prSet presAssocID="{237D176B-225E-40F3-A5C6-DFDDF099AE71}" presName="connectorText" presStyleLbl="sibTrans2D1" presStyleIdx="3" presStyleCnt="11"/>
      <dgm:spPr/>
      <dgm:t>
        <a:bodyPr/>
        <a:lstStyle/>
        <a:p>
          <a:endParaRPr lang="ru-RU"/>
        </a:p>
      </dgm:t>
    </dgm:pt>
    <dgm:pt modelId="{BCF662E3-31B2-4FE4-8742-3D87E1602DF2}" type="pres">
      <dgm:prSet presAssocID="{BD35D6DC-DEB5-4CFF-8AD0-06A723B31A48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505D9-02FE-4807-821F-E19039D4AEB4}" type="pres">
      <dgm:prSet presAssocID="{C240A83E-5E91-45BD-A99A-9D9A7AC57D18}" presName="parTrans" presStyleLbl="sibTrans2D1" presStyleIdx="4" presStyleCnt="11"/>
      <dgm:spPr/>
      <dgm:t>
        <a:bodyPr/>
        <a:lstStyle/>
        <a:p>
          <a:endParaRPr lang="ru-RU"/>
        </a:p>
      </dgm:t>
    </dgm:pt>
    <dgm:pt modelId="{EE032CA0-88F0-4AEE-93B9-1190A6AF7822}" type="pres">
      <dgm:prSet presAssocID="{C240A83E-5E91-45BD-A99A-9D9A7AC57D18}" presName="connectorText" presStyleLbl="sibTrans2D1" presStyleIdx="4" presStyleCnt="11"/>
      <dgm:spPr/>
      <dgm:t>
        <a:bodyPr/>
        <a:lstStyle/>
        <a:p>
          <a:endParaRPr lang="ru-RU"/>
        </a:p>
      </dgm:t>
    </dgm:pt>
    <dgm:pt modelId="{83B5544E-8B5D-4052-A9C3-28C573632848}" type="pres">
      <dgm:prSet presAssocID="{42142E97-FAF1-43BD-A356-7EB9722608A8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ACD9C-B3E1-4D7E-9689-DB5ED59092AF}" type="pres">
      <dgm:prSet presAssocID="{03E129E7-E117-4108-B51B-6317F1900629}" presName="parTrans" presStyleLbl="sibTrans2D1" presStyleIdx="5" presStyleCnt="11"/>
      <dgm:spPr/>
      <dgm:t>
        <a:bodyPr/>
        <a:lstStyle/>
        <a:p>
          <a:endParaRPr lang="ru-RU"/>
        </a:p>
      </dgm:t>
    </dgm:pt>
    <dgm:pt modelId="{F5D6FBAD-6D6E-4982-A328-8D345E86E1C4}" type="pres">
      <dgm:prSet presAssocID="{03E129E7-E117-4108-B51B-6317F1900629}" presName="connectorText" presStyleLbl="sibTrans2D1" presStyleIdx="5" presStyleCnt="11"/>
      <dgm:spPr/>
      <dgm:t>
        <a:bodyPr/>
        <a:lstStyle/>
        <a:p>
          <a:endParaRPr lang="ru-RU"/>
        </a:p>
      </dgm:t>
    </dgm:pt>
    <dgm:pt modelId="{5F918A37-4C73-49C4-888B-3DD7276F101D}" type="pres">
      <dgm:prSet presAssocID="{E90E8584-59A8-4DF5-87B4-E3FFB2BB78F2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612468-38D4-4C16-81F7-78DC1C9DC0D6}" type="pres">
      <dgm:prSet presAssocID="{53715FEB-D782-4217-A918-B82DD4D83A75}" presName="parTrans" presStyleLbl="sibTrans2D1" presStyleIdx="6" presStyleCnt="11"/>
      <dgm:spPr/>
      <dgm:t>
        <a:bodyPr/>
        <a:lstStyle/>
        <a:p>
          <a:endParaRPr lang="ru-RU"/>
        </a:p>
      </dgm:t>
    </dgm:pt>
    <dgm:pt modelId="{8B326C84-2511-4461-B139-3877309BFCDD}" type="pres">
      <dgm:prSet presAssocID="{53715FEB-D782-4217-A918-B82DD4D83A75}" presName="connectorText" presStyleLbl="sibTrans2D1" presStyleIdx="6" presStyleCnt="11"/>
      <dgm:spPr/>
      <dgm:t>
        <a:bodyPr/>
        <a:lstStyle/>
        <a:p>
          <a:endParaRPr lang="ru-RU"/>
        </a:p>
      </dgm:t>
    </dgm:pt>
    <dgm:pt modelId="{5B02B255-92E7-401E-A43F-BBD7BF54AF06}" type="pres">
      <dgm:prSet presAssocID="{6FC1DA82-1A75-435F-94B6-B936B3BA8D2F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E3BD6-8CB3-4609-9685-0C1B76C1618D}" type="pres">
      <dgm:prSet presAssocID="{B853C4E8-EEA0-4244-8134-D2B54E5891FF}" presName="parTrans" presStyleLbl="sibTrans2D1" presStyleIdx="7" presStyleCnt="11"/>
      <dgm:spPr/>
      <dgm:t>
        <a:bodyPr/>
        <a:lstStyle/>
        <a:p>
          <a:endParaRPr lang="ru-RU"/>
        </a:p>
      </dgm:t>
    </dgm:pt>
    <dgm:pt modelId="{4FF5961B-311D-49D1-9C85-242891C72D92}" type="pres">
      <dgm:prSet presAssocID="{B853C4E8-EEA0-4244-8134-D2B54E5891FF}" presName="connectorText" presStyleLbl="sibTrans2D1" presStyleIdx="7" presStyleCnt="11"/>
      <dgm:spPr/>
      <dgm:t>
        <a:bodyPr/>
        <a:lstStyle/>
        <a:p>
          <a:endParaRPr lang="ru-RU"/>
        </a:p>
      </dgm:t>
    </dgm:pt>
    <dgm:pt modelId="{AD2251F6-EE37-43C1-851D-00E314B279F2}" type="pres">
      <dgm:prSet presAssocID="{E38F02EC-446F-44EF-BD9F-B872530F1BA9}" presName="node" presStyleLbl="node1" presStyleIdx="7" presStyleCnt="11" custRadScaleRad="100804" custRadScaleInc="2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CF549-2A03-4060-9D2F-B0C2C3D6EFF2}" type="pres">
      <dgm:prSet presAssocID="{3DFA10E7-21A2-4794-BBEE-2E213B4F7554}" presName="parTrans" presStyleLbl="sibTrans2D1" presStyleIdx="8" presStyleCnt="11"/>
      <dgm:spPr/>
      <dgm:t>
        <a:bodyPr/>
        <a:lstStyle/>
        <a:p>
          <a:endParaRPr lang="ru-RU"/>
        </a:p>
      </dgm:t>
    </dgm:pt>
    <dgm:pt modelId="{501B206D-481B-4499-9623-DD2A195EA080}" type="pres">
      <dgm:prSet presAssocID="{3DFA10E7-21A2-4794-BBEE-2E213B4F7554}" presName="connectorText" presStyleLbl="sibTrans2D1" presStyleIdx="8" presStyleCnt="11"/>
      <dgm:spPr/>
      <dgm:t>
        <a:bodyPr/>
        <a:lstStyle/>
        <a:p>
          <a:endParaRPr lang="ru-RU"/>
        </a:p>
      </dgm:t>
    </dgm:pt>
    <dgm:pt modelId="{0E1BFF77-0A7E-4BEE-A6FF-7DE2C6336C4A}" type="pres">
      <dgm:prSet presAssocID="{53CEE317-023C-43C0-A3B3-F9F8252EB643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7A64AA-9732-4725-9C66-93C3C6CBAB4C}" type="pres">
      <dgm:prSet presAssocID="{8C9F4937-A4C7-40AC-90BE-BB314C24ACA6}" presName="parTrans" presStyleLbl="sibTrans2D1" presStyleIdx="9" presStyleCnt="11"/>
      <dgm:spPr/>
      <dgm:t>
        <a:bodyPr/>
        <a:lstStyle/>
        <a:p>
          <a:endParaRPr lang="ru-RU"/>
        </a:p>
      </dgm:t>
    </dgm:pt>
    <dgm:pt modelId="{40729BC3-6FFA-489E-A2D5-CE84C84E7456}" type="pres">
      <dgm:prSet presAssocID="{8C9F4937-A4C7-40AC-90BE-BB314C24ACA6}" presName="connectorText" presStyleLbl="sibTrans2D1" presStyleIdx="9" presStyleCnt="11"/>
      <dgm:spPr/>
      <dgm:t>
        <a:bodyPr/>
        <a:lstStyle/>
        <a:p>
          <a:endParaRPr lang="ru-RU"/>
        </a:p>
      </dgm:t>
    </dgm:pt>
    <dgm:pt modelId="{EE6F24E5-D3AA-4236-8CF7-EE3D5A473D88}" type="pres">
      <dgm:prSet presAssocID="{7C7429BB-BC5C-4176-88CA-1886491A097A}" presName="node" presStyleLbl="node1" presStyleIdx="9" presStyleCnt="11" custRadScaleRad="102014" custRadScaleInc="-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FD032-7797-4384-A1D5-CF8BA53FDFB9}" type="pres">
      <dgm:prSet presAssocID="{15890EBC-31AF-47CA-A7A3-DD788642CD03}" presName="parTrans" presStyleLbl="sibTrans2D1" presStyleIdx="10" presStyleCnt="11"/>
      <dgm:spPr/>
      <dgm:t>
        <a:bodyPr/>
        <a:lstStyle/>
        <a:p>
          <a:endParaRPr lang="ru-RU"/>
        </a:p>
      </dgm:t>
    </dgm:pt>
    <dgm:pt modelId="{DF0DDCF7-CE82-41AC-A1D8-654844CAA7B3}" type="pres">
      <dgm:prSet presAssocID="{15890EBC-31AF-47CA-A7A3-DD788642CD03}" presName="connectorText" presStyleLbl="sibTrans2D1" presStyleIdx="10" presStyleCnt="11"/>
      <dgm:spPr/>
      <dgm:t>
        <a:bodyPr/>
        <a:lstStyle/>
        <a:p>
          <a:endParaRPr lang="ru-RU"/>
        </a:p>
      </dgm:t>
    </dgm:pt>
    <dgm:pt modelId="{EA69873A-2C51-484F-8CE1-D916B04D9DA7}" type="pres">
      <dgm:prSet presAssocID="{C10F7BBF-0C88-4BE9-8C51-A9F413BD7B5A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FFCE51-8088-43EE-838D-63F12E6570A6}" type="presOf" srcId="{7C7429BB-BC5C-4176-88CA-1886491A097A}" destId="{EE6F24E5-D3AA-4236-8CF7-EE3D5A473D88}" srcOrd="0" destOrd="0" presId="urn:microsoft.com/office/officeart/2005/8/layout/radial5"/>
    <dgm:cxn modelId="{A6DF434A-491D-4734-B698-6AB6829B8FC3}" type="presOf" srcId="{1C5F1F76-784E-4FB0-9FD7-0C2B90FDB7AA}" destId="{61D2EC87-8F21-4298-AC17-02EA102DAB8C}" srcOrd="0" destOrd="0" presId="urn:microsoft.com/office/officeart/2005/8/layout/radial5"/>
    <dgm:cxn modelId="{17BBF5CB-F5E5-4881-B2AA-EAEA537699A7}" type="presOf" srcId="{FF4FBFE2-B178-4B66-A552-9D92B48DD283}" destId="{6EDFB3A0-CA52-40BF-8269-96E3A4AA9664}" srcOrd="0" destOrd="0" presId="urn:microsoft.com/office/officeart/2005/8/layout/radial5"/>
    <dgm:cxn modelId="{649B5803-0945-4DA2-95A1-FF3EA1CC4449}" srcId="{FF4FBFE2-B178-4B66-A552-9D92B48DD283}" destId="{C9872FD9-EF2E-472F-9681-3EAEC2A6C594}" srcOrd="0" destOrd="0" parTransId="{856D9630-FDED-4036-8632-FFCD053821F1}" sibTransId="{F7386DA2-061B-44D7-ADA9-D94CB4B005A4}"/>
    <dgm:cxn modelId="{6D4F8EC4-0845-4AFF-AFF2-F9AA03DA17BE}" type="presOf" srcId="{C10F7BBF-0C88-4BE9-8C51-A9F413BD7B5A}" destId="{EA69873A-2C51-484F-8CE1-D916B04D9DA7}" srcOrd="0" destOrd="0" presId="urn:microsoft.com/office/officeart/2005/8/layout/radial5"/>
    <dgm:cxn modelId="{F2B82C81-7D8A-48D9-864A-42B33404AAC0}" srcId="{C9872FD9-EF2E-472F-9681-3EAEC2A6C594}" destId="{8051177D-26C5-40F3-889A-4DAB1CF4FDD4}" srcOrd="1" destOrd="0" parTransId="{FD20F404-FF70-4C8E-933C-CFB0C674554C}" sibTransId="{2483BD15-966E-4CB3-8CCC-F9E168E15B71}"/>
    <dgm:cxn modelId="{B10A07C1-05EC-4CDF-B0D5-0ED3F182EE68}" srcId="{C9872FD9-EF2E-472F-9681-3EAEC2A6C594}" destId="{E90E8584-59A8-4DF5-87B4-E3FFB2BB78F2}" srcOrd="5" destOrd="0" parTransId="{03E129E7-E117-4108-B51B-6317F1900629}" sibTransId="{C55550BB-879B-422F-89CB-D8401CBA729C}"/>
    <dgm:cxn modelId="{B2EBD21D-2279-48E2-876A-E8225E49D877}" type="presOf" srcId="{C240A83E-5E91-45BD-A99A-9D9A7AC57D18}" destId="{EE032CA0-88F0-4AEE-93B9-1190A6AF7822}" srcOrd="1" destOrd="0" presId="urn:microsoft.com/office/officeart/2005/8/layout/radial5"/>
    <dgm:cxn modelId="{4E493B73-04A4-41EF-BCB2-057610787189}" type="presOf" srcId="{FD20F404-FF70-4C8E-933C-CFB0C674554C}" destId="{EE57A3FD-6F21-4F7B-80AC-6E902A95C07A}" srcOrd="0" destOrd="0" presId="urn:microsoft.com/office/officeart/2005/8/layout/radial5"/>
    <dgm:cxn modelId="{5A15A250-4505-4A50-9757-D3F0B33201C5}" type="presOf" srcId="{15890EBC-31AF-47CA-A7A3-DD788642CD03}" destId="{8B4FD032-7797-4384-A1D5-CF8BA53FDFB9}" srcOrd="0" destOrd="0" presId="urn:microsoft.com/office/officeart/2005/8/layout/radial5"/>
    <dgm:cxn modelId="{B9D1CCBE-1432-4649-9A40-7679F9B150E5}" type="presOf" srcId="{03E129E7-E117-4108-B51B-6317F1900629}" destId="{F5D6FBAD-6D6E-4982-A328-8D345E86E1C4}" srcOrd="1" destOrd="0" presId="urn:microsoft.com/office/officeart/2005/8/layout/radial5"/>
    <dgm:cxn modelId="{D21F2963-8D48-46A1-A917-E093EBC23EF7}" type="presOf" srcId="{8C9F4937-A4C7-40AC-90BE-BB314C24ACA6}" destId="{40729BC3-6FFA-489E-A2D5-CE84C84E7456}" srcOrd="1" destOrd="0" presId="urn:microsoft.com/office/officeart/2005/8/layout/radial5"/>
    <dgm:cxn modelId="{6DB8A26C-C710-4C8B-8BE5-A016DB2ECD3A}" type="presOf" srcId="{1C5F1F76-784E-4FB0-9FD7-0C2B90FDB7AA}" destId="{21F8DEBC-4A71-4839-A7FF-9840D4F87037}" srcOrd="1" destOrd="0" presId="urn:microsoft.com/office/officeart/2005/8/layout/radial5"/>
    <dgm:cxn modelId="{3B512E86-09F3-4337-8303-CE7E18374636}" type="presOf" srcId="{B853C4E8-EEA0-4244-8134-D2B54E5891FF}" destId="{3A3E3BD6-8CB3-4609-9685-0C1B76C1618D}" srcOrd="0" destOrd="0" presId="urn:microsoft.com/office/officeart/2005/8/layout/radial5"/>
    <dgm:cxn modelId="{8A2636A2-04C8-4DAA-B814-B13736B14674}" type="presOf" srcId="{760BC167-A7B0-4C4A-8211-1BC6A045BB60}" destId="{B67BC609-DA2C-439E-87BD-A2EA27A5CDEC}" srcOrd="0" destOrd="0" presId="urn:microsoft.com/office/officeart/2005/8/layout/radial5"/>
    <dgm:cxn modelId="{93301DB8-EE4E-45DD-9371-3C2248B06BF7}" type="presOf" srcId="{237D176B-225E-40F3-A5C6-DFDDF099AE71}" destId="{B026D7A3-2919-4B62-BEAE-D3BF827935B3}" srcOrd="0" destOrd="0" presId="urn:microsoft.com/office/officeart/2005/8/layout/radial5"/>
    <dgm:cxn modelId="{2D03C18E-7307-42A6-B69C-E6F74BE11F44}" srcId="{C9872FD9-EF2E-472F-9681-3EAEC2A6C594}" destId="{7C7429BB-BC5C-4176-88CA-1886491A097A}" srcOrd="9" destOrd="0" parTransId="{8C9F4937-A4C7-40AC-90BE-BB314C24ACA6}" sibTransId="{DCA3B1BE-84D0-4A9D-950D-5FC0BEC9CDE8}"/>
    <dgm:cxn modelId="{FDD5A9C7-3CCD-4323-B4C4-B794EB12684A}" srcId="{C9872FD9-EF2E-472F-9681-3EAEC2A6C594}" destId="{C10F7BBF-0C88-4BE9-8C51-A9F413BD7B5A}" srcOrd="10" destOrd="0" parTransId="{15890EBC-31AF-47CA-A7A3-DD788642CD03}" sibTransId="{D90C2D46-1301-4D49-AAFD-208691428E10}"/>
    <dgm:cxn modelId="{047751E6-01C5-4AB5-81EF-23228A50921D}" type="presOf" srcId="{53715FEB-D782-4217-A918-B82DD4D83A75}" destId="{8B326C84-2511-4461-B139-3877309BFCDD}" srcOrd="1" destOrd="0" presId="urn:microsoft.com/office/officeart/2005/8/layout/radial5"/>
    <dgm:cxn modelId="{BD2B2750-7078-41E1-8988-17F03C9AEC93}" srcId="{C9872FD9-EF2E-472F-9681-3EAEC2A6C594}" destId="{F77D1734-3FE6-419B-80DF-16349E20EB23}" srcOrd="0" destOrd="0" parTransId="{1C5F1F76-784E-4FB0-9FD7-0C2B90FDB7AA}" sibTransId="{BAD5E363-7BAA-42BC-8604-7B4B71DA615C}"/>
    <dgm:cxn modelId="{7958024B-CCEF-49BA-8B07-B6A2E6C0AD5A}" type="presOf" srcId="{6FC1DA82-1A75-435F-94B6-B936B3BA8D2F}" destId="{5B02B255-92E7-401E-A43F-BBD7BF54AF06}" srcOrd="0" destOrd="0" presId="urn:microsoft.com/office/officeart/2005/8/layout/radial5"/>
    <dgm:cxn modelId="{E2F20B38-C8D0-445A-A276-C5A8CEA7C771}" type="presOf" srcId="{C9872FD9-EF2E-472F-9681-3EAEC2A6C594}" destId="{259E8203-7546-4C34-A44D-2D68E3C8DED1}" srcOrd="0" destOrd="0" presId="urn:microsoft.com/office/officeart/2005/8/layout/radial5"/>
    <dgm:cxn modelId="{9774A4E6-FABE-43B7-9177-A9AD4D80B623}" type="presOf" srcId="{237D176B-225E-40F3-A5C6-DFDDF099AE71}" destId="{DEEA8BCD-F3F0-44F9-B422-DB0C71560261}" srcOrd="1" destOrd="0" presId="urn:microsoft.com/office/officeart/2005/8/layout/radial5"/>
    <dgm:cxn modelId="{0E26C723-62BD-4759-BF7F-DE94F1AF524C}" srcId="{C9872FD9-EF2E-472F-9681-3EAEC2A6C594}" destId="{BD35D6DC-DEB5-4CFF-8AD0-06A723B31A48}" srcOrd="3" destOrd="0" parTransId="{237D176B-225E-40F3-A5C6-DFDDF099AE71}" sibTransId="{708FCEDF-9D59-4C9F-8AB7-D431C381DBEA}"/>
    <dgm:cxn modelId="{96A21289-CC69-4CD7-B9D8-831FB940DFE9}" type="presOf" srcId="{8C9F4937-A4C7-40AC-90BE-BB314C24ACA6}" destId="{C57A64AA-9732-4725-9C66-93C3C6CBAB4C}" srcOrd="0" destOrd="0" presId="urn:microsoft.com/office/officeart/2005/8/layout/radial5"/>
    <dgm:cxn modelId="{AE86A8F1-A2EC-45DD-82C0-F21CCB13CA24}" type="presOf" srcId="{C240A83E-5E91-45BD-A99A-9D9A7AC57D18}" destId="{EFD505D9-02FE-4807-821F-E19039D4AEB4}" srcOrd="0" destOrd="0" presId="urn:microsoft.com/office/officeart/2005/8/layout/radial5"/>
    <dgm:cxn modelId="{A35EB5B9-7F0A-493B-AC48-C23CFA0C2088}" type="presOf" srcId="{BD35D6DC-DEB5-4CFF-8AD0-06A723B31A48}" destId="{BCF662E3-31B2-4FE4-8742-3D87E1602DF2}" srcOrd="0" destOrd="0" presId="urn:microsoft.com/office/officeart/2005/8/layout/radial5"/>
    <dgm:cxn modelId="{E9451548-C316-4175-8AB0-F052BC8E0C76}" srcId="{C9872FD9-EF2E-472F-9681-3EAEC2A6C594}" destId="{42142E97-FAF1-43BD-A356-7EB9722608A8}" srcOrd="4" destOrd="0" parTransId="{C240A83E-5E91-45BD-A99A-9D9A7AC57D18}" sibTransId="{3F5FA434-6F51-4CF9-8FF7-094BD5649475}"/>
    <dgm:cxn modelId="{1FE535E0-774C-4BEA-ADC8-413C61A44732}" type="presOf" srcId="{53715FEB-D782-4217-A918-B82DD4D83A75}" destId="{22612468-38D4-4C16-81F7-78DC1C9DC0D6}" srcOrd="0" destOrd="0" presId="urn:microsoft.com/office/officeart/2005/8/layout/radial5"/>
    <dgm:cxn modelId="{2F487632-DFCD-4505-A546-5B3EFA3335E5}" type="presOf" srcId="{42142E97-FAF1-43BD-A356-7EB9722608A8}" destId="{83B5544E-8B5D-4052-A9C3-28C573632848}" srcOrd="0" destOrd="0" presId="urn:microsoft.com/office/officeart/2005/8/layout/radial5"/>
    <dgm:cxn modelId="{BA458257-619D-49EC-9F8F-39505DD44698}" type="presOf" srcId="{53CEE317-023C-43C0-A3B3-F9F8252EB643}" destId="{0E1BFF77-0A7E-4BEE-A6FF-7DE2C6336C4A}" srcOrd="0" destOrd="0" presId="urn:microsoft.com/office/officeart/2005/8/layout/radial5"/>
    <dgm:cxn modelId="{B669876C-C850-4484-B76B-9247EDA38829}" type="presOf" srcId="{03E129E7-E117-4108-B51B-6317F1900629}" destId="{D81ACD9C-B3E1-4D7E-9689-DB5ED59092AF}" srcOrd="0" destOrd="0" presId="urn:microsoft.com/office/officeart/2005/8/layout/radial5"/>
    <dgm:cxn modelId="{27C9C917-A238-48B8-AA7A-90B2549B1EC3}" type="presOf" srcId="{E90E8584-59A8-4DF5-87B4-E3FFB2BB78F2}" destId="{5F918A37-4C73-49C4-888B-3DD7276F101D}" srcOrd="0" destOrd="0" presId="urn:microsoft.com/office/officeart/2005/8/layout/radial5"/>
    <dgm:cxn modelId="{52B72BEC-D7B4-468C-B76E-67DAF28CBBD9}" srcId="{C9872FD9-EF2E-472F-9681-3EAEC2A6C594}" destId="{6FC1DA82-1A75-435F-94B6-B936B3BA8D2F}" srcOrd="6" destOrd="0" parTransId="{53715FEB-D782-4217-A918-B82DD4D83A75}" sibTransId="{87711E13-E50E-4606-815E-03C47733C031}"/>
    <dgm:cxn modelId="{46FBD6E5-A99A-47CA-ADA6-264ADA60FAF3}" type="presOf" srcId="{B853C4E8-EEA0-4244-8134-D2B54E5891FF}" destId="{4FF5961B-311D-49D1-9C85-242891C72D92}" srcOrd="1" destOrd="0" presId="urn:microsoft.com/office/officeart/2005/8/layout/radial5"/>
    <dgm:cxn modelId="{962E099A-F3CB-40E2-B1BE-D4F033737A23}" type="presOf" srcId="{BC0809FC-A38D-42A5-B718-5A1BD2FD3E42}" destId="{CC5E5695-9CC8-4F90-9088-67838058052F}" srcOrd="0" destOrd="0" presId="urn:microsoft.com/office/officeart/2005/8/layout/radial5"/>
    <dgm:cxn modelId="{ACD1DFCA-3A92-4FFA-8074-6F0536AAC483}" srcId="{C9872FD9-EF2E-472F-9681-3EAEC2A6C594}" destId="{760BC167-A7B0-4C4A-8211-1BC6A045BB60}" srcOrd="2" destOrd="0" parTransId="{BC0809FC-A38D-42A5-B718-5A1BD2FD3E42}" sibTransId="{29FCE622-F2C9-4F13-8825-0983D4317D34}"/>
    <dgm:cxn modelId="{F5C5BFC6-57AE-4422-AB48-79D8DA8BCC3A}" type="presOf" srcId="{3DFA10E7-21A2-4794-BBEE-2E213B4F7554}" destId="{7CDCF549-2A03-4060-9D2F-B0C2C3D6EFF2}" srcOrd="0" destOrd="0" presId="urn:microsoft.com/office/officeart/2005/8/layout/radial5"/>
    <dgm:cxn modelId="{C514A00F-E558-479A-9784-AA6ACD127B48}" srcId="{C9872FD9-EF2E-472F-9681-3EAEC2A6C594}" destId="{53CEE317-023C-43C0-A3B3-F9F8252EB643}" srcOrd="8" destOrd="0" parTransId="{3DFA10E7-21A2-4794-BBEE-2E213B4F7554}" sibTransId="{BEB7AAE6-7F14-4397-BA2B-84385B1A7CB9}"/>
    <dgm:cxn modelId="{53FA1679-9817-4469-8B2B-51E779C4F830}" type="presOf" srcId="{8051177D-26C5-40F3-889A-4DAB1CF4FDD4}" destId="{1D160C7C-C2CB-405A-BCF2-C88B2E8CD122}" srcOrd="0" destOrd="0" presId="urn:microsoft.com/office/officeart/2005/8/layout/radial5"/>
    <dgm:cxn modelId="{E2BE6967-A0C8-4E41-8CEB-1E056379281A}" type="presOf" srcId="{3DFA10E7-21A2-4794-BBEE-2E213B4F7554}" destId="{501B206D-481B-4499-9623-DD2A195EA080}" srcOrd="1" destOrd="0" presId="urn:microsoft.com/office/officeart/2005/8/layout/radial5"/>
    <dgm:cxn modelId="{88E51331-1085-4586-8465-512F564B540B}" srcId="{C9872FD9-EF2E-472F-9681-3EAEC2A6C594}" destId="{E38F02EC-446F-44EF-BD9F-B872530F1BA9}" srcOrd="7" destOrd="0" parTransId="{B853C4E8-EEA0-4244-8134-D2B54E5891FF}" sibTransId="{9945506E-C085-463E-AE62-B9F9CFE21F13}"/>
    <dgm:cxn modelId="{F47BD9A6-0DA7-4041-92B7-7793C5A06DB1}" type="presOf" srcId="{E38F02EC-446F-44EF-BD9F-B872530F1BA9}" destId="{AD2251F6-EE37-43C1-851D-00E314B279F2}" srcOrd="0" destOrd="0" presId="urn:microsoft.com/office/officeart/2005/8/layout/radial5"/>
    <dgm:cxn modelId="{3A1B39CE-CA12-48C9-80A7-3A1B46DEE172}" type="presOf" srcId="{FD20F404-FF70-4C8E-933C-CFB0C674554C}" destId="{22798184-FD20-4EFA-AF87-F9A606B6C61A}" srcOrd="1" destOrd="0" presId="urn:microsoft.com/office/officeart/2005/8/layout/radial5"/>
    <dgm:cxn modelId="{097E082B-D910-4FA2-846B-BB763744F092}" type="presOf" srcId="{BC0809FC-A38D-42A5-B718-5A1BD2FD3E42}" destId="{F9BC4BAC-2482-4B6F-8886-00AA33EA5C8C}" srcOrd="1" destOrd="0" presId="urn:microsoft.com/office/officeart/2005/8/layout/radial5"/>
    <dgm:cxn modelId="{94A544FB-1243-4A03-87A4-BEE731C8403E}" type="presOf" srcId="{15890EBC-31AF-47CA-A7A3-DD788642CD03}" destId="{DF0DDCF7-CE82-41AC-A1D8-654844CAA7B3}" srcOrd="1" destOrd="0" presId="urn:microsoft.com/office/officeart/2005/8/layout/radial5"/>
    <dgm:cxn modelId="{0A8CC513-8599-4147-8097-D6EF9BEEBA2F}" type="presOf" srcId="{F77D1734-3FE6-419B-80DF-16349E20EB23}" destId="{BE6D2780-48EE-4C13-BC63-8BF81FDC4AC1}" srcOrd="0" destOrd="0" presId="urn:microsoft.com/office/officeart/2005/8/layout/radial5"/>
    <dgm:cxn modelId="{194073D0-9E65-4380-96B3-EFAF037E0C1E}" type="presParOf" srcId="{6EDFB3A0-CA52-40BF-8269-96E3A4AA9664}" destId="{259E8203-7546-4C34-A44D-2D68E3C8DED1}" srcOrd="0" destOrd="0" presId="urn:microsoft.com/office/officeart/2005/8/layout/radial5"/>
    <dgm:cxn modelId="{87CE620B-00E8-45C6-A2EB-FA5134EA6F3E}" type="presParOf" srcId="{6EDFB3A0-CA52-40BF-8269-96E3A4AA9664}" destId="{61D2EC87-8F21-4298-AC17-02EA102DAB8C}" srcOrd="1" destOrd="0" presId="urn:microsoft.com/office/officeart/2005/8/layout/radial5"/>
    <dgm:cxn modelId="{3A79E35C-2989-4234-9E12-560ABAA435A8}" type="presParOf" srcId="{61D2EC87-8F21-4298-AC17-02EA102DAB8C}" destId="{21F8DEBC-4A71-4839-A7FF-9840D4F87037}" srcOrd="0" destOrd="0" presId="urn:microsoft.com/office/officeart/2005/8/layout/radial5"/>
    <dgm:cxn modelId="{56CFDE1D-4F83-4ACE-989F-28E94FAC3D7A}" type="presParOf" srcId="{6EDFB3A0-CA52-40BF-8269-96E3A4AA9664}" destId="{BE6D2780-48EE-4C13-BC63-8BF81FDC4AC1}" srcOrd="2" destOrd="0" presId="urn:microsoft.com/office/officeart/2005/8/layout/radial5"/>
    <dgm:cxn modelId="{333D2949-D8CD-466F-901C-65471D6F996A}" type="presParOf" srcId="{6EDFB3A0-CA52-40BF-8269-96E3A4AA9664}" destId="{EE57A3FD-6F21-4F7B-80AC-6E902A95C07A}" srcOrd="3" destOrd="0" presId="urn:microsoft.com/office/officeart/2005/8/layout/radial5"/>
    <dgm:cxn modelId="{0CC40A12-1B50-4BD9-A12F-63F39310EC88}" type="presParOf" srcId="{EE57A3FD-6F21-4F7B-80AC-6E902A95C07A}" destId="{22798184-FD20-4EFA-AF87-F9A606B6C61A}" srcOrd="0" destOrd="0" presId="urn:microsoft.com/office/officeart/2005/8/layout/radial5"/>
    <dgm:cxn modelId="{CA4B01F9-61B9-49FF-A419-5A0AE6833188}" type="presParOf" srcId="{6EDFB3A0-CA52-40BF-8269-96E3A4AA9664}" destId="{1D160C7C-C2CB-405A-BCF2-C88B2E8CD122}" srcOrd="4" destOrd="0" presId="urn:microsoft.com/office/officeart/2005/8/layout/radial5"/>
    <dgm:cxn modelId="{F1FFFA48-2DB7-4FB1-9F27-BB1B94BFC24D}" type="presParOf" srcId="{6EDFB3A0-CA52-40BF-8269-96E3A4AA9664}" destId="{CC5E5695-9CC8-4F90-9088-67838058052F}" srcOrd="5" destOrd="0" presId="urn:microsoft.com/office/officeart/2005/8/layout/radial5"/>
    <dgm:cxn modelId="{57F10B6E-2F46-4AE9-8C0A-DD87651471BB}" type="presParOf" srcId="{CC5E5695-9CC8-4F90-9088-67838058052F}" destId="{F9BC4BAC-2482-4B6F-8886-00AA33EA5C8C}" srcOrd="0" destOrd="0" presId="urn:microsoft.com/office/officeart/2005/8/layout/radial5"/>
    <dgm:cxn modelId="{33005DEC-6266-4665-9D7C-83F914804289}" type="presParOf" srcId="{6EDFB3A0-CA52-40BF-8269-96E3A4AA9664}" destId="{B67BC609-DA2C-439E-87BD-A2EA27A5CDEC}" srcOrd="6" destOrd="0" presId="urn:microsoft.com/office/officeart/2005/8/layout/radial5"/>
    <dgm:cxn modelId="{278DB48B-529D-4719-9655-D51C994A8B3C}" type="presParOf" srcId="{6EDFB3A0-CA52-40BF-8269-96E3A4AA9664}" destId="{B026D7A3-2919-4B62-BEAE-D3BF827935B3}" srcOrd="7" destOrd="0" presId="urn:microsoft.com/office/officeart/2005/8/layout/radial5"/>
    <dgm:cxn modelId="{D2328D30-D49A-477E-86F6-C0049C142103}" type="presParOf" srcId="{B026D7A3-2919-4B62-BEAE-D3BF827935B3}" destId="{DEEA8BCD-F3F0-44F9-B422-DB0C71560261}" srcOrd="0" destOrd="0" presId="urn:microsoft.com/office/officeart/2005/8/layout/radial5"/>
    <dgm:cxn modelId="{E2A30AD4-0717-4992-AE79-AC784D609F1D}" type="presParOf" srcId="{6EDFB3A0-CA52-40BF-8269-96E3A4AA9664}" destId="{BCF662E3-31B2-4FE4-8742-3D87E1602DF2}" srcOrd="8" destOrd="0" presId="urn:microsoft.com/office/officeart/2005/8/layout/radial5"/>
    <dgm:cxn modelId="{A58730EA-F85C-43DE-A997-E47E76F5AB43}" type="presParOf" srcId="{6EDFB3A0-CA52-40BF-8269-96E3A4AA9664}" destId="{EFD505D9-02FE-4807-821F-E19039D4AEB4}" srcOrd="9" destOrd="0" presId="urn:microsoft.com/office/officeart/2005/8/layout/radial5"/>
    <dgm:cxn modelId="{8C56A5B5-3ECA-4F1C-B340-009C1C813801}" type="presParOf" srcId="{EFD505D9-02FE-4807-821F-E19039D4AEB4}" destId="{EE032CA0-88F0-4AEE-93B9-1190A6AF7822}" srcOrd="0" destOrd="0" presId="urn:microsoft.com/office/officeart/2005/8/layout/radial5"/>
    <dgm:cxn modelId="{A0C9C48A-1C58-45E2-80E2-58BC196B37EE}" type="presParOf" srcId="{6EDFB3A0-CA52-40BF-8269-96E3A4AA9664}" destId="{83B5544E-8B5D-4052-A9C3-28C573632848}" srcOrd="10" destOrd="0" presId="urn:microsoft.com/office/officeart/2005/8/layout/radial5"/>
    <dgm:cxn modelId="{F2C1CE3E-A5BD-4B21-BE6F-88DFC8BB31C9}" type="presParOf" srcId="{6EDFB3A0-CA52-40BF-8269-96E3A4AA9664}" destId="{D81ACD9C-B3E1-4D7E-9689-DB5ED59092AF}" srcOrd="11" destOrd="0" presId="urn:microsoft.com/office/officeart/2005/8/layout/radial5"/>
    <dgm:cxn modelId="{1A4D4BC3-4600-4818-821D-A015E5189168}" type="presParOf" srcId="{D81ACD9C-B3E1-4D7E-9689-DB5ED59092AF}" destId="{F5D6FBAD-6D6E-4982-A328-8D345E86E1C4}" srcOrd="0" destOrd="0" presId="urn:microsoft.com/office/officeart/2005/8/layout/radial5"/>
    <dgm:cxn modelId="{999C3D94-48AE-4387-9E20-93E77343FD3A}" type="presParOf" srcId="{6EDFB3A0-CA52-40BF-8269-96E3A4AA9664}" destId="{5F918A37-4C73-49C4-888B-3DD7276F101D}" srcOrd="12" destOrd="0" presId="urn:microsoft.com/office/officeart/2005/8/layout/radial5"/>
    <dgm:cxn modelId="{166C795E-6416-459B-B46E-3AA2E55BC24C}" type="presParOf" srcId="{6EDFB3A0-CA52-40BF-8269-96E3A4AA9664}" destId="{22612468-38D4-4C16-81F7-78DC1C9DC0D6}" srcOrd="13" destOrd="0" presId="urn:microsoft.com/office/officeart/2005/8/layout/radial5"/>
    <dgm:cxn modelId="{3D19767B-A697-44A1-AEC7-85B1560D7BEB}" type="presParOf" srcId="{22612468-38D4-4C16-81F7-78DC1C9DC0D6}" destId="{8B326C84-2511-4461-B139-3877309BFCDD}" srcOrd="0" destOrd="0" presId="urn:microsoft.com/office/officeart/2005/8/layout/radial5"/>
    <dgm:cxn modelId="{E15DF561-D9BF-4B50-A31E-5D67549200C4}" type="presParOf" srcId="{6EDFB3A0-CA52-40BF-8269-96E3A4AA9664}" destId="{5B02B255-92E7-401E-A43F-BBD7BF54AF06}" srcOrd="14" destOrd="0" presId="urn:microsoft.com/office/officeart/2005/8/layout/radial5"/>
    <dgm:cxn modelId="{A5A54CE6-CA67-4A95-B783-7EA7D1FD87B3}" type="presParOf" srcId="{6EDFB3A0-CA52-40BF-8269-96E3A4AA9664}" destId="{3A3E3BD6-8CB3-4609-9685-0C1B76C1618D}" srcOrd="15" destOrd="0" presId="urn:microsoft.com/office/officeart/2005/8/layout/radial5"/>
    <dgm:cxn modelId="{A6AF901B-0BFC-4B94-8373-8BF03CB11C9C}" type="presParOf" srcId="{3A3E3BD6-8CB3-4609-9685-0C1B76C1618D}" destId="{4FF5961B-311D-49D1-9C85-242891C72D92}" srcOrd="0" destOrd="0" presId="urn:microsoft.com/office/officeart/2005/8/layout/radial5"/>
    <dgm:cxn modelId="{FFD043B0-239E-4FAF-95BE-2ABF44FDCBAA}" type="presParOf" srcId="{6EDFB3A0-CA52-40BF-8269-96E3A4AA9664}" destId="{AD2251F6-EE37-43C1-851D-00E314B279F2}" srcOrd="16" destOrd="0" presId="urn:microsoft.com/office/officeart/2005/8/layout/radial5"/>
    <dgm:cxn modelId="{E9C7EB29-A217-4F53-B30A-2EA9A557CB39}" type="presParOf" srcId="{6EDFB3A0-CA52-40BF-8269-96E3A4AA9664}" destId="{7CDCF549-2A03-4060-9D2F-B0C2C3D6EFF2}" srcOrd="17" destOrd="0" presId="urn:microsoft.com/office/officeart/2005/8/layout/radial5"/>
    <dgm:cxn modelId="{BE3BE918-448D-4A5E-8F76-81B1B3456009}" type="presParOf" srcId="{7CDCF549-2A03-4060-9D2F-B0C2C3D6EFF2}" destId="{501B206D-481B-4499-9623-DD2A195EA080}" srcOrd="0" destOrd="0" presId="urn:microsoft.com/office/officeart/2005/8/layout/radial5"/>
    <dgm:cxn modelId="{3A322CD7-E748-4659-835D-4F88C9CABFD0}" type="presParOf" srcId="{6EDFB3A0-CA52-40BF-8269-96E3A4AA9664}" destId="{0E1BFF77-0A7E-4BEE-A6FF-7DE2C6336C4A}" srcOrd="18" destOrd="0" presId="urn:microsoft.com/office/officeart/2005/8/layout/radial5"/>
    <dgm:cxn modelId="{18162E07-D819-48B2-A4BE-17AE19DA778A}" type="presParOf" srcId="{6EDFB3A0-CA52-40BF-8269-96E3A4AA9664}" destId="{C57A64AA-9732-4725-9C66-93C3C6CBAB4C}" srcOrd="19" destOrd="0" presId="urn:microsoft.com/office/officeart/2005/8/layout/radial5"/>
    <dgm:cxn modelId="{3B8936F8-D157-407B-A760-CE4D1300018C}" type="presParOf" srcId="{C57A64AA-9732-4725-9C66-93C3C6CBAB4C}" destId="{40729BC3-6FFA-489E-A2D5-CE84C84E7456}" srcOrd="0" destOrd="0" presId="urn:microsoft.com/office/officeart/2005/8/layout/radial5"/>
    <dgm:cxn modelId="{D3F1C765-5F56-45EC-A665-C2199323254D}" type="presParOf" srcId="{6EDFB3A0-CA52-40BF-8269-96E3A4AA9664}" destId="{EE6F24E5-D3AA-4236-8CF7-EE3D5A473D88}" srcOrd="20" destOrd="0" presId="urn:microsoft.com/office/officeart/2005/8/layout/radial5"/>
    <dgm:cxn modelId="{EA774545-3AAC-463F-835C-D4563B2FFC5A}" type="presParOf" srcId="{6EDFB3A0-CA52-40BF-8269-96E3A4AA9664}" destId="{8B4FD032-7797-4384-A1D5-CF8BA53FDFB9}" srcOrd="21" destOrd="0" presId="urn:microsoft.com/office/officeart/2005/8/layout/radial5"/>
    <dgm:cxn modelId="{CF0375DE-EE61-4289-A789-50AED21FF17E}" type="presParOf" srcId="{8B4FD032-7797-4384-A1D5-CF8BA53FDFB9}" destId="{DF0DDCF7-CE82-41AC-A1D8-654844CAA7B3}" srcOrd="0" destOrd="0" presId="urn:microsoft.com/office/officeart/2005/8/layout/radial5"/>
    <dgm:cxn modelId="{28324476-6459-41B7-B3CE-222DB740EF1C}" type="presParOf" srcId="{6EDFB3A0-CA52-40BF-8269-96E3A4AA9664}" destId="{EA69873A-2C51-484F-8CE1-D916B04D9DA7}" srcOrd="2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D1D6BA-D304-462A-B0CB-76DD2704419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36DC7FF-0F1C-4959-88AE-06493FE975E8}">
      <dgm:prSet phldrT="[Текст]" custT="1"/>
      <dgm:spPr/>
      <dgm:t>
        <a:bodyPr/>
        <a:lstStyle/>
        <a:p>
          <a:r>
            <a:rPr lang="ru-RU" sz="2800" i="0" dirty="0" smtClean="0">
              <a:latin typeface="Times New Roman" pitchFamily="18" charset="0"/>
              <a:cs typeface="Times New Roman" pitchFamily="18" charset="0"/>
            </a:rPr>
            <a:t>«1С: Бухгалтерия 8.2»</a:t>
          </a:r>
          <a:endParaRPr lang="ru-RU" sz="28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D49C0F5-4792-4300-9A1C-7DED197FB60C}" type="parTrans" cxnId="{EB980F2D-0F09-436B-8D09-7E1D46672FA1}">
      <dgm:prSet/>
      <dgm:spPr/>
      <dgm:t>
        <a:bodyPr/>
        <a:lstStyle/>
        <a:p>
          <a:endParaRPr lang="ru-RU"/>
        </a:p>
      </dgm:t>
    </dgm:pt>
    <dgm:pt modelId="{2FA14F70-ABAD-4450-998B-ECAA8EABDFA5}" type="sibTrans" cxnId="{EB980F2D-0F09-436B-8D09-7E1D46672FA1}">
      <dgm:prSet/>
      <dgm:spPr/>
      <dgm:t>
        <a:bodyPr/>
        <a:lstStyle/>
        <a:p>
          <a:endParaRPr lang="ru-RU"/>
        </a:p>
      </dgm:t>
    </dgm:pt>
    <dgm:pt modelId="{D0CC41CE-2673-4188-8BB9-F097EA478E3E}">
      <dgm:prSet phldrT="[Текст]" custT="1"/>
      <dgm:spPr/>
      <dgm:t>
        <a:bodyPr/>
        <a:lstStyle/>
        <a:p>
          <a:r>
            <a:rPr lang="ru-RU" sz="2800" i="0" dirty="0" smtClean="0">
              <a:latin typeface="Times New Roman" pitchFamily="18" charset="0"/>
              <a:cs typeface="Times New Roman" pitchFamily="18" charset="0"/>
            </a:rPr>
            <a:t>«Управление производственным предприятием»</a:t>
          </a:r>
          <a:endParaRPr lang="ru-RU" sz="28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C919B0D-4FBF-4FB4-8565-52D0D63E9DEE}" type="parTrans" cxnId="{64078E3D-5C28-4ECD-86A4-276576999741}">
      <dgm:prSet/>
      <dgm:spPr/>
      <dgm:t>
        <a:bodyPr/>
        <a:lstStyle/>
        <a:p>
          <a:endParaRPr lang="ru-RU"/>
        </a:p>
      </dgm:t>
    </dgm:pt>
    <dgm:pt modelId="{17E22099-DA72-4BF1-83EC-504B8DCB748E}" type="sibTrans" cxnId="{64078E3D-5C28-4ECD-86A4-276576999741}">
      <dgm:prSet/>
      <dgm:spPr/>
      <dgm:t>
        <a:bodyPr/>
        <a:lstStyle/>
        <a:p>
          <a:endParaRPr lang="ru-RU"/>
        </a:p>
      </dgm:t>
    </dgm:pt>
    <dgm:pt modelId="{BE18611B-941A-4353-8934-8EC5551FB2F7}">
      <dgm:prSet phldrT="[Текст]" custT="1"/>
      <dgm:spPr/>
      <dgm:t>
        <a:bodyPr/>
        <a:lstStyle/>
        <a:p>
          <a:r>
            <a:rPr lang="ru-RU" sz="2800" i="0" dirty="0" smtClean="0">
              <a:latin typeface="Times New Roman" pitchFamily="18" charset="0"/>
              <a:cs typeface="Times New Roman" pitchFamily="18" charset="0"/>
            </a:rPr>
            <a:t>«Управление торговлей»</a:t>
          </a:r>
          <a:endParaRPr lang="ru-RU" sz="28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26661C3-FC01-415D-8218-D354C1F8097C}" type="parTrans" cxnId="{4EEF1932-909E-4D1B-A709-7ED60813C7E6}">
      <dgm:prSet/>
      <dgm:spPr/>
      <dgm:t>
        <a:bodyPr/>
        <a:lstStyle/>
        <a:p>
          <a:endParaRPr lang="ru-RU"/>
        </a:p>
      </dgm:t>
    </dgm:pt>
    <dgm:pt modelId="{2014592B-6716-43C3-8990-EF5F8D12C24B}" type="sibTrans" cxnId="{4EEF1932-909E-4D1B-A709-7ED60813C7E6}">
      <dgm:prSet/>
      <dgm:spPr/>
      <dgm:t>
        <a:bodyPr/>
        <a:lstStyle/>
        <a:p>
          <a:endParaRPr lang="ru-RU"/>
        </a:p>
      </dgm:t>
    </dgm:pt>
    <dgm:pt modelId="{0D440510-18A3-422E-96C0-0F5F5FE1AA9F}" type="pres">
      <dgm:prSet presAssocID="{A2D1D6BA-D304-462A-B0CB-76DD27044193}" presName="linearFlow" presStyleCnt="0">
        <dgm:presLayoutVars>
          <dgm:dir/>
          <dgm:resizeHandles val="exact"/>
        </dgm:presLayoutVars>
      </dgm:prSet>
      <dgm:spPr/>
    </dgm:pt>
    <dgm:pt modelId="{B909AC2F-2BF4-48F0-851D-EEA9D545DABF}" type="pres">
      <dgm:prSet presAssocID="{236DC7FF-0F1C-4959-88AE-06493FE975E8}" presName="composite" presStyleCnt="0"/>
      <dgm:spPr/>
    </dgm:pt>
    <dgm:pt modelId="{79BC3E33-DC7A-4CEB-B854-26BD7224A848}" type="pres">
      <dgm:prSet presAssocID="{236DC7FF-0F1C-4959-88AE-06493FE975E8}" presName="imgShp" presStyleLbl="fgImgPlace1" presStyleIdx="0" presStyleCnt="3" custScaleX="67169" custScaleY="69606" custLinFactX="-16342" custLinFactNeighborX="-100000" custLinFactNeighborY="-5603"/>
      <dgm:spPr>
        <a:blipFill rotWithShape="0">
          <a:blip xmlns:r="http://schemas.openxmlformats.org/officeDocument/2006/relationships" r:embed="rId1"/>
          <a:stretch>
            <a:fillRect/>
          </a:stretch>
        </a:blipFill>
        <a:scene3d>
          <a:camera prst="orthographicFront"/>
          <a:lightRig rig="threePt" dir="t"/>
        </a:scene3d>
        <a:sp3d contourW="12700">
          <a:bevelT/>
          <a:contourClr>
            <a:srgbClr val="7030A0"/>
          </a:contourClr>
        </a:sp3d>
      </dgm:spPr>
      <dgm:t>
        <a:bodyPr/>
        <a:lstStyle/>
        <a:p>
          <a:endParaRPr lang="ru-RU"/>
        </a:p>
      </dgm:t>
    </dgm:pt>
    <dgm:pt modelId="{954BCC8B-809F-4EDF-8D76-B2161B7F47A0}" type="pres">
      <dgm:prSet presAssocID="{236DC7FF-0F1C-4959-88AE-06493FE975E8}" presName="txShp" presStyleLbl="node1" presStyleIdx="0" presStyleCnt="3" custScaleX="136778" custScaleY="139510" custLinFactNeighborX="0" custLinFactNeighborY="-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E9268-419B-45BA-A2DC-FCC562DBC646}" type="pres">
      <dgm:prSet presAssocID="{2FA14F70-ABAD-4450-998B-ECAA8EABDFA5}" presName="spacing" presStyleCnt="0"/>
      <dgm:spPr/>
    </dgm:pt>
    <dgm:pt modelId="{E263485B-1F0E-48D9-820D-8828A538470F}" type="pres">
      <dgm:prSet presAssocID="{D0CC41CE-2673-4188-8BB9-F097EA478E3E}" presName="composite" presStyleCnt="0"/>
      <dgm:spPr/>
    </dgm:pt>
    <dgm:pt modelId="{80F03F51-8A78-4504-B054-FA5334A717E2}" type="pres">
      <dgm:prSet presAssocID="{D0CC41CE-2673-4188-8BB9-F097EA478E3E}" presName="imgShp" presStyleLbl="fgImgPlace1" presStyleIdx="1" presStyleCnt="3" custScaleX="73363" custScaleY="68301" custLinFactX="-20889" custLinFactNeighborX="-100000" custLinFactNeighborY="-1833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A8A7769-7BC3-47F5-ABFF-92258896D17D}" type="pres">
      <dgm:prSet presAssocID="{D0CC41CE-2673-4188-8BB9-F097EA478E3E}" presName="txShp" presStyleLbl="node1" presStyleIdx="1" presStyleCnt="3" custScaleX="135102" custScaleY="143550" custLinFactNeighborX="1027" custLinFactNeighborY="-22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FF9F2-6585-4845-88CF-90805D1C8647}" type="pres">
      <dgm:prSet presAssocID="{17E22099-DA72-4BF1-83EC-504B8DCB748E}" presName="spacing" presStyleCnt="0"/>
      <dgm:spPr/>
    </dgm:pt>
    <dgm:pt modelId="{EBE303CD-8ED5-4AF0-8030-01ED3DDCCC71}" type="pres">
      <dgm:prSet presAssocID="{BE18611B-941A-4353-8934-8EC5551FB2F7}" presName="composite" presStyleCnt="0"/>
      <dgm:spPr/>
    </dgm:pt>
    <dgm:pt modelId="{6E6B8A9B-6931-4BDA-8B30-7B552FCDD8E6}" type="pres">
      <dgm:prSet presAssocID="{BE18611B-941A-4353-8934-8EC5551FB2F7}" presName="imgShp" presStyleLbl="fgImgPlace1" presStyleIdx="2" presStyleCnt="3" custScaleX="70531" custScaleY="76817" custLinFactX="-13718" custLinFactNeighborX="-100000" custLinFactNeighborY="-5663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63084E0-C772-4CE3-8A50-8DEE419FBF99}" type="pres">
      <dgm:prSet presAssocID="{BE18611B-941A-4353-8934-8EC5551FB2F7}" presName="txShp" presStyleLbl="node1" presStyleIdx="2" presStyleCnt="3" custScaleX="134303" custScaleY="122294" custLinFactNeighborX="1865" custLinFactNeighborY="-40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7CFEA4-2B30-4B48-BE7E-4008E581FB64}" type="presOf" srcId="{236DC7FF-0F1C-4959-88AE-06493FE975E8}" destId="{954BCC8B-809F-4EDF-8D76-B2161B7F47A0}" srcOrd="0" destOrd="0" presId="urn:microsoft.com/office/officeart/2005/8/layout/vList3"/>
    <dgm:cxn modelId="{EB980F2D-0F09-436B-8D09-7E1D46672FA1}" srcId="{A2D1D6BA-D304-462A-B0CB-76DD27044193}" destId="{236DC7FF-0F1C-4959-88AE-06493FE975E8}" srcOrd="0" destOrd="0" parTransId="{AD49C0F5-4792-4300-9A1C-7DED197FB60C}" sibTransId="{2FA14F70-ABAD-4450-998B-ECAA8EABDFA5}"/>
    <dgm:cxn modelId="{64078E3D-5C28-4ECD-86A4-276576999741}" srcId="{A2D1D6BA-D304-462A-B0CB-76DD27044193}" destId="{D0CC41CE-2673-4188-8BB9-F097EA478E3E}" srcOrd="1" destOrd="0" parTransId="{AC919B0D-4FBF-4FB4-8565-52D0D63E9DEE}" sibTransId="{17E22099-DA72-4BF1-83EC-504B8DCB748E}"/>
    <dgm:cxn modelId="{19BB4629-1E3D-42BB-A5DE-8D43058089C0}" type="presOf" srcId="{D0CC41CE-2673-4188-8BB9-F097EA478E3E}" destId="{1A8A7769-7BC3-47F5-ABFF-92258896D17D}" srcOrd="0" destOrd="0" presId="urn:microsoft.com/office/officeart/2005/8/layout/vList3"/>
    <dgm:cxn modelId="{4EEF1932-909E-4D1B-A709-7ED60813C7E6}" srcId="{A2D1D6BA-D304-462A-B0CB-76DD27044193}" destId="{BE18611B-941A-4353-8934-8EC5551FB2F7}" srcOrd="2" destOrd="0" parTransId="{E26661C3-FC01-415D-8218-D354C1F8097C}" sibTransId="{2014592B-6716-43C3-8990-EF5F8D12C24B}"/>
    <dgm:cxn modelId="{88EC9ADB-BCF6-41EB-8C05-3324938EE3D7}" type="presOf" srcId="{A2D1D6BA-D304-462A-B0CB-76DD27044193}" destId="{0D440510-18A3-422E-96C0-0F5F5FE1AA9F}" srcOrd="0" destOrd="0" presId="urn:microsoft.com/office/officeart/2005/8/layout/vList3"/>
    <dgm:cxn modelId="{E1422C45-BBC9-430A-A731-8B584B52B948}" type="presOf" srcId="{BE18611B-941A-4353-8934-8EC5551FB2F7}" destId="{663084E0-C772-4CE3-8A50-8DEE419FBF99}" srcOrd="0" destOrd="0" presId="urn:microsoft.com/office/officeart/2005/8/layout/vList3"/>
    <dgm:cxn modelId="{2EDB93F8-911C-4A1F-B424-E15CE45CF573}" type="presParOf" srcId="{0D440510-18A3-422E-96C0-0F5F5FE1AA9F}" destId="{B909AC2F-2BF4-48F0-851D-EEA9D545DABF}" srcOrd="0" destOrd="0" presId="urn:microsoft.com/office/officeart/2005/8/layout/vList3"/>
    <dgm:cxn modelId="{98B360C0-29F6-4B0F-AAB3-9EF47BFF33B4}" type="presParOf" srcId="{B909AC2F-2BF4-48F0-851D-EEA9D545DABF}" destId="{79BC3E33-DC7A-4CEB-B854-26BD7224A848}" srcOrd="0" destOrd="0" presId="urn:microsoft.com/office/officeart/2005/8/layout/vList3"/>
    <dgm:cxn modelId="{C2DFB292-833B-4BDA-A36F-2F133499D2C4}" type="presParOf" srcId="{B909AC2F-2BF4-48F0-851D-EEA9D545DABF}" destId="{954BCC8B-809F-4EDF-8D76-B2161B7F47A0}" srcOrd="1" destOrd="0" presId="urn:microsoft.com/office/officeart/2005/8/layout/vList3"/>
    <dgm:cxn modelId="{84E7EFDC-E522-42D8-99A1-0671C1C14034}" type="presParOf" srcId="{0D440510-18A3-422E-96C0-0F5F5FE1AA9F}" destId="{DB3E9268-419B-45BA-A2DC-FCC562DBC646}" srcOrd="1" destOrd="0" presId="urn:microsoft.com/office/officeart/2005/8/layout/vList3"/>
    <dgm:cxn modelId="{92AE7D7D-88A7-4F3E-B81D-97602F073D4B}" type="presParOf" srcId="{0D440510-18A3-422E-96C0-0F5F5FE1AA9F}" destId="{E263485B-1F0E-48D9-820D-8828A538470F}" srcOrd="2" destOrd="0" presId="urn:microsoft.com/office/officeart/2005/8/layout/vList3"/>
    <dgm:cxn modelId="{320FEE39-ABF1-45D2-9F2E-30F69DB394DC}" type="presParOf" srcId="{E263485B-1F0E-48D9-820D-8828A538470F}" destId="{80F03F51-8A78-4504-B054-FA5334A717E2}" srcOrd="0" destOrd="0" presId="urn:microsoft.com/office/officeart/2005/8/layout/vList3"/>
    <dgm:cxn modelId="{591F37A8-AE11-4CCE-9616-D725B5C762BF}" type="presParOf" srcId="{E263485B-1F0E-48D9-820D-8828A538470F}" destId="{1A8A7769-7BC3-47F5-ABFF-92258896D17D}" srcOrd="1" destOrd="0" presId="urn:microsoft.com/office/officeart/2005/8/layout/vList3"/>
    <dgm:cxn modelId="{43C7C4E9-75D0-4C39-A6E1-A0965B68D8A6}" type="presParOf" srcId="{0D440510-18A3-422E-96C0-0F5F5FE1AA9F}" destId="{EE6FF9F2-6585-4845-88CF-90805D1C8647}" srcOrd="3" destOrd="0" presId="urn:microsoft.com/office/officeart/2005/8/layout/vList3"/>
    <dgm:cxn modelId="{92987190-6E06-4029-9149-CF61C88C3191}" type="presParOf" srcId="{0D440510-18A3-422E-96C0-0F5F5FE1AA9F}" destId="{EBE303CD-8ED5-4AF0-8030-01ED3DDCCC71}" srcOrd="4" destOrd="0" presId="urn:microsoft.com/office/officeart/2005/8/layout/vList3"/>
    <dgm:cxn modelId="{04A2F31B-4B2D-48CD-BD47-7BFBF3ECC5C1}" type="presParOf" srcId="{EBE303CD-8ED5-4AF0-8030-01ED3DDCCC71}" destId="{6E6B8A9B-6931-4BDA-8B30-7B552FCDD8E6}" srcOrd="0" destOrd="0" presId="urn:microsoft.com/office/officeart/2005/8/layout/vList3"/>
    <dgm:cxn modelId="{CA07EF32-C95A-4A44-85FF-08457B8A4DBA}" type="presParOf" srcId="{EBE303CD-8ED5-4AF0-8030-01ED3DDCCC71}" destId="{663084E0-C772-4CE3-8A50-8DEE419FBF9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D1D6BA-D304-462A-B0CB-76DD2704419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36DC7FF-0F1C-4959-88AE-06493FE975E8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эффективно управлять складскими запасами</a:t>
          </a:r>
          <a:endParaRPr lang="ru-RU" sz="2800" b="1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D49C0F5-4792-4300-9A1C-7DED197FB60C}" type="parTrans" cxnId="{EB980F2D-0F09-436B-8D09-7E1D46672FA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2FA14F70-ABAD-4450-998B-ECAA8EABDFA5}" type="sibTrans" cxnId="{EB980F2D-0F09-436B-8D09-7E1D46672FA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D0CC41CE-2673-4188-8BB9-F097EA478E3E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контролировать оборачиваемость товаров</a:t>
          </a:r>
          <a:endParaRPr lang="ru-RU" sz="2800" b="1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C919B0D-4FBF-4FB4-8565-52D0D63E9DEE}" type="parTrans" cxnId="{64078E3D-5C28-4ECD-86A4-27657699974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17E22099-DA72-4BF1-83EC-504B8DCB748E}" type="sibTrans" cxnId="{64078E3D-5C28-4ECD-86A4-27657699974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BE18611B-941A-4353-8934-8EC5551FB2F7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оптимизировать процессы закупок и продаж</a:t>
          </a:r>
          <a:endParaRPr lang="ru-RU" sz="2800" b="1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26661C3-FC01-415D-8218-D354C1F8097C}" type="parTrans" cxnId="{4EEF1932-909E-4D1B-A709-7ED60813C7E6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2014592B-6716-43C3-8990-EF5F8D12C24B}" type="sibTrans" cxnId="{4EEF1932-909E-4D1B-A709-7ED60813C7E6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D440510-18A3-422E-96C0-0F5F5FE1AA9F}" type="pres">
      <dgm:prSet presAssocID="{A2D1D6BA-D304-462A-B0CB-76DD27044193}" presName="linearFlow" presStyleCnt="0">
        <dgm:presLayoutVars>
          <dgm:dir/>
          <dgm:resizeHandles val="exact"/>
        </dgm:presLayoutVars>
      </dgm:prSet>
      <dgm:spPr/>
    </dgm:pt>
    <dgm:pt modelId="{B909AC2F-2BF4-48F0-851D-EEA9D545DABF}" type="pres">
      <dgm:prSet presAssocID="{236DC7FF-0F1C-4959-88AE-06493FE975E8}" presName="composite" presStyleCnt="0"/>
      <dgm:spPr/>
    </dgm:pt>
    <dgm:pt modelId="{79BC3E33-DC7A-4CEB-B854-26BD7224A848}" type="pres">
      <dgm:prSet presAssocID="{236DC7FF-0F1C-4959-88AE-06493FE975E8}" presName="imgShp" presStyleLbl="fgImgPlace1" presStyleIdx="0" presStyleCnt="3" custScaleX="67169" custScaleY="69606" custLinFactX="-52259" custLinFactNeighborX="-100000" custLinFactNeighborY="1230"/>
      <dgm:spPr>
        <a:blipFill rotWithShape="0">
          <a:blip xmlns:r="http://schemas.openxmlformats.org/officeDocument/2006/relationships" r:embed="rId1"/>
          <a:stretch>
            <a:fillRect/>
          </a:stretch>
        </a:blipFill>
        <a:scene3d>
          <a:camera prst="orthographicFront"/>
          <a:lightRig rig="threePt" dir="t"/>
        </a:scene3d>
        <a:sp3d contourW="12700">
          <a:bevelT/>
          <a:contourClr>
            <a:srgbClr val="7030A0"/>
          </a:contourClr>
        </a:sp3d>
      </dgm:spPr>
      <dgm:t>
        <a:bodyPr/>
        <a:lstStyle/>
        <a:p>
          <a:endParaRPr lang="ru-RU"/>
        </a:p>
      </dgm:t>
    </dgm:pt>
    <dgm:pt modelId="{954BCC8B-809F-4EDF-8D76-B2161B7F47A0}" type="pres">
      <dgm:prSet presAssocID="{236DC7FF-0F1C-4959-88AE-06493FE975E8}" presName="txShp" presStyleLbl="node1" presStyleIdx="0" presStyleCnt="3" custScaleX="141729" custScaleY="139510" custLinFactNeighborX="3103" custLinFactNeighborY="-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E9268-419B-45BA-A2DC-FCC562DBC646}" type="pres">
      <dgm:prSet presAssocID="{2FA14F70-ABAD-4450-998B-ECAA8EABDFA5}" presName="spacing" presStyleCnt="0"/>
      <dgm:spPr/>
    </dgm:pt>
    <dgm:pt modelId="{E263485B-1F0E-48D9-820D-8828A538470F}" type="pres">
      <dgm:prSet presAssocID="{D0CC41CE-2673-4188-8BB9-F097EA478E3E}" presName="composite" presStyleCnt="0"/>
      <dgm:spPr/>
    </dgm:pt>
    <dgm:pt modelId="{80F03F51-8A78-4504-B054-FA5334A717E2}" type="pres">
      <dgm:prSet presAssocID="{D0CC41CE-2673-4188-8BB9-F097EA478E3E}" presName="imgShp" presStyleLbl="fgImgPlace1" presStyleIdx="1" presStyleCnt="3" custScaleX="73363" custScaleY="68301" custLinFactX="-49162" custLinFactNeighborX="-100000" custLinFactNeighborY="-2468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A8A7769-7BC3-47F5-ABFF-92258896D17D}" type="pres">
      <dgm:prSet presAssocID="{D0CC41CE-2673-4188-8BB9-F097EA478E3E}" presName="txShp" presStyleLbl="node1" presStyleIdx="1" presStyleCnt="3" custScaleX="139675" custScaleY="143550" custLinFactNeighborX="4551" custLinFactNeighborY="-23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FF9F2-6585-4845-88CF-90805D1C8647}" type="pres">
      <dgm:prSet presAssocID="{17E22099-DA72-4BF1-83EC-504B8DCB748E}" presName="spacing" presStyleCnt="0"/>
      <dgm:spPr/>
    </dgm:pt>
    <dgm:pt modelId="{EBE303CD-8ED5-4AF0-8030-01ED3DDCCC71}" type="pres">
      <dgm:prSet presAssocID="{BE18611B-941A-4353-8934-8EC5551FB2F7}" presName="composite" presStyleCnt="0"/>
      <dgm:spPr/>
    </dgm:pt>
    <dgm:pt modelId="{6E6B8A9B-6931-4BDA-8B30-7B552FCDD8E6}" type="pres">
      <dgm:prSet presAssocID="{BE18611B-941A-4353-8934-8EC5551FB2F7}" presName="imgShp" presStyleLbl="fgImgPlace1" presStyleIdx="2" presStyleCnt="3" custScaleX="70531" custScaleY="76817" custLinFactX="-50578" custLinFactNeighborX="-100000" custLinFactNeighborY="-5534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63084E0-C772-4CE3-8A50-8DEE419FBF99}" type="pres">
      <dgm:prSet presAssocID="{BE18611B-941A-4353-8934-8EC5551FB2F7}" presName="txShp" presStyleLbl="node1" presStyleIdx="2" presStyleCnt="3" custScaleX="140475" custScaleY="122294" custLinFactNeighborX="3714" custLinFactNeighborY="-42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980F2D-0F09-436B-8D09-7E1D46672FA1}" srcId="{A2D1D6BA-D304-462A-B0CB-76DD27044193}" destId="{236DC7FF-0F1C-4959-88AE-06493FE975E8}" srcOrd="0" destOrd="0" parTransId="{AD49C0F5-4792-4300-9A1C-7DED197FB60C}" sibTransId="{2FA14F70-ABAD-4450-998B-ECAA8EABDFA5}"/>
    <dgm:cxn modelId="{64078E3D-5C28-4ECD-86A4-276576999741}" srcId="{A2D1D6BA-D304-462A-B0CB-76DD27044193}" destId="{D0CC41CE-2673-4188-8BB9-F097EA478E3E}" srcOrd="1" destOrd="0" parTransId="{AC919B0D-4FBF-4FB4-8565-52D0D63E9DEE}" sibTransId="{17E22099-DA72-4BF1-83EC-504B8DCB748E}"/>
    <dgm:cxn modelId="{646732E8-C6FA-4576-96E0-CB8A3134BC8C}" type="presOf" srcId="{BE18611B-941A-4353-8934-8EC5551FB2F7}" destId="{663084E0-C772-4CE3-8A50-8DEE419FBF99}" srcOrd="0" destOrd="0" presId="urn:microsoft.com/office/officeart/2005/8/layout/vList3"/>
    <dgm:cxn modelId="{7B7DD2C7-E9A8-459B-B3B2-016C8949E7FD}" type="presOf" srcId="{D0CC41CE-2673-4188-8BB9-F097EA478E3E}" destId="{1A8A7769-7BC3-47F5-ABFF-92258896D17D}" srcOrd="0" destOrd="0" presId="urn:microsoft.com/office/officeart/2005/8/layout/vList3"/>
    <dgm:cxn modelId="{224A9575-4DC8-4E3C-A1D8-A04CE44BF674}" type="presOf" srcId="{A2D1D6BA-D304-462A-B0CB-76DD27044193}" destId="{0D440510-18A3-422E-96C0-0F5F5FE1AA9F}" srcOrd="0" destOrd="0" presId="urn:microsoft.com/office/officeart/2005/8/layout/vList3"/>
    <dgm:cxn modelId="{683DA208-DB19-4CE9-BEA0-DA55CBD3F1D7}" type="presOf" srcId="{236DC7FF-0F1C-4959-88AE-06493FE975E8}" destId="{954BCC8B-809F-4EDF-8D76-B2161B7F47A0}" srcOrd="0" destOrd="0" presId="urn:microsoft.com/office/officeart/2005/8/layout/vList3"/>
    <dgm:cxn modelId="{4EEF1932-909E-4D1B-A709-7ED60813C7E6}" srcId="{A2D1D6BA-D304-462A-B0CB-76DD27044193}" destId="{BE18611B-941A-4353-8934-8EC5551FB2F7}" srcOrd="2" destOrd="0" parTransId="{E26661C3-FC01-415D-8218-D354C1F8097C}" sibTransId="{2014592B-6716-43C3-8990-EF5F8D12C24B}"/>
    <dgm:cxn modelId="{7E6B13C2-0853-4351-94F8-5E31DE393965}" type="presParOf" srcId="{0D440510-18A3-422E-96C0-0F5F5FE1AA9F}" destId="{B909AC2F-2BF4-48F0-851D-EEA9D545DABF}" srcOrd="0" destOrd="0" presId="urn:microsoft.com/office/officeart/2005/8/layout/vList3"/>
    <dgm:cxn modelId="{3741907E-53C7-4755-8FEE-61AFD2B50CF2}" type="presParOf" srcId="{B909AC2F-2BF4-48F0-851D-EEA9D545DABF}" destId="{79BC3E33-DC7A-4CEB-B854-26BD7224A848}" srcOrd="0" destOrd="0" presId="urn:microsoft.com/office/officeart/2005/8/layout/vList3"/>
    <dgm:cxn modelId="{BADA3C5A-253D-4D4A-A22B-B541684492C3}" type="presParOf" srcId="{B909AC2F-2BF4-48F0-851D-EEA9D545DABF}" destId="{954BCC8B-809F-4EDF-8D76-B2161B7F47A0}" srcOrd="1" destOrd="0" presId="urn:microsoft.com/office/officeart/2005/8/layout/vList3"/>
    <dgm:cxn modelId="{84B8C4F3-45BF-4DF0-BE98-33503524211E}" type="presParOf" srcId="{0D440510-18A3-422E-96C0-0F5F5FE1AA9F}" destId="{DB3E9268-419B-45BA-A2DC-FCC562DBC646}" srcOrd="1" destOrd="0" presId="urn:microsoft.com/office/officeart/2005/8/layout/vList3"/>
    <dgm:cxn modelId="{32B2296B-40B7-47BB-BD1E-36228829358E}" type="presParOf" srcId="{0D440510-18A3-422E-96C0-0F5F5FE1AA9F}" destId="{E263485B-1F0E-48D9-820D-8828A538470F}" srcOrd="2" destOrd="0" presId="urn:microsoft.com/office/officeart/2005/8/layout/vList3"/>
    <dgm:cxn modelId="{706FD440-09F9-48A1-B0CD-8491BCF030B1}" type="presParOf" srcId="{E263485B-1F0E-48D9-820D-8828A538470F}" destId="{80F03F51-8A78-4504-B054-FA5334A717E2}" srcOrd="0" destOrd="0" presId="urn:microsoft.com/office/officeart/2005/8/layout/vList3"/>
    <dgm:cxn modelId="{F2CB9371-943D-4CF7-BCC3-2DBD41B1A5FF}" type="presParOf" srcId="{E263485B-1F0E-48D9-820D-8828A538470F}" destId="{1A8A7769-7BC3-47F5-ABFF-92258896D17D}" srcOrd="1" destOrd="0" presId="urn:microsoft.com/office/officeart/2005/8/layout/vList3"/>
    <dgm:cxn modelId="{C14AD495-B534-4D1C-B609-9E203DD23150}" type="presParOf" srcId="{0D440510-18A3-422E-96C0-0F5F5FE1AA9F}" destId="{EE6FF9F2-6585-4845-88CF-90805D1C8647}" srcOrd="3" destOrd="0" presId="urn:microsoft.com/office/officeart/2005/8/layout/vList3"/>
    <dgm:cxn modelId="{7A2F232A-E588-4D54-BA09-359CC84A39EB}" type="presParOf" srcId="{0D440510-18A3-422E-96C0-0F5F5FE1AA9F}" destId="{EBE303CD-8ED5-4AF0-8030-01ED3DDCCC71}" srcOrd="4" destOrd="0" presId="urn:microsoft.com/office/officeart/2005/8/layout/vList3"/>
    <dgm:cxn modelId="{6DD1B298-4C14-4764-82E0-29DAF981BA90}" type="presParOf" srcId="{EBE303CD-8ED5-4AF0-8030-01ED3DDCCC71}" destId="{6E6B8A9B-6931-4BDA-8B30-7B552FCDD8E6}" srcOrd="0" destOrd="0" presId="urn:microsoft.com/office/officeart/2005/8/layout/vList3"/>
    <dgm:cxn modelId="{FF094F64-D5DC-4279-85CA-DF25116F4491}" type="presParOf" srcId="{EBE303CD-8ED5-4AF0-8030-01ED3DDCCC71}" destId="{663084E0-C772-4CE3-8A50-8DEE419FBF9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D1D6BA-D304-462A-B0CB-76DD2704419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36DC7FF-0F1C-4959-88AE-06493FE975E8}">
      <dgm:prSet phldrT="[Текст]" custT="1"/>
      <dgm:spPr/>
      <dgm:t>
        <a:bodyPr/>
        <a:lstStyle/>
        <a:p>
          <a:r>
            <a:rPr lang="ru-RU" sz="2800" i="0" dirty="0" smtClean="0">
              <a:latin typeface="Times New Roman" pitchFamily="18" charset="0"/>
              <a:cs typeface="Times New Roman" pitchFamily="18" charset="0"/>
            </a:rPr>
            <a:t>«1С: Бухгалтерия 8.2»</a:t>
          </a:r>
          <a:endParaRPr lang="ru-RU" sz="28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D49C0F5-4792-4300-9A1C-7DED197FB60C}" type="parTrans" cxnId="{EB980F2D-0F09-436B-8D09-7E1D46672FA1}">
      <dgm:prSet/>
      <dgm:spPr/>
      <dgm:t>
        <a:bodyPr/>
        <a:lstStyle/>
        <a:p>
          <a:endParaRPr lang="ru-RU"/>
        </a:p>
      </dgm:t>
    </dgm:pt>
    <dgm:pt modelId="{2FA14F70-ABAD-4450-998B-ECAA8EABDFA5}" type="sibTrans" cxnId="{EB980F2D-0F09-436B-8D09-7E1D46672FA1}">
      <dgm:prSet/>
      <dgm:spPr/>
      <dgm:t>
        <a:bodyPr/>
        <a:lstStyle/>
        <a:p>
          <a:endParaRPr lang="ru-RU"/>
        </a:p>
      </dgm:t>
    </dgm:pt>
    <dgm:pt modelId="{D0CC41CE-2673-4188-8BB9-F097EA478E3E}">
      <dgm:prSet phldrT="[Текст]" custT="1"/>
      <dgm:spPr/>
      <dgm:t>
        <a:bodyPr/>
        <a:lstStyle/>
        <a:p>
          <a:r>
            <a:rPr lang="ru-RU" sz="2800" i="0" dirty="0" smtClean="0">
              <a:latin typeface="Times New Roman" pitchFamily="18" charset="0"/>
              <a:cs typeface="Times New Roman" pitchFamily="18" charset="0"/>
            </a:rPr>
            <a:t>«Управление производственным предприятием»</a:t>
          </a:r>
          <a:endParaRPr lang="ru-RU" sz="28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C919B0D-4FBF-4FB4-8565-52D0D63E9DEE}" type="parTrans" cxnId="{64078E3D-5C28-4ECD-86A4-276576999741}">
      <dgm:prSet/>
      <dgm:spPr/>
      <dgm:t>
        <a:bodyPr/>
        <a:lstStyle/>
        <a:p>
          <a:endParaRPr lang="ru-RU"/>
        </a:p>
      </dgm:t>
    </dgm:pt>
    <dgm:pt modelId="{17E22099-DA72-4BF1-83EC-504B8DCB748E}" type="sibTrans" cxnId="{64078E3D-5C28-4ECD-86A4-276576999741}">
      <dgm:prSet/>
      <dgm:spPr/>
      <dgm:t>
        <a:bodyPr/>
        <a:lstStyle/>
        <a:p>
          <a:endParaRPr lang="ru-RU"/>
        </a:p>
      </dgm:t>
    </dgm:pt>
    <dgm:pt modelId="{BE18611B-941A-4353-8934-8EC5551FB2F7}">
      <dgm:prSet phldrT="[Текст]" custT="1"/>
      <dgm:spPr/>
      <dgm:t>
        <a:bodyPr/>
        <a:lstStyle/>
        <a:p>
          <a:r>
            <a:rPr lang="ru-RU" sz="2800" i="0" dirty="0" smtClean="0">
              <a:latin typeface="Times New Roman" pitchFamily="18" charset="0"/>
              <a:cs typeface="Times New Roman" pitchFamily="18" charset="0"/>
            </a:rPr>
            <a:t>«Управление торговлей»</a:t>
          </a:r>
          <a:endParaRPr lang="ru-RU" sz="28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26661C3-FC01-415D-8218-D354C1F8097C}" type="parTrans" cxnId="{4EEF1932-909E-4D1B-A709-7ED60813C7E6}">
      <dgm:prSet/>
      <dgm:spPr/>
      <dgm:t>
        <a:bodyPr/>
        <a:lstStyle/>
        <a:p>
          <a:endParaRPr lang="ru-RU"/>
        </a:p>
      </dgm:t>
    </dgm:pt>
    <dgm:pt modelId="{2014592B-6716-43C3-8990-EF5F8D12C24B}" type="sibTrans" cxnId="{4EEF1932-909E-4D1B-A709-7ED60813C7E6}">
      <dgm:prSet/>
      <dgm:spPr/>
      <dgm:t>
        <a:bodyPr/>
        <a:lstStyle/>
        <a:p>
          <a:endParaRPr lang="ru-RU"/>
        </a:p>
      </dgm:t>
    </dgm:pt>
    <dgm:pt modelId="{0D440510-18A3-422E-96C0-0F5F5FE1AA9F}" type="pres">
      <dgm:prSet presAssocID="{A2D1D6BA-D304-462A-B0CB-76DD27044193}" presName="linearFlow" presStyleCnt="0">
        <dgm:presLayoutVars>
          <dgm:dir/>
          <dgm:resizeHandles val="exact"/>
        </dgm:presLayoutVars>
      </dgm:prSet>
      <dgm:spPr/>
    </dgm:pt>
    <dgm:pt modelId="{B909AC2F-2BF4-48F0-851D-EEA9D545DABF}" type="pres">
      <dgm:prSet presAssocID="{236DC7FF-0F1C-4959-88AE-06493FE975E8}" presName="composite" presStyleCnt="0"/>
      <dgm:spPr/>
    </dgm:pt>
    <dgm:pt modelId="{79BC3E33-DC7A-4CEB-B854-26BD7224A848}" type="pres">
      <dgm:prSet presAssocID="{236DC7FF-0F1C-4959-88AE-06493FE975E8}" presName="imgShp" presStyleLbl="fgImgPlace1" presStyleIdx="0" presStyleCnt="3" custScaleX="67169" custScaleY="69606" custLinFactX="-16342" custLinFactNeighborX="-100000" custLinFactNeighborY="-5603"/>
      <dgm:spPr>
        <a:blipFill rotWithShape="0">
          <a:blip xmlns:r="http://schemas.openxmlformats.org/officeDocument/2006/relationships" r:embed="rId1"/>
          <a:stretch>
            <a:fillRect/>
          </a:stretch>
        </a:blipFill>
        <a:scene3d>
          <a:camera prst="orthographicFront"/>
          <a:lightRig rig="threePt" dir="t"/>
        </a:scene3d>
        <a:sp3d contourW="12700">
          <a:bevelT/>
          <a:contourClr>
            <a:srgbClr val="7030A0"/>
          </a:contourClr>
        </a:sp3d>
      </dgm:spPr>
      <dgm:t>
        <a:bodyPr/>
        <a:lstStyle/>
        <a:p>
          <a:endParaRPr lang="ru-RU"/>
        </a:p>
      </dgm:t>
    </dgm:pt>
    <dgm:pt modelId="{954BCC8B-809F-4EDF-8D76-B2161B7F47A0}" type="pres">
      <dgm:prSet presAssocID="{236DC7FF-0F1C-4959-88AE-06493FE975E8}" presName="txShp" presStyleLbl="node1" presStyleIdx="0" presStyleCnt="3" custScaleX="136778" custScaleY="139510" custLinFactNeighborX="0" custLinFactNeighborY="-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E9268-419B-45BA-A2DC-FCC562DBC646}" type="pres">
      <dgm:prSet presAssocID="{2FA14F70-ABAD-4450-998B-ECAA8EABDFA5}" presName="spacing" presStyleCnt="0"/>
      <dgm:spPr/>
    </dgm:pt>
    <dgm:pt modelId="{E263485B-1F0E-48D9-820D-8828A538470F}" type="pres">
      <dgm:prSet presAssocID="{D0CC41CE-2673-4188-8BB9-F097EA478E3E}" presName="composite" presStyleCnt="0"/>
      <dgm:spPr/>
    </dgm:pt>
    <dgm:pt modelId="{80F03F51-8A78-4504-B054-FA5334A717E2}" type="pres">
      <dgm:prSet presAssocID="{D0CC41CE-2673-4188-8BB9-F097EA478E3E}" presName="imgShp" presStyleLbl="fgImgPlace1" presStyleIdx="1" presStyleCnt="3" custScaleX="73363" custScaleY="68301" custLinFactX="-20889" custLinFactNeighborX="-100000" custLinFactNeighborY="-1833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A8A7769-7BC3-47F5-ABFF-92258896D17D}" type="pres">
      <dgm:prSet presAssocID="{D0CC41CE-2673-4188-8BB9-F097EA478E3E}" presName="txShp" presStyleLbl="node1" presStyleIdx="1" presStyleCnt="3" custScaleX="135102" custScaleY="143550" custLinFactNeighborX="1027" custLinFactNeighborY="-22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FF9F2-6585-4845-88CF-90805D1C8647}" type="pres">
      <dgm:prSet presAssocID="{17E22099-DA72-4BF1-83EC-504B8DCB748E}" presName="spacing" presStyleCnt="0"/>
      <dgm:spPr/>
    </dgm:pt>
    <dgm:pt modelId="{EBE303CD-8ED5-4AF0-8030-01ED3DDCCC71}" type="pres">
      <dgm:prSet presAssocID="{BE18611B-941A-4353-8934-8EC5551FB2F7}" presName="composite" presStyleCnt="0"/>
      <dgm:spPr/>
    </dgm:pt>
    <dgm:pt modelId="{6E6B8A9B-6931-4BDA-8B30-7B552FCDD8E6}" type="pres">
      <dgm:prSet presAssocID="{BE18611B-941A-4353-8934-8EC5551FB2F7}" presName="imgShp" presStyleLbl="fgImgPlace1" presStyleIdx="2" presStyleCnt="3" custScaleX="70531" custScaleY="76817" custLinFactX="-13718" custLinFactNeighborX="-100000" custLinFactNeighborY="-5663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63084E0-C772-4CE3-8A50-8DEE419FBF99}" type="pres">
      <dgm:prSet presAssocID="{BE18611B-941A-4353-8934-8EC5551FB2F7}" presName="txShp" presStyleLbl="node1" presStyleIdx="2" presStyleCnt="3" custScaleX="134303" custScaleY="122294" custLinFactNeighborX="1865" custLinFactNeighborY="-40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2E0789-0CB5-45EB-93FC-917A490CB14E}" type="presOf" srcId="{A2D1D6BA-D304-462A-B0CB-76DD27044193}" destId="{0D440510-18A3-422E-96C0-0F5F5FE1AA9F}" srcOrd="0" destOrd="0" presId="urn:microsoft.com/office/officeart/2005/8/layout/vList3"/>
    <dgm:cxn modelId="{36017239-0EE8-4924-8EFD-76E255827942}" type="presOf" srcId="{236DC7FF-0F1C-4959-88AE-06493FE975E8}" destId="{954BCC8B-809F-4EDF-8D76-B2161B7F47A0}" srcOrd="0" destOrd="0" presId="urn:microsoft.com/office/officeart/2005/8/layout/vList3"/>
    <dgm:cxn modelId="{EB980F2D-0F09-436B-8D09-7E1D46672FA1}" srcId="{A2D1D6BA-D304-462A-B0CB-76DD27044193}" destId="{236DC7FF-0F1C-4959-88AE-06493FE975E8}" srcOrd="0" destOrd="0" parTransId="{AD49C0F5-4792-4300-9A1C-7DED197FB60C}" sibTransId="{2FA14F70-ABAD-4450-998B-ECAA8EABDFA5}"/>
    <dgm:cxn modelId="{64078E3D-5C28-4ECD-86A4-276576999741}" srcId="{A2D1D6BA-D304-462A-B0CB-76DD27044193}" destId="{D0CC41CE-2673-4188-8BB9-F097EA478E3E}" srcOrd="1" destOrd="0" parTransId="{AC919B0D-4FBF-4FB4-8565-52D0D63E9DEE}" sibTransId="{17E22099-DA72-4BF1-83EC-504B8DCB748E}"/>
    <dgm:cxn modelId="{35D233D5-A0D3-4262-962C-07C1825DBD5A}" type="presOf" srcId="{D0CC41CE-2673-4188-8BB9-F097EA478E3E}" destId="{1A8A7769-7BC3-47F5-ABFF-92258896D17D}" srcOrd="0" destOrd="0" presId="urn:microsoft.com/office/officeart/2005/8/layout/vList3"/>
    <dgm:cxn modelId="{4EEF1932-909E-4D1B-A709-7ED60813C7E6}" srcId="{A2D1D6BA-D304-462A-B0CB-76DD27044193}" destId="{BE18611B-941A-4353-8934-8EC5551FB2F7}" srcOrd="2" destOrd="0" parTransId="{E26661C3-FC01-415D-8218-D354C1F8097C}" sibTransId="{2014592B-6716-43C3-8990-EF5F8D12C24B}"/>
    <dgm:cxn modelId="{A7A05139-4165-4419-9B4D-D27B33C9C90B}" type="presOf" srcId="{BE18611B-941A-4353-8934-8EC5551FB2F7}" destId="{663084E0-C772-4CE3-8A50-8DEE419FBF99}" srcOrd="0" destOrd="0" presId="urn:microsoft.com/office/officeart/2005/8/layout/vList3"/>
    <dgm:cxn modelId="{12B894ED-C5F3-42DF-AA15-3A0EA142A5B3}" type="presParOf" srcId="{0D440510-18A3-422E-96C0-0F5F5FE1AA9F}" destId="{B909AC2F-2BF4-48F0-851D-EEA9D545DABF}" srcOrd="0" destOrd="0" presId="urn:microsoft.com/office/officeart/2005/8/layout/vList3"/>
    <dgm:cxn modelId="{31C67983-F3BA-4CE7-84CD-8E93E05CE3C6}" type="presParOf" srcId="{B909AC2F-2BF4-48F0-851D-EEA9D545DABF}" destId="{79BC3E33-DC7A-4CEB-B854-26BD7224A848}" srcOrd="0" destOrd="0" presId="urn:microsoft.com/office/officeart/2005/8/layout/vList3"/>
    <dgm:cxn modelId="{EE867DE2-3F44-45CE-A2DD-D961D59F2C18}" type="presParOf" srcId="{B909AC2F-2BF4-48F0-851D-EEA9D545DABF}" destId="{954BCC8B-809F-4EDF-8D76-B2161B7F47A0}" srcOrd="1" destOrd="0" presId="urn:microsoft.com/office/officeart/2005/8/layout/vList3"/>
    <dgm:cxn modelId="{1C388155-DF52-4543-9B2F-DAA008E35EB8}" type="presParOf" srcId="{0D440510-18A3-422E-96C0-0F5F5FE1AA9F}" destId="{DB3E9268-419B-45BA-A2DC-FCC562DBC646}" srcOrd="1" destOrd="0" presId="urn:microsoft.com/office/officeart/2005/8/layout/vList3"/>
    <dgm:cxn modelId="{E2793325-92A6-4498-AC9A-876C6D43CCD8}" type="presParOf" srcId="{0D440510-18A3-422E-96C0-0F5F5FE1AA9F}" destId="{E263485B-1F0E-48D9-820D-8828A538470F}" srcOrd="2" destOrd="0" presId="urn:microsoft.com/office/officeart/2005/8/layout/vList3"/>
    <dgm:cxn modelId="{EA88FA68-F565-4856-A494-5DF1991D1611}" type="presParOf" srcId="{E263485B-1F0E-48D9-820D-8828A538470F}" destId="{80F03F51-8A78-4504-B054-FA5334A717E2}" srcOrd="0" destOrd="0" presId="urn:microsoft.com/office/officeart/2005/8/layout/vList3"/>
    <dgm:cxn modelId="{4B84D2D9-5325-4FC5-902F-B6F8F7DA6C4E}" type="presParOf" srcId="{E263485B-1F0E-48D9-820D-8828A538470F}" destId="{1A8A7769-7BC3-47F5-ABFF-92258896D17D}" srcOrd="1" destOrd="0" presId="urn:microsoft.com/office/officeart/2005/8/layout/vList3"/>
    <dgm:cxn modelId="{796544B5-4BD7-4023-B390-E5E51796E3C4}" type="presParOf" srcId="{0D440510-18A3-422E-96C0-0F5F5FE1AA9F}" destId="{EE6FF9F2-6585-4845-88CF-90805D1C8647}" srcOrd="3" destOrd="0" presId="urn:microsoft.com/office/officeart/2005/8/layout/vList3"/>
    <dgm:cxn modelId="{CE5DE86A-319B-4D94-9F9C-9455E71B879D}" type="presParOf" srcId="{0D440510-18A3-422E-96C0-0F5F5FE1AA9F}" destId="{EBE303CD-8ED5-4AF0-8030-01ED3DDCCC71}" srcOrd="4" destOrd="0" presId="urn:microsoft.com/office/officeart/2005/8/layout/vList3"/>
    <dgm:cxn modelId="{EC27CE6C-8800-4340-AE1F-3F24DD62E12A}" type="presParOf" srcId="{EBE303CD-8ED5-4AF0-8030-01ED3DDCCC71}" destId="{6E6B8A9B-6931-4BDA-8B30-7B552FCDD8E6}" srcOrd="0" destOrd="0" presId="urn:microsoft.com/office/officeart/2005/8/layout/vList3"/>
    <dgm:cxn modelId="{CC676314-F40B-45A2-B220-6378AEA4FAF4}" type="presParOf" srcId="{EBE303CD-8ED5-4AF0-8030-01ED3DDCCC71}" destId="{663084E0-C772-4CE3-8A50-8DEE419FBF9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9E8203-7546-4C34-A44D-2D68E3C8DED1}">
      <dsp:nvSpPr>
        <dsp:cNvPr id="0" name=""/>
        <dsp:cNvSpPr/>
      </dsp:nvSpPr>
      <dsp:spPr>
        <a:xfrm>
          <a:off x="3337091" y="2381596"/>
          <a:ext cx="1606737" cy="160673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>
              <a:latin typeface="Times New Roman" pitchFamily="18" charset="0"/>
              <a:cs typeface="Times New Roman" pitchFamily="18" charset="0"/>
            </a:rPr>
            <a:t>ERP</a:t>
          </a:r>
          <a:endParaRPr lang="ru-RU" sz="4000" b="1" kern="1200">
            <a:latin typeface="Times New Roman" pitchFamily="18" charset="0"/>
            <a:cs typeface="Times New Roman" pitchFamily="18" charset="0"/>
          </a:endParaRPr>
        </a:p>
      </dsp:txBody>
      <dsp:txXfrm>
        <a:off x="3337091" y="2381596"/>
        <a:ext cx="1606737" cy="1606737"/>
      </dsp:txXfrm>
    </dsp:sp>
    <dsp:sp modelId="{61D2EC87-8F21-4298-AC17-02EA102DAB8C}">
      <dsp:nvSpPr>
        <dsp:cNvPr id="0" name=""/>
        <dsp:cNvSpPr/>
      </dsp:nvSpPr>
      <dsp:spPr>
        <a:xfrm rot="16200000">
          <a:off x="3813929" y="1510837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6200000">
        <a:off x="3813929" y="1510837"/>
        <a:ext cx="653061" cy="546290"/>
      </dsp:txXfrm>
    </dsp:sp>
    <dsp:sp modelId="{BE6D2780-48EE-4C13-BC63-8BF81FDC4AC1}">
      <dsp:nvSpPr>
        <dsp:cNvPr id="0" name=""/>
        <dsp:cNvSpPr/>
      </dsp:nvSpPr>
      <dsp:spPr>
        <a:xfrm>
          <a:off x="3578101" y="24688"/>
          <a:ext cx="1124716" cy="112471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3578101" y="24688"/>
        <a:ext cx="1124716" cy="1124716"/>
      </dsp:txXfrm>
    </dsp:sp>
    <dsp:sp modelId="{EE57A3FD-6F21-4F7B-80AC-6E902A95C07A}">
      <dsp:nvSpPr>
        <dsp:cNvPr id="0" name=""/>
        <dsp:cNvSpPr/>
      </dsp:nvSpPr>
      <dsp:spPr>
        <a:xfrm rot="14236364">
          <a:off x="3056501" y="1733238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8"/>
            <a:satOff val="3981"/>
            <a:lumOff val="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4236364">
        <a:off x="3056501" y="1733238"/>
        <a:ext cx="653061" cy="546290"/>
      </dsp:txXfrm>
    </dsp:sp>
    <dsp:sp modelId="{1D160C7C-C2CB-405A-BCF2-C88B2E8CD122}">
      <dsp:nvSpPr>
        <dsp:cNvPr id="0" name=""/>
        <dsp:cNvSpPr/>
      </dsp:nvSpPr>
      <dsp:spPr>
        <a:xfrm>
          <a:off x="2173561" y="437098"/>
          <a:ext cx="1124716" cy="1124716"/>
        </a:xfrm>
        <a:prstGeom prst="ellipse">
          <a:avLst/>
        </a:prstGeom>
        <a:solidFill>
          <a:schemeClr val="accent5">
            <a:hueOff val="-993388"/>
            <a:satOff val="3981"/>
            <a:lumOff val="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173561" y="437098"/>
        <a:ext cx="1124716" cy="1124716"/>
      </dsp:txXfrm>
    </dsp:sp>
    <dsp:sp modelId="{CC5E5695-9CC8-4F90-9088-67838058052F}">
      <dsp:nvSpPr>
        <dsp:cNvPr id="0" name=""/>
        <dsp:cNvSpPr/>
      </dsp:nvSpPr>
      <dsp:spPr>
        <a:xfrm rot="12272727">
          <a:off x="2539551" y="2329830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2272727">
        <a:off x="2539551" y="2329830"/>
        <a:ext cx="653061" cy="546290"/>
      </dsp:txXfrm>
    </dsp:sp>
    <dsp:sp modelId="{B67BC609-DA2C-439E-87BD-A2EA27A5CDEC}">
      <dsp:nvSpPr>
        <dsp:cNvPr id="0" name=""/>
        <dsp:cNvSpPr/>
      </dsp:nvSpPr>
      <dsp:spPr>
        <a:xfrm>
          <a:off x="1214952" y="1543392"/>
          <a:ext cx="1124716" cy="1124716"/>
        </a:xfrm>
        <a:prstGeom prst="ellipse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1214952" y="1543392"/>
        <a:ext cx="1124716" cy="1124716"/>
      </dsp:txXfrm>
    </dsp:sp>
    <dsp:sp modelId="{B026D7A3-2919-4B62-BEAE-D3BF827935B3}">
      <dsp:nvSpPr>
        <dsp:cNvPr id="0" name=""/>
        <dsp:cNvSpPr/>
      </dsp:nvSpPr>
      <dsp:spPr>
        <a:xfrm rot="10309091">
          <a:off x="2427207" y="3111200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980163"/>
            <a:satOff val="11943"/>
            <a:lumOff val="2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309091">
        <a:off x="2427207" y="3111200"/>
        <a:ext cx="653061" cy="546290"/>
      </dsp:txXfrm>
    </dsp:sp>
    <dsp:sp modelId="{BCF662E3-31B2-4FE4-8742-3D87E1602DF2}">
      <dsp:nvSpPr>
        <dsp:cNvPr id="0" name=""/>
        <dsp:cNvSpPr/>
      </dsp:nvSpPr>
      <dsp:spPr>
        <a:xfrm>
          <a:off x="1006626" y="2992329"/>
          <a:ext cx="1124716" cy="1124716"/>
        </a:xfrm>
        <a:prstGeom prst="ellipse">
          <a:avLst/>
        </a:prstGeom>
        <a:solidFill>
          <a:schemeClr val="accent5">
            <a:hueOff val="-2980163"/>
            <a:satOff val="11943"/>
            <a:lumOff val="2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1006626" y="2992329"/>
        <a:ext cx="1124716" cy="1124716"/>
      </dsp:txXfrm>
    </dsp:sp>
    <dsp:sp modelId="{EFD505D9-02FE-4807-821F-E19039D4AEB4}">
      <dsp:nvSpPr>
        <dsp:cNvPr id="0" name=""/>
        <dsp:cNvSpPr/>
      </dsp:nvSpPr>
      <dsp:spPr>
        <a:xfrm rot="8345455">
          <a:off x="2755137" y="3829267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8345455">
        <a:off x="2755137" y="3829267"/>
        <a:ext cx="653061" cy="546290"/>
      </dsp:txXfrm>
    </dsp:sp>
    <dsp:sp modelId="{83B5544E-8B5D-4052-A9C3-28C573632848}">
      <dsp:nvSpPr>
        <dsp:cNvPr id="0" name=""/>
        <dsp:cNvSpPr/>
      </dsp:nvSpPr>
      <dsp:spPr>
        <a:xfrm>
          <a:off x="1614726" y="4323881"/>
          <a:ext cx="1124716" cy="1124716"/>
        </a:xfrm>
        <a:prstGeom prst="ellipse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1614726" y="4323881"/>
        <a:ext cx="1124716" cy="1124716"/>
      </dsp:txXfrm>
    </dsp:sp>
    <dsp:sp modelId="{D81ACD9C-B3E1-4D7E-9689-DB5ED59092AF}">
      <dsp:nvSpPr>
        <dsp:cNvPr id="0" name=""/>
        <dsp:cNvSpPr/>
      </dsp:nvSpPr>
      <dsp:spPr>
        <a:xfrm rot="6381818">
          <a:off x="3419227" y="4256051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6381818">
        <a:off x="3419227" y="4256051"/>
        <a:ext cx="653061" cy="546290"/>
      </dsp:txXfrm>
    </dsp:sp>
    <dsp:sp modelId="{5F918A37-4C73-49C4-888B-3DD7276F101D}">
      <dsp:nvSpPr>
        <dsp:cNvPr id="0" name=""/>
        <dsp:cNvSpPr/>
      </dsp:nvSpPr>
      <dsp:spPr>
        <a:xfrm>
          <a:off x="2846183" y="5115291"/>
          <a:ext cx="1124716" cy="1124716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846183" y="5115291"/>
        <a:ext cx="1124716" cy="1124716"/>
      </dsp:txXfrm>
    </dsp:sp>
    <dsp:sp modelId="{22612468-38D4-4C16-81F7-78DC1C9DC0D6}">
      <dsp:nvSpPr>
        <dsp:cNvPr id="0" name=""/>
        <dsp:cNvSpPr/>
      </dsp:nvSpPr>
      <dsp:spPr>
        <a:xfrm rot="4418182">
          <a:off x="4208631" y="4256051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4418182">
        <a:off x="4208631" y="4256051"/>
        <a:ext cx="653061" cy="546290"/>
      </dsp:txXfrm>
    </dsp:sp>
    <dsp:sp modelId="{5B02B255-92E7-401E-A43F-BBD7BF54AF06}">
      <dsp:nvSpPr>
        <dsp:cNvPr id="0" name=""/>
        <dsp:cNvSpPr/>
      </dsp:nvSpPr>
      <dsp:spPr>
        <a:xfrm>
          <a:off x="4310020" y="5115291"/>
          <a:ext cx="1124716" cy="1124716"/>
        </a:xfrm>
        <a:prstGeom prst="ellipse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4310020" y="5115291"/>
        <a:ext cx="1124716" cy="1124716"/>
      </dsp:txXfrm>
    </dsp:sp>
    <dsp:sp modelId="{3A3E3BD6-8CB3-4609-9685-0C1B76C1618D}">
      <dsp:nvSpPr>
        <dsp:cNvPr id="0" name=""/>
        <dsp:cNvSpPr/>
      </dsp:nvSpPr>
      <dsp:spPr>
        <a:xfrm rot="2476882">
          <a:off x="4868814" y="3842810"/>
          <a:ext cx="66413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953714"/>
            <a:satOff val="27868"/>
            <a:lumOff val="604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2476882">
        <a:off x="4868814" y="3842810"/>
        <a:ext cx="664131" cy="546290"/>
      </dsp:txXfrm>
    </dsp:sp>
    <dsp:sp modelId="{AD2251F6-EE37-43C1-851D-00E314B279F2}">
      <dsp:nvSpPr>
        <dsp:cNvPr id="0" name=""/>
        <dsp:cNvSpPr/>
      </dsp:nvSpPr>
      <dsp:spPr>
        <a:xfrm>
          <a:off x="5546078" y="4350382"/>
          <a:ext cx="1124716" cy="1124716"/>
        </a:xfrm>
        <a:prstGeom prst="ellipse">
          <a:avLst/>
        </a:prstGeom>
        <a:solidFill>
          <a:schemeClr val="accent5">
            <a:hueOff val="-6953714"/>
            <a:satOff val="27868"/>
            <a:lumOff val="60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Учет запасов</a:t>
          </a:r>
          <a:endParaRPr lang="ru-RU" sz="1700" b="1" kern="12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46078" y="4350382"/>
        <a:ext cx="1124716" cy="1124716"/>
      </dsp:txXfrm>
    </dsp:sp>
    <dsp:sp modelId="{7CDCF549-2A03-4060-9D2F-B0C2C3D6EFF2}">
      <dsp:nvSpPr>
        <dsp:cNvPr id="0" name=""/>
        <dsp:cNvSpPr/>
      </dsp:nvSpPr>
      <dsp:spPr>
        <a:xfrm rot="490909">
          <a:off x="5200650" y="3111200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490909">
        <a:off x="5200650" y="3111200"/>
        <a:ext cx="653061" cy="546290"/>
      </dsp:txXfrm>
    </dsp:sp>
    <dsp:sp modelId="{0E1BFF77-0A7E-4BEE-A6FF-7DE2C6336C4A}">
      <dsp:nvSpPr>
        <dsp:cNvPr id="0" name=""/>
        <dsp:cNvSpPr/>
      </dsp:nvSpPr>
      <dsp:spPr>
        <a:xfrm>
          <a:off x="6149577" y="2992329"/>
          <a:ext cx="1124716" cy="1124716"/>
        </a:xfrm>
        <a:prstGeom prst="ellipse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Налоговый учет </a:t>
          </a:r>
          <a:endParaRPr lang="ru-RU" sz="1400" b="1" kern="12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49577" y="2992329"/>
        <a:ext cx="1124716" cy="1124716"/>
      </dsp:txXfrm>
    </dsp:sp>
    <dsp:sp modelId="{C57A64AA-9732-4725-9C66-93C3C6CBAB4C}">
      <dsp:nvSpPr>
        <dsp:cNvPr id="0" name=""/>
        <dsp:cNvSpPr/>
      </dsp:nvSpPr>
      <dsp:spPr>
        <a:xfrm rot="20120577">
          <a:off x="5096368" y="2316763"/>
          <a:ext cx="680792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940489"/>
            <a:satOff val="35830"/>
            <a:lumOff val="7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20120577">
        <a:off x="5096368" y="2316763"/>
        <a:ext cx="680792" cy="546290"/>
      </dsp:txXfrm>
    </dsp:sp>
    <dsp:sp modelId="{EE6F24E5-D3AA-4236-8CF7-EE3D5A473D88}">
      <dsp:nvSpPr>
        <dsp:cNvPr id="0" name=""/>
        <dsp:cNvSpPr/>
      </dsp:nvSpPr>
      <dsp:spPr>
        <a:xfrm>
          <a:off x="5986696" y="1516963"/>
          <a:ext cx="1124716" cy="1124716"/>
        </a:xfrm>
        <a:prstGeom prst="ellipse">
          <a:avLst/>
        </a:prstGeom>
        <a:solidFill>
          <a:schemeClr val="accent5">
            <a:hueOff val="-8940489"/>
            <a:satOff val="35830"/>
            <a:lumOff val="77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Бухгалтерский  </a:t>
          </a:r>
          <a:r>
            <a:rPr lang="ru-RU" sz="1400" b="1" kern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учет</a:t>
          </a:r>
        </a:p>
      </dsp:txBody>
      <dsp:txXfrm>
        <a:off x="5986696" y="1516963"/>
        <a:ext cx="1124716" cy="1124716"/>
      </dsp:txXfrm>
    </dsp:sp>
    <dsp:sp modelId="{8B4FD032-7797-4384-A1D5-CF8BA53FDFB9}">
      <dsp:nvSpPr>
        <dsp:cNvPr id="0" name=""/>
        <dsp:cNvSpPr/>
      </dsp:nvSpPr>
      <dsp:spPr>
        <a:xfrm rot="18163636">
          <a:off x="4571357" y="1733238"/>
          <a:ext cx="653061" cy="546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8163636">
        <a:off x="4571357" y="1733238"/>
        <a:ext cx="653061" cy="546290"/>
      </dsp:txXfrm>
    </dsp:sp>
    <dsp:sp modelId="{EA69873A-2C51-484F-8CE1-D916B04D9DA7}">
      <dsp:nvSpPr>
        <dsp:cNvPr id="0" name=""/>
        <dsp:cNvSpPr/>
      </dsp:nvSpPr>
      <dsp:spPr>
        <a:xfrm>
          <a:off x="4982642" y="437098"/>
          <a:ext cx="1124716" cy="1124716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4982642" y="437098"/>
        <a:ext cx="1124716" cy="11247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4BCC8B-809F-4EDF-8D76-B2161B7F47A0}">
      <dsp:nvSpPr>
        <dsp:cNvPr id="0" name=""/>
        <dsp:cNvSpPr/>
      </dsp:nvSpPr>
      <dsp:spPr>
        <a:xfrm rot="10800000">
          <a:off x="395545" y="1217"/>
          <a:ext cx="7957372" cy="116990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79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0" kern="1200" dirty="0" smtClean="0">
              <a:latin typeface="Times New Roman" pitchFamily="18" charset="0"/>
              <a:cs typeface="Times New Roman" pitchFamily="18" charset="0"/>
            </a:rPr>
            <a:t>«1С: Бухгалтерия 8.2»</a:t>
          </a:r>
          <a:endParaRPr lang="ru-RU" sz="2800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395545" y="1217"/>
        <a:ext cx="7957372" cy="1169902"/>
      </dsp:txXfrm>
    </dsp:sp>
    <dsp:sp modelId="{79BC3E33-DC7A-4CEB-B854-26BD7224A848}">
      <dsp:nvSpPr>
        <dsp:cNvPr id="0" name=""/>
        <dsp:cNvSpPr/>
      </dsp:nvSpPr>
      <dsp:spPr>
        <a:xfrm>
          <a:off x="208114" y="248288"/>
          <a:ext cx="563265" cy="5837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>
          <a:bevelT/>
          <a:contourClr>
            <a:srgbClr val="7030A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8A7769-7BC3-47F5-ABFF-92258896D17D}">
      <dsp:nvSpPr>
        <dsp:cNvPr id="0" name=""/>
        <dsp:cNvSpPr/>
      </dsp:nvSpPr>
      <dsp:spPr>
        <a:xfrm rot="10800000">
          <a:off x="504046" y="1234615"/>
          <a:ext cx="7859867" cy="120378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79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0" kern="1200" dirty="0" smtClean="0">
              <a:latin typeface="Times New Roman" pitchFamily="18" charset="0"/>
              <a:cs typeface="Times New Roman" pitchFamily="18" charset="0"/>
            </a:rPr>
            <a:t>«Управление производственным предприятием»</a:t>
          </a:r>
          <a:endParaRPr lang="ru-RU" sz="2800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04046" y="1234615"/>
        <a:ext cx="7859867" cy="1203780"/>
      </dsp:txXfrm>
    </dsp:sp>
    <dsp:sp modelId="{80F03F51-8A78-4504-B054-FA5334A717E2}">
      <dsp:nvSpPr>
        <dsp:cNvPr id="0" name=""/>
        <dsp:cNvSpPr/>
      </dsp:nvSpPr>
      <dsp:spPr>
        <a:xfrm>
          <a:off x="144013" y="1584173"/>
          <a:ext cx="615207" cy="57275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3084E0-C772-4CE3-8A50-8DEE419FBF99}">
      <dsp:nvSpPr>
        <dsp:cNvPr id="0" name=""/>
        <dsp:cNvSpPr/>
      </dsp:nvSpPr>
      <dsp:spPr>
        <a:xfrm rot="10800000">
          <a:off x="576040" y="2536139"/>
          <a:ext cx="7813383" cy="102553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79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0" kern="1200" dirty="0" smtClean="0">
              <a:latin typeface="Times New Roman" pitchFamily="18" charset="0"/>
              <a:cs typeface="Times New Roman" pitchFamily="18" charset="0"/>
            </a:rPr>
            <a:t>«Управление торговлей»</a:t>
          </a:r>
          <a:endParaRPr lang="ru-RU" sz="2800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76040" y="2536139"/>
        <a:ext cx="7813383" cy="1025532"/>
      </dsp:txXfrm>
    </dsp:sp>
    <dsp:sp modelId="{6E6B8A9B-6931-4BDA-8B30-7B552FCDD8E6}">
      <dsp:nvSpPr>
        <dsp:cNvPr id="0" name=""/>
        <dsp:cNvSpPr/>
      </dsp:nvSpPr>
      <dsp:spPr>
        <a:xfrm>
          <a:off x="216022" y="2592286"/>
          <a:ext cx="591458" cy="6441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4BCC8B-809F-4EDF-8D76-B2161B7F47A0}">
      <dsp:nvSpPr>
        <dsp:cNvPr id="0" name=""/>
        <dsp:cNvSpPr/>
      </dsp:nvSpPr>
      <dsp:spPr>
        <a:xfrm rot="10800000">
          <a:off x="432051" y="695"/>
          <a:ext cx="8245408" cy="11000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704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эффективно управлять складскими запасами</a:t>
          </a:r>
          <a:endParaRPr lang="ru-RU" sz="2800" b="1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432051" y="695"/>
        <a:ext cx="8245408" cy="1100027"/>
      </dsp:txXfrm>
    </dsp:sp>
    <dsp:sp modelId="{79BC3E33-DC7A-4CEB-B854-26BD7224A848}">
      <dsp:nvSpPr>
        <dsp:cNvPr id="0" name=""/>
        <dsp:cNvSpPr/>
      </dsp:nvSpPr>
      <dsp:spPr>
        <a:xfrm>
          <a:off x="3" y="288030"/>
          <a:ext cx="529623" cy="5488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>
          <a:bevelT/>
          <a:contourClr>
            <a:srgbClr val="7030A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8A7769-7BC3-47F5-ABFF-92258896D17D}">
      <dsp:nvSpPr>
        <dsp:cNvPr id="0" name=""/>
        <dsp:cNvSpPr/>
      </dsp:nvSpPr>
      <dsp:spPr>
        <a:xfrm rot="10800000">
          <a:off x="576040" y="1151712"/>
          <a:ext cx="8125912" cy="113188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704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контролировать оборачиваемость товаров</a:t>
          </a:r>
          <a:endParaRPr lang="ru-RU" sz="2800" b="1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76040" y="1151712"/>
        <a:ext cx="8125912" cy="1131882"/>
      </dsp:txXfrm>
    </dsp:sp>
    <dsp:sp modelId="{80F03F51-8A78-4504-B054-FA5334A717E2}">
      <dsp:nvSpPr>
        <dsp:cNvPr id="0" name=""/>
        <dsp:cNvSpPr/>
      </dsp:nvSpPr>
      <dsp:spPr>
        <a:xfrm>
          <a:off x="3" y="1440163"/>
          <a:ext cx="578462" cy="53854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3084E0-C772-4CE3-8A50-8DEE419FBF99}">
      <dsp:nvSpPr>
        <dsp:cNvPr id="0" name=""/>
        <dsp:cNvSpPr/>
      </dsp:nvSpPr>
      <dsp:spPr>
        <a:xfrm rot="10800000">
          <a:off x="504075" y="2370445"/>
          <a:ext cx="8172454" cy="96428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704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оптимизировать процессы закупок и продаж</a:t>
          </a:r>
          <a:endParaRPr lang="ru-RU" sz="2800" b="1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04075" y="2370445"/>
        <a:ext cx="8172454" cy="964280"/>
      </dsp:txXfrm>
    </dsp:sp>
    <dsp:sp modelId="{6E6B8A9B-6931-4BDA-8B30-7B552FCDD8E6}">
      <dsp:nvSpPr>
        <dsp:cNvPr id="0" name=""/>
        <dsp:cNvSpPr/>
      </dsp:nvSpPr>
      <dsp:spPr>
        <a:xfrm>
          <a:off x="3" y="2448274"/>
          <a:ext cx="556132" cy="60569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4BCC8B-809F-4EDF-8D76-B2161B7F47A0}">
      <dsp:nvSpPr>
        <dsp:cNvPr id="0" name=""/>
        <dsp:cNvSpPr/>
      </dsp:nvSpPr>
      <dsp:spPr>
        <a:xfrm rot="10800000">
          <a:off x="395545" y="1217"/>
          <a:ext cx="7957372" cy="116990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79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0" kern="1200" dirty="0" smtClean="0">
              <a:latin typeface="Times New Roman" pitchFamily="18" charset="0"/>
              <a:cs typeface="Times New Roman" pitchFamily="18" charset="0"/>
            </a:rPr>
            <a:t>«1С: Бухгалтерия 8.2»</a:t>
          </a:r>
          <a:endParaRPr lang="ru-RU" sz="2800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395545" y="1217"/>
        <a:ext cx="7957372" cy="1169902"/>
      </dsp:txXfrm>
    </dsp:sp>
    <dsp:sp modelId="{79BC3E33-DC7A-4CEB-B854-26BD7224A848}">
      <dsp:nvSpPr>
        <dsp:cNvPr id="0" name=""/>
        <dsp:cNvSpPr/>
      </dsp:nvSpPr>
      <dsp:spPr>
        <a:xfrm>
          <a:off x="208114" y="248288"/>
          <a:ext cx="563265" cy="5837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contourW="12700">
          <a:bevelT/>
          <a:contourClr>
            <a:srgbClr val="7030A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8A7769-7BC3-47F5-ABFF-92258896D17D}">
      <dsp:nvSpPr>
        <dsp:cNvPr id="0" name=""/>
        <dsp:cNvSpPr/>
      </dsp:nvSpPr>
      <dsp:spPr>
        <a:xfrm rot="10800000">
          <a:off x="504046" y="1234615"/>
          <a:ext cx="7859867" cy="120378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79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0" kern="1200" dirty="0" smtClean="0">
              <a:latin typeface="Times New Roman" pitchFamily="18" charset="0"/>
              <a:cs typeface="Times New Roman" pitchFamily="18" charset="0"/>
            </a:rPr>
            <a:t>«Управление производственным предприятием»</a:t>
          </a:r>
          <a:endParaRPr lang="ru-RU" sz="2800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04046" y="1234615"/>
        <a:ext cx="7859867" cy="1203780"/>
      </dsp:txXfrm>
    </dsp:sp>
    <dsp:sp modelId="{80F03F51-8A78-4504-B054-FA5334A717E2}">
      <dsp:nvSpPr>
        <dsp:cNvPr id="0" name=""/>
        <dsp:cNvSpPr/>
      </dsp:nvSpPr>
      <dsp:spPr>
        <a:xfrm>
          <a:off x="144013" y="1584173"/>
          <a:ext cx="615207" cy="57275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3084E0-C772-4CE3-8A50-8DEE419FBF99}">
      <dsp:nvSpPr>
        <dsp:cNvPr id="0" name=""/>
        <dsp:cNvSpPr/>
      </dsp:nvSpPr>
      <dsp:spPr>
        <a:xfrm rot="10800000">
          <a:off x="576040" y="2536139"/>
          <a:ext cx="7813383" cy="102553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79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0" kern="1200" dirty="0" smtClean="0">
              <a:latin typeface="Times New Roman" pitchFamily="18" charset="0"/>
              <a:cs typeface="Times New Roman" pitchFamily="18" charset="0"/>
            </a:rPr>
            <a:t>«Управление торговлей»</a:t>
          </a:r>
          <a:endParaRPr lang="ru-RU" sz="2800" kern="12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76040" y="2536139"/>
        <a:ext cx="7813383" cy="1025532"/>
      </dsp:txXfrm>
    </dsp:sp>
    <dsp:sp modelId="{6E6B8A9B-6931-4BDA-8B30-7B552FCDD8E6}">
      <dsp:nvSpPr>
        <dsp:cNvPr id="0" name=""/>
        <dsp:cNvSpPr/>
      </dsp:nvSpPr>
      <dsp:spPr>
        <a:xfrm>
          <a:off x="216022" y="2592286"/>
          <a:ext cx="591458" cy="6441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7F610-1253-4969-A034-CCE89574FB3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E48ED-1E4C-44CA-8D55-DA4058A3E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s slide layout">
  <p:cSld name="Contents slide layou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"/>
          <p:cNvSpPr txBox="1">
            <a:spLocks noGrp="1"/>
          </p:cNvSpPr>
          <p:nvPr>
            <p:ph type="body" idx="1"/>
          </p:nvPr>
        </p:nvSpPr>
        <p:spPr>
          <a:xfrm>
            <a:off x="242647" y="339510"/>
            <a:ext cx="8679898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sz="5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Layout">
  <p:cSld name="Basic Layou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0" y="164638"/>
            <a:ext cx="9144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72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2"/>
          </p:nvPr>
        </p:nvSpPr>
        <p:spPr>
          <a:xfrm>
            <a:off x="0" y="932723"/>
            <a:ext cx="9144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28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7"/>
          <p:cNvSpPr/>
          <p:nvPr/>
        </p:nvSpPr>
        <p:spPr>
          <a:xfrm>
            <a:off x="0" y="6618000"/>
            <a:ext cx="9144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7"/>
          <p:cNvSpPr/>
          <p:nvPr/>
        </p:nvSpPr>
        <p:spPr>
          <a:xfrm>
            <a:off x="0" y="0"/>
            <a:ext cx="9144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AF157-4945-404A-B745-0313A522B0A9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CE491-2570-4F4A-8827-EC43F0AE4A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0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c.ru/kz/" TargetMode="External"/><Relationship Id="rId2" Type="http://schemas.openxmlformats.org/officeDocument/2006/relationships/hyperlink" Target="http://www.1c.ru/" TargetMode="Externa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3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3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c.ru/kz/" TargetMode="External"/><Relationship Id="rId2" Type="http://schemas.openxmlformats.org/officeDocument/2006/relationships/hyperlink" Target="http://www.1c.ru/" TargetMode="Externa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slide" Target="slide15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3.xml"/><Relationship Id="rId4" Type="http://schemas.openxmlformats.org/officeDocument/2006/relationships/slide" Target="slide49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slide" Target="slide153.xml"/><Relationship Id="rId2" Type="http://schemas.openxmlformats.org/officeDocument/2006/relationships/slide" Target="slide17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slide" Target="slide17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3.xml"/><Relationship Id="rId3" Type="http://schemas.openxmlformats.org/officeDocument/2006/relationships/slide" Target="slide30.xml"/><Relationship Id="rId7" Type="http://schemas.openxmlformats.org/officeDocument/2006/relationships/slide" Target="slide10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9.xml"/><Relationship Id="rId11" Type="http://schemas.openxmlformats.org/officeDocument/2006/relationships/slide" Target="slide172.xml"/><Relationship Id="rId5" Type="http://schemas.openxmlformats.org/officeDocument/2006/relationships/slide" Target="slide51.xml"/><Relationship Id="rId10" Type="http://schemas.openxmlformats.org/officeDocument/2006/relationships/slide" Target="slide153.xml"/><Relationship Id="rId4" Type="http://schemas.openxmlformats.org/officeDocument/2006/relationships/slide" Target="slide1.xml"/><Relationship Id="rId9" Type="http://schemas.openxmlformats.org/officeDocument/2006/relationships/slide" Target="slide13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38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151.xml"/><Relationship Id="rId2" Type="http://schemas.openxmlformats.org/officeDocument/2006/relationships/slide" Target="slide7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slide" Target="slide10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 науки и высшего образования Республики Казахстан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Карагандинский университет имени Е.А.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Букетова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МУЛЬТИМЕДИЙНАЯ ПРЕЗЕНТАЦИЯ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дисциплине «1СПРЕДПРИЯТИЕ 8 ERP УПРАВЛЕНИЕ ПРЕДПРИЯТИЕМ ДЛЯ КАЗАХСТАНА»</a:t>
            </a:r>
          </a:p>
          <a:p>
            <a:pPr algn="ctr">
              <a:buNone/>
            </a:pPr>
            <a:endParaRPr lang="kk-KZ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6В04106 -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и аудит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Атабаева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А.К.,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ассистент профессора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kk-KZ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 занятий: лекция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kk-KZ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Караганда 2023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9"/>
            <a:ext cx="838842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47664" y="630932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и процессы в ERP системе (Составлено автором)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183880" cy="10984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Управление персоналом в 1C:Предприятие 8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трелка влево 45">
            <a:hlinkClick r:id="rId2" action="ppaction://hlinksldjump"/>
          </p:cNvPr>
          <p:cNvSpPr/>
          <p:nvPr/>
        </p:nvSpPr>
        <p:spPr>
          <a:xfrm>
            <a:off x="7020272" y="59492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04248" y="4797152"/>
            <a:ext cx="1683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</a:rPr>
              <a:t>Тема</a:t>
            </a: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</a:rPr>
              <a:t>5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7606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1. Назначение и задачи кадрового учета на предприятия.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2. Штатное расписание организации.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3. Учет движения кадров.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4. Учет рабочего времени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5. Автоматизация кадрового учёта в программе 1С:Бухгалтерия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1" indent="-514350">
              <a:spcBef>
                <a:spcPts val="0"/>
              </a:spcBef>
              <a:buNone/>
            </a:pPr>
            <a:endParaRPr lang="ru-RU" sz="31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1" indent="-514350">
              <a:spcBef>
                <a:spcPts val="0"/>
              </a:spcBef>
              <a:buFont typeface="Arial" pitchFamily="34" charset="0"/>
              <a:buAutoNum type="arabicPeriod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1" indent="-514350">
              <a:spcBef>
                <a:spcPts val="0"/>
              </a:spcBef>
              <a:buAutoNum type="arabicPeriod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Каллас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К.Э. Организация автоматизированной информационной системы бухгалтерского учета. - М.: Финансы и статистика, 2019. - 176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Коцюбинский А.О. Самоучитель работы на компьютере для бухгалтера. - М., 2018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Чистов Д.В. Хозяйственные операции в Компьютерной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бухгалтерии:Учеб.пособие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- СПб.: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ЭЛБИ-СПб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2020. - 589с.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31032" y="6093296"/>
            <a:ext cx="87129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Основные функции 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179512" y="404664"/>
            <a:ext cx="8784976" cy="5472608"/>
            <a:chOff x="539552" y="1412776"/>
            <a:chExt cx="7992888" cy="446449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9552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Управление кадровыми документами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Управление отпусками и больничными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012160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Соблюдение требований законодательства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75856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рабочего времени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9552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Расчет заработной платы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75856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Формирование отчетов и деклараций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012160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Интеграция с другими модулями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75856" y="50131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и удержания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9552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персонала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012160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Анализ кадровых и заработных данных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6166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Автоматизация процессов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кадрового учета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 руководству компании: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снизить временные затраты на выполнение данных функций и высвободить рабочее время службы персонала для решения других задач;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обеспечить достоверность данных;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своевременно получать необходимую информацию по кадровому составу для анализа и принятия управленческих решений.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4087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«1С:Зарплата и управление персоналом 8»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обеспечивает ведение регламентированного кадрового учета в полном соответствии с требованиями текущего законодательства и позволяет решать следующие задачи: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Ведение штатного расписания;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Учет движения кадров (прием, перевод, увольнение работников);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Учет персональных данных работников, ведение личных дел в информационной базе;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Анализ кадрового состава во всех разрезах;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Учет рабочего времени и невыходов по различным основаниям (отсутствий работников на рабочем месте по причине отпуска, болезни и т.п.);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Учет права на ежегодные оплачиваемые отпуска (основные и дополнительные) и расчет остатков неиспользованных ежегодных отпусков.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«1С:Зарплата и управление персоналом 8» позволяет кадровой службе автоматизировать все основные задачи кадрового и выводить на печать необходимые документы о движении персонала: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приказы о приеме, перемещении, увольнении сотрудников;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личные карточки работников по форме Т2, учетные карточки научного, научно-педагогического сотрудника по форме Т4;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 о направлении работника в командировку, командировочное удостоверение и др.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61662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1С:Зарплата и управление персоналом 8» позволяет группировать информацию в «Штатном расписании организации» в следующих разрезах: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юридическим лицам, входящим в состав предприятия;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подразделениям и должностям;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видам тарифных ставок;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валюте тарифных ставок;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графикам работы.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59766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Штатное расписание организаций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позволяет получить целостную картину состояния штатного расписания, как по всему предприятию, так и отдельно по каждому юридическому лицу, входящему в состав предприятия, по следующим параметрам: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количество запланированных, занятых и вакантных ставок;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диапазон тарифной ставки;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вид тарифной ставки;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график работы;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валюта тарифных ставок;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дополнительные сведения о штатных единицах.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367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«1С:Зарплата и управление персоналом 8» предоставляет кадровой службе широкий спектр возможностей для ведения регламентированного кадрового учета: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регистрация работников, с которыми заключаются трудовые договоры, и оформление трудовых договоров в типовой форме;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регистрация приема работника на работу и оформление приказов о приеме на работу по унифицированной форме № Т-1 или № Т-1а;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регистрация перевода работника на другое место работы и оформление приказов о переводе по унифицированной форме № Т-5 или № Т-5а;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регистрация увольнений работников и оформление приказов об увольнении по унифицированной форме № Т-8 или № Т-8а.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0486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«1С:Зарплата и управление персоналом 8» позволяет вести и хранить всю основную информацию о сотрудниках: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личные данные о сотруднике как о физическом лице (ФИО, дата рождения, пол и др.);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данные удостоверения личности (паспортные данные);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идентификационный номер налогоплательщика (ИНН);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номер страхового свидетельства;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контактная информация (телефоны, адреса электронной почты и др.);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сведения о гражданстве;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сведения об инвалидности;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сведения об образовании;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сведения о предыдущей трудовой деятельности;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 семьи и 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508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Улучшенный анализ и отчетность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ERP система предоставляет возможности для анализа данных и создания различных отчетов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дашбордов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Это позволяет руководству и сотрудникам получать информацию о ключевых показателях эффективности бизнеса, что способствует принятию обоснованных решений.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88640"/>
            <a:ext cx="8183880" cy="1051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Преимущества ERP системы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«1С:Зарплата и управление персоналом 8» обеспечивает ведение данных по присутствию сотрудника на работе, а также информации обо всех причинах его отсутствия. Эти данные могут быть использованы: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оформления необходимых документов кадрового учета;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последующего анализа статистики времени и причин отсутствия сотрудника на рабочем месте;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начислений и выплат в соответствии с фактически отработанным временем.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40871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Кадровый учет является неотъемлемой частью учета любой компании, даже самой небольшой. В последние годы задачи кадрового учета и кадрового делопроизводства все больше регламентируются законодательством.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Штатное расписание является основным сводным кадровым документом в любой организации. В стандартном виде штатное расписание содержит список штатных единиц организации, а также месячный фонд заработной платы по каждой единице.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«1С:Зарплата и управление персоналом 8» обеспечивает ведение данных по присутствию сотрудника на работе, а также информации обо всех причинах его отсутствия.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«1С:Зарплата и управление персоналом 8» обеспечивает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hlinkClick r:id="rId2" action="ppaction://hlinksldjump"/>
              </a:rPr>
              <a:t>ведение данных по присутствию сотрудника на работе, а также информации обо всех причинах его отсутствия</a:t>
            </a:r>
            <a:r>
              <a:rPr lang="ru-RU" sz="2400" dirty="0" smtClean="0">
                <a:hlinkClick r:id="rId3" action="ppaction://hlinksldjump"/>
              </a:rPr>
              <a:t>. 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ведение операций по оперативному учету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ведение операций по торговым операция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183880" cy="1512168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Управление производством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лево 20">
            <a:hlinkClick r:id="rId2" action="ppaction://hlinksldjump"/>
          </p:cNvPr>
          <p:cNvSpPr/>
          <p:nvPr/>
        </p:nvSpPr>
        <p:spPr>
          <a:xfrm>
            <a:off x="7020272" y="59492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876256" y="4797152"/>
            <a:ext cx="1568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</a:rPr>
              <a:t>Тема</a:t>
            </a:r>
            <a:r>
              <a:rPr lang="en-US" sz="3600" b="1" dirty="0" smtClean="0">
                <a:latin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</a:rPr>
              <a:t>6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640960" cy="633670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1Планирование производственных заданий в системе 1С: ERP Управление предприятием для Казахстана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Учет затрат и контроль выпуска готовой продукции в системе 1С: ERP Управление предприятием для Казахстана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Интеграция с производственным оборудованием в системе 1С: ERP Управление предприятием для Казахстана</a:t>
            </a:r>
            <a:endParaRPr lang="ru-RU" sz="3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Каллас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К.Э. Организация автоматизированной информационной системы бухгалтерского учета. - М.: Финансы и статистика, 2019. - 176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Коцюбинский А.О. Самоучитель работы на компьютере для бухгалтера. - М., 2018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Официальный сайт фирмы 1С.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.1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c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Официальный сайт фирмы «1С» для Казахстана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http://www.1c.ru/kz/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системе 1С: ERP Управление предприятием (УПП) для Казахстана предусмотрены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функции планирования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производственных заданий, которые позволяют организациям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эффективно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планировать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контролировать процессы производства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вопрос. Планирование производственных заданий в системе 1С: ERP Управление предприятием для Казахстана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2"/>
          <p:cNvSpPr txBox="1">
            <a:spLocks noGrp="1"/>
          </p:cNvSpPr>
          <p:nvPr>
            <p:ph type="body" idx="1"/>
          </p:nvPr>
        </p:nvSpPr>
        <p:spPr>
          <a:xfrm>
            <a:off x="265507" y="202350"/>
            <a:ext cx="8679898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Планирование и контроль процессов производства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7" name="Google Shape;417;p32"/>
          <p:cNvSpPr txBox="1"/>
          <p:nvPr/>
        </p:nvSpPr>
        <p:spPr>
          <a:xfrm>
            <a:off x="179512" y="2420888"/>
            <a:ext cx="2059834" cy="1015622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производственных заданий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418" name="Google Shape;418;p32"/>
          <p:cNvSpPr txBox="1"/>
          <p:nvPr/>
        </p:nvSpPr>
        <p:spPr>
          <a:xfrm>
            <a:off x="160021" y="983498"/>
            <a:ext cx="2068829" cy="11079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Планирование  производственных заданий</a:t>
            </a:r>
            <a:endParaRPr sz="22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47" name="Google Shape;417;p32"/>
          <p:cNvSpPr txBox="1"/>
          <p:nvPr/>
        </p:nvSpPr>
        <p:spPr>
          <a:xfrm>
            <a:off x="6876256" y="4581128"/>
            <a:ext cx="2068828" cy="707846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Контроль качества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grpSp>
        <p:nvGrpSpPr>
          <p:cNvPr id="3" name="Google Shape;422;p32"/>
          <p:cNvGrpSpPr/>
          <p:nvPr/>
        </p:nvGrpSpPr>
        <p:grpSpPr>
          <a:xfrm>
            <a:off x="2771800" y="1196753"/>
            <a:ext cx="3531565" cy="1368152"/>
            <a:chOff x="3360334" y="2373247"/>
            <a:chExt cx="5335891" cy="2122752"/>
          </a:xfrm>
        </p:grpSpPr>
        <p:sp>
          <p:nvSpPr>
            <p:cNvPr id="423" name="Google Shape;423;p32"/>
            <p:cNvSpPr/>
            <p:nvPr/>
          </p:nvSpPr>
          <p:spPr>
            <a:xfrm>
              <a:off x="3360334" y="2373247"/>
              <a:ext cx="725420" cy="72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3883917" y="3627595"/>
              <a:ext cx="725420" cy="7254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7462157" y="3570127"/>
              <a:ext cx="725420" cy="72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970805" y="2410829"/>
              <a:ext cx="725420" cy="72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32"/>
            <p:cNvSpPr/>
            <p:nvPr/>
          </p:nvSpPr>
          <p:spPr>
            <a:xfrm flipH="1">
              <a:off x="4044786" y="3716272"/>
              <a:ext cx="429205" cy="459488"/>
            </a:xfrm>
            <a:custGeom>
              <a:avLst/>
              <a:gdLst/>
              <a:ahLst/>
              <a:cxnLst/>
              <a:rect l="l" t="t" r="r" b="b"/>
              <a:pathLst>
                <a:path w="3240000" h="3248012" extrusionOk="0">
                  <a:moveTo>
                    <a:pt x="712553" y="858820"/>
                  </a:moveTo>
                  <a:cubicBezTo>
                    <a:pt x="727950" y="858820"/>
                    <a:pt x="743348" y="864694"/>
                    <a:pt x="755096" y="876443"/>
                  </a:cubicBezTo>
                  <a:lnTo>
                    <a:pt x="1193671" y="1315016"/>
                  </a:lnTo>
                  <a:lnTo>
                    <a:pt x="1509169" y="999517"/>
                  </a:lnTo>
                  <a:cubicBezTo>
                    <a:pt x="1509517" y="999169"/>
                    <a:pt x="1509868" y="998827"/>
                    <a:pt x="1510414" y="998691"/>
                  </a:cubicBezTo>
                  <a:lnTo>
                    <a:pt x="1518932" y="988592"/>
                  </a:lnTo>
                  <a:cubicBezTo>
                    <a:pt x="1531945" y="978263"/>
                    <a:pt x="1547912" y="974188"/>
                    <a:pt x="1563209" y="975946"/>
                  </a:cubicBezTo>
                  <a:cubicBezTo>
                    <a:pt x="1578505" y="977705"/>
                    <a:pt x="1593131" y="985299"/>
                    <a:pt x="1603459" y="998313"/>
                  </a:cubicBezTo>
                  <a:lnTo>
                    <a:pt x="1892346" y="1362277"/>
                  </a:lnTo>
                  <a:lnTo>
                    <a:pt x="2149759" y="1177067"/>
                  </a:lnTo>
                  <a:lnTo>
                    <a:pt x="2151621" y="1174867"/>
                  </a:lnTo>
                  <a:cubicBezTo>
                    <a:pt x="2159033" y="1169006"/>
                    <a:pt x="2167397" y="1165168"/>
                    <a:pt x="2176160" y="1163802"/>
                  </a:cubicBezTo>
                  <a:cubicBezTo>
                    <a:pt x="2177188" y="1163485"/>
                    <a:pt x="2178237" y="1163269"/>
                    <a:pt x="2179375" y="1163558"/>
                  </a:cubicBezTo>
                  <a:cubicBezTo>
                    <a:pt x="2184768" y="1161771"/>
                    <a:pt x="2190389" y="1161654"/>
                    <a:pt x="2195921" y="1162300"/>
                  </a:cubicBezTo>
                  <a:cubicBezTo>
                    <a:pt x="2196662" y="1162386"/>
                    <a:pt x="2197402" y="1162487"/>
                    <a:pt x="2198081" y="1162987"/>
                  </a:cubicBezTo>
                  <a:cubicBezTo>
                    <a:pt x="2202197" y="1163290"/>
                    <a:pt x="2206218" y="1164270"/>
                    <a:pt x="2209739" y="1166702"/>
                  </a:cubicBezTo>
                  <a:cubicBezTo>
                    <a:pt x="2213116" y="1166857"/>
                    <a:pt x="2216051" y="1168231"/>
                    <a:pt x="2218766" y="1170038"/>
                  </a:cubicBezTo>
                  <a:cubicBezTo>
                    <a:pt x="2225342" y="1173160"/>
                    <a:pt x="2231151" y="1177875"/>
                    <a:pt x="2235489" y="1184194"/>
                  </a:cubicBezTo>
                  <a:lnTo>
                    <a:pt x="2236132" y="1184737"/>
                  </a:lnTo>
                  <a:lnTo>
                    <a:pt x="2236287" y="1184934"/>
                  </a:lnTo>
                  <a:lnTo>
                    <a:pt x="2238712" y="1187183"/>
                  </a:lnTo>
                  <a:cubicBezTo>
                    <a:pt x="2239115" y="1187744"/>
                    <a:pt x="2239507" y="1188310"/>
                    <a:pt x="2239574" y="1189090"/>
                  </a:cubicBezTo>
                  <a:lnTo>
                    <a:pt x="2540580" y="1569705"/>
                  </a:lnTo>
                  <a:cubicBezTo>
                    <a:pt x="2561191" y="1595768"/>
                    <a:pt x="2556772" y="1633604"/>
                    <a:pt x="2530710" y="1654215"/>
                  </a:cubicBezTo>
                  <a:cubicBezTo>
                    <a:pt x="2504647" y="1674827"/>
                    <a:pt x="2466811" y="1670408"/>
                    <a:pt x="2446199" y="1644345"/>
                  </a:cubicBezTo>
                  <a:lnTo>
                    <a:pt x="2177884" y="1305067"/>
                  </a:lnTo>
                  <a:lnTo>
                    <a:pt x="1934804" y="1479967"/>
                  </a:lnTo>
                  <a:cubicBezTo>
                    <a:pt x="1927367" y="1485317"/>
                    <a:pt x="1919123" y="1488726"/>
                    <a:pt x="1910598" y="1489881"/>
                  </a:cubicBezTo>
                  <a:cubicBezTo>
                    <a:pt x="1885257" y="1507791"/>
                    <a:pt x="1850121" y="1502627"/>
                    <a:pt x="1830495" y="1477903"/>
                  </a:cubicBezTo>
                  <a:lnTo>
                    <a:pt x="1551924" y="1126933"/>
                  </a:lnTo>
                  <a:lnTo>
                    <a:pt x="1239041" y="1439816"/>
                  </a:lnTo>
                  <a:cubicBezTo>
                    <a:pt x="1226569" y="1452288"/>
                    <a:pt x="1209983" y="1458139"/>
                    <a:pt x="1193674" y="1456888"/>
                  </a:cubicBezTo>
                  <a:cubicBezTo>
                    <a:pt x="1177363" y="1458142"/>
                    <a:pt x="1160774" y="1452290"/>
                    <a:pt x="1148301" y="1439816"/>
                  </a:cubicBezTo>
                  <a:lnTo>
                    <a:pt x="670011" y="961527"/>
                  </a:lnTo>
                  <a:cubicBezTo>
                    <a:pt x="646515" y="938031"/>
                    <a:pt x="646515" y="899938"/>
                    <a:pt x="670011" y="876442"/>
                  </a:cubicBezTo>
                  <a:cubicBezTo>
                    <a:pt x="681760" y="864694"/>
                    <a:pt x="697157" y="858820"/>
                    <a:pt x="712553" y="858820"/>
                  </a:cubicBezTo>
                  <a:close/>
                  <a:moveTo>
                    <a:pt x="2790000" y="699581"/>
                  </a:moveTo>
                  <a:lnTo>
                    <a:pt x="450000" y="699581"/>
                  </a:lnTo>
                  <a:lnTo>
                    <a:pt x="450000" y="1851581"/>
                  </a:lnTo>
                  <a:lnTo>
                    <a:pt x="2790000" y="1851581"/>
                  </a:lnTo>
                  <a:close/>
                  <a:moveTo>
                    <a:pt x="2987972" y="519497"/>
                  </a:moveTo>
                  <a:lnTo>
                    <a:pt x="2987972" y="2031665"/>
                  </a:lnTo>
                  <a:lnTo>
                    <a:pt x="252028" y="2031665"/>
                  </a:lnTo>
                  <a:lnTo>
                    <a:pt x="252028" y="519497"/>
                  </a:lnTo>
                  <a:close/>
                  <a:moveTo>
                    <a:pt x="1620000" y="0"/>
                  </a:moveTo>
                  <a:cubicBezTo>
                    <a:pt x="1540462" y="0"/>
                    <a:pt x="1475984" y="64478"/>
                    <a:pt x="1475984" y="144016"/>
                  </a:cubicBezTo>
                  <a:lnTo>
                    <a:pt x="1475984" y="267469"/>
                  </a:lnTo>
                  <a:lnTo>
                    <a:pt x="0" y="267469"/>
                  </a:lnTo>
                  <a:lnTo>
                    <a:pt x="0" y="2283693"/>
                  </a:lnTo>
                  <a:lnTo>
                    <a:pt x="852101" y="2283693"/>
                  </a:lnTo>
                  <a:lnTo>
                    <a:pt x="323771" y="3248012"/>
                  </a:lnTo>
                  <a:lnTo>
                    <a:pt x="621526" y="3248012"/>
                  </a:lnTo>
                  <a:lnTo>
                    <a:pt x="1149856" y="2283693"/>
                  </a:lnTo>
                  <a:lnTo>
                    <a:pt x="2090146" y="2283693"/>
                  </a:lnTo>
                  <a:lnTo>
                    <a:pt x="2618476" y="3248012"/>
                  </a:lnTo>
                  <a:lnTo>
                    <a:pt x="2916231" y="3248012"/>
                  </a:lnTo>
                  <a:lnTo>
                    <a:pt x="2387901" y="2283693"/>
                  </a:lnTo>
                  <a:lnTo>
                    <a:pt x="3240000" y="2283693"/>
                  </a:lnTo>
                  <a:lnTo>
                    <a:pt x="3240000" y="267469"/>
                  </a:lnTo>
                  <a:lnTo>
                    <a:pt x="1764016" y="267469"/>
                  </a:lnTo>
                  <a:lnTo>
                    <a:pt x="1764016" y="144016"/>
                  </a:lnTo>
                  <a:cubicBezTo>
                    <a:pt x="1764016" y="64478"/>
                    <a:pt x="1699538" y="0"/>
                    <a:pt x="16200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32"/>
            <p:cNvSpPr/>
            <p:nvPr/>
          </p:nvSpPr>
          <p:spPr>
            <a:xfrm rot="-5400000">
              <a:off x="8171720" y="2571277"/>
              <a:ext cx="341731" cy="407434"/>
            </a:xfrm>
            <a:custGeom>
              <a:avLst/>
              <a:gdLst/>
              <a:ahLst/>
              <a:cxnLst/>
              <a:rect l="l" t="t" r="r" b="b"/>
              <a:pathLst>
                <a:path w="2708011" h="3228660" extrusionOk="0">
                  <a:moveTo>
                    <a:pt x="1895121" y="2005092"/>
                  </a:moveTo>
                  <a:cubicBezTo>
                    <a:pt x="1769067" y="2196199"/>
                    <a:pt x="1559641" y="2315968"/>
                    <a:pt x="1331007" y="2327705"/>
                  </a:cubicBezTo>
                  <a:cubicBezTo>
                    <a:pt x="1102373" y="2339443"/>
                    <a:pt x="881783" y="2241749"/>
                    <a:pt x="736821" y="2064556"/>
                  </a:cubicBezTo>
                  <a:lnTo>
                    <a:pt x="885891" y="1942602"/>
                  </a:lnTo>
                  <a:cubicBezTo>
                    <a:pt x="992076" y="2072396"/>
                    <a:pt x="1153658" y="2143956"/>
                    <a:pt x="1321132" y="2135359"/>
                  </a:cubicBezTo>
                  <a:cubicBezTo>
                    <a:pt x="1488607" y="2126761"/>
                    <a:pt x="1642011" y="2039030"/>
                    <a:pt x="1734346" y="1899045"/>
                  </a:cubicBezTo>
                  <a:close/>
                  <a:moveTo>
                    <a:pt x="2315256" y="2179725"/>
                  </a:moveTo>
                  <a:cubicBezTo>
                    <a:pt x="2124977" y="2519973"/>
                    <a:pt x="1777729" y="2743099"/>
                    <a:pt x="1389179" y="2774782"/>
                  </a:cubicBezTo>
                  <a:cubicBezTo>
                    <a:pt x="1000629" y="2806465"/>
                    <a:pt x="621821" y="2642541"/>
                    <a:pt x="378934" y="2337614"/>
                  </a:cubicBezTo>
                  <a:lnTo>
                    <a:pt x="519502" y="2225645"/>
                  </a:lnTo>
                  <a:cubicBezTo>
                    <a:pt x="725082" y="2483736"/>
                    <a:pt x="1045705" y="2622480"/>
                    <a:pt x="1374574" y="2595664"/>
                  </a:cubicBezTo>
                  <a:cubicBezTo>
                    <a:pt x="1703443" y="2568848"/>
                    <a:pt x="1997353" y="2379994"/>
                    <a:pt x="2158406" y="2092008"/>
                  </a:cubicBezTo>
                  <a:close/>
                  <a:moveTo>
                    <a:pt x="2315941" y="1615003"/>
                  </a:moveTo>
                  <a:lnTo>
                    <a:pt x="272242" y="1615003"/>
                  </a:lnTo>
                  <a:lnTo>
                    <a:pt x="872561" y="666216"/>
                  </a:lnTo>
                  <a:lnTo>
                    <a:pt x="872561" y="219906"/>
                  </a:lnTo>
                  <a:cubicBezTo>
                    <a:pt x="872561" y="98674"/>
                    <a:pt x="970839" y="396"/>
                    <a:pt x="1092071" y="396"/>
                  </a:cubicBezTo>
                  <a:lnTo>
                    <a:pt x="1293841" y="396"/>
                  </a:lnTo>
                  <a:lnTo>
                    <a:pt x="1294092" y="0"/>
                  </a:lnTo>
                  <a:lnTo>
                    <a:pt x="1294343" y="396"/>
                  </a:lnTo>
                  <a:lnTo>
                    <a:pt x="1470231" y="396"/>
                  </a:lnTo>
                  <a:cubicBezTo>
                    <a:pt x="1591463" y="396"/>
                    <a:pt x="1689741" y="98674"/>
                    <a:pt x="1689741" y="219906"/>
                  </a:cubicBezTo>
                  <a:lnTo>
                    <a:pt x="1689741" y="625313"/>
                  </a:lnTo>
                  <a:close/>
                  <a:moveTo>
                    <a:pt x="2708011" y="2399368"/>
                  </a:moveTo>
                  <a:cubicBezTo>
                    <a:pt x="2440740" y="2877288"/>
                    <a:pt x="1950128" y="3187847"/>
                    <a:pt x="1403807" y="3224932"/>
                  </a:cubicBezTo>
                  <a:cubicBezTo>
                    <a:pt x="857486" y="3262017"/>
                    <a:pt x="329406" y="3020609"/>
                    <a:pt x="0" y="2583191"/>
                  </a:cubicBezTo>
                  <a:lnTo>
                    <a:pt x="143153" y="2475389"/>
                  </a:lnTo>
                  <a:cubicBezTo>
                    <a:pt x="436120" y="2864419"/>
                    <a:pt x="905784" y="3079123"/>
                    <a:pt x="1391671" y="3046140"/>
                  </a:cubicBezTo>
                  <a:cubicBezTo>
                    <a:pt x="1877558" y="3013157"/>
                    <a:pt x="2313899" y="2736952"/>
                    <a:pt x="2551604" y="231189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716023" y="3830569"/>
              <a:ext cx="362427" cy="362427"/>
            </a:xfrm>
            <a:custGeom>
              <a:avLst/>
              <a:gdLst/>
              <a:ahLst/>
              <a:cxnLst/>
              <a:rect l="l" t="t" r="r" b="b"/>
              <a:pathLst>
                <a:path w="3240000" h="3240000" extrusionOk="0">
                  <a:moveTo>
                    <a:pt x="1415334" y="1947658"/>
                  </a:moveTo>
                  <a:lnTo>
                    <a:pt x="838053" y="2871852"/>
                  </a:lnTo>
                  <a:cubicBezTo>
                    <a:pt x="1312591" y="3168264"/>
                    <a:pt x="1913932" y="3170879"/>
                    <a:pt x="2391030" y="2878606"/>
                  </a:cubicBezTo>
                  <a:lnTo>
                    <a:pt x="1821709" y="1949263"/>
                  </a:lnTo>
                  <a:cubicBezTo>
                    <a:pt x="1763478" y="1986502"/>
                    <a:pt x="1694174" y="2007350"/>
                    <a:pt x="1620000" y="2007350"/>
                  </a:cubicBezTo>
                  <a:cubicBezTo>
                    <a:pt x="1544621" y="2007350"/>
                    <a:pt x="1474270" y="1985818"/>
                    <a:pt x="1415334" y="1947658"/>
                  </a:cubicBezTo>
                  <a:close/>
                  <a:moveTo>
                    <a:pt x="1620001" y="1350973"/>
                  </a:moveTo>
                  <a:cubicBezTo>
                    <a:pt x="1471421" y="1350973"/>
                    <a:pt x="1350973" y="1471421"/>
                    <a:pt x="1350973" y="1620001"/>
                  </a:cubicBezTo>
                  <a:cubicBezTo>
                    <a:pt x="1350973" y="1768581"/>
                    <a:pt x="1471421" y="1889029"/>
                    <a:pt x="1620001" y="1889029"/>
                  </a:cubicBezTo>
                  <a:cubicBezTo>
                    <a:pt x="1768581" y="1889029"/>
                    <a:pt x="1889029" y="1768581"/>
                    <a:pt x="1889029" y="1620001"/>
                  </a:cubicBezTo>
                  <a:cubicBezTo>
                    <a:pt x="1889029" y="1471421"/>
                    <a:pt x="1768581" y="1350973"/>
                    <a:pt x="1620001" y="1350973"/>
                  </a:cubicBezTo>
                  <a:close/>
                  <a:moveTo>
                    <a:pt x="2324470" y="322965"/>
                  </a:moveTo>
                  <a:lnTo>
                    <a:pt x="1804044" y="1281148"/>
                  </a:lnTo>
                  <a:cubicBezTo>
                    <a:pt x="1925507" y="1345192"/>
                    <a:pt x="2007350" y="1473038"/>
                    <a:pt x="2007350" y="1620000"/>
                  </a:cubicBezTo>
                  <a:lnTo>
                    <a:pt x="2005998" y="1633413"/>
                  </a:lnTo>
                  <a:lnTo>
                    <a:pt x="3095109" y="1671260"/>
                  </a:lnTo>
                  <a:cubicBezTo>
                    <a:pt x="3114541" y="1112092"/>
                    <a:pt x="2816135" y="590008"/>
                    <a:pt x="2324470" y="322965"/>
                  </a:cubicBezTo>
                  <a:close/>
                  <a:moveTo>
                    <a:pt x="926838" y="316888"/>
                  </a:moveTo>
                  <a:cubicBezTo>
                    <a:pt x="432869" y="579644"/>
                    <a:pt x="129933" y="1099113"/>
                    <a:pt x="144500" y="1658429"/>
                  </a:cubicBezTo>
                  <a:lnTo>
                    <a:pt x="1233664" y="1630062"/>
                  </a:lnTo>
                  <a:cubicBezTo>
                    <a:pt x="1232693" y="1626734"/>
                    <a:pt x="1232650" y="1623372"/>
                    <a:pt x="1232650" y="1620000"/>
                  </a:cubicBezTo>
                  <a:cubicBezTo>
                    <a:pt x="1232650" y="1471836"/>
                    <a:pt x="1315838" y="1343102"/>
                    <a:pt x="1438904" y="1279548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3519107" y="2547671"/>
              <a:ext cx="383121" cy="386319"/>
            </a:xfrm>
            <a:custGeom>
              <a:avLst/>
              <a:gdLst/>
              <a:ahLst/>
              <a:cxnLst/>
              <a:rect l="l" t="t" r="r" b="b"/>
              <a:pathLst>
                <a:path w="1652142" h="1665940" extrusionOk="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" name="Google Shape;433;p32"/>
            <p:cNvGrpSpPr/>
            <p:nvPr/>
          </p:nvGrpSpPr>
          <p:grpSpPr>
            <a:xfrm>
              <a:off x="4208243" y="2644948"/>
              <a:ext cx="940156" cy="1264624"/>
              <a:chOff x="4208243" y="2644948"/>
              <a:chExt cx="940156" cy="1264624"/>
            </a:xfrm>
          </p:grpSpPr>
          <p:sp>
            <p:nvSpPr>
              <p:cNvPr id="434" name="Google Shape;434;p32"/>
              <p:cNvSpPr/>
              <p:nvPr/>
            </p:nvSpPr>
            <p:spPr>
              <a:xfrm rot="10800000">
                <a:off x="4208243" y="2644948"/>
                <a:ext cx="940156" cy="907440"/>
              </a:xfrm>
              <a:custGeom>
                <a:avLst/>
                <a:gdLst/>
                <a:ahLst/>
                <a:cxnLst/>
                <a:rect l="l" t="t" r="r" b="b"/>
                <a:pathLst>
                  <a:path w="929571" h="897222" extrusionOk="0">
                    <a:moveTo>
                      <a:pt x="929571" y="731682"/>
                    </a:moveTo>
                    <a:lnTo>
                      <a:pt x="929571" y="897222"/>
                    </a:lnTo>
                    <a:lnTo>
                      <a:pt x="442770" y="897222"/>
                    </a:lnTo>
                    <a:lnTo>
                      <a:pt x="298754" y="897222"/>
                    </a:lnTo>
                    <a:lnTo>
                      <a:pt x="274103" y="897222"/>
                    </a:lnTo>
                    <a:cubicBezTo>
                      <a:pt x="274103" y="613647"/>
                      <a:pt x="176652" y="340818"/>
                      <a:pt x="0" y="123903"/>
                    </a:cubicBezTo>
                    <a:lnTo>
                      <a:pt x="116909" y="0"/>
                    </a:lnTo>
                    <a:cubicBezTo>
                      <a:pt x="291351" y="207479"/>
                      <a:pt x="400795" y="461979"/>
                      <a:pt x="432150" y="73168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32"/>
              <p:cNvSpPr/>
              <p:nvPr/>
            </p:nvSpPr>
            <p:spPr>
              <a:xfrm rot="8013803">
                <a:off x="4525257" y="3527303"/>
                <a:ext cx="665367" cy="16718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37" name="Google Shape;437;p32"/>
            <p:cNvSpPr/>
            <p:nvPr/>
          </p:nvSpPr>
          <p:spPr>
            <a:xfrm rot="8033242">
              <a:off x="4933409" y="3485284"/>
              <a:ext cx="940158" cy="907439"/>
            </a:xfrm>
            <a:custGeom>
              <a:avLst/>
              <a:gdLst/>
              <a:ahLst/>
              <a:cxnLst/>
              <a:rect l="l" t="t" r="r" b="b"/>
              <a:pathLst>
                <a:path w="929571" h="897222" extrusionOk="0">
                  <a:moveTo>
                    <a:pt x="929571" y="731682"/>
                  </a:moveTo>
                  <a:lnTo>
                    <a:pt x="929571" y="897222"/>
                  </a:lnTo>
                  <a:lnTo>
                    <a:pt x="442770" y="897222"/>
                  </a:lnTo>
                  <a:lnTo>
                    <a:pt x="298754" y="897222"/>
                  </a:lnTo>
                  <a:lnTo>
                    <a:pt x="274103" y="897222"/>
                  </a:lnTo>
                  <a:cubicBezTo>
                    <a:pt x="274103" y="613647"/>
                    <a:pt x="176652" y="340818"/>
                    <a:pt x="0" y="123903"/>
                  </a:cubicBezTo>
                  <a:lnTo>
                    <a:pt x="116909" y="0"/>
                  </a:lnTo>
                  <a:cubicBezTo>
                    <a:pt x="291351" y="207479"/>
                    <a:pt x="400795" y="461979"/>
                    <a:pt x="432150" y="7316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" name="Google Shape;439;p32"/>
            <p:cNvGrpSpPr/>
            <p:nvPr/>
          </p:nvGrpSpPr>
          <p:grpSpPr>
            <a:xfrm>
              <a:off x="6039431" y="3513963"/>
              <a:ext cx="1041907" cy="982036"/>
              <a:chOff x="6039431" y="3513963"/>
              <a:chExt cx="1041907" cy="982036"/>
            </a:xfrm>
          </p:grpSpPr>
          <p:sp>
            <p:nvSpPr>
              <p:cNvPr id="440" name="Google Shape;440;p32"/>
              <p:cNvSpPr/>
              <p:nvPr/>
            </p:nvSpPr>
            <p:spPr>
              <a:xfrm rot="5400000">
                <a:off x="6023072" y="3572201"/>
                <a:ext cx="940157" cy="907439"/>
              </a:xfrm>
              <a:custGeom>
                <a:avLst/>
                <a:gdLst/>
                <a:ahLst/>
                <a:cxnLst/>
                <a:rect l="l" t="t" r="r" b="b"/>
                <a:pathLst>
                  <a:path w="929571" h="897222" extrusionOk="0">
                    <a:moveTo>
                      <a:pt x="929571" y="731682"/>
                    </a:moveTo>
                    <a:lnTo>
                      <a:pt x="929571" y="897222"/>
                    </a:lnTo>
                    <a:lnTo>
                      <a:pt x="442770" y="897222"/>
                    </a:lnTo>
                    <a:lnTo>
                      <a:pt x="298754" y="897222"/>
                    </a:lnTo>
                    <a:lnTo>
                      <a:pt x="274103" y="897222"/>
                    </a:lnTo>
                    <a:cubicBezTo>
                      <a:pt x="274103" y="613647"/>
                      <a:pt x="176652" y="340818"/>
                      <a:pt x="0" y="123903"/>
                    </a:cubicBezTo>
                    <a:lnTo>
                      <a:pt x="116909" y="0"/>
                    </a:lnTo>
                    <a:cubicBezTo>
                      <a:pt x="291351" y="207479"/>
                      <a:pt x="400795" y="461979"/>
                      <a:pt x="432150" y="73168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1" name="Google Shape;441;p32"/>
              <p:cNvSpPr/>
              <p:nvPr/>
            </p:nvSpPr>
            <p:spPr>
              <a:xfrm rot="2700000">
                <a:off x="6665061" y="3763053"/>
                <a:ext cx="665367" cy="16718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" name="Google Shape;442;p32"/>
            <p:cNvGrpSpPr/>
            <p:nvPr/>
          </p:nvGrpSpPr>
          <p:grpSpPr>
            <a:xfrm>
              <a:off x="6680161" y="2647878"/>
              <a:ext cx="1306651" cy="1305753"/>
              <a:chOff x="6680161" y="2647878"/>
              <a:chExt cx="1306651" cy="1305753"/>
            </a:xfrm>
          </p:grpSpPr>
          <p:sp>
            <p:nvSpPr>
              <p:cNvPr id="443" name="Google Shape;443;p32"/>
              <p:cNvSpPr/>
              <p:nvPr/>
            </p:nvSpPr>
            <p:spPr>
              <a:xfrm rot="2633242">
                <a:off x="6863408" y="2847034"/>
                <a:ext cx="940157" cy="907440"/>
              </a:xfrm>
              <a:custGeom>
                <a:avLst/>
                <a:gdLst/>
                <a:ahLst/>
                <a:cxnLst/>
                <a:rect l="l" t="t" r="r" b="b"/>
                <a:pathLst>
                  <a:path w="929571" h="897222" extrusionOk="0">
                    <a:moveTo>
                      <a:pt x="929571" y="731682"/>
                    </a:moveTo>
                    <a:lnTo>
                      <a:pt x="929571" y="897222"/>
                    </a:lnTo>
                    <a:lnTo>
                      <a:pt x="442770" y="897222"/>
                    </a:lnTo>
                    <a:lnTo>
                      <a:pt x="298754" y="897222"/>
                    </a:lnTo>
                    <a:lnTo>
                      <a:pt x="274103" y="897222"/>
                    </a:lnTo>
                    <a:cubicBezTo>
                      <a:pt x="274103" y="613647"/>
                      <a:pt x="176652" y="340818"/>
                      <a:pt x="0" y="123903"/>
                    </a:cubicBezTo>
                    <a:lnTo>
                      <a:pt x="116909" y="0"/>
                    </a:lnTo>
                    <a:cubicBezTo>
                      <a:pt x="291351" y="207479"/>
                      <a:pt x="400795" y="461979"/>
                      <a:pt x="432150" y="73168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Google Shape;444;p32"/>
              <p:cNvSpPr/>
              <p:nvPr/>
            </p:nvSpPr>
            <p:spPr>
              <a:xfrm>
                <a:off x="7224335" y="2730302"/>
                <a:ext cx="665367" cy="16718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" name="Google Shape;445;p32"/>
          <p:cNvGrpSpPr/>
          <p:nvPr/>
        </p:nvGrpSpPr>
        <p:grpSpPr>
          <a:xfrm>
            <a:off x="3995936" y="1052736"/>
            <a:ext cx="1125002" cy="1060236"/>
            <a:chOff x="4574848" y="1897856"/>
            <a:chExt cx="3028217" cy="3026665"/>
          </a:xfrm>
        </p:grpSpPr>
        <p:sp>
          <p:nvSpPr>
            <p:cNvPr id="446" name="Google Shape;446;p32"/>
            <p:cNvSpPr/>
            <p:nvPr/>
          </p:nvSpPr>
          <p:spPr>
            <a:xfrm>
              <a:off x="4575624" y="1897856"/>
              <a:ext cx="3026664" cy="3026665"/>
            </a:xfrm>
            <a:custGeom>
              <a:avLst/>
              <a:gdLst/>
              <a:ahLst/>
              <a:cxnLst/>
              <a:rect l="l" t="t" r="r" b="b"/>
              <a:pathLst>
                <a:path w="3057525" h="3057525" extrusionOk="0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rgbClr val="D6E6F1"/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/>
              <a:ahLst/>
              <a:cxnLst/>
              <a:rect l="l" t="t" r="r" b="b"/>
              <a:pathLst>
                <a:path w="3028217" h="2962327" extrusionOk="0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rgbClr val="AFCEE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418;p32"/>
          <p:cNvSpPr txBox="1"/>
          <p:nvPr/>
        </p:nvSpPr>
        <p:spPr>
          <a:xfrm>
            <a:off x="6876256" y="980728"/>
            <a:ext cx="2068830" cy="11079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Контроль  процессов производства</a:t>
            </a:r>
            <a:endParaRPr sz="22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68" name="Google Shape;417;p32"/>
          <p:cNvSpPr txBox="1"/>
          <p:nvPr/>
        </p:nvSpPr>
        <p:spPr>
          <a:xfrm>
            <a:off x="179512" y="4653136"/>
            <a:ext cx="2059834" cy="707846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Отчетность и анализ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71" name="Google Shape;417;p32"/>
          <p:cNvSpPr txBox="1"/>
          <p:nvPr/>
        </p:nvSpPr>
        <p:spPr>
          <a:xfrm>
            <a:off x="4644008" y="4005064"/>
            <a:ext cx="2068830" cy="1015622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Настраиваемость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гибкость системы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49" name="Google Shape;417;p32"/>
          <p:cNvSpPr txBox="1"/>
          <p:nvPr/>
        </p:nvSpPr>
        <p:spPr>
          <a:xfrm>
            <a:off x="179512" y="3717032"/>
            <a:ext cx="2059834" cy="707846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Планирование ресурсов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50" name="Google Shape;417;p32"/>
          <p:cNvSpPr txBox="1"/>
          <p:nvPr/>
        </p:nvSpPr>
        <p:spPr>
          <a:xfrm>
            <a:off x="6876256" y="3429000"/>
            <a:ext cx="2059834" cy="1015622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Учет времени выполнения заданий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51" name="Google Shape;417;p32"/>
          <p:cNvSpPr txBox="1"/>
          <p:nvPr/>
        </p:nvSpPr>
        <p:spPr>
          <a:xfrm>
            <a:off x="6876256" y="2276872"/>
            <a:ext cx="2059834" cy="1015622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Маршрутизация и этапы производства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52" name="Google Shape;417;p32"/>
          <p:cNvSpPr txBox="1"/>
          <p:nvPr/>
        </p:nvSpPr>
        <p:spPr>
          <a:xfrm>
            <a:off x="2339752" y="2852936"/>
            <a:ext cx="2059834" cy="1015622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Интеграция с другими модулями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53" name="Google Shape;417;p32"/>
          <p:cNvSpPr txBox="1"/>
          <p:nvPr/>
        </p:nvSpPr>
        <p:spPr>
          <a:xfrm>
            <a:off x="4644008" y="2852936"/>
            <a:ext cx="2068830" cy="1015622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Управление изменениями и обновлениями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54" name="Google Shape;417;p32"/>
          <p:cNvSpPr txBox="1"/>
          <p:nvPr/>
        </p:nvSpPr>
        <p:spPr>
          <a:xfrm>
            <a:off x="2339752" y="4005064"/>
            <a:ext cx="2068830" cy="1015622"/>
          </a:xfrm>
          <a:prstGeom prst="rect">
            <a:avLst/>
          </a:prstGeom>
          <a:noFill/>
          <a:ln w="19050" cap="sq" cmpd="sng">
            <a:solidFill>
              <a:srgbClr val="0070C0"/>
            </a:solidFill>
            <a:miter lim="800000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Соблюдение требований законодательства</a:t>
            </a:r>
            <a:endParaRPr sz="2000" b="1" dirty="0">
              <a:solidFill>
                <a:srgbClr val="3F3F3F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31032" y="609329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Возможности системы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2646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производственных заданий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создавать производственные задания на основе: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планов продаж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заказов клиентов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других источников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позволяет указывать детали задания: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сроки выполнения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требуемые ресурсы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параметры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Планирование ресурсов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1С: ERP УПП позволяет планировать ресурсы, необходимые для выполнения производственных заданий. Вы можете назначать: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сотрудников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оборудование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материалы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другие ресурсы на каждое задание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времени выполнения заданий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позволяет отслеживать: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время выполнения производственных заданий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регистрировать фактически затраченное время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 можете: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учитывать начало и окончание задания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перерывы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переходы между этапами процесса производства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другие временные параметры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508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Улучшенное управление ресурсами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ERP система помогает предприятию оптимизировать использование ресурсов, включая финансовые средства, сырье, трудовые ресурсы и техническое оборудование. Это позволяет снизить издержки, повысить эффективность и улучшить планирование ресурсов.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88640"/>
            <a:ext cx="8183880" cy="1051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Преимущества ERP системы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92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Маршрутизация и этапы производства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системе можно: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этапы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указать временные ограничения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требования к ресурсам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другие параметры для каждого этапа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24536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системе 1С: ERP Управление предприятием (УПП) для Казахстана предусмотрены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функции учета затрат и контроля выпуска готовой продукции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помогают: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эффективно управлять производственными затратами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контролировать процесс выпуска готовой продукции.</a:t>
            </a: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8073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вопрос. Учет затрат и контроль выпуска готовой продукции в системе 1С: ERP Управление предприятием для Казахстана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5589240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Основные возможности учета затрат и контроля выпуска готовой продукции 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539552" y="188640"/>
            <a:ext cx="7992888" cy="5184576"/>
            <a:chOff x="539552" y="1340768"/>
            <a:chExt cx="7992888" cy="482453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9552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Расчет себестоимости продукции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1340768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Учет производственных операций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012160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Интеграция с другими модулями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75856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Учет производственных затрат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9552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Контроль качества и серийность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75856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Контроль и отчетность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012160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err="1" smtClean="0">
                  <a:latin typeface="Times New Roman" pitchFamily="18" charset="0"/>
                  <a:cs typeface="Times New Roman" pitchFamily="18" charset="0"/>
                </a:rPr>
                <a:t>Настраиваемость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 и гибкость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75856" y="5013176"/>
              <a:ext cx="2520280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Соблюдение требований казахстанского законодательства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производственных затрат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1С: ERP УПП позволяет учитывать затраты, связанных с производством: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Сырье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Трудовые затраты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Энергозатраты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Амортизация оборудования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Другие затраты.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Расчет себестоимости продукции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автоматически рассчитывает себестоимость продукции на основе затрат, указанных в системе. Вы можете: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получать информацию о себестоимости каждого выпускаемого изделия или партии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анализировать структуру затрат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выявлять факторы, влияющие на себестоимость.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6408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 качества и серийность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1С: ERP УПП вы можете вести учет серийности и контроль качества выпускаемой продукции. Система позволяет: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присваивать уникальные серийные номера изделиям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отслеживать их перемещение по производственным этапам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регистрировать результаты контроля качества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проводить анализ соответствия.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производственных операций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позволяет учитывать: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производственные операции, связанные с выпуском готовой продукции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определить этапы производства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указать последовательность операций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требуемые ресурсы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временные ограничения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другие параметры.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24536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Интеграция с производственным оборудованием в системе 1С: ERP позволяет: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автоматизировать сбор данных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обмен информацией между системой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обмен информацией между различными устройствами, используемыми в производственных процессах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8073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вопрос. Интеграция с производственным оборудованием в системе 1С: ERP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5589240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аспекты интеграции с производственным оборудованием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539552" y="188640"/>
            <a:ext cx="7992888" cy="5184576"/>
            <a:chOff x="539552" y="1340768"/>
            <a:chExt cx="7992888" cy="482453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9552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Отправка команд и управление оборудованием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1340768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Автоматическое считывание данных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012160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Отчетность и аналитика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75856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Синхронизация данных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9552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Мониторинг и контроль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75856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Автоматическая обработка данных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012160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Гибкость и </a:t>
              </a:r>
              <a:r>
                <a:rPr lang="ru-RU" sz="2000" b="1" dirty="0" err="1" smtClean="0">
                  <a:latin typeface="Times New Roman" pitchFamily="18" charset="0"/>
                  <a:cs typeface="Times New Roman" pitchFamily="18" charset="0"/>
                </a:rPr>
                <a:t>настраиваемость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75856" y="5013176"/>
              <a:ext cx="2520280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Оптимизация производственных процессов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Автоматическое считывание данных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1С: ERP может быть интегрирована с производственным оборудованием, таким как: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считыватели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штрих-кодов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RFID-считыватели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весы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считыватели карт доступа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другие.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510" y="233726"/>
            <a:ext cx="8405954" cy="53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1640" y="6021288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SAP R/3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системы (Составлено автором)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Отправка команд и управление оборудованием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может отправлять команды на производственное оборудование для выполнения определенных операций. Например: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отправка команд на печать этикеток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запуск определенного процесса на оборудовании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изменение параметров обработки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другие действия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40871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системе 1С: ERP Управление предприятием (УПП) для Казахстана предусмотрены функции планирования производственных заданий, которые позволяют организациям эффективно планировать и контролировать процессы производства. Вот основные возможности планирования производственных заданий в системе: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производственных заданий: Вы можете создавать производственные задания на основе планов продаж, заказов клиентов или других источников. Система позволяет указывать детали задания, такие как товары, количество, сроки выполнения, требуемые ресурсы и другие параметры.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системе 1С: ERP Управление предприятием (УПП) для Казахстана предусмотрены функции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планирования производственных заданий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ведение операций по оперативному учету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ведение операций по торговым операциям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183880" cy="1512168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Аналитика и отчетность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лево 20">
            <a:hlinkClick r:id="rId2" action="ppaction://hlinksldjump"/>
          </p:cNvPr>
          <p:cNvSpPr/>
          <p:nvPr/>
        </p:nvSpPr>
        <p:spPr>
          <a:xfrm>
            <a:off x="7020272" y="59492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876256" y="4797152"/>
            <a:ext cx="1568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</a:rPr>
              <a:t>Тема</a:t>
            </a:r>
            <a:r>
              <a:rPr lang="en-US" sz="3600" b="1" dirty="0" smtClean="0">
                <a:latin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</a:rPr>
              <a:t>7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61926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отчетов и аналитических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дашбордов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Мониторинг ключевых показателей эффективности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бизнес-аналитики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принятия решений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Каллас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К.Э. Организация автоматизированной информационной системы бухгалтерского учета. - М.: Финансы и статистика, 2019. - 176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Коцюбинский А.О. Самоучитель работы на компьютере для бухгалтера. - М., 2018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Официальный сайт фирмы 1С.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.1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c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Официальный сайт фирмы «1С» для Казахстана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http://www.1c.ru/kz/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24536"/>
          </a:xfrm>
        </p:spPr>
        <p:txBody>
          <a:bodyPr rtlCol="0">
            <a:no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системе 1С: ERP Управление предприятием (УПП) предусмотрены мощные инструменты для создания отчетов и аналитических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дашбордов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помогают организациям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анализировать и визуализировать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бизнес-данные.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вопрос. Создание отчетов и аналитических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дашбордов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системе 1С: ERP Управление предприятием для Казахстана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83880" cy="648072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 практике отчеты можно условно разделить на несколько типов: 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755576" y="1772816"/>
            <a:ext cx="7957372" cy="4670434"/>
            <a:chOff x="791081" y="1196751"/>
            <a:chExt cx="7957372" cy="5534530"/>
          </a:xfrm>
        </p:grpSpPr>
        <p:sp>
          <p:nvSpPr>
            <p:cNvPr id="17" name="Полилиния 16"/>
            <p:cNvSpPr/>
            <p:nvPr/>
          </p:nvSpPr>
          <p:spPr>
            <a:xfrm>
              <a:off x="791081" y="1196751"/>
              <a:ext cx="7957372" cy="1608158"/>
            </a:xfrm>
            <a:custGeom>
              <a:avLst/>
              <a:gdLst>
                <a:gd name="connsiteX0" fmla="*/ 0 w 7957372"/>
                <a:gd name="connsiteY0" fmla="*/ 0 h 1608156"/>
                <a:gd name="connsiteX1" fmla="*/ 7153294 w 7957372"/>
                <a:gd name="connsiteY1" fmla="*/ 0 h 1608156"/>
                <a:gd name="connsiteX2" fmla="*/ 7957372 w 7957372"/>
                <a:gd name="connsiteY2" fmla="*/ 804078 h 1608156"/>
                <a:gd name="connsiteX3" fmla="*/ 7153294 w 7957372"/>
                <a:gd name="connsiteY3" fmla="*/ 1608156 h 1608156"/>
                <a:gd name="connsiteX4" fmla="*/ 0 w 7957372"/>
                <a:gd name="connsiteY4" fmla="*/ 1608156 h 1608156"/>
                <a:gd name="connsiteX5" fmla="*/ 0 w 7957372"/>
                <a:gd name="connsiteY5" fmla="*/ 0 h 160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7372" h="1608156">
                  <a:moveTo>
                    <a:pt x="7957372" y="1608155"/>
                  </a:moveTo>
                  <a:lnTo>
                    <a:pt x="804078" y="1608155"/>
                  </a:lnTo>
                  <a:lnTo>
                    <a:pt x="0" y="804078"/>
                  </a:lnTo>
                  <a:lnTo>
                    <a:pt x="804078" y="1"/>
                  </a:lnTo>
                  <a:lnTo>
                    <a:pt x="7957372" y="1"/>
                  </a:lnTo>
                  <a:lnTo>
                    <a:pt x="7957372" y="160815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78775" tIns="91441" rIns="170688" bIns="91441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Стандартные отчеты</a:t>
              </a:r>
              <a:endParaRPr lang="ru-RU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олилиния 18"/>
            <p:cNvSpPr/>
            <p:nvPr/>
          </p:nvSpPr>
          <p:spPr>
            <a:xfrm rot="21600000">
              <a:off x="827558" y="2996953"/>
              <a:ext cx="7859867" cy="1797585"/>
            </a:xfrm>
            <a:custGeom>
              <a:avLst/>
              <a:gdLst>
                <a:gd name="connsiteX0" fmla="*/ 0 w 7859867"/>
                <a:gd name="connsiteY0" fmla="*/ 0 h 1797584"/>
                <a:gd name="connsiteX1" fmla="*/ 6961075 w 7859867"/>
                <a:gd name="connsiteY1" fmla="*/ 0 h 1797584"/>
                <a:gd name="connsiteX2" fmla="*/ 7859867 w 7859867"/>
                <a:gd name="connsiteY2" fmla="*/ 898792 h 1797584"/>
                <a:gd name="connsiteX3" fmla="*/ 6961075 w 7859867"/>
                <a:gd name="connsiteY3" fmla="*/ 1797584 h 1797584"/>
                <a:gd name="connsiteX4" fmla="*/ 0 w 7859867"/>
                <a:gd name="connsiteY4" fmla="*/ 1797584 h 1797584"/>
                <a:gd name="connsiteX5" fmla="*/ 0 w 7859867"/>
                <a:gd name="connsiteY5" fmla="*/ 0 h 179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59867" h="1797584">
                  <a:moveTo>
                    <a:pt x="7859867" y="1797583"/>
                  </a:moveTo>
                  <a:lnTo>
                    <a:pt x="898792" y="1797583"/>
                  </a:lnTo>
                  <a:lnTo>
                    <a:pt x="0" y="898792"/>
                  </a:lnTo>
                  <a:lnTo>
                    <a:pt x="898792" y="1"/>
                  </a:lnTo>
                  <a:lnTo>
                    <a:pt x="7859867" y="1"/>
                  </a:lnTo>
                  <a:lnTo>
                    <a:pt x="7859867" y="179758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6132" tIns="91441" rIns="170688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Регламентированные отчеты</a:t>
              </a:r>
              <a:endParaRPr lang="ru-RU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 rot="21600000">
              <a:off x="899611" y="4986817"/>
              <a:ext cx="7813384" cy="1744464"/>
            </a:xfrm>
            <a:custGeom>
              <a:avLst/>
              <a:gdLst>
                <a:gd name="connsiteX0" fmla="*/ 0 w 7813383"/>
                <a:gd name="connsiteY0" fmla="*/ 0 h 1744463"/>
                <a:gd name="connsiteX1" fmla="*/ 6941152 w 7813383"/>
                <a:gd name="connsiteY1" fmla="*/ 0 h 1744463"/>
                <a:gd name="connsiteX2" fmla="*/ 7813383 w 7813383"/>
                <a:gd name="connsiteY2" fmla="*/ 872232 h 1744463"/>
                <a:gd name="connsiteX3" fmla="*/ 6941152 w 7813383"/>
                <a:gd name="connsiteY3" fmla="*/ 1744463 h 1744463"/>
                <a:gd name="connsiteX4" fmla="*/ 0 w 7813383"/>
                <a:gd name="connsiteY4" fmla="*/ 1744463 h 1744463"/>
                <a:gd name="connsiteX5" fmla="*/ 0 w 7813383"/>
                <a:gd name="connsiteY5" fmla="*/ 0 h 174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3383" h="1744463">
                  <a:moveTo>
                    <a:pt x="7813383" y="1744462"/>
                  </a:moveTo>
                  <a:lnTo>
                    <a:pt x="872231" y="1744462"/>
                  </a:lnTo>
                  <a:lnTo>
                    <a:pt x="0" y="872231"/>
                  </a:lnTo>
                  <a:lnTo>
                    <a:pt x="872231" y="1"/>
                  </a:lnTo>
                  <a:lnTo>
                    <a:pt x="7813383" y="1"/>
                  </a:lnTo>
                  <a:lnTo>
                    <a:pt x="7813383" y="174446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2851" tIns="91441" rIns="170689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Специализированные отчеты</a:t>
              </a:r>
              <a:endParaRPr lang="ru-RU" sz="3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6027003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возможности создания отчетов и аналитических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дашбордов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179512" y="404664"/>
            <a:ext cx="8784976" cy="5472608"/>
            <a:chOff x="539552" y="1412776"/>
            <a:chExt cx="7992888" cy="446449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9552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Визуальный редактор отчетов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Планирование и сравнение данных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012160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Безопасность и доступ к данным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75856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Гибкость настройки и фильтрация данных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9552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Аналитические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дашборды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75856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Интерактивные функции и навигация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012160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Интеграция с другими модулями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75856" y="50131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Расписание и автоматическая отправка отчетов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9552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Отчеты на основе готовых шаблонов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012160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Экспорт и интеграция данных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24536"/>
          </a:xfrm>
        </p:spPr>
        <p:txBody>
          <a:bodyPr rtlCol="0">
            <a:no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Дашборд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(англ.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dashboard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- это визуальный инструмент, представляющий собой суммарное представление важной информации в удобной и легко воспринимаемой форме.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Дашборды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позволяют пользователю быстро и наглядно оценить ключевые показатели и тенденции, основываясь на собранных данных.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Составление отчетов </a:t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компьютерных программах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8092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компьютеризированном способе обработки данных отчетность формируется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регламентном режиме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режиме запросов к базе данных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5085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Гибкость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масштабируемость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ERP системы обладают гибкой архитектурой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масштабируемостью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позволяет им быть адаптированными к различным отраслям и размерам предприятий. Они могут быть настроены под специфические требования и бизнес-процессы каждой организации. Кроме того, ERP системы обычно предлагают возможность добавления новых модулей и функциональности по мере необходимости.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88640"/>
            <a:ext cx="8183880" cy="1051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Преимущества ERP системы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Вся отчетность делится на три класса: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484784"/>
          <a:ext cx="8136903" cy="436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1"/>
                <a:gridCol w="2712301"/>
                <a:gridCol w="2712301"/>
              </a:tblGrid>
              <a:tr h="122413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Внешние (регламентированные) отчеты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Системные внутренние отчеты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Специфические (нестандартные) отчеты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6276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Оборотно-сальдовая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ведомость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Шахматная ведомость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Обороты по счетам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Другие встроенные отчеты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Финансовые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Налоговые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Статистические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Межотраслевые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записей на складах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Задолженность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пред бюджетом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Остатки по банковским счетам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Состояние расчетов с дебиторами и кредиторами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7957512" cy="59229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Стандартные отчеты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Обычно они входят в состав типовой конфигурации.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основном, они выдают бухгалтерские итоги в различных разрезах для любых указываемых счетов, видов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субконто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валют.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 стандартным относятся такие отчеты как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Оборотно-сальдовая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ведомость»,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Шахматка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«Анализ счета», «Карточка счета» и другие.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9046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Регламентированные отчеты -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отчеты, предназначенные, для передачи различным контролирующим инстанциям. Состав и содержание этих отчетов определяются различными государственными органами. Их состав зависит от страны в которой используется программа.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61206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Специализированные отчеты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Специализированные отчеты ориентированы на конкретный раздел учета и специфическую настройку счетов и аналитики в данной конфигурации.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базовой версии 1С:Бухгалтерии к специализированным отчетам можно отнести отчеты «Кассовая книга», «Курсы валют», «Книга покупок», отчеты по данным заработной платы и другие аналогичные отчеты. 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25352"/>
            <a:ext cx="8424936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формирования отчета или для выполнения обработки данных могут использоваться: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главное меню,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кнопки панелей инструментов,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кнопки тех или иных форм системы или иные действия.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077072"/>
            <a:ext cx="47037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системе 1С:Предприятие существует специальный механизм внешних отчетов и обработок.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Внешние отчеты (обработки) используются в специальных случаях, когда отчет или обработка не могут быть помещены в конфигурацию по каким либо причинам. Для вызова внешнего отчета (обработки) используется пункт 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Открыть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меню 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Файл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главного меню программы.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075240" cy="50588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вызове отчета (обработки) на экран будет выдана экранная форма отчета или обработки, которая, как правило, представляет собой запрос параметров предстоящего действия: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период составления отчета,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полноту, глубину детализации и т.д.</a:t>
            </a:r>
          </a:p>
          <a:p>
            <a:pPr algn="just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764704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Назначение и основные принципы Табло счетов.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доступа к бухгалтерским итогам в системе 1С: Предприятие используются различные отчеты. Табло счетов является дополнительной возможностью системы 1C:Предприятие. Оно предназначено для оперативного получения наиболее важной информации из бухгалтерских итогов. Табло счетов позволяет просматривать остатки и обороты по выбранным бухгалтерским счетам за любой рассчитанный период с детализацией до месяца.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табло счетов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Табло счетов может вызываться двумя способами: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через пункт 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Табло счетов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меню 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Сервис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главного меню системы;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может использоваться кнопка панели инструментов. Для этого она Должна быть включена в панель инструментов в режиме «Сервис — Панели инструментов - Модификация -Бухгалтерия».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Ввод строки табло счетов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Для ввода новой строки в табло счетов следует: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нажать кнопку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панели инструментов окна табло счетов;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нажать клавишу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 главном меню программы открыть меню «Действия» - пункт «Новый».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508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Улучшенное управление клиентскими отношениями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Некоторые ERP системы включают в себя модули CRM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Customer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Relationship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Management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которые помогают улучшить взаимодействие с клиентами. Это позволяет предприятию более эффективно управлять продажами, обслуживанием клиентов и удовлетворять их потребности.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88640"/>
            <a:ext cx="8183880" cy="1051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Преимущества ERP системы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Заполнение констант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Большая часть информации, необходимой для работы системы, содержится в константах. Например, там могут указываться фамилии ответственных сотрудников, которые будут фигурировать в печатных формах документов, ставки налогов, размер минимальной зарплаты, срок резервирования товаров и другая информация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30352"/>
            <a:ext cx="8291264" cy="585097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Для получения итоговой, а также другой сводной или детальной информации в 1С:Предприятии используются отчеты. Количество и состав отчетов, которые могут быть получены при использовании системы, целиком определены в конфигурации.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системе 1С:Предприятие существует специальный механизм внешних отчетов и обработок. Внешние отчеты и обработки по назначению и способу использования ничем не отличаются от обычных отчетов (обработок).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Для доступа к бухгалтерским итогам в системе 1С: Предприятие используются различные отчеты. Табло счетов является дополнительной возможностью системы 1C:Предприятие. Оно предназначено для оперативного получения наиболее важной информации из бухгалтерских итогов. 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183880" cy="5400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Регламентированные отчеты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отчеты, которые выдают бухгалтерские итоги в различных разрезах для любых указываемых счетов, видов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субконто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, валют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  <a:hlinkClick r:id="rId4" action="ppaction://hlinksldjump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отчеты ориентированы на конкретный раздел учета и специфическую настройку счетов и аналитики в данной конфигурации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отчеты, предназначенные, для передачи различным контролирующим инстанциям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8183880" cy="2160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Интеграция 1C:Предприятие 8 с другими системами</a:t>
            </a:r>
          </a:p>
        </p:txBody>
      </p:sp>
      <p:sp>
        <p:nvSpPr>
          <p:cNvPr id="40" name="Стрелка влево 39">
            <a:hlinkClick r:id="rId2" action="ppaction://hlinksldjump"/>
          </p:cNvPr>
          <p:cNvSpPr/>
          <p:nvPr/>
        </p:nvSpPr>
        <p:spPr>
          <a:xfrm>
            <a:off x="7020272" y="59492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804248" y="4797152"/>
            <a:ext cx="1683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</a:rPr>
              <a:t>Тема</a:t>
            </a:r>
            <a:r>
              <a:rPr lang="en-US" sz="3600" b="1" dirty="0" smtClean="0">
                <a:latin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</a:rPr>
              <a:t>8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7606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0" lvl="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Интеграция с банковскими системами и системами электронного документооборота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Автоматизация обмена данными с поставщиками и клиентами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Интеграция с внешними сервисами и платформами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Каллас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К.Э. Организация автоматизированной информационной системы бухгалтерского учета. - М.: Финансы и статистика, 2019. - 176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Коцюбинский А.О. Самоучитель работы на компьютере для бухгалтера. - М., 2018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Чистов Д.В. Хозяйственные операции в Компьютерной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бухгалтерии:Учеб.пособие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- СПб.: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ЭЛБИ-СПб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2020. - 589с.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352928" cy="4248472"/>
          </a:xfrm>
        </p:spPr>
        <p:txBody>
          <a:bodyPr rtlCol="0">
            <a:no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системе 1С: ERP предусмотрена возможность интеграции с: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банковскими системами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системами электронного документооборота.</a:t>
            </a: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8073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вопрос. Интеграция с банковскими системами и системами электронного документооборота в системе 1С: ERP Управление предприятием для Казахстана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692696"/>
            <a:ext cx="8352928" cy="5809856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Эта интеграция позволяет: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автоматизировать финансовые операции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упростить процессы платежей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обмен документами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повысить эффективность работы с банками и партнерами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повысить эффективность работы с  партнерами</a:t>
            </a:r>
          </a:p>
          <a:p>
            <a:pPr>
              <a:buNone/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6027003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аспекты интеграции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179512" y="404664"/>
            <a:ext cx="8784976" cy="5472608"/>
            <a:chOff x="539552" y="1412776"/>
            <a:chExt cx="7992888" cy="446449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9552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Электронный документооборот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Обмен данными с банками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012160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Оптимизация финансовых процессов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75856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Отправка платежных поручений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9552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Автоматические платежи и инкассации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75856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Мониторинг финансовых операций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012160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Безопасность данных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75856" y="50131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Управление кассовыми операциями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9552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Импорт выписок и платежей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012160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Автоматическое согласование данных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>
            <a:spLocks noGrp="1"/>
          </p:cNvSpPr>
          <p:nvPr>
            <p:ph type="body" idx="1"/>
          </p:nvPr>
        </p:nvSpPr>
        <p:spPr>
          <a:xfrm>
            <a:off x="0" y="5661248"/>
            <a:ext cx="9144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Процессы связанные с финансовыми операциями (составлено автором)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" name="Google Shape;172;p27"/>
          <p:cNvSpPr/>
          <p:nvPr/>
        </p:nvSpPr>
        <p:spPr>
          <a:xfrm>
            <a:off x="395536" y="692696"/>
            <a:ext cx="8496944" cy="4464496"/>
          </a:xfrm>
          <a:prstGeom prst="rect">
            <a:avLst/>
          </a:prstGeom>
          <a:solidFill>
            <a:srgbClr val="10CCE0"/>
          </a:solidFill>
          <a:ln>
            <a:solidFill>
              <a:srgbClr val="00B0F0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7"/>
          <p:cNvSpPr txBox="1"/>
          <p:nvPr/>
        </p:nvSpPr>
        <p:spPr>
          <a:xfrm>
            <a:off x="1259632" y="692696"/>
            <a:ext cx="2664296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Автоматическое сопоставление платежей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" name="Google Shape;181;p27"/>
          <p:cNvSpPr txBox="1"/>
          <p:nvPr/>
        </p:nvSpPr>
        <p:spPr>
          <a:xfrm>
            <a:off x="1403648" y="2132856"/>
            <a:ext cx="2664296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Электронная подпись документов</a:t>
            </a:r>
            <a:endParaRPr sz="2200" b="1" dirty="0">
              <a:solidFill>
                <a:schemeClr val="lt1"/>
              </a:solidFill>
              <a:latin typeface="Times New Roman" pitchFamily="18" charset="0"/>
              <a:ea typeface="Arial"/>
              <a:cs typeface="Times New Roman" pitchFamily="18" charset="0"/>
              <a:sym typeface="Arial"/>
            </a:endParaRPr>
          </a:p>
        </p:txBody>
      </p:sp>
      <p:sp>
        <p:nvSpPr>
          <p:cNvPr id="184" name="Google Shape;184;p27"/>
          <p:cNvSpPr txBox="1"/>
          <p:nvPr/>
        </p:nvSpPr>
        <p:spPr>
          <a:xfrm>
            <a:off x="1270921" y="3396047"/>
            <a:ext cx="2664296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Отслеживание статуса документов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Google Shape;190;p27"/>
          <p:cNvSpPr txBox="1"/>
          <p:nvPr/>
        </p:nvSpPr>
        <p:spPr>
          <a:xfrm>
            <a:off x="5889535" y="884496"/>
            <a:ext cx="2664296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Автоматическая генерация документов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Google Shape;193;p27"/>
          <p:cNvSpPr txBox="1"/>
          <p:nvPr/>
        </p:nvSpPr>
        <p:spPr>
          <a:xfrm>
            <a:off x="6012160" y="2204864"/>
            <a:ext cx="2664296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Автоматическая передача данных</a:t>
            </a:r>
            <a:endParaRPr sz="2200" b="1" dirty="0">
              <a:solidFill>
                <a:schemeClr val="lt1"/>
              </a:solidFill>
              <a:latin typeface="Times New Roman" pitchFamily="18" charset="0"/>
              <a:ea typeface="Arial"/>
              <a:cs typeface="Times New Roman" pitchFamily="18" charset="0"/>
              <a:sym typeface="Arial"/>
            </a:endParaRPr>
          </a:p>
        </p:txBody>
      </p:sp>
      <p:sp>
        <p:nvSpPr>
          <p:cNvPr id="196" name="Google Shape;196;p27"/>
          <p:cNvSpPr txBox="1"/>
          <p:nvPr/>
        </p:nvSpPr>
        <p:spPr>
          <a:xfrm>
            <a:off x="5821802" y="3392172"/>
            <a:ext cx="2664296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Автоматизация бухгалтерских операций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Google Shape;197;p27"/>
          <p:cNvSpPr/>
          <p:nvPr/>
        </p:nvSpPr>
        <p:spPr>
          <a:xfrm>
            <a:off x="4571999" y="476672"/>
            <a:ext cx="45719" cy="424847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539552" y="764704"/>
            <a:ext cx="642872" cy="768085"/>
            <a:chOff x="539552" y="764704"/>
            <a:chExt cx="642872" cy="768085"/>
          </a:xfrm>
        </p:grpSpPr>
        <p:sp>
          <p:nvSpPr>
            <p:cNvPr id="173" name="Google Shape;173;p27"/>
            <p:cNvSpPr/>
            <p:nvPr/>
          </p:nvSpPr>
          <p:spPr>
            <a:xfrm>
              <a:off x="539552" y="764704"/>
              <a:ext cx="576064" cy="768085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7"/>
            <p:cNvSpPr txBox="1"/>
            <p:nvPr/>
          </p:nvSpPr>
          <p:spPr>
            <a:xfrm>
              <a:off x="539552" y="908720"/>
              <a:ext cx="642872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  <a:endParaRPr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39552" y="1988840"/>
            <a:ext cx="642872" cy="768085"/>
            <a:chOff x="583489" y="3621022"/>
            <a:chExt cx="642872" cy="768085"/>
          </a:xfrm>
        </p:grpSpPr>
        <p:sp>
          <p:nvSpPr>
            <p:cNvPr id="174" name="Google Shape;174;p27"/>
            <p:cNvSpPr/>
            <p:nvPr/>
          </p:nvSpPr>
          <p:spPr>
            <a:xfrm>
              <a:off x="634752" y="3621022"/>
              <a:ext cx="576064" cy="768085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27"/>
            <p:cNvSpPr txBox="1"/>
            <p:nvPr/>
          </p:nvSpPr>
          <p:spPr>
            <a:xfrm>
              <a:off x="583489" y="3765038"/>
              <a:ext cx="642872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02</a:t>
              </a:r>
              <a:endParaRPr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39552" y="3356992"/>
            <a:ext cx="642872" cy="768085"/>
            <a:chOff x="583489" y="4965171"/>
            <a:chExt cx="642872" cy="768085"/>
          </a:xfrm>
        </p:grpSpPr>
        <p:sp>
          <p:nvSpPr>
            <p:cNvPr id="175" name="Google Shape;175;p27"/>
            <p:cNvSpPr/>
            <p:nvPr/>
          </p:nvSpPr>
          <p:spPr>
            <a:xfrm>
              <a:off x="616893" y="4965171"/>
              <a:ext cx="576064" cy="768085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27"/>
            <p:cNvSpPr txBox="1"/>
            <p:nvPr/>
          </p:nvSpPr>
          <p:spPr>
            <a:xfrm>
              <a:off x="583489" y="5041437"/>
              <a:ext cx="642872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03</a:t>
              </a:r>
              <a:endParaRPr sz="24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004048" y="764704"/>
            <a:ext cx="642872" cy="768085"/>
            <a:chOff x="5217690" y="2288050"/>
            <a:chExt cx="642872" cy="768085"/>
          </a:xfrm>
        </p:grpSpPr>
        <p:sp>
          <p:nvSpPr>
            <p:cNvPr id="185" name="Google Shape;185;p27"/>
            <p:cNvSpPr/>
            <p:nvPr/>
          </p:nvSpPr>
          <p:spPr>
            <a:xfrm>
              <a:off x="5248647" y="2288050"/>
              <a:ext cx="576064" cy="768085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27"/>
            <p:cNvSpPr txBox="1"/>
            <p:nvPr/>
          </p:nvSpPr>
          <p:spPr>
            <a:xfrm>
              <a:off x="5217690" y="2372884"/>
              <a:ext cx="642872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04</a:t>
              </a:r>
              <a:endParaRPr sz="24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932040" y="2276872"/>
            <a:ext cx="642872" cy="768085"/>
            <a:chOff x="5181972" y="3632199"/>
            <a:chExt cx="642872" cy="768085"/>
          </a:xfrm>
        </p:grpSpPr>
        <p:sp>
          <p:nvSpPr>
            <p:cNvPr id="186" name="Google Shape;186;p27"/>
            <p:cNvSpPr/>
            <p:nvPr/>
          </p:nvSpPr>
          <p:spPr>
            <a:xfrm>
              <a:off x="5230788" y="3632199"/>
              <a:ext cx="576064" cy="768085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27"/>
            <p:cNvSpPr txBox="1"/>
            <p:nvPr/>
          </p:nvSpPr>
          <p:spPr>
            <a:xfrm>
              <a:off x="5181972" y="3705856"/>
              <a:ext cx="642872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05</a:t>
              </a:r>
              <a:endParaRPr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932040" y="3573016"/>
            <a:ext cx="642872" cy="768085"/>
            <a:chOff x="5181972" y="4976348"/>
            <a:chExt cx="642872" cy="768085"/>
          </a:xfrm>
        </p:grpSpPr>
        <p:sp>
          <p:nvSpPr>
            <p:cNvPr id="187" name="Google Shape;187;p27"/>
            <p:cNvSpPr/>
            <p:nvPr/>
          </p:nvSpPr>
          <p:spPr>
            <a:xfrm>
              <a:off x="5212929" y="4976348"/>
              <a:ext cx="576064" cy="768085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27"/>
            <p:cNvSpPr txBox="1"/>
            <p:nvPr/>
          </p:nvSpPr>
          <p:spPr>
            <a:xfrm>
              <a:off x="5181972" y="5050005"/>
              <a:ext cx="642872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 smtClean="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06</a:t>
              </a:r>
              <a:endParaRPr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Импорт выписок и платежей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Импорт данных позволяет автоматически: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сверять данные о поступлениях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 платежах с данными в системе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упрощает процесс бухгалтерии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обеспечивает точность данных.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183880" cy="4187952"/>
          </a:xfrm>
        </p:spPr>
        <p:txBody>
          <a:bodyPr rtlCol="0"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1C:Предприятие 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популярная система автоматизации управления предприятием, разработанная компанией "1С". Она предназначена для автоматизации различных функций в организациях, включая учет, управление производством, расчет заработной платы, управление кадрами, управление складом, бухгалтерию и другие бизнес-процессы.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0736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вопрос. Обзор возможностей и особенностей 1C:Предприятие 8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352928" cy="4248472"/>
          </a:xfrm>
        </p:spPr>
        <p:txBody>
          <a:bodyPr rtlCol="0">
            <a:no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системе 1С: ERP предусмотрена возможность интеграции с: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банковскими системами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системами электронного документооборота.</a:t>
            </a: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8073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вопрос. Автоматизация обмена данными с поставщиками и клиентами в системе 1С: ERP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1"/>
          <p:cNvSpPr txBox="1"/>
          <p:nvPr/>
        </p:nvSpPr>
        <p:spPr>
          <a:xfrm>
            <a:off x="6588224" y="1340768"/>
            <a:ext cx="2304256" cy="3139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Автоматизация обмена данными с поставщиками и клиентами позволяет эффективно управлять процессами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4211960" y="1052736"/>
            <a:ext cx="2308639" cy="3648069"/>
            <a:chOff x="4160598" y="2084850"/>
            <a:chExt cx="2308639" cy="3648069"/>
          </a:xfrm>
        </p:grpSpPr>
        <p:sp>
          <p:nvSpPr>
            <p:cNvPr id="300" name="Google Shape;300;p31"/>
            <p:cNvSpPr/>
            <p:nvPr/>
          </p:nvSpPr>
          <p:spPr>
            <a:xfrm rot="5400000">
              <a:off x="3095977" y="3149471"/>
              <a:ext cx="3648069" cy="1518828"/>
            </a:xfrm>
            <a:prstGeom prst="trapezoid">
              <a:avLst>
                <a:gd name="adj" fmla="val 72234"/>
              </a:avLst>
            </a:prstGeom>
            <a:gradFill>
              <a:gsLst>
                <a:gs pos="0">
                  <a:srgbClr val="90DCE2"/>
                </a:gs>
                <a:gs pos="50000">
                  <a:srgbClr val="A6E3E7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1"/>
            <p:cNvSpPr/>
            <p:nvPr/>
          </p:nvSpPr>
          <p:spPr>
            <a:xfrm>
              <a:off x="5245101" y="3090431"/>
              <a:ext cx="1224136" cy="16321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" name="Google Shape;312;p31"/>
            <p:cNvGrpSpPr/>
            <p:nvPr/>
          </p:nvGrpSpPr>
          <p:grpSpPr>
            <a:xfrm rot="3411746">
              <a:off x="5507246" y="3346624"/>
              <a:ext cx="640887" cy="1023698"/>
              <a:chOff x="6777274" y="1831284"/>
              <a:chExt cx="552841" cy="1177414"/>
            </a:xfrm>
          </p:grpSpPr>
          <p:grpSp>
            <p:nvGrpSpPr>
              <p:cNvPr id="3" name="Google Shape;313;p31"/>
              <p:cNvGrpSpPr/>
              <p:nvPr/>
            </p:nvGrpSpPr>
            <p:grpSpPr>
              <a:xfrm>
                <a:off x="6939980" y="1831284"/>
                <a:ext cx="385719" cy="718117"/>
                <a:chOff x="6783521" y="1654812"/>
                <a:chExt cx="726841" cy="1353205"/>
              </a:xfrm>
            </p:grpSpPr>
            <p:sp>
              <p:nvSpPr>
                <p:cNvPr id="314" name="Google Shape;314;p31"/>
                <p:cNvSpPr/>
                <p:nvPr/>
              </p:nvSpPr>
              <p:spPr>
                <a:xfrm>
                  <a:off x="6783521" y="1886618"/>
                  <a:ext cx="726841" cy="1121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6841" h="1121399" extrusionOk="0">
                      <a:moveTo>
                        <a:pt x="236325" y="1049494"/>
                      </a:moveTo>
                      <a:lnTo>
                        <a:pt x="495287" y="1049494"/>
                      </a:lnTo>
                      <a:cubicBezTo>
                        <a:pt x="491080" y="1064561"/>
                        <a:pt x="487966" y="1079199"/>
                        <a:pt x="485273" y="1093187"/>
                      </a:cubicBezTo>
                      <a:lnTo>
                        <a:pt x="245258" y="1092728"/>
                      </a:lnTo>
                      <a:close/>
                      <a:moveTo>
                        <a:pt x="363421" y="203844"/>
                      </a:moveTo>
                      <a:cubicBezTo>
                        <a:pt x="401307" y="203844"/>
                        <a:pt x="432020" y="234557"/>
                        <a:pt x="432020" y="272443"/>
                      </a:cubicBezTo>
                      <a:cubicBezTo>
                        <a:pt x="432020" y="310329"/>
                        <a:pt x="401307" y="341042"/>
                        <a:pt x="363421" y="341042"/>
                      </a:cubicBezTo>
                      <a:cubicBezTo>
                        <a:pt x="325534" y="341042"/>
                        <a:pt x="294821" y="310329"/>
                        <a:pt x="294821" y="272443"/>
                      </a:cubicBezTo>
                      <a:cubicBezTo>
                        <a:pt x="294821" y="234557"/>
                        <a:pt x="325534" y="203844"/>
                        <a:pt x="363421" y="203844"/>
                      </a:cubicBezTo>
                      <a:close/>
                      <a:moveTo>
                        <a:pt x="363421" y="135244"/>
                      </a:moveTo>
                      <a:cubicBezTo>
                        <a:pt x="287648" y="135244"/>
                        <a:pt x="226222" y="196671"/>
                        <a:pt x="226222" y="272443"/>
                      </a:cubicBezTo>
                      <a:cubicBezTo>
                        <a:pt x="226222" y="348216"/>
                        <a:pt x="287648" y="409642"/>
                        <a:pt x="363421" y="409642"/>
                      </a:cubicBezTo>
                      <a:cubicBezTo>
                        <a:pt x="439193" y="409642"/>
                        <a:pt x="500619" y="348216"/>
                        <a:pt x="500619" y="272443"/>
                      </a:cubicBezTo>
                      <a:cubicBezTo>
                        <a:pt x="500619" y="196671"/>
                        <a:pt x="439193" y="135244"/>
                        <a:pt x="363421" y="135244"/>
                      </a:cubicBezTo>
                      <a:close/>
                      <a:moveTo>
                        <a:pt x="196200" y="0"/>
                      </a:moveTo>
                      <a:cubicBezTo>
                        <a:pt x="300307" y="58658"/>
                        <a:pt x="427219" y="59450"/>
                        <a:pt x="531959" y="2129"/>
                      </a:cubicBezTo>
                      <a:cubicBezTo>
                        <a:pt x="645195" y="251105"/>
                        <a:pt x="615578" y="521951"/>
                        <a:pt x="565642" y="749813"/>
                      </a:cubicBezTo>
                      <a:lnTo>
                        <a:pt x="726841" y="904479"/>
                      </a:lnTo>
                      <a:lnTo>
                        <a:pt x="700460" y="1113326"/>
                      </a:lnTo>
                      <a:lnTo>
                        <a:pt x="510728" y="982128"/>
                      </a:lnTo>
                      <a:lnTo>
                        <a:pt x="503274" y="1014651"/>
                      </a:lnTo>
                      <a:lnTo>
                        <a:pt x="228241" y="1014651"/>
                      </a:lnTo>
                      <a:cubicBezTo>
                        <a:pt x="226194" y="1005458"/>
                        <a:pt x="223902" y="996068"/>
                        <a:pt x="221524" y="986461"/>
                      </a:cubicBezTo>
                      <a:lnTo>
                        <a:pt x="26381" y="1121399"/>
                      </a:lnTo>
                      <a:lnTo>
                        <a:pt x="0" y="912552"/>
                      </a:lnTo>
                      <a:lnTo>
                        <a:pt x="162681" y="756465"/>
                      </a:lnTo>
                      <a:lnTo>
                        <a:pt x="163137" y="757906"/>
                      </a:lnTo>
                      <a:lnTo>
                        <a:pt x="165881" y="748957"/>
                      </a:lnTo>
                      <a:cubicBezTo>
                        <a:pt x="117348" y="521774"/>
                        <a:pt x="87568" y="246912"/>
                        <a:pt x="19620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5" name="Google Shape;315;p31"/>
                <p:cNvSpPr/>
                <p:nvPr/>
              </p:nvSpPr>
              <p:spPr>
                <a:xfrm>
                  <a:off x="6997804" y="1654812"/>
                  <a:ext cx="298274" cy="244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274" h="244742" extrusionOk="0">
                      <a:moveTo>
                        <a:pt x="147328" y="0"/>
                      </a:moveTo>
                      <a:cubicBezTo>
                        <a:pt x="212319" y="65590"/>
                        <a:pt x="261867" y="134854"/>
                        <a:pt x="298274" y="206570"/>
                      </a:cubicBezTo>
                      <a:cubicBezTo>
                        <a:pt x="205418" y="258299"/>
                        <a:pt x="92251" y="257374"/>
                        <a:pt x="0" y="204273"/>
                      </a:cubicBezTo>
                      <a:cubicBezTo>
                        <a:pt x="35363" y="132633"/>
                        <a:pt x="83678" y="64016"/>
                        <a:pt x="14732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316" name="Google Shape;316;p31"/>
              <p:cNvSpPr/>
              <p:nvPr/>
            </p:nvSpPr>
            <p:spPr>
              <a:xfrm>
                <a:off x="6777274" y="2572267"/>
                <a:ext cx="552841" cy="436431"/>
              </a:xfrm>
              <a:custGeom>
                <a:avLst/>
                <a:gdLst/>
                <a:ahLst/>
                <a:cxnLst/>
                <a:rect l="l" t="t" r="r" b="b"/>
                <a:pathLst>
                  <a:path w="935319" h="738371" extrusionOk="0">
                    <a:moveTo>
                      <a:pt x="570246" y="5904"/>
                    </a:moveTo>
                    <a:cubicBezTo>
                      <a:pt x="462283" y="64891"/>
                      <a:pt x="426421" y="317189"/>
                      <a:pt x="649701" y="474399"/>
                    </a:cubicBezTo>
                    <a:cubicBezTo>
                      <a:pt x="593836" y="327977"/>
                      <a:pt x="630970" y="255746"/>
                      <a:pt x="667057" y="182470"/>
                    </a:cubicBezTo>
                    <a:cubicBezTo>
                      <a:pt x="667659" y="219721"/>
                      <a:pt x="629598" y="299814"/>
                      <a:pt x="723199" y="346469"/>
                    </a:cubicBezTo>
                    <a:cubicBezTo>
                      <a:pt x="679394" y="206128"/>
                      <a:pt x="864427" y="161920"/>
                      <a:pt x="670152" y="6949"/>
                    </a:cubicBezTo>
                    <a:cubicBezTo>
                      <a:pt x="951156" y="47548"/>
                      <a:pt x="868526" y="190548"/>
                      <a:pt x="935319" y="334595"/>
                    </a:cubicBezTo>
                    <a:cubicBezTo>
                      <a:pt x="886447" y="343095"/>
                      <a:pt x="815632" y="212619"/>
                      <a:pt x="831546" y="274410"/>
                    </a:cubicBezTo>
                    <a:cubicBezTo>
                      <a:pt x="915063" y="518579"/>
                      <a:pt x="665249" y="525551"/>
                      <a:pt x="744586" y="738371"/>
                    </a:cubicBezTo>
                    <a:cubicBezTo>
                      <a:pt x="498005" y="724435"/>
                      <a:pt x="570128" y="495242"/>
                      <a:pt x="454164" y="439509"/>
                    </a:cubicBezTo>
                    <a:cubicBezTo>
                      <a:pt x="422689" y="433882"/>
                      <a:pt x="384944" y="459601"/>
                      <a:pt x="454829" y="574141"/>
                    </a:cubicBezTo>
                    <a:cubicBezTo>
                      <a:pt x="47812" y="270832"/>
                      <a:pt x="333584" y="22904"/>
                      <a:pt x="570246" y="5904"/>
                    </a:cubicBezTo>
                    <a:close/>
                    <a:moveTo>
                      <a:pt x="0" y="0"/>
                    </a:moveTo>
                    <a:lnTo>
                      <a:pt x="9284" y="0"/>
                    </a:lnTo>
                    <a:lnTo>
                      <a:pt x="746" y="590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20" name="Google Shape;320;p31"/>
          <p:cNvSpPr/>
          <p:nvPr/>
        </p:nvSpPr>
        <p:spPr>
          <a:xfrm>
            <a:off x="2946534" y="1927525"/>
            <a:ext cx="462096" cy="616128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31"/>
          <p:cNvSpPr/>
          <p:nvPr/>
        </p:nvSpPr>
        <p:spPr>
          <a:xfrm>
            <a:off x="3698501" y="1927525"/>
            <a:ext cx="462096" cy="616128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402590" y="620688"/>
            <a:ext cx="996333" cy="4080023"/>
            <a:chOff x="683567" y="692696"/>
            <a:chExt cx="540001" cy="4080023"/>
          </a:xfrm>
        </p:grpSpPr>
        <p:sp>
          <p:nvSpPr>
            <p:cNvPr id="303" name="Google Shape;303;p31"/>
            <p:cNvSpPr/>
            <p:nvPr/>
          </p:nvSpPr>
          <p:spPr>
            <a:xfrm>
              <a:off x="683568" y="692696"/>
              <a:ext cx="540000" cy="408002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lt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endParaRPr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683567" y="836712"/>
              <a:ext cx="533521" cy="616128"/>
              <a:chOff x="658961" y="1927525"/>
              <a:chExt cx="533521" cy="616128"/>
            </a:xfrm>
          </p:grpSpPr>
          <p:sp>
            <p:nvSpPr>
              <p:cNvPr id="317" name="Google Shape;317;p31"/>
              <p:cNvSpPr/>
              <p:nvPr/>
            </p:nvSpPr>
            <p:spPr>
              <a:xfrm>
                <a:off x="690633" y="1927525"/>
                <a:ext cx="462096" cy="616128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>
                  <a:solidFill>
                    <a:schemeClr val="lt1"/>
                  </a:solidFill>
                  <a:latin typeface="Times New Roman" pitchFamily="18" charset="0"/>
                  <a:ea typeface="Arial"/>
                  <a:cs typeface="Times New Roman" pitchFamily="18" charset="0"/>
                  <a:sym typeface="Arial"/>
                </a:endParaRPr>
              </a:p>
            </p:txBody>
          </p:sp>
          <p:sp>
            <p:nvSpPr>
              <p:cNvPr id="322" name="Google Shape;322;p31"/>
              <p:cNvSpPr txBox="1"/>
              <p:nvPr/>
            </p:nvSpPr>
            <p:spPr>
              <a:xfrm>
                <a:off x="658961" y="1967816"/>
                <a:ext cx="533521" cy="4308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200" b="1" dirty="0">
                    <a:solidFill>
                      <a:schemeClr val="accent1"/>
                    </a:solidFill>
                    <a:latin typeface="Times New Roman" pitchFamily="18" charset="0"/>
                    <a:ea typeface="Arial"/>
                    <a:cs typeface="Times New Roman" pitchFamily="18" charset="0"/>
                    <a:sym typeface="Arial"/>
                  </a:rPr>
                  <a:t>01</a:t>
                </a:r>
                <a:endParaRPr sz="2200" b="1" dirty="0">
                  <a:solidFill>
                    <a:schemeClr val="accent1"/>
                  </a:solidFill>
                  <a:latin typeface="Times New Roman" pitchFamily="18" charset="0"/>
                  <a:ea typeface="Arial"/>
                  <a:cs typeface="Times New Roman" pitchFamily="18" charset="0"/>
                  <a:sym typeface="Arial"/>
                </a:endParaRPr>
              </a:p>
            </p:txBody>
          </p:sp>
        </p:grpSp>
        <p:sp>
          <p:nvSpPr>
            <p:cNvPr id="327" name="Google Shape;327;p31"/>
            <p:cNvSpPr txBox="1"/>
            <p:nvPr/>
          </p:nvSpPr>
          <p:spPr>
            <a:xfrm rot="16200000">
              <a:off x="-592575" y="2821471"/>
              <a:ext cx="3090384" cy="4170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Управлять процессами закупок</a:t>
              </a:r>
              <a:endParaRPr lang="ru-RU" sz="2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1434732" y="620688"/>
            <a:ext cx="1013005" cy="4080023"/>
            <a:chOff x="1434732" y="620688"/>
            <a:chExt cx="549037" cy="4080023"/>
          </a:xfrm>
        </p:grpSpPr>
        <p:sp>
          <p:nvSpPr>
            <p:cNvPr id="304" name="Google Shape;304;p31"/>
            <p:cNvSpPr/>
            <p:nvPr/>
          </p:nvSpPr>
          <p:spPr>
            <a:xfrm>
              <a:off x="1443769" y="620688"/>
              <a:ext cx="540000" cy="408002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lt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endParaRPr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1434732" y="836712"/>
              <a:ext cx="533522" cy="616128"/>
              <a:chOff x="1410126" y="1927525"/>
              <a:chExt cx="533522" cy="616128"/>
            </a:xfrm>
          </p:grpSpPr>
          <p:sp>
            <p:nvSpPr>
              <p:cNvPr id="318" name="Google Shape;318;p31"/>
              <p:cNvSpPr/>
              <p:nvPr/>
            </p:nvSpPr>
            <p:spPr>
              <a:xfrm>
                <a:off x="1442600" y="1927525"/>
                <a:ext cx="462096" cy="616128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>
                  <a:solidFill>
                    <a:schemeClr val="lt1"/>
                  </a:solidFill>
                  <a:latin typeface="Times New Roman" pitchFamily="18" charset="0"/>
                  <a:ea typeface="Arial"/>
                  <a:cs typeface="Times New Roman" pitchFamily="18" charset="0"/>
                  <a:sym typeface="Arial"/>
                </a:endParaRPr>
              </a:p>
            </p:txBody>
          </p:sp>
          <p:sp>
            <p:nvSpPr>
              <p:cNvPr id="323" name="Google Shape;323;p31"/>
              <p:cNvSpPr txBox="1"/>
              <p:nvPr/>
            </p:nvSpPr>
            <p:spPr>
              <a:xfrm>
                <a:off x="1410126" y="1965476"/>
                <a:ext cx="533522" cy="4308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200" b="1" dirty="0">
                    <a:solidFill>
                      <a:schemeClr val="accent2"/>
                    </a:solidFill>
                    <a:latin typeface="Times New Roman" pitchFamily="18" charset="0"/>
                    <a:ea typeface="Arial"/>
                    <a:cs typeface="Times New Roman" pitchFamily="18" charset="0"/>
                    <a:sym typeface="Arial"/>
                  </a:rPr>
                  <a:t>02</a:t>
                </a:r>
                <a:endParaRPr sz="2200" b="1" dirty="0">
                  <a:solidFill>
                    <a:schemeClr val="accent2"/>
                  </a:solidFill>
                  <a:latin typeface="Times New Roman" pitchFamily="18" charset="0"/>
                  <a:ea typeface="Arial"/>
                  <a:cs typeface="Times New Roman" pitchFamily="18" charset="0"/>
                  <a:sym typeface="Arial"/>
                </a:endParaRPr>
              </a:p>
            </p:txBody>
          </p:sp>
        </p:grpSp>
        <p:sp>
          <p:nvSpPr>
            <p:cNvPr id="328" name="Google Shape;328;p31"/>
            <p:cNvSpPr txBox="1"/>
            <p:nvPr/>
          </p:nvSpPr>
          <p:spPr>
            <a:xfrm rot="16200000">
              <a:off x="94495" y="2949221"/>
              <a:ext cx="3162392" cy="233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lvl="0" algn="r"/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Управлять продажами</a:t>
              </a:r>
              <a:endParaRPr sz="22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2605529" y="620688"/>
            <a:ext cx="1014486" cy="4080023"/>
            <a:chOff x="2185896" y="620688"/>
            <a:chExt cx="549840" cy="4080023"/>
          </a:xfrm>
        </p:grpSpPr>
        <p:sp>
          <p:nvSpPr>
            <p:cNvPr id="305" name="Google Shape;305;p31"/>
            <p:cNvSpPr/>
            <p:nvPr/>
          </p:nvSpPr>
          <p:spPr>
            <a:xfrm>
              <a:off x="2195736" y="620688"/>
              <a:ext cx="540000" cy="408002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endParaRPr>
            </a:p>
          </p:txBody>
        </p:sp>
        <p:grpSp>
          <p:nvGrpSpPr>
            <p:cNvPr id="28" name="Группа 27"/>
            <p:cNvGrpSpPr/>
            <p:nvPr/>
          </p:nvGrpSpPr>
          <p:grpSpPr>
            <a:xfrm>
              <a:off x="2185896" y="836712"/>
              <a:ext cx="533522" cy="616128"/>
              <a:chOff x="2161290" y="1927525"/>
              <a:chExt cx="533522" cy="616128"/>
            </a:xfrm>
          </p:grpSpPr>
          <p:sp>
            <p:nvSpPr>
              <p:cNvPr id="319" name="Google Shape;319;p31"/>
              <p:cNvSpPr/>
              <p:nvPr/>
            </p:nvSpPr>
            <p:spPr>
              <a:xfrm>
                <a:off x="2194567" y="1927525"/>
                <a:ext cx="462096" cy="616128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>
                  <a:solidFill>
                    <a:schemeClr val="lt1"/>
                  </a:solidFill>
                  <a:latin typeface="Times New Roman" pitchFamily="18" charset="0"/>
                  <a:ea typeface="Arial"/>
                  <a:cs typeface="Times New Roman" pitchFamily="18" charset="0"/>
                  <a:sym typeface="Arial"/>
                </a:endParaRPr>
              </a:p>
            </p:txBody>
          </p:sp>
          <p:sp>
            <p:nvSpPr>
              <p:cNvPr id="324" name="Google Shape;324;p31"/>
              <p:cNvSpPr txBox="1"/>
              <p:nvPr/>
            </p:nvSpPr>
            <p:spPr>
              <a:xfrm>
                <a:off x="2161290" y="1963136"/>
                <a:ext cx="533522" cy="4308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200" b="1" dirty="0">
                    <a:solidFill>
                      <a:schemeClr val="accent1"/>
                    </a:solidFill>
                    <a:latin typeface="Times New Roman" pitchFamily="18" charset="0"/>
                    <a:ea typeface="Arial"/>
                    <a:cs typeface="Times New Roman" pitchFamily="18" charset="0"/>
                    <a:sym typeface="Arial"/>
                  </a:rPr>
                  <a:t>03</a:t>
                </a:r>
                <a:endParaRPr sz="2200" b="1" dirty="0">
                  <a:solidFill>
                    <a:schemeClr val="accent1"/>
                  </a:solidFill>
                  <a:latin typeface="Times New Roman" pitchFamily="18" charset="0"/>
                  <a:ea typeface="Arial"/>
                  <a:cs typeface="Times New Roman" pitchFamily="18" charset="0"/>
                  <a:sym typeface="Arial"/>
                </a:endParaRPr>
              </a:p>
            </p:txBody>
          </p:sp>
        </p:grpSp>
        <p:sp>
          <p:nvSpPr>
            <p:cNvPr id="329" name="Google Shape;329;p31"/>
            <p:cNvSpPr txBox="1"/>
            <p:nvPr/>
          </p:nvSpPr>
          <p:spPr>
            <a:xfrm rot="16200000">
              <a:off x="879878" y="2857476"/>
              <a:ext cx="3162392" cy="417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lvl="0" algn="ctr"/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Сотрудничества с партнерами</a:t>
              </a:r>
              <a:endParaRPr sz="2200" b="1" dirty="0">
                <a:solidFill>
                  <a:schemeClr val="lt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endParaRPr>
            </a:p>
          </p:txBody>
        </p:sp>
      </p:grpSp>
      <p:sp>
        <p:nvSpPr>
          <p:cNvPr id="331" name="Google Shape;331;p31"/>
          <p:cNvSpPr txBox="1"/>
          <p:nvPr/>
        </p:nvSpPr>
        <p:spPr>
          <a:xfrm rot="-5400000">
            <a:off x="2348353" y="4066378"/>
            <a:ext cx="316239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Add Contents Title</a:t>
            </a:r>
            <a:endParaRPr sz="14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170;p27"/>
          <p:cNvSpPr txBox="1">
            <a:spLocks noGrp="1"/>
          </p:cNvSpPr>
          <p:nvPr>
            <p:ph type="body" idx="1"/>
          </p:nvPr>
        </p:nvSpPr>
        <p:spPr>
          <a:xfrm>
            <a:off x="0" y="5661248"/>
            <a:ext cx="9144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процессами (составлено автором)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Электронный обмен документами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отправлять и получать заказы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счета-фактуры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накладные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акты выполненных работ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также: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сокращает время на обработку и доставку бумажных документов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уменьшает вероятность ошибок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повышает оперативность взаимодействия с партнерами.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Интеграция с электронными площадками и системами электронного документооборота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позволяет: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автоматизировать процессы обмена данными с поставщиками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клиентами через единый интерфейс системы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получать информацию: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 товарах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ценах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Наличии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отправлять заказы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получать подтверждения в автоматическом режиме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352928" cy="4248472"/>
          </a:xfrm>
        </p:spPr>
        <p:txBody>
          <a:bodyPr rtlCol="0">
            <a:no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Интеграция с внешними сервисами и платформами в системе 1С: ERP позволяет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расширить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функциональность и возможности системы, а также упростить и автоматизировать взаимодействие с другими сервисами.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8073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вопрос. Интеграция с внешними сервисами и платформами в системе 1С: ERP Управление предприятием для Казахстана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Интеграция с платежными системами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1С: ERP может быть интегрирована с различными платежными системами, такими как: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PayPal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Stripe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PayU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другими.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позволяет: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автоматизировать сбор платежей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обработку возвратов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 задолженностей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отслеживание финансовых потоков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19268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Интеграция с электронными площадками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маркетплейсами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1С: ERP может быть интегрирована с различными электронными площадками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маркетплейсами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такими как: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Amazon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eBay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AliExpress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другими.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Это позволяет: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автоматически обновлять информацию о товарах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ценах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остатках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обрабатывать заказы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12068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Интеграция с системами доставки 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логистическими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сервисами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1С: ERP может быть интегрирована с системами доставки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логистическими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сервисами, такими как: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DHL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FedEx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UPS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другими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Это позволяет: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автоматизировать процессы доставки товаров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отслеживание грузов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формировать накладные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отслеживать статусы доставки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получать актуальную информацию о доставке и складских запасах.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1872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Окно плана счетов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1575" t="13684" r="49253" b="48000"/>
          <a:stretch>
            <a:fillRect/>
          </a:stretch>
        </p:blipFill>
        <p:spPr bwMode="auto">
          <a:xfrm>
            <a:off x="539552" y="1052736"/>
            <a:ext cx="8352928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5733256"/>
            <a:ext cx="84969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 счетов открывается при выборе в главном меню «Операции» пункта «План счетов»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списке счетов выводятся колонки, отражающие различные данные счета: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124745"/>
          <a:ext cx="8640960" cy="5063082"/>
        </p:xfrm>
        <a:graphic>
          <a:graphicData uri="http://schemas.openxmlformats.org/drawingml/2006/table">
            <a:tbl>
              <a:tblPr/>
              <a:tblGrid>
                <a:gridCol w="1512168"/>
                <a:gridCol w="7128792"/>
              </a:tblGrid>
              <a:tr h="2503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Наимено-вание</a:t>
                      </a:r>
                      <a:endParaRPr lang="ru-RU" sz="2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Значение</a:t>
                      </a:r>
                      <a:endParaRPr lang="ru-RU" sz="2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500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Код</a:t>
                      </a:r>
                      <a:endParaRPr lang="ru-RU" sz="2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Полный код счета, включающий все коды вышестоящих счетов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00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Наимено-вание</a:t>
                      </a:r>
                      <a:endParaRPr lang="ru-RU" sz="2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Наименование счета (субсчета): строка, отражающая назначение счета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509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Вал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.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Признак ведения валютного учета. Если по счету или субсчету ведется валютный учет, то в графе «Вал.» стоит символ «+»;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0012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Кол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.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Признак ведения количественного учета. Если по счету или субсчету ведется количественный учет, то в графе «Кол.» стоит символ «+»;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044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Заб.</a:t>
                      </a:r>
                      <a:endParaRPr lang="ru-RU" sz="22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Признак </a:t>
                      </a:r>
                      <a:r>
                        <a:rPr lang="ru-RU" sz="2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забалансового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счета. Если счет является </a:t>
                      </a:r>
                      <a:r>
                        <a:rPr lang="ru-RU" sz="2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забалансовым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то в графе «</a:t>
                      </a:r>
                      <a:r>
                        <a:rPr lang="ru-RU" sz="2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Заб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.» стоит символ </a:t>
                      </a:r>
                      <a:r>
                        <a:rPr lang="ru-RU" sz="2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«+».</a:t>
                      </a:r>
                      <a:endParaRPr lang="ru-RU" sz="2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503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Акт</a:t>
                      </a:r>
                      <a:endParaRPr lang="ru-RU" sz="22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Признак активности счета. 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5256584"/>
          </a:xfrm>
        </p:spPr>
        <p:txBody>
          <a:bodyPr rtlCol="0">
            <a:noAutofit/>
          </a:bodyPr>
          <a:lstStyle/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1C:Предприятие 8 основана на клиент-серверной архитектуре, где клиентские приложения обращаются к серверной части для обработки данных. Система может быть настроена под различные виды деятельности и отрасли, и предлагает гибкую настройку и дополнение функционала в зависимости от потребностей предприятия.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30352"/>
            <a:ext cx="8291264" cy="58509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системе 1С: ERP Управление предприятием предусмотрена возможность интеграции с банковскими системами и системами электронного документооборота. Эта интеграция позволяет автоматизировать финансовые операции, упростить процессы платежей, обмена документами и повысить эффективность работы с банками и партнерами. Вот некоторые аспекты интеграции: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Импорт выписок и платежей: Система 1С: ERP позволяет импортировать банковские выписки и данные о платежах непосредственно в систему. Это позволяет автоматически сверять данные о поступлениях и платежах с данными в системе, что упрощает процесс бухгалтерии и обеспечивает точность данных.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55888" cy="460851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 системе 1С: ERP Управление предприятием предусмотрена возможность интеграции с 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>
                <a:hlinkClick r:id="rId2" action="ppaction://hlinksldjump"/>
              </a:rPr>
              <a:t>банковскими системами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предприятиями.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корпорациями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183880" cy="1656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Внедрение и эксплуатация систем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1С: ERP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лево 21">
            <a:hlinkClick r:id="rId2" action="ppaction://hlinksldjump"/>
          </p:cNvPr>
          <p:cNvSpPr/>
          <p:nvPr/>
        </p:nvSpPr>
        <p:spPr>
          <a:xfrm>
            <a:off x="7020272" y="59492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49311" y="4931103"/>
            <a:ext cx="1683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7606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Внедрение и эксплуатация систем 1С: ERP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Функциональность системы 1С: ERP.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Этапы внедрения системы 1С: ERP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Эксплуатация системы 1С: ERP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Каллас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К.Э. Организация автоматизированной информационной системы бухгалтерского учета. - М.: Финансы и статистика, 2019. - 176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Коцюбинский А.О. Самоучитель работы на компьютере для бухгалтера. - М., 2018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Чистов Д.В. Хозяйственные операции в Компьютерной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бухгалтерии:Учеб.пособие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- СПб.: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ЭЛБИ-СПб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2020. - 589с.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568952" cy="5328592"/>
          </a:xfrm>
        </p:spPr>
        <p:txBody>
          <a:bodyPr/>
          <a:lstStyle/>
          <a:p>
            <a:pPr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1С: Предприятие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специализированная объектно-ориентированная система управления базами данных (СУБД), предназначенная для автоматизации деятельности предприятия.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496944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Конфигурация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представляет собой совокупность описания структуры данных, алгоритмов обработки, печатных и экранных форм, а также другой информации необходимой для автоматизации той или иной прикладной задачи.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30243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состав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конфигурации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включен план счетов бухгалтерского учета. Методика бухгалтерского учета обеспечивает одновременную регистрацию каждой записи хозяйственной операции как по счетам бухгалтерского учета, так и по необходимым разрезам аналитического учета, количественного и валютного учета.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255888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1С: Предприятие 8.2 представляет собой систему программ и включает в себя: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69"/>
          <p:cNvGrpSpPr/>
          <p:nvPr/>
        </p:nvGrpSpPr>
        <p:grpSpPr>
          <a:xfrm>
            <a:off x="0" y="2420888"/>
            <a:ext cx="8748463" cy="2520280"/>
            <a:chOff x="1022099" y="1828800"/>
            <a:chExt cx="6902701" cy="1692275"/>
          </a:xfrm>
        </p:grpSpPr>
        <p:sp>
          <p:nvSpPr>
            <p:cNvPr id="35" name="AutoShape 6"/>
            <p:cNvSpPr>
              <a:spLocks noChangeArrowheads="1"/>
            </p:cNvSpPr>
            <p:nvPr/>
          </p:nvSpPr>
          <p:spPr bwMode="gray">
            <a:xfrm>
              <a:off x="3151188" y="2452688"/>
              <a:ext cx="400050" cy="449262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7"/>
            <p:cNvSpPr>
              <a:spLocks noChangeArrowheads="1"/>
            </p:cNvSpPr>
            <p:nvPr/>
          </p:nvSpPr>
          <p:spPr bwMode="gray">
            <a:xfrm>
              <a:off x="5613400" y="2452688"/>
              <a:ext cx="398463" cy="449262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8"/>
            <p:cNvSpPr>
              <a:spLocks noChangeArrowheads="1"/>
            </p:cNvSpPr>
            <p:nvPr/>
          </p:nvSpPr>
          <p:spPr bwMode="gray">
            <a:xfrm>
              <a:off x="6221413" y="1833563"/>
              <a:ext cx="1703387" cy="16875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8" name="Oval 9"/>
            <p:cNvSpPr>
              <a:spLocks noChangeArrowheads="1"/>
            </p:cNvSpPr>
            <p:nvPr/>
          </p:nvSpPr>
          <p:spPr bwMode="gray">
            <a:xfrm>
              <a:off x="6221413" y="1833563"/>
              <a:ext cx="1703387" cy="16875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9" name="Oval 10"/>
            <p:cNvSpPr>
              <a:spLocks noChangeArrowheads="1"/>
            </p:cNvSpPr>
            <p:nvPr/>
          </p:nvSpPr>
          <p:spPr bwMode="gray">
            <a:xfrm>
              <a:off x="6332538" y="1944688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0" name="Oval 11"/>
            <p:cNvSpPr>
              <a:spLocks noChangeArrowheads="1"/>
            </p:cNvSpPr>
            <p:nvPr/>
          </p:nvSpPr>
          <p:spPr bwMode="gray">
            <a:xfrm>
              <a:off x="6357938" y="1952625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1" name="Oval 12"/>
            <p:cNvSpPr>
              <a:spLocks noChangeArrowheads="1"/>
            </p:cNvSpPr>
            <p:nvPr/>
          </p:nvSpPr>
          <p:spPr bwMode="gray">
            <a:xfrm>
              <a:off x="6411913" y="2016125"/>
              <a:ext cx="1335087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gray">
            <a:xfrm>
              <a:off x="1295400" y="1828800"/>
              <a:ext cx="1703388" cy="168751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3" name="Oval 14"/>
            <p:cNvSpPr>
              <a:spLocks noChangeArrowheads="1"/>
            </p:cNvSpPr>
            <p:nvPr/>
          </p:nvSpPr>
          <p:spPr bwMode="gray">
            <a:xfrm>
              <a:off x="1295400" y="2374297"/>
              <a:ext cx="1703388" cy="30513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ru-RU"/>
            </a:p>
          </p:txBody>
        </p:sp>
        <p:sp>
          <p:nvSpPr>
            <p:cNvPr id="44" name="Oval 15"/>
            <p:cNvSpPr>
              <a:spLocks noChangeArrowheads="1"/>
            </p:cNvSpPr>
            <p:nvPr/>
          </p:nvSpPr>
          <p:spPr bwMode="gray">
            <a:xfrm>
              <a:off x="1406525" y="1938338"/>
              <a:ext cx="1481138" cy="146685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5" name="Oval 16"/>
            <p:cNvSpPr>
              <a:spLocks noChangeArrowheads="1"/>
            </p:cNvSpPr>
            <p:nvPr/>
          </p:nvSpPr>
          <p:spPr bwMode="gray">
            <a:xfrm>
              <a:off x="1455090" y="2021681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6" name="Oval 17"/>
            <p:cNvSpPr>
              <a:spLocks noChangeArrowheads="1"/>
            </p:cNvSpPr>
            <p:nvPr/>
          </p:nvSpPr>
          <p:spPr bwMode="gray">
            <a:xfrm>
              <a:off x="1481138" y="2012950"/>
              <a:ext cx="1333500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1455387" y="2032000"/>
              <a:ext cx="1337027" cy="1277938"/>
              <a:chOff x="4121" y="1706"/>
              <a:chExt cx="1297" cy="1252"/>
            </a:xfrm>
          </p:grpSpPr>
          <p:sp>
            <p:nvSpPr>
              <p:cNvPr id="48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9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0" name="Oval 21"/>
              <p:cNvSpPr>
                <a:spLocks noChangeArrowheads="1"/>
              </p:cNvSpPr>
              <p:nvPr/>
            </p:nvSpPr>
            <p:spPr bwMode="gray">
              <a:xfrm>
                <a:off x="4121" y="1725"/>
                <a:ext cx="1236" cy="12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1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52" name="Oval 23"/>
            <p:cNvSpPr>
              <a:spLocks noChangeArrowheads="1"/>
            </p:cNvSpPr>
            <p:nvPr/>
          </p:nvSpPr>
          <p:spPr bwMode="gray">
            <a:xfrm>
              <a:off x="3759200" y="1833563"/>
              <a:ext cx="1703388" cy="168751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" name="Oval 24"/>
            <p:cNvSpPr>
              <a:spLocks noChangeArrowheads="1"/>
            </p:cNvSpPr>
            <p:nvPr/>
          </p:nvSpPr>
          <p:spPr bwMode="gray">
            <a:xfrm>
              <a:off x="3759200" y="1833563"/>
              <a:ext cx="1703388" cy="168751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" name="Oval 25"/>
            <p:cNvSpPr>
              <a:spLocks noChangeArrowheads="1"/>
            </p:cNvSpPr>
            <p:nvPr/>
          </p:nvSpPr>
          <p:spPr bwMode="gray">
            <a:xfrm>
              <a:off x="3870325" y="1944688"/>
              <a:ext cx="1481138" cy="146685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5" name="Oval 26"/>
            <p:cNvSpPr>
              <a:spLocks noChangeArrowheads="1"/>
            </p:cNvSpPr>
            <p:nvPr/>
          </p:nvSpPr>
          <p:spPr bwMode="gray">
            <a:xfrm>
              <a:off x="3871913" y="1946275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6" name="Oval 27"/>
            <p:cNvSpPr>
              <a:spLocks noChangeArrowheads="1"/>
            </p:cNvSpPr>
            <p:nvPr/>
          </p:nvSpPr>
          <p:spPr bwMode="gray">
            <a:xfrm>
              <a:off x="3943350" y="2016125"/>
              <a:ext cx="1333500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965575" y="2032000"/>
              <a:ext cx="1290638" cy="1277938"/>
              <a:chOff x="4166" y="1706"/>
              <a:chExt cx="1252" cy="1252"/>
            </a:xfrm>
          </p:grpSpPr>
          <p:sp>
            <p:nvSpPr>
              <p:cNvPr id="58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9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0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6435725" y="2032000"/>
              <a:ext cx="1292225" cy="1277938"/>
              <a:chOff x="4166" y="1706"/>
              <a:chExt cx="1252" cy="1252"/>
            </a:xfrm>
          </p:grpSpPr>
          <p:sp>
            <p:nvSpPr>
              <p:cNvPr id="63" name="Oval 3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4" name="Oval 3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" name="Oval 3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7" name="Text Box 38"/>
            <p:cNvSpPr txBox="1">
              <a:spLocks noChangeArrowheads="1"/>
            </p:cNvSpPr>
            <p:nvPr/>
          </p:nvSpPr>
          <p:spPr bwMode="gray">
            <a:xfrm>
              <a:off x="1022099" y="2167255"/>
              <a:ext cx="2187002" cy="8059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400" dirty="0" smtClean="0"/>
                <a:t> 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Технологи-</a:t>
              </a:r>
            </a:p>
            <a:p>
              <a:pPr algn="ctr" eaLnBrk="0" hangingPunct="0"/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ческую</a:t>
              </a: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платформу</a:t>
              </a:r>
              <a:endParaRPr lang="en-US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39"/>
            <p:cNvSpPr txBox="1">
              <a:spLocks noChangeArrowheads="1"/>
            </p:cNvSpPr>
            <p:nvPr/>
          </p:nvSpPr>
          <p:spPr bwMode="gray">
            <a:xfrm>
              <a:off x="4544776" y="2505075"/>
              <a:ext cx="151288" cy="3572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endParaRPr lang="en-US" sz="2000" dirty="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3563888" y="2924944"/>
            <a:ext cx="1925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Прикладные  решения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732240" y="2924944"/>
            <a:ext cx="1925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 поддержка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Разработ-чиков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AutoShape 21"/>
          <p:cNvSpPr>
            <a:spLocks noChangeArrowheads="1"/>
          </p:cNvSpPr>
          <p:nvPr/>
        </p:nvSpPr>
        <p:spPr bwMode="auto">
          <a:xfrm>
            <a:off x="1259632" y="5805264"/>
            <a:ext cx="6696744" cy="6480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kk-KZ" i="1" dirty="0" smtClean="0"/>
              <a:t>   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 программы</a:t>
            </a:r>
          </a:p>
          <a:p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                       (составлено автором)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183880" cy="4104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работу с системой можно разделить на два этапа, которые могут произвольно чередоваться: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Конфигурирование.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Непосредственная работа пользователя с информационной базой.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 этапе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конфигурирования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системы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«1С: Предприятие» выполняется настройка различных режимов системы в соответствии с особенностями конкретного предприятия. При этом определяются структуры и свойства справочников и документов, описываются формы и алгоритмы построения отчетов, настраивается ведение учета.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632848" cy="584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75856" y="6237312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Возможности ERP системы (Составлено автором)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183880" cy="3168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пользователя с информационной базой осуществляется при запуске системы в режиме «1С: Предприятие» и включает: ввод документов, заполнение справочников, формирование различных отчетов, выполнение различных регламентных расчетов и т.д.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535808" cy="105156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1С: Предприятие 8.2. включает 4 типовые конфигурации</a:t>
            </a:r>
            <a:endParaRPr lang="ru-RU" sz="400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9552" y="198884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611560" y="328498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11560" y="429309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6" name="Пятиугольник 25"/>
          <p:cNvSpPr/>
          <p:nvPr/>
        </p:nvSpPr>
        <p:spPr>
          <a:xfrm rot="10800000">
            <a:off x="899592" y="5301208"/>
            <a:ext cx="7704856" cy="977388"/>
          </a:xfrm>
          <a:prstGeom prst="homePlat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" name="Группа 15"/>
          <p:cNvGrpSpPr/>
          <p:nvPr/>
        </p:nvGrpSpPr>
        <p:grpSpPr>
          <a:xfrm>
            <a:off x="251520" y="1700808"/>
            <a:ext cx="8748464" cy="4423208"/>
            <a:chOff x="251520" y="1700808"/>
            <a:chExt cx="8748464" cy="4423208"/>
          </a:xfrm>
        </p:grpSpPr>
        <p:sp>
          <p:nvSpPr>
            <p:cNvPr id="30" name="TextBox 29"/>
            <p:cNvSpPr txBox="1"/>
            <p:nvPr/>
          </p:nvSpPr>
          <p:spPr>
            <a:xfrm>
              <a:off x="2195736" y="5445224"/>
              <a:ext cx="59746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«Зарплата и Управления персоналом»</a:t>
              </a:r>
              <a:endPara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Группа 37"/>
            <p:cNvGrpSpPr/>
            <p:nvPr/>
          </p:nvGrpSpPr>
          <p:grpSpPr>
            <a:xfrm>
              <a:off x="251520" y="1700808"/>
              <a:ext cx="8748464" cy="4423208"/>
              <a:chOff x="395536" y="1628800"/>
              <a:chExt cx="8748464" cy="4423208"/>
            </a:xfrm>
          </p:grpSpPr>
          <p:grpSp>
            <p:nvGrpSpPr>
              <p:cNvPr id="5" name="Группа 33"/>
              <p:cNvGrpSpPr/>
              <p:nvPr/>
            </p:nvGrpSpPr>
            <p:grpSpPr>
              <a:xfrm>
                <a:off x="395536" y="1628800"/>
                <a:ext cx="8748464" cy="4423208"/>
                <a:chOff x="395536" y="1556792"/>
                <a:chExt cx="8748464" cy="4423208"/>
              </a:xfrm>
            </p:grpSpPr>
            <p:graphicFrame>
              <p:nvGraphicFramePr>
                <p:cNvPr id="20" name="Схема 19"/>
                <p:cNvGraphicFramePr/>
                <p:nvPr/>
              </p:nvGraphicFramePr>
              <p:xfrm>
                <a:off x="395536" y="1556792"/>
                <a:ext cx="8748464" cy="3904208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2" r:lo="rId3" r:qs="rId4" r:cs="rId5"/>
                </a:graphicData>
              </a:graphic>
            </p:graphicFrame>
            <p:sp>
              <p:nvSpPr>
                <p:cNvPr id="28" name="Овал 27"/>
                <p:cNvSpPr/>
                <p:nvPr/>
              </p:nvSpPr>
              <p:spPr>
                <a:xfrm>
                  <a:off x="611560" y="5301208"/>
                  <a:ext cx="576064" cy="678792"/>
                </a:xfrm>
                <a:prstGeom prst="ellipse">
                  <a:avLst/>
                </a:prstGeom>
                <a:blipFill rotWithShape="0">
                  <a:blip r:embed="rId7" cstate="print"/>
                  <a:stretch>
                    <a:fillRect/>
                  </a:stretch>
                </a:blip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tint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755576" y="5445224"/>
                  <a:ext cx="3321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dirty="0" smtClean="0"/>
                    <a:t>4</a:t>
                  </a:r>
                  <a:endParaRPr lang="ru-RU" dirty="0"/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683568" y="1988840"/>
                <a:ext cx="332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1</a:t>
                </a:r>
                <a:endParaRPr lang="ru-RU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83568" y="3356992"/>
                <a:ext cx="332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2</a:t>
                </a:r>
                <a:endParaRPr lang="ru-RU" dirty="0"/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611560" y="4437112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55888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200" dirty="0" smtClean="0">
                <a:latin typeface="Times New Roman" pitchFamily="18" charset="0"/>
                <a:cs typeface="Times New Roman" pitchFamily="18" charset="0"/>
              </a:rPr>
            </a:br>
            <a:endParaRPr lang="ru-RU" sz="9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51720" y="1124744"/>
            <a:ext cx="5471460" cy="4680617"/>
            <a:chOff x="1765" y="874"/>
            <a:chExt cx="2162" cy="2966"/>
          </a:xfrm>
        </p:grpSpPr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2314" y="2031"/>
              <a:ext cx="1117" cy="716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gray">
            <a:xfrm>
              <a:off x="2277" y="2334"/>
              <a:ext cx="119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b="1" dirty="0" smtClean="0"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1С: Бухгалтерия 8.х</a:t>
              </a:r>
              <a:endParaRPr lang="en-US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gray">
            <a:xfrm>
              <a:off x="1765" y="874"/>
              <a:ext cx="2134" cy="705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gray">
            <a:xfrm>
              <a:off x="2818" y="1695"/>
              <a:ext cx="512" cy="183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Данные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gray">
            <a:xfrm>
              <a:off x="1993" y="1194"/>
              <a:ext cx="1703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kk-KZ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Первичные документы</a:t>
              </a:r>
              <a:endParaRPr lang="en-US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gray">
            <a:xfrm>
              <a:off x="1793" y="3156"/>
              <a:ext cx="2134" cy="6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gray">
            <a:xfrm>
              <a:off x="1895" y="3293"/>
              <a:ext cx="1866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endPara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r>
                <a:rPr lang="ru-RU" sz="2000" b="1" dirty="0" smtClean="0"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Бухгалтерская и налоговая отчетность</a:t>
              </a:r>
              <a:endParaRPr lang="en-US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915816" y="33265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Деятельность фирмы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Двойная стрелка вверх/вниз 20"/>
          <p:cNvSpPr/>
          <p:nvPr/>
        </p:nvSpPr>
        <p:spPr>
          <a:xfrm>
            <a:off x="4644008" y="2564904"/>
            <a:ext cx="288032" cy="6480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4716016" y="4437112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51520" y="594928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 функционирования конфигурации «1С: Бухгалтерия 8.х»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Составлено автором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908720"/>
            <a:ext cx="8229600" cy="1371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виды учета в конфигурации «1С: Бухгалтерия 8.х»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0" y="2420888"/>
            <a:ext cx="8787529" cy="3577753"/>
            <a:chOff x="0" y="2420888"/>
            <a:chExt cx="8787529" cy="35777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331640" y="2420888"/>
              <a:ext cx="6119812" cy="1655762"/>
              <a:chOff x="839" y="981"/>
              <a:chExt cx="3855" cy="1043"/>
            </a:xfrm>
          </p:grpSpPr>
          <p:sp>
            <p:nvSpPr>
              <p:cNvPr id="3076" name="Line 4"/>
              <p:cNvSpPr>
                <a:spLocks noChangeShapeType="1"/>
              </p:cNvSpPr>
              <p:nvPr/>
            </p:nvSpPr>
            <p:spPr bwMode="auto">
              <a:xfrm flipH="1">
                <a:off x="839" y="981"/>
                <a:ext cx="1361" cy="7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77" name="Line 5"/>
              <p:cNvSpPr>
                <a:spLocks noChangeShapeType="1"/>
              </p:cNvSpPr>
              <p:nvPr/>
            </p:nvSpPr>
            <p:spPr bwMode="auto">
              <a:xfrm flipH="1">
                <a:off x="2018" y="1026"/>
                <a:ext cx="726" cy="99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78" name="Line 6"/>
              <p:cNvSpPr>
                <a:spLocks noChangeShapeType="1"/>
              </p:cNvSpPr>
              <p:nvPr/>
            </p:nvSpPr>
            <p:spPr bwMode="auto">
              <a:xfrm>
                <a:off x="3470" y="981"/>
                <a:ext cx="1224" cy="6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83" name="Line 11"/>
              <p:cNvSpPr>
                <a:spLocks noChangeShapeType="1"/>
              </p:cNvSpPr>
              <p:nvPr/>
            </p:nvSpPr>
            <p:spPr bwMode="auto">
              <a:xfrm>
                <a:off x="3152" y="981"/>
                <a:ext cx="408" cy="9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0" y="3356993"/>
              <a:ext cx="8764588" cy="1733551"/>
              <a:chOff x="0" y="1616"/>
              <a:chExt cx="5521" cy="1092"/>
            </a:xfrm>
          </p:grpSpPr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>
                <a:off x="0" y="1797"/>
                <a:ext cx="1338" cy="9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Учет «от документа» и типовые операции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1247" y="2070"/>
                <a:ext cx="1497" cy="4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200" b="1" dirty="0" err="1" smtClean="0">
                    <a:latin typeface="Times New Roman" pitchFamily="18" charset="0"/>
                    <a:cs typeface="Times New Roman" pitchFamily="18" charset="0"/>
                  </a:rPr>
                  <a:t>Партионный</a:t>
                </a:r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 учет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1" name="Text Box 9"/>
              <p:cNvSpPr txBox="1">
                <a:spLocks noChangeArrowheads="1"/>
              </p:cNvSpPr>
              <p:nvPr/>
            </p:nvSpPr>
            <p:spPr bwMode="auto">
              <a:xfrm>
                <a:off x="4059" y="1616"/>
                <a:ext cx="1462" cy="6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Учет торговых операций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4" name="Text Box 12"/>
              <p:cNvSpPr txBox="1">
                <a:spLocks noChangeArrowheads="1"/>
              </p:cNvSpPr>
              <p:nvPr/>
            </p:nvSpPr>
            <p:spPr bwMode="auto">
              <a:xfrm>
                <a:off x="3061" y="2024"/>
                <a:ext cx="1361" cy="4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Складской учет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5580112" y="5229200"/>
              <a:ext cx="320741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Учет операций с </a:t>
              </a:r>
            </a:p>
            <a:p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денежными средствами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475656" y="5229200"/>
              <a:ext cx="376449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Учет основных средств</a:t>
              </a:r>
            </a:p>
            <a:p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 и нематериальных активов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4716016" y="2492896"/>
            <a:ext cx="1080120" cy="273630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H="1">
            <a:off x="4139952" y="2492896"/>
            <a:ext cx="432048" cy="273630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8650559"/>
      </p:ext>
    </p:extLst>
  </p:cSld>
  <p:clrMapOvr>
    <a:masterClrMapping/>
  </p:clrMapOvr>
  <p:transition advClick="0" advTm="6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1926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Одной из основных функций «Конфигуратора» является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администрирование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которое включает в себя: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ведение списка пользователей,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настройку прав доступа,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резервное копирование информационной базы,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мониторинг системных событий (журнал регистрации настраивается в конфигураторе; просматривается как в конфигураторе, так и в предприятии),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выполнение других действий для поддержания работоспособности системы.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Grp="1"/>
          </p:cNvSpPr>
          <p:nvPr>
            <p:ph type="body" idx="4294967295"/>
          </p:nvPr>
        </p:nvSpPr>
        <p:spPr>
          <a:xfrm>
            <a:off x="467544" y="620688"/>
            <a:ext cx="8208912" cy="862906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Виды учета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2339751" y="1268760"/>
            <a:ext cx="4824539" cy="4384979"/>
            <a:chOff x="2339751" y="2347734"/>
            <a:chExt cx="4824539" cy="3357791"/>
          </a:xfrm>
        </p:grpSpPr>
        <p:sp>
          <p:nvSpPr>
            <p:cNvPr id="30724" name="AutoShape 4"/>
            <p:cNvSpPr>
              <a:spLocks noChangeArrowheads="1"/>
            </p:cNvSpPr>
            <p:nvPr/>
          </p:nvSpPr>
          <p:spPr bwMode="auto">
            <a:xfrm rot="16200000">
              <a:off x="4457308" y="302187"/>
              <a:ext cx="661436" cy="475252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endParaRPr lang="ru-RU" sz="2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товарно-материальных </a:t>
              </a:r>
            </a:p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запасов </a:t>
              </a: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25" name="AutoShape 5"/>
            <p:cNvSpPr>
              <a:spLocks noChangeArrowheads="1"/>
            </p:cNvSpPr>
            <p:nvPr/>
          </p:nvSpPr>
          <p:spPr bwMode="auto">
            <a:xfrm rot="16200000">
              <a:off x="4390997" y="1133906"/>
              <a:ext cx="722046" cy="482453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Складской учет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3" name="AutoShape 13"/>
            <p:cNvSpPr>
              <a:spLocks noChangeArrowheads="1"/>
            </p:cNvSpPr>
            <p:nvPr/>
          </p:nvSpPr>
          <p:spPr bwMode="auto">
            <a:xfrm rot="16200000">
              <a:off x="4407102" y="2044865"/>
              <a:ext cx="689835" cy="482453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торговых операций</a:t>
              </a: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endParaRPr lang="ru-RU" sz="2400" dirty="0"/>
            </a:p>
          </p:txBody>
        </p:sp>
        <p:sp>
          <p:nvSpPr>
            <p:cNvPr id="30734" name="AutoShape 14"/>
            <p:cNvSpPr>
              <a:spLocks noChangeArrowheads="1"/>
            </p:cNvSpPr>
            <p:nvPr/>
          </p:nvSpPr>
          <p:spPr bwMode="auto">
            <a:xfrm rot="16200000">
              <a:off x="4424055" y="2965292"/>
              <a:ext cx="655931" cy="48245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банковских и</a:t>
              </a:r>
            </a:p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 кассовых операций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6588224" y="6309320"/>
            <a:ext cx="2283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«1С:Бухгалтерия 8.0» имеет режим запуска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«Конфигуратор»,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который обеспечивает: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настройку системы на различные виды учета;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реализацию любой методологии учета;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организацию любых справочников и документов произвольной структуры;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настройку внешнего вида форм ввода информации;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настройку поведения и алгоритмов работы системы в различных ситуациях с помощью встроенного языка;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широкие оформительские возможности создания печатных форм документов и отчетов с использованием различных шрифтов, рамок, цветов, рисунков;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наглядного представления информации в виде диаграмм;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быстрое изменение конфигурации с помощью визуальных средств разработки.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7667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Система «1С:Предприятие» состоит из трех основных компонент: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48"/>
          <p:cNvGrpSpPr/>
          <p:nvPr/>
        </p:nvGrpSpPr>
        <p:grpSpPr>
          <a:xfrm>
            <a:off x="395536" y="1628800"/>
            <a:ext cx="8280920" cy="4035425"/>
            <a:chOff x="395536" y="1772816"/>
            <a:chExt cx="8280920" cy="403542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95536" y="1772816"/>
              <a:ext cx="2664071" cy="4035425"/>
              <a:chOff x="720" y="1296"/>
              <a:chExt cx="1392" cy="2542"/>
            </a:xfrm>
          </p:grpSpPr>
          <p:sp>
            <p:nvSpPr>
              <p:cNvPr id="6" name="AutoShape 4"/>
              <p:cNvSpPr>
                <a:spLocks noChangeArrowheads="1"/>
              </p:cNvSpPr>
              <p:nvPr/>
            </p:nvSpPr>
            <p:spPr bwMode="gray">
              <a:xfrm>
                <a:off x="720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AutoShape 5"/>
              <p:cNvSpPr>
                <a:spLocks noChangeArrowheads="1"/>
              </p:cNvSpPr>
              <p:nvPr/>
            </p:nvSpPr>
            <p:spPr bwMode="gray">
              <a:xfrm>
                <a:off x="741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3CA1E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AutoShape 6"/>
              <p:cNvSpPr>
                <a:spLocks noChangeArrowheads="1"/>
              </p:cNvSpPr>
              <p:nvPr/>
            </p:nvSpPr>
            <p:spPr bwMode="gray">
              <a:xfrm>
                <a:off x="752" y="2795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3CA1E6">
                      <a:gamma/>
                      <a:tint val="51373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gray">
              <a:xfrm>
                <a:off x="752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gamma/>
                      <a:tint val="33333"/>
                      <a:invGamma/>
                    </a:srgbClr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8"/>
              <p:cNvSpPr>
                <a:spLocks noChangeArrowheads="1"/>
              </p:cNvSpPr>
              <p:nvPr/>
            </p:nvSpPr>
            <p:spPr bwMode="gray">
              <a:xfrm>
                <a:off x="724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729EB4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utoShape 9"/>
              <p:cNvSpPr>
                <a:spLocks noChangeArrowheads="1"/>
              </p:cNvSpPr>
              <p:nvPr/>
            </p:nvSpPr>
            <p:spPr bwMode="gray">
              <a:xfrm>
                <a:off x="752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DAFD4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1189" y="1296"/>
                <a:ext cx="405" cy="405"/>
                <a:chOff x="1289" y="582"/>
                <a:chExt cx="668" cy="668"/>
              </a:xfrm>
            </p:grpSpPr>
            <p:sp>
              <p:nvSpPr>
                <p:cNvPr id="15" name="Oval 11"/>
                <p:cNvSpPr>
                  <a:spLocks noChangeArrowheads="1"/>
                </p:cNvSpPr>
                <p:nvPr/>
              </p:nvSpPr>
              <p:spPr bwMode="gray">
                <a:xfrm>
                  <a:off x="1289" y="582"/>
                  <a:ext cx="668" cy="668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Oval 12"/>
                <p:cNvSpPr>
                  <a:spLocks noChangeArrowheads="1"/>
                </p:cNvSpPr>
                <p:nvPr/>
              </p:nvSpPr>
              <p:spPr bwMode="gray"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" name="Oval 13"/>
                <p:cNvSpPr>
                  <a:spLocks noChangeArrowheads="1"/>
                </p:cNvSpPr>
                <p:nvPr/>
              </p:nvSpPr>
              <p:spPr bwMode="gray"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8" name="Oval 14"/>
                <p:cNvSpPr>
                  <a:spLocks noChangeArrowheads="1"/>
                </p:cNvSpPr>
                <p:nvPr/>
              </p:nvSpPr>
              <p:spPr bwMode="gray"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9" name="Oval 15"/>
                <p:cNvSpPr>
                  <a:spLocks noChangeArrowheads="1"/>
                </p:cNvSpPr>
                <p:nvPr/>
              </p:nvSpPr>
              <p:spPr bwMode="gray"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3" name="Text Box 16"/>
              <p:cNvSpPr txBox="1">
                <a:spLocks noChangeArrowheads="1"/>
              </p:cNvSpPr>
              <p:nvPr/>
            </p:nvSpPr>
            <p:spPr bwMode="gray">
              <a:xfrm>
                <a:off x="1276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1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14" name="Text Box 17"/>
              <p:cNvSpPr txBox="1">
                <a:spLocks noChangeArrowheads="1"/>
              </p:cNvSpPr>
              <p:nvPr/>
            </p:nvSpPr>
            <p:spPr bwMode="gray">
              <a:xfrm>
                <a:off x="720" y="1776"/>
                <a:ext cx="1392" cy="79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buNone/>
                </a:pPr>
                <a:r>
                  <a:rPr lang="ru-RU" sz="2000" b="1" i="1" dirty="0" smtClean="0">
                    <a:solidFill>
                      <a:srgbClr val="7030A0"/>
                    </a:solidFill>
                  </a:rPr>
                  <a:t> </a:t>
                </a: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Бухгалтерский учет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2" name="Group 18"/>
            <p:cNvGrpSpPr>
              <a:grpSpLocks/>
            </p:cNvGrpSpPr>
            <p:nvPr/>
          </p:nvGrpSpPr>
          <p:grpSpPr bwMode="auto">
            <a:xfrm>
              <a:off x="3131840" y="1772816"/>
              <a:ext cx="2598986" cy="4035425"/>
              <a:chOff x="2208" y="1296"/>
              <a:chExt cx="1365" cy="2542"/>
            </a:xfrm>
          </p:grpSpPr>
          <p:sp>
            <p:nvSpPr>
              <p:cNvPr id="21" name="AutoShape 19"/>
              <p:cNvSpPr>
                <a:spLocks noChangeArrowheads="1"/>
              </p:cNvSpPr>
              <p:nvPr/>
            </p:nvSpPr>
            <p:spPr bwMode="gray">
              <a:xfrm>
                <a:off x="2208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34B034"/>
                  </a:gs>
                  <a:gs pos="100000">
                    <a:srgbClr val="3F8B4A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AutoShape 20"/>
              <p:cNvSpPr>
                <a:spLocks noChangeArrowheads="1"/>
              </p:cNvSpPr>
              <p:nvPr/>
            </p:nvSpPr>
            <p:spPr bwMode="gray">
              <a:xfrm>
                <a:off x="2208" y="1477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73E77E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AutoShape 21"/>
              <p:cNvSpPr>
                <a:spLocks noChangeArrowheads="1"/>
              </p:cNvSpPr>
              <p:nvPr/>
            </p:nvSpPr>
            <p:spPr bwMode="gray">
              <a:xfrm>
                <a:off x="2240" y="2795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3E77E"/>
                  </a:gs>
                  <a:gs pos="100000">
                    <a:srgbClr val="73E77E">
                      <a:gamma/>
                      <a:tint val="54510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AutoShape 22"/>
              <p:cNvSpPr>
                <a:spLocks noChangeArrowheads="1"/>
              </p:cNvSpPr>
              <p:nvPr/>
            </p:nvSpPr>
            <p:spPr bwMode="gray">
              <a:xfrm>
                <a:off x="2240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3E77E">
                      <a:gamma/>
                      <a:tint val="33333"/>
                      <a:invGamma/>
                    </a:srgbClr>
                  </a:gs>
                  <a:gs pos="100000">
                    <a:srgbClr val="73E77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Oval 23"/>
              <p:cNvSpPr>
                <a:spLocks noChangeArrowheads="1"/>
              </p:cNvSpPr>
              <p:nvPr/>
            </p:nvSpPr>
            <p:spPr bwMode="gray">
              <a:xfrm>
                <a:off x="2677" y="1296"/>
                <a:ext cx="405" cy="40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6" name="Oval 24"/>
              <p:cNvSpPr>
                <a:spLocks noChangeArrowheads="1"/>
              </p:cNvSpPr>
              <p:nvPr/>
            </p:nvSpPr>
            <p:spPr bwMode="gray">
              <a:xfrm>
                <a:off x="2681" y="1299"/>
                <a:ext cx="392" cy="39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7" name="Oval 25"/>
              <p:cNvSpPr>
                <a:spLocks noChangeArrowheads="1"/>
              </p:cNvSpPr>
              <p:nvPr/>
            </p:nvSpPr>
            <p:spPr bwMode="gray">
              <a:xfrm>
                <a:off x="2686" y="1301"/>
                <a:ext cx="383" cy="38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8" name="Oval 26"/>
              <p:cNvSpPr>
                <a:spLocks noChangeArrowheads="1"/>
              </p:cNvSpPr>
              <p:nvPr/>
            </p:nvSpPr>
            <p:spPr bwMode="gray">
              <a:xfrm>
                <a:off x="2690" y="1305"/>
                <a:ext cx="364" cy="35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9" name="Oval 27"/>
              <p:cNvSpPr>
                <a:spLocks noChangeArrowheads="1"/>
              </p:cNvSpPr>
              <p:nvPr/>
            </p:nvSpPr>
            <p:spPr bwMode="gray">
              <a:xfrm>
                <a:off x="2712" y="1315"/>
                <a:ext cx="323" cy="29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0" name="Text Box 28"/>
              <p:cNvSpPr txBox="1">
                <a:spLocks noChangeArrowheads="1"/>
              </p:cNvSpPr>
              <p:nvPr/>
            </p:nvSpPr>
            <p:spPr bwMode="gray">
              <a:xfrm>
                <a:off x="2764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2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31" name="Text Box 29"/>
              <p:cNvSpPr txBox="1">
                <a:spLocks noChangeArrowheads="1"/>
              </p:cNvSpPr>
              <p:nvPr/>
            </p:nvSpPr>
            <p:spPr bwMode="gray">
              <a:xfrm>
                <a:off x="2208" y="1976"/>
                <a:ext cx="1296" cy="60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Оперативный учет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AutoShape 30"/>
              <p:cNvSpPr>
                <a:spLocks noChangeArrowheads="1"/>
              </p:cNvSpPr>
              <p:nvPr/>
            </p:nvSpPr>
            <p:spPr bwMode="gray">
              <a:xfrm>
                <a:off x="2210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58A4AE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AutoShape 31"/>
              <p:cNvSpPr>
                <a:spLocks noChangeArrowheads="1"/>
              </p:cNvSpPr>
              <p:nvPr/>
            </p:nvSpPr>
            <p:spPr bwMode="gray">
              <a:xfrm>
                <a:off x="2238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2B2BB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32"/>
            <p:cNvGrpSpPr>
              <a:grpSpLocks/>
            </p:cNvGrpSpPr>
            <p:nvPr/>
          </p:nvGrpSpPr>
          <p:grpSpPr bwMode="auto">
            <a:xfrm>
              <a:off x="5919738" y="1772816"/>
              <a:ext cx="2756718" cy="4035425"/>
              <a:chOff x="3692" y="1296"/>
              <a:chExt cx="1367" cy="2542"/>
            </a:xfrm>
          </p:grpSpPr>
          <p:sp>
            <p:nvSpPr>
              <p:cNvPr id="35" name="AutoShape 33"/>
              <p:cNvSpPr>
                <a:spLocks noChangeArrowheads="1"/>
              </p:cNvSpPr>
              <p:nvPr/>
            </p:nvSpPr>
            <p:spPr bwMode="gray">
              <a:xfrm>
                <a:off x="3696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B59F43"/>
                  </a:gs>
                  <a:gs pos="100000">
                    <a:srgbClr val="8F8849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34"/>
              <p:cNvSpPr>
                <a:spLocks noChangeArrowheads="1"/>
              </p:cNvSpPr>
              <p:nvPr/>
            </p:nvSpPr>
            <p:spPr bwMode="gray">
              <a:xfrm>
                <a:off x="3717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E9E065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AutoShape 35"/>
              <p:cNvSpPr>
                <a:spLocks noChangeArrowheads="1"/>
              </p:cNvSpPr>
              <p:nvPr/>
            </p:nvSpPr>
            <p:spPr bwMode="gray">
              <a:xfrm>
                <a:off x="3702" y="2566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9E065"/>
                  </a:gs>
                  <a:gs pos="100000">
                    <a:srgbClr val="E9E065">
                      <a:gamma/>
                      <a:tint val="57647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AutoShape 36"/>
              <p:cNvSpPr>
                <a:spLocks noChangeArrowheads="1"/>
              </p:cNvSpPr>
              <p:nvPr/>
            </p:nvSpPr>
            <p:spPr bwMode="gray">
              <a:xfrm>
                <a:off x="3728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9E065">
                      <a:gamma/>
                      <a:tint val="33333"/>
                      <a:invGamma/>
                    </a:srgbClr>
                  </a:gs>
                  <a:gs pos="100000">
                    <a:srgbClr val="E9E06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80896" name="Group 37"/>
              <p:cNvGrpSpPr>
                <a:grpSpLocks/>
              </p:cNvGrpSpPr>
              <p:nvPr/>
            </p:nvGrpSpPr>
            <p:grpSpPr bwMode="auto">
              <a:xfrm>
                <a:off x="4165" y="1296"/>
                <a:ext cx="405" cy="405"/>
                <a:chOff x="1289" y="582"/>
                <a:chExt cx="668" cy="668"/>
              </a:xfrm>
            </p:grpSpPr>
            <p:sp>
              <p:nvSpPr>
                <p:cNvPr id="44" name="Oval 38"/>
                <p:cNvSpPr>
                  <a:spLocks noChangeArrowheads="1"/>
                </p:cNvSpPr>
                <p:nvPr/>
              </p:nvSpPr>
              <p:spPr bwMode="gray">
                <a:xfrm>
                  <a:off x="1289" y="582"/>
                  <a:ext cx="668" cy="668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5" name="Oval 39"/>
                <p:cNvSpPr>
                  <a:spLocks noChangeArrowheads="1"/>
                </p:cNvSpPr>
                <p:nvPr/>
              </p:nvSpPr>
              <p:spPr bwMode="gray"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6" name="Oval 40"/>
                <p:cNvSpPr>
                  <a:spLocks noChangeArrowheads="1"/>
                </p:cNvSpPr>
                <p:nvPr/>
              </p:nvSpPr>
              <p:spPr bwMode="gray"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7" name="Oval 41"/>
                <p:cNvSpPr>
                  <a:spLocks noChangeArrowheads="1"/>
                </p:cNvSpPr>
                <p:nvPr/>
              </p:nvSpPr>
              <p:spPr bwMode="gray"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8" name="Oval 42"/>
                <p:cNvSpPr>
                  <a:spLocks noChangeArrowheads="1"/>
                </p:cNvSpPr>
                <p:nvPr/>
              </p:nvSpPr>
              <p:spPr bwMode="gray"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0" name="Text Box 43"/>
              <p:cNvSpPr txBox="1">
                <a:spLocks noChangeArrowheads="1"/>
              </p:cNvSpPr>
              <p:nvPr/>
            </p:nvSpPr>
            <p:spPr bwMode="gray">
              <a:xfrm>
                <a:off x="4252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3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41" name="Text Box 44"/>
              <p:cNvSpPr txBox="1">
                <a:spLocks noChangeArrowheads="1"/>
              </p:cNvSpPr>
              <p:nvPr/>
            </p:nvSpPr>
            <p:spPr bwMode="gray">
              <a:xfrm>
                <a:off x="3738" y="1976"/>
                <a:ext cx="1296" cy="33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Расчет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AutoShape 45"/>
              <p:cNvSpPr>
                <a:spLocks noChangeArrowheads="1"/>
              </p:cNvSpPr>
              <p:nvPr/>
            </p:nvSpPr>
            <p:spPr bwMode="gray">
              <a:xfrm>
                <a:off x="3692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99BACC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AutoShape 46"/>
              <p:cNvSpPr>
                <a:spLocks noChangeArrowheads="1"/>
              </p:cNvSpPr>
              <p:nvPr/>
            </p:nvSpPr>
            <p:spPr bwMode="gray">
              <a:xfrm>
                <a:off x="3720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8DAD4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" name="Заголовок 1"/>
          <p:cNvSpPr>
            <a:spLocks noGrp="1"/>
          </p:cNvSpPr>
          <p:nvPr>
            <p:ph type="title"/>
          </p:nvPr>
        </p:nvSpPr>
        <p:spPr>
          <a:xfrm>
            <a:off x="467544" y="5877272"/>
            <a:ext cx="8136904" cy="60580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Основные компоненты «1С:Предприятия»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087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Компонента «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Бухгалтерский учет»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может быть использована для ведения практически любых разделов бухгалтерского учета на предприятиях различных типов, именно: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операций по банку и кассе;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основных средств и нематериальных активов;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материалов и МБП;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товаров, услуг и производства продукции;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валютных операций;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взаиморасчетов с организациями, дебиторами, кредиторами, подотчетными лицами; 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расчетов по заработной плате;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расчетом с бюджетом;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Другие раздела учета.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Компонента «1С:Торговля и склад» обеспечивает решение широкого круга разнообразных задач оперативного учета, например: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Учет складских запасов товаров и их движения как по конкретному складу, так и по конкретному товару;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Учет взаиморасчетов с клиентами и поставщиками;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Резервирование товаров и контроль оплаты;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Учет денег на расчетных счетах и в кассе;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Учет товарных кредитов и контроль их погашения;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Автоматический расчет цен списания товаров;  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Учет выданных на реализацию товаров, их возврата и оплаты.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5544616"/>
          </a:xfrm>
        </p:spPr>
        <p:txBody>
          <a:bodyPr rtlCol="0"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Среди основных компонентов 1С:Предприятие 8: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Конфигурации: Набор готовых функциональных решений, предназначенных для различных областей бизнеса, таких как управление торговлей, бухгалтерия, управление персоналом и другие. Конфигурации могут быть настроены и доработаны под конкретные потребности предприятия.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726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Компонента «Расчет» ориентирована на проведение периодических расчетов и предназначена для решения широкого круга разнообразных задач, связанных с учетом самых разнообразных ресурсов и расчетом тех или иных параметров по ним. Это могут быть: 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Учет перемещений сотрудников предприятия и расчет их заработной платы и разного рода компенсаций;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Учет номенклатуры производимой продукции и услуг и расчет их себестоимости;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Регистрация клиентов и расчет себестоимости выполняемых для них заказов.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Бизнес-процессы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Механизм бизнес-процессов позволяет описывать, создавать и управлять выполнением бизнес-процессов в прикладных решениях. Целью этого механизма является автоматизация цепочек связанных операций, направленных на достижение общей цели, обычно в контексте организационной структуры, определяющей функциональные роли и связи.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Корректные проводки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Механизм корректных проводок предназначен для автоматического контроля вводимых операций. Пользователь заполняет список корректных проводок в соответствии со своими представлениями о правильности ведения учета. Затем, в процессе ввода операций, если установлен соответствующий параметр, система проверяет проводки операции, используя список корректных проводок.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30352"/>
            <a:ext cx="8640960" cy="592298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Внедрение и эксплуатация системы 1С: ERP - это процесс внедрения и дальнейшей работы с системой для автоматизации бизнес-процессов компании. Вот основные этапы внедрения и эксплуатации системы 1С: ERP: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и анализ: В этом этапе проводится предварительный анализ бизнес-процессов компании и определяются цели и требования к системе. Это включает определение функциональных требований, выбор необходимых модулей и конфигураций системы, а также составление плана внедрения.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Настройка и адаптация: На этом этапе система 1С: ERP настраивается и адаптируется под специфические требования компании. Это включает настройку справочников, параметров системы, создание пользовательских форм и отчетов, а также конфигурирование рабочего процесса и прав доступа.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89654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  <a:defRPr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Внедрение и эксплуатация системы 1С: ERP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это</a:t>
            </a:r>
          </a:p>
          <a:p>
            <a:pPr>
              <a:defRPr/>
            </a:pPr>
            <a:r>
              <a:rPr lang="ru-RU" sz="2800" dirty="0" smtClean="0">
                <a:hlinkClick r:id="rId2" action="ppaction://hlinksldjump"/>
              </a:rPr>
              <a:t>процесс внедрения и дальнейшей работы с системой для автоматизации бизнес-процессов компании</a:t>
            </a:r>
            <a:endParaRPr lang="ru-RU" sz="2800" dirty="0" smtClean="0"/>
          </a:p>
          <a:p>
            <a:pPr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универсальная программа массового назначения для автоматизации бухгалтерского и налогового учета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программа составления отчетов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20477"/>
            <a:ext cx="8229600" cy="593752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pSp>
        <p:nvGrpSpPr>
          <p:cNvPr id="2" name="Группа 107"/>
          <p:cNvGrpSpPr/>
          <p:nvPr/>
        </p:nvGrpSpPr>
        <p:grpSpPr>
          <a:xfrm>
            <a:off x="755576" y="692696"/>
            <a:ext cx="8033114" cy="5143283"/>
            <a:chOff x="761661" y="547688"/>
            <a:chExt cx="8202827" cy="3781990"/>
          </a:xfrm>
        </p:grpSpPr>
        <p:sp>
          <p:nvSpPr>
            <p:cNvPr id="11" name="Заголовок 1">
              <a:hlinkClick r:id="" action="ppaction://noaction"/>
            </p:cNvPr>
            <p:cNvSpPr txBox="1">
              <a:spLocks/>
            </p:cNvSpPr>
            <p:nvPr/>
          </p:nvSpPr>
          <p:spPr>
            <a:xfrm>
              <a:off x="785813" y="547688"/>
              <a:ext cx="8178675" cy="357187"/>
            </a:xfrm>
            <a:prstGeom prst="rect">
              <a:avLst/>
            </a:prstGeom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hlinkClick r:id="rId2" action="ppaction://hlinksldjump"/>
                </a:rPr>
                <a:t>Тема</a:t>
              </a: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hlinkClick r:id="rId2" action="ppaction://hlinksldjump"/>
                </a:rPr>
                <a:t> </a:t>
              </a:r>
              <a:r>
                <a:rPr lang="ru-RU" sz="2000" b="1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hlinkClick r:id="rId2" action="ppaction://hlinksldjump"/>
                </a:rPr>
                <a:t>1. </a:t>
              </a:r>
              <a:r>
                <a:rPr lang="ru-RU" sz="2000" b="1" u="sng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  <a:hlinkClick r:id="rId2" action="ppaction://hlinksldjump"/>
                </a:rPr>
                <a:t>Введение в ERP системы и 1C:Предприятие 8</a:t>
              </a: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hlinkClick r:id="rId2" action="ppaction://hlinksldjump"/>
                </a:rPr>
                <a:t> </a:t>
              </a:r>
              <a:endParaRPr lang="ru-RU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68" name="Заголовок 1">
              <a:hlinkClick r:id="" action="ppaction://noaction"/>
            </p:cNvPr>
            <p:cNvSpPr txBox="1">
              <a:spLocks/>
            </p:cNvSpPr>
            <p:nvPr/>
          </p:nvSpPr>
          <p:spPr>
            <a:xfrm>
              <a:off x="827584" y="979736"/>
              <a:ext cx="6715125" cy="357188"/>
            </a:xfrm>
            <a:prstGeom prst="rect">
              <a:avLst/>
            </a:prstGeom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latin typeface="Times New Roman" pitchFamily="18" charset="0"/>
                  <a:hlinkClick r:id="rId3" action="ppaction://hlinksldjump"/>
                </a:rPr>
                <a:t>Тема</a:t>
              </a:r>
              <a:r>
                <a:rPr lang="en-US" sz="2000" b="1" dirty="0">
                  <a:latin typeface="Times New Roman" pitchFamily="18" charset="0"/>
                  <a:hlinkClick r:id="rId3" action="ppaction://hlinksldjump"/>
                </a:rPr>
                <a:t> 2</a:t>
              </a:r>
              <a:r>
                <a:rPr lang="ru-RU" sz="2000" b="1" dirty="0" smtClean="0">
                  <a:latin typeface="Times New Roman" pitchFamily="18" charset="0"/>
                  <a:hlinkClick r:id="rId3" action="ppaction://hlinksldjump"/>
                </a:rPr>
                <a:t>. </a:t>
              </a:r>
              <a:r>
                <a:rPr lang="ru-RU" sz="2000" b="1" dirty="0" smtClean="0">
                  <a:hlinkClick r:id="rId3" action="ppaction://hlinksldjump"/>
                </a:rPr>
                <a:t>Установка и настройка 1C:Предприятие 8</a:t>
              </a:r>
              <a:endParaRPr lang="ru-RU" sz="20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69" name="Заголовок 1">
              <a:hlinkClick r:id="rId4" action="ppaction://hlinksldjump"/>
            </p:cNvPr>
            <p:cNvSpPr txBox="1">
              <a:spLocks/>
            </p:cNvSpPr>
            <p:nvPr/>
          </p:nvSpPr>
          <p:spPr>
            <a:xfrm>
              <a:off x="835190" y="1702391"/>
              <a:ext cx="6715125" cy="357187"/>
            </a:xfrm>
            <a:prstGeom prst="rect">
              <a:avLst/>
            </a:prstGeom>
          </p:spPr>
          <p:txBody>
            <a:bodyPr anchor="ctr"/>
            <a:lstStyle/>
            <a:p>
              <a:r>
                <a:rPr lang="ru-RU" sz="2000" b="1" dirty="0">
                  <a:latin typeface="Times New Roman" pitchFamily="18" charset="0"/>
                  <a:hlinkClick r:id="rId5" action="ppaction://hlinksldjump"/>
                </a:rPr>
                <a:t>Тема</a:t>
              </a:r>
              <a:r>
                <a:rPr lang="en-US" sz="2000" b="1" dirty="0">
                  <a:latin typeface="Times New Roman" pitchFamily="18" charset="0"/>
                  <a:hlinkClick r:id="rId5" action="ppaction://hlinksldjump"/>
                </a:rPr>
                <a:t> 3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  <a:hlinkClick r:id="rId5" action="ppaction://hlinksldjump"/>
                </a:rPr>
                <a:t>. </a:t>
              </a:r>
              <a:r>
                <a:rPr lang="ru-RU" sz="2000" b="1" dirty="0" smtClean="0">
                  <a:hlinkClick r:id="rId5" action="ppaction://hlinksldjump"/>
                </a:rPr>
                <a:t>Учет и финансы в 1C:Предприятие 8</a:t>
              </a: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2000" b="1" dirty="0" smtClean="0"/>
                <a:t> </a:t>
              </a:r>
              <a:endParaRPr lang="ru-RU" sz="2000" dirty="0" smtClean="0"/>
            </a:p>
            <a:p>
              <a:pPr>
                <a:defRPr/>
              </a:pPr>
              <a:endParaRPr lang="ru-RU" sz="200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0" name="Заголовок 1">
              <a:hlinkClick r:id="rId4" action="ppaction://hlinksldjump"/>
            </p:cNvPr>
            <p:cNvSpPr txBox="1">
              <a:spLocks/>
            </p:cNvSpPr>
            <p:nvPr/>
          </p:nvSpPr>
          <p:spPr>
            <a:xfrm>
              <a:off x="761661" y="1924371"/>
              <a:ext cx="6715125" cy="357188"/>
            </a:xfrm>
            <a:prstGeom prst="rect">
              <a:avLst/>
            </a:prstGeom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latin typeface="Times New Roman" pitchFamily="18" charset="0"/>
                  <a:hlinkClick r:id="rId6" action="ppaction://hlinksldjump"/>
                </a:rPr>
                <a:t>Тема</a:t>
              </a:r>
              <a:r>
                <a:rPr lang="en-US" sz="2000" b="1" dirty="0">
                  <a:latin typeface="Times New Roman" pitchFamily="18" charset="0"/>
                  <a:hlinkClick r:id="rId6" action="ppaction://hlinksldjump"/>
                </a:rPr>
                <a:t> 4</a:t>
              </a:r>
              <a:r>
                <a:rPr lang="ru-RU" sz="2000" b="1" dirty="0" smtClean="0">
                  <a:latin typeface="Times New Roman" pitchFamily="18" charset="0"/>
                  <a:hlinkClick r:id="rId6" action="ppaction://hlinksldjump"/>
                </a:rPr>
                <a:t>. </a:t>
              </a:r>
              <a:r>
                <a:rPr lang="ru-RU" sz="2000" b="1" dirty="0" smtClean="0">
                  <a:hlinkClick r:id="rId6" action="ppaction://hlinksldjump"/>
                </a:rPr>
                <a:t>Управление торговлей и складским учетом</a:t>
              </a:r>
              <a:r>
                <a:rPr lang="ru-RU" sz="2000" b="1" dirty="0" smtClean="0">
                  <a:latin typeface="Times New Roman" pitchFamily="18" charset="0"/>
                  <a:hlinkClick r:id="rId6" action="ppaction://hlinksldjump"/>
                </a:rPr>
                <a:t> </a:t>
              </a:r>
              <a:endParaRPr lang="ru-RU" sz="200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1" name="Заголовок 1">
              <a:hlinkClick r:id="rId4" action="ppaction://hlinksldjump"/>
            </p:cNvPr>
            <p:cNvSpPr txBox="1">
              <a:spLocks/>
            </p:cNvSpPr>
            <p:nvPr/>
          </p:nvSpPr>
          <p:spPr>
            <a:xfrm>
              <a:off x="827584" y="2275880"/>
              <a:ext cx="7962651" cy="357187"/>
            </a:xfrm>
            <a:prstGeom prst="rect">
              <a:avLst/>
            </a:prstGeom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latin typeface="Times New Roman" pitchFamily="18" charset="0"/>
                  <a:hlinkClick r:id="rId7" action="ppaction://hlinksldjump"/>
                </a:rPr>
                <a:t>Тема</a:t>
              </a:r>
              <a:r>
                <a:rPr lang="en-US" sz="2000" b="1" dirty="0">
                  <a:latin typeface="Times New Roman" pitchFamily="18" charset="0"/>
                  <a:hlinkClick r:id="rId7" action="ppaction://hlinksldjump"/>
                </a:rPr>
                <a:t> 5</a:t>
              </a:r>
              <a:r>
                <a:rPr lang="ru-RU" sz="2000" b="1" dirty="0" smtClean="0">
                  <a:latin typeface="Times New Roman" pitchFamily="18" charset="0"/>
                  <a:hlinkClick r:id="rId7" action="ppaction://hlinksldjump"/>
                </a:rPr>
                <a:t>. </a:t>
              </a:r>
              <a:r>
                <a:rPr lang="ru-RU" sz="2000" b="1" dirty="0" smtClean="0">
                  <a:hlinkClick r:id="rId7" action="ppaction://hlinksldjump"/>
                </a:rPr>
                <a:t>Управление персоналом в 1C:Предприятие 8</a:t>
              </a:r>
              <a:r>
                <a:rPr lang="ru-RU" sz="2000" b="1" dirty="0" smtClean="0">
                  <a:latin typeface="Times New Roman" pitchFamily="18" charset="0"/>
                  <a:hlinkClick r:id="rId7" action="ppaction://hlinksldjump"/>
                </a:rPr>
                <a:t> </a:t>
              </a:r>
              <a:endParaRPr lang="ru-RU" sz="200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2" name="Заголовок 1">
              <a:hlinkClick r:id="rId4" action="ppaction://hlinksldjump"/>
            </p:cNvPr>
            <p:cNvSpPr txBox="1">
              <a:spLocks/>
            </p:cNvSpPr>
            <p:nvPr/>
          </p:nvSpPr>
          <p:spPr>
            <a:xfrm>
              <a:off x="827584" y="2707928"/>
              <a:ext cx="8136904" cy="357188"/>
            </a:xfrm>
            <a:prstGeom prst="rect">
              <a:avLst/>
            </a:prstGeom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latin typeface="Times New Roman" pitchFamily="18" charset="0"/>
                  <a:hlinkClick r:id="rId8" action="ppaction://hlinksldjump"/>
                </a:rPr>
                <a:t>Тема 6</a:t>
              </a:r>
              <a:r>
                <a:rPr lang="ru-RU" sz="2000" b="1" dirty="0" smtClean="0">
                  <a:latin typeface="Times New Roman" pitchFamily="18" charset="0"/>
                  <a:hlinkClick r:id="rId8" action="ppaction://hlinksldjump"/>
                </a:rPr>
                <a:t>. </a:t>
              </a:r>
              <a:r>
                <a:rPr lang="ru-RU" sz="2000" b="1" dirty="0" smtClean="0">
                  <a:hlinkClick r:id="rId8" action="ppaction://hlinksldjump"/>
                </a:rPr>
                <a:t>Управление производством</a:t>
              </a:r>
              <a:r>
                <a:rPr lang="ru-RU" sz="2000" b="1" dirty="0" smtClean="0">
                  <a:latin typeface="Times New Roman" pitchFamily="18" charset="0"/>
                  <a:hlinkClick r:id="rId8" action="ppaction://hlinksldjump"/>
                </a:rPr>
                <a:t> </a:t>
              </a:r>
              <a:endParaRPr lang="ru-RU" sz="200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3" name="Заголовок 1">
              <a:hlinkClick r:id="rId4" action="ppaction://hlinksldjump"/>
            </p:cNvPr>
            <p:cNvSpPr txBox="1">
              <a:spLocks/>
            </p:cNvSpPr>
            <p:nvPr/>
          </p:nvSpPr>
          <p:spPr>
            <a:xfrm>
              <a:off x="827584" y="3108394"/>
              <a:ext cx="6715125" cy="357187"/>
            </a:xfrm>
            <a:prstGeom prst="rect">
              <a:avLst/>
            </a:prstGeom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latin typeface="Times New Roman" pitchFamily="18" charset="0"/>
                  <a:hlinkClick r:id="rId9" action="ppaction://hlinksldjump"/>
                </a:rPr>
                <a:t>Тема 7</a:t>
              </a:r>
              <a:r>
                <a:rPr lang="ru-RU" sz="2000" b="1" dirty="0" smtClean="0">
                  <a:latin typeface="Times New Roman" pitchFamily="18" charset="0"/>
                  <a:hlinkClick r:id="rId9" action="ppaction://hlinksldjump"/>
                </a:rPr>
                <a:t>. </a:t>
              </a:r>
              <a:r>
                <a:rPr lang="ru-RU" sz="2000" b="1" dirty="0" smtClean="0">
                  <a:hlinkClick r:id="rId9" action="ppaction://hlinksldjump"/>
                </a:rPr>
                <a:t>Аналитика и отчетность</a:t>
              </a:r>
              <a:endParaRPr lang="ru-RU" sz="200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4" name="Заголовок 1">
              <a:hlinkClick r:id="rId4" action="ppaction://hlinksldjump"/>
            </p:cNvPr>
            <p:cNvSpPr txBox="1">
              <a:spLocks/>
            </p:cNvSpPr>
            <p:nvPr/>
          </p:nvSpPr>
          <p:spPr>
            <a:xfrm>
              <a:off x="827584" y="3540442"/>
              <a:ext cx="6715125" cy="357187"/>
            </a:xfrm>
            <a:prstGeom prst="rect">
              <a:avLst/>
            </a:prstGeom>
          </p:spPr>
          <p:txBody>
            <a:bodyPr anchor="ctr"/>
            <a:lstStyle/>
            <a:p>
              <a:pPr>
                <a:defRPr/>
              </a:pPr>
              <a:r>
                <a:rPr lang="ru-RU" sz="2000" b="1" dirty="0" smtClean="0">
                  <a:latin typeface="Times New Roman" pitchFamily="18" charset="0"/>
                  <a:hlinkClick r:id="rId10" action="ppaction://hlinksldjump"/>
                </a:rPr>
                <a:t>Тема</a:t>
              </a:r>
              <a:r>
                <a:rPr lang="en-US" sz="2000" b="1" dirty="0" smtClean="0">
                  <a:latin typeface="Times New Roman" pitchFamily="18" charset="0"/>
                  <a:hlinkClick r:id="rId10" action="ppaction://hlinksldjump"/>
                </a:rPr>
                <a:t> 8</a:t>
              </a:r>
              <a:r>
                <a:rPr lang="ru-RU" sz="2000" b="1" dirty="0" smtClean="0">
                  <a:latin typeface="Times New Roman" pitchFamily="18" charset="0"/>
                  <a:hlinkClick r:id="rId10" action="ppaction://hlinksldjump"/>
                </a:rPr>
                <a:t>. </a:t>
              </a:r>
              <a:r>
                <a:rPr lang="ru-RU" sz="2000" b="1" dirty="0" smtClean="0">
                  <a:hlinkClick r:id="rId10" action="ppaction://hlinksldjump"/>
                </a:rPr>
                <a:t>Интеграция 1C:Предприятие 8 с другими системами</a:t>
              </a:r>
              <a:endParaRPr lang="ru-RU" sz="2000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5" name="Заголовок 1">
              <a:hlinkClick r:id="rId4" action="ppaction://hlinksldjump"/>
            </p:cNvPr>
            <p:cNvSpPr txBox="1">
              <a:spLocks/>
            </p:cNvSpPr>
            <p:nvPr/>
          </p:nvSpPr>
          <p:spPr bwMode="auto">
            <a:xfrm>
              <a:off x="827584" y="3972490"/>
              <a:ext cx="771525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ru-RU" sz="2000" b="1" dirty="0">
                  <a:latin typeface="Times New Roman" pitchFamily="18" charset="0"/>
                  <a:hlinkClick r:id="rId11" action="ppaction://hlinksldjump"/>
                </a:rPr>
                <a:t>Тема 9</a:t>
              </a:r>
              <a:r>
                <a:rPr lang="ru-RU" sz="2000" b="1" dirty="0" smtClean="0">
                  <a:latin typeface="Times New Roman" pitchFamily="18" charset="0"/>
                  <a:hlinkClick r:id="rId11" action="ppaction://hlinksldjump"/>
                </a:rPr>
                <a:t>. </a:t>
              </a:r>
              <a:r>
                <a:rPr lang="ru-RU" sz="2000" b="1" dirty="0" smtClean="0">
                  <a:hlinkClick r:id="rId11" action="ppaction://hlinksldjump"/>
                </a:rPr>
                <a:t>Внедрение и эксплуатация систем 1С: ERP</a:t>
              </a:r>
              <a:endParaRPr lang="ru-RU" sz="2000" b="1" dirty="0">
                <a:latin typeface="Times New Roman" pitchFamily="18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2267744" y="116632"/>
            <a:ext cx="27596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Тематика курса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Oval 17"/>
          <p:cNvSpPr>
            <a:spLocks noChangeArrowheads="1"/>
          </p:cNvSpPr>
          <p:nvPr/>
        </p:nvSpPr>
        <p:spPr bwMode="gray">
          <a:xfrm>
            <a:off x="539552" y="1988840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4" name="Oval 17"/>
          <p:cNvSpPr>
            <a:spLocks noChangeArrowheads="1"/>
          </p:cNvSpPr>
          <p:nvPr/>
        </p:nvSpPr>
        <p:spPr bwMode="gray">
          <a:xfrm>
            <a:off x="539552" y="2708920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5" name="Oval 17"/>
          <p:cNvSpPr>
            <a:spLocks noChangeArrowheads="1"/>
          </p:cNvSpPr>
          <p:nvPr/>
        </p:nvSpPr>
        <p:spPr bwMode="gray">
          <a:xfrm>
            <a:off x="539552" y="3212976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6" name="Oval 17"/>
          <p:cNvSpPr>
            <a:spLocks noChangeArrowheads="1"/>
          </p:cNvSpPr>
          <p:nvPr/>
        </p:nvSpPr>
        <p:spPr bwMode="gray">
          <a:xfrm>
            <a:off x="539552" y="3789040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7" name="Oval 17"/>
          <p:cNvSpPr>
            <a:spLocks noChangeArrowheads="1"/>
          </p:cNvSpPr>
          <p:nvPr/>
        </p:nvSpPr>
        <p:spPr bwMode="gray">
          <a:xfrm>
            <a:off x="539552" y="4293096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8" name="Oval 17"/>
          <p:cNvSpPr>
            <a:spLocks noChangeArrowheads="1"/>
          </p:cNvSpPr>
          <p:nvPr/>
        </p:nvSpPr>
        <p:spPr bwMode="gray">
          <a:xfrm>
            <a:off x="539552" y="4941168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9" name="Oval 17"/>
          <p:cNvSpPr>
            <a:spLocks noChangeArrowheads="1"/>
          </p:cNvSpPr>
          <p:nvPr/>
        </p:nvSpPr>
        <p:spPr bwMode="gray">
          <a:xfrm>
            <a:off x="539552" y="5517232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6" name="Oval 17"/>
          <p:cNvSpPr>
            <a:spLocks noChangeArrowheads="1"/>
          </p:cNvSpPr>
          <p:nvPr/>
        </p:nvSpPr>
        <p:spPr bwMode="gray">
          <a:xfrm>
            <a:off x="539552" y="836712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" name="Oval 17"/>
          <p:cNvSpPr>
            <a:spLocks noChangeArrowheads="1"/>
          </p:cNvSpPr>
          <p:nvPr/>
        </p:nvSpPr>
        <p:spPr bwMode="gray">
          <a:xfrm>
            <a:off x="539552" y="1340768"/>
            <a:ext cx="258561" cy="259033"/>
          </a:xfrm>
          <a:prstGeom prst="ellipse">
            <a:avLst/>
          </a:prstGeom>
          <a:gradFill rotWithShape="1">
            <a:gsLst>
              <a:gs pos="0">
                <a:srgbClr val="00B05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69" y="260649"/>
            <a:ext cx="897806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6237312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Возможности ERP системы (Составлено автором)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192688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Платформа 1С: Является основой для разработки и настройки конфигураций. Позволяет создавать пользовательские интерфейсы, добавлять новые функции и интегрировать систему с другими приложениями.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412776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Клиентские приложения: Используются для работы с системой на стороне пользователя. Могут быть установлены на компьютеры сотрудников предприятия для выполнения различных задач.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183880" cy="4187952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Архитектура клиент-сервер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1С:Предприятии 8 представляет собой модель, в которой функциональность системы распределена между клиентскими и серверными компонентами. Вот основные компоненты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вопрос. </a:t>
            </a:r>
            <a:r>
              <a:rPr lang="ru-RU" sz="3200" b="1" dirty="0" smtClean="0"/>
              <a:t>Архитектура клиент-сервер и основные компоненты системы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20688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Клиентский компонент </a:t>
            </a:r>
            <a:r>
              <a:rPr lang="ru-RU" sz="3600" dirty="0" smtClean="0"/>
              <a:t>(1C:Предприятие Клиент):</a:t>
            </a:r>
          </a:p>
          <a:p>
            <a:r>
              <a:rPr lang="ru-RU" sz="3600" dirty="0" smtClean="0"/>
              <a:t>Клиентское приложение, установленное на компьютере пользователя. Оно обеспечивает интерфейс для работы с системой, включая ввод данных, выполнение операций и получение информации.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255888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1С: Предприятие 8.2 представляет собой систему программ и включает в себя: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69"/>
          <p:cNvGrpSpPr/>
          <p:nvPr/>
        </p:nvGrpSpPr>
        <p:grpSpPr>
          <a:xfrm>
            <a:off x="0" y="2420888"/>
            <a:ext cx="8748463" cy="2520280"/>
            <a:chOff x="1022099" y="1828800"/>
            <a:chExt cx="6902701" cy="1692275"/>
          </a:xfrm>
        </p:grpSpPr>
        <p:sp>
          <p:nvSpPr>
            <p:cNvPr id="35" name="AutoShape 6"/>
            <p:cNvSpPr>
              <a:spLocks noChangeArrowheads="1"/>
            </p:cNvSpPr>
            <p:nvPr/>
          </p:nvSpPr>
          <p:spPr bwMode="gray">
            <a:xfrm>
              <a:off x="3151188" y="2452688"/>
              <a:ext cx="400050" cy="449262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7"/>
            <p:cNvSpPr>
              <a:spLocks noChangeArrowheads="1"/>
            </p:cNvSpPr>
            <p:nvPr/>
          </p:nvSpPr>
          <p:spPr bwMode="gray">
            <a:xfrm>
              <a:off x="5613400" y="2452688"/>
              <a:ext cx="398463" cy="449262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8"/>
            <p:cNvSpPr>
              <a:spLocks noChangeArrowheads="1"/>
            </p:cNvSpPr>
            <p:nvPr/>
          </p:nvSpPr>
          <p:spPr bwMode="gray">
            <a:xfrm>
              <a:off x="6221413" y="1833563"/>
              <a:ext cx="1703387" cy="16875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8" name="Oval 9"/>
            <p:cNvSpPr>
              <a:spLocks noChangeArrowheads="1"/>
            </p:cNvSpPr>
            <p:nvPr/>
          </p:nvSpPr>
          <p:spPr bwMode="gray">
            <a:xfrm>
              <a:off x="6221413" y="1833563"/>
              <a:ext cx="1703387" cy="16875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9" name="Oval 10"/>
            <p:cNvSpPr>
              <a:spLocks noChangeArrowheads="1"/>
            </p:cNvSpPr>
            <p:nvPr/>
          </p:nvSpPr>
          <p:spPr bwMode="gray">
            <a:xfrm>
              <a:off x="6332538" y="1944688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0" name="Oval 11"/>
            <p:cNvSpPr>
              <a:spLocks noChangeArrowheads="1"/>
            </p:cNvSpPr>
            <p:nvPr/>
          </p:nvSpPr>
          <p:spPr bwMode="gray">
            <a:xfrm>
              <a:off x="6357938" y="1952625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1" name="Oval 12"/>
            <p:cNvSpPr>
              <a:spLocks noChangeArrowheads="1"/>
            </p:cNvSpPr>
            <p:nvPr/>
          </p:nvSpPr>
          <p:spPr bwMode="gray">
            <a:xfrm>
              <a:off x="6411913" y="2016125"/>
              <a:ext cx="1335087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gray">
            <a:xfrm>
              <a:off x="1295400" y="1828800"/>
              <a:ext cx="1703388" cy="168751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3" name="Oval 14"/>
            <p:cNvSpPr>
              <a:spLocks noChangeArrowheads="1"/>
            </p:cNvSpPr>
            <p:nvPr/>
          </p:nvSpPr>
          <p:spPr bwMode="gray">
            <a:xfrm>
              <a:off x="1295400" y="2374297"/>
              <a:ext cx="1703388" cy="30513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ru-RU"/>
            </a:p>
          </p:txBody>
        </p:sp>
        <p:sp>
          <p:nvSpPr>
            <p:cNvPr id="44" name="Oval 15"/>
            <p:cNvSpPr>
              <a:spLocks noChangeArrowheads="1"/>
            </p:cNvSpPr>
            <p:nvPr/>
          </p:nvSpPr>
          <p:spPr bwMode="gray">
            <a:xfrm>
              <a:off x="1406525" y="1938338"/>
              <a:ext cx="1481138" cy="146685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5" name="Oval 16"/>
            <p:cNvSpPr>
              <a:spLocks noChangeArrowheads="1"/>
            </p:cNvSpPr>
            <p:nvPr/>
          </p:nvSpPr>
          <p:spPr bwMode="gray">
            <a:xfrm>
              <a:off x="1455090" y="2021681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6" name="Oval 17"/>
            <p:cNvSpPr>
              <a:spLocks noChangeArrowheads="1"/>
            </p:cNvSpPr>
            <p:nvPr/>
          </p:nvSpPr>
          <p:spPr bwMode="gray">
            <a:xfrm>
              <a:off x="1481138" y="2012950"/>
              <a:ext cx="1333500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1455387" y="2032000"/>
              <a:ext cx="1337027" cy="1277938"/>
              <a:chOff x="4121" y="1706"/>
              <a:chExt cx="1297" cy="1252"/>
            </a:xfrm>
          </p:grpSpPr>
          <p:sp>
            <p:nvSpPr>
              <p:cNvPr id="48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9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0" name="Oval 21"/>
              <p:cNvSpPr>
                <a:spLocks noChangeArrowheads="1"/>
              </p:cNvSpPr>
              <p:nvPr/>
            </p:nvSpPr>
            <p:spPr bwMode="gray">
              <a:xfrm>
                <a:off x="4121" y="1725"/>
                <a:ext cx="1236" cy="12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1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52" name="Oval 23"/>
            <p:cNvSpPr>
              <a:spLocks noChangeArrowheads="1"/>
            </p:cNvSpPr>
            <p:nvPr/>
          </p:nvSpPr>
          <p:spPr bwMode="gray">
            <a:xfrm>
              <a:off x="3759200" y="1833563"/>
              <a:ext cx="1703388" cy="168751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" name="Oval 24"/>
            <p:cNvSpPr>
              <a:spLocks noChangeArrowheads="1"/>
            </p:cNvSpPr>
            <p:nvPr/>
          </p:nvSpPr>
          <p:spPr bwMode="gray">
            <a:xfrm>
              <a:off x="3759200" y="1833563"/>
              <a:ext cx="1703388" cy="168751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" name="Oval 25"/>
            <p:cNvSpPr>
              <a:spLocks noChangeArrowheads="1"/>
            </p:cNvSpPr>
            <p:nvPr/>
          </p:nvSpPr>
          <p:spPr bwMode="gray">
            <a:xfrm>
              <a:off x="3870325" y="1944688"/>
              <a:ext cx="1481138" cy="146685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5" name="Oval 26"/>
            <p:cNvSpPr>
              <a:spLocks noChangeArrowheads="1"/>
            </p:cNvSpPr>
            <p:nvPr/>
          </p:nvSpPr>
          <p:spPr bwMode="gray">
            <a:xfrm>
              <a:off x="3871913" y="1946275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6" name="Oval 27"/>
            <p:cNvSpPr>
              <a:spLocks noChangeArrowheads="1"/>
            </p:cNvSpPr>
            <p:nvPr/>
          </p:nvSpPr>
          <p:spPr bwMode="gray">
            <a:xfrm>
              <a:off x="3943350" y="2016125"/>
              <a:ext cx="1333500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965575" y="2032000"/>
              <a:ext cx="1290638" cy="1277938"/>
              <a:chOff x="4166" y="1706"/>
              <a:chExt cx="1252" cy="1252"/>
            </a:xfrm>
          </p:grpSpPr>
          <p:sp>
            <p:nvSpPr>
              <p:cNvPr id="58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9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0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6435725" y="2032000"/>
              <a:ext cx="1292225" cy="1277938"/>
              <a:chOff x="4166" y="1706"/>
              <a:chExt cx="1252" cy="1252"/>
            </a:xfrm>
          </p:grpSpPr>
          <p:sp>
            <p:nvSpPr>
              <p:cNvPr id="63" name="Oval 3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4" name="Oval 3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" name="Oval 3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7" name="Text Box 38"/>
            <p:cNvSpPr txBox="1">
              <a:spLocks noChangeArrowheads="1"/>
            </p:cNvSpPr>
            <p:nvPr/>
          </p:nvSpPr>
          <p:spPr bwMode="gray">
            <a:xfrm>
              <a:off x="1022099" y="2167255"/>
              <a:ext cx="2187002" cy="8059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400" dirty="0" smtClean="0"/>
                <a:t> 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Технологи-</a:t>
              </a:r>
            </a:p>
            <a:p>
              <a:pPr algn="ctr" eaLnBrk="0" hangingPunct="0"/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ческую</a:t>
              </a: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платформу</a:t>
              </a:r>
              <a:endParaRPr lang="en-US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39"/>
            <p:cNvSpPr txBox="1">
              <a:spLocks noChangeArrowheads="1"/>
            </p:cNvSpPr>
            <p:nvPr/>
          </p:nvSpPr>
          <p:spPr bwMode="gray">
            <a:xfrm>
              <a:off x="4544776" y="2505075"/>
              <a:ext cx="151288" cy="3572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endParaRPr lang="en-US" sz="2000" dirty="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3563888" y="2924944"/>
            <a:ext cx="1925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Прикладные  решения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732240" y="2924944"/>
            <a:ext cx="1925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 поддержка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Разработ-чиков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AutoShape 21"/>
          <p:cNvSpPr>
            <a:spLocks noChangeArrowheads="1"/>
          </p:cNvSpPr>
          <p:nvPr/>
        </p:nvSpPr>
        <p:spPr bwMode="auto">
          <a:xfrm>
            <a:off x="1259632" y="5805264"/>
            <a:ext cx="6696744" cy="6480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kk-KZ" i="1" dirty="0" smtClean="0"/>
              <a:t>   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 программы</a:t>
            </a:r>
          </a:p>
          <a:p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                       (составлено автором)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Серверный компонент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(1C:Предприятие Сервер):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Серверное приложение, которое хранит и обрабатывает данные предприятия. Оно выполняет функции управления базой данных и обеспечивает доступ к данным для клиентских приложений.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Серверное приложение может быть установлено на физическом сервере или в виртуальной среде.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База данных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Хранит все данные предприятия, включая справочники, документы, отчеты и другую информацию.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1С:Предприятие 8 поддерживает различные типы баз данных, включая "1С:Предприятие" (специализированная база данных),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SQL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Server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PostgreSQL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Oracle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30352"/>
            <a:ext cx="8291264" cy="58509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pPr marL="274320" indent="-274320" algn="just" fontAlgn="auto">
              <a:spcAft>
                <a:spcPts val="0"/>
              </a:spcAft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ERP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Enterprise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Resource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Planning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- это система автоматизации управления предприятием, которая интегрирует различные бизнес-процессы и функции в одну централизованную систему. Она позволяет организации эффективно управлять ресурсами, включая финансы, производство, продажи, закупки, управление персоналом и другие операции.</a:t>
            </a:r>
          </a:p>
          <a:p>
            <a:pPr marL="274320" indent="-274320" algn="just" fontAlgn="auto">
              <a:spcAft>
                <a:spcPts val="0"/>
              </a:spcAft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1C:Предприятие 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это популярная система автоматизации управления предприятием, разработанная компанией "1С". Она предназначена для автоматизации различных функций в организациях, включая учет, управление производством, расчет заработной платы, управление кадрами, управление складом, бухгалтерию и другие бизнес-процессы.</a:t>
            </a:r>
          </a:p>
          <a:p>
            <a:pPr marL="274320" indent="-274320"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ERP системы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это</a:t>
            </a:r>
          </a:p>
          <a:p>
            <a:pPr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Система автоматизации управления предприятием, которая интегрирует различные бизнес-процессы и функции в одну централизованную систему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Программы создания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мультимедийных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презентаций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  <a:hlinkClick r:id="rId6" action="ppaction://hlinksldjump"/>
            </a:endParaRP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Программа работы с электронными таблицами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183880" cy="1746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Введение в ERP системы и 1C:Предприятие 8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лево 21">
            <a:hlinkClick r:id="rId2" action="ppaction://hlinksldjump"/>
          </p:cNvPr>
          <p:cNvSpPr/>
          <p:nvPr/>
        </p:nvSpPr>
        <p:spPr>
          <a:xfrm>
            <a:off x="7020272" y="59492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876256" y="4365104"/>
            <a:ext cx="1568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</a:rPr>
              <a:t>Тема</a:t>
            </a: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</a:rPr>
              <a:t>1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183880" cy="2232248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Установка и настройка 1C:Предприятие 8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трелка влево 30">
            <a:hlinkClick r:id="rId2" action="ppaction://hlinksldjump"/>
          </p:cNvPr>
          <p:cNvSpPr/>
          <p:nvPr/>
        </p:nvSpPr>
        <p:spPr>
          <a:xfrm>
            <a:off x="6876256" y="609329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588224" y="4725144"/>
            <a:ext cx="1568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+mj-cs"/>
              </a:rPr>
              <a:t>Тема 2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7606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Установка клиентских и серверных компонентов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Настройка подключения к базе данных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информационной базы и настройка прав доступа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  <a:defRPr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Карлберг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Конрад. Бизнес-анализ с помощью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–Киев: Диалектика, 2019.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Филатова, В. Компьютер для бухгалтера: Самоучитель. - СПб.: Питер, 2020.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256584"/>
          </a:xfrm>
        </p:spPr>
        <p:txBody>
          <a:bodyPr rtlCol="0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 установки клиентских компонентов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Загрузите установочный файл клиентского приложения 1С:Предприятие 8 с официального сайта 1С или с другого надежного источника.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Запустите установочный файл и следуйте инструкциям мастера установки.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Выберите необходимую локализацию и язык интерфейса.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Укажите путь для установки клиентского приложения и выберите необходимые компоненты для установки (обычно это клиентское приложение 1С:Предприятие).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Дождитесь завершения установки и запустите клиентское приложение. Введите соответствующие настройки подключения к серверу, чтобы начать работу с системой.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вопрос. Установка клиентских и серверных компонентов</a:t>
            </a:r>
            <a:r>
              <a:rPr lang="ru-RU" sz="3200" b="1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535808" cy="105156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1С: Предприятие 8.2. включает 4 типовые конфигурации</a:t>
            </a:r>
            <a:endParaRPr lang="ru-RU" sz="400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9552" y="198884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611560" y="328498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11560" y="429309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6" name="Пятиугольник 25"/>
          <p:cNvSpPr/>
          <p:nvPr/>
        </p:nvSpPr>
        <p:spPr>
          <a:xfrm rot="10800000">
            <a:off x="899592" y="5301208"/>
            <a:ext cx="7704856" cy="977388"/>
          </a:xfrm>
          <a:prstGeom prst="homePlat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" name="Группа 15"/>
          <p:cNvGrpSpPr/>
          <p:nvPr/>
        </p:nvGrpSpPr>
        <p:grpSpPr>
          <a:xfrm>
            <a:off x="251520" y="1700808"/>
            <a:ext cx="8748464" cy="4423208"/>
            <a:chOff x="251520" y="1700808"/>
            <a:chExt cx="8748464" cy="4423208"/>
          </a:xfrm>
        </p:grpSpPr>
        <p:sp>
          <p:nvSpPr>
            <p:cNvPr id="30" name="TextBox 29"/>
            <p:cNvSpPr txBox="1"/>
            <p:nvPr/>
          </p:nvSpPr>
          <p:spPr>
            <a:xfrm>
              <a:off x="2195736" y="5445224"/>
              <a:ext cx="59746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«Зарплата и Управления персоналом»</a:t>
              </a:r>
              <a:endPara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Группа 37"/>
            <p:cNvGrpSpPr/>
            <p:nvPr/>
          </p:nvGrpSpPr>
          <p:grpSpPr>
            <a:xfrm>
              <a:off x="251520" y="1700808"/>
              <a:ext cx="8748464" cy="4423208"/>
              <a:chOff x="395536" y="1628800"/>
              <a:chExt cx="8748464" cy="4423208"/>
            </a:xfrm>
          </p:grpSpPr>
          <p:grpSp>
            <p:nvGrpSpPr>
              <p:cNvPr id="5" name="Группа 33"/>
              <p:cNvGrpSpPr/>
              <p:nvPr/>
            </p:nvGrpSpPr>
            <p:grpSpPr>
              <a:xfrm>
                <a:off x="395536" y="1628800"/>
                <a:ext cx="8748464" cy="4423208"/>
                <a:chOff x="395536" y="1556792"/>
                <a:chExt cx="8748464" cy="4423208"/>
              </a:xfrm>
            </p:grpSpPr>
            <p:graphicFrame>
              <p:nvGraphicFramePr>
                <p:cNvPr id="20" name="Схема 19"/>
                <p:cNvGraphicFramePr/>
                <p:nvPr/>
              </p:nvGraphicFramePr>
              <p:xfrm>
                <a:off x="395536" y="1556792"/>
                <a:ext cx="8748464" cy="3904208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2" r:lo="rId3" r:qs="rId4" r:cs="rId5"/>
                </a:graphicData>
              </a:graphic>
            </p:graphicFrame>
            <p:sp>
              <p:nvSpPr>
                <p:cNvPr id="28" name="Овал 27"/>
                <p:cNvSpPr/>
                <p:nvPr/>
              </p:nvSpPr>
              <p:spPr>
                <a:xfrm>
                  <a:off x="611560" y="5301208"/>
                  <a:ext cx="576064" cy="678792"/>
                </a:xfrm>
                <a:prstGeom prst="ellipse">
                  <a:avLst/>
                </a:prstGeom>
                <a:blipFill rotWithShape="0">
                  <a:blip r:embed="rId7" cstate="print"/>
                  <a:stretch>
                    <a:fillRect/>
                  </a:stretch>
                </a:blip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tint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755576" y="5445224"/>
                  <a:ext cx="3321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dirty="0" smtClean="0"/>
                    <a:t>4</a:t>
                  </a:r>
                  <a:endParaRPr lang="ru-RU" dirty="0"/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683568" y="1988840"/>
                <a:ext cx="332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1</a:t>
                </a:r>
                <a:endParaRPr lang="ru-RU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83568" y="3356992"/>
                <a:ext cx="332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2</a:t>
                </a:r>
                <a:endParaRPr lang="ru-RU" dirty="0"/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611560" y="4437112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55888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200" dirty="0" smtClean="0">
                <a:latin typeface="Times New Roman" pitchFamily="18" charset="0"/>
                <a:cs typeface="Times New Roman" pitchFamily="18" charset="0"/>
              </a:rPr>
            </a:br>
            <a:endParaRPr lang="ru-RU" sz="9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51720" y="1124744"/>
            <a:ext cx="5471460" cy="4680617"/>
            <a:chOff x="1765" y="874"/>
            <a:chExt cx="2162" cy="2966"/>
          </a:xfrm>
        </p:grpSpPr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2314" y="2031"/>
              <a:ext cx="1117" cy="716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gray">
            <a:xfrm>
              <a:off x="2277" y="2334"/>
              <a:ext cx="1193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b="1" dirty="0" smtClean="0"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1С: Бухгалтерия 8.х</a:t>
              </a:r>
              <a:endParaRPr lang="en-US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gray">
            <a:xfrm>
              <a:off x="1765" y="874"/>
              <a:ext cx="2134" cy="705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gray">
            <a:xfrm>
              <a:off x="2818" y="1695"/>
              <a:ext cx="512" cy="183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Данные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gray">
            <a:xfrm>
              <a:off x="1993" y="1194"/>
              <a:ext cx="1703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kk-KZ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Первичные документы</a:t>
              </a:r>
              <a:endParaRPr lang="en-US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gray">
            <a:xfrm>
              <a:off x="1793" y="3156"/>
              <a:ext cx="2134" cy="6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gray">
            <a:xfrm>
              <a:off x="1895" y="3293"/>
              <a:ext cx="1866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endParaRPr lang="ru-RU" sz="2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r>
                <a:rPr lang="ru-RU" sz="2000" b="1" dirty="0" smtClean="0"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Бухгалтерская и налоговая отчетность</a:t>
              </a:r>
              <a:endParaRPr lang="en-US" sz="20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915816" y="33265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Деятельность фирмы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Двойная стрелка вверх/вниз 20"/>
          <p:cNvSpPr/>
          <p:nvPr/>
        </p:nvSpPr>
        <p:spPr>
          <a:xfrm>
            <a:off x="4644008" y="2564904"/>
            <a:ext cx="288032" cy="6480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4716016" y="4437112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51520" y="594928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 функционирования конфигурации «1С: Бухгалтерия 8.х»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Составлено автором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908720"/>
            <a:ext cx="8229600" cy="1371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виды учета в конфигурации «1С: Бухгалтерия 8.х»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0" y="2420888"/>
            <a:ext cx="8787529" cy="3577753"/>
            <a:chOff x="0" y="2420888"/>
            <a:chExt cx="8787529" cy="35777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331640" y="2420888"/>
              <a:ext cx="6119812" cy="1655762"/>
              <a:chOff x="839" y="981"/>
              <a:chExt cx="3855" cy="1043"/>
            </a:xfrm>
          </p:grpSpPr>
          <p:sp>
            <p:nvSpPr>
              <p:cNvPr id="3076" name="Line 4"/>
              <p:cNvSpPr>
                <a:spLocks noChangeShapeType="1"/>
              </p:cNvSpPr>
              <p:nvPr/>
            </p:nvSpPr>
            <p:spPr bwMode="auto">
              <a:xfrm flipH="1">
                <a:off x="839" y="981"/>
                <a:ext cx="1361" cy="7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77" name="Line 5"/>
              <p:cNvSpPr>
                <a:spLocks noChangeShapeType="1"/>
              </p:cNvSpPr>
              <p:nvPr/>
            </p:nvSpPr>
            <p:spPr bwMode="auto">
              <a:xfrm flipH="1">
                <a:off x="2018" y="1026"/>
                <a:ext cx="726" cy="99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78" name="Line 6"/>
              <p:cNvSpPr>
                <a:spLocks noChangeShapeType="1"/>
              </p:cNvSpPr>
              <p:nvPr/>
            </p:nvSpPr>
            <p:spPr bwMode="auto">
              <a:xfrm>
                <a:off x="3470" y="981"/>
                <a:ext cx="1224" cy="6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83" name="Line 11"/>
              <p:cNvSpPr>
                <a:spLocks noChangeShapeType="1"/>
              </p:cNvSpPr>
              <p:nvPr/>
            </p:nvSpPr>
            <p:spPr bwMode="auto">
              <a:xfrm>
                <a:off x="3152" y="981"/>
                <a:ext cx="408" cy="9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0" y="3356993"/>
              <a:ext cx="8764588" cy="1733551"/>
              <a:chOff x="0" y="1616"/>
              <a:chExt cx="5521" cy="1092"/>
            </a:xfrm>
          </p:grpSpPr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>
                <a:off x="0" y="1797"/>
                <a:ext cx="1338" cy="9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Учет «от документа» и типовые операции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1247" y="2070"/>
                <a:ext cx="1497" cy="4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200" b="1" dirty="0" err="1" smtClean="0">
                    <a:latin typeface="Times New Roman" pitchFamily="18" charset="0"/>
                    <a:cs typeface="Times New Roman" pitchFamily="18" charset="0"/>
                  </a:rPr>
                  <a:t>Партионный</a:t>
                </a:r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 учет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1" name="Text Box 9"/>
              <p:cNvSpPr txBox="1">
                <a:spLocks noChangeArrowheads="1"/>
              </p:cNvSpPr>
              <p:nvPr/>
            </p:nvSpPr>
            <p:spPr bwMode="auto">
              <a:xfrm>
                <a:off x="4059" y="1616"/>
                <a:ext cx="1462" cy="6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Учет торговых операций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4" name="Text Box 12"/>
              <p:cNvSpPr txBox="1">
                <a:spLocks noChangeArrowheads="1"/>
              </p:cNvSpPr>
              <p:nvPr/>
            </p:nvSpPr>
            <p:spPr bwMode="auto">
              <a:xfrm>
                <a:off x="3061" y="2024"/>
                <a:ext cx="1361" cy="4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Складской учет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5580112" y="5229200"/>
              <a:ext cx="320741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Учет операций с </a:t>
              </a:r>
            </a:p>
            <a:p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денежными средствами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475656" y="5229200"/>
              <a:ext cx="376449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Учет основных средств</a:t>
              </a:r>
            </a:p>
            <a:p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 и нематериальных активов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4716016" y="2492896"/>
            <a:ext cx="1080120" cy="273630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H="1">
            <a:off x="4139952" y="2492896"/>
            <a:ext cx="432048" cy="273630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8650559"/>
      </p:ext>
    </p:extLst>
  </p:cSld>
  <p:clrMapOvr>
    <a:masterClrMapping/>
  </p:clrMapOvr>
  <p:transition advClick="0" advTm="6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Установка серверных компонентов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Загрузите установочный файл серверного приложения 1С:Предприятие 8 с официального сайта 1С или с другого надежного источника.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Запустите установочный файл и следуйте инструкциям мастера установки.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Выберите необходимую локализацию и язык интерфейса.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Укажите путь для установки серверного приложения и выберите необходимые компоненты для установки (обычно это серверное приложение 1С:Предприятие).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Дополнительно, при установке серверных компонентов, вам могут потребоваться настройки базы данных, выбор способа подключения клиентов, указание параметров безопасности и т.д.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Дождитесь завершения установки серверных компонентов.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установки клиентских и серверных компонентов, вам необходимо настроить соединение между клиентом и сервером. Для этого в клиентском приложении укажите параметры подключения к серверу, такие как: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IP-адрес или имя сервера;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порт и протокол связи.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3670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Настройка клиентского приложения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установки клиентского приложения, запустите его и введите необходимые параметры подключения к серверу.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Укажите IP-адрес или имя сервера, порт и протокол связи. Эти параметры обычно предоставляются системным администратором или ответственным за настройку сервера.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сервер использует защищенное соединение, такое как SSL, убедитесь, что настройки клиентского приложения соответствуют настройкам сервера.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ввода параметров подключения, клиентское приложение должно установить соединение с сервером. Если все настроено правильно, вы сможете начать работу с системой.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2646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Настройка серверного приложения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установки серверного приложения, вам могут потребоваться дополнительные настройки для его корректной работы.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Откройте настройки серверного приложения и укажите параметры базы данных, такие как тип базы данных (1С:Предприятие,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SQL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Server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PostgreSQL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т.д.), параметры подключения к базе данных и другие соответствующие настройки.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вам необходимо настроить безопасность доступа к серверу, установите соответствующие права доступа для пользователей, аутентификацию и другие параметры безопасности.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Проверьте настройки сети, чтобы убедиться, что сервер корректно принимает входящие соединения и может обрабатывать запросы от клиентских приложений.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7606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Определение ERP и его преимущества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Обзор возможностей и особенностей 1C:Предприятие 8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Архитектура клиент-сервер и основные компоненты системы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  <a:defRPr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Каллас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К.Э. Организация автоматизированной информационной системы бухгалтерского учета. - М.: Финансы и статистика, 2019. - 176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Коцюбинский А.О. Самоучитель работы на компьютере для бухгалтера. - М., 2018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Филатова В. Компьютер для бухгалтера: Самоучитель. - СПб.: Питер, 2021.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Grp="1"/>
          </p:cNvSpPr>
          <p:nvPr>
            <p:ph type="body" idx="4294967295"/>
          </p:nvPr>
        </p:nvSpPr>
        <p:spPr>
          <a:xfrm>
            <a:off x="467544" y="620688"/>
            <a:ext cx="8208912" cy="862906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Виды учета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2339751" y="1268760"/>
            <a:ext cx="4824539" cy="4384979"/>
            <a:chOff x="2339751" y="2347734"/>
            <a:chExt cx="4824539" cy="3357791"/>
          </a:xfrm>
        </p:grpSpPr>
        <p:sp>
          <p:nvSpPr>
            <p:cNvPr id="30724" name="AutoShape 4"/>
            <p:cNvSpPr>
              <a:spLocks noChangeArrowheads="1"/>
            </p:cNvSpPr>
            <p:nvPr/>
          </p:nvSpPr>
          <p:spPr bwMode="auto">
            <a:xfrm rot="16200000">
              <a:off x="4457308" y="302187"/>
              <a:ext cx="661436" cy="475252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endParaRPr lang="ru-RU" sz="2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товарно-материальных </a:t>
              </a:r>
            </a:p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запасов </a:t>
              </a: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25" name="AutoShape 5"/>
            <p:cNvSpPr>
              <a:spLocks noChangeArrowheads="1"/>
            </p:cNvSpPr>
            <p:nvPr/>
          </p:nvSpPr>
          <p:spPr bwMode="auto">
            <a:xfrm rot="16200000">
              <a:off x="4390997" y="1133906"/>
              <a:ext cx="722046" cy="482453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Складской учет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3" name="AutoShape 13"/>
            <p:cNvSpPr>
              <a:spLocks noChangeArrowheads="1"/>
            </p:cNvSpPr>
            <p:nvPr/>
          </p:nvSpPr>
          <p:spPr bwMode="auto">
            <a:xfrm rot="16200000">
              <a:off x="4407102" y="2044865"/>
              <a:ext cx="689835" cy="482453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торговых операций</a:t>
              </a: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endParaRPr lang="ru-RU" sz="2400" dirty="0"/>
            </a:p>
          </p:txBody>
        </p:sp>
        <p:sp>
          <p:nvSpPr>
            <p:cNvPr id="30734" name="AutoShape 14"/>
            <p:cNvSpPr>
              <a:spLocks noChangeArrowheads="1"/>
            </p:cNvSpPr>
            <p:nvPr/>
          </p:nvSpPr>
          <p:spPr bwMode="auto">
            <a:xfrm rot="16200000">
              <a:off x="4424055" y="2965292"/>
              <a:ext cx="655931" cy="48245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банковских и</a:t>
              </a:r>
            </a:p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 кассовых операций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6588224" y="6309320"/>
            <a:ext cx="2283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 rtlCol="0"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настройке подключения к базе данных в 1С:Предприятии 8 необходимо выполнить следующие шаги: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Запустите клиентское приложение 1С:Предприятие 8 и войдите в режим конфигурирования.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меню "Конфигурация" выберите пункт "Настройка соединения с сервером".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открывшемся окне настройки соединения выберите тип базы данных, с которой вы хотите установить подключение (например, "1С:Предприятие",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SQL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Server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PostgreSQL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т.д.).</a:t>
            </a:r>
          </a:p>
          <a:p>
            <a:pPr marL="514350" indent="-51435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вопрос. Настройка подключения к базе данных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Задайте параметры подключения к базе данных:</a:t>
            </a:r>
          </a:p>
          <a:p>
            <a:pPr marL="742950" indent="-74295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базы данных "1С:Предприятие":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Укажите путь к информационной базе (файл базы данных с расширением .1Cv8 или каталог информационной базы).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Установите параметры аутентификации (логин и пароль).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183880" cy="62646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Для баз данных </a:t>
            </a:r>
            <a:r>
              <a:rPr lang="ru-RU" sz="5100" b="1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 SQL </a:t>
            </a:r>
            <a:r>
              <a:rPr lang="ru-RU" sz="5100" b="1" dirty="0" err="1" smtClean="0">
                <a:latin typeface="Times New Roman" pitchFamily="18" charset="0"/>
                <a:cs typeface="Times New Roman" pitchFamily="18" charset="0"/>
              </a:rPr>
              <a:t>Server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100" b="1" dirty="0" err="1" smtClean="0">
                <a:latin typeface="Times New Roman" pitchFamily="18" charset="0"/>
                <a:cs typeface="Times New Roman" pitchFamily="18" charset="0"/>
              </a:rPr>
              <a:t>PostgreSQL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 или других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Укажите параметры подключения к серверу базы данных, включая сервер, порт, имя базы данных, логин и пароль.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Если база данных требует SSL-соединения, укажите соответствующие параметры.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Проверьте подключение к базе данных, нажав кнопку "Проверить подключение" или аналогичную команду. Если все настроено правильно, система должна успешно подключиться к базе данных и отобразить соответствующее сообщение.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Если необходимо настроить дополнительные параметры базы данных, такие как кодировку символов, дополнительные соединения или другие настройки, используйте соответствующие вкладки или опции в окне настройки соединения.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После завершения настройки соединения с базой данных, сохраните изменения и закройте окно настройки.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2745096" y="1700808"/>
            <a:ext cx="343074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b="1" dirty="0" smtClean="0"/>
              <a:t>Уровень ПТ измеряется </a:t>
            </a:r>
          </a:p>
          <a:p>
            <a:pPr algn="ctr" eaLnBrk="0" hangingPunct="0"/>
            <a:r>
              <a:rPr lang="ru-RU" b="1" dirty="0" smtClean="0"/>
              <a:t>2 показателями:</a:t>
            </a:r>
            <a:endParaRPr lang="en-US" b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" name="Группа 22"/>
          <p:cNvGrpSpPr/>
          <p:nvPr/>
        </p:nvGrpSpPr>
        <p:grpSpPr>
          <a:xfrm>
            <a:off x="539552" y="620688"/>
            <a:ext cx="8136904" cy="5400598"/>
            <a:chOff x="467544" y="1052738"/>
            <a:chExt cx="8136904" cy="5400598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5562600" y="3352800"/>
              <a:ext cx="3041848" cy="310053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ru-RU" sz="1800">
                <a:effectLst/>
              </a:endParaRP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467544" y="3352800"/>
              <a:ext cx="2961456" cy="310053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ru-RU" sz="1800">
                <a:effectLst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611560" y="3552825"/>
              <a:ext cx="2665040" cy="2092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600" dirty="0" smtClean="0">
                  <a:latin typeface="Times New Roman" pitchFamily="18" charset="0"/>
                  <a:cs typeface="Times New Roman" pitchFamily="18" charset="0"/>
                </a:rPr>
                <a:t>Автоматизация  бухгалтерского учета на одном или нескольких предприятиях</a:t>
              </a:r>
              <a:endParaRPr lang="en-US" sz="26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gray">
            <a:xfrm>
              <a:off x="3222625" y="3255963"/>
              <a:ext cx="903288" cy="1241425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578" y="90"/>
                </a:cxn>
                <a:cxn ang="0">
                  <a:pos x="568" y="174"/>
                </a:cxn>
                <a:cxn ang="0">
                  <a:pos x="552" y="252"/>
                </a:cxn>
                <a:cxn ang="0">
                  <a:pos x="526" y="324"/>
                </a:cxn>
                <a:cxn ang="0">
                  <a:pos x="494" y="390"/>
                </a:cxn>
                <a:cxn ang="0">
                  <a:pos x="452" y="450"/>
                </a:cxn>
                <a:cxn ang="0">
                  <a:pos x="402" y="508"/>
                </a:cxn>
                <a:cxn ang="0">
                  <a:pos x="342" y="560"/>
                </a:cxn>
                <a:cxn ang="0">
                  <a:pos x="270" y="610"/>
                </a:cxn>
                <a:cxn ang="0">
                  <a:pos x="188" y="656"/>
                </a:cxn>
                <a:cxn ang="0">
                  <a:pos x="188" y="798"/>
                </a:cxn>
                <a:cxn ang="0">
                  <a:pos x="0" y="514"/>
                </a:cxn>
                <a:cxn ang="0">
                  <a:pos x="188" y="230"/>
                </a:cxn>
                <a:cxn ang="0">
                  <a:pos x="188" y="372"/>
                </a:cxn>
                <a:cxn ang="0">
                  <a:pos x="224" y="368"/>
                </a:cxn>
                <a:cxn ang="0">
                  <a:pos x="264" y="356"/>
                </a:cxn>
                <a:cxn ang="0">
                  <a:pos x="306" y="336"/>
                </a:cxn>
                <a:cxn ang="0">
                  <a:pos x="348" y="310"/>
                </a:cxn>
                <a:cxn ang="0">
                  <a:pos x="392" y="280"/>
                </a:cxn>
                <a:cxn ang="0">
                  <a:pos x="432" y="246"/>
                </a:cxn>
                <a:cxn ang="0">
                  <a:pos x="472" y="208"/>
                </a:cxn>
                <a:cxn ang="0">
                  <a:pos x="506" y="166"/>
                </a:cxn>
                <a:cxn ang="0">
                  <a:pos x="536" y="124"/>
                </a:cxn>
                <a:cxn ang="0">
                  <a:pos x="558" y="82"/>
                </a:cxn>
                <a:cxn ang="0">
                  <a:pos x="574" y="40"/>
                </a:cxn>
                <a:cxn ang="0">
                  <a:pos x="578" y="0"/>
                </a:cxn>
                <a:cxn ang="0">
                  <a:pos x="580" y="0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3529"/>
                    <a:invGamma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gray">
            <a:xfrm flipH="1">
              <a:off x="4875213" y="3255963"/>
              <a:ext cx="903287" cy="1241425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578" y="90"/>
                </a:cxn>
                <a:cxn ang="0">
                  <a:pos x="568" y="174"/>
                </a:cxn>
                <a:cxn ang="0">
                  <a:pos x="552" y="252"/>
                </a:cxn>
                <a:cxn ang="0">
                  <a:pos x="526" y="324"/>
                </a:cxn>
                <a:cxn ang="0">
                  <a:pos x="494" y="390"/>
                </a:cxn>
                <a:cxn ang="0">
                  <a:pos x="452" y="450"/>
                </a:cxn>
                <a:cxn ang="0">
                  <a:pos x="402" y="508"/>
                </a:cxn>
                <a:cxn ang="0">
                  <a:pos x="342" y="560"/>
                </a:cxn>
                <a:cxn ang="0">
                  <a:pos x="270" y="610"/>
                </a:cxn>
                <a:cxn ang="0">
                  <a:pos x="188" y="656"/>
                </a:cxn>
                <a:cxn ang="0">
                  <a:pos x="188" y="798"/>
                </a:cxn>
                <a:cxn ang="0">
                  <a:pos x="0" y="514"/>
                </a:cxn>
                <a:cxn ang="0">
                  <a:pos x="188" y="230"/>
                </a:cxn>
                <a:cxn ang="0">
                  <a:pos x="188" y="372"/>
                </a:cxn>
                <a:cxn ang="0">
                  <a:pos x="224" y="368"/>
                </a:cxn>
                <a:cxn ang="0">
                  <a:pos x="264" y="356"/>
                </a:cxn>
                <a:cxn ang="0">
                  <a:pos x="306" y="336"/>
                </a:cxn>
                <a:cxn ang="0">
                  <a:pos x="348" y="310"/>
                </a:cxn>
                <a:cxn ang="0">
                  <a:pos x="392" y="280"/>
                </a:cxn>
                <a:cxn ang="0">
                  <a:pos x="432" y="246"/>
                </a:cxn>
                <a:cxn ang="0">
                  <a:pos x="472" y="208"/>
                </a:cxn>
                <a:cxn ang="0">
                  <a:pos x="506" y="166"/>
                </a:cxn>
                <a:cxn ang="0">
                  <a:pos x="536" y="124"/>
                </a:cxn>
                <a:cxn ang="0">
                  <a:pos x="558" y="82"/>
                </a:cxn>
                <a:cxn ang="0">
                  <a:pos x="574" y="40"/>
                </a:cxn>
                <a:cxn ang="0">
                  <a:pos x="578" y="0"/>
                </a:cxn>
                <a:cxn ang="0">
                  <a:pos x="580" y="0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31765"/>
                    <a:invGamma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555851" y="1052738"/>
              <a:ext cx="3744339" cy="2088232"/>
              <a:chOff x="1960" y="1314"/>
              <a:chExt cx="1926" cy="1009"/>
            </a:xfrm>
          </p:grpSpPr>
          <p:grpSp>
            <p:nvGrpSpPr>
              <p:cNvPr id="10" name="Group 11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16" name="Oval 12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" name="Oval 13"/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2" name="Oval 14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" name="Oval 16"/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5" name="Oval 17"/>
              <p:cNvSpPr>
                <a:spLocks noChangeArrowheads="1"/>
              </p:cNvSpPr>
              <p:nvPr/>
            </p:nvSpPr>
            <p:spPr bwMode="gray">
              <a:xfrm rot="16200000">
                <a:off x="2575" y="803"/>
                <a:ext cx="696" cy="192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1С:Бухгалтерия</a:t>
                </a:r>
              </a:p>
              <a:p>
                <a:pPr algn="ctr"/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 8.0 для Казахстана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5810250" y="3581400"/>
              <a:ext cx="2578174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endParaRPr lang="ru-RU" sz="2800" b="1" dirty="0" smtClean="0">
                <a:latin typeface="Georgia" pitchFamily="18" charset="0"/>
              </a:endParaRPr>
            </a:p>
            <a:p>
              <a:pPr algn="ctr" eaLnBrk="0" hangingPunct="0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Автоматизация налогового учета</a:t>
              </a:r>
              <a:endParaRPr lang="en-US" sz="28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143894" y="6237312"/>
            <a:ext cx="5055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Возможности программы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Дополнительные шаги настройки подключения к базе данных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1С:Предприятии 8:</a:t>
            </a:r>
          </a:p>
          <a:p>
            <a:pPr marL="0" indent="-2520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используете удаленный сервер базы данных, вам может потребоваться указать параметры сети для установления соединения. В окне настройки соединения с базой данных найдите соответствующие опции, такие как IP-адрес или имя сервера, порт и протокол связи. Введите соответствующие значения для подключения к удаленному серверу.</a:t>
            </a:r>
          </a:p>
          <a:p>
            <a:pPr marL="0" indent="-2520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вам требуется настроить подключение к базе данных через прокси-сервер, найдите соответствующие настройки в окне настройки соединения. Введите адрес прокси-сервера, порт и учетные данные (если требуется аутентификация).</a:t>
            </a:r>
          </a:p>
          <a:p>
            <a:pPr marL="0" indent="-2520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база данных использует аутентификацию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убедитесь, что учетная запись, с которой работает клиентское приложение, имеет правильные разрешения доступа к базе данных. Если необходимо, свяжитесь с администратором базы данных или системным администратором для настройки прав доступа.</a:t>
            </a:r>
          </a:p>
          <a:p>
            <a:pPr marL="0" indent="-2520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 rtlCol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Для создания информационной базы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Запустите клиентское приложение 1С:Предприятие 8 и войдите в режим конфигурирования.</a:t>
            </a: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меню "Конфигурация" выберите пункт "Создать информационную базу данных".</a:t>
            </a: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открывшемся окне создания информационной базы данных укажите следующие параметры:</a:t>
            </a: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Выберите тип базы данных, с которым будет работать информационная база (например, "1С:Предприятие",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SQL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Server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PostgreSQL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и т.д.).</a:t>
            </a: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Укажите путь к файлу информационной базы или каталогу, в котором будет создана информационная база.</a:t>
            </a: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Задайте имя информационной базы и описание (необязательно).</a:t>
            </a:r>
          </a:p>
          <a:p>
            <a:pPr marL="0" indent="0">
              <a:spcBef>
                <a:spcPts val="0"/>
              </a:spcBef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Нажмите кнопку "Создать", чтобы начать процесс создания информационной базы. Дождитесь завершения процесса создания.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вопрос. </a:t>
            </a:r>
            <a:r>
              <a:rPr lang="ru-RU" sz="3200" b="1" dirty="0" smtClean="0"/>
              <a:t>Создание информационной базы и настройка прав доступа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7667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«1С:Бухгалтерия 8.0» может использоваться в следующих вариантах: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48"/>
          <p:cNvGrpSpPr/>
          <p:nvPr/>
        </p:nvGrpSpPr>
        <p:grpSpPr>
          <a:xfrm>
            <a:off x="395536" y="1628800"/>
            <a:ext cx="8280920" cy="4035425"/>
            <a:chOff x="395536" y="1772816"/>
            <a:chExt cx="8280920" cy="403542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95536" y="1772816"/>
              <a:ext cx="2616225" cy="4035425"/>
              <a:chOff x="720" y="1296"/>
              <a:chExt cx="1367" cy="2542"/>
            </a:xfrm>
          </p:grpSpPr>
          <p:sp>
            <p:nvSpPr>
              <p:cNvPr id="6" name="AutoShape 4"/>
              <p:cNvSpPr>
                <a:spLocks noChangeArrowheads="1"/>
              </p:cNvSpPr>
              <p:nvPr/>
            </p:nvSpPr>
            <p:spPr bwMode="gray">
              <a:xfrm>
                <a:off x="720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AutoShape 5"/>
              <p:cNvSpPr>
                <a:spLocks noChangeArrowheads="1"/>
              </p:cNvSpPr>
              <p:nvPr/>
            </p:nvSpPr>
            <p:spPr bwMode="gray">
              <a:xfrm>
                <a:off x="741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3CA1E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AutoShape 6"/>
              <p:cNvSpPr>
                <a:spLocks noChangeArrowheads="1"/>
              </p:cNvSpPr>
              <p:nvPr/>
            </p:nvSpPr>
            <p:spPr bwMode="gray">
              <a:xfrm>
                <a:off x="752" y="2795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3CA1E6">
                      <a:gamma/>
                      <a:tint val="51373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gray">
              <a:xfrm>
                <a:off x="752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gamma/>
                      <a:tint val="33333"/>
                      <a:invGamma/>
                    </a:srgbClr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8"/>
              <p:cNvSpPr>
                <a:spLocks noChangeArrowheads="1"/>
              </p:cNvSpPr>
              <p:nvPr/>
            </p:nvSpPr>
            <p:spPr bwMode="gray">
              <a:xfrm>
                <a:off x="724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729EB4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utoShape 9"/>
              <p:cNvSpPr>
                <a:spLocks noChangeArrowheads="1"/>
              </p:cNvSpPr>
              <p:nvPr/>
            </p:nvSpPr>
            <p:spPr bwMode="gray">
              <a:xfrm>
                <a:off x="752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DAFD4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1189" y="1296"/>
                <a:ext cx="405" cy="405"/>
                <a:chOff x="1289" y="582"/>
                <a:chExt cx="668" cy="668"/>
              </a:xfrm>
            </p:grpSpPr>
            <p:sp>
              <p:nvSpPr>
                <p:cNvPr id="15" name="Oval 11"/>
                <p:cNvSpPr>
                  <a:spLocks noChangeArrowheads="1"/>
                </p:cNvSpPr>
                <p:nvPr/>
              </p:nvSpPr>
              <p:spPr bwMode="gray">
                <a:xfrm>
                  <a:off x="1289" y="582"/>
                  <a:ext cx="668" cy="668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Oval 12"/>
                <p:cNvSpPr>
                  <a:spLocks noChangeArrowheads="1"/>
                </p:cNvSpPr>
                <p:nvPr/>
              </p:nvSpPr>
              <p:spPr bwMode="gray"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" name="Oval 13"/>
                <p:cNvSpPr>
                  <a:spLocks noChangeArrowheads="1"/>
                </p:cNvSpPr>
                <p:nvPr/>
              </p:nvSpPr>
              <p:spPr bwMode="gray"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8" name="Oval 14"/>
                <p:cNvSpPr>
                  <a:spLocks noChangeArrowheads="1"/>
                </p:cNvSpPr>
                <p:nvPr/>
              </p:nvSpPr>
              <p:spPr bwMode="gray"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9" name="Oval 15"/>
                <p:cNvSpPr>
                  <a:spLocks noChangeArrowheads="1"/>
                </p:cNvSpPr>
                <p:nvPr/>
              </p:nvSpPr>
              <p:spPr bwMode="gray"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3" name="Text Box 16"/>
              <p:cNvSpPr txBox="1">
                <a:spLocks noChangeArrowheads="1"/>
              </p:cNvSpPr>
              <p:nvPr/>
            </p:nvSpPr>
            <p:spPr bwMode="gray">
              <a:xfrm>
                <a:off x="1276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1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14" name="Text Box 17"/>
              <p:cNvSpPr txBox="1">
                <a:spLocks noChangeArrowheads="1"/>
              </p:cNvSpPr>
              <p:nvPr/>
            </p:nvSpPr>
            <p:spPr bwMode="gray">
              <a:xfrm>
                <a:off x="768" y="1776"/>
                <a:ext cx="1296" cy="145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buNone/>
                </a:pPr>
                <a:r>
                  <a:rPr lang="ru-RU" sz="2000" b="1" i="1" dirty="0" smtClean="0">
                    <a:solidFill>
                      <a:srgbClr val="7030A0"/>
                    </a:solidFill>
                  </a:rPr>
                  <a:t>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Однопользова-тельский - для небольших организаций или персонального использования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2" name="Group 18"/>
            <p:cNvGrpSpPr>
              <a:grpSpLocks/>
            </p:cNvGrpSpPr>
            <p:nvPr/>
          </p:nvGrpSpPr>
          <p:grpSpPr bwMode="auto">
            <a:xfrm>
              <a:off x="3131840" y="1772816"/>
              <a:ext cx="2598986" cy="4035425"/>
              <a:chOff x="2208" y="1296"/>
              <a:chExt cx="1365" cy="2542"/>
            </a:xfrm>
          </p:grpSpPr>
          <p:sp>
            <p:nvSpPr>
              <p:cNvPr id="21" name="AutoShape 19"/>
              <p:cNvSpPr>
                <a:spLocks noChangeArrowheads="1"/>
              </p:cNvSpPr>
              <p:nvPr/>
            </p:nvSpPr>
            <p:spPr bwMode="gray">
              <a:xfrm>
                <a:off x="2208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34B034"/>
                  </a:gs>
                  <a:gs pos="100000">
                    <a:srgbClr val="3F8B4A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AutoShape 20"/>
              <p:cNvSpPr>
                <a:spLocks noChangeArrowheads="1"/>
              </p:cNvSpPr>
              <p:nvPr/>
            </p:nvSpPr>
            <p:spPr bwMode="gray">
              <a:xfrm>
                <a:off x="2229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73E77E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AutoShape 21"/>
              <p:cNvSpPr>
                <a:spLocks noChangeArrowheads="1"/>
              </p:cNvSpPr>
              <p:nvPr/>
            </p:nvSpPr>
            <p:spPr bwMode="gray">
              <a:xfrm>
                <a:off x="2240" y="2795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3E77E"/>
                  </a:gs>
                  <a:gs pos="100000">
                    <a:srgbClr val="73E77E">
                      <a:gamma/>
                      <a:tint val="54510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AutoShape 22"/>
              <p:cNvSpPr>
                <a:spLocks noChangeArrowheads="1"/>
              </p:cNvSpPr>
              <p:nvPr/>
            </p:nvSpPr>
            <p:spPr bwMode="gray">
              <a:xfrm>
                <a:off x="2240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3E77E">
                      <a:gamma/>
                      <a:tint val="33333"/>
                      <a:invGamma/>
                    </a:srgbClr>
                  </a:gs>
                  <a:gs pos="100000">
                    <a:srgbClr val="73E77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Oval 23"/>
              <p:cNvSpPr>
                <a:spLocks noChangeArrowheads="1"/>
              </p:cNvSpPr>
              <p:nvPr/>
            </p:nvSpPr>
            <p:spPr bwMode="gray">
              <a:xfrm>
                <a:off x="2677" y="1296"/>
                <a:ext cx="405" cy="40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6" name="Oval 24"/>
              <p:cNvSpPr>
                <a:spLocks noChangeArrowheads="1"/>
              </p:cNvSpPr>
              <p:nvPr/>
            </p:nvSpPr>
            <p:spPr bwMode="gray">
              <a:xfrm>
                <a:off x="2681" y="1299"/>
                <a:ext cx="392" cy="39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7" name="Oval 25"/>
              <p:cNvSpPr>
                <a:spLocks noChangeArrowheads="1"/>
              </p:cNvSpPr>
              <p:nvPr/>
            </p:nvSpPr>
            <p:spPr bwMode="gray">
              <a:xfrm>
                <a:off x="2686" y="1301"/>
                <a:ext cx="383" cy="38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8" name="Oval 26"/>
              <p:cNvSpPr>
                <a:spLocks noChangeArrowheads="1"/>
              </p:cNvSpPr>
              <p:nvPr/>
            </p:nvSpPr>
            <p:spPr bwMode="gray">
              <a:xfrm>
                <a:off x="2690" y="1305"/>
                <a:ext cx="364" cy="35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9" name="Oval 27"/>
              <p:cNvSpPr>
                <a:spLocks noChangeArrowheads="1"/>
              </p:cNvSpPr>
              <p:nvPr/>
            </p:nvSpPr>
            <p:spPr bwMode="gray">
              <a:xfrm>
                <a:off x="2712" y="1315"/>
                <a:ext cx="323" cy="29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0" name="Text Box 28"/>
              <p:cNvSpPr txBox="1">
                <a:spLocks noChangeArrowheads="1"/>
              </p:cNvSpPr>
              <p:nvPr/>
            </p:nvSpPr>
            <p:spPr bwMode="gray">
              <a:xfrm>
                <a:off x="2764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2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31" name="Text Box 29"/>
              <p:cNvSpPr txBox="1">
                <a:spLocks noChangeArrowheads="1"/>
              </p:cNvSpPr>
              <p:nvPr/>
            </p:nvSpPr>
            <p:spPr bwMode="gray">
              <a:xfrm>
                <a:off x="2256" y="1776"/>
                <a:ext cx="1296" cy="75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Файловый - для многопользовательской работы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AutoShape 30"/>
              <p:cNvSpPr>
                <a:spLocks noChangeArrowheads="1"/>
              </p:cNvSpPr>
              <p:nvPr/>
            </p:nvSpPr>
            <p:spPr bwMode="gray">
              <a:xfrm>
                <a:off x="2210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58A4AE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AutoShape 31"/>
              <p:cNvSpPr>
                <a:spLocks noChangeArrowheads="1"/>
              </p:cNvSpPr>
              <p:nvPr/>
            </p:nvSpPr>
            <p:spPr bwMode="gray">
              <a:xfrm>
                <a:off x="2238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2B2BB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32"/>
            <p:cNvGrpSpPr>
              <a:grpSpLocks/>
            </p:cNvGrpSpPr>
            <p:nvPr/>
          </p:nvGrpSpPr>
          <p:grpSpPr bwMode="auto">
            <a:xfrm>
              <a:off x="5919738" y="1772816"/>
              <a:ext cx="2756718" cy="4035425"/>
              <a:chOff x="3692" y="1296"/>
              <a:chExt cx="1367" cy="2542"/>
            </a:xfrm>
          </p:grpSpPr>
          <p:sp>
            <p:nvSpPr>
              <p:cNvPr id="35" name="AutoShape 33"/>
              <p:cNvSpPr>
                <a:spLocks noChangeArrowheads="1"/>
              </p:cNvSpPr>
              <p:nvPr/>
            </p:nvSpPr>
            <p:spPr bwMode="gray">
              <a:xfrm>
                <a:off x="3696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B59F43"/>
                  </a:gs>
                  <a:gs pos="100000">
                    <a:srgbClr val="8F8849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34"/>
              <p:cNvSpPr>
                <a:spLocks noChangeArrowheads="1"/>
              </p:cNvSpPr>
              <p:nvPr/>
            </p:nvSpPr>
            <p:spPr bwMode="gray">
              <a:xfrm>
                <a:off x="3717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E9E065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AutoShape 35"/>
              <p:cNvSpPr>
                <a:spLocks noChangeArrowheads="1"/>
              </p:cNvSpPr>
              <p:nvPr/>
            </p:nvSpPr>
            <p:spPr bwMode="gray">
              <a:xfrm>
                <a:off x="3702" y="2566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9E065"/>
                  </a:gs>
                  <a:gs pos="100000">
                    <a:srgbClr val="E9E065">
                      <a:gamma/>
                      <a:tint val="57647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AutoShape 36"/>
              <p:cNvSpPr>
                <a:spLocks noChangeArrowheads="1"/>
              </p:cNvSpPr>
              <p:nvPr/>
            </p:nvSpPr>
            <p:spPr bwMode="gray">
              <a:xfrm>
                <a:off x="3728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9E065">
                      <a:gamma/>
                      <a:tint val="33333"/>
                      <a:invGamma/>
                    </a:srgbClr>
                  </a:gs>
                  <a:gs pos="100000">
                    <a:srgbClr val="E9E06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80896" name="Group 37"/>
              <p:cNvGrpSpPr>
                <a:grpSpLocks/>
              </p:cNvGrpSpPr>
              <p:nvPr/>
            </p:nvGrpSpPr>
            <p:grpSpPr bwMode="auto">
              <a:xfrm>
                <a:off x="4165" y="1296"/>
                <a:ext cx="405" cy="405"/>
                <a:chOff x="1289" y="582"/>
                <a:chExt cx="668" cy="668"/>
              </a:xfrm>
            </p:grpSpPr>
            <p:sp>
              <p:nvSpPr>
                <p:cNvPr id="44" name="Oval 38"/>
                <p:cNvSpPr>
                  <a:spLocks noChangeArrowheads="1"/>
                </p:cNvSpPr>
                <p:nvPr/>
              </p:nvSpPr>
              <p:spPr bwMode="gray">
                <a:xfrm>
                  <a:off x="1289" y="582"/>
                  <a:ext cx="668" cy="668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5" name="Oval 39"/>
                <p:cNvSpPr>
                  <a:spLocks noChangeArrowheads="1"/>
                </p:cNvSpPr>
                <p:nvPr/>
              </p:nvSpPr>
              <p:spPr bwMode="gray"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6" name="Oval 40"/>
                <p:cNvSpPr>
                  <a:spLocks noChangeArrowheads="1"/>
                </p:cNvSpPr>
                <p:nvPr/>
              </p:nvSpPr>
              <p:spPr bwMode="gray"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7" name="Oval 41"/>
                <p:cNvSpPr>
                  <a:spLocks noChangeArrowheads="1"/>
                </p:cNvSpPr>
                <p:nvPr/>
              </p:nvSpPr>
              <p:spPr bwMode="gray"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8" name="Oval 42"/>
                <p:cNvSpPr>
                  <a:spLocks noChangeArrowheads="1"/>
                </p:cNvSpPr>
                <p:nvPr/>
              </p:nvSpPr>
              <p:spPr bwMode="gray"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0" name="Text Box 43"/>
              <p:cNvSpPr txBox="1">
                <a:spLocks noChangeArrowheads="1"/>
              </p:cNvSpPr>
              <p:nvPr/>
            </p:nvSpPr>
            <p:spPr bwMode="gray">
              <a:xfrm>
                <a:off x="4252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3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41" name="Text Box 44"/>
              <p:cNvSpPr txBox="1">
                <a:spLocks noChangeArrowheads="1"/>
              </p:cNvSpPr>
              <p:nvPr/>
            </p:nvSpPr>
            <p:spPr bwMode="gray">
              <a:xfrm>
                <a:off x="3744" y="1776"/>
                <a:ext cx="1296" cy="145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Клиент-серверный вариант работы на основе трехуровневой архитектуры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AutoShape 45"/>
              <p:cNvSpPr>
                <a:spLocks noChangeArrowheads="1"/>
              </p:cNvSpPr>
              <p:nvPr/>
            </p:nvSpPr>
            <p:spPr bwMode="gray">
              <a:xfrm>
                <a:off x="3692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99BACC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AutoShape 46"/>
              <p:cNvSpPr>
                <a:spLocks noChangeArrowheads="1"/>
              </p:cNvSpPr>
              <p:nvPr/>
            </p:nvSpPr>
            <p:spPr bwMode="gray">
              <a:xfrm>
                <a:off x="3720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8DAD4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" name="Заголовок 1"/>
          <p:cNvSpPr>
            <a:spLocks noGrp="1"/>
          </p:cNvSpPr>
          <p:nvPr>
            <p:ph type="title"/>
          </p:nvPr>
        </p:nvSpPr>
        <p:spPr>
          <a:xfrm>
            <a:off x="467544" y="5877272"/>
            <a:ext cx="7890120" cy="6058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Варианты использования программы (составлено автором)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Настройка прав доступа: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меню "Конфигурация" выберите пункт "Права доступа".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открывшемся окне настройки прав доступа выберите информационную базу, для которой вы хотите настроить права доступа.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Укажите пользователей или группы пользователей, которым нужно предоставить доступ к информационной базе.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Задайте необходимые права доступа для каждого пользователя или группы, включая чтение, запись, удаление, выполнение операций и другие разрешения.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настройки прав доступа, сохраните изменения и закройте окно настройки.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Установка клиентских и серверных компонентов может различаться в зависимости от операционной системы и версии 1С:Предприятия 8. При необходимости, обратитесь к официальной документации или руководству пользователя, которые предоставляют более подробные инструкции по установке и настройке системы в соответствии с вашими конкретными требованиями и условиями.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успешной настройки подключения к базе данных в 1С:Предприятии 8, вы сможете работать с данными, выполнять операции и использовать функциональность системы. Убедитесь, что все параметры подключения указаны корректно и соответствуют требованиям вашей базы данных.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183880" cy="4187952"/>
          </a:xfrm>
        </p:spPr>
        <p:txBody>
          <a:bodyPr rtlCol="0"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ERP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Enterprise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Resource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Planning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- это система автоматизации управления предприятием, которая интегрирует различные бизнес-процессы и функции в одну централизованную систему. Она позволяет организации эффективно управлять ресурсами, включая финансы, производство, продажи, закупки, управление персоналом и другие операции.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вопрос. Определение ERP и его преимущества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89654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«1С:Бухгалтерия 8.0 для Казахстана» – это</a:t>
            </a:r>
          </a:p>
          <a:p>
            <a:pPr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универсальная программа массового назначения для автоматизации бухгалтерского и налогового учета</a:t>
            </a:r>
            <a:endParaRPr lang="ru-RU" sz="26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совокупность учетных регистров, которые используются в определенной последовательности и взаимодействии для ведения учета с применением принципа двойной записи.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программа составления отчетов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183880" cy="2034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Учет и финансы в 1C:Предприятие 8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трелка влево 46">
            <a:hlinkClick r:id="rId2" action="ppaction://hlinksldjump"/>
          </p:cNvPr>
          <p:cNvSpPr/>
          <p:nvPr/>
        </p:nvSpPr>
        <p:spPr>
          <a:xfrm>
            <a:off x="6876256" y="609329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88224" y="4941168"/>
            <a:ext cx="1683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3670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Основные принципы ведения бухгалтерии в системе 1С: ERP Управление предприятием для Казахстана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Учет операций с товарами в системе 1С: ERP Управление предприятием для Казахстана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Учет услуг в системе 1С: ERP Управление предприятием для Казахстана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Формирование финансовой отчетности в системе 1С: ERP Управление предприятием для Казахстана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Налоговый учет в системе 1С: ERP Управление предприятием для Казахстана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  <a:defRPr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Коцюбинский А.О. Самоучитель работы на компьютере для бухгалтера. - М., 2018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Чистов Д.В. Хозяйственные операции в Компьютерной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бухгалтерии:Учеб.пособие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- СПб.: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ЭЛБИ-СПб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2020. - 589с.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Филатова, В. Компьютер для бухгалтера: Самоучитель. - СПб.: Питер, 2019.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184576"/>
          </a:xfrm>
        </p:spPr>
        <p:txBody>
          <a:bodyPr rtlCol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1С: ERP Управление предприятием для Казахстана включает в себя конфигурации, которые отвечают требованиям казахстанского бухгалтерского законодательства. Она учитывает: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налоговые ставки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отчетность 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другие особенности, связанные с бухгалтерским учетом в Казахстане.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вопрос. Основные принципы ведения бухгалтерии в системе 1С: ERP Управление предприятием для Казахстана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2745096" y="1700808"/>
            <a:ext cx="343074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b="1" dirty="0" smtClean="0"/>
              <a:t>Уровень ПТ измеряется </a:t>
            </a:r>
          </a:p>
          <a:p>
            <a:pPr algn="ctr" eaLnBrk="0" hangingPunct="0"/>
            <a:r>
              <a:rPr lang="ru-RU" b="1" dirty="0" smtClean="0"/>
              <a:t>2 показателями:</a:t>
            </a:r>
            <a:endParaRPr lang="en-US" b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" name="Группа 22"/>
          <p:cNvGrpSpPr/>
          <p:nvPr/>
        </p:nvGrpSpPr>
        <p:grpSpPr>
          <a:xfrm>
            <a:off x="179512" y="620688"/>
            <a:ext cx="8712968" cy="4608512"/>
            <a:chOff x="467544" y="1052738"/>
            <a:chExt cx="8136904" cy="5400598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5562600" y="3352800"/>
              <a:ext cx="3041848" cy="310053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ru-RU" sz="1800" dirty="0"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467544" y="3352800"/>
              <a:ext cx="2824380" cy="310053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ru-RU" sz="1800">
                <a:effectLst/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611560" y="3552825"/>
              <a:ext cx="2665040" cy="2127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800" b="1" dirty="0" err="1" smtClean="0">
                  <a:latin typeface="Times New Roman" pitchFamily="18" charset="0"/>
                  <a:cs typeface="Times New Roman" pitchFamily="18" charset="0"/>
                </a:rPr>
                <a:t>Предопределен-ные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dirty="0" err="1" smtClean="0">
                  <a:latin typeface="Times New Roman" pitchFamily="18" charset="0"/>
                  <a:cs typeface="Times New Roman" pitchFamily="18" charset="0"/>
                </a:rPr>
                <a:t>Классификато-ры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26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gray">
            <a:xfrm>
              <a:off x="3222625" y="3255963"/>
              <a:ext cx="903288" cy="1241425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578" y="90"/>
                </a:cxn>
                <a:cxn ang="0">
                  <a:pos x="568" y="174"/>
                </a:cxn>
                <a:cxn ang="0">
                  <a:pos x="552" y="252"/>
                </a:cxn>
                <a:cxn ang="0">
                  <a:pos x="526" y="324"/>
                </a:cxn>
                <a:cxn ang="0">
                  <a:pos x="494" y="390"/>
                </a:cxn>
                <a:cxn ang="0">
                  <a:pos x="452" y="450"/>
                </a:cxn>
                <a:cxn ang="0">
                  <a:pos x="402" y="508"/>
                </a:cxn>
                <a:cxn ang="0">
                  <a:pos x="342" y="560"/>
                </a:cxn>
                <a:cxn ang="0">
                  <a:pos x="270" y="610"/>
                </a:cxn>
                <a:cxn ang="0">
                  <a:pos x="188" y="656"/>
                </a:cxn>
                <a:cxn ang="0">
                  <a:pos x="188" y="798"/>
                </a:cxn>
                <a:cxn ang="0">
                  <a:pos x="0" y="514"/>
                </a:cxn>
                <a:cxn ang="0">
                  <a:pos x="188" y="230"/>
                </a:cxn>
                <a:cxn ang="0">
                  <a:pos x="188" y="372"/>
                </a:cxn>
                <a:cxn ang="0">
                  <a:pos x="224" y="368"/>
                </a:cxn>
                <a:cxn ang="0">
                  <a:pos x="264" y="356"/>
                </a:cxn>
                <a:cxn ang="0">
                  <a:pos x="306" y="336"/>
                </a:cxn>
                <a:cxn ang="0">
                  <a:pos x="348" y="310"/>
                </a:cxn>
                <a:cxn ang="0">
                  <a:pos x="392" y="280"/>
                </a:cxn>
                <a:cxn ang="0">
                  <a:pos x="432" y="246"/>
                </a:cxn>
                <a:cxn ang="0">
                  <a:pos x="472" y="208"/>
                </a:cxn>
                <a:cxn ang="0">
                  <a:pos x="506" y="166"/>
                </a:cxn>
                <a:cxn ang="0">
                  <a:pos x="536" y="124"/>
                </a:cxn>
                <a:cxn ang="0">
                  <a:pos x="558" y="82"/>
                </a:cxn>
                <a:cxn ang="0">
                  <a:pos x="574" y="40"/>
                </a:cxn>
                <a:cxn ang="0">
                  <a:pos x="578" y="0"/>
                </a:cxn>
                <a:cxn ang="0">
                  <a:pos x="580" y="0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3529"/>
                    <a:invGamma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gray">
            <a:xfrm flipH="1">
              <a:off x="4875213" y="3255963"/>
              <a:ext cx="903287" cy="1241425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578" y="90"/>
                </a:cxn>
                <a:cxn ang="0">
                  <a:pos x="568" y="174"/>
                </a:cxn>
                <a:cxn ang="0">
                  <a:pos x="552" y="252"/>
                </a:cxn>
                <a:cxn ang="0">
                  <a:pos x="526" y="324"/>
                </a:cxn>
                <a:cxn ang="0">
                  <a:pos x="494" y="390"/>
                </a:cxn>
                <a:cxn ang="0">
                  <a:pos x="452" y="450"/>
                </a:cxn>
                <a:cxn ang="0">
                  <a:pos x="402" y="508"/>
                </a:cxn>
                <a:cxn ang="0">
                  <a:pos x="342" y="560"/>
                </a:cxn>
                <a:cxn ang="0">
                  <a:pos x="270" y="610"/>
                </a:cxn>
                <a:cxn ang="0">
                  <a:pos x="188" y="656"/>
                </a:cxn>
                <a:cxn ang="0">
                  <a:pos x="188" y="798"/>
                </a:cxn>
                <a:cxn ang="0">
                  <a:pos x="0" y="514"/>
                </a:cxn>
                <a:cxn ang="0">
                  <a:pos x="188" y="230"/>
                </a:cxn>
                <a:cxn ang="0">
                  <a:pos x="188" y="372"/>
                </a:cxn>
                <a:cxn ang="0">
                  <a:pos x="224" y="368"/>
                </a:cxn>
                <a:cxn ang="0">
                  <a:pos x="264" y="356"/>
                </a:cxn>
                <a:cxn ang="0">
                  <a:pos x="306" y="336"/>
                </a:cxn>
                <a:cxn ang="0">
                  <a:pos x="348" y="310"/>
                </a:cxn>
                <a:cxn ang="0">
                  <a:pos x="392" y="280"/>
                </a:cxn>
                <a:cxn ang="0">
                  <a:pos x="432" y="246"/>
                </a:cxn>
                <a:cxn ang="0">
                  <a:pos x="472" y="208"/>
                </a:cxn>
                <a:cxn ang="0">
                  <a:pos x="506" y="166"/>
                </a:cxn>
                <a:cxn ang="0">
                  <a:pos x="536" y="124"/>
                </a:cxn>
                <a:cxn ang="0">
                  <a:pos x="558" y="82"/>
                </a:cxn>
                <a:cxn ang="0">
                  <a:pos x="574" y="40"/>
                </a:cxn>
                <a:cxn ang="0">
                  <a:pos x="578" y="0"/>
                </a:cxn>
                <a:cxn ang="0">
                  <a:pos x="580" y="0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31765"/>
                    <a:invGamma/>
                  </a:schemeClr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555851" y="1052738"/>
              <a:ext cx="3744339" cy="2088232"/>
              <a:chOff x="1960" y="1314"/>
              <a:chExt cx="1926" cy="1009"/>
            </a:xfrm>
          </p:grpSpPr>
          <p:grpSp>
            <p:nvGrpSpPr>
              <p:cNvPr id="10" name="Group 11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16" name="Oval 12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" name="Oval 13"/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2" name="Oval 14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" name="Oval 16"/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5" name="Oval 17"/>
              <p:cNvSpPr>
                <a:spLocks noChangeArrowheads="1"/>
              </p:cNvSpPr>
              <p:nvPr/>
            </p:nvSpPr>
            <p:spPr bwMode="gray">
              <a:xfrm rot="16200000">
                <a:off x="2575" y="803"/>
                <a:ext cx="696" cy="192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r>
                  <a:rPr lang="ru-RU" sz="3000" b="1" dirty="0" smtClean="0">
                    <a:latin typeface="Times New Roman" pitchFamily="18" charset="0"/>
                    <a:cs typeface="Times New Roman" pitchFamily="18" charset="0"/>
                  </a:rPr>
                  <a:t>1С: ERP</a:t>
                </a:r>
              </a:p>
              <a:p>
                <a:pPr algn="ctr"/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предоставляет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5810250" y="3581400"/>
              <a:ext cx="2578174" cy="1118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endParaRPr lang="ru-RU" sz="28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Справочники</a:t>
              </a:r>
              <a:endParaRPr lang="en-US" sz="2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36976" y="6237312"/>
            <a:ext cx="5269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Составляющие программы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Классификаторы и справочники включают: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классификаторы видов экономической деятельности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налоговые ставки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операций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справочники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328592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1С: ERP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позволяет организовать учет в соответствии с казахстанскими бухгалтерскими стандартами. Это включает:</a:t>
            </a:r>
          </a:p>
          <a:p>
            <a:pPr marL="0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учет счетов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подразделений предприятия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аналитический учет по статьям расходов и доходов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контрагентов и других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Организация учета 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1С: ERP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предоставляет возможность ведения различных бухгалтерских документов, таких как:</a:t>
            </a:r>
          </a:p>
          <a:p>
            <a:pPr marL="0" indent="-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приходные и расходные ордера</a:t>
            </a:r>
          </a:p>
          <a:p>
            <a:pPr marL="0" indent="-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акты выполненных работ</a:t>
            </a:r>
          </a:p>
          <a:p>
            <a:pPr marL="0" indent="-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счета-фактуры</a:t>
            </a:r>
          </a:p>
          <a:p>
            <a:pPr marL="0" indent="-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накладные</a:t>
            </a:r>
          </a:p>
          <a:p>
            <a:pPr marL="0" indent="-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авансовые отчеты</a:t>
            </a:r>
          </a:p>
          <a:p>
            <a:pPr marL="0" indent="-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акты сверки и другие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Ведение первичных документов 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 rtlCol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Ведение учета операций с товарами в системе 1С: ERP обеспечивает комплексный и интегрированный подход к: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управлению товарными запасами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продажами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операциями, связанными с товарами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Система позволяет: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автоматизировать процессы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 улучшить эффективность работы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 обеспечить качество данных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 анализировать результаты бизнеса.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2 вопрос. Учет операций с товарами в системе 1С: ERP Управление предприятием для Казахстана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5877272"/>
            <a:ext cx="8712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Основные аспекты учета операций с товарами в системе 1С: ERP 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79512" y="404664"/>
            <a:ext cx="8784976" cy="5112568"/>
            <a:chOff x="539552" y="1412776"/>
            <a:chExt cx="7992888" cy="446449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9552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Приемка товаров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Учет движения товаров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012160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Учет серийных номеров и партий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75856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Инвентаризация товаров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9552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Отгрузка товаров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75856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Анализ и отчетность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012160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Интеграция с другими модулями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75856" y="50131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Ценообразование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9552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Создание каталога товаров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012160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 err="1" smtClean="0">
                  <a:latin typeface="Times New Roman" pitchFamily="18" charset="0"/>
                  <a:cs typeface="Times New Roman" pitchFamily="18" charset="0"/>
                </a:rPr>
                <a:t>Многовариантность</a:t>
              </a:r>
              <a:r>
                <a:rPr lang="ru-RU" sz="2200" b="1" dirty="0" smtClean="0">
                  <a:latin typeface="Times New Roman" pitchFamily="18" charset="0"/>
                  <a:cs typeface="Times New Roman" pitchFamily="18" charset="0"/>
                </a:rPr>
                <a:t> товаров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539552" y="332656"/>
          <a:ext cx="828092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46118" y="5661248"/>
            <a:ext cx="1019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продаж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5661248"/>
            <a:ext cx="1467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материалов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21930" y="4941168"/>
            <a:ext cx="967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кадров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3573016"/>
            <a:ext cx="1086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Розн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продажи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2132856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Фин.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0481" y="908720"/>
            <a:ext cx="1260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620688"/>
            <a:ext cx="1079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Управл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4128" y="980728"/>
            <a:ext cx="758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5949280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Бизнес-процессы и функции ERP системы 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00192" y="6021288"/>
            <a:ext cx="262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Составлено автором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Grp="1"/>
          </p:cNvSpPr>
          <p:nvPr>
            <p:ph type="body" idx="4294967295"/>
          </p:nvPr>
        </p:nvSpPr>
        <p:spPr>
          <a:xfrm>
            <a:off x="467544" y="620688"/>
            <a:ext cx="8208912" cy="862906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принципы учета операций с товарами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2339751" y="1268760"/>
            <a:ext cx="4824539" cy="4384979"/>
            <a:chOff x="2339751" y="2347734"/>
            <a:chExt cx="4824539" cy="3357791"/>
          </a:xfrm>
        </p:grpSpPr>
        <p:sp>
          <p:nvSpPr>
            <p:cNvPr id="30724" name="AutoShape 4"/>
            <p:cNvSpPr>
              <a:spLocks noChangeArrowheads="1"/>
            </p:cNvSpPr>
            <p:nvPr/>
          </p:nvSpPr>
          <p:spPr bwMode="auto">
            <a:xfrm rot="16200000">
              <a:off x="4457308" y="302187"/>
              <a:ext cx="661436" cy="475252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endParaRPr lang="ru-RU" sz="2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Приемка </a:t>
              </a:r>
            </a:p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25" name="AutoShape 5"/>
            <p:cNvSpPr>
              <a:spLocks noChangeArrowheads="1"/>
            </p:cNvSpPr>
            <p:nvPr/>
          </p:nvSpPr>
          <p:spPr bwMode="auto">
            <a:xfrm rot="16200000">
              <a:off x="4390997" y="1133906"/>
              <a:ext cx="722046" cy="482453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Отгрузка 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3" name="AutoShape 13"/>
            <p:cNvSpPr>
              <a:spLocks noChangeArrowheads="1"/>
            </p:cNvSpPr>
            <p:nvPr/>
          </p:nvSpPr>
          <p:spPr bwMode="auto">
            <a:xfrm rot="16200000">
              <a:off x="4407102" y="2044865"/>
              <a:ext cx="689835" cy="482453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Инвентаризация 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4" name="AutoShape 14"/>
            <p:cNvSpPr>
              <a:spLocks noChangeArrowheads="1"/>
            </p:cNvSpPr>
            <p:nvPr/>
          </p:nvSpPr>
          <p:spPr bwMode="auto">
            <a:xfrm rot="16200000">
              <a:off x="4424055" y="2965292"/>
              <a:ext cx="655931" cy="48245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Анализ 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272394" y="6165304"/>
            <a:ext cx="8871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жизненного цикла товара (составлено автором)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535808" cy="10515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 принципов учета операций с товарами позволяет: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ятиугольник 25"/>
          <p:cNvSpPr/>
          <p:nvPr/>
        </p:nvSpPr>
        <p:spPr>
          <a:xfrm rot="10800000">
            <a:off x="827584" y="4581128"/>
            <a:ext cx="8064896" cy="977388"/>
          </a:xfrm>
          <a:prstGeom prst="homePlat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7" name="Группа 16"/>
          <p:cNvGrpSpPr/>
          <p:nvPr/>
        </p:nvGrpSpPr>
        <p:grpSpPr>
          <a:xfrm>
            <a:off x="179512" y="1196752"/>
            <a:ext cx="9216008" cy="4135176"/>
            <a:chOff x="179512" y="1196752"/>
            <a:chExt cx="9216008" cy="4135176"/>
          </a:xfrm>
        </p:grpSpPr>
        <p:sp>
          <p:nvSpPr>
            <p:cNvPr id="30" name="TextBox 29"/>
            <p:cNvSpPr txBox="1"/>
            <p:nvPr/>
          </p:nvSpPr>
          <p:spPr>
            <a:xfrm>
              <a:off x="1559993" y="1628800"/>
              <a:ext cx="78355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анализировать результаты и принимать</a:t>
              </a:r>
            </a:p>
            <a:p>
              <a:pPr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обоснованные решения для развития бизнеса</a:t>
              </a:r>
              <a:endPara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" name="Группа 33"/>
            <p:cNvGrpSpPr/>
            <p:nvPr/>
          </p:nvGrpSpPr>
          <p:grpSpPr>
            <a:xfrm>
              <a:off x="179512" y="1196752"/>
              <a:ext cx="8748464" cy="4135176"/>
              <a:chOff x="72008" y="4581128"/>
              <a:chExt cx="8748464" cy="4135176"/>
            </a:xfrm>
          </p:grpSpPr>
          <p:graphicFrame>
            <p:nvGraphicFramePr>
              <p:cNvPr id="20" name="Схема 19"/>
              <p:cNvGraphicFramePr/>
              <p:nvPr/>
            </p:nvGraphicFramePr>
            <p:xfrm>
              <a:off x="72008" y="4581128"/>
              <a:ext cx="8748464" cy="367240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28" name="Овал 27"/>
              <p:cNvSpPr/>
              <p:nvPr/>
            </p:nvSpPr>
            <p:spPr>
              <a:xfrm>
                <a:off x="72008" y="8037512"/>
                <a:ext cx="576064" cy="678792"/>
              </a:xfrm>
              <a:prstGeom prst="ellipse">
                <a:avLst/>
              </a:prstGeom>
              <a:blipFill rotWithShape="0">
                <a:blip r:embed="rId7" cstate="print"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9" name="TextBox 28"/>
              <p:cNvSpPr txBox="1"/>
              <p:nvPr/>
            </p:nvSpPr>
            <p:spPr>
              <a:xfrm>
                <a:off x="216024" y="8181528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179512" y="155679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270892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371703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4653136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анализировать результаты и принимать обоснованные решения для развития бизнеса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24128" y="6021288"/>
            <a:ext cx="3168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Особенности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 возможности учета операций с услугами: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Создание и регистрация услуг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Учет заказов на услуги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Планирование ресурсов и расписания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Учет выполнения услуг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Учет выставления счетов и оплаты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Интеграция с финансовым учетом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 производительности услуг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Учет контрактов и договоров и др.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вопрос. Учет услуг в системе 1С: ERP Управление предприятием для Казахстана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183880" cy="62646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ресурсами и персоналом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позволяет эффективно управлять ресурсами и персоналом, связанными с предоставлением услуг, а именно: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назначать исполнителей на задачи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контролировать их доступность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учитывать их нагрузку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освобождать ресурсы по мере завершения работ.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183880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Отчетность и аналитика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получать отчеты о: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выполненных услугах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выручке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затратах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производительности исполнителей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анализировать тренды и ключевые показатели.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5877272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Дополнительные возможности и особенности учета операций с услугами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179512" y="404664"/>
            <a:ext cx="8784976" cy="5472608"/>
            <a:chOff x="539552" y="1412776"/>
            <a:chExt cx="7992888" cy="446449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9552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</a:t>
              </a:r>
              <a:r>
                <a:rPr lang="ru-RU" sz="2400" b="1" dirty="0" err="1" smtClean="0">
                  <a:latin typeface="Times New Roman" pitchFamily="18" charset="0"/>
                  <a:cs typeface="Times New Roman" pitchFamily="18" charset="0"/>
                </a:rPr>
                <a:t>межфилиальных</a:t>
              </a: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 услуг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Интеграция с СЭП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012160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аналитической информации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75856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времени и трудозатрат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9552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Интеграция с CRM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75856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дополнительных затрат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012160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Мобильный доступ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75856" y="50131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договорных обязательств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9552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повторяющихся услуг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012160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подрядчиков и субподрядчиков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финансовой отчетности в системе 1С: ERP Управление предприятием для Казахстана является важной частью бухгалтерского учета и финансового анализа.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Система предоставляет возможности для автоматизации и упрощения процесса формирования финансовой отчетности в соответствии с требованиями казахстанского законодательства.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 вопрос. Формирование финансовой отчетности в системе 1С: ERP Управление предприятием для Казахстана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5877272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возможности и функциональности для формирования финансовой отчетности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179512" y="404664"/>
            <a:ext cx="8784976" cy="5472608"/>
            <a:chOff x="539552" y="1412776"/>
            <a:chExt cx="7992888" cy="446449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9552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Консолидация данных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Анализ и сравнение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012160" y="2636912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Расчет показателей эффективности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75856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Налоговый учет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9552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Формирование отчетности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75856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Отчетность для органов </a:t>
              </a:r>
              <a:r>
                <a:rPr lang="ru-RU" sz="2400" b="1" dirty="0" err="1" smtClean="0">
                  <a:latin typeface="Times New Roman" pitchFamily="18" charset="0"/>
                  <a:cs typeface="Times New Roman" pitchFamily="18" charset="0"/>
                </a:rPr>
                <a:t>гос</a:t>
              </a: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. власти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012160" y="393305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Автоматический импорт данных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75856" y="50131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Генерация электронной отчетности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9552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Бухгалтерский учет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012160" y="1412776"/>
              <a:ext cx="2520280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err="1" smtClean="0">
                  <a:latin typeface="Times New Roman" pitchFamily="18" charset="0"/>
                  <a:cs typeface="Times New Roman" pitchFamily="18" charset="0"/>
                </a:rPr>
                <a:t>Бюджетирование</a:t>
              </a: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 и планирование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Бухгалтерский учет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позволяет вести бухгалтерский учет в соответствии с принципами и стандартами бухгалтерского учета: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регистрировать финансовые операции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учитывать доходы и расходы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формировать бухгалтерские проводки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контролировать сальдо по счетам.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отчетности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 предоставляет широкий набор стандартных отчетов, включая: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бухгалтерский баланс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отчет о финансовых результатах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отчет о движении денежных средств и др.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Можно: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выбирать нужные отчеты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настраивать параметры отчетности, такие как: период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валюта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сегменты и другие.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395536" y="332656"/>
            <a:ext cx="828092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Преимущества ERP системы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Централизованное управление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ERP система интегрирует различные аспекты бизнеса в единую платформу, позволяя централизованно управлять всеми бизнес-процессами и ресурсами. Это способствует улучшению координации и взаимодействия между отделами и подразделениями предприятия.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обеспечивает 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Надежность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Точность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Эффективность ведения налогового учета</a:t>
            </a: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вопрос. Налоговый учет в системе 1С: ERP Управление предприятием для Казахстана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573325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Возможности налогового учета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79512" y="404664"/>
            <a:ext cx="8784976" cy="5112568"/>
            <a:chOff x="179512" y="404664"/>
            <a:chExt cx="8784976" cy="414858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79512" y="1905218"/>
              <a:ext cx="2770037" cy="10592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Поддержка различных налогов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186981" y="1905218"/>
              <a:ext cx="2770037" cy="10592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Мониторинг сроков и обязательств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194451" y="1905218"/>
              <a:ext cx="2770037" cy="10592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Отслеживание изменений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86981" y="404664"/>
              <a:ext cx="2770037" cy="10592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Формирование налоговых деклараций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79512" y="3267775"/>
              <a:ext cx="2770037" cy="12854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Расчет налоговых обязательств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186981" y="3267775"/>
              <a:ext cx="2770037" cy="12854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Аудит налоговых операций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194451" y="3267775"/>
              <a:ext cx="2770037" cy="12854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Интеграция с другими модулями системы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79512" y="404664"/>
              <a:ext cx="2770037" cy="10592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Учет налоговых вычетов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194451" y="404664"/>
              <a:ext cx="2770037" cy="10592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Обработка налоговых корректировок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Поддержка различных налогов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поддерживает различные виды налогов, включая: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Налог на добавленную стоимость (НДС)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Налог на прибыль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Налог на доходы физических лиц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Налог на имущество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Налог на ТС и другие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26469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Мониторинг сроков и обязательств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позволяет отслеживать: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сроки подачи налоговой отчетности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сроки уплаты налоговых платежей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непогашенные обязательства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другие налоговые обязательства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Аудит налоговых операций: Система обеспечивает возможность проведения аудита налоговых операций и проводит контроль и проверку налоговых операций в системе. Вы можете анализировать и проверять налоговые проводки, сравнивать их с документами и требованиями налогового законодательства. Это помогает обеспечить соответствие налоговых операций требованиям и предотвращает возможные ошибки или нарушения в налоговом учете.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8229600" cy="1371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Аудит налоговых операций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0" y="1412776"/>
            <a:ext cx="8821738" cy="3783325"/>
            <a:chOff x="0" y="2420888"/>
            <a:chExt cx="8821738" cy="3783325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331640" y="2420888"/>
              <a:ext cx="6119812" cy="1655762"/>
              <a:chOff x="839" y="981"/>
              <a:chExt cx="3855" cy="1043"/>
            </a:xfrm>
          </p:grpSpPr>
          <p:sp>
            <p:nvSpPr>
              <p:cNvPr id="3076" name="Line 4"/>
              <p:cNvSpPr>
                <a:spLocks noChangeShapeType="1"/>
              </p:cNvSpPr>
              <p:nvPr/>
            </p:nvSpPr>
            <p:spPr bwMode="auto">
              <a:xfrm flipH="1">
                <a:off x="839" y="981"/>
                <a:ext cx="1361" cy="7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77" name="Line 5"/>
              <p:cNvSpPr>
                <a:spLocks noChangeShapeType="1"/>
              </p:cNvSpPr>
              <p:nvPr/>
            </p:nvSpPr>
            <p:spPr bwMode="auto">
              <a:xfrm flipH="1">
                <a:off x="2018" y="1026"/>
                <a:ext cx="726" cy="99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78" name="Line 6"/>
              <p:cNvSpPr>
                <a:spLocks noChangeShapeType="1"/>
              </p:cNvSpPr>
              <p:nvPr/>
            </p:nvSpPr>
            <p:spPr bwMode="auto">
              <a:xfrm>
                <a:off x="3470" y="981"/>
                <a:ext cx="1224" cy="6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0" y="3572893"/>
              <a:ext cx="8821738" cy="1704976"/>
              <a:chOff x="0" y="1752"/>
              <a:chExt cx="5557" cy="1074"/>
            </a:xfrm>
          </p:grpSpPr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>
                <a:off x="0" y="1797"/>
                <a:ext cx="1338" cy="7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Контроль налоговых операций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1247" y="2070"/>
                <a:ext cx="1497" cy="7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Проверка налоговых проводок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4" name="Text Box 12"/>
              <p:cNvSpPr txBox="1">
                <a:spLocks noChangeArrowheads="1"/>
              </p:cNvSpPr>
              <p:nvPr/>
            </p:nvSpPr>
            <p:spPr bwMode="auto">
              <a:xfrm>
                <a:off x="4014" y="1752"/>
                <a:ext cx="1543" cy="7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Сравнение проводок с документами</a:t>
                </a:r>
                <a:endParaRPr lang="ru-RU" sz="22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5580112" y="5229200"/>
              <a:ext cx="295232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Анализ налоговых проводок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555776" y="5373216"/>
              <a:ext cx="289861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Проверка налоговых</a:t>
              </a:r>
            </a:p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операций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283968" y="1412776"/>
            <a:ext cx="1728192" cy="2736304"/>
            <a:chOff x="4283968" y="1412776"/>
            <a:chExt cx="1728192" cy="2736304"/>
          </a:xfrm>
        </p:grpSpPr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4932040" y="1412776"/>
              <a:ext cx="1080120" cy="27363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flipH="1">
              <a:off x="4283968" y="1412776"/>
              <a:ext cx="432048" cy="27363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6372200" y="5877272"/>
            <a:ext cx="24043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Составлено автором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738650559"/>
      </p:ext>
    </p:extLst>
  </p:cSld>
  <p:clrMapOvr>
    <a:masterClrMapping/>
  </p:clrMapOvr>
  <p:transition advClick="0" advTm="6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1926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Одной из основных функций «Конфигуратора» является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администрирование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которое включает в себя: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ведение списка пользователей,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настройку прав доступа,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резервное копирование информационной базы,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мониторинг системных событий (журнал регистрации настраивается в конфигураторе; просматривается как в конфигураторе, так и в предприятии),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выполнение других действий для поддержания работоспособности системы.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Казахстанская бухгалтерская система: 1С: ERP Управление предприятием для Казахстана включает в себя конфигурации, которые отвечают требованиям казахстанского бухгалтерского законодательства. Она учитывает налоговые ставки, отчетность и другие особенности, связанные с бухгалтерским учетом в Казахстане.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Классификаторы и справочники: 1С: ERP предоставляет предопределенные классификаторы и справочники, соответствующие требованиям казахстанской бухгалтерии. Это включает классификаторы видов экономической деятельности, налоговых ставок, видов операций и другие справочники, которые облегчают правильное заполнение бухгалтерских документов.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1С: ERP Управление предприятием для Казахстана учитывает: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Налоговые ставки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электронные таблицы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текстовые документы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структуры данных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39552" y="1556792"/>
            <a:ext cx="8183880" cy="1872208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lvl="0" indent="-265176" algn="ctr">
              <a:spcBef>
                <a:spcPts val="250"/>
              </a:spcBef>
              <a:buClr>
                <a:schemeClr val="accent1"/>
              </a:buClr>
              <a:buSzPct val="80000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Управление торговлей и складским учетом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трелка влево 29">
            <a:hlinkClick r:id="rId2" action="ppaction://hlinksldjump"/>
          </p:cNvPr>
          <p:cNvSpPr/>
          <p:nvPr/>
        </p:nvSpPr>
        <p:spPr>
          <a:xfrm>
            <a:off x="6876256" y="609329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848038" y="4722525"/>
            <a:ext cx="16707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4" cy="47525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Оптимизация бизнес-процессов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ERP система автоматизирует и стандартизирует бизнес-процессы, упрощая их выполнение и снижая ручную работу. Это позволяет повысить эффективность операций, сократить время выполнения задач и улучшить качество работы.</a:t>
            </a:r>
          </a:p>
        </p:txBody>
      </p:sp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 ERP системы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7606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процесса продаж и закупок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товарных запасов и инвентаризация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прайс-листами и скидками в системе 1С: ERP Управление предприятием для Казахстана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  <a:defRPr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Коцюбинский А.О. Самоучитель работы на компьютере для бухгалтера. - М., 2018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Казахстанский юридический портал.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zakon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Филатова, В. Компьютер для бухгалтера: Самоучитель. - СПб.: Питер, 2019.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процесса продаж и закупок в системе 1С: ERP Управление предприятием для Казахстана обеспечивает эффективное управление торговыми операциями и снабжением в вашей компании.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предоставляет ряд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возможностей для автоматизации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оптимизации процессов продаж и закупок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вопрос. Организация процесса продаж и закупок в системе 1С: ERP Управление предприятием для Казахстана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255888" cy="4176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клиентской базой: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69"/>
          <p:cNvGrpSpPr/>
          <p:nvPr/>
        </p:nvGrpSpPr>
        <p:grpSpPr>
          <a:xfrm>
            <a:off x="0" y="1844824"/>
            <a:ext cx="9144001" cy="3096344"/>
            <a:chOff x="1022099" y="1828800"/>
            <a:chExt cx="6902702" cy="1692275"/>
          </a:xfrm>
        </p:grpSpPr>
        <p:sp>
          <p:nvSpPr>
            <p:cNvPr id="35" name="AutoShape 6"/>
            <p:cNvSpPr>
              <a:spLocks noChangeArrowheads="1"/>
            </p:cNvSpPr>
            <p:nvPr/>
          </p:nvSpPr>
          <p:spPr bwMode="gray">
            <a:xfrm>
              <a:off x="3151188" y="2452688"/>
              <a:ext cx="400050" cy="449262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7"/>
            <p:cNvSpPr>
              <a:spLocks noChangeArrowheads="1"/>
            </p:cNvSpPr>
            <p:nvPr/>
          </p:nvSpPr>
          <p:spPr bwMode="gray">
            <a:xfrm>
              <a:off x="5613400" y="2452688"/>
              <a:ext cx="398463" cy="449262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8"/>
            <p:cNvSpPr>
              <a:spLocks noChangeArrowheads="1"/>
            </p:cNvSpPr>
            <p:nvPr/>
          </p:nvSpPr>
          <p:spPr bwMode="gray">
            <a:xfrm>
              <a:off x="6221413" y="1833563"/>
              <a:ext cx="1703387" cy="16875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8" name="Oval 9"/>
            <p:cNvSpPr>
              <a:spLocks noChangeArrowheads="1"/>
            </p:cNvSpPr>
            <p:nvPr/>
          </p:nvSpPr>
          <p:spPr bwMode="gray">
            <a:xfrm>
              <a:off x="6104191" y="2535396"/>
              <a:ext cx="1820610" cy="28384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ru-RU"/>
            </a:p>
          </p:txBody>
        </p:sp>
        <p:sp>
          <p:nvSpPr>
            <p:cNvPr id="39" name="Oval 10"/>
            <p:cNvSpPr>
              <a:spLocks noChangeArrowheads="1"/>
            </p:cNvSpPr>
            <p:nvPr/>
          </p:nvSpPr>
          <p:spPr bwMode="gray">
            <a:xfrm>
              <a:off x="6332538" y="1944688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0" name="Oval 11"/>
            <p:cNvSpPr>
              <a:spLocks noChangeArrowheads="1"/>
            </p:cNvSpPr>
            <p:nvPr/>
          </p:nvSpPr>
          <p:spPr bwMode="gray">
            <a:xfrm>
              <a:off x="6212906" y="2544127"/>
              <a:ext cx="1626169" cy="28384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ru-RU"/>
            </a:p>
          </p:txBody>
        </p:sp>
        <p:sp>
          <p:nvSpPr>
            <p:cNvPr id="41" name="Oval 12"/>
            <p:cNvSpPr>
              <a:spLocks noChangeArrowheads="1"/>
            </p:cNvSpPr>
            <p:nvPr/>
          </p:nvSpPr>
          <p:spPr bwMode="gray">
            <a:xfrm>
              <a:off x="6411913" y="2016125"/>
              <a:ext cx="1335087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gray">
            <a:xfrm>
              <a:off x="1295400" y="1828800"/>
              <a:ext cx="1703388" cy="168751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3" name="Oval 14"/>
            <p:cNvSpPr>
              <a:spLocks noChangeArrowheads="1"/>
            </p:cNvSpPr>
            <p:nvPr/>
          </p:nvSpPr>
          <p:spPr bwMode="gray">
            <a:xfrm>
              <a:off x="1295400" y="2374297"/>
              <a:ext cx="1703388" cy="30513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ru-RU"/>
            </a:p>
          </p:txBody>
        </p:sp>
        <p:sp>
          <p:nvSpPr>
            <p:cNvPr id="44" name="Oval 15"/>
            <p:cNvSpPr>
              <a:spLocks noChangeArrowheads="1"/>
            </p:cNvSpPr>
            <p:nvPr/>
          </p:nvSpPr>
          <p:spPr bwMode="gray">
            <a:xfrm>
              <a:off x="1406525" y="1938338"/>
              <a:ext cx="1481138" cy="146685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5" name="Oval 16"/>
            <p:cNvSpPr>
              <a:spLocks noChangeArrowheads="1"/>
            </p:cNvSpPr>
            <p:nvPr/>
          </p:nvSpPr>
          <p:spPr bwMode="gray">
            <a:xfrm>
              <a:off x="1455090" y="2021681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6" name="Oval 17"/>
            <p:cNvSpPr>
              <a:spLocks noChangeArrowheads="1"/>
            </p:cNvSpPr>
            <p:nvPr/>
          </p:nvSpPr>
          <p:spPr bwMode="gray">
            <a:xfrm>
              <a:off x="1481138" y="2012950"/>
              <a:ext cx="1333500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1455387" y="2032000"/>
              <a:ext cx="1337027" cy="1277938"/>
              <a:chOff x="4121" y="1706"/>
              <a:chExt cx="1297" cy="1252"/>
            </a:xfrm>
          </p:grpSpPr>
          <p:sp>
            <p:nvSpPr>
              <p:cNvPr id="48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9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0" name="Oval 21"/>
              <p:cNvSpPr>
                <a:spLocks noChangeArrowheads="1"/>
              </p:cNvSpPr>
              <p:nvPr/>
            </p:nvSpPr>
            <p:spPr bwMode="gray">
              <a:xfrm>
                <a:off x="4121" y="1725"/>
                <a:ext cx="1236" cy="12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1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b="1" dirty="0"/>
              </a:p>
            </p:txBody>
          </p:sp>
        </p:grpSp>
        <p:sp>
          <p:nvSpPr>
            <p:cNvPr id="52" name="Oval 23"/>
            <p:cNvSpPr>
              <a:spLocks noChangeArrowheads="1"/>
            </p:cNvSpPr>
            <p:nvPr/>
          </p:nvSpPr>
          <p:spPr bwMode="gray">
            <a:xfrm>
              <a:off x="3759200" y="1833563"/>
              <a:ext cx="1703388" cy="168751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" name="Oval 24"/>
            <p:cNvSpPr>
              <a:spLocks noChangeArrowheads="1"/>
            </p:cNvSpPr>
            <p:nvPr/>
          </p:nvSpPr>
          <p:spPr bwMode="gray">
            <a:xfrm>
              <a:off x="3759200" y="1833563"/>
              <a:ext cx="1703388" cy="168751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" name="Oval 25"/>
            <p:cNvSpPr>
              <a:spLocks noChangeArrowheads="1"/>
            </p:cNvSpPr>
            <p:nvPr/>
          </p:nvSpPr>
          <p:spPr bwMode="gray">
            <a:xfrm>
              <a:off x="3870325" y="1944688"/>
              <a:ext cx="1481138" cy="146685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5" name="Oval 26"/>
            <p:cNvSpPr>
              <a:spLocks noChangeArrowheads="1"/>
            </p:cNvSpPr>
            <p:nvPr/>
          </p:nvSpPr>
          <p:spPr bwMode="gray">
            <a:xfrm>
              <a:off x="3871913" y="1946275"/>
              <a:ext cx="1481137" cy="146685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6" name="Oval 27"/>
            <p:cNvSpPr>
              <a:spLocks noChangeArrowheads="1"/>
            </p:cNvSpPr>
            <p:nvPr/>
          </p:nvSpPr>
          <p:spPr bwMode="gray">
            <a:xfrm>
              <a:off x="3943350" y="2016125"/>
              <a:ext cx="1333500" cy="132080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965575" y="2032000"/>
              <a:ext cx="1290638" cy="1277938"/>
              <a:chOff x="4166" y="1706"/>
              <a:chExt cx="1252" cy="1252"/>
            </a:xfrm>
          </p:grpSpPr>
          <p:sp>
            <p:nvSpPr>
              <p:cNvPr id="58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9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0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6435725" y="2032000"/>
              <a:ext cx="1292225" cy="1277938"/>
              <a:chOff x="4166" y="1706"/>
              <a:chExt cx="1252" cy="1252"/>
            </a:xfrm>
          </p:grpSpPr>
          <p:sp>
            <p:nvSpPr>
              <p:cNvPr id="63" name="Oval 3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4" name="Oval 3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" name="Oval 3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7" name="Text Box 38"/>
            <p:cNvSpPr txBox="1">
              <a:spLocks noChangeArrowheads="1"/>
            </p:cNvSpPr>
            <p:nvPr/>
          </p:nvSpPr>
          <p:spPr bwMode="gray">
            <a:xfrm>
              <a:off x="1022099" y="2261708"/>
              <a:ext cx="2187002" cy="6560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 Создавать </a:t>
              </a:r>
            </a:p>
            <a:p>
              <a:pPr algn="ctr" eaLnBrk="0" hangingPunct="0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базу </a:t>
              </a:r>
            </a:p>
            <a:p>
              <a:pPr algn="ctr" eaLnBrk="0" hangingPunct="0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клиентов</a:t>
              </a:r>
              <a:endParaRPr lang="en-US" sz="24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39"/>
            <p:cNvSpPr txBox="1">
              <a:spLocks noChangeArrowheads="1"/>
            </p:cNvSpPr>
            <p:nvPr/>
          </p:nvSpPr>
          <p:spPr bwMode="gray">
            <a:xfrm>
              <a:off x="4544776" y="2505075"/>
              <a:ext cx="151288" cy="3572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endParaRPr lang="en-US" sz="2000" dirty="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3779912" y="2708920"/>
            <a:ext cx="1925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Поддержи-вать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базу клиентов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7092280" y="2780928"/>
            <a:ext cx="2051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Анализиро-вать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формировать отчетность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AutoShape 21"/>
          <p:cNvSpPr>
            <a:spLocks noChangeArrowheads="1"/>
          </p:cNvSpPr>
          <p:nvPr/>
        </p:nvSpPr>
        <p:spPr bwMode="auto">
          <a:xfrm>
            <a:off x="1259632" y="5805264"/>
            <a:ext cx="6696744" cy="6480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kk-KZ" i="1" dirty="0" smtClean="0"/>
              <a:t>   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Возможности системы</a:t>
            </a:r>
          </a:p>
          <a:p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                       (составлено автором)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товарными каталогами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предоставляет возможность: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создания товарных каталогов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управления товарными каталогами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делать описание товаров, их характеристики, фотографии и другую информацию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классифицировать товары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устанавливать цены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наличие на складе и другие параметры.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Заказы и счета-фактуры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Система позволяет: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создавать заказы от клиентов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- обрабатывать заказы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- формировать счета-фактуры на основе этих заказов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- контролировать статусы заказов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- отслеживать их исполнение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- автоматически формировать соответствующие документы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продаж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обеспечивает: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продаж и доходов от реализации товаров и услуг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возможность регистрировать продажи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автоматически формировать бухгалтерские проводки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учитывать налоги, скидки и комиссии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контролировать платежи от клиентов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7667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Управление запасами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48"/>
          <p:cNvGrpSpPr/>
          <p:nvPr/>
        </p:nvGrpSpPr>
        <p:grpSpPr>
          <a:xfrm>
            <a:off x="395536" y="1196752"/>
            <a:ext cx="8568952" cy="4467473"/>
            <a:chOff x="395536" y="1772816"/>
            <a:chExt cx="8280920" cy="403542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95536" y="1772816"/>
              <a:ext cx="2616225" cy="4035425"/>
              <a:chOff x="720" y="1296"/>
              <a:chExt cx="1367" cy="2542"/>
            </a:xfrm>
          </p:grpSpPr>
          <p:sp>
            <p:nvSpPr>
              <p:cNvPr id="6" name="AutoShape 4"/>
              <p:cNvSpPr>
                <a:spLocks noChangeArrowheads="1"/>
              </p:cNvSpPr>
              <p:nvPr/>
            </p:nvSpPr>
            <p:spPr bwMode="gray">
              <a:xfrm>
                <a:off x="720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AutoShape 5"/>
              <p:cNvSpPr>
                <a:spLocks noChangeArrowheads="1"/>
              </p:cNvSpPr>
              <p:nvPr/>
            </p:nvSpPr>
            <p:spPr bwMode="gray">
              <a:xfrm>
                <a:off x="741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3CA1E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AutoShape 6"/>
              <p:cNvSpPr>
                <a:spLocks noChangeArrowheads="1"/>
              </p:cNvSpPr>
              <p:nvPr/>
            </p:nvSpPr>
            <p:spPr bwMode="gray">
              <a:xfrm>
                <a:off x="752" y="2795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3CA1E6">
                      <a:gamma/>
                      <a:tint val="51373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gray">
              <a:xfrm>
                <a:off x="752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gamma/>
                      <a:tint val="33333"/>
                      <a:invGamma/>
                    </a:srgbClr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8"/>
              <p:cNvSpPr>
                <a:spLocks noChangeArrowheads="1"/>
              </p:cNvSpPr>
              <p:nvPr/>
            </p:nvSpPr>
            <p:spPr bwMode="gray">
              <a:xfrm>
                <a:off x="724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729EB4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utoShape 9"/>
              <p:cNvSpPr>
                <a:spLocks noChangeArrowheads="1"/>
              </p:cNvSpPr>
              <p:nvPr/>
            </p:nvSpPr>
            <p:spPr bwMode="gray">
              <a:xfrm>
                <a:off x="752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DAFD4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1189" y="1296"/>
                <a:ext cx="405" cy="405"/>
                <a:chOff x="1289" y="582"/>
                <a:chExt cx="668" cy="668"/>
              </a:xfrm>
            </p:grpSpPr>
            <p:sp>
              <p:nvSpPr>
                <p:cNvPr id="15" name="Oval 11"/>
                <p:cNvSpPr>
                  <a:spLocks noChangeArrowheads="1"/>
                </p:cNvSpPr>
                <p:nvPr/>
              </p:nvSpPr>
              <p:spPr bwMode="gray">
                <a:xfrm>
                  <a:off x="1289" y="582"/>
                  <a:ext cx="668" cy="668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Oval 12"/>
                <p:cNvSpPr>
                  <a:spLocks noChangeArrowheads="1"/>
                </p:cNvSpPr>
                <p:nvPr/>
              </p:nvSpPr>
              <p:spPr bwMode="gray"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" name="Oval 13"/>
                <p:cNvSpPr>
                  <a:spLocks noChangeArrowheads="1"/>
                </p:cNvSpPr>
                <p:nvPr/>
              </p:nvSpPr>
              <p:spPr bwMode="gray"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8" name="Oval 14"/>
                <p:cNvSpPr>
                  <a:spLocks noChangeArrowheads="1"/>
                </p:cNvSpPr>
                <p:nvPr/>
              </p:nvSpPr>
              <p:spPr bwMode="gray"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9" name="Oval 15"/>
                <p:cNvSpPr>
                  <a:spLocks noChangeArrowheads="1"/>
                </p:cNvSpPr>
                <p:nvPr/>
              </p:nvSpPr>
              <p:spPr bwMode="gray"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3" name="Text Box 16"/>
              <p:cNvSpPr txBox="1">
                <a:spLocks noChangeArrowheads="1"/>
              </p:cNvSpPr>
              <p:nvPr/>
            </p:nvSpPr>
            <p:spPr bwMode="gray">
              <a:xfrm>
                <a:off x="1276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1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14" name="Text Box 17"/>
              <p:cNvSpPr txBox="1">
                <a:spLocks noChangeArrowheads="1"/>
              </p:cNvSpPr>
              <p:nvPr/>
            </p:nvSpPr>
            <p:spPr bwMode="gray">
              <a:xfrm>
                <a:off x="768" y="1776"/>
                <a:ext cx="1296" cy="52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000" b="1" i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Отслеживать уровень запасов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2" name="Group 18"/>
            <p:cNvGrpSpPr>
              <a:grpSpLocks/>
            </p:cNvGrpSpPr>
            <p:nvPr/>
          </p:nvGrpSpPr>
          <p:grpSpPr bwMode="auto">
            <a:xfrm>
              <a:off x="3059489" y="1772816"/>
              <a:ext cx="2808429" cy="4035425"/>
              <a:chOff x="2170" y="1296"/>
              <a:chExt cx="1475" cy="2542"/>
            </a:xfrm>
          </p:grpSpPr>
          <p:sp>
            <p:nvSpPr>
              <p:cNvPr id="21" name="AutoShape 19"/>
              <p:cNvSpPr>
                <a:spLocks noChangeArrowheads="1"/>
              </p:cNvSpPr>
              <p:nvPr/>
            </p:nvSpPr>
            <p:spPr bwMode="gray">
              <a:xfrm>
                <a:off x="2208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34B034"/>
                  </a:gs>
                  <a:gs pos="100000">
                    <a:srgbClr val="3F8B4A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AutoShape 20"/>
              <p:cNvSpPr>
                <a:spLocks noChangeArrowheads="1"/>
              </p:cNvSpPr>
              <p:nvPr/>
            </p:nvSpPr>
            <p:spPr bwMode="gray">
              <a:xfrm>
                <a:off x="2170" y="1495"/>
                <a:ext cx="1475" cy="1766"/>
              </a:xfrm>
              <a:prstGeom prst="roundRect">
                <a:avLst>
                  <a:gd name="adj" fmla="val 16667"/>
                </a:avLst>
              </a:prstGeom>
              <a:solidFill>
                <a:srgbClr val="73E77E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AutoShape 21"/>
              <p:cNvSpPr>
                <a:spLocks noChangeArrowheads="1"/>
              </p:cNvSpPr>
              <p:nvPr/>
            </p:nvSpPr>
            <p:spPr bwMode="gray">
              <a:xfrm>
                <a:off x="2240" y="2795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3E77E"/>
                  </a:gs>
                  <a:gs pos="100000">
                    <a:srgbClr val="73E77E">
                      <a:gamma/>
                      <a:tint val="54510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AutoShape 22"/>
              <p:cNvSpPr>
                <a:spLocks noChangeArrowheads="1"/>
              </p:cNvSpPr>
              <p:nvPr/>
            </p:nvSpPr>
            <p:spPr bwMode="gray">
              <a:xfrm>
                <a:off x="2240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3E77E">
                      <a:gamma/>
                      <a:tint val="33333"/>
                      <a:invGamma/>
                    </a:srgbClr>
                  </a:gs>
                  <a:gs pos="100000">
                    <a:srgbClr val="73E77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Oval 23"/>
              <p:cNvSpPr>
                <a:spLocks noChangeArrowheads="1"/>
              </p:cNvSpPr>
              <p:nvPr/>
            </p:nvSpPr>
            <p:spPr bwMode="gray">
              <a:xfrm>
                <a:off x="2677" y="1296"/>
                <a:ext cx="405" cy="40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6" name="Oval 24"/>
              <p:cNvSpPr>
                <a:spLocks noChangeArrowheads="1"/>
              </p:cNvSpPr>
              <p:nvPr/>
            </p:nvSpPr>
            <p:spPr bwMode="gray">
              <a:xfrm>
                <a:off x="2681" y="1299"/>
                <a:ext cx="392" cy="39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7" name="Oval 25"/>
              <p:cNvSpPr>
                <a:spLocks noChangeArrowheads="1"/>
              </p:cNvSpPr>
              <p:nvPr/>
            </p:nvSpPr>
            <p:spPr bwMode="gray">
              <a:xfrm>
                <a:off x="2686" y="1301"/>
                <a:ext cx="383" cy="38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8" name="Oval 26"/>
              <p:cNvSpPr>
                <a:spLocks noChangeArrowheads="1"/>
              </p:cNvSpPr>
              <p:nvPr/>
            </p:nvSpPr>
            <p:spPr bwMode="gray">
              <a:xfrm>
                <a:off x="2690" y="1305"/>
                <a:ext cx="364" cy="35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9" name="Oval 27"/>
              <p:cNvSpPr>
                <a:spLocks noChangeArrowheads="1"/>
              </p:cNvSpPr>
              <p:nvPr/>
            </p:nvSpPr>
            <p:spPr bwMode="gray">
              <a:xfrm>
                <a:off x="2712" y="1315"/>
                <a:ext cx="323" cy="29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0" name="Text Box 28"/>
              <p:cNvSpPr txBox="1">
                <a:spLocks noChangeArrowheads="1"/>
              </p:cNvSpPr>
              <p:nvPr/>
            </p:nvSpPr>
            <p:spPr bwMode="gray">
              <a:xfrm>
                <a:off x="2764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2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31" name="Text Box 29"/>
              <p:cNvSpPr txBox="1">
                <a:spLocks noChangeArrowheads="1"/>
              </p:cNvSpPr>
              <p:nvPr/>
            </p:nvSpPr>
            <p:spPr bwMode="gray">
              <a:xfrm>
                <a:off x="2256" y="1776"/>
                <a:ext cx="1296" cy="98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Контролировать перемещение товаров между складами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AutoShape 30"/>
              <p:cNvSpPr>
                <a:spLocks noChangeArrowheads="1"/>
              </p:cNvSpPr>
              <p:nvPr/>
            </p:nvSpPr>
            <p:spPr bwMode="gray">
              <a:xfrm>
                <a:off x="2210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58A4AE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AutoShape 31"/>
              <p:cNvSpPr>
                <a:spLocks noChangeArrowheads="1"/>
              </p:cNvSpPr>
              <p:nvPr/>
            </p:nvSpPr>
            <p:spPr bwMode="gray">
              <a:xfrm>
                <a:off x="2238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2B2BB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32"/>
            <p:cNvGrpSpPr>
              <a:grpSpLocks/>
            </p:cNvGrpSpPr>
            <p:nvPr/>
          </p:nvGrpSpPr>
          <p:grpSpPr bwMode="auto">
            <a:xfrm>
              <a:off x="5919738" y="1772816"/>
              <a:ext cx="2756718" cy="4035425"/>
              <a:chOff x="3692" y="1296"/>
              <a:chExt cx="1367" cy="2542"/>
            </a:xfrm>
          </p:grpSpPr>
          <p:sp>
            <p:nvSpPr>
              <p:cNvPr id="35" name="AutoShape 33"/>
              <p:cNvSpPr>
                <a:spLocks noChangeArrowheads="1"/>
              </p:cNvSpPr>
              <p:nvPr/>
            </p:nvSpPr>
            <p:spPr bwMode="gray">
              <a:xfrm>
                <a:off x="3696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B59F43"/>
                  </a:gs>
                  <a:gs pos="100000">
                    <a:srgbClr val="8F8849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34"/>
              <p:cNvSpPr>
                <a:spLocks noChangeArrowheads="1"/>
              </p:cNvSpPr>
              <p:nvPr/>
            </p:nvSpPr>
            <p:spPr bwMode="gray">
              <a:xfrm>
                <a:off x="3717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E9E065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AutoShape 35"/>
              <p:cNvSpPr>
                <a:spLocks noChangeArrowheads="1"/>
              </p:cNvSpPr>
              <p:nvPr/>
            </p:nvSpPr>
            <p:spPr bwMode="gray">
              <a:xfrm>
                <a:off x="3702" y="2566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9E065"/>
                  </a:gs>
                  <a:gs pos="100000">
                    <a:srgbClr val="E9E065">
                      <a:gamma/>
                      <a:tint val="57647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AutoShape 36"/>
              <p:cNvSpPr>
                <a:spLocks noChangeArrowheads="1"/>
              </p:cNvSpPr>
              <p:nvPr/>
            </p:nvSpPr>
            <p:spPr bwMode="gray">
              <a:xfrm>
                <a:off x="3728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9E065">
                      <a:gamma/>
                      <a:tint val="33333"/>
                      <a:invGamma/>
                    </a:srgbClr>
                  </a:gs>
                  <a:gs pos="100000">
                    <a:srgbClr val="E9E06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80896" name="Group 37"/>
              <p:cNvGrpSpPr>
                <a:grpSpLocks/>
              </p:cNvGrpSpPr>
              <p:nvPr/>
            </p:nvGrpSpPr>
            <p:grpSpPr bwMode="auto">
              <a:xfrm>
                <a:off x="4165" y="1296"/>
                <a:ext cx="405" cy="405"/>
                <a:chOff x="1289" y="582"/>
                <a:chExt cx="668" cy="668"/>
              </a:xfrm>
            </p:grpSpPr>
            <p:sp>
              <p:nvSpPr>
                <p:cNvPr id="44" name="Oval 38"/>
                <p:cNvSpPr>
                  <a:spLocks noChangeArrowheads="1"/>
                </p:cNvSpPr>
                <p:nvPr/>
              </p:nvSpPr>
              <p:spPr bwMode="gray">
                <a:xfrm>
                  <a:off x="1289" y="582"/>
                  <a:ext cx="668" cy="668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5" name="Oval 39"/>
                <p:cNvSpPr>
                  <a:spLocks noChangeArrowheads="1"/>
                </p:cNvSpPr>
                <p:nvPr/>
              </p:nvSpPr>
              <p:spPr bwMode="gray"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6" name="Oval 40"/>
                <p:cNvSpPr>
                  <a:spLocks noChangeArrowheads="1"/>
                </p:cNvSpPr>
                <p:nvPr/>
              </p:nvSpPr>
              <p:spPr bwMode="gray"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7" name="Oval 41"/>
                <p:cNvSpPr>
                  <a:spLocks noChangeArrowheads="1"/>
                </p:cNvSpPr>
                <p:nvPr/>
              </p:nvSpPr>
              <p:spPr bwMode="gray"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8" name="Oval 42"/>
                <p:cNvSpPr>
                  <a:spLocks noChangeArrowheads="1"/>
                </p:cNvSpPr>
                <p:nvPr/>
              </p:nvSpPr>
              <p:spPr bwMode="gray"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0" name="Text Box 43"/>
              <p:cNvSpPr txBox="1">
                <a:spLocks noChangeArrowheads="1"/>
              </p:cNvSpPr>
              <p:nvPr/>
            </p:nvSpPr>
            <p:spPr bwMode="gray">
              <a:xfrm>
                <a:off x="4252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3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41" name="Text Box 44"/>
              <p:cNvSpPr txBox="1">
                <a:spLocks noChangeArrowheads="1"/>
              </p:cNvSpPr>
              <p:nvPr/>
            </p:nvSpPr>
            <p:spPr bwMode="gray">
              <a:xfrm>
                <a:off x="3744" y="1776"/>
                <a:ext cx="1296" cy="152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Формировать заказы поставщикам на основе уровня запасов и оптимального планирования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AutoShape 45"/>
              <p:cNvSpPr>
                <a:spLocks noChangeArrowheads="1"/>
              </p:cNvSpPr>
              <p:nvPr/>
            </p:nvSpPr>
            <p:spPr bwMode="gray">
              <a:xfrm>
                <a:off x="3692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99BACC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AutoShape 46"/>
              <p:cNvSpPr>
                <a:spLocks noChangeArrowheads="1"/>
              </p:cNvSpPr>
              <p:nvPr/>
            </p:nvSpPr>
            <p:spPr bwMode="gray">
              <a:xfrm>
                <a:off x="3720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8DAD4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" name="Заголовок 1"/>
          <p:cNvSpPr>
            <a:spLocks noGrp="1"/>
          </p:cNvSpPr>
          <p:nvPr>
            <p:ph type="title"/>
          </p:nvPr>
        </p:nvSpPr>
        <p:spPr>
          <a:xfrm>
            <a:off x="467544" y="5877272"/>
            <a:ext cx="7890120" cy="6058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Возможности программы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608512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товарных запасов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инвентаризация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системе 1С: ERP играют важную роль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эффективном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управлении складскими запасами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наличием товаров. Система предоставляет широкий набор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учета товарных запасов и проведения инвентаризации.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вопрос. Учет товарных запасов и инвентаризация в системе 1С: ERP Управление предприятием для Казахстана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Регистрация товарных операций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позволяет регистрировать различные товарные операции: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поступление товаров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Отгрузка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перемещение между складами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Списание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возвраты и т. д.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складских запасов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автоматически отслеживает остатки товаров на складе на основе проведенных товарных операций. Можно видеть: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текущие запасы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доступность товаров для заказов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уровень запасов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потребности в пополнении.</a:t>
            </a:r>
          </a:p>
          <a:p>
            <a:pPr algn="just">
              <a:buFont typeface="Wingdings" pitchFamily="2" charset="2"/>
              <a:buChar char="ü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508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Целостность данных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ERP система обеспечивает единую базу данных для всей организации, где информация хранится и обновляется в режиме реального времени. Это устраняет дублирование данных, обеспечивает целостность информации и облегчает доступ к актуальным данным для принятия управленческих решений.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88640"/>
            <a:ext cx="8183880" cy="1051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Преимущества ERP системы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серийных номеров и партий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предоставляет возможность: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учета товаров по серийным номерам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учета товаров по партиям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регистрировать серийные номера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регистрировать партии при поступлении товаров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отслеживать их в процессе реализации и списания.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608512"/>
          </a:xfrm>
        </p:spPr>
        <p:txBody>
          <a:bodyPr rtlCol="0"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1С: ERP Управление предприятием (УПП) предоставляет широкий функционал для работы с прайс-листами и скидками в Казахстане.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системе есть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специальные механизмы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возможности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ценами на товары и услуги, а также настройки для работы со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скидками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07368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вопрос. Работа с прайс-листами и скидками в системе 1С: ERP Управление предприятием для Казахстана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7848872" cy="33843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eaLnBrk="1" hangingPunct="1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14" name="Rectangle 3"/>
          <p:cNvSpPr txBox="1">
            <a:spLocks/>
          </p:cNvSpPr>
          <p:nvPr/>
        </p:nvSpPr>
        <p:spPr>
          <a:xfrm>
            <a:off x="395536" y="188640"/>
            <a:ext cx="8208912" cy="862906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lvl="0" indent="-265176" algn="ctr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Функции для работы с прайс-листами в </a:t>
            </a:r>
          </a:p>
          <a:p>
            <a:pPr marL="265176" lvl="0" indent="-265176" algn="ctr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1С: ERP УПП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340768"/>
            <a:ext cx="8136904" cy="4176464"/>
            <a:chOff x="467544" y="1124744"/>
            <a:chExt cx="8136904" cy="4176464"/>
          </a:xfrm>
        </p:grpSpPr>
        <p:sp>
          <p:nvSpPr>
            <p:cNvPr id="4" name="Овал 3"/>
            <p:cNvSpPr/>
            <p:nvPr/>
          </p:nvSpPr>
          <p:spPr>
            <a:xfrm>
              <a:off x="3059832" y="1124744"/>
              <a:ext cx="2952328" cy="11521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Создание и редактирование прайс-листов</a:t>
              </a:r>
              <a:endPara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3563888" y="2924944"/>
              <a:ext cx="1944216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Функции</a:t>
              </a:r>
              <a:r>
                <a:rPr lang="ru-RU" b="1" dirty="0" smtClean="0">
                  <a:solidFill>
                    <a:schemeClr val="tx1"/>
                  </a:solidFill>
                </a:rPr>
                <a:t> 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3203848" y="4149080"/>
              <a:ext cx="2808312" cy="11521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Расчет цен и скидок</a:t>
              </a:r>
              <a:endParaRPr lang="ru-RU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5796136" y="2636912"/>
              <a:ext cx="2808312" cy="11521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Обновление</a:t>
              </a:r>
              <a:r>
                <a:rPr lang="ru-RU" dirty="0" smtClean="0"/>
                <a:t> 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прайс-листов</a:t>
              </a:r>
            </a:p>
          </p:txBody>
        </p:sp>
        <p:sp>
          <p:nvSpPr>
            <p:cNvPr id="13" name="Овал 12"/>
            <p:cNvSpPr/>
            <p:nvPr/>
          </p:nvSpPr>
          <p:spPr>
            <a:xfrm>
              <a:off x="467544" y="2636912"/>
              <a:ext cx="2808312" cy="11521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Управление ценами</a:t>
              </a:r>
              <a:endPara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Стрелка вправо 24"/>
            <p:cNvSpPr/>
            <p:nvPr/>
          </p:nvSpPr>
          <p:spPr>
            <a:xfrm>
              <a:off x="5508104" y="3212976"/>
              <a:ext cx="288032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Стрелка вправо 25"/>
            <p:cNvSpPr/>
            <p:nvPr/>
          </p:nvSpPr>
          <p:spPr>
            <a:xfrm flipH="1">
              <a:off x="3275856" y="3212976"/>
              <a:ext cx="288032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трелка вниз 26"/>
            <p:cNvSpPr/>
            <p:nvPr/>
          </p:nvSpPr>
          <p:spPr>
            <a:xfrm>
              <a:off x="4427984" y="3573016"/>
              <a:ext cx="216024" cy="50405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трелка вниз 27"/>
            <p:cNvSpPr/>
            <p:nvPr/>
          </p:nvSpPr>
          <p:spPr>
            <a:xfrm flipV="1">
              <a:off x="4427984" y="2348880"/>
              <a:ext cx="216024" cy="50405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6444208" y="6093296"/>
            <a:ext cx="2283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5904656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Создание и редактирование прайс-листов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Можно создавать несколько прайс-листов, каждый из которых может содержать информацию о: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различных товарах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услугах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их ценах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остатках на складе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и других параметрах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183880" cy="604867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ценами</a:t>
            </a:r>
          </a:p>
          <a:p>
            <a:pPr lvl="1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устанавливать цены на товары или услуги в соответствии с требованиями и правилами вашего предприятия. Это может включать:</a:t>
            </a:r>
          </a:p>
          <a:p>
            <a:pPr lvl="1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фиксированные цены</a:t>
            </a:r>
          </a:p>
          <a:p>
            <a:pPr lvl="1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цены с учетом налогов</a:t>
            </a:r>
          </a:p>
          <a:p>
            <a:pPr lvl="1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оптовые цены</a:t>
            </a:r>
          </a:p>
          <a:p>
            <a:pPr lvl="1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сезонные скидки</a:t>
            </a:r>
          </a:p>
          <a:p>
            <a:pPr lvl="1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другие параметры.</a:t>
            </a:r>
          </a:p>
          <a:p>
            <a:pPr lvl="1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18388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Обновление прайс-листов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периодически обновлять информацию в прайс-листах. Это может быть автоматизировано с помощью: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импорта данных из внешних источников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 выполнено вручную.</a:t>
            </a: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7667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со скидками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48"/>
          <p:cNvGrpSpPr/>
          <p:nvPr/>
        </p:nvGrpSpPr>
        <p:grpSpPr>
          <a:xfrm>
            <a:off x="395536" y="1628800"/>
            <a:ext cx="8280920" cy="4035425"/>
            <a:chOff x="395536" y="1772816"/>
            <a:chExt cx="8280920" cy="403542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95536" y="1772816"/>
              <a:ext cx="2616225" cy="4035425"/>
              <a:chOff x="720" y="1296"/>
              <a:chExt cx="1367" cy="2542"/>
            </a:xfrm>
          </p:grpSpPr>
          <p:sp>
            <p:nvSpPr>
              <p:cNvPr id="6" name="AutoShape 4"/>
              <p:cNvSpPr>
                <a:spLocks noChangeArrowheads="1"/>
              </p:cNvSpPr>
              <p:nvPr/>
            </p:nvSpPr>
            <p:spPr bwMode="gray">
              <a:xfrm>
                <a:off x="720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AutoShape 5"/>
              <p:cNvSpPr>
                <a:spLocks noChangeArrowheads="1"/>
              </p:cNvSpPr>
              <p:nvPr/>
            </p:nvSpPr>
            <p:spPr bwMode="gray">
              <a:xfrm>
                <a:off x="741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3CA1E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AutoShape 6"/>
              <p:cNvSpPr>
                <a:spLocks noChangeArrowheads="1"/>
              </p:cNvSpPr>
              <p:nvPr/>
            </p:nvSpPr>
            <p:spPr bwMode="gray">
              <a:xfrm>
                <a:off x="752" y="2795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3CA1E6">
                      <a:gamma/>
                      <a:tint val="51373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gray">
              <a:xfrm>
                <a:off x="752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gamma/>
                      <a:tint val="33333"/>
                      <a:invGamma/>
                    </a:srgbClr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8"/>
              <p:cNvSpPr>
                <a:spLocks noChangeArrowheads="1"/>
              </p:cNvSpPr>
              <p:nvPr/>
            </p:nvSpPr>
            <p:spPr bwMode="gray">
              <a:xfrm>
                <a:off x="724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729EB4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utoShape 9"/>
              <p:cNvSpPr>
                <a:spLocks noChangeArrowheads="1"/>
              </p:cNvSpPr>
              <p:nvPr/>
            </p:nvSpPr>
            <p:spPr bwMode="gray">
              <a:xfrm>
                <a:off x="752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DAFD4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1189" y="1296"/>
                <a:ext cx="405" cy="405"/>
                <a:chOff x="1289" y="582"/>
                <a:chExt cx="668" cy="668"/>
              </a:xfrm>
            </p:grpSpPr>
            <p:sp>
              <p:nvSpPr>
                <p:cNvPr id="15" name="Oval 11"/>
                <p:cNvSpPr>
                  <a:spLocks noChangeArrowheads="1"/>
                </p:cNvSpPr>
                <p:nvPr/>
              </p:nvSpPr>
              <p:spPr bwMode="gray">
                <a:xfrm>
                  <a:off x="1289" y="582"/>
                  <a:ext cx="668" cy="668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Oval 12"/>
                <p:cNvSpPr>
                  <a:spLocks noChangeArrowheads="1"/>
                </p:cNvSpPr>
                <p:nvPr/>
              </p:nvSpPr>
              <p:spPr bwMode="gray"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" name="Oval 13"/>
                <p:cNvSpPr>
                  <a:spLocks noChangeArrowheads="1"/>
                </p:cNvSpPr>
                <p:nvPr/>
              </p:nvSpPr>
              <p:spPr bwMode="gray"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8" name="Oval 14"/>
                <p:cNvSpPr>
                  <a:spLocks noChangeArrowheads="1"/>
                </p:cNvSpPr>
                <p:nvPr/>
              </p:nvSpPr>
              <p:spPr bwMode="gray"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9" name="Oval 15"/>
                <p:cNvSpPr>
                  <a:spLocks noChangeArrowheads="1"/>
                </p:cNvSpPr>
                <p:nvPr/>
              </p:nvSpPr>
              <p:spPr bwMode="gray"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3" name="Text Box 16"/>
              <p:cNvSpPr txBox="1">
                <a:spLocks noChangeArrowheads="1"/>
              </p:cNvSpPr>
              <p:nvPr/>
            </p:nvSpPr>
            <p:spPr bwMode="gray">
              <a:xfrm>
                <a:off x="1276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1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14" name="Text Box 17"/>
              <p:cNvSpPr txBox="1">
                <a:spLocks noChangeArrowheads="1"/>
              </p:cNvSpPr>
              <p:nvPr/>
            </p:nvSpPr>
            <p:spPr bwMode="gray">
              <a:xfrm>
                <a:off x="768" y="1776"/>
                <a:ext cx="1296" cy="75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000" b="1" i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Скидки на определенные товары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2" name="Group 18"/>
            <p:cNvGrpSpPr>
              <a:grpSpLocks/>
            </p:cNvGrpSpPr>
            <p:nvPr/>
          </p:nvGrpSpPr>
          <p:grpSpPr bwMode="auto">
            <a:xfrm>
              <a:off x="3131840" y="1772816"/>
              <a:ext cx="2598986" cy="4035425"/>
              <a:chOff x="2208" y="1296"/>
              <a:chExt cx="1365" cy="2542"/>
            </a:xfrm>
          </p:grpSpPr>
          <p:sp>
            <p:nvSpPr>
              <p:cNvPr id="21" name="AutoShape 19"/>
              <p:cNvSpPr>
                <a:spLocks noChangeArrowheads="1"/>
              </p:cNvSpPr>
              <p:nvPr/>
            </p:nvSpPr>
            <p:spPr bwMode="gray">
              <a:xfrm>
                <a:off x="2208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34B034"/>
                  </a:gs>
                  <a:gs pos="100000">
                    <a:srgbClr val="3F8B4A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AutoShape 20"/>
              <p:cNvSpPr>
                <a:spLocks noChangeArrowheads="1"/>
              </p:cNvSpPr>
              <p:nvPr/>
            </p:nvSpPr>
            <p:spPr bwMode="gray">
              <a:xfrm>
                <a:off x="2229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73E77E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AutoShape 21"/>
              <p:cNvSpPr>
                <a:spLocks noChangeArrowheads="1"/>
              </p:cNvSpPr>
              <p:nvPr/>
            </p:nvSpPr>
            <p:spPr bwMode="gray">
              <a:xfrm>
                <a:off x="2240" y="2795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3E77E"/>
                  </a:gs>
                  <a:gs pos="100000">
                    <a:srgbClr val="73E77E">
                      <a:gamma/>
                      <a:tint val="54510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AutoShape 22"/>
              <p:cNvSpPr>
                <a:spLocks noChangeArrowheads="1"/>
              </p:cNvSpPr>
              <p:nvPr/>
            </p:nvSpPr>
            <p:spPr bwMode="gray">
              <a:xfrm>
                <a:off x="2240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3E77E">
                      <a:gamma/>
                      <a:tint val="33333"/>
                      <a:invGamma/>
                    </a:srgbClr>
                  </a:gs>
                  <a:gs pos="100000">
                    <a:srgbClr val="73E77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Oval 23"/>
              <p:cNvSpPr>
                <a:spLocks noChangeArrowheads="1"/>
              </p:cNvSpPr>
              <p:nvPr/>
            </p:nvSpPr>
            <p:spPr bwMode="gray">
              <a:xfrm>
                <a:off x="2677" y="1296"/>
                <a:ext cx="405" cy="40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6" name="Oval 24"/>
              <p:cNvSpPr>
                <a:spLocks noChangeArrowheads="1"/>
              </p:cNvSpPr>
              <p:nvPr/>
            </p:nvSpPr>
            <p:spPr bwMode="gray">
              <a:xfrm>
                <a:off x="2681" y="1299"/>
                <a:ext cx="392" cy="39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7" name="Oval 25"/>
              <p:cNvSpPr>
                <a:spLocks noChangeArrowheads="1"/>
              </p:cNvSpPr>
              <p:nvPr/>
            </p:nvSpPr>
            <p:spPr bwMode="gray">
              <a:xfrm>
                <a:off x="2686" y="1301"/>
                <a:ext cx="383" cy="38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8" name="Oval 26"/>
              <p:cNvSpPr>
                <a:spLocks noChangeArrowheads="1"/>
              </p:cNvSpPr>
              <p:nvPr/>
            </p:nvSpPr>
            <p:spPr bwMode="gray">
              <a:xfrm>
                <a:off x="2690" y="1305"/>
                <a:ext cx="364" cy="35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9" name="Oval 27"/>
              <p:cNvSpPr>
                <a:spLocks noChangeArrowheads="1"/>
              </p:cNvSpPr>
              <p:nvPr/>
            </p:nvSpPr>
            <p:spPr bwMode="gray">
              <a:xfrm>
                <a:off x="2712" y="1315"/>
                <a:ext cx="323" cy="29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0" name="Text Box 28"/>
              <p:cNvSpPr txBox="1">
                <a:spLocks noChangeArrowheads="1"/>
              </p:cNvSpPr>
              <p:nvPr/>
            </p:nvSpPr>
            <p:spPr bwMode="gray">
              <a:xfrm>
                <a:off x="2764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2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31" name="Text Box 29"/>
              <p:cNvSpPr txBox="1">
                <a:spLocks noChangeArrowheads="1"/>
              </p:cNvSpPr>
              <p:nvPr/>
            </p:nvSpPr>
            <p:spPr bwMode="gray">
              <a:xfrm>
                <a:off x="2256" y="1776"/>
                <a:ext cx="1296" cy="75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Скидки в зависимости от объема заказа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AutoShape 30"/>
              <p:cNvSpPr>
                <a:spLocks noChangeArrowheads="1"/>
              </p:cNvSpPr>
              <p:nvPr/>
            </p:nvSpPr>
            <p:spPr bwMode="gray">
              <a:xfrm>
                <a:off x="2210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58A4AE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AutoShape 31"/>
              <p:cNvSpPr>
                <a:spLocks noChangeArrowheads="1"/>
              </p:cNvSpPr>
              <p:nvPr/>
            </p:nvSpPr>
            <p:spPr bwMode="gray">
              <a:xfrm>
                <a:off x="2238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72B2BB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32"/>
            <p:cNvGrpSpPr>
              <a:grpSpLocks/>
            </p:cNvGrpSpPr>
            <p:nvPr/>
          </p:nvGrpSpPr>
          <p:grpSpPr bwMode="auto">
            <a:xfrm>
              <a:off x="5919738" y="1772816"/>
              <a:ext cx="2756718" cy="4035425"/>
              <a:chOff x="3692" y="1296"/>
              <a:chExt cx="1367" cy="2542"/>
            </a:xfrm>
          </p:grpSpPr>
          <p:sp>
            <p:nvSpPr>
              <p:cNvPr id="35" name="AutoShape 33"/>
              <p:cNvSpPr>
                <a:spLocks noChangeArrowheads="1"/>
              </p:cNvSpPr>
              <p:nvPr/>
            </p:nvSpPr>
            <p:spPr bwMode="gray">
              <a:xfrm>
                <a:off x="3696" y="1490"/>
                <a:ext cx="1363" cy="180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B59F43"/>
                  </a:gs>
                  <a:gs pos="100000">
                    <a:srgbClr val="8F8849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34"/>
              <p:cNvSpPr>
                <a:spLocks noChangeArrowheads="1"/>
              </p:cNvSpPr>
              <p:nvPr/>
            </p:nvSpPr>
            <p:spPr bwMode="gray">
              <a:xfrm>
                <a:off x="3717" y="1495"/>
                <a:ext cx="1322" cy="1766"/>
              </a:xfrm>
              <a:prstGeom prst="roundRect">
                <a:avLst>
                  <a:gd name="adj" fmla="val 16667"/>
                </a:avLst>
              </a:prstGeom>
              <a:solidFill>
                <a:srgbClr val="E9E065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AutoShape 35"/>
              <p:cNvSpPr>
                <a:spLocks noChangeArrowheads="1"/>
              </p:cNvSpPr>
              <p:nvPr/>
            </p:nvSpPr>
            <p:spPr bwMode="gray">
              <a:xfrm>
                <a:off x="3702" y="2566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9E065"/>
                  </a:gs>
                  <a:gs pos="100000">
                    <a:srgbClr val="E9E065">
                      <a:gamma/>
                      <a:tint val="57647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AutoShape 36"/>
              <p:cNvSpPr>
                <a:spLocks noChangeArrowheads="1"/>
              </p:cNvSpPr>
              <p:nvPr/>
            </p:nvSpPr>
            <p:spPr bwMode="gray">
              <a:xfrm>
                <a:off x="3728" y="1509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9E065">
                      <a:gamma/>
                      <a:tint val="33333"/>
                      <a:invGamma/>
                    </a:srgbClr>
                  </a:gs>
                  <a:gs pos="100000">
                    <a:srgbClr val="E9E06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80896" name="Group 37"/>
              <p:cNvGrpSpPr>
                <a:grpSpLocks/>
              </p:cNvGrpSpPr>
              <p:nvPr/>
            </p:nvGrpSpPr>
            <p:grpSpPr bwMode="auto">
              <a:xfrm>
                <a:off x="4165" y="1296"/>
                <a:ext cx="405" cy="405"/>
                <a:chOff x="1289" y="582"/>
                <a:chExt cx="668" cy="668"/>
              </a:xfrm>
            </p:grpSpPr>
            <p:sp>
              <p:nvSpPr>
                <p:cNvPr id="44" name="Oval 38"/>
                <p:cNvSpPr>
                  <a:spLocks noChangeArrowheads="1"/>
                </p:cNvSpPr>
                <p:nvPr/>
              </p:nvSpPr>
              <p:spPr bwMode="gray">
                <a:xfrm>
                  <a:off x="1289" y="582"/>
                  <a:ext cx="668" cy="668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5" name="Oval 39"/>
                <p:cNvSpPr>
                  <a:spLocks noChangeArrowheads="1"/>
                </p:cNvSpPr>
                <p:nvPr/>
              </p:nvSpPr>
              <p:spPr bwMode="gray"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6" name="Oval 40"/>
                <p:cNvSpPr>
                  <a:spLocks noChangeArrowheads="1"/>
                </p:cNvSpPr>
                <p:nvPr/>
              </p:nvSpPr>
              <p:spPr bwMode="gray"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7" name="Oval 41"/>
                <p:cNvSpPr>
                  <a:spLocks noChangeArrowheads="1"/>
                </p:cNvSpPr>
                <p:nvPr/>
              </p:nvSpPr>
              <p:spPr bwMode="gray"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8" name="Oval 42"/>
                <p:cNvSpPr>
                  <a:spLocks noChangeArrowheads="1"/>
                </p:cNvSpPr>
                <p:nvPr/>
              </p:nvSpPr>
              <p:spPr bwMode="gray"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0" name="Text Box 43"/>
              <p:cNvSpPr txBox="1">
                <a:spLocks noChangeArrowheads="1"/>
              </p:cNvSpPr>
              <p:nvPr/>
            </p:nvSpPr>
            <p:spPr bwMode="gray">
              <a:xfrm>
                <a:off x="4252" y="13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000000"/>
                    </a:solidFill>
                    <a:effectLst/>
                    <a:latin typeface="Arial" charset="0"/>
                  </a:rPr>
                  <a:t>3</a:t>
                </a:r>
                <a:endParaRPr lang="en-US" sz="1800">
                  <a:effectLst/>
                  <a:latin typeface="Arial" charset="0"/>
                </a:endParaRPr>
              </a:p>
            </p:txBody>
          </p:sp>
          <p:sp>
            <p:nvSpPr>
              <p:cNvPr id="41" name="Text Box 44"/>
              <p:cNvSpPr txBox="1">
                <a:spLocks noChangeArrowheads="1"/>
              </p:cNvSpPr>
              <p:nvPr/>
            </p:nvSpPr>
            <p:spPr bwMode="gray">
              <a:xfrm>
                <a:off x="3744" y="1776"/>
                <a:ext cx="1296" cy="98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buNone/>
                </a:pP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Скидки для определенных категорий клиентов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AutoShape 45"/>
              <p:cNvSpPr>
                <a:spLocks noChangeArrowheads="1"/>
              </p:cNvSpPr>
              <p:nvPr/>
            </p:nvSpPr>
            <p:spPr bwMode="gray">
              <a:xfrm>
                <a:off x="3692" y="3290"/>
                <a:ext cx="1363" cy="548"/>
              </a:xfrm>
              <a:prstGeom prst="roundRect">
                <a:avLst>
                  <a:gd name="adj" fmla="val 40389"/>
                </a:avLst>
              </a:prstGeom>
              <a:gradFill rotWithShape="1">
                <a:gsLst>
                  <a:gs pos="0">
                    <a:srgbClr val="99BACC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AutoShape 46"/>
              <p:cNvSpPr>
                <a:spLocks noChangeArrowheads="1"/>
              </p:cNvSpPr>
              <p:nvPr/>
            </p:nvSpPr>
            <p:spPr bwMode="gray">
              <a:xfrm>
                <a:off x="3720" y="3305"/>
                <a:ext cx="1304" cy="4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8DAD4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" name="Заголовок 1"/>
          <p:cNvSpPr>
            <a:spLocks noGrp="1"/>
          </p:cNvSpPr>
          <p:nvPr>
            <p:ph type="title"/>
          </p:nvPr>
        </p:nvSpPr>
        <p:spPr>
          <a:xfrm>
            <a:off x="467544" y="5877272"/>
            <a:ext cx="7890120" cy="6058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скидок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(составлено автором)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183880" cy="5760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Расчет цен и скидок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автоматически рассчитывает конечные цены с учетом: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установленных скидок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налогов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других параметров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процесса продаж и закупок в системе 1С: ERP Управление предприятием для Казахстана обеспечивает эффективное управление торговыми операциями и снабжением в вашей компании. Система предоставляет ряд функций и возможностей для автоматизации и оптимизации процессов продаж и закупок. Вот основные аспекты организации процесса продаж и закупок в системе 1С: ERP Управление предприятием для Казахстана: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Управление клиентской базой: Система позволяет вести учет клиентов, их контактной информации, истории взаимодействия и других данных. Вы можете создавать и поддерживать базу клиентов, анализировать их активность, учет продаж и формировать отчетность по клиентам.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183880" cy="547260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  <a:defRPr/>
            </a:pPr>
            <a:r>
              <a:rPr lang="ru-RU" dirty="0" smtClean="0"/>
              <a:t>Организация процесса продаж и закупок в системе 1С: ERP обеспечивает</a:t>
            </a:r>
            <a:endParaRPr lang="en-US" dirty="0" smtClean="0"/>
          </a:p>
          <a:p>
            <a:pPr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 smtClean="0">
                <a:hlinkClick r:id="rId2" action="ppaction://hlinksldjump"/>
              </a:rPr>
              <a:t>эффективное управление торговыми операциями и снабжением</a:t>
            </a:r>
            <a:endParaRPr lang="en-US" dirty="0" smtClean="0"/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хранение информации, которая постоянно меняется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обработку часто меняющейся информации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8888</Words>
  <Application>Microsoft Office PowerPoint</Application>
  <PresentationFormat>Экран (4:3)</PresentationFormat>
  <Paragraphs>1212</Paragraphs>
  <Slides>194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194</vt:i4>
      </vt:variant>
    </vt:vector>
  </HeadingPairs>
  <TitlesOfParts>
    <vt:vector size="195" baseType="lpstr">
      <vt:lpstr>Тема Office</vt:lpstr>
      <vt:lpstr>Слайд 1</vt:lpstr>
      <vt:lpstr>Слайд 2</vt:lpstr>
      <vt:lpstr>Слайд 3</vt:lpstr>
      <vt:lpstr>Слайд 4</vt:lpstr>
      <vt:lpstr>1 вопрос. Определение ERP и его преимущества </vt:lpstr>
      <vt:lpstr>Слайд 6</vt:lpstr>
      <vt:lpstr>Слайд 7</vt:lpstr>
      <vt:lpstr>Преимущества ERP системы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2 вопрос. Обзор возможностей и особенностей 1C:Предприятие 8  </vt:lpstr>
      <vt:lpstr>Слайд 17</vt:lpstr>
      <vt:lpstr>Слайд 18</vt:lpstr>
      <vt:lpstr>Среди основных компонентов 1С:Предприятие 8: Конфигурации: Набор готовых функциональных решений, предназначенных для различных областей бизнеса, таких как управление торговлей, бухгалтерия, управление персоналом и другие. Конфигурации могут быть настроены и доработаны под конкретные потребности предприятия.</vt:lpstr>
      <vt:lpstr>Слайд 20</vt:lpstr>
      <vt:lpstr>Платформа 1С: Является основой для разработки и настройки конфигураций. Позволяет создавать пользовательские интерфейсы, добавлять новые функции и интегрировать систему с другими приложениями.   </vt:lpstr>
      <vt:lpstr>Слайд 22</vt:lpstr>
      <vt:lpstr>3 вопрос. Архитектура клиент-сервер и основные компоненты системы  </vt:lpstr>
      <vt:lpstr>Слайд 24</vt:lpstr>
      <vt:lpstr>Слайд 25</vt:lpstr>
      <vt:lpstr>Слайд 26</vt:lpstr>
      <vt:lpstr>Слайд 27</vt:lpstr>
      <vt:lpstr>Слайд 28</vt:lpstr>
      <vt:lpstr>Слайд 29</vt:lpstr>
      <vt:lpstr>Установка и настройка 1C:Предприятие 8  </vt:lpstr>
      <vt:lpstr>Слайд 31</vt:lpstr>
      <vt:lpstr>1 вопрос. Установка клиентских и серверных компонентов  </vt:lpstr>
      <vt:lpstr>1С: Предприятие 8.2. включает 4 типовые конфигурации</vt:lpstr>
      <vt:lpstr>Слайд 34</vt:lpstr>
      <vt:lpstr>Основные виды учета в конфигурации «1С: Бухгалтерия 8.х»</vt:lpstr>
      <vt:lpstr>Слайд 36</vt:lpstr>
      <vt:lpstr>Слайд 37</vt:lpstr>
      <vt:lpstr>Слайд 38</vt:lpstr>
      <vt:lpstr>Слайд 39</vt:lpstr>
      <vt:lpstr>Слайд 40</vt:lpstr>
      <vt:lpstr>2 вопрос. Настройка подключения к базе данных </vt:lpstr>
      <vt:lpstr>Слайд 42</vt:lpstr>
      <vt:lpstr>Слайд 43</vt:lpstr>
      <vt:lpstr>Слайд 44</vt:lpstr>
      <vt:lpstr>Слайд 45</vt:lpstr>
      <vt:lpstr>3 вопрос. Создание информационной базы и настройка прав доступа </vt:lpstr>
      <vt:lpstr>Варианты использования программы (составлено автором)</vt:lpstr>
      <vt:lpstr>Слайд 48</vt:lpstr>
      <vt:lpstr>Слайд 49</vt:lpstr>
      <vt:lpstr>Слайд 50</vt:lpstr>
      <vt:lpstr>Слайд 51</vt:lpstr>
      <vt:lpstr>Слайд 52</vt:lpstr>
      <vt:lpstr>1 вопрос. Основные принципы ведения бухгалтерии в системе 1С: ERP Управление предприятием для Казахстана  </vt:lpstr>
      <vt:lpstr>Слайд 54</vt:lpstr>
      <vt:lpstr>Слайд 55</vt:lpstr>
      <vt:lpstr>Организация учета  </vt:lpstr>
      <vt:lpstr>Ведение первичных документов  </vt:lpstr>
      <vt:lpstr>2 вопрос. Учет операций с товарами в системе 1С: ERP Управление предприятием для Казахстана  </vt:lpstr>
      <vt:lpstr>Слайд 59</vt:lpstr>
      <vt:lpstr>Слайд 60</vt:lpstr>
      <vt:lpstr>Реализация принципов учета операций с товарами позволяет:</vt:lpstr>
      <vt:lpstr>3 вопрос. Учет услуг в системе 1С: ERP Управление предприятием для Казахстана  </vt:lpstr>
      <vt:lpstr>Слайд 63</vt:lpstr>
      <vt:lpstr>Слайд 64</vt:lpstr>
      <vt:lpstr>Слайд 65</vt:lpstr>
      <vt:lpstr>4 вопрос. Формирование финансовой отчетности в системе 1С: ERP Управление предприятием для Казахстана </vt:lpstr>
      <vt:lpstr>Слайд 67</vt:lpstr>
      <vt:lpstr>Слайд 68</vt:lpstr>
      <vt:lpstr>Слайд 69</vt:lpstr>
      <vt:lpstr>5 вопрос. Налоговый учет в системе 1С: ERP Управление предприятием для Казахстана  </vt:lpstr>
      <vt:lpstr>Слайд 71</vt:lpstr>
      <vt:lpstr>Слайд 72</vt:lpstr>
      <vt:lpstr>Слайд 73</vt:lpstr>
      <vt:lpstr>Слайд 74</vt:lpstr>
      <vt:lpstr>Аудит налоговых операций</vt:lpstr>
      <vt:lpstr>Слайд 76</vt:lpstr>
      <vt:lpstr>Слайд 77</vt:lpstr>
      <vt:lpstr>Слайд 78</vt:lpstr>
      <vt:lpstr>Слайд 79</vt:lpstr>
      <vt:lpstr>Слайд 80</vt:lpstr>
      <vt:lpstr>1 вопрос. Организация процесса продаж и закупок в системе 1С: ERP Управление предприятием для Казахстана </vt:lpstr>
      <vt:lpstr>Слайд 82</vt:lpstr>
      <vt:lpstr>Слайд 83</vt:lpstr>
      <vt:lpstr>             Заказы и счета-фактуры    Система позволяет: - создавать заказы от клиентов - обрабатывать заказы - формировать счета-фактуры на основе этих заказов - контролировать статусы заказов - отслеживать их исполнение - автоматически формировать соответствующие документы              </vt:lpstr>
      <vt:lpstr>Слайд 85</vt:lpstr>
      <vt:lpstr>Возможности программы (составлено автором)</vt:lpstr>
      <vt:lpstr>2 вопрос. Учет товарных запасов и инвентаризация в системе 1С: ERP Управление предприятием для Казахстана </vt:lpstr>
      <vt:lpstr>Слайд 88</vt:lpstr>
      <vt:lpstr>Слайд 89</vt:lpstr>
      <vt:lpstr>Слайд 90</vt:lpstr>
      <vt:lpstr>3 вопрос. Работа с прайс-листами и скидками в системе 1С: ERP Управление предприятием для Казахстана  </vt:lpstr>
      <vt:lpstr>Слайд 92</vt:lpstr>
      <vt:lpstr>Создание и редактирование прайс-листов  Можно создавать несколько прайс-листов, каждый из которых может содержать информацию о: - различных товарах - услугах - их ценах - остатках на складе - и других параметрах</vt:lpstr>
      <vt:lpstr>Слайд 94</vt:lpstr>
      <vt:lpstr>Слайд 95</vt:lpstr>
      <vt:lpstr>Виды скидок (составлено автором)</vt:lpstr>
      <vt:lpstr>Слайд 97</vt:lpstr>
      <vt:lpstr>Слайд 98</vt:lpstr>
      <vt:lpstr>Слайд 99</vt:lpstr>
      <vt:lpstr>Слайд 100</vt:lpstr>
      <vt:lpstr>Слайд 101</vt:lpstr>
      <vt:lpstr>Слайд 102</vt:lpstr>
      <vt:lpstr>Слайд 103</vt:lpstr>
      <vt:lpstr>Слайд 104</vt:lpstr>
      <vt:lpstr>Слайд 105</vt:lpstr>
      <vt:lpstr>Слайд 106</vt:lpstr>
      <vt:lpstr>Слайд 107</vt:lpstr>
      <vt:lpstr>Слайд 108</vt:lpstr>
      <vt:lpstr>Слайд 109</vt:lpstr>
      <vt:lpstr>Слайд 110</vt:lpstr>
      <vt:lpstr>Слайд 111</vt:lpstr>
      <vt:lpstr>Слайд 112</vt:lpstr>
      <vt:lpstr>Слайд 113</vt:lpstr>
      <vt:lpstr>Слайд 114</vt:lpstr>
      <vt:lpstr>1 вопрос. Планирование производственных заданий в системе 1С: ERP Управление предприятием для Казахстана </vt:lpstr>
      <vt:lpstr>Слайд 116</vt:lpstr>
      <vt:lpstr>Слайд 117</vt:lpstr>
      <vt:lpstr>Слайд 118</vt:lpstr>
      <vt:lpstr>Слайд 119</vt:lpstr>
      <vt:lpstr>Слайд 120</vt:lpstr>
      <vt:lpstr>2 вопрос. Учет затрат и контроль выпуска готовой продукции в системе 1С: ERP Управление предприятием для Казахстана  </vt:lpstr>
      <vt:lpstr>Слайд 122</vt:lpstr>
      <vt:lpstr>Слайд 123</vt:lpstr>
      <vt:lpstr>Слайд 124</vt:lpstr>
      <vt:lpstr>Слайд 125</vt:lpstr>
      <vt:lpstr>Слайд 126</vt:lpstr>
      <vt:lpstr>3 вопрос. Интеграция с производственным оборудованием в системе 1С: ERP  </vt:lpstr>
      <vt:lpstr>Слайд 128</vt:lpstr>
      <vt:lpstr>Слайд 129</vt:lpstr>
      <vt:lpstr>Слайд 130</vt:lpstr>
      <vt:lpstr>Слайд 131</vt:lpstr>
      <vt:lpstr>Слайд 132</vt:lpstr>
      <vt:lpstr>Слайд 133</vt:lpstr>
      <vt:lpstr>Слайд 134</vt:lpstr>
      <vt:lpstr>1 вопрос. Создание отчетов и аналитических дашбордов в системе 1С: ERP Управление предприятием для Казахстана   </vt:lpstr>
      <vt:lpstr>На практике отчеты можно условно разделить на несколько типов: </vt:lpstr>
      <vt:lpstr>Слайд 137</vt:lpstr>
      <vt:lpstr>Слайд 138</vt:lpstr>
      <vt:lpstr>Составление отчетов  в компьютерных программах</vt:lpstr>
      <vt:lpstr>Вся отчетность делится на три класса:</vt:lpstr>
      <vt:lpstr>Слайд 141</vt:lpstr>
      <vt:lpstr>Слайд 142</vt:lpstr>
      <vt:lpstr>Слайд 143</vt:lpstr>
      <vt:lpstr>Слайд 144</vt:lpstr>
      <vt:lpstr>Слайд 145</vt:lpstr>
      <vt:lpstr>Слайд 146</vt:lpstr>
      <vt:lpstr>Слайд 147</vt:lpstr>
      <vt:lpstr>Слайд 148</vt:lpstr>
      <vt:lpstr>Слайд 149</vt:lpstr>
      <vt:lpstr>Слайд 150</vt:lpstr>
      <vt:lpstr>Слайд 151</vt:lpstr>
      <vt:lpstr>Слайд 152</vt:lpstr>
      <vt:lpstr>Слайд 153</vt:lpstr>
      <vt:lpstr>Слайд 154</vt:lpstr>
      <vt:lpstr>1 вопрос. Интеграция с банковскими системами и системами электронного документооборота в системе 1С: ERP Управление предприятием для Казахстана    </vt:lpstr>
      <vt:lpstr>Слайд 156</vt:lpstr>
      <vt:lpstr>Слайд 157</vt:lpstr>
      <vt:lpstr>Слайд 158</vt:lpstr>
      <vt:lpstr>Слайд 159</vt:lpstr>
      <vt:lpstr>2 вопрос. Автоматизация обмена данными с поставщиками и клиентами в системе 1С: ERP    </vt:lpstr>
      <vt:lpstr>Слайд 161</vt:lpstr>
      <vt:lpstr>Слайд 162</vt:lpstr>
      <vt:lpstr>Слайд 163</vt:lpstr>
      <vt:lpstr>3 вопрос. Интеграция с внешними сервисами и платформами в системе 1С: ERP Управление предприятием для Казахстана    </vt:lpstr>
      <vt:lpstr>Слайд 165</vt:lpstr>
      <vt:lpstr>Слайд 166</vt:lpstr>
      <vt:lpstr>Слайд 167</vt:lpstr>
      <vt:lpstr>Слайд 168</vt:lpstr>
      <vt:lpstr>В списке счетов выводятся колонки, отражающие различные данные счета: </vt:lpstr>
      <vt:lpstr>Слайд 170</vt:lpstr>
      <vt:lpstr>Слайд 171</vt:lpstr>
      <vt:lpstr>Слайд 172</vt:lpstr>
      <vt:lpstr>Слайд 173</vt:lpstr>
      <vt:lpstr>Слайд 174</vt:lpstr>
      <vt:lpstr>Слайд 175</vt:lpstr>
      <vt:lpstr>Слайд 176</vt:lpstr>
      <vt:lpstr>Слайд 177</vt:lpstr>
      <vt:lpstr>Слайд 178</vt:lpstr>
      <vt:lpstr>Слайд 179</vt:lpstr>
      <vt:lpstr>Слайд 180</vt:lpstr>
      <vt:lpstr>1С: Предприятие 8.2. включает 4 типовые конфигурации</vt:lpstr>
      <vt:lpstr>Слайд 182</vt:lpstr>
      <vt:lpstr>Основные виды учета в конфигурации «1С: Бухгалтерия 8.х»</vt:lpstr>
      <vt:lpstr>Слайд 184</vt:lpstr>
      <vt:lpstr>Слайд 185</vt:lpstr>
      <vt:lpstr>Слайд 186</vt:lpstr>
      <vt:lpstr>Основные компоненты «1С:Предприятия»  (составлено автором)</vt:lpstr>
      <vt:lpstr>Слайд 188</vt:lpstr>
      <vt:lpstr>Слайд 189</vt:lpstr>
      <vt:lpstr>Слайд 190</vt:lpstr>
      <vt:lpstr>Слайд 191</vt:lpstr>
      <vt:lpstr>Слайд 192</vt:lpstr>
      <vt:lpstr>Слайд 193</vt:lpstr>
      <vt:lpstr>Слайд 194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Асия</cp:lastModifiedBy>
  <cp:revision>328</cp:revision>
  <dcterms:created xsi:type="dcterms:W3CDTF">2015-01-28T03:24:45Z</dcterms:created>
  <dcterms:modified xsi:type="dcterms:W3CDTF">2023-06-17T10:46:21Z</dcterms:modified>
</cp:coreProperties>
</file>