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60" r:id="rId4"/>
    <p:sldId id="261" r:id="rId5"/>
    <p:sldId id="262" r:id="rId6"/>
    <p:sldId id="266" r:id="rId7"/>
    <p:sldId id="268" r:id="rId8"/>
    <p:sldId id="269" r:id="rId9"/>
    <p:sldId id="271" r:id="rId10"/>
    <p:sldId id="272" r:id="rId11"/>
    <p:sldId id="273" r:id="rId12"/>
    <p:sldId id="274" r:id="rId13"/>
    <p:sldId id="275" r:id="rId14"/>
    <p:sldId id="277" r:id="rId15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368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ython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2498925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1. Знакомство с языком программирования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Python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marL="9529">
              <a:spcBef>
                <a:spcPts val="86"/>
              </a:spcBef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Установка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Python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Ознакомление с интерпретатором.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82609"/>
            <a:ext cx="90678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34" dirty="0">
                <a:latin typeface="Arial"/>
                <a:cs typeface="Arial"/>
              </a:rPr>
              <a:t>Ссылочная</a:t>
            </a:r>
            <a:r>
              <a:rPr sz="3200" b="1" spc="71" dirty="0">
                <a:latin typeface="Arial"/>
                <a:cs typeface="Arial"/>
              </a:rPr>
              <a:t> </a:t>
            </a:r>
            <a:r>
              <a:rPr sz="3200" b="1" spc="-41" dirty="0">
                <a:latin typeface="Arial"/>
                <a:cs typeface="Arial"/>
              </a:rPr>
              <a:t>модель</a:t>
            </a:r>
            <a:r>
              <a:rPr sz="3200" b="1" spc="75" dirty="0">
                <a:latin typeface="Arial"/>
                <a:cs typeface="Arial"/>
              </a:rPr>
              <a:t> </a:t>
            </a:r>
            <a:r>
              <a:rPr sz="3200" b="1" spc="-38" dirty="0">
                <a:latin typeface="Arial"/>
                <a:cs typeface="Arial"/>
              </a:rPr>
              <a:t>данных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14932" y="4714241"/>
            <a:ext cx="1300852" cy="108951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447767" y="4714241"/>
            <a:ext cx="1301326" cy="426592"/>
          </a:xfrm>
          <a:prstGeom prst="rect">
            <a:avLst/>
          </a:prstGeom>
          <a:ln w="4739">
            <a:solidFill>
              <a:srgbClr val="3D64AC"/>
            </a:solidFill>
          </a:ln>
        </p:spPr>
        <p:txBody>
          <a:bodyPr vert="horz" wrap="square" lIns="0" tIns="87186" rIns="0" bIns="0" rtlCol="0">
            <a:spAutoFit/>
          </a:bodyPr>
          <a:lstStyle/>
          <a:p>
            <a:pPr marL="476" algn="ctr">
              <a:spcBef>
                <a:spcPts val="687"/>
              </a:spcBef>
            </a:pPr>
            <a:r>
              <a:rPr sz="2200" b="1" spc="4" dirty="0">
                <a:solidFill>
                  <a:srgbClr val="3D64AC"/>
                </a:solidFill>
                <a:latin typeface="Calibri"/>
                <a:cs typeface="Calibri"/>
              </a:rPr>
              <a:t>a</a:t>
            </a:r>
            <a:endParaRPr sz="220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743200" y="3900255"/>
            <a:ext cx="3601882" cy="2117295"/>
            <a:chOff x="2246223" y="2151971"/>
            <a:chExt cx="2066925" cy="108839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24016" y="2400011"/>
              <a:ext cx="746488" cy="56006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46223" y="2151971"/>
              <a:ext cx="2066469" cy="1088026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5318824" y="4752728"/>
            <a:ext cx="254512" cy="349618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sz="2200" b="1" spc="4" dirty="0">
                <a:solidFill>
                  <a:srgbClr val="4672C3"/>
                </a:solidFill>
                <a:latin typeface="Calibri"/>
                <a:cs typeface="Calibri"/>
              </a:rPr>
              <a:t>5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7200" y="840450"/>
            <a:ext cx="8686799" cy="2732968"/>
          </a:xfrm>
          <a:prstGeom prst="rect">
            <a:avLst/>
          </a:prstGeom>
        </p:spPr>
        <p:txBody>
          <a:bodyPr vert="horz" wrap="square" lIns="0" tIns="24297" rIns="0" bIns="0" rtlCol="0">
            <a:spAutoFit/>
          </a:bodyPr>
          <a:lstStyle/>
          <a:p>
            <a:pPr marL="9529"/>
            <a:r>
              <a:rPr sz="2200" spc="53" dirty="0">
                <a:latin typeface="Tahoma"/>
                <a:cs typeface="Tahoma"/>
              </a:rPr>
              <a:t>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момент,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когда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происходит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присваивание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значений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переменной:</a:t>
            </a:r>
            <a:endParaRPr sz="2200" dirty="0">
              <a:latin typeface="Tahoma"/>
              <a:cs typeface="Tahoma"/>
            </a:endParaRPr>
          </a:p>
          <a:p>
            <a:pPr marL="15246"/>
            <a:r>
              <a:rPr sz="2200" spc="8" dirty="0">
                <a:latin typeface="SimSun"/>
                <a:cs typeface="SimSun"/>
              </a:rPr>
              <a:t>a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69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endParaRPr sz="2200" dirty="0">
              <a:latin typeface="SimSun"/>
              <a:cs typeface="SimSun"/>
            </a:endParaRPr>
          </a:p>
          <a:p>
            <a:pPr marL="9529"/>
            <a:r>
              <a:rPr sz="2200" spc="-26" dirty="0">
                <a:latin typeface="Tahoma"/>
                <a:cs typeface="Tahoma"/>
              </a:rPr>
              <a:t>фактически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происходит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выполнение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трех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шагов: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buAutoNum type="arabicPeriod"/>
              <a:tabLst>
                <a:tab pos="217733" algn="l"/>
              </a:tabLst>
            </a:pPr>
            <a:r>
              <a:rPr sz="2200" spc="-38" dirty="0">
                <a:latin typeface="Tahoma"/>
                <a:cs typeface="Tahoma"/>
              </a:rPr>
              <a:t>Создание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объекта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представления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значения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5.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buAutoNum type="arabicPeriod"/>
              <a:tabLst>
                <a:tab pos="217733" algn="l"/>
              </a:tabLst>
            </a:pPr>
            <a:r>
              <a:rPr sz="2200" spc="-38" dirty="0">
                <a:latin typeface="Tahoma"/>
                <a:cs typeface="Tahoma"/>
              </a:rPr>
              <a:t>Создание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переменной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8" dirty="0">
                <a:latin typeface="SimSun"/>
                <a:cs typeface="SimSun"/>
              </a:rPr>
              <a:t>a</a:t>
            </a:r>
            <a:r>
              <a:rPr sz="2200" spc="-8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buAutoNum type="arabicPeriod"/>
              <a:tabLst>
                <a:tab pos="217733" algn="l"/>
              </a:tabLst>
            </a:pPr>
            <a:r>
              <a:rPr sz="2200" spc="-38" dirty="0">
                <a:latin typeface="Tahoma"/>
                <a:cs typeface="Tahoma"/>
              </a:rPr>
              <a:t>Связывание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переменной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8" dirty="0">
                <a:latin typeface="SimSun"/>
                <a:cs typeface="SimSun"/>
              </a:rPr>
              <a:t>a</a:t>
            </a:r>
            <a:r>
              <a:rPr sz="2200" spc="-172" dirty="0">
                <a:latin typeface="SimSun"/>
                <a:cs typeface="SimSun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новым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объектом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5.</a:t>
            </a:r>
            <a:endParaRPr sz="2200" dirty="0">
              <a:latin typeface="Tahoma"/>
              <a:cs typeface="Tahoma"/>
            </a:endParaRPr>
          </a:p>
          <a:p>
            <a:pPr marL="958122">
              <a:tabLst>
                <a:tab pos="1554625" algn="l"/>
                <a:tab pos="2340752" algn="l"/>
              </a:tabLst>
            </a:pPr>
            <a:r>
              <a:rPr sz="2200" b="1" spc="11" dirty="0">
                <a:solidFill>
                  <a:srgbClr val="4672C3"/>
                </a:solidFill>
                <a:latin typeface="Calibri"/>
                <a:cs typeface="Calibri"/>
              </a:rPr>
              <a:t>Имена	Ссылки	Объекты</a:t>
            </a:r>
            <a:endParaRPr sz="2200" dirty="0">
              <a:latin typeface="Calibri"/>
              <a:cs typeface="Calibri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18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80228"/>
            <a:ext cx="69342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26" dirty="0">
                <a:latin typeface="Arial"/>
                <a:cs typeface="Arial"/>
              </a:rPr>
              <a:t>Сборка</a:t>
            </a:r>
            <a:r>
              <a:rPr sz="3200" b="1" spc="45" dirty="0">
                <a:latin typeface="Arial"/>
                <a:cs typeface="Arial"/>
              </a:rPr>
              <a:t> </a:t>
            </a:r>
            <a:r>
              <a:rPr sz="3200" b="1" spc="-41" dirty="0">
                <a:latin typeface="Arial"/>
                <a:cs typeface="Arial"/>
              </a:rPr>
              <a:t>мусора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1087516"/>
            <a:ext cx="8534400" cy="137592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9529" marR="3812">
              <a:lnSpc>
                <a:spcPct val="102600"/>
              </a:lnSpc>
              <a:spcBef>
                <a:spcPts val="41"/>
              </a:spcBef>
            </a:pPr>
            <a:r>
              <a:rPr sz="2200" spc="53" dirty="0">
                <a:latin typeface="Tahoma"/>
                <a:cs typeface="Tahoma"/>
              </a:rPr>
              <a:t>В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присваивании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имени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нового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объекта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происходит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освобождение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области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памяти,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занимаемой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предыдущим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объектом,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если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него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ссылается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другое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имя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объект.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Данная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операция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известна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как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i="1" spc="-53" dirty="0">
                <a:solidFill>
                  <a:srgbClr val="1F973F"/>
                </a:solidFill>
                <a:latin typeface="Arial"/>
                <a:cs typeface="Arial"/>
              </a:rPr>
              <a:t>сборка</a:t>
            </a:r>
            <a:r>
              <a:rPr sz="2200" i="1" spc="41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i="1" spc="-56" dirty="0">
                <a:solidFill>
                  <a:srgbClr val="1F973F"/>
                </a:solidFill>
                <a:latin typeface="Arial"/>
                <a:cs typeface="Arial"/>
              </a:rPr>
              <a:t>мусора</a:t>
            </a:r>
            <a:r>
              <a:rPr sz="2200" spc="-56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 flipH="1">
            <a:off x="876455" y="2651710"/>
            <a:ext cx="252859" cy="1920290"/>
            <a:chOff x="345795" y="1351178"/>
            <a:chExt cx="5080" cy="911225"/>
          </a:xfrm>
        </p:grpSpPr>
        <p:sp>
          <p:nvSpPr>
            <p:cNvPr id="6" name="object 6"/>
            <p:cNvSpPr/>
            <p:nvPr/>
          </p:nvSpPr>
          <p:spPr>
            <a:xfrm>
              <a:off x="348322" y="135117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50300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65484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180667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195850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322" y="2110333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176317" y="2660882"/>
            <a:ext cx="1526689" cy="686249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11435"/>
            <a:r>
              <a:rPr sz="2200" spc="38" dirty="0">
                <a:latin typeface="SimSun"/>
                <a:cs typeface="SimSun"/>
              </a:rPr>
              <a:t>32</a:t>
            </a:r>
            <a:endParaRPr sz="2200" dirty="0">
              <a:latin typeface="SimSun"/>
              <a:cs typeface="SimSun"/>
            </a:endParaRPr>
          </a:p>
          <a:p>
            <a:pPr marL="9529"/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3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3" dirty="0">
                <a:solidFill>
                  <a:srgbClr val="BA2020"/>
                </a:solidFill>
                <a:latin typeface="SimSun"/>
                <a:cs typeface="SimSun"/>
              </a:rPr>
              <a:t>hell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2200" spc="-33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11348" y="2934904"/>
            <a:ext cx="5191120" cy="709340"/>
          </a:xfrm>
          <a:prstGeom prst="rect">
            <a:avLst/>
          </a:prstGeom>
        </p:spPr>
        <p:txBody>
          <a:bodyPr vert="horz" wrap="square" lIns="0" tIns="31920" rIns="0" bIns="0" rtlCol="0">
            <a:spAutoFit/>
          </a:bodyPr>
          <a:lstStyle/>
          <a:p>
            <a:pPr marR="3812"/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 память, занимаемую 32  </a:t>
            </a: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(если нет других ссылок)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02169" y="3654995"/>
            <a:ext cx="7338665" cy="347695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>
              <a:tabLst>
                <a:tab pos="637954" algn="l"/>
              </a:tabLst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3. 1245	</a:t>
            </a: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 память, занимаемую "hello"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1041" y="3994723"/>
            <a:ext cx="6694971" cy="347695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 , 1 , 2 , 3] </a:t>
            </a: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 память, занимаемую 3.1245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72895" y="2651710"/>
            <a:ext cx="3261605" cy="2040466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/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/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0821" y="4824130"/>
            <a:ext cx="8423179" cy="171954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9529" marR="3812">
              <a:lnSpc>
                <a:spcPct val="102600"/>
              </a:lnSpc>
              <a:spcBef>
                <a:spcPts val="41"/>
              </a:spcBef>
            </a:pPr>
            <a:r>
              <a:rPr sz="2200" spc="-38" dirty="0">
                <a:latin typeface="Tahoma"/>
                <a:cs typeface="Tahoma"/>
              </a:rPr>
              <a:t>Неоспоримое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преимущество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сборки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мусора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заключается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том,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что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она 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позволяет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свободно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использовать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объекты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без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необходимости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выделения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освобождения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памяти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вручную.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будет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автоматически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выделять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 </a:t>
            </a:r>
            <a:r>
              <a:rPr sz="2200" spc="-30" dirty="0">
                <a:latin typeface="Tahoma"/>
                <a:cs typeface="Tahoma"/>
              </a:rPr>
              <a:t> очищать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пространство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хранения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объектов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выполнении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35242"/>
              </p:ext>
            </p:extLst>
          </p:nvPr>
        </p:nvGraphicFramePr>
        <p:xfrm>
          <a:off x="152400" y="152400"/>
          <a:ext cx="9220198" cy="6553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9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77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80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3200" b="1" kern="0" spc="0" baseline="0" dirty="0">
                          <a:latin typeface="Arial"/>
                          <a:cs typeface="Arial"/>
                        </a:rPr>
                        <a:t>Разделяемые ссылки</a:t>
                      </a:r>
                      <a:endParaRPr sz="3200" kern="0" spc="0" baseline="0" dirty="0">
                        <a:latin typeface="Arial"/>
                        <a:cs typeface="Arial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 err="1">
                          <a:latin typeface="Tahoma"/>
                          <a:cs typeface="Tahoma"/>
                        </a:rPr>
                        <a:t>Рассмотрим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 создание разделяемых ссылок: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4130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rebuchet MS"/>
                        <a:cs typeface="Trebuchet MS"/>
                      </a:endParaRPr>
                    </a:p>
                  </a:txBody>
                  <a:tcPr marL="0" marR="0" marT="21439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553">
                <a:tc>
                  <a:txBody>
                    <a:bodyPr/>
                    <a:lstStyle/>
                    <a:p>
                      <a:pPr marL="0"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 kern="0" spc="0" baseline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37161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a = 5</a:t>
                      </a:r>
                      <a:endParaRPr sz="2200" kern="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973">
                <a:tc>
                  <a:txBody>
                    <a:bodyPr/>
                    <a:lstStyle/>
                    <a:p>
                      <a:pPr marL="0"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 kern="0" spc="0" baseline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620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b = a</a:t>
                      </a:r>
                      <a:endParaRPr sz="2200" kern="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585">
                <a:tc>
                  <a:txBody>
                    <a:bodyPr/>
                    <a:lstStyle/>
                    <a:p>
                      <a:pPr marL="0"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 kern="0" spc="0" baseline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71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1489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Такой контекст в Python со множеством</a:t>
                      </a:r>
                      <a:endParaRPr sz="2200" kern="0" spc="0" baseline="0">
                        <a:latin typeface="Tahoma"/>
                        <a:cs typeface="Tahoma"/>
                      </a:endParaRPr>
                    </a:p>
                  </a:txBody>
                  <a:tcPr marL="0" marR="0" marT="4669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1126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переменных, ссылающихся на один и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тот же объект, называется </a:t>
                      </a:r>
                      <a:r>
                        <a:rPr sz="2200" i="1" kern="0" spc="0" baseline="0" dirty="0">
                          <a:solidFill>
                            <a:srgbClr val="1F973F"/>
                          </a:solidFill>
                          <a:latin typeface="Arial"/>
                          <a:cs typeface="Arial"/>
                        </a:rPr>
                        <a:t>разделяемой</a:t>
                      </a:r>
                      <a:endParaRPr sz="2200" kern="0" spc="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17628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14293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14293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6874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i="1" kern="0" spc="0" baseline="0" dirty="0">
                          <a:solidFill>
                            <a:srgbClr val="1F973F"/>
                          </a:solidFill>
                          <a:latin typeface="Arial"/>
                          <a:cs typeface="Arial"/>
                        </a:rPr>
                        <a:t>ссылкой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(иногда говорят </a:t>
                      </a:r>
                      <a:r>
                        <a:rPr sz="2200" i="1" kern="0" spc="0" baseline="0" dirty="0">
                          <a:latin typeface="Arial"/>
                          <a:cs typeface="Arial"/>
                        </a:rPr>
                        <a:t>разделяемый</a:t>
                      </a:r>
                      <a:endParaRPr sz="2200" kern="0" spc="0" baseline="0" dirty="0">
                        <a:latin typeface="Arial"/>
                        <a:cs typeface="Arial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i="1" kern="0" spc="0" baseline="0" dirty="0">
                          <a:latin typeface="Arial"/>
                          <a:cs typeface="Arial"/>
                        </a:rPr>
                        <a:t>объект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).</a:t>
                      </a:r>
                    </a:p>
                    <a:p>
                      <a:pPr marL="0" marR="139065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Стоит обратить внимание, что при этом  имена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a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и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b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не связаны друг с </a:t>
                      </a:r>
                      <a:r>
                        <a:rPr sz="2200" kern="0" spc="0" baseline="0" dirty="0" err="1">
                          <a:latin typeface="Tahoma"/>
                          <a:cs typeface="Tahoma"/>
                        </a:rPr>
                        <a:t>другом</a:t>
                      </a:r>
                      <a:r>
                        <a:rPr lang="ru-RU" sz="2200" kern="0" spc="0" baseline="0" dirty="0">
                          <a:latin typeface="Tahoma"/>
                          <a:cs typeface="Tahoma"/>
                        </a:rPr>
                        <a:t> напрямую.</a:t>
                      </a:r>
                    </a:p>
                  </a:txBody>
                  <a:tcPr marL="0" marR="0" marT="0" marB="0">
                    <a:lnR w="3175">
                      <a:solidFill>
                        <a:srgbClr val="3C63AC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29" marB="0">
                    <a:lnL w="3175">
                      <a:solidFill>
                        <a:srgbClr val="3C63AC"/>
                      </a:solidFill>
                      <a:prstDash val="solid"/>
                    </a:lnL>
                    <a:lnR w="3175">
                      <a:solidFill>
                        <a:srgbClr val="3C63AC"/>
                      </a:solidFill>
                      <a:prstDash val="solid"/>
                    </a:lnR>
                    <a:lnB w="3175">
                      <a:solidFill>
                        <a:srgbClr val="3C63A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C63AC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47166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C887D83-8485-423B-8181-A9B25396E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090" y="1295400"/>
            <a:ext cx="5200508" cy="2219325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BF7EA3A1-1340-4ABB-8C7C-F10DECF4A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783" y="781812"/>
            <a:ext cx="4900013" cy="3323895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20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80229"/>
            <a:ext cx="69342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26" dirty="0">
                <a:latin typeface="Arial"/>
                <a:cs typeface="Arial"/>
              </a:rPr>
              <a:t>Разделяемые</a:t>
            </a:r>
            <a:r>
              <a:rPr sz="3200" b="1" spc="68" dirty="0">
                <a:latin typeface="Arial"/>
                <a:cs typeface="Arial"/>
              </a:rPr>
              <a:t> </a:t>
            </a:r>
            <a:r>
              <a:rPr sz="3200" b="1" spc="-38" dirty="0">
                <a:latin typeface="Arial"/>
                <a:cs typeface="Arial"/>
              </a:rPr>
              <a:t>ссылки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62000" y="1368232"/>
            <a:ext cx="45719" cy="1383124"/>
            <a:chOff x="345795" y="1170482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117048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32231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47413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62596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23777" y="1003743"/>
            <a:ext cx="6230852" cy="1747613"/>
          </a:xfrm>
          <a:prstGeom prst="rect">
            <a:avLst/>
          </a:prstGeom>
        </p:spPr>
        <p:txBody>
          <a:bodyPr vert="horz" wrap="square" lIns="0" tIns="54312" rIns="0" bIns="0" rtlCol="0">
            <a:spAutoFit/>
          </a:bodyPr>
          <a:lstStyle/>
          <a:p>
            <a:r>
              <a:rPr sz="2200" kern="0" dirty="0">
                <a:latin typeface="Tahoma"/>
                <a:cs typeface="Tahoma"/>
              </a:rPr>
              <a:t>Добавим еще один оператор:</a:t>
            </a:r>
          </a:p>
          <a:p>
            <a:pPr>
              <a:tabLst>
                <a:tab pos="181524" algn="l"/>
              </a:tabLst>
            </a:pPr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kern="0" dirty="0">
                <a:solidFill>
                  <a:srgbClr val="AA21FF"/>
                </a:solidFill>
                <a:latin typeface="SimSun"/>
                <a:cs typeface="SimSun"/>
              </a:rPr>
              <a:t>&gt;&gt;&gt; </a:t>
            </a:r>
            <a:r>
              <a:rPr sz="2200" kern="0" dirty="0">
                <a:latin typeface="SimSun"/>
                <a:cs typeface="SimSun"/>
              </a:rPr>
              <a:t>a = 5</a:t>
            </a:r>
          </a:p>
          <a:p>
            <a:pPr>
              <a:tabLst>
                <a:tab pos="181524" algn="l"/>
              </a:tabLst>
            </a:pPr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kern="0" dirty="0">
                <a:solidFill>
                  <a:srgbClr val="AA21FF"/>
                </a:solidFill>
                <a:latin typeface="SimSun"/>
                <a:cs typeface="SimSun"/>
              </a:rPr>
              <a:t>&gt;&gt;&gt; </a:t>
            </a:r>
            <a:r>
              <a:rPr sz="2200" kern="0" dirty="0">
                <a:latin typeface="SimSun"/>
                <a:cs typeface="SimSun"/>
              </a:rPr>
              <a:t>b = a</a:t>
            </a:r>
          </a:p>
          <a:p>
            <a:pPr>
              <a:tabLst>
                <a:tab pos="181524" algn="l"/>
              </a:tabLst>
            </a:pPr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kern="0" dirty="0">
                <a:solidFill>
                  <a:srgbClr val="AA21FF"/>
                </a:solidFill>
                <a:latin typeface="SimSun"/>
                <a:cs typeface="SimSun"/>
              </a:rPr>
              <a:t>&gt;&gt;&gt; </a:t>
            </a:r>
            <a:r>
              <a:rPr sz="2200" kern="0" dirty="0">
                <a:latin typeface="SimSun"/>
                <a:cs typeface="SimSun"/>
              </a:rPr>
              <a:t>a = </a:t>
            </a:r>
            <a:r>
              <a:rPr sz="2200" kern="0" dirty="0">
                <a:solidFill>
                  <a:srgbClr val="BA2020"/>
                </a:solidFill>
                <a:latin typeface="SimSun"/>
                <a:cs typeface="SimSun"/>
              </a:rPr>
              <a:t>" hello !"</a:t>
            </a:r>
            <a:endParaRPr sz="2200" kern="0" dirty="0">
              <a:latin typeface="SimSun"/>
              <a:cs typeface="SimSun"/>
            </a:endParaRPr>
          </a:p>
          <a:p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2200" kern="0" dirty="0">
              <a:latin typeface="Microsoft JhengHei UI"/>
              <a:cs typeface="Microsoft JhengHei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9600" y="3581400"/>
            <a:ext cx="8077200" cy="347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sz="2200" spc="-34" dirty="0">
                <a:latin typeface="Tahoma"/>
                <a:cs typeface="Tahoma"/>
              </a:rPr>
              <a:t>Последний</a:t>
            </a:r>
            <a:r>
              <a:rPr sz="2200" spc="386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оператор</a:t>
            </a:r>
            <a:r>
              <a:rPr sz="2200" spc="38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просто</a:t>
            </a:r>
            <a:r>
              <a:rPr sz="2200" spc="38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создает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9600" y="3995456"/>
            <a:ext cx="8458200" cy="171954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9529" marR="3812" algn="just">
              <a:lnSpc>
                <a:spcPct val="102600"/>
              </a:lnSpc>
              <a:spcBef>
                <a:spcPts val="41"/>
              </a:spcBef>
            </a:pPr>
            <a:r>
              <a:rPr sz="2200" spc="-41" dirty="0">
                <a:latin typeface="Tahoma"/>
                <a:cs typeface="Tahoma"/>
              </a:rPr>
              <a:t>новый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объект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-23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представления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строкового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значения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4" dirty="0">
                <a:latin typeface="SimSun"/>
                <a:cs typeface="SimSun"/>
              </a:rPr>
              <a:t>"hello!"</a:t>
            </a:r>
            <a:r>
              <a:rPr sz="2200" spc="8" dirty="0">
                <a:latin typeface="SimSun"/>
                <a:cs typeface="SimSun"/>
              </a:rPr>
              <a:t> </a:t>
            </a:r>
            <a:r>
              <a:rPr sz="2200" spc="-34" dirty="0">
                <a:latin typeface="Tahoma"/>
                <a:cs typeface="Tahoma"/>
              </a:rPr>
              <a:t>и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переопределяет</a:t>
            </a:r>
            <a:r>
              <a:rPr sz="2200" spc="-4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ссылку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8" dirty="0">
                <a:latin typeface="SimSun"/>
                <a:cs typeface="SimSun"/>
              </a:rPr>
              <a:t>a 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16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этот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новый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объект.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Но</a:t>
            </a:r>
            <a:r>
              <a:rPr sz="2200" spc="-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все</a:t>
            </a:r>
            <a:r>
              <a:rPr sz="2200" spc="16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199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отражается</a:t>
            </a:r>
            <a:r>
              <a:rPr sz="2200" spc="12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139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значении</a:t>
            </a:r>
            <a:r>
              <a:rPr sz="2200" spc="135" dirty="0">
                <a:latin typeface="Tahoma"/>
                <a:cs typeface="Tahoma"/>
              </a:rPr>
              <a:t> </a:t>
            </a:r>
            <a:r>
              <a:rPr sz="2200" spc="-11" dirty="0">
                <a:latin typeface="SimSun"/>
                <a:cs typeface="SimSun"/>
              </a:rPr>
              <a:t>b</a:t>
            </a:r>
            <a:r>
              <a:rPr sz="2200" spc="-11" dirty="0">
                <a:latin typeface="Tahoma"/>
                <a:cs typeface="Tahoma"/>
              </a:rPr>
              <a:t>,</a:t>
            </a:r>
            <a:r>
              <a:rPr sz="2200" spc="105" dirty="0">
                <a:latin typeface="Tahoma"/>
                <a:cs typeface="Tahoma"/>
              </a:rPr>
              <a:t> </a:t>
            </a:r>
            <a:r>
              <a:rPr sz="2200" spc="-49" dirty="0" err="1">
                <a:latin typeface="Tahoma"/>
                <a:cs typeface="Tahoma"/>
              </a:rPr>
              <a:t>она</a:t>
            </a:r>
            <a:r>
              <a:rPr sz="2200" spc="139" dirty="0">
                <a:latin typeface="Tahoma"/>
                <a:cs typeface="Tahoma"/>
              </a:rPr>
              <a:t> </a:t>
            </a:r>
            <a:r>
              <a:rPr sz="2200" spc="-45" dirty="0" err="1">
                <a:latin typeface="Tahoma"/>
                <a:cs typeface="Tahoma"/>
              </a:rPr>
              <a:t>по</a:t>
            </a:r>
            <a:r>
              <a:rPr lang="ru-RU" sz="2200" spc="-45" dirty="0">
                <a:latin typeface="Tahoma"/>
                <a:cs typeface="Tahoma"/>
              </a:rPr>
              <a:t>прежнему</a:t>
            </a:r>
            <a:r>
              <a:rPr lang="ru-RU" sz="2200" spc="-41" dirty="0">
                <a:latin typeface="Tahoma"/>
                <a:cs typeface="Tahoma"/>
              </a:rPr>
              <a:t> продолжает</a:t>
            </a:r>
            <a:r>
              <a:rPr lang="ru-RU" sz="2200" spc="-38" dirty="0">
                <a:latin typeface="Tahoma"/>
                <a:cs typeface="Tahoma"/>
              </a:rPr>
              <a:t> </a:t>
            </a:r>
            <a:r>
              <a:rPr lang="ru-RU" sz="2200" spc="-30" dirty="0">
                <a:latin typeface="Tahoma"/>
                <a:cs typeface="Tahoma"/>
              </a:rPr>
              <a:t>ссылаться</a:t>
            </a:r>
            <a:r>
              <a:rPr lang="ru-RU" sz="2200" spc="-26" dirty="0">
                <a:latin typeface="Tahoma"/>
                <a:cs typeface="Tahoma"/>
              </a:rPr>
              <a:t> </a:t>
            </a:r>
            <a:r>
              <a:rPr lang="ru-RU" sz="2200" spc="-49" dirty="0">
                <a:latin typeface="Tahoma"/>
                <a:cs typeface="Tahoma"/>
              </a:rPr>
              <a:t>на </a:t>
            </a:r>
            <a:r>
              <a:rPr lang="ru-RU" sz="2200" spc="-248" dirty="0">
                <a:latin typeface="Tahoma"/>
                <a:cs typeface="Tahoma"/>
              </a:rPr>
              <a:t> </a:t>
            </a:r>
            <a:r>
              <a:rPr lang="ru-RU" sz="2200" spc="-45" dirty="0">
                <a:latin typeface="Tahoma"/>
                <a:cs typeface="Tahoma"/>
              </a:rPr>
              <a:t>первоначальный</a:t>
            </a:r>
            <a:r>
              <a:rPr lang="ru-RU" sz="2200" spc="-15" dirty="0">
                <a:latin typeface="Tahoma"/>
                <a:cs typeface="Tahoma"/>
              </a:rPr>
              <a:t> </a:t>
            </a:r>
            <a:r>
              <a:rPr lang="ru-RU" sz="2200" spc="-41" dirty="0">
                <a:latin typeface="Tahoma"/>
                <a:cs typeface="Tahoma"/>
              </a:rPr>
              <a:t>объект,</a:t>
            </a:r>
            <a:r>
              <a:rPr lang="ru-RU" sz="2200" spc="-15" dirty="0">
                <a:latin typeface="Tahoma"/>
                <a:cs typeface="Tahoma"/>
              </a:rPr>
              <a:t> </a:t>
            </a:r>
            <a:r>
              <a:rPr lang="ru-RU" sz="2200" spc="-53" dirty="0">
                <a:latin typeface="Tahoma"/>
                <a:cs typeface="Tahoma"/>
              </a:rPr>
              <a:t>целое</a:t>
            </a:r>
            <a:r>
              <a:rPr lang="ru-RU" sz="2200" spc="-11" dirty="0">
                <a:latin typeface="Tahoma"/>
                <a:cs typeface="Tahoma"/>
              </a:rPr>
              <a:t> </a:t>
            </a:r>
            <a:r>
              <a:rPr lang="ru-RU" sz="2200" spc="-30" dirty="0">
                <a:latin typeface="Tahoma"/>
                <a:cs typeface="Tahoma"/>
              </a:rPr>
              <a:t>число</a:t>
            </a:r>
            <a:r>
              <a:rPr lang="ru-RU" sz="2200" spc="-15" dirty="0">
                <a:latin typeface="Tahoma"/>
                <a:cs typeface="Tahoma"/>
              </a:rPr>
              <a:t> </a:t>
            </a:r>
            <a:r>
              <a:rPr lang="ru-RU" sz="2200" spc="-41" dirty="0">
                <a:latin typeface="Tahoma"/>
                <a:cs typeface="Tahoma"/>
              </a:rPr>
              <a:t>5.</a:t>
            </a:r>
            <a:endParaRPr lang="ru-RU" sz="2200" dirty="0">
              <a:latin typeface="Tahoma"/>
              <a:cs typeface="Tahoma"/>
            </a:endParaRPr>
          </a:p>
          <a:p>
            <a:pPr marL="9529" marR="3812" algn="just">
              <a:lnSpc>
                <a:spcPct val="102600"/>
              </a:lnSpc>
              <a:spcBef>
                <a:spcPts val="41"/>
              </a:spcBef>
            </a:pP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22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127829"/>
            <a:ext cx="64770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23" dirty="0">
                <a:latin typeface="Arial"/>
                <a:cs typeface="Arial"/>
              </a:rPr>
              <a:t>Запись</a:t>
            </a:r>
            <a:r>
              <a:rPr sz="3200" b="1" spc="53" dirty="0">
                <a:latin typeface="Arial"/>
                <a:cs typeface="Arial"/>
              </a:rPr>
              <a:t> </a:t>
            </a:r>
            <a:r>
              <a:rPr sz="3200" b="1" spc="-23" dirty="0">
                <a:latin typeface="Arial"/>
                <a:cs typeface="Arial"/>
              </a:rPr>
              <a:t>комментариев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04800" y="1828800"/>
            <a:ext cx="45719" cy="687341"/>
            <a:chOff x="345795" y="1214526"/>
            <a:chExt cx="5080" cy="304165"/>
          </a:xfrm>
        </p:grpSpPr>
        <p:sp>
          <p:nvSpPr>
            <p:cNvPr id="5" name="object 5"/>
            <p:cNvSpPr/>
            <p:nvPr/>
          </p:nvSpPr>
          <p:spPr>
            <a:xfrm>
              <a:off x="348322" y="121452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36635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52400" y="717366"/>
            <a:ext cx="9188302" cy="5975966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175807" marR="15246">
              <a:lnSpc>
                <a:spcPct val="102600"/>
              </a:lnSpc>
              <a:spcBef>
                <a:spcPts val="41"/>
              </a:spcBef>
            </a:pPr>
            <a:r>
              <a:rPr sz="2200" b="1" spc="-19" dirty="0">
                <a:latin typeface="Arial"/>
                <a:cs typeface="Arial"/>
              </a:rPr>
              <a:t>Комментарии</a:t>
            </a:r>
            <a:r>
              <a:rPr sz="2200" b="1" spc="45" dirty="0">
                <a:latin typeface="Arial"/>
                <a:cs typeface="Arial"/>
              </a:rPr>
              <a:t> </a:t>
            </a:r>
            <a:r>
              <a:rPr sz="2200" spc="-45" dirty="0">
                <a:latin typeface="Tahoma"/>
                <a:cs typeface="Tahoma"/>
              </a:rPr>
              <a:t>–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то,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что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пишется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после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8" dirty="0">
                <a:latin typeface="SimSun"/>
                <a:cs typeface="SimSun"/>
              </a:rPr>
              <a:t>#</a:t>
            </a:r>
            <a:r>
              <a:rPr sz="2200" spc="-139" dirty="0">
                <a:latin typeface="SimSun"/>
                <a:cs typeface="SimSun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представляет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интерес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лишь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как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заметка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читающего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программу.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Текст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говорит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том,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b="1" spc="49" dirty="0">
                <a:latin typeface="Arial"/>
                <a:cs typeface="Arial"/>
              </a:rPr>
              <a:t>КАК</a:t>
            </a:r>
            <a:r>
              <a:rPr sz="2200" spc="49" dirty="0">
                <a:latin typeface="Tahoma"/>
                <a:cs typeface="Tahoma"/>
              </a:rPr>
              <a:t>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комментарии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должны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объяснять,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b="1" spc="30" dirty="0">
                <a:latin typeface="Arial"/>
                <a:cs typeface="Arial"/>
              </a:rPr>
              <a:t>ПОЧЕМУ</a:t>
            </a:r>
            <a:r>
              <a:rPr sz="2200" spc="30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9529">
              <a:spcBef>
                <a:spcPts val="188"/>
              </a:spcBef>
              <a:tabLst>
                <a:tab pos="18533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68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311" dirty="0">
                <a:latin typeface="SimSun"/>
                <a:cs typeface="SimSun"/>
              </a:rPr>
              <a:t>(</a:t>
            </a:r>
            <a:r>
              <a:rPr sz="2200" spc="-311" dirty="0">
                <a:solidFill>
                  <a:srgbClr val="BA2020"/>
                </a:solidFill>
                <a:latin typeface="SimSun"/>
                <a:cs typeface="SimSun"/>
              </a:rPr>
              <a:t>"Привет</a:t>
            </a:r>
            <a:r>
              <a:rPr sz="2200" spc="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80" dirty="0">
                <a:solidFill>
                  <a:srgbClr val="BA2020"/>
                </a:solidFill>
                <a:latin typeface="SimSun"/>
                <a:cs typeface="SimSun"/>
              </a:rPr>
              <a:t>Мир!"</a:t>
            </a:r>
            <a:r>
              <a:rPr sz="2200" spc="-180" dirty="0">
                <a:latin typeface="SimSun"/>
                <a:cs typeface="SimSun"/>
              </a:rPr>
              <a:t>)</a:t>
            </a:r>
            <a:r>
              <a:rPr sz="2200" spc="203" dirty="0">
                <a:latin typeface="SimSun"/>
                <a:cs typeface="SimSun"/>
              </a:rPr>
              <a:t> </a:t>
            </a:r>
            <a:r>
              <a:rPr sz="2200" spc="15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5" dirty="0">
                <a:solidFill>
                  <a:srgbClr val="BA2020"/>
                </a:solidFill>
                <a:latin typeface="SimSun"/>
                <a:cs typeface="SimSun"/>
              </a:rPr>
              <a:t>print</a:t>
            </a:r>
            <a:r>
              <a:rPr sz="2200" spc="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-</a:t>
            </a:r>
            <a:r>
              <a:rPr sz="2200" spc="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это</a:t>
            </a:r>
            <a:r>
              <a:rPr sz="2200" spc="-4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функция</a:t>
            </a:r>
            <a:endParaRPr sz="2200" dirty="0">
              <a:latin typeface="SimSun"/>
              <a:cs typeface="SimSun"/>
            </a:endParaRPr>
          </a:p>
          <a:p>
            <a:pPr marL="9529">
              <a:spcBef>
                <a:spcPts val="26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spcBef>
                <a:spcPts val="8"/>
              </a:spcBef>
            </a:pPr>
            <a:endParaRPr sz="2200" dirty="0">
              <a:latin typeface="Microsoft JhengHei UI"/>
              <a:cs typeface="Microsoft JhengHei UI"/>
            </a:endParaRPr>
          </a:p>
          <a:p>
            <a:pPr marL="383535" marR="3812" indent="-102911">
              <a:lnSpc>
                <a:spcPct val="102600"/>
              </a:lnSpc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23" dirty="0">
                <a:latin typeface="Tahoma"/>
                <a:cs typeface="Tahoma"/>
              </a:rPr>
              <a:t>Комментарии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могут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встречаться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тексте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как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отдельные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строки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могут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быть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размещены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справа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операторов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строке.</a:t>
            </a:r>
            <a:endParaRPr sz="2200" dirty="0">
              <a:latin typeface="Tahoma"/>
              <a:cs typeface="Tahoma"/>
            </a:endParaRPr>
          </a:p>
          <a:p>
            <a:pPr marL="383535" marR="161513" indent="-102911">
              <a:lnSpc>
                <a:spcPct val="102600"/>
              </a:lnSpc>
              <a:spcBef>
                <a:spcPts val="8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30" dirty="0">
                <a:latin typeface="Tahoma"/>
                <a:cs typeface="Tahoma"/>
              </a:rPr>
              <a:t>Текст </a:t>
            </a:r>
            <a:r>
              <a:rPr sz="2200" spc="-49" dirty="0">
                <a:latin typeface="Tahoma"/>
                <a:cs typeface="Tahoma"/>
              </a:rPr>
              <a:t>после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символов </a:t>
            </a:r>
            <a:r>
              <a:rPr sz="2200" spc="8" dirty="0">
                <a:latin typeface="SimSun"/>
                <a:cs typeface="SimSun"/>
              </a:rPr>
              <a:t># </a:t>
            </a:r>
            <a:r>
              <a:rPr sz="2200" spc="-45" dirty="0">
                <a:latin typeface="Tahoma"/>
                <a:cs typeface="Tahoma"/>
              </a:rPr>
              <a:t>пропускается </a:t>
            </a:r>
            <a:r>
              <a:rPr sz="2200" spc="-38" dirty="0">
                <a:latin typeface="Tahoma"/>
                <a:cs typeface="Tahoma"/>
              </a:rPr>
              <a:t>интерпретатором </a:t>
            </a:r>
            <a:r>
              <a:rPr sz="2200" spc="-34" dirty="0">
                <a:latin typeface="Tahoma"/>
                <a:cs typeface="Tahoma"/>
              </a:rPr>
              <a:t>как </a:t>
            </a:r>
            <a:r>
              <a:rPr sz="2200" spc="-41" dirty="0">
                <a:latin typeface="Tahoma"/>
                <a:cs typeface="Tahoma"/>
              </a:rPr>
              <a:t>примечание,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предназначенное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человека,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читающего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данную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программу.</a:t>
            </a:r>
            <a:endParaRPr sz="2200" dirty="0">
              <a:latin typeface="Tahoma"/>
              <a:cs typeface="Tahoma"/>
            </a:endParaRPr>
          </a:p>
          <a:p>
            <a:pPr marL="383535" marR="216304" indent="-102911">
              <a:lnSpc>
                <a:spcPct val="102600"/>
              </a:lnSpc>
              <a:spcBef>
                <a:spcPts val="8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23" dirty="0">
                <a:latin typeface="Tahoma"/>
                <a:cs typeface="Tahoma"/>
              </a:rPr>
              <a:t>При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копировании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кода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15" dirty="0">
                <a:latin typeface="Tahoma"/>
                <a:cs typeface="Tahoma"/>
              </a:rPr>
              <a:t>Вы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можете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игнорировать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комментарии,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т.к.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они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носят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исключительно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информативный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характер.</a:t>
            </a:r>
            <a:endParaRPr sz="2200" dirty="0">
              <a:latin typeface="Tahoma"/>
              <a:cs typeface="Tahoma"/>
            </a:endParaRPr>
          </a:p>
          <a:p>
            <a:pPr marL="383535" marR="176283" indent="-102911" algn="just">
              <a:lnSpc>
                <a:spcPct val="102600"/>
              </a:lnSpc>
              <a:spcBef>
                <a:spcPts val="90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34" dirty="0">
                <a:latin typeface="Tahoma"/>
                <a:cs typeface="Tahoma"/>
              </a:rPr>
              <a:t>Грамотное </a:t>
            </a:r>
            <a:r>
              <a:rPr sz="2200" spc="-38" dirty="0">
                <a:latin typeface="Tahoma"/>
                <a:cs typeface="Tahoma"/>
              </a:rPr>
              <a:t>использование комментариев </a:t>
            </a:r>
            <a:r>
              <a:rPr sz="2200" spc="-34" dirty="0">
                <a:latin typeface="Tahoma"/>
                <a:cs typeface="Tahoma"/>
              </a:rPr>
              <a:t>может </a:t>
            </a:r>
            <a:r>
              <a:rPr sz="2200" spc="-45" dirty="0">
                <a:latin typeface="Tahoma"/>
                <a:cs typeface="Tahoma"/>
              </a:rPr>
              <a:t>в </a:t>
            </a:r>
            <a:r>
              <a:rPr sz="2200" spc="-41" dirty="0">
                <a:latin typeface="Tahoma"/>
                <a:cs typeface="Tahoma"/>
              </a:rPr>
              <a:t>значительной </a:t>
            </a:r>
            <a:r>
              <a:rPr sz="2200" spc="-49" dirty="0">
                <a:latin typeface="Tahoma"/>
                <a:cs typeface="Tahoma"/>
              </a:rPr>
              <a:t>степени 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повысить </a:t>
            </a:r>
            <a:r>
              <a:rPr sz="2200" spc="-26" dirty="0">
                <a:latin typeface="Tahoma"/>
                <a:cs typeface="Tahoma"/>
              </a:rPr>
              <a:t>читаемость, </a:t>
            </a:r>
            <a:r>
              <a:rPr sz="2200" spc="-38" dirty="0">
                <a:latin typeface="Tahoma"/>
                <a:cs typeface="Tahoma"/>
              </a:rPr>
              <a:t>облегчить </a:t>
            </a:r>
            <a:r>
              <a:rPr sz="2200" spc="-45" dirty="0">
                <a:latin typeface="Tahoma"/>
                <a:cs typeface="Tahoma"/>
              </a:rPr>
              <a:t>понимание </a:t>
            </a:r>
            <a:r>
              <a:rPr sz="2200" spc="-30" dirty="0">
                <a:latin typeface="Tahoma"/>
                <a:cs typeface="Tahoma"/>
              </a:rPr>
              <a:t>и, </a:t>
            </a:r>
            <a:r>
              <a:rPr sz="2200" spc="-34" dirty="0">
                <a:latin typeface="Tahoma"/>
                <a:cs typeface="Tahoma"/>
              </a:rPr>
              <a:t>как </a:t>
            </a:r>
            <a:r>
              <a:rPr sz="2200" spc="-41" dirty="0">
                <a:latin typeface="Tahoma"/>
                <a:cs typeface="Tahoma"/>
              </a:rPr>
              <a:t>следствие, </a:t>
            </a:r>
            <a:r>
              <a:rPr sz="2200" spc="-34" dirty="0">
                <a:latin typeface="Tahoma"/>
                <a:cs typeface="Tahoma"/>
              </a:rPr>
              <a:t>улучшить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поддерживаемость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Вашего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программного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кода.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3400" y="661719"/>
            <a:ext cx="6324599" cy="347214"/>
          </a:xfrm>
          <a:prstGeom prst="rect">
            <a:avLst/>
          </a:prstGeom>
        </p:spPr>
        <p:txBody>
          <a:bodyPr vert="horz" wrap="square" lIns="0" tIns="8576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68"/>
              </a:spcBef>
            </a:pPr>
            <a:r>
              <a:rPr sz="2200" spc="-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2200" spc="-3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Язык программирования Python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33400" y="983145"/>
            <a:ext cx="8839200" cy="1472052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 marL="123875" indent="-114822">
              <a:spcBef>
                <a:spcPts val="240"/>
              </a:spcBef>
              <a:buAutoNum type="arabicPeriod" startAt="2"/>
              <a:tabLst>
                <a:tab pos="124351" algn="l"/>
              </a:tabLst>
            </a:pPr>
            <a:r>
              <a:rPr sz="2200" spc="-3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Простейшая</a:t>
            </a:r>
            <a:r>
              <a:rPr sz="2200" spc="-4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3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программа</a:t>
            </a:r>
            <a:r>
              <a:rPr sz="2200" spc="-4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49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15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Python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3875" indent="-114822">
              <a:spcBef>
                <a:spcPts val="244"/>
              </a:spcBef>
              <a:buAutoNum type="arabicPeriod" startAt="2"/>
              <a:tabLst>
                <a:tab pos="124351" algn="l"/>
              </a:tabLst>
            </a:pPr>
            <a:r>
              <a:rPr sz="2200" spc="-3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Имена</a:t>
            </a:r>
            <a:r>
              <a:rPr sz="2200" spc="4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38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идентификаторов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3875" indent="-114822">
              <a:spcBef>
                <a:spcPts val="244"/>
              </a:spcBef>
              <a:buAutoNum type="arabicPeriod" startAt="2"/>
              <a:tabLst>
                <a:tab pos="124351" algn="l"/>
              </a:tabLst>
            </a:pPr>
            <a:r>
              <a:rPr sz="2200" spc="-3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Динамическая</a:t>
            </a:r>
            <a:r>
              <a:rPr sz="2200" spc="-4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34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типизация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3875" indent="-114822">
              <a:spcBef>
                <a:spcPts val="240"/>
              </a:spcBef>
              <a:buAutoNum type="arabicPeriod" startAt="2"/>
              <a:tabLst>
                <a:tab pos="124351" algn="l"/>
              </a:tabLst>
            </a:pPr>
            <a:r>
              <a:rPr sz="2200" spc="-19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Запись</a:t>
            </a:r>
            <a:r>
              <a:rPr sz="2200" spc="-4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4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комментариев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533400" y="3428999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533400" y="2649710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61235" y="2516141"/>
            <a:ext cx="59553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5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27856"/>
            <a:ext cx="76200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1" dirty="0">
                <a:latin typeface="Arial"/>
                <a:cs typeface="Arial"/>
              </a:rPr>
              <a:t>Язык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программирования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64" dirty="0">
                <a:latin typeface="Arial"/>
                <a:cs typeface="Arial"/>
              </a:rPr>
              <a:t>PYTHON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707" y="730657"/>
            <a:ext cx="2177137" cy="5334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7707" y="1219200"/>
            <a:ext cx="6205493" cy="5087454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R="3812"/>
            <a:r>
              <a:rPr sz="2200" b="1" kern="0" dirty="0">
                <a:latin typeface="Tahoma"/>
                <a:cs typeface="Tahoma"/>
              </a:rPr>
              <a:t>Разработчик языка Python –  голландский программист  Гвидо ван Россум</a:t>
            </a:r>
            <a:endParaRPr sz="2200" kern="0" dirty="0">
              <a:latin typeface="Tahoma"/>
              <a:cs typeface="Tahoma"/>
            </a:endParaRPr>
          </a:p>
          <a:p>
            <a:r>
              <a:rPr sz="2200" kern="0" dirty="0">
                <a:latin typeface="Tahoma"/>
                <a:cs typeface="Tahoma"/>
              </a:rPr>
              <a:t>- </a:t>
            </a:r>
            <a:r>
              <a:rPr sz="2200" kern="0" dirty="0">
                <a:latin typeface="Trebuchet MS"/>
                <a:cs typeface="Trebuchet MS"/>
              </a:rPr>
              <a:t>высокоуровневый язык</a:t>
            </a:r>
          </a:p>
          <a:p>
            <a:pPr marR="1489829"/>
            <a:r>
              <a:rPr sz="2200" kern="0" dirty="0">
                <a:latin typeface="Trebuchet MS"/>
                <a:cs typeface="Trebuchet MS"/>
              </a:rPr>
              <a:t>программирования общего назначения с  динамической строгой типизацией и  автоматическим управлением памятью,  ориентированный на повышение  производительности разработчика,  читаемости кода и его качества, а также  на обеспечение кроссплатформенности  написанных на нём программ.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48400" y="1219200"/>
            <a:ext cx="3448386" cy="4015129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477662"/>
            <a:ext cx="83058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1" dirty="0">
                <a:latin typeface="Arial"/>
                <a:cs typeface="Arial"/>
              </a:rPr>
              <a:t>Язык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программирования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64" dirty="0">
                <a:latin typeface="Arial"/>
                <a:cs typeface="Arial"/>
              </a:rPr>
              <a:t>PYTHON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6037" y="1395257"/>
            <a:ext cx="4951576" cy="347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sz="2200" b="1" spc="-30" dirty="0">
                <a:latin typeface="Arial"/>
                <a:cs typeface="Arial"/>
              </a:rPr>
              <a:t>Установка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2618" y="1923985"/>
            <a:ext cx="4951576" cy="102217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141503" marR="3812" indent="-132450">
              <a:lnSpc>
                <a:spcPct val="102600"/>
              </a:lnSpc>
              <a:spcBef>
                <a:spcPts val="41"/>
              </a:spcBef>
            </a:pPr>
            <a:r>
              <a:rPr sz="2200" spc="-38" dirty="0">
                <a:latin typeface="Tahoma"/>
                <a:cs typeface="Tahoma"/>
              </a:rPr>
              <a:t>1.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Установить </a:t>
            </a:r>
            <a:r>
              <a:rPr sz="2200" spc="-15" dirty="0">
                <a:latin typeface="Tahoma"/>
                <a:cs typeface="Tahoma"/>
              </a:rPr>
              <a:t>Python </a:t>
            </a:r>
            <a:r>
              <a:rPr sz="2200" spc="-11" dirty="0">
                <a:latin typeface="Tahoma"/>
                <a:cs typeface="Tahoma"/>
              </a:rPr>
              <a:t> </a:t>
            </a:r>
            <a:r>
              <a:rPr sz="2200" spc="4" dirty="0">
                <a:latin typeface="Tahoma"/>
                <a:cs typeface="Tahoma"/>
              </a:rPr>
              <a:t>(</a:t>
            </a:r>
            <a:r>
              <a:rPr sz="2200" spc="4" dirty="0">
                <a:latin typeface="SimSun"/>
                <a:cs typeface="SimSun"/>
                <a:hlinkClick r:id="rId2"/>
              </a:rPr>
              <a:t>https://www.python.org/</a:t>
            </a:r>
            <a:r>
              <a:rPr sz="2200" spc="4" dirty="0">
                <a:latin typeface="Tahoma"/>
                <a:cs typeface="Tahoma"/>
              </a:rPr>
              <a:t>). </a:t>
            </a:r>
            <a:r>
              <a:rPr sz="2200" spc="53" dirty="0">
                <a:latin typeface="Tahoma"/>
                <a:cs typeface="Tahoma"/>
              </a:rPr>
              <a:t>В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OS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60" dirty="0">
                <a:latin typeface="Tahoma"/>
                <a:cs typeface="Tahoma"/>
              </a:rPr>
              <a:t>X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Unix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уже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установлен.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618" y="3276600"/>
            <a:ext cx="5865975" cy="102217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141503" marR="3812" indent="-132450">
              <a:lnSpc>
                <a:spcPct val="102600"/>
              </a:lnSpc>
              <a:spcBef>
                <a:spcPts val="41"/>
              </a:spcBef>
            </a:pPr>
            <a:r>
              <a:rPr sz="2200" spc="-38" dirty="0">
                <a:latin typeface="Tahoma"/>
                <a:cs typeface="Tahoma"/>
              </a:rPr>
              <a:t>2.</a:t>
            </a:r>
            <a:r>
              <a:rPr sz="2200" spc="14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Только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Windows.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При </a:t>
            </a:r>
            <a:r>
              <a:rPr sz="2200" spc="-19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установке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выбрать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опцию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 </a:t>
            </a:r>
            <a:r>
              <a:rPr sz="2200" spc="-19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заданием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переменных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окружения.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204029"/>
            <a:ext cx="7500894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1" dirty="0">
                <a:latin typeface="Arial"/>
                <a:cs typeface="Arial"/>
              </a:rPr>
              <a:t>Почему</a:t>
            </a:r>
            <a:r>
              <a:rPr sz="3200" b="1" spc="41" dirty="0">
                <a:latin typeface="Arial"/>
                <a:cs typeface="Arial"/>
              </a:rPr>
              <a:t> </a:t>
            </a:r>
            <a:r>
              <a:rPr sz="3200" b="1" spc="45" dirty="0">
                <a:latin typeface="Arial"/>
                <a:cs typeface="Arial"/>
              </a:rPr>
              <a:t>PYTHON?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9804" y="852811"/>
            <a:ext cx="4464723" cy="4748419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sz="2200" b="1" spc="15" dirty="0">
                <a:latin typeface="Arial"/>
                <a:cs typeface="Arial"/>
              </a:rPr>
              <a:t>Кто</a:t>
            </a:r>
            <a:r>
              <a:rPr sz="2200" b="1" spc="56" dirty="0">
                <a:latin typeface="Arial"/>
                <a:cs typeface="Arial"/>
              </a:rPr>
              <a:t> </a:t>
            </a:r>
            <a:r>
              <a:rPr sz="2200" b="1" spc="-45" dirty="0">
                <a:latin typeface="Arial"/>
                <a:cs typeface="Arial"/>
              </a:rPr>
              <a:t>использует</a:t>
            </a:r>
            <a:r>
              <a:rPr sz="2200" b="1" spc="56" dirty="0">
                <a:latin typeface="Arial"/>
                <a:cs typeface="Arial"/>
              </a:rPr>
              <a:t> </a:t>
            </a:r>
            <a:r>
              <a:rPr sz="2200" b="1" spc="-34" dirty="0">
                <a:latin typeface="Arial"/>
                <a:cs typeface="Arial"/>
              </a:rPr>
              <a:t>Python?</a:t>
            </a:r>
            <a:endParaRPr sz="2200" dirty="0">
              <a:latin typeface="Arial"/>
              <a:cs typeface="Arial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4" dirty="0">
                <a:latin typeface="Tahoma"/>
                <a:cs typeface="Tahoma"/>
              </a:rPr>
              <a:t>Google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4" dirty="0">
                <a:latin typeface="Tahoma"/>
                <a:cs typeface="Tahoma"/>
              </a:rPr>
              <a:t>YouTube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0" dirty="0">
                <a:latin typeface="Tahoma"/>
                <a:cs typeface="Tahoma"/>
              </a:rPr>
              <a:t>Dropbox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15" dirty="0">
                <a:latin typeface="Tahoma"/>
                <a:cs typeface="Tahoma"/>
              </a:rPr>
              <a:t>BitTorrent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15" dirty="0">
                <a:latin typeface="Tahoma"/>
                <a:cs typeface="Tahoma"/>
              </a:rPr>
              <a:t>iRobot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19" dirty="0">
                <a:latin typeface="Tahoma"/>
                <a:cs typeface="Tahoma"/>
              </a:rPr>
              <a:t>Netflix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Yelp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4" dirty="0">
                <a:latin typeface="Tahoma"/>
                <a:cs typeface="Tahoma"/>
              </a:rPr>
              <a:t>Intel,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Cisco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19" dirty="0">
                <a:latin typeface="Tahoma"/>
                <a:cs typeface="Tahoma"/>
              </a:rPr>
              <a:t>NASA</a:t>
            </a:r>
            <a:endParaRPr sz="2200" dirty="0">
              <a:latin typeface="Tahoma"/>
              <a:cs typeface="Tahoma"/>
            </a:endParaRPr>
          </a:p>
          <a:p>
            <a:pPr marL="9529">
              <a:spcBef>
                <a:spcPts val="26"/>
              </a:spcBef>
            </a:pPr>
            <a:r>
              <a:rPr sz="2200" b="1" spc="-53" dirty="0">
                <a:latin typeface="Arial"/>
                <a:cs typeface="Arial"/>
              </a:rPr>
              <a:t>Сильные</a:t>
            </a:r>
            <a:r>
              <a:rPr sz="2200" b="1" spc="41" dirty="0">
                <a:latin typeface="Arial"/>
                <a:cs typeface="Arial"/>
              </a:rPr>
              <a:t> </a:t>
            </a:r>
            <a:r>
              <a:rPr sz="2200" b="1" spc="-53" dirty="0">
                <a:latin typeface="Arial"/>
                <a:cs typeface="Arial"/>
              </a:rPr>
              <a:t>стороны</a:t>
            </a:r>
            <a:endParaRPr sz="2200" dirty="0">
              <a:latin typeface="Arial"/>
              <a:cs typeface="Arial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26" dirty="0">
                <a:latin typeface="Tahoma"/>
                <a:cs typeface="Tahoma"/>
              </a:rPr>
              <a:t>Качество</a:t>
            </a:r>
            <a:r>
              <a:rPr sz="2200" spc="-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программного</a:t>
            </a:r>
            <a:r>
              <a:rPr sz="2200" spc="-4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кода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0" dirty="0">
                <a:latin typeface="Tahoma"/>
                <a:cs typeface="Tahoma"/>
              </a:rPr>
              <a:t>Продуктивность</a:t>
            </a:r>
            <a:r>
              <a:rPr sz="2200" spc="-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труда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26" dirty="0">
                <a:latin typeface="Tahoma"/>
                <a:cs typeface="Tahoma"/>
              </a:rPr>
              <a:t>Кроссплатформенность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0" dirty="0">
                <a:latin typeface="Tahoma"/>
                <a:cs typeface="Tahoma"/>
              </a:rPr>
              <a:t>Библиотеки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33805614-0E3E-4767-9B83-6A40FCBED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852811"/>
            <a:ext cx="4953000" cy="3303451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11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 rot="10800000" flipV="1">
            <a:off x="457200" y="381000"/>
            <a:ext cx="8381999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5" dirty="0">
                <a:latin typeface="Arial"/>
                <a:cs typeface="Arial"/>
              </a:rPr>
              <a:t>Простейшая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19" dirty="0">
                <a:latin typeface="Arial"/>
                <a:cs typeface="Arial"/>
              </a:rPr>
              <a:t>программа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на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8" dirty="0">
                <a:latin typeface="Arial"/>
                <a:cs typeface="Arial"/>
              </a:rPr>
              <a:t>Python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049474" y="3458244"/>
            <a:ext cx="3811" cy="228207"/>
            <a:chOff x="345795" y="1661401"/>
            <a:chExt cx="5080" cy="304165"/>
          </a:xfrm>
        </p:grpSpPr>
        <p:sp>
          <p:nvSpPr>
            <p:cNvPr id="5" name="object 5"/>
            <p:cNvSpPr/>
            <p:nvPr/>
          </p:nvSpPr>
          <p:spPr>
            <a:xfrm>
              <a:off x="348322" y="166140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81322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098951" y="1328455"/>
            <a:ext cx="7098495" cy="4201089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175807">
              <a:spcBef>
                <a:spcPts val="68"/>
              </a:spcBef>
            </a:pPr>
            <a:r>
              <a:rPr sz="2200" spc="-34" dirty="0">
                <a:latin typeface="Tahoma"/>
                <a:cs typeface="Tahoma"/>
              </a:rPr>
              <a:t>Простейшей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программой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языке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является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пустой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файл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расширением</a:t>
            </a:r>
            <a:endParaRPr sz="2200" dirty="0">
              <a:latin typeface="Tahoma"/>
              <a:cs typeface="Tahoma"/>
            </a:endParaRPr>
          </a:p>
          <a:p>
            <a:pPr marL="175807" marR="52408">
              <a:lnSpc>
                <a:spcPct val="102600"/>
              </a:lnSpc>
            </a:pPr>
            <a:r>
              <a:rPr sz="2200" spc="-4" dirty="0">
                <a:latin typeface="SimSun"/>
                <a:cs typeface="SimSun"/>
              </a:rPr>
              <a:t>.py</a:t>
            </a:r>
            <a:r>
              <a:rPr sz="2200" spc="-4" dirty="0">
                <a:latin typeface="Tahoma"/>
                <a:cs typeface="Tahoma"/>
              </a:rPr>
              <a:t>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однако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рассмотрим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традиционную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реализацию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выводящей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экран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сообщение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«Привет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8" dirty="0">
                <a:latin typeface="Tahoma"/>
                <a:cs typeface="Tahoma"/>
              </a:rPr>
              <a:t>Мир!»:</a:t>
            </a:r>
            <a:endParaRPr sz="2200" dirty="0">
              <a:latin typeface="Tahoma"/>
              <a:cs typeface="Tahoma"/>
            </a:endParaRPr>
          </a:p>
          <a:p>
            <a:pPr marL="9529">
              <a:spcBef>
                <a:spcPts val="281"/>
              </a:spcBef>
              <a:tabLst>
                <a:tab pos="18533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3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8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8" dirty="0">
                <a:latin typeface="SimSun"/>
                <a:cs typeface="SimSun"/>
              </a:rPr>
              <a:t>(</a:t>
            </a:r>
            <a:r>
              <a:rPr sz="2200" spc="5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Привет</a:t>
            </a:r>
            <a:r>
              <a:rPr sz="2200" spc="1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Ми</a:t>
            </a:r>
            <a:r>
              <a:rPr sz="2200" spc="-398" dirty="0">
                <a:solidFill>
                  <a:srgbClr val="BA2020"/>
                </a:solidFill>
                <a:latin typeface="SimSun"/>
                <a:cs typeface="SimSun"/>
              </a:rPr>
              <a:t>р</a:t>
            </a:r>
            <a:r>
              <a:rPr sz="2200" spc="98" dirty="0">
                <a:solidFill>
                  <a:srgbClr val="BA2020"/>
                </a:solidFill>
                <a:latin typeface="SimSun"/>
                <a:cs typeface="SimSun"/>
              </a:rPr>
              <a:t>!"</a:t>
            </a:r>
            <a:r>
              <a:rPr sz="2200" spc="8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529">
              <a:spcBef>
                <a:spcPts val="26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spcBef>
                <a:spcPts val="56"/>
              </a:spcBef>
            </a:pPr>
            <a:endParaRPr sz="2200" dirty="0">
              <a:latin typeface="Microsoft JhengHei UI"/>
              <a:cs typeface="Microsoft JhengHei UI"/>
            </a:endParaRPr>
          </a:p>
          <a:p>
            <a:pPr marL="175807" marR="258707" algn="just">
              <a:lnSpc>
                <a:spcPct val="102600"/>
              </a:lnSpc>
            </a:pPr>
            <a:r>
              <a:rPr sz="2200" spc="-11" dirty="0">
                <a:latin typeface="Tahoma"/>
                <a:cs typeface="Tahoma"/>
              </a:rPr>
              <a:t>Для </a:t>
            </a:r>
            <a:r>
              <a:rPr sz="2200" spc="-41" dirty="0">
                <a:latin typeface="Tahoma"/>
                <a:cs typeface="Tahoma"/>
              </a:rPr>
              <a:t>вывода </a:t>
            </a:r>
            <a:r>
              <a:rPr sz="2200" spc="-49" dirty="0">
                <a:latin typeface="Tahoma"/>
                <a:cs typeface="Tahoma"/>
              </a:rPr>
              <a:t>на </a:t>
            </a:r>
            <a:r>
              <a:rPr sz="2200" spc="-38" dirty="0">
                <a:latin typeface="Tahoma"/>
                <a:cs typeface="Tahoma"/>
              </a:rPr>
              <a:t>экран </a:t>
            </a:r>
            <a:r>
              <a:rPr sz="2200" spc="-41" dirty="0">
                <a:latin typeface="Tahoma"/>
                <a:cs typeface="Tahoma"/>
              </a:rPr>
              <a:t>сообщения </a:t>
            </a:r>
            <a:r>
              <a:rPr sz="2200" spc="-19" dirty="0">
                <a:latin typeface="Tahoma"/>
                <a:cs typeface="Tahoma"/>
              </a:rPr>
              <a:t>«Привет </a:t>
            </a:r>
            <a:r>
              <a:rPr sz="2200" spc="8" dirty="0">
                <a:latin typeface="Tahoma"/>
                <a:cs typeface="Tahoma"/>
              </a:rPr>
              <a:t>Мир!» </a:t>
            </a:r>
            <a:r>
              <a:rPr sz="2200" spc="-30" dirty="0">
                <a:latin typeface="Tahoma"/>
                <a:cs typeface="Tahoma"/>
              </a:rPr>
              <a:t>достаточно </a:t>
            </a:r>
            <a:r>
              <a:rPr sz="2200" spc="-34" dirty="0">
                <a:latin typeface="Tahoma"/>
                <a:cs typeface="Tahoma"/>
              </a:rPr>
              <a:t>обратиться </a:t>
            </a:r>
            <a:r>
              <a:rPr sz="2200" spc="-19" dirty="0">
                <a:latin typeface="Tahoma"/>
                <a:cs typeface="Tahoma"/>
              </a:rPr>
              <a:t>к </a:t>
            </a:r>
            <a:r>
              <a:rPr sz="2200" spc="-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стандартной </a:t>
            </a:r>
            <a:r>
              <a:rPr sz="2200" spc="-30" dirty="0">
                <a:latin typeface="Tahoma"/>
                <a:cs typeface="Tahoma"/>
              </a:rPr>
              <a:t>функции </a:t>
            </a:r>
            <a:r>
              <a:rPr sz="2200" spc="4" dirty="0">
                <a:latin typeface="SimSun"/>
                <a:cs typeface="SimSun"/>
              </a:rPr>
              <a:t>print() </a:t>
            </a:r>
            <a:r>
              <a:rPr sz="2200" spc="-34" dirty="0">
                <a:latin typeface="Tahoma"/>
                <a:cs typeface="Tahoma"/>
              </a:rPr>
              <a:t>и </a:t>
            </a:r>
            <a:r>
              <a:rPr sz="2200" spc="-45" dirty="0">
                <a:latin typeface="Tahoma"/>
                <a:cs typeface="Tahoma"/>
              </a:rPr>
              <a:t>передать </a:t>
            </a:r>
            <a:r>
              <a:rPr sz="2200" spc="-56" dirty="0">
                <a:latin typeface="Tahoma"/>
                <a:cs typeface="Tahoma"/>
              </a:rPr>
              <a:t>ей </a:t>
            </a:r>
            <a:r>
              <a:rPr sz="2200" spc="-45" dirty="0">
                <a:latin typeface="Tahoma"/>
                <a:cs typeface="Tahoma"/>
              </a:rPr>
              <a:t>в качестве </a:t>
            </a:r>
            <a:r>
              <a:rPr sz="2200" spc="-41" dirty="0">
                <a:latin typeface="Tahoma"/>
                <a:cs typeface="Tahoma"/>
              </a:rPr>
              <a:t>параметра </a:t>
            </a:r>
            <a:r>
              <a:rPr sz="2200" spc="-34" dirty="0">
                <a:latin typeface="Tahoma"/>
                <a:cs typeface="Tahoma"/>
              </a:rPr>
              <a:t>строку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344" dirty="0">
                <a:latin typeface="SimSun"/>
                <a:cs typeface="SimSun"/>
              </a:rPr>
              <a:t>"Приве</a:t>
            </a:r>
            <a:r>
              <a:rPr sz="2200" spc="-371" dirty="0">
                <a:latin typeface="SimSun"/>
                <a:cs typeface="SimSun"/>
              </a:rPr>
              <a:t>т</a:t>
            </a:r>
            <a:r>
              <a:rPr sz="2200" spc="8" dirty="0">
                <a:latin typeface="SimSun"/>
                <a:cs typeface="SimSun"/>
              </a:rPr>
              <a:t> </a:t>
            </a:r>
            <a:r>
              <a:rPr sz="2200" spc="-266" dirty="0">
                <a:latin typeface="SimSun"/>
                <a:cs typeface="SimSun"/>
              </a:rPr>
              <a:t>Мир!</a:t>
            </a:r>
            <a:r>
              <a:rPr sz="2200" spc="-150" dirty="0">
                <a:latin typeface="SimSun"/>
                <a:cs typeface="SimSun"/>
              </a:rPr>
              <a:t>"</a:t>
            </a:r>
            <a:r>
              <a:rPr sz="2200" spc="-26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13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204028"/>
            <a:ext cx="66294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8" dirty="0">
                <a:latin typeface="Arial"/>
                <a:cs typeface="Arial"/>
              </a:rPr>
              <a:t>Имена</a:t>
            </a:r>
            <a:r>
              <a:rPr sz="3200" b="1" spc="49" dirty="0">
                <a:latin typeface="Arial"/>
                <a:cs typeface="Arial"/>
              </a:rPr>
              <a:t> </a:t>
            </a:r>
            <a:r>
              <a:rPr sz="3200" b="1" spc="-23" dirty="0">
                <a:latin typeface="Arial"/>
                <a:cs typeface="Arial"/>
              </a:rPr>
              <a:t>идентификаторов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3400" y="990600"/>
            <a:ext cx="8839200" cy="5616327"/>
          </a:xfrm>
          <a:prstGeom prst="rect">
            <a:avLst/>
          </a:prstGeom>
        </p:spPr>
        <p:txBody>
          <a:bodyPr vert="horz" wrap="square" lIns="0" tIns="35732" rIns="0" bIns="0" rtlCol="0">
            <a:spAutoFit/>
          </a:bodyPr>
          <a:lstStyle/>
          <a:p>
            <a:pPr marL="217257" indent="-103388">
              <a:spcBef>
                <a:spcPts val="281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17733" algn="l"/>
              </a:tabLst>
            </a:pPr>
            <a:r>
              <a:rPr sz="2200" spc="-45" dirty="0">
                <a:latin typeface="Tahoma"/>
                <a:cs typeface="Tahoma"/>
              </a:rPr>
              <a:t>Переменные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–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частный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случай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идентификаторов.</a:t>
            </a:r>
            <a:endParaRPr sz="2200" dirty="0">
              <a:latin typeface="Tahoma"/>
              <a:cs typeface="Tahoma"/>
            </a:endParaRPr>
          </a:p>
          <a:p>
            <a:pPr marL="217257" indent="-103388">
              <a:spcBef>
                <a:spcPts val="20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17733" algn="l"/>
              </a:tabLst>
            </a:pPr>
            <a:r>
              <a:rPr sz="2200" spc="-30" dirty="0">
                <a:latin typeface="Tahoma"/>
                <a:cs typeface="Tahoma"/>
              </a:rPr>
              <a:t>Идентификаторы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–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имена,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присвоенные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чему-то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его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обозначения.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8"/>
              </a:spcBef>
            </a:pPr>
            <a:endParaRPr sz="2200" dirty="0">
              <a:latin typeface="Tahoma"/>
              <a:cs typeface="Tahoma"/>
            </a:endParaRPr>
          </a:p>
          <a:p>
            <a:pPr marL="9529"/>
            <a:r>
              <a:rPr sz="2200" spc="-23" dirty="0">
                <a:latin typeface="Tahoma"/>
                <a:cs typeface="Tahoma"/>
              </a:rPr>
              <a:t>При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выборе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имен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идентификаторов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необходимо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соблюдать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следующие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правила:</a:t>
            </a:r>
            <a:endParaRPr sz="2200" dirty="0">
              <a:latin typeface="Tahoma"/>
              <a:cs typeface="Tahoma"/>
            </a:endParaRPr>
          </a:p>
          <a:p>
            <a:pPr marL="217257" marR="198199" indent="-132450">
              <a:lnSpc>
                <a:spcPct val="102600"/>
              </a:lnSpc>
              <a:spcBef>
                <a:spcPts val="188"/>
              </a:spcBef>
              <a:buAutoNum type="arabicPeriod"/>
              <a:tabLst>
                <a:tab pos="217733" algn="l"/>
              </a:tabLst>
            </a:pPr>
            <a:r>
              <a:rPr sz="2200" spc="-26" dirty="0">
                <a:latin typeface="Tahoma"/>
                <a:cs typeface="Tahoma"/>
              </a:rPr>
              <a:t>Первым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символом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должна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быть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буква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из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алфавита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(символ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ASCII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верхнем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нижнем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регистре,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символ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Unicode),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также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символ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подчеркивания</a:t>
            </a:r>
            <a:r>
              <a:rPr sz="2200" spc="11" dirty="0">
                <a:latin typeface="Tahoma"/>
                <a:cs typeface="Tahoma"/>
              </a:rPr>
              <a:t> («</a:t>
            </a:r>
            <a:r>
              <a:rPr sz="2200" spc="11" dirty="0">
                <a:latin typeface="SimSun"/>
                <a:cs typeface="SimSun"/>
              </a:rPr>
              <a:t>_</a:t>
            </a:r>
            <a:r>
              <a:rPr sz="2200" spc="11" dirty="0">
                <a:latin typeface="Tahoma"/>
                <a:cs typeface="Tahoma"/>
              </a:rPr>
              <a:t>»);</a:t>
            </a:r>
            <a:endParaRPr sz="2200" dirty="0">
              <a:latin typeface="Tahoma"/>
              <a:cs typeface="Tahoma"/>
            </a:endParaRPr>
          </a:p>
          <a:p>
            <a:pPr marL="217257" marR="50026" indent="-132450">
              <a:lnSpc>
                <a:spcPct val="102600"/>
              </a:lnSpc>
              <a:spcBef>
                <a:spcPts val="180"/>
              </a:spcBef>
              <a:buAutoNum type="arabicPeriod"/>
              <a:tabLst>
                <a:tab pos="217733" algn="l"/>
              </a:tabLst>
            </a:pPr>
            <a:r>
              <a:rPr sz="2200" spc="-30" dirty="0">
                <a:latin typeface="Tahoma"/>
                <a:cs typeface="Tahoma"/>
              </a:rPr>
              <a:t>Остальная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часть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может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состоять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из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букв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(символы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ASCII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верхнем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нижнем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регистре,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также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символы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Unicode),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знаков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</a:t>
            </a:r>
            <a:r>
              <a:rPr sz="2200" spc="-71" dirty="0">
                <a:latin typeface="Tahoma"/>
                <a:cs typeface="Tahoma"/>
              </a:rPr>
              <a:t>о</a:t>
            </a:r>
            <a:r>
              <a:rPr sz="2200" spc="-38" dirty="0">
                <a:latin typeface="Tahoma"/>
                <a:cs typeface="Tahoma"/>
              </a:rPr>
              <a:t>дчеркивания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64" dirty="0">
                <a:latin typeface="Tahoma"/>
                <a:cs typeface="Tahoma"/>
              </a:rPr>
              <a:t>«</a:t>
            </a:r>
            <a:r>
              <a:rPr sz="2200" spc="4" dirty="0">
                <a:latin typeface="SimSun"/>
                <a:cs typeface="SimSun"/>
              </a:rPr>
              <a:t>_</a:t>
            </a:r>
            <a:r>
              <a:rPr sz="2200" spc="68" dirty="0">
                <a:latin typeface="Tahoma"/>
                <a:cs typeface="Tahoma"/>
              </a:rPr>
              <a:t>»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цифр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(0</a:t>
            </a:r>
            <a:r>
              <a:rPr sz="2200" spc="-79" dirty="0">
                <a:latin typeface="Tahoma"/>
                <a:cs typeface="Tahoma"/>
              </a:rPr>
              <a:t> </a:t>
            </a:r>
            <a:r>
              <a:rPr sz="2200" i="1" spc="-41" dirty="0">
                <a:latin typeface="Verdana"/>
                <a:cs typeface="Verdana"/>
              </a:rPr>
              <a:t>−</a:t>
            </a:r>
            <a:r>
              <a:rPr sz="2200" i="1" spc="-109" dirty="0">
                <a:latin typeface="Verdana"/>
                <a:cs typeface="Verdana"/>
              </a:rPr>
              <a:t> </a:t>
            </a:r>
            <a:r>
              <a:rPr sz="2200" spc="-41" dirty="0">
                <a:latin typeface="Tahoma"/>
                <a:cs typeface="Tahoma"/>
              </a:rPr>
              <a:t>9);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spcBef>
                <a:spcPts val="206"/>
              </a:spcBef>
              <a:buAutoNum type="arabicPeriod"/>
              <a:tabLst>
                <a:tab pos="217733" algn="l"/>
              </a:tabLst>
            </a:pPr>
            <a:r>
              <a:rPr sz="2200" spc="-30" dirty="0">
                <a:latin typeface="Tahoma"/>
                <a:cs typeface="Tahoma"/>
              </a:rPr>
              <a:t>Имена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идентификаторов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b="1" spc="-49" dirty="0">
                <a:solidFill>
                  <a:srgbClr val="1F973F"/>
                </a:solidFill>
                <a:latin typeface="Arial"/>
                <a:cs typeface="Arial"/>
              </a:rPr>
              <a:t>чувствительны</a:t>
            </a:r>
            <a:r>
              <a:rPr sz="2200" b="1" spc="49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spc="-19" dirty="0">
                <a:latin typeface="Tahoma"/>
                <a:cs typeface="Tahoma"/>
              </a:rPr>
              <a:t>к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регистру!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8"/>
              </a:spcBef>
            </a:pPr>
            <a:endParaRPr sz="2200" dirty="0">
              <a:latin typeface="Tahoma"/>
              <a:cs typeface="Tahoma"/>
            </a:endParaRPr>
          </a:p>
          <a:p>
            <a:pPr marL="9529"/>
            <a:r>
              <a:rPr sz="2200" b="1" spc="-34" dirty="0">
                <a:solidFill>
                  <a:srgbClr val="1F973F"/>
                </a:solidFill>
                <a:latin typeface="Arial"/>
                <a:cs typeface="Arial"/>
              </a:rPr>
              <a:t>Допустимые</a:t>
            </a:r>
            <a:r>
              <a:rPr sz="2200" b="1" spc="8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b="1" spc="-34" dirty="0">
                <a:solidFill>
                  <a:srgbClr val="1F973F"/>
                </a:solidFill>
                <a:latin typeface="Arial"/>
                <a:cs typeface="Arial"/>
              </a:rPr>
              <a:t>имена:</a:t>
            </a:r>
            <a:r>
              <a:rPr sz="2200" b="1" spc="53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spc="-11" dirty="0">
                <a:latin typeface="SimSun"/>
                <a:cs typeface="SimSun"/>
              </a:rPr>
              <a:t>i</a:t>
            </a:r>
            <a:r>
              <a:rPr sz="2200" spc="-11" dirty="0">
                <a:latin typeface="Tahoma"/>
                <a:cs typeface="Tahoma"/>
              </a:rPr>
              <a:t>,</a:t>
            </a:r>
            <a:r>
              <a:rPr sz="2200" u="sng" spc="296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2200" u="sng" spc="30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2200" dirty="0">
                <a:latin typeface="SimSun"/>
                <a:cs typeface="SimSun"/>
              </a:rPr>
              <a:t>my_name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dirty="0">
                <a:latin typeface="SimSun"/>
                <a:cs typeface="SimSun"/>
              </a:rPr>
              <a:t>name_23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4" dirty="0">
                <a:latin typeface="SimSun"/>
                <a:cs typeface="SimSun"/>
              </a:rPr>
              <a:t>a1b2_c3</a:t>
            </a:r>
            <a:endParaRPr sz="2200" dirty="0">
              <a:latin typeface="SimSun"/>
              <a:cs typeface="SimSun"/>
            </a:endParaRPr>
          </a:p>
          <a:p>
            <a:pPr marL="9529">
              <a:spcBef>
                <a:spcPts val="26"/>
              </a:spcBef>
            </a:pPr>
            <a:r>
              <a:rPr sz="2200" b="1" spc="-41" dirty="0">
                <a:solidFill>
                  <a:srgbClr val="FF0000"/>
                </a:solidFill>
                <a:latin typeface="Arial"/>
                <a:cs typeface="Arial"/>
              </a:rPr>
              <a:t>Недопустимые</a:t>
            </a:r>
            <a:r>
              <a:rPr sz="2200" b="1" spc="83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b="1" spc="-34" dirty="0">
                <a:solidFill>
                  <a:srgbClr val="FF0000"/>
                </a:solidFill>
                <a:latin typeface="Arial"/>
                <a:cs typeface="Arial"/>
              </a:rPr>
              <a:t>имена:</a:t>
            </a:r>
            <a:r>
              <a:rPr sz="2200" b="1" spc="49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SimSun"/>
                <a:cs typeface="SimSun"/>
              </a:rPr>
              <a:t>2things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dirty="0">
                <a:latin typeface="SimSun"/>
                <a:cs typeface="SimSun"/>
              </a:rPr>
              <a:t>my-name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4" dirty="0">
                <a:latin typeface="SimSun"/>
                <a:cs typeface="SimSun"/>
              </a:rPr>
              <a:t>&gt;a1b2_c3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14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473109"/>
            <a:ext cx="89154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8" dirty="0">
                <a:latin typeface="Arial"/>
                <a:cs typeface="Arial"/>
              </a:rPr>
              <a:t>Имена</a:t>
            </a:r>
            <a:r>
              <a:rPr sz="3200" b="1" spc="49" dirty="0">
                <a:latin typeface="Arial"/>
                <a:cs typeface="Arial"/>
              </a:rPr>
              <a:t> </a:t>
            </a:r>
            <a:r>
              <a:rPr sz="3200" b="1" spc="-23" dirty="0">
                <a:latin typeface="Arial"/>
                <a:cs typeface="Arial"/>
              </a:rPr>
              <a:t>идентификаторов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1198152"/>
            <a:ext cx="8763000" cy="1703354"/>
          </a:xfrm>
          <a:prstGeom prst="rect">
            <a:avLst/>
          </a:prstGeom>
        </p:spPr>
        <p:txBody>
          <a:bodyPr vert="horz" wrap="square" lIns="0" tIns="10481" rIns="0" bIns="0" rtlCol="0">
            <a:spAutoFit/>
          </a:bodyPr>
          <a:lstStyle/>
          <a:p>
            <a:pPr marR="3812"/>
            <a:r>
              <a:rPr sz="2200" spc="-41" dirty="0">
                <a:latin typeface="Tahoma"/>
                <a:cs typeface="Tahoma"/>
              </a:rPr>
              <a:t>Определяемые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8" dirty="0">
                <a:latin typeface="Tahoma"/>
                <a:cs typeface="Tahoma"/>
              </a:rPr>
              <a:t>Вами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имена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могут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совпадать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ключевыми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словами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Python.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64" dirty="0">
                <a:latin typeface="Tahoma"/>
                <a:cs typeface="Tahoma"/>
              </a:rPr>
              <a:t>К </a:t>
            </a:r>
            <a:r>
              <a:rPr sz="2200" spc="-49" dirty="0">
                <a:latin typeface="Tahoma"/>
                <a:cs typeface="Tahoma"/>
              </a:rPr>
              <a:t>примеру,</a:t>
            </a:r>
            <a:r>
              <a:rPr sz="2200" spc="15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если </a:t>
            </a:r>
            <a:r>
              <a:rPr sz="2200" spc="15" dirty="0">
                <a:latin typeface="Tahoma"/>
                <a:cs typeface="Tahoma"/>
              </a:rPr>
              <a:t>Вы </a:t>
            </a:r>
            <a:r>
              <a:rPr sz="2200" spc="-41" dirty="0">
                <a:latin typeface="Tahoma"/>
                <a:cs typeface="Tahoma"/>
              </a:rPr>
              <a:t>попытаетесь </a:t>
            </a:r>
            <a:r>
              <a:rPr sz="2200" spc="-34" dirty="0">
                <a:latin typeface="Tahoma"/>
                <a:cs typeface="Tahoma"/>
              </a:rPr>
              <a:t>выбрать </a:t>
            </a:r>
            <a:r>
              <a:rPr sz="2200" spc="-26" dirty="0">
                <a:latin typeface="Tahoma"/>
                <a:cs typeface="Tahoma"/>
              </a:rPr>
              <a:t>для </a:t>
            </a:r>
            <a:r>
              <a:rPr sz="2200" spc="-49" dirty="0">
                <a:latin typeface="Tahoma"/>
                <a:cs typeface="Tahoma"/>
              </a:rPr>
              <a:t>переменной</a:t>
            </a:r>
            <a:r>
              <a:rPr sz="2200" spc="161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имя </a:t>
            </a:r>
            <a:r>
              <a:rPr sz="2200" spc="4" dirty="0">
                <a:solidFill>
                  <a:srgbClr val="007F00"/>
                </a:solidFill>
                <a:latin typeface="SimSun"/>
                <a:cs typeface="SimSun"/>
              </a:rPr>
              <a:t>class</a:t>
            </a:r>
            <a:r>
              <a:rPr sz="2200" spc="4" dirty="0">
                <a:latin typeface="Tahoma"/>
                <a:cs typeface="Tahoma"/>
              </a:rPr>
              <a:t>, </a:t>
            </a:r>
            <a:r>
              <a:rPr sz="2200" spc="-30" dirty="0">
                <a:latin typeface="Tahoma"/>
                <a:cs typeface="Tahoma"/>
              </a:rPr>
              <a:t>то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сообщит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об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ошибке.</a:t>
            </a:r>
            <a:endParaRPr sz="2200" dirty="0">
              <a:latin typeface="Tahoma"/>
              <a:cs typeface="Tahoma"/>
            </a:endParaRPr>
          </a:p>
          <a:p>
            <a:endParaRPr sz="2200" dirty="0">
              <a:latin typeface="Tahoma"/>
              <a:cs typeface="Tahoma"/>
            </a:endParaRPr>
          </a:p>
          <a:p>
            <a:pPr algn="ctr"/>
            <a:r>
              <a:rPr sz="2200" spc="-19" dirty="0">
                <a:latin typeface="Trebuchet MS"/>
                <a:cs typeface="Trebuchet MS"/>
              </a:rPr>
              <a:t>Ключевые</a:t>
            </a:r>
            <a:r>
              <a:rPr sz="2200" spc="11" dirty="0">
                <a:latin typeface="Trebuchet MS"/>
                <a:cs typeface="Trebuchet MS"/>
              </a:rPr>
              <a:t> </a:t>
            </a:r>
            <a:r>
              <a:rPr sz="2200" spc="-34" dirty="0">
                <a:latin typeface="Trebuchet MS"/>
                <a:cs typeface="Trebuchet MS"/>
              </a:rPr>
              <a:t>слова</a:t>
            </a:r>
            <a:r>
              <a:rPr sz="2200" spc="1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в</a:t>
            </a:r>
            <a:r>
              <a:rPr sz="2200" spc="11" dirty="0">
                <a:latin typeface="Trebuchet MS"/>
                <a:cs typeface="Trebuchet MS"/>
              </a:rPr>
              <a:t> </a:t>
            </a:r>
            <a:r>
              <a:rPr sz="2200" spc="-19" dirty="0">
                <a:latin typeface="Trebuchet MS"/>
                <a:cs typeface="Trebuchet MS"/>
              </a:rPr>
              <a:t>Python</a:t>
            </a:r>
            <a:endParaRPr sz="2200" dirty="0">
              <a:latin typeface="Trebuchet MS"/>
              <a:cs typeface="Trebuchet MS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06628"/>
              </p:ext>
            </p:extLst>
          </p:nvPr>
        </p:nvGraphicFramePr>
        <p:xfrm>
          <a:off x="685800" y="2901506"/>
          <a:ext cx="8763000" cy="32630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0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7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94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0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861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False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class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finally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return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61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None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continue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for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lambda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try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61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True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def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from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nonlocal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while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7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and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del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global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not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with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7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elif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if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or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yield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7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assert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else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import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pass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break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862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except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in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raise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endParaRPr sz="220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endParaRPr sz="220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04029"/>
            <a:ext cx="89916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8" dirty="0">
                <a:latin typeface="Arial"/>
                <a:cs typeface="Arial"/>
              </a:rPr>
              <a:t>Многократное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38" dirty="0">
                <a:latin typeface="Arial"/>
                <a:cs typeface="Arial"/>
              </a:rPr>
              <a:t>присваивание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переменной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81989" y="2743200"/>
            <a:ext cx="45719" cy="1295400"/>
            <a:chOff x="345795" y="1642071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164207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79390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94572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09757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3400" y="732193"/>
            <a:ext cx="8686800" cy="576071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R="3812" indent="-102911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45" dirty="0">
                <a:latin typeface="Tahoma"/>
                <a:cs typeface="Tahoma"/>
              </a:rPr>
              <a:t>Переменные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никогда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располагают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какой-либо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информацией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типах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связанных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ними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ограничениях.</a:t>
            </a:r>
            <a:endParaRPr sz="2200" dirty="0">
              <a:latin typeface="Tahoma"/>
              <a:cs typeface="Tahoma"/>
            </a:endParaRPr>
          </a:p>
          <a:p>
            <a:pPr indent="-103388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34" dirty="0">
                <a:latin typeface="Tahoma"/>
                <a:cs typeface="Tahoma"/>
              </a:rPr>
              <a:t>Понятие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типа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связано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объектами,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именами.</a:t>
            </a:r>
            <a:endParaRPr sz="2200" dirty="0">
              <a:latin typeface="Tahoma"/>
              <a:cs typeface="Tahoma"/>
            </a:endParaRPr>
          </a:p>
          <a:p>
            <a:pPr marR="23346" indent="-102911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45" dirty="0">
                <a:latin typeface="Tahoma"/>
                <a:cs typeface="Tahoma"/>
              </a:rPr>
              <a:t>Переменные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являются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обобщенными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своей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сути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просто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ссылаются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определенные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объекты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конкретный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момент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времени.</a:t>
            </a:r>
            <a:endParaRPr sz="2200" dirty="0">
              <a:latin typeface="Tahoma"/>
              <a:cs typeface="Tahoma"/>
            </a:endParaRPr>
          </a:p>
          <a:p>
            <a:pPr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1</a:t>
            </a:r>
            <a:endParaRPr sz="2200" dirty="0">
              <a:latin typeface="SimSun"/>
              <a:cs typeface="SimSun"/>
            </a:endParaRPr>
          </a:p>
          <a:p>
            <a:pPr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9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95" dirty="0"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3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3" dirty="0">
                <a:solidFill>
                  <a:srgbClr val="BA2020"/>
                </a:solidFill>
                <a:latin typeface="SimSun"/>
                <a:cs typeface="SimSun"/>
              </a:rPr>
              <a:t>Hell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2200" spc="-3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2200" dirty="0">
              <a:latin typeface="SimSun"/>
              <a:cs typeface="SimSun"/>
            </a:endParaRPr>
          </a:p>
          <a:p>
            <a:pPr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9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91" dirty="0">
                <a:latin typeface="SimSun"/>
                <a:cs typeface="SimSun"/>
              </a:rPr>
              <a:t> </a:t>
            </a:r>
            <a:r>
              <a:rPr sz="2200" spc="53" dirty="0">
                <a:latin typeface="SimSun"/>
                <a:cs typeface="SimSun"/>
              </a:rPr>
              <a:t>1.2</a:t>
            </a:r>
            <a:endParaRPr sz="2200" dirty="0">
              <a:latin typeface="SimSun"/>
              <a:cs typeface="SimSun"/>
            </a:endParaRPr>
          </a:p>
          <a:p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2200" dirty="0">
              <a:latin typeface="Microsoft JhengHei UI"/>
              <a:cs typeface="Microsoft JhengHei UI"/>
            </a:endParaRPr>
          </a:p>
          <a:p>
            <a:endParaRPr sz="2200" dirty="0">
              <a:latin typeface="Microsoft JhengHei UI"/>
              <a:cs typeface="Microsoft JhengHei UI"/>
            </a:endParaRPr>
          </a:p>
          <a:p>
            <a:pPr marR="78613" indent="-102911" algn="just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19" dirty="0">
                <a:latin typeface="Tahoma"/>
                <a:cs typeface="Tahoma"/>
              </a:rPr>
              <a:t>Если </a:t>
            </a:r>
            <a:r>
              <a:rPr sz="2200" spc="-49" dirty="0">
                <a:latin typeface="Tahoma"/>
                <a:cs typeface="Tahoma"/>
              </a:rPr>
              <a:t>переменная </a:t>
            </a:r>
            <a:r>
              <a:rPr sz="2200" spc="-38" dirty="0">
                <a:latin typeface="Tahoma"/>
                <a:cs typeface="Tahoma"/>
              </a:rPr>
              <a:t>используется </a:t>
            </a:r>
            <a:r>
              <a:rPr sz="2200" spc="-45" dirty="0">
                <a:latin typeface="Tahoma"/>
                <a:cs typeface="Tahoma"/>
              </a:rPr>
              <a:t>в </a:t>
            </a:r>
            <a:r>
              <a:rPr sz="2200" spc="-34" dirty="0">
                <a:latin typeface="Tahoma"/>
                <a:cs typeface="Tahoma"/>
              </a:rPr>
              <a:t>каком-то </a:t>
            </a:r>
            <a:r>
              <a:rPr sz="2200" spc="-41" dirty="0">
                <a:latin typeface="Tahoma"/>
                <a:cs typeface="Tahoma"/>
              </a:rPr>
              <a:t>выражении, </a:t>
            </a:r>
            <a:r>
              <a:rPr sz="2200" spc="-30" dirty="0">
                <a:latin typeface="Tahoma"/>
                <a:cs typeface="Tahoma"/>
              </a:rPr>
              <a:t>то </a:t>
            </a:r>
            <a:r>
              <a:rPr sz="2200" spc="-41" dirty="0">
                <a:latin typeface="Tahoma"/>
                <a:cs typeface="Tahoma"/>
              </a:rPr>
              <a:t>при </a:t>
            </a:r>
            <a:r>
              <a:rPr sz="2200" spc="-49" dirty="0">
                <a:latin typeface="Tahoma"/>
                <a:cs typeface="Tahoma"/>
              </a:rPr>
              <a:t>его 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вычислении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она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заменяется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объектом,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ссылкой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который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она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является.</a:t>
            </a:r>
            <a:endParaRPr sz="2200" dirty="0">
              <a:latin typeface="Tahoma"/>
              <a:cs typeface="Tahoma"/>
            </a:endParaRPr>
          </a:p>
          <a:p>
            <a:pPr marR="5241" indent="-102911" algn="just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15" dirty="0">
                <a:latin typeface="Tahoma"/>
                <a:cs typeface="Tahoma"/>
              </a:rPr>
              <a:t>Все </a:t>
            </a:r>
            <a:r>
              <a:rPr sz="2200" spc="-53" dirty="0">
                <a:latin typeface="Tahoma"/>
                <a:cs typeface="Tahoma"/>
              </a:rPr>
              <a:t>переменные </a:t>
            </a:r>
            <a:r>
              <a:rPr sz="2200" spc="-30" dirty="0">
                <a:latin typeface="Tahoma"/>
                <a:cs typeface="Tahoma"/>
              </a:rPr>
              <a:t>должны быть </a:t>
            </a:r>
            <a:r>
              <a:rPr sz="2200" spc="-45" dirty="0">
                <a:latin typeface="Tahoma"/>
                <a:cs typeface="Tahoma"/>
              </a:rPr>
              <a:t>присвоены </a:t>
            </a:r>
            <a:r>
              <a:rPr sz="2200" spc="-30" dirty="0">
                <a:latin typeface="Tahoma"/>
                <a:cs typeface="Tahoma"/>
              </a:rPr>
              <a:t>чему </a:t>
            </a:r>
            <a:r>
              <a:rPr sz="2200" spc="-41" dirty="0">
                <a:latin typeface="Tahoma"/>
                <a:cs typeface="Tahoma"/>
              </a:rPr>
              <a:t>либо </a:t>
            </a:r>
            <a:r>
              <a:rPr sz="2200" spc="-34" dirty="0">
                <a:latin typeface="Tahoma"/>
                <a:cs typeface="Tahoma"/>
              </a:rPr>
              <a:t>до </a:t>
            </a:r>
            <a:r>
              <a:rPr sz="2200" spc="-30" dirty="0">
                <a:latin typeface="Tahoma"/>
                <a:cs typeface="Tahoma"/>
              </a:rPr>
              <a:t>того, </a:t>
            </a:r>
            <a:r>
              <a:rPr sz="2200" spc="-34" dirty="0">
                <a:latin typeface="Tahoma"/>
                <a:cs typeface="Tahoma"/>
              </a:rPr>
              <a:t>как их </a:t>
            </a:r>
            <a:r>
              <a:rPr sz="2200" spc="-30" dirty="0">
                <a:latin typeface="Tahoma"/>
                <a:cs typeface="Tahoma"/>
              </a:rPr>
              <a:t>можно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будет </a:t>
            </a:r>
            <a:r>
              <a:rPr sz="2200" spc="-34" dirty="0">
                <a:latin typeface="Tahoma"/>
                <a:cs typeface="Tahoma"/>
              </a:rPr>
              <a:t>использовать; </a:t>
            </a:r>
            <a:r>
              <a:rPr sz="2200" spc="-38" dirty="0">
                <a:latin typeface="Tahoma"/>
                <a:cs typeface="Tahoma"/>
              </a:rPr>
              <a:t>использование </a:t>
            </a:r>
            <a:r>
              <a:rPr sz="2200" spc="-49" dirty="0">
                <a:latin typeface="Tahoma"/>
                <a:cs typeface="Tahoma"/>
              </a:rPr>
              <a:t>неприсвоенных переменных приведет </a:t>
            </a:r>
            <a:r>
              <a:rPr sz="2200" spc="-19" dirty="0">
                <a:latin typeface="Tahoma"/>
                <a:cs typeface="Tahoma"/>
              </a:rPr>
              <a:t>к </a:t>
            </a:r>
            <a:r>
              <a:rPr sz="2200" spc="-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ошибке!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1209</Words>
  <Application>Microsoft Office PowerPoint</Application>
  <PresentationFormat>Лист A4 (210x297 мм)</PresentationFormat>
  <Paragraphs>175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Microsoft JhengHei UI</vt:lpstr>
      <vt:lpstr>SimSun</vt:lpstr>
      <vt:lpstr>Arial</vt:lpstr>
      <vt:lpstr>Calibri</vt:lpstr>
      <vt:lpstr>Calibri Light</vt:lpstr>
      <vt:lpstr>Lucida Sans Unicode</vt:lpstr>
      <vt:lpstr>Tahoma</vt:lpstr>
      <vt:lpstr>Times New Roman</vt:lpstr>
      <vt:lpstr>Trebuchet MS</vt:lpstr>
      <vt:lpstr>Verdana</vt:lpstr>
      <vt:lpstr>Тема Office</vt:lpstr>
      <vt:lpstr>Презентация PowerPoint</vt:lpstr>
      <vt:lpstr>1.Язык программирования Python</vt:lpstr>
      <vt:lpstr>Язык программирования PYTHON</vt:lpstr>
      <vt:lpstr>Язык программирования PYTHON</vt:lpstr>
      <vt:lpstr>Почему PYTHON?</vt:lpstr>
      <vt:lpstr>Простейшая программа на Python</vt:lpstr>
      <vt:lpstr>Имена идентификаторов</vt:lpstr>
      <vt:lpstr>Имена идентификаторов</vt:lpstr>
      <vt:lpstr>Многократное присваивание переменной</vt:lpstr>
      <vt:lpstr>Ссылочная модель данных</vt:lpstr>
      <vt:lpstr>Сборка мусора</vt:lpstr>
      <vt:lpstr>Презентация PowerPoint</vt:lpstr>
      <vt:lpstr>Разделяемые ссылки</vt:lpstr>
      <vt:lpstr>Запись комментариев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5</cp:revision>
  <dcterms:created xsi:type="dcterms:W3CDTF">2024-06-07T06:06:22Z</dcterms:created>
  <dcterms:modified xsi:type="dcterms:W3CDTF">2024-06-07T12:02:44Z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