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9" r:id="rId4"/>
    <p:sldId id="281" r:id="rId5"/>
    <p:sldId id="282" r:id="rId6"/>
    <p:sldId id="283" r:id="rId7"/>
    <p:sldId id="285" r:id="rId8"/>
    <p:sldId id="286" r:id="rId9"/>
    <p:sldId id="287" r:id="rId10"/>
    <p:sldId id="288" r:id="rId11"/>
    <p:sldId id="289" r:id="rId12"/>
    <p:sldId id="291" r:id="rId13"/>
    <p:sldId id="292" r:id="rId14"/>
    <p:sldId id="293" r:id="rId15"/>
    <p:sldId id="295" r:id="rId16"/>
    <p:sldId id="296" r:id="rId17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368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2.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Переменные и простые типы данных.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2030" y="128764"/>
            <a:ext cx="748517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Операции</a:t>
            </a:r>
            <a:r>
              <a:rPr sz="3200" b="1" spc="155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43" dirty="0">
                <a:latin typeface="Arial"/>
                <a:cs typeface="Arial"/>
              </a:rPr>
              <a:t>числами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разных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типов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804" y="654330"/>
            <a:ext cx="9448792" cy="30679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446216"/>
            <a:r>
              <a:rPr sz="2200" spc="163" dirty="0">
                <a:latin typeface="Trebuchet MS"/>
                <a:cs typeface="Trebuchet MS"/>
              </a:rPr>
              <a:t>В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34" dirty="0">
                <a:latin typeface="Trebuchet MS"/>
                <a:cs typeface="Trebuchet MS"/>
              </a:rPr>
              <a:t>Python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допускается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использовать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выражениях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различные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числовые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типы.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Например,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можно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сложить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целое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плавающей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 err="1">
                <a:latin typeface="Trebuchet MS"/>
                <a:cs typeface="Trebuchet MS"/>
              </a:rPr>
              <a:t>точкой</a:t>
            </a:r>
            <a:r>
              <a:rPr sz="2200" spc="-69" dirty="0">
                <a:latin typeface="Trebuchet MS"/>
                <a:cs typeface="Trebuchet MS"/>
              </a:rPr>
              <a:t>:</a:t>
            </a:r>
            <a:endParaRPr lang="ru-RU" sz="2200" dirty="0">
              <a:latin typeface="Trebuchet MS"/>
              <a:cs typeface="Trebuchet MS"/>
            </a:endParaRPr>
          </a:p>
          <a:p>
            <a:pPr marL="466945" algn="ctr"/>
            <a:r>
              <a:rPr lang="ru-RU" sz="2200" spc="-60" dirty="0">
                <a:latin typeface="Trebuchet MS"/>
                <a:cs typeface="Trebuchet MS"/>
              </a:rPr>
              <a:t>3</a:t>
            </a:r>
            <a:r>
              <a:rPr lang="ru-RU" sz="2200" spc="-52" dirty="0">
                <a:latin typeface="Trebuchet MS"/>
                <a:cs typeface="Trebuchet MS"/>
              </a:rPr>
              <a:t>0</a:t>
            </a:r>
            <a:r>
              <a:rPr lang="ru-RU" sz="2200" spc="-137" dirty="0">
                <a:latin typeface="Trebuchet MS"/>
                <a:cs typeface="Trebuchet MS"/>
              </a:rPr>
              <a:t> </a:t>
            </a:r>
            <a:r>
              <a:rPr lang="ru-RU" sz="2200" spc="77" dirty="0">
                <a:latin typeface="Tahoma"/>
                <a:cs typeface="Tahoma"/>
              </a:rPr>
              <a:t>+</a:t>
            </a:r>
            <a:r>
              <a:rPr lang="ru-RU" sz="2200" spc="-163" dirty="0">
                <a:latin typeface="Tahoma"/>
                <a:cs typeface="Tahoma"/>
              </a:rPr>
              <a:t> </a:t>
            </a:r>
            <a:r>
              <a:rPr lang="ru-RU" sz="2200" spc="-60" dirty="0">
                <a:latin typeface="Trebuchet MS"/>
                <a:cs typeface="Trebuchet MS"/>
              </a:rPr>
              <a:t>3</a:t>
            </a:r>
            <a:r>
              <a:rPr lang="ru-RU" sz="2200" i="1" spc="-155" dirty="0">
                <a:latin typeface="Verdana"/>
                <a:cs typeface="Verdana"/>
              </a:rPr>
              <a:t>.</a:t>
            </a:r>
            <a:r>
              <a:rPr lang="ru-RU" sz="2200" spc="-60" dirty="0">
                <a:latin typeface="Trebuchet MS"/>
                <a:cs typeface="Trebuchet MS"/>
              </a:rPr>
              <a:t>14</a:t>
            </a:r>
            <a:endParaRPr lang="ru-RU" sz="2200" dirty="0">
              <a:latin typeface="Trebuchet MS"/>
              <a:cs typeface="Trebuchet MS"/>
            </a:endParaRPr>
          </a:p>
          <a:p>
            <a:pPr marL="21820" marR="8728" algn="just"/>
            <a:r>
              <a:rPr sz="2200" spc="-77" dirty="0" err="1">
                <a:latin typeface="Trebuchet MS"/>
                <a:cs typeface="Trebuchet MS"/>
              </a:rPr>
              <a:t>Целые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числа </a:t>
            </a:r>
            <a:r>
              <a:rPr sz="2200" spc="-86" dirty="0">
                <a:latin typeface="Trebuchet MS"/>
                <a:cs typeface="Trebuchet MS"/>
              </a:rPr>
              <a:t>проще чисел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плавающей точкой, </a:t>
            </a:r>
            <a:r>
              <a:rPr sz="2200" spc="-77" dirty="0">
                <a:latin typeface="Trebuchet MS"/>
                <a:cs typeface="Trebuchet MS"/>
              </a:rPr>
              <a:t>которые </a:t>
            </a:r>
            <a:r>
              <a:rPr sz="2200" spc="-94" dirty="0">
                <a:latin typeface="Trebuchet MS"/>
                <a:cs typeface="Trebuchet MS"/>
              </a:rPr>
              <a:t>проще, </a:t>
            </a:r>
            <a:r>
              <a:rPr sz="2200" spc="-69" dirty="0">
                <a:latin typeface="Trebuchet MS"/>
                <a:cs typeface="Trebuchet MS"/>
              </a:rPr>
              <a:t>чем </a:t>
            </a:r>
            <a:r>
              <a:rPr sz="2200" spc="-94" dirty="0">
                <a:latin typeface="Trebuchet MS"/>
                <a:cs typeface="Trebuchet MS"/>
              </a:rPr>
              <a:t>комплексные 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числа. </a:t>
            </a:r>
            <a:r>
              <a:rPr sz="2200" spc="-52" dirty="0">
                <a:latin typeface="Trebuchet MS"/>
                <a:cs typeface="Trebuchet MS"/>
              </a:rPr>
              <a:t>Таким </a:t>
            </a:r>
            <a:r>
              <a:rPr sz="2200" spc="-77" dirty="0">
                <a:latin typeface="Trebuchet MS"/>
                <a:cs typeface="Trebuchet MS"/>
              </a:rPr>
              <a:t>образом, </a:t>
            </a:r>
            <a:r>
              <a:rPr sz="2200" spc="-103" dirty="0">
                <a:latin typeface="Trebuchet MS"/>
                <a:cs typeface="Trebuchet MS"/>
              </a:rPr>
              <a:t>если </a:t>
            </a:r>
            <a:r>
              <a:rPr sz="2200" spc="-77" dirty="0">
                <a:latin typeface="Trebuchet MS"/>
                <a:cs typeface="Trebuchet MS"/>
              </a:rPr>
              <a:t>операция </a:t>
            </a:r>
            <a:r>
              <a:rPr sz="2200" spc="-69" dirty="0">
                <a:latin typeface="Trebuchet MS"/>
                <a:cs typeface="Trebuchet MS"/>
              </a:rPr>
              <a:t>выполняется </a:t>
            </a:r>
            <a:r>
              <a:rPr sz="2200" spc="-77" dirty="0">
                <a:latin typeface="Trebuchet MS"/>
                <a:cs typeface="Trebuchet MS"/>
              </a:rPr>
              <a:t>над </a:t>
            </a:r>
            <a:r>
              <a:rPr sz="2200" spc="-60" dirty="0">
                <a:latin typeface="Trebuchet MS"/>
                <a:cs typeface="Trebuchet MS"/>
              </a:rPr>
              <a:t>целым </a:t>
            </a:r>
            <a:r>
              <a:rPr sz="2200" spc="-52" dirty="0">
                <a:latin typeface="Trebuchet MS"/>
                <a:cs typeface="Trebuchet MS"/>
              </a:rPr>
              <a:t>числом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52" dirty="0">
                <a:latin typeface="Trebuchet MS"/>
                <a:cs typeface="Trebuchet MS"/>
              </a:rPr>
              <a:t>числом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 точкой, </a:t>
            </a:r>
            <a:r>
              <a:rPr sz="2200" spc="-34" dirty="0">
                <a:latin typeface="Trebuchet MS"/>
                <a:cs typeface="Trebuchet MS"/>
              </a:rPr>
              <a:t>то </a:t>
            </a:r>
            <a:r>
              <a:rPr sz="2200" spc="-103" dirty="0">
                <a:latin typeface="Trebuchet MS"/>
                <a:cs typeface="Trebuchet MS"/>
              </a:rPr>
              <a:t>целое </a:t>
            </a:r>
            <a:r>
              <a:rPr sz="2200" spc="-60" dirty="0">
                <a:latin typeface="Trebuchet MS"/>
                <a:cs typeface="Trebuchet MS"/>
              </a:rPr>
              <a:t>число </a:t>
            </a:r>
            <a:r>
              <a:rPr sz="2200" spc="-77" dirty="0">
                <a:latin typeface="Trebuchet MS"/>
                <a:cs typeface="Trebuchet MS"/>
              </a:rPr>
              <a:t>приводится </a:t>
            </a:r>
            <a:r>
              <a:rPr sz="2200" spc="-52" dirty="0">
                <a:latin typeface="Trebuchet MS"/>
                <a:cs typeface="Trebuchet MS"/>
              </a:rPr>
              <a:t>к </a:t>
            </a:r>
            <a:r>
              <a:rPr sz="2200" spc="-69" dirty="0">
                <a:latin typeface="Trebuchet MS"/>
                <a:cs typeface="Trebuchet MS"/>
              </a:rPr>
              <a:t>значению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плавающей </a:t>
            </a:r>
            <a:r>
              <a:rPr sz="2200" spc="-52" dirty="0">
                <a:latin typeface="Trebuchet MS"/>
                <a:cs typeface="Trebuchet MS"/>
              </a:rPr>
              <a:t>точкой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вычисляется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тоже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как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точкой:</a:t>
            </a:r>
            <a:endParaRPr sz="2200" dirty="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06868" y="3844490"/>
            <a:ext cx="8728" cy="586941"/>
            <a:chOff x="345795" y="2014588"/>
            <a:chExt cx="5080" cy="341630"/>
          </a:xfrm>
        </p:grpSpPr>
        <p:sp>
          <p:nvSpPr>
            <p:cNvPr id="6" name="object 6"/>
            <p:cNvSpPr/>
            <p:nvPr/>
          </p:nvSpPr>
          <p:spPr>
            <a:xfrm>
              <a:off x="348322" y="201458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12845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24233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748151" y="3937087"/>
            <a:ext cx="7157849" cy="78399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целого числа в число с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kern="0" dirty="0">
              <a:solidFill>
                <a:srgbClr val="BA20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lang="ru-RU"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вычисления тоже число с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kern="0" dirty="0">
              <a:solidFill>
                <a:srgbClr val="BA20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lang="ru-RU"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 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7010" y="3818389"/>
            <a:ext cx="2659004" cy="80297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21820">
              <a:spcBef>
                <a:spcPts val="472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30</a:t>
            </a:r>
            <a:r>
              <a:rPr sz="2200" spc="335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3.14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175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37" dirty="0">
                <a:latin typeface="SimSun"/>
                <a:cs typeface="SimSun"/>
              </a:rPr>
              <a:t>33.14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7010" y="4740059"/>
            <a:ext cx="956658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-9" dirty="0">
                <a:latin typeface="Trebuchet MS"/>
                <a:cs typeface="Trebuchet MS"/>
              </a:rPr>
              <a:t>Типы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также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можно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преобразовать</a:t>
            </a:r>
            <a:r>
              <a:rPr sz="2200" spc="77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вручную,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вызвав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встроенные</a:t>
            </a:r>
            <a:r>
              <a:rPr sz="2200" spc="77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функции:</a:t>
            </a:r>
            <a:endParaRPr sz="2200" dirty="0"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94097" y="5209242"/>
            <a:ext cx="8728" cy="783316"/>
            <a:chOff x="345795" y="2658617"/>
            <a:chExt cx="5080" cy="455930"/>
          </a:xfrm>
        </p:grpSpPr>
        <p:sp>
          <p:nvSpPr>
            <p:cNvPr id="13" name="object 13"/>
            <p:cNvSpPr/>
            <p:nvPr/>
          </p:nvSpPr>
          <p:spPr>
            <a:xfrm>
              <a:off x="348322" y="265861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77248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886354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3000235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200400" y="5031645"/>
            <a:ext cx="5702496" cy="152903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числа с плавающей точкой до целого</a:t>
            </a:r>
          </a:p>
          <a:p>
            <a:pPr marL="21820">
              <a:spcBef>
                <a:spcPts val="1228"/>
              </a:spcBef>
            </a:pPr>
            <a:r>
              <a:rPr sz="2200" spc="112" dirty="0">
                <a:solidFill>
                  <a:srgbClr val="3F7F7F"/>
                </a:solidFill>
                <a:latin typeface="SimSun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целого числа в число с плавающей точкой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6200" y="5128721"/>
            <a:ext cx="3124200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30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145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86" dirty="0">
                <a:latin typeface="SimSun"/>
                <a:cs typeface="SimSun"/>
              </a:rPr>
              <a:t>30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floa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2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</a:t>
            </a:r>
            <a:r>
              <a:rPr sz="2200" spc="155" dirty="0">
                <a:latin typeface="SimSun"/>
                <a:cs typeface="SimSun"/>
              </a:rPr>
              <a:t>6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12" dirty="0">
                <a:latin typeface="SimSun"/>
                <a:cs typeface="SimSun"/>
              </a:rPr>
              <a:t>6.0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94319"/>
            <a:ext cx="6019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Операции</a:t>
            </a:r>
            <a:r>
              <a:rPr sz="3200" b="1" spc="103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деления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5047" y="844535"/>
            <a:ext cx="9096153" cy="30679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indent="-235655"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b="1" spc="-103" dirty="0">
                <a:solidFill>
                  <a:srgbClr val="1F973F"/>
                </a:solidFill>
                <a:latin typeface="Tahoma"/>
                <a:cs typeface="Tahoma"/>
              </a:rPr>
              <a:t>Классическое</a:t>
            </a:r>
            <a:r>
              <a:rPr sz="2200" b="1" spc="112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12" dirty="0">
                <a:solidFill>
                  <a:srgbClr val="1F973F"/>
                </a:solidFill>
                <a:latin typeface="Tahoma"/>
                <a:cs typeface="Tahoma"/>
              </a:rPr>
              <a:t>(настоящее)</a:t>
            </a:r>
            <a:r>
              <a:rPr sz="2200" b="1" spc="12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деление</a:t>
            </a:r>
            <a:r>
              <a:rPr sz="2200" b="1" spc="6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spc="223" dirty="0">
                <a:latin typeface="Trebuchet MS"/>
                <a:cs typeface="Trebuchet MS"/>
              </a:rPr>
              <a:t>–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29" dirty="0">
                <a:latin typeface="Trebuchet MS"/>
                <a:cs typeface="Trebuchet MS"/>
              </a:rPr>
              <a:t>деление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сохранением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остатка:</a:t>
            </a:r>
            <a:endParaRPr sz="2200" dirty="0">
              <a:latin typeface="Trebuchet MS"/>
              <a:cs typeface="Trebuchet MS"/>
            </a:endParaRPr>
          </a:p>
          <a:p>
            <a:pPr marL="228018" algn="ctr"/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180" dirty="0">
                <a:latin typeface="Arial"/>
                <a:cs typeface="Arial"/>
              </a:rPr>
              <a:t> </a:t>
            </a:r>
            <a:r>
              <a:rPr sz="2200" i="1" spc="69" dirty="0">
                <a:latin typeface="Verdana"/>
                <a:cs typeface="Verdana"/>
              </a:rPr>
              <a:t>/</a:t>
            </a:r>
            <a:r>
              <a:rPr sz="2200" i="1" spc="-77" dirty="0">
                <a:latin typeface="Verdana"/>
                <a:cs typeface="Verdan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endParaRPr sz="2200" dirty="0">
              <a:latin typeface="Arial"/>
              <a:cs typeface="Arial"/>
            </a:endParaRPr>
          </a:p>
          <a:p>
            <a:endParaRPr sz="2200" dirty="0">
              <a:latin typeface="Arial"/>
              <a:cs typeface="Arial"/>
            </a:endParaRPr>
          </a:p>
          <a:p>
            <a:pPr marL="256383" marR="8728" indent="-235655"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b="1" spc="-103" dirty="0">
                <a:solidFill>
                  <a:srgbClr val="1F973F"/>
                </a:solidFill>
                <a:latin typeface="Tahoma"/>
                <a:cs typeface="Tahoma"/>
              </a:rPr>
              <a:t>Деление</a:t>
            </a:r>
            <a:r>
              <a:rPr sz="2200" b="1" spc="-94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77" dirty="0">
                <a:solidFill>
                  <a:srgbClr val="1F973F"/>
                </a:solidFill>
                <a:latin typeface="Tahoma"/>
                <a:cs typeface="Tahoma"/>
              </a:rPr>
              <a:t>с </a:t>
            </a:r>
            <a:r>
              <a:rPr sz="2200" b="1" spc="-129" dirty="0">
                <a:solidFill>
                  <a:srgbClr val="1F973F"/>
                </a:solidFill>
                <a:latin typeface="Tahoma"/>
                <a:cs typeface="Tahoma"/>
              </a:rPr>
              <a:t>округлением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46" dirty="0">
                <a:solidFill>
                  <a:srgbClr val="1F973F"/>
                </a:solidFill>
                <a:latin typeface="Tahoma"/>
                <a:cs typeface="Tahoma"/>
              </a:rPr>
              <a:t>в</a:t>
            </a:r>
            <a:r>
              <a:rPr sz="2200" b="1" spc="-137" dirty="0">
                <a:solidFill>
                  <a:srgbClr val="1F973F"/>
                </a:solidFill>
                <a:latin typeface="Tahoma"/>
                <a:cs typeface="Tahoma"/>
              </a:rPr>
              <a:t> меньшую</a:t>
            </a:r>
            <a:r>
              <a:rPr sz="2200" b="1" spc="-129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сторону</a:t>
            </a:r>
            <a:r>
              <a:rPr sz="2200" b="1" spc="-112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spc="223" dirty="0">
                <a:latin typeface="Trebuchet MS"/>
                <a:cs typeface="Trebuchet MS"/>
              </a:rPr>
              <a:t>– </a:t>
            </a:r>
            <a:r>
              <a:rPr sz="2200" spc="-69" dirty="0">
                <a:latin typeface="Trebuchet MS"/>
                <a:cs typeface="Trebuchet MS"/>
              </a:rPr>
              <a:t>данная </a:t>
            </a:r>
            <a:r>
              <a:rPr sz="2200" spc="-77" dirty="0">
                <a:latin typeface="Trebuchet MS"/>
                <a:cs typeface="Trebuchet MS"/>
              </a:rPr>
              <a:t>операция </a:t>
            </a:r>
            <a:r>
              <a:rPr sz="2200" spc="-103" dirty="0">
                <a:latin typeface="Trebuchet MS"/>
                <a:cs typeface="Trebuchet MS"/>
              </a:rPr>
              <a:t>всегда </a:t>
            </a:r>
            <a:r>
              <a:rPr sz="2200" spc="-112" dirty="0">
                <a:latin typeface="Trebuchet MS"/>
                <a:cs typeface="Trebuchet MS"/>
              </a:rPr>
              <a:t>усекает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дробные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остатки,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округляя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меньшую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сторону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не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зависимо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от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типов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операндов. </a:t>
            </a:r>
            <a:r>
              <a:rPr sz="2200" spc="-94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Тип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результата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зависит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от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типов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операндов.</a:t>
            </a:r>
            <a:endParaRPr sz="2200" dirty="0">
              <a:latin typeface="Trebuchet MS"/>
              <a:cs typeface="Trebuchet MS"/>
            </a:endParaRPr>
          </a:p>
          <a:p>
            <a:pPr marL="228018" algn="ctr"/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189" dirty="0">
                <a:latin typeface="Arial"/>
                <a:cs typeface="Arial"/>
              </a:rPr>
              <a:t> </a:t>
            </a:r>
            <a:r>
              <a:rPr sz="2200" i="1" spc="69" dirty="0">
                <a:latin typeface="Verdana"/>
                <a:cs typeface="Verdana"/>
              </a:rPr>
              <a:t>//</a:t>
            </a:r>
            <a:r>
              <a:rPr sz="2200" i="1" spc="-77" dirty="0">
                <a:latin typeface="Verdana"/>
                <a:cs typeface="Verdan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endParaRPr sz="2200" dirty="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60192"/>
              </p:ext>
            </p:extLst>
          </p:nvPr>
        </p:nvGraphicFramePr>
        <p:xfrm>
          <a:off x="356266" y="3998540"/>
          <a:ext cx="9549734" cy="27694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1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04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58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Сохраняет остаток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49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Усекает остаток, возвращает целое число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49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Округляет в меньшую сторону, вовращает число с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579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плавающей точкой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56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30870" y="70427"/>
            <a:ext cx="9044259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9" dirty="0">
                <a:latin typeface="Arial"/>
                <a:cs typeface="Arial"/>
              </a:rPr>
              <a:t>Другие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94" dirty="0">
                <a:latin typeface="Arial"/>
                <a:cs typeface="Arial"/>
              </a:rPr>
              <a:t>встроенные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операции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43" dirty="0">
                <a:latin typeface="Arial"/>
                <a:cs typeface="Arial"/>
              </a:rPr>
              <a:t>для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работы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11469" y="4184700"/>
            <a:ext cx="250923" cy="17956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031" spc="-172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1031" spc="-1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1031" spc="-172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endParaRPr sz="1031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3540" y="1219200"/>
            <a:ext cx="9190324" cy="489611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631685" marR="161467" algn="just">
              <a:lnSpc>
                <a:spcPct val="80000"/>
              </a:lnSpc>
            </a:pPr>
            <a:r>
              <a:rPr sz="2200" spc="-34" dirty="0">
                <a:latin typeface="Trebuchet MS"/>
                <a:cs typeface="Trebuchet MS"/>
              </a:rPr>
              <a:t>Python </a:t>
            </a:r>
            <a:r>
              <a:rPr sz="2200" spc="-86" dirty="0">
                <a:latin typeface="Trebuchet MS"/>
                <a:cs typeface="Trebuchet MS"/>
              </a:rPr>
              <a:t>предлагает встроенные </a:t>
            </a:r>
            <a:r>
              <a:rPr sz="2200" i="1" spc="-52" dirty="0">
                <a:latin typeface="Arial"/>
                <a:cs typeface="Arial"/>
              </a:rPr>
              <a:t>функции </a:t>
            </a:r>
            <a:r>
              <a:rPr sz="2200" spc="-69" dirty="0">
                <a:latin typeface="Trebuchet MS"/>
                <a:cs typeface="Trebuchet MS"/>
              </a:rPr>
              <a:t>и стандартные </a:t>
            </a:r>
            <a:r>
              <a:rPr sz="2200" i="1" spc="-86" dirty="0">
                <a:latin typeface="Arial"/>
                <a:cs typeface="Arial"/>
              </a:rPr>
              <a:t>модули </a:t>
            </a:r>
            <a:r>
              <a:rPr sz="2200" spc="-60" dirty="0">
                <a:latin typeface="Trebuchet MS"/>
                <a:cs typeface="Trebuchet MS"/>
              </a:rPr>
              <a:t>для работы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числами.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Например, </a:t>
            </a:r>
            <a:r>
              <a:rPr sz="2200" spc="-94" dirty="0">
                <a:latin typeface="Trebuchet MS"/>
                <a:cs typeface="Trebuchet MS"/>
              </a:rPr>
              <a:t>встроенные </a:t>
            </a:r>
            <a:r>
              <a:rPr sz="2200" spc="-52" dirty="0">
                <a:latin typeface="Trebuchet MS"/>
                <a:cs typeface="Trebuchet MS"/>
              </a:rPr>
              <a:t>функции </a:t>
            </a:r>
            <a:r>
              <a:rPr sz="2200" spc="26" dirty="0">
                <a:solidFill>
                  <a:srgbClr val="007F00"/>
                </a:solidFill>
                <a:latin typeface="SimSun"/>
                <a:cs typeface="SimSun"/>
              </a:rPr>
              <a:t>pow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26" dirty="0">
                <a:solidFill>
                  <a:srgbClr val="007F00"/>
                </a:solidFill>
                <a:latin typeface="SimSun"/>
                <a:cs typeface="SimSun"/>
              </a:rPr>
              <a:t>abs </a:t>
            </a:r>
            <a:r>
              <a:rPr sz="2200" spc="-34" dirty="0">
                <a:latin typeface="Trebuchet MS"/>
                <a:cs typeface="Trebuchet MS"/>
              </a:rPr>
              <a:t>вычисляют </a:t>
            </a:r>
            <a:r>
              <a:rPr sz="2200" spc="-94" dirty="0">
                <a:latin typeface="Trebuchet MS"/>
                <a:cs typeface="Trebuchet MS"/>
              </a:rPr>
              <a:t>степень </a:t>
            </a:r>
            <a:r>
              <a:rPr sz="2200" spc="-69" dirty="0">
                <a:latin typeface="Trebuchet MS"/>
                <a:cs typeface="Trebuchet MS"/>
              </a:rPr>
              <a:t>и абсолютное </a:t>
            </a:r>
            <a:r>
              <a:rPr sz="2200" spc="-103" dirty="0">
                <a:latin typeface="Trebuchet MS"/>
                <a:cs typeface="Trebuchet MS"/>
              </a:rPr>
              <a:t>значение, </a:t>
            </a:r>
            <a:r>
              <a:rPr sz="2200" spc="-94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соответственно.</a:t>
            </a:r>
            <a:endParaRPr sz="2200" dirty="0">
              <a:latin typeface="Trebuchet MS"/>
              <a:cs typeface="Trebuchet MS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import</a:t>
            </a:r>
            <a:r>
              <a:rPr sz="2200" spc="40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math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12" dirty="0">
                <a:latin typeface="SimSun"/>
                <a:cs typeface="SimSun"/>
              </a:rPr>
              <a:t>p</a:t>
            </a:r>
            <a:r>
              <a:rPr sz="2200" spc="34" dirty="0">
                <a:latin typeface="SimSun"/>
                <a:cs typeface="SimSun"/>
              </a:rPr>
              <a:t>i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9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e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5023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1415926</a:t>
            </a:r>
            <a:r>
              <a:rPr sz="2200" spc="172" dirty="0">
                <a:latin typeface="SimSun"/>
                <a:cs typeface="SimSun"/>
              </a:rPr>
              <a:t>5</a:t>
            </a:r>
            <a:r>
              <a:rPr sz="2200" spc="180" dirty="0">
                <a:latin typeface="SimSun"/>
                <a:cs typeface="SimSun"/>
              </a:rPr>
              <a:t>358979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48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8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71828182845904</a:t>
            </a:r>
            <a:r>
              <a:rPr sz="2200" spc="34" dirty="0">
                <a:latin typeface="SimSun"/>
                <a:cs typeface="SimSun"/>
              </a:rPr>
              <a:t>5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7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s</a:t>
            </a:r>
            <a:r>
              <a:rPr sz="2200" spc="155" dirty="0">
                <a:latin typeface="SimSun"/>
                <a:cs typeface="SimSun"/>
              </a:rPr>
              <a:t>i</a:t>
            </a:r>
            <a:r>
              <a:rPr sz="2200" spc="34" dirty="0">
                <a:latin typeface="SimSun"/>
                <a:cs typeface="SimSun"/>
              </a:rPr>
              <a:t>n</a:t>
            </a:r>
            <a:r>
              <a:rPr sz="2200" spc="-550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1" dirty="0">
                <a:latin typeface="SimSun"/>
                <a:cs typeface="SimSun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 </a:t>
            </a:r>
            <a:r>
              <a:rPr sz="2200" spc="-12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p</a:t>
            </a:r>
            <a:r>
              <a:rPr sz="2200" spc="34" dirty="0">
                <a:latin typeface="SimSun"/>
                <a:cs typeface="SimSun"/>
              </a:rPr>
              <a:t>i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180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513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0348994967025009</a:t>
            </a:r>
            <a:r>
              <a:rPr sz="2200" spc="34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sqr</a:t>
            </a:r>
            <a:r>
              <a:rPr sz="2200" spc="34" dirty="0">
                <a:latin typeface="SimSun"/>
                <a:cs typeface="SimSun"/>
              </a:rPr>
              <a:t>t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(121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sqr</a:t>
            </a:r>
            <a:r>
              <a:rPr sz="2200" spc="34" dirty="0">
                <a:latin typeface="SimSun"/>
                <a:cs typeface="SimSun"/>
              </a:rPr>
              <a:t>t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</a:t>
            </a:r>
            <a:r>
              <a:rPr sz="2200" spc="155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695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46" dirty="0">
                <a:latin typeface="SimSun"/>
                <a:cs typeface="SimSun"/>
              </a:rPr>
              <a:t>1</a:t>
            </a:r>
            <a:r>
              <a:rPr sz="2200" spc="155" dirty="0">
                <a:latin typeface="SimSun"/>
                <a:cs typeface="SimSun"/>
              </a:rPr>
              <a:t>1.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0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732050807568877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  <a:tab pos="434324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9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SimSun"/>
                <a:cs typeface="SimSun"/>
              </a:rPr>
              <a:t>pow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77" dirty="0">
                <a:latin typeface="SimSun"/>
                <a:cs typeface="SimSun"/>
              </a:rPr>
              <a:t>(3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404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35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393" dirty="0">
                <a:latin typeface="SimSun"/>
                <a:cs typeface="SimSun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-26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436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45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93" dirty="0">
                <a:latin typeface="SimSun"/>
                <a:cs typeface="SimSun"/>
              </a:rPr>
              <a:t> </a:t>
            </a:r>
            <a:r>
              <a:rPr sz="2200" spc="112" dirty="0">
                <a:latin typeface="SimSun"/>
                <a:cs typeface="SimSun"/>
              </a:rPr>
              <a:t>3.0	4.0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477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137" dirty="0">
                <a:latin typeface="SimSun"/>
                <a:cs typeface="SimSun"/>
              </a:rPr>
              <a:t>(8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8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50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81.0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6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24.0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su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sz="22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((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5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)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</a:t>
            </a:r>
            <a:endParaRPr sz="2200" dirty="0">
              <a:latin typeface="Microsoft JhengHei UI"/>
              <a:cs typeface="Microsoft JhengHei UI"/>
            </a:endParaRPr>
          </a:p>
          <a:p>
            <a:pPr marL="174559">
              <a:lnSpc>
                <a:spcPct val="80000"/>
              </a:lnSpc>
              <a:tabLst>
                <a:tab pos="64695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46" dirty="0">
                <a:latin typeface="SimSun"/>
                <a:cs typeface="SimSun"/>
              </a:rPr>
              <a:t>2</a:t>
            </a:r>
            <a:r>
              <a:rPr sz="2200" spc="155" dirty="0">
                <a:latin typeface="SimSun"/>
                <a:cs typeface="SimSun"/>
              </a:rPr>
              <a:t>4.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35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</a:t>
            </a:r>
            <a:r>
              <a:rPr sz="2200" spc="155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ma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x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696" dirty="0">
                <a:solidFill>
                  <a:srgbClr val="BA2020"/>
                </a:solidFill>
                <a:latin typeface="SimSun"/>
                <a:cs typeface="SimSun"/>
              </a:rPr>
              <a:t>Минимум</a:t>
            </a:r>
            <a:r>
              <a:rPr sz="2200" spc="-344" dirty="0">
                <a:solidFill>
                  <a:srgbClr val="BA2020"/>
                </a:solidFill>
                <a:latin typeface="SimSun"/>
                <a:cs typeface="SimSun"/>
              </a:rPr>
              <a:t>,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максимум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368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14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0267"/>
            <a:ext cx="8915400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Округление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и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усечение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чисел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плавающей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точкой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5800" y="1373634"/>
            <a:ext cx="8013169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8728">
              <a:spcBef>
                <a:spcPts val="163"/>
              </a:spcBef>
            </a:pPr>
            <a:r>
              <a:rPr sz="2200" spc="-52" dirty="0">
                <a:latin typeface="Trebuchet MS"/>
                <a:cs typeface="Trebuchet MS"/>
              </a:rPr>
              <a:t>Существуют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также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несколько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способов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отбрасывания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десятичных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цифр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из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чисел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точкой: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5800" y="2517713"/>
            <a:ext cx="8458200" cy="3835981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floo</a:t>
            </a:r>
            <a:r>
              <a:rPr sz="2200" spc="34" dirty="0">
                <a:latin typeface="SimSun"/>
                <a:cs typeface="SimSun"/>
              </a:rPr>
              <a:t>r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floo</a:t>
            </a:r>
            <a:r>
              <a:rPr sz="2200" spc="34" dirty="0">
                <a:latin typeface="SimSun"/>
                <a:cs typeface="SimSun"/>
              </a:rPr>
              <a:t>r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163" dirty="0">
                <a:latin typeface="SimSun"/>
                <a:cs typeface="SimSun"/>
              </a:rPr>
              <a:t>.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spcBef>
                <a:spcPts val="19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trun</a:t>
            </a:r>
            <a:r>
              <a:rPr sz="2200" spc="34" dirty="0">
                <a:latin typeface="SimSun"/>
                <a:cs typeface="SimSun"/>
              </a:rPr>
              <a:t>c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trun</a:t>
            </a:r>
            <a:r>
              <a:rPr sz="2200" spc="34" dirty="0">
                <a:latin typeface="SimSun"/>
                <a:cs typeface="SimSun"/>
              </a:rPr>
              <a:t>c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163" dirty="0">
                <a:latin typeface="SimSun"/>
                <a:cs typeface="SimSun"/>
              </a:rPr>
              <a:t>.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spcBef>
                <a:spcPts val="20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406286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462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(2.51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44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1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2.52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138340"/>
            <a:ext cx="8229600" cy="1032255"/>
          </a:xfrm>
          <a:prstGeom prst="rect">
            <a:avLst/>
          </a:prstGeom>
        </p:spPr>
        <p:txBody>
          <a:bodyPr vert="horz" wrap="square" lIns="0" tIns="46912" rIns="0" bIns="0" rtlCol="0">
            <a:spAutoFit/>
          </a:bodyPr>
          <a:lstStyle/>
          <a:p>
            <a:pPr marL="21820" marR="8728">
              <a:lnSpc>
                <a:spcPct val="100000"/>
              </a:lnSpc>
              <a:spcBef>
                <a:spcPts val="369"/>
              </a:spcBef>
            </a:pPr>
            <a:r>
              <a:rPr sz="3200" b="1" spc="-69" dirty="0">
                <a:latin typeface="Arial"/>
                <a:cs typeface="Arial"/>
              </a:rPr>
              <a:t>Распространенные</a:t>
            </a:r>
            <a:r>
              <a:rPr sz="3200" b="1" spc="-60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математические функции </a:t>
            </a:r>
            <a:r>
              <a:rPr sz="3200" b="1" spc="-550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модуля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spc="17" dirty="0">
                <a:latin typeface="SimSun"/>
                <a:cs typeface="SimSun"/>
              </a:rPr>
              <a:t>math</a:t>
            </a:r>
            <a:endParaRPr sz="3200" dirty="0">
              <a:latin typeface="SimSun"/>
              <a:cs typeface="SimSu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51366" y="1157690"/>
          <a:ext cx="8621233" cy="502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6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6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55" dirty="0">
                          <a:latin typeface="Tahoma"/>
                          <a:cs typeface="Tahoma"/>
                        </a:rPr>
                        <a:t>Функция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65" dirty="0">
                          <a:latin typeface="Tahoma"/>
                          <a:cs typeface="Tahoma"/>
                        </a:rPr>
                        <a:t>Описание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7265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5" dirty="0">
                          <a:latin typeface="SimSun"/>
                          <a:cs typeface="SimSun"/>
                        </a:rPr>
                        <a:t>math.ceil(x)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0" marR="27495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5" dirty="0">
                          <a:latin typeface="SimSun"/>
                          <a:cs typeface="SimSun"/>
                        </a:rPr>
                        <a:t>math.floor(x)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math.trunc(x)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math.exp(x)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math.log(x,</a:t>
                      </a:r>
                      <a:r>
                        <a:rPr sz="22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[base])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0" marR="7397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" dirty="0">
                          <a:latin typeface="SimSun"/>
                          <a:cs typeface="SimSun"/>
                        </a:rPr>
                        <a:t>math.acos(x)  math.asin(x)  math.atan(x) 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math.cos(x)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math.sin(x)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math.tan(x)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rebuchet MS"/>
                          <a:cs typeface="Trebuchet MS"/>
                        </a:rPr>
                        <a:t>округление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до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ближайшего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большего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rebuchet MS"/>
                          <a:cs typeface="Trebuchet MS"/>
                        </a:rPr>
                        <a:t>округление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вниз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се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ает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зн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чение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целого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spc="-44" baseline="-1944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200" i="1" spc="-30" dirty="0">
                          <a:latin typeface="Constantia"/>
                          <a:cs typeface="Constantia"/>
                        </a:rPr>
                        <a:t>x</a:t>
                      </a:r>
                      <a:endParaRPr sz="2200" dirty="0">
                        <a:latin typeface="Constantia"/>
                        <a:cs typeface="Constantia"/>
                      </a:endParaRPr>
                    </a:p>
                    <a:p>
                      <a:pPr marL="0" marR="67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40" dirty="0">
                          <a:latin typeface="Trebuchet MS"/>
                          <a:cs typeface="Trebuchet MS"/>
                        </a:rPr>
                        <a:t>логарифм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x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по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основанию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SimSun"/>
                          <a:cs typeface="SimSun"/>
                        </a:rPr>
                        <a:t>base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,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base</a:t>
                      </a:r>
                      <a:r>
                        <a:rPr sz="2200" spc="-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8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указан, </a:t>
                      </a:r>
                      <a:r>
                        <a:rPr sz="2200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вычисляется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натуральный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логарифм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 marR="1634489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rebuchet MS"/>
                          <a:cs typeface="Trebuchet MS"/>
                        </a:rPr>
                        <a:t>арк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осин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ар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арктангенс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осин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 marR="9086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rebuchet MS"/>
                          <a:cs typeface="Trebuchet MS"/>
                        </a:rPr>
                        <a:t>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тангенс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241866"/>
            <a:ext cx="61722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Оператор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112" dirty="0">
                <a:latin typeface="Arial"/>
                <a:cs typeface="Arial"/>
              </a:rPr>
              <a:t>ввода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данных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1000" y="1143000"/>
            <a:ext cx="8390644" cy="447462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218199">
              <a:lnSpc>
                <a:spcPct val="102600"/>
              </a:lnSpc>
              <a:spcBef>
                <a:spcPts val="94"/>
              </a:spcBef>
            </a:pP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пользовательских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предусмотрена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стандартная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функция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1F973F"/>
                </a:solidFill>
                <a:latin typeface="SimSun"/>
                <a:cs typeface="SimSun"/>
              </a:rPr>
              <a:t>input()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3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x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3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2371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268"/>
              </a:lnSpc>
              <a:spcBef>
                <a:spcPts val="1632"/>
              </a:spcBef>
            </a:pP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x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053"/>
              </a:lnSpc>
            </a:pP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420032">
              <a:lnSpc>
                <a:spcPts val="2268"/>
              </a:lnSpc>
            </a:pPr>
            <a:r>
              <a:rPr sz="2200" spc="86" dirty="0">
                <a:latin typeface="SimSun"/>
                <a:cs typeface="SimSun"/>
              </a:rPr>
              <a:t>57</a:t>
            </a:r>
            <a:endParaRPr sz="2200" dirty="0">
              <a:latin typeface="SimSun"/>
              <a:cs typeface="SimSun"/>
            </a:endParaRPr>
          </a:p>
          <a:p>
            <a:pPr marL="402577">
              <a:spcBef>
                <a:spcPts val="1057"/>
              </a:spcBef>
            </a:pP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1F973F"/>
                </a:solidFill>
                <a:latin typeface="SimSun"/>
                <a:cs typeface="SimSun"/>
              </a:rPr>
              <a:t>input()</a:t>
            </a:r>
            <a:r>
              <a:rPr sz="2200" spc="-9" dirty="0">
                <a:latin typeface="Tahoma"/>
                <a:cs typeface="Tahoma"/>
              </a:rPr>
              <a:t>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возвращает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строку,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поэтому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вычислении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endParaRPr sz="2200" dirty="0">
              <a:latin typeface="Tahoma"/>
              <a:cs typeface="Tahoma"/>
            </a:endParaRPr>
          </a:p>
          <a:p>
            <a:pPr marL="402577">
              <a:spcBef>
                <a:spcPts val="60"/>
              </a:spcBef>
            </a:pPr>
            <a:r>
              <a:rPr sz="2200" spc="17" dirty="0">
                <a:latin typeface="SimSun"/>
                <a:cs typeface="SimSun"/>
              </a:rPr>
              <a:t>x +</a:t>
            </a:r>
            <a:r>
              <a:rPr sz="2200" spc="2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-326" dirty="0"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получается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57,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т.к.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происходит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конкатенация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двух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394266"/>
            <a:ext cx="60960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Оператор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112" dirty="0">
                <a:latin typeface="Arial"/>
                <a:cs typeface="Arial"/>
              </a:rPr>
              <a:t>ввода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данных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848" y="1295400"/>
            <a:ext cx="8818304" cy="2966517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99"/>
              </a:lnSpc>
              <a:spcBef>
                <a:spcPts val="94"/>
              </a:spcBef>
            </a:pPr>
            <a:r>
              <a:rPr sz="2200" spc="-52" dirty="0">
                <a:latin typeface="Tahoma"/>
                <a:cs typeface="Tahoma"/>
              </a:rPr>
              <a:t>При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необходимости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числовых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значений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следует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явно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приводить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функции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640"/>
                </a:solidFill>
                <a:latin typeface="SimSun"/>
                <a:cs typeface="SimSun"/>
              </a:rPr>
              <a:t>input(</a:t>
            </a:r>
            <a:r>
              <a:rPr sz="2200" spc="17" dirty="0">
                <a:solidFill>
                  <a:srgbClr val="1F9640"/>
                </a:solidFill>
                <a:latin typeface="SimSun"/>
                <a:cs typeface="SimSun"/>
              </a:rPr>
              <a:t>)</a:t>
            </a:r>
            <a:r>
              <a:rPr sz="2200" spc="-326" dirty="0">
                <a:solidFill>
                  <a:srgbClr val="1F9640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ж</a:t>
            </a:r>
            <a:r>
              <a:rPr sz="2200" spc="-94" dirty="0">
                <a:latin typeface="Tahoma"/>
                <a:cs typeface="Tahoma"/>
              </a:rPr>
              <a:t>елаемом</a:t>
            </a:r>
            <a:r>
              <a:rPr sz="2200" spc="-77" dirty="0">
                <a:latin typeface="Tahoma"/>
                <a:cs typeface="Tahoma"/>
              </a:rPr>
              <a:t>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типу: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36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8000"/>
                </a:solidFill>
                <a:latin typeface="SimSun"/>
                <a:cs typeface="SimSun"/>
              </a:rPr>
              <a:t>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73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SimSun"/>
                <a:cs typeface="SimSun"/>
              </a:rPr>
              <a:t>x</a:t>
            </a:r>
            <a:r>
              <a:rPr sz="2200" spc="17" dirty="0">
                <a:solidFill>
                  <a:srgbClr val="B9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32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223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8000"/>
                </a:solidFill>
                <a:latin typeface="SimSun"/>
                <a:cs typeface="SimSun"/>
              </a:rPr>
              <a:t>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73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SimSun"/>
                <a:cs typeface="SimSun"/>
              </a:rPr>
              <a:t>y</a:t>
            </a:r>
            <a:r>
              <a:rPr sz="2200" spc="17" dirty="0">
                <a:solidFill>
                  <a:srgbClr val="B9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32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223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2371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268"/>
              </a:lnSpc>
              <a:spcBef>
                <a:spcPts val="1641"/>
              </a:spcBef>
            </a:pP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x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053"/>
              </a:lnSpc>
            </a:pP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420032">
              <a:lnSpc>
                <a:spcPts val="2268"/>
              </a:lnSpc>
            </a:pPr>
            <a:r>
              <a:rPr sz="2200" spc="86" dirty="0">
                <a:latin typeface="SimSun"/>
                <a:cs typeface="SimSun"/>
              </a:rPr>
              <a:t>12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33400" y="983145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данных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Числовые типы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 операции с числами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ввода данных в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533400" y="3428999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533400" y="2649710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685800" y="457200"/>
            <a:ext cx="6477000" cy="51337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" dirty="0">
                <a:latin typeface="Arial"/>
                <a:cs typeface="Arial"/>
              </a:rPr>
              <a:t>Классификация</a:t>
            </a:r>
            <a:r>
              <a:rPr sz="3200" b="1" spc="137" dirty="0">
                <a:latin typeface="Arial"/>
                <a:cs typeface="Arial"/>
              </a:rPr>
              <a:t> </a:t>
            </a:r>
            <a:r>
              <a:rPr sz="3200" b="1" spc="-77" dirty="0">
                <a:latin typeface="Arial"/>
                <a:cs typeface="Arial"/>
              </a:rPr>
              <a:t>объектов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875" y="2121668"/>
            <a:ext cx="3719114" cy="310678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1890" spc="-86" dirty="0">
                <a:latin typeface="Tahoma"/>
                <a:cs typeface="Tahoma"/>
              </a:rPr>
              <a:t>Основные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69" dirty="0">
                <a:latin typeface="Tahoma"/>
                <a:cs typeface="Tahoma"/>
              </a:rPr>
              <a:t>типы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86" dirty="0">
                <a:latin typeface="Tahoma"/>
                <a:cs typeface="Tahoma"/>
              </a:rPr>
              <a:t>объектов</a:t>
            </a:r>
            <a:r>
              <a:rPr sz="1890" spc="9" dirty="0">
                <a:latin typeface="Tahoma"/>
                <a:cs typeface="Tahoma"/>
              </a:rPr>
              <a:t> </a:t>
            </a:r>
            <a:r>
              <a:rPr sz="1890" spc="-103" dirty="0">
                <a:latin typeface="Tahoma"/>
                <a:cs typeface="Tahoma"/>
              </a:rPr>
              <a:t>в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52" dirty="0">
                <a:latin typeface="Tahoma"/>
                <a:cs typeface="Tahoma"/>
              </a:rPr>
              <a:t>Python:</a:t>
            </a:r>
            <a:endParaRPr sz="1890">
              <a:latin typeface="Tahoma"/>
              <a:cs typeface="Tahoma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787352" y="2743200"/>
          <a:ext cx="8773573" cy="28479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4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4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4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377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20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19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-50" dirty="0">
                          <a:latin typeface="Arial"/>
                          <a:cs typeface="Arial"/>
                        </a:rPr>
                        <a:t>объекта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-20" dirty="0">
                          <a:latin typeface="Arial"/>
                          <a:cs typeface="Arial"/>
                        </a:rPr>
                        <a:t>Категория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-50" dirty="0">
                          <a:latin typeface="Arial"/>
                          <a:cs typeface="Arial"/>
                        </a:rPr>
                        <a:t>Изменяемый?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5" dirty="0">
                          <a:latin typeface="Tahoma"/>
                          <a:cs typeface="Tahoma"/>
                        </a:rPr>
                        <a:t>Числа </a:t>
                      </a:r>
                      <a:r>
                        <a:rPr sz="1900" spc="-40" dirty="0">
                          <a:latin typeface="Tahoma"/>
                          <a:cs typeface="Tahoma"/>
                        </a:rPr>
                        <a:t>(все)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0" dirty="0">
                          <a:latin typeface="Tahoma"/>
                          <a:cs typeface="Tahoma"/>
                        </a:rPr>
                        <a:t>Числовые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0" dirty="0">
                          <a:latin typeface="Tahoma"/>
                          <a:cs typeface="Tahoma"/>
                        </a:rPr>
                        <a:t>Строки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Списки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40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Словари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50" dirty="0">
                          <a:latin typeface="Tahoma"/>
                          <a:cs typeface="Tahoma"/>
                        </a:rPr>
                        <a:t>Отображения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40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0" dirty="0">
                          <a:latin typeface="Tahoma"/>
                          <a:cs typeface="Tahoma"/>
                        </a:rPr>
                        <a:t>Кортежи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Файлы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0" dirty="0">
                          <a:latin typeface="Tahoma"/>
                          <a:cs typeface="Tahoma"/>
                        </a:rPr>
                        <a:t>Расширения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dirty="0">
                          <a:latin typeface="Tahoma"/>
                          <a:cs typeface="Tahoma"/>
                        </a:rPr>
                        <a:t>-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00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Множества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Множества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352" y="529935"/>
            <a:ext cx="660404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86" dirty="0">
                <a:latin typeface="Arial"/>
                <a:cs typeface="Arial"/>
              </a:rPr>
              <a:t>Числовые</a:t>
            </a:r>
            <a:r>
              <a:rPr sz="3200" b="1" spc="137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литералы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52" y="1580298"/>
            <a:ext cx="6451648" cy="168088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21820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быть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трех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типов: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74"/>
              </a:spcBef>
              <a:buAutoNum type="arabicPeriod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Целые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(</a:t>
            </a:r>
            <a:r>
              <a:rPr sz="2200" spc="-26" dirty="0">
                <a:latin typeface="SimSun"/>
                <a:cs typeface="SimSun"/>
              </a:rPr>
              <a:t>int</a:t>
            </a:r>
            <a:r>
              <a:rPr sz="2200" spc="-26" dirty="0">
                <a:latin typeface="Tahoma"/>
                <a:cs typeface="Tahoma"/>
              </a:rPr>
              <a:t>);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67"/>
              </a:spcBef>
              <a:buAutoNum type="arabicPeriod"/>
              <a:tabLst>
                <a:tab pos="498584" algn="l"/>
              </a:tabLst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плавающей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точкой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(</a:t>
            </a:r>
            <a:r>
              <a:rPr sz="2200" spc="-17" dirty="0">
                <a:latin typeface="SimSun"/>
                <a:cs typeface="SimSun"/>
              </a:rPr>
              <a:t>float</a:t>
            </a:r>
            <a:r>
              <a:rPr sz="2200" spc="-17" dirty="0">
                <a:latin typeface="Tahoma"/>
                <a:cs typeface="Tahoma"/>
              </a:rPr>
              <a:t>);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76"/>
              </a:spcBef>
              <a:buAutoNum type="arabicPeriod"/>
              <a:tabLst>
                <a:tab pos="498584" algn="l"/>
              </a:tabLst>
            </a:pPr>
            <a:r>
              <a:rPr sz="2200" spc="-69" dirty="0">
                <a:latin typeface="Tahoma"/>
                <a:cs typeface="Tahoma"/>
              </a:rPr>
              <a:t>Комплексные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</a:t>
            </a:r>
            <a:r>
              <a:rPr sz="2200" dirty="0">
                <a:latin typeface="Tahoma"/>
                <a:cs typeface="Tahoma"/>
              </a:rPr>
              <a:t> (</a:t>
            </a:r>
            <a:r>
              <a:rPr sz="2200" dirty="0">
                <a:latin typeface="SimSun"/>
                <a:cs typeface="SimSun"/>
              </a:rPr>
              <a:t>complex</a:t>
            </a:r>
            <a:r>
              <a:rPr sz="2200" dirty="0">
                <a:latin typeface="Tahoma"/>
                <a:cs typeface="Tahoma"/>
              </a:rPr>
              <a:t>).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088017"/>
              </p:ext>
            </p:extLst>
          </p:nvPr>
        </p:nvGraphicFramePr>
        <p:xfrm>
          <a:off x="609600" y="3573777"/>
          <a:ext cx="8848849" cy="169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6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2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407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20" dirty="0">
                          <a:latin typeface="Arial"/>
                          <a:cs typeface="Arial"/>
                        </a:rPr>
                        <a:t>Литерал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45" dirty="0">
                          <a:latin typeface="Arial"/>
                          <a:cs typeface="Arial"/>
                        </a:rPr>
                        <a:t>Расшифровка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30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ahoma"/>
                          <a:cs typeface="Tahoma"/>
                        </a:rPr>
                        <a:t>1234,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i="1" spc="-55" dirty="0">
                          <a:latin typeface="Verdana"/>
                          <a:cs typeface="Verdana"/>
                        </a:rPr>
                        <a:t>−</a:t>
                      </a:r>
                      <a:r>
                        <a:rPr sz="2200" spc="-55" dirty="0">
                          <a:latin typeface="Tahoma"/>
                          <a:cs typeface="Tahoma"/>
                        </a:rPr>
                        <a:t>24,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0,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99999999999999999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5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2200" i="1" spc="-65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23,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2200" i="1" spc="-65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70" dirty="0">
                          <a:latin typeface="Tahoma"/>
                          <a:cs typeface="Tahoma"/>
                        </a:rPr>
                        <a:t>3</a:t>
                      </a:r>
                      <a:r>
                        <a:rPr sz="2200" i="1" spc="-7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70" dirty="0">
                          <a:latin typeface="Tahoma"/>
                          <a:cs typeface="Tahoma"/>
                        </a:rPr>
                        <a:t>17e-10,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4E210,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4</a:t>
                      </a:r>
                      <a:r>
                        <a:rPr sz="2200" i="1" spc="-6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0e+210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5" dirty="0">
                          <a:latin typeface="Tahoma"/>
                          <a:cs typeface="Tahoma"/>
                        </a:rPr>
                        <a:t>Целые</a:t>
                      </a:r>
                      <a:r>
                        <a:rPr sz="22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0" dirty="0">
                          <a:latin typeface="Tahoma"/>
                          <a:cs typeface="Tahoma"/>
                        </a:rPr>
                        <a:t>числа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5" dirty="0">
                          <a:latin typeface="Tahoma"/>
                          <a:cs typeface="Tahoma"/>
                        </a:rPr>
                        <a:t>(неограниченный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размер)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latin typeface="Tahoma"/>
                          <a:cs typeface="Tahoma"/>
                        </a:rPr>
                        <a:t>Числа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с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плавающей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точкой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7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3+4j,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3</a:t>
                      </a:r>
                      <a:r>
                        <a:rPr sz="2200" i="1" spc="-5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0+4.0j,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3J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45" dirty="0">
                          <a:latin typeface="Tahoma"/>
                          <a:cs typeface="Tahoma"/>
                        </a:rPr>
                        <a:t>Литералы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комплексных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чисел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152400"/>
            <a:ext cx="885036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60" dirty="0">
                <a:latin typeface="Arial"/>
                <a:cs typeface="Arial"/>
              </a:rPr>
              <a:t>Целые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и</a:t>
            </a:r>
            <a:r>
              <a:rPr sz="3200" b="1" spc="172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72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плавающей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точкой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8439" y="3485227"/>
            <a:ext cx="0" cy="2544140"/>
          </a:xfrm>
          <a:custGeom>
            <a:avLst/>
            <a:gdLst/>
            <a:ahLst/>
            <a:cxnLst/>
            <a:rect l="l" t="t" r="r" b="b"/>
            <a:pathLst>
              <a:path h="1480820">
                <a:moveTo>
                  <a:pt x="0" y="0"/>
                </a:moveTo>
                <a:lnTo>
                  <a:pt x="0" y="1480350"/>
                </a:lnTo>
              </a:path>
            </a:pathLst>
          </a:custGeom>
          <a:ln w="5054">
            <a:solidFill>
              <a:srgbClr val="CFCFCF"/>
            </a:solidFill>
          </a:ln>
        </p:spPr>
        <p:txBody>
          <a:bodyPr wrap="square" lIns="0" tIns="0" rIns="0" bIns="0" rtlCol="0"/>
          <a:lstStyle/>
          <a:p>
            <a:endParaRPr sz="5754"/>
          </a:p>
        </p:txBody>
      </p:sp>
      <p:sp>
        <p:nvSpPr>
          <p:cNvPr id="5" name="object 5"/>
          <p:cNvSpPr txBox="1"/>
          <p:nvPr/>
        </p:nvSpPr>
        <p:spPr>
          <a:xfrm>
            <a:off x="266700" y="639566"/>
            <a:ext cx="9372600" cy="6077740"/>
          </a:xfrm>
          <a:prstGeom prst="rect">
            <a:avLst/>
          </a:prstGeom>
        </p:spPr>
        <p:txBody>
          <a:bodyPr vert="horz" wrap="square" lIns="0" tIns="113461" rIns="0" bIns="0" rtlCol="0">
            <a:spAutoFit/>
          </a:bodyPr>
          <a:lstStyle/>
          <a:p>
            <a:pPr marL="954619" indent="-236746">
              <a:spcBef>
                <a:spcPts val="89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77" dirty="0">
                <a:latin typeface="Trebuchet MS"/>
                <a:cs typeface="Trebuchet MS"/>
              </a:rPr>
              <a:t>Целые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записываются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103" dirty="0">
                <a:latin typeface="Trebuchet MS"/>
                <a:cs typeface="Trebuchet MS"/>
              </a:rPr>
              <a:t>виде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строк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десятичных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цифр.</a:t>
            </a:r>
            <a:endParaRPr sz="2000" dirty="0">
              <a:latin typeface="Trebuchet MS"/>
              <a:cs typeface="Trebuchet MS"/>
            </a:endParaRPr>
          </a:p>
          <a:p>
            <a:pPr marL="954619" marR="308751" indent="-235655">
              <a:spcBef>
                <a:spcPts val="72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26" dirty="0">
                <a:latin typeface="Trebuchet MS"/>
                <a:cs typeface="Trebuchet MS"/>
              </a:rPr>
              <a:t>Числа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плавающей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точкой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имеют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десятичную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34" dirty="0">
                <a:latin typeface="Trebuchet MS"/>
                <a:cs typeface="Trebuchet MS"/>
              </a:rPr>
              <a:t>точку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и/или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77" dirty="0">
                <a:latin typeface="Trebuchet MS"/>
                <a:cs typeface="Trebuchet MS"/>
              </a:rPr>
              <a:t>необязательный </a:t>
            </a:r>
            <a:r>
              <a:rPr sz="2000" spc="-49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показатель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степени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со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77" dirty="0">
                <a:latin typeface="Trebuchet MS"/>
                <a:cs typeface="Trebuchet MS"/>
              </a:rPr>
              <a:t>знаком,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вводимый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посредством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нотации</a:t>
            </a:r>
            <a:r>
              <a:rPr sz="2000" spc="69" dirty="0">
                <a:latin typeface="Trebuchet MS"/>
                <a:cs typeface="Trebuchet MS"/>
              </a:rPr>
              <a:t> </a:t>
            </a:r>
            <a:r>
              <a:rPr sz="2000" spc="34" dirty="0">
                <a:latin typeface="SimSun"/>
                <a:cs typeface="SimSun"/>
              </a:rPr>
              <a:t>e</a:t>
            </a:r>
            <a:r>
              <a:rPr sz="2000" spc="-283" dirty="0">
                <a:latin typeface="SimSun"/>
                <a:cs typeface="SimSun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или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SimSun"/>
                <a:cs typeface="SimSun"/>
              </a:rPr>
              <a:t>E</a:t>
            </a:r>
            <a:r>
              <a:rPr sz="2000" spc="-69" dirty="0">
                <a:latin typeface="Trebuchet MS"/>
                <a:cs typeface="Trebuchet MS"/>
              </a:rPr>
              <a:t>.</a:t>
            </a:r>
            <a:endParaRPr sz="2000" dirty="0">
              <a:latin typeface="Trebuchet MS"/>
              <a:cs typeface="Trebuchet MS"/>
            </a:endParaRPr>
          </a:p>
          <a:p>
            <a:pPr marL="954619" marR="8728" indent="-235655">
              <a:lnSpc>
                <a:spcPts val="2062"/>
              </a:lnSpc>
              <a:spcBef>
                <a:spcPts val="78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77" dirty="0">
                <a:latin typeface="Trebuchet MS"/>
                <a:cs typeface="Trebuchet MS"/>
              </a:rPr>
              <a:t>Целые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можно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создавать,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используя</a:t>
            </a:r>
            <a:r>
              <a:rPr sz="2000" spc="69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встроенную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43" dirty="0">
                <a:latin typeface="Trebuchet MS"/>
                <a:cs typeface="Trebuchet MS"/>
              </a:rPr>
              <a:t>функцию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26" dirty="0">
                <a:solidFill>
                  <a:srgbClr val="007F00"/>
                </a:solidFill>
                <a:latin typeface="SimSun"/>
                <a:cs typeface="SimSun"/>
              </a:rPr>
              <a:t>int</a:t>
            </a:r>
            <a:r>
              <a:rPr sz="2000" spc="-26" dirty="0">
                <a:latin typeface="Trebuchet MS"/>
                <a:cs typeface="Trebuchet MS"/>
              </a:rPr>
              <a:t>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 </a:t>
            </a:r>
            <a:r>
              <a:rPr sz="2000" spc="-49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плавающей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точкой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223" dirty="0">
                <a:latin typeface="Trebuchet MS"/>
                <a:cs typeface="Trebuchet MS"/>
              </a:rPr>
              <a:t>–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при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помощи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встроенной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функции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9" dirty="0">
                <a:solidFill>
                  <a:srgbClr val="007F00"/>
                </a:solidFill>
                <a:latin typeface="SimSun"/>
                <a:cs typeface="SimSun"/>
              </a:rPr>
              <a:t>float</a:t>
            </a:r>
            <a:r>
              <a:rPr sz="2000" spc="-9" dirty="0">
                <a:latin typeface="Trebuchet MS"/>
                <a:cs typeface="Trebuchet MS"/>
              </a:rPr>
              <a:t>:</a:t>
            </a:r>
            <a:endParaRPr sz="2000" dirty="0">
              <a:latin typeface="Trebuchet MS"/>
              <a:cs typeface="Trebuchet MS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x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44" dirty="0">
                <a:latin typeface="SimSun"/>
                <a:cs typeface="SimSun"/>
              </a:rPr>
              <a:t> </a:t>
            </a:r>
            <a:r>
              <a:rPr sz="2000" spc="112" dirty="0">
                <a:latin typeface="SimSun"/>
                <a:cs typeface="SimSun"/>
              </a:rPr>
              <a:t>2.5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y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1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z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86" dirty="0">
                <a:latin typeface="SimSun"/>
                <a:cs typeface="SimSun"/>
              </a:rPr>
              <a:t>2.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x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 плавающей точкой</a:t>
            </a:r>
            <a:endParaRPr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float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y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Целое число</a:t>
            </a: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int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z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 число с плавающей точкой</a:t>
            </a: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float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21820">
              <a:tabLst>
                <a:tab pos="488765" algn="l"/>
                <a:tab pos="209143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x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целого числа отбрасыванием дробной части</a:t>
            </a:r>
          </a:p>
          <a:p>
            <a:pPr marL="21820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	</a:t>
            </a:r>
            <a:r>
              <a:rPr sz="2000" spc="34" dirty="0">
                <a:latin typeface="SimSun"/>
                <a:cs typeface="SimSun"/>
              </a:rPr>
              <a:t>2</a:t>
            </a:r>
            <a:endParaRPr sz="2000" dirty="0">
              <a:latin typeface="SimSun"/>
              <a:cs typeface="SimSun"/>
            </a:endParaRPr>
          </a:p>
          <a:p>
            <a:pPr marL="21820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floa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y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 целого числа к типу float</a:t>
            </a:r>
          </a:p>
          <a:p>
            <a:pPr marL="21820">
              <a:tabLst>
                <a:tab pos="494220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	</a:t>
            </a:r>
            <a:r>
              <a:rPr sz="2000" spc="112" dirty="0">
                <a:latin typeface="SimSun"/>
                <a:cs typeface="SimSun"/>
              </a:rPr>
              <a:t>1.0</a:t>
            </a:r>
            <a:endParaRPr sz="20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8" y="245838"/>
            <a:ext cx="564996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Комплексные</a:t>
            </a:r>
            <a:r>
              <a:rPr sz="3200" b="1" spc="103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числа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94097" y="4374892"/>
            <a:ext cx="8728" cy="1044057"/>
            <a:chOff x="345795" y="217298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217298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32482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47665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62848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3098" y="1522195"/>
            <a:ext cx="9059804" cy="3661851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402577">
              <a:spcBef>
                <a:spcPts val="155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числа в Python записываются как</a:t>
            </a:r>
          </a:p>
          <a:p>
            <a:pPr>
              <a:lnSpc>
                <a:spcPct val="100000"/>
              </a:lnSpc>
            </a:pP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94011"/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действительная_часть + мнимая_часть</a:t>
            </a:r>
          </a:p>
          <a:p>
            <a:pPr marL="402577">
              <a:spcBef>
                <a:spcPts val="1177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мнимая_часть заканчивается символом </a:t>
            </a:r>
            <a:r>
              <a:rPr sz="22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sz="22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34"/>
              </a:spcBef>
            </a:pP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2577">
              <a:lnSpc>
                <a:spcPts val="2208"/>
              </a:lnSpc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числа можно создать при помощи встроенной функции</a:t>
            </a:r>
          </a:p>
          <a:p>
            <a:pPr marL="402577">
              <a:lnSpc>
                <a:spcPts val="2414"/>
              </a:lnSpc>
            </a:pPr>
            <a:r>
              <a:rPr sz="2200" kern="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(real, imag):</a:t>
            </a:r>
          </a:p>
          <a:p>
            <a:pPr marL="21820">
              <a:lnSpc>
                <a:spcPts val="2268"/>
              </a:lnSpc>
              <a:spcBef>
                <a:spcPts val="610"/>
              </a:spcBef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= 2.5</a:t>
            </a: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0.85</a:t>
            </a: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 </a:t>
            </a:r>
            <a:r>
              <a:rPr sz="2200" kern="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(x, y)</a:t>
            </a:r>
          </a:p>
          <a:p>
            <a:pPr marL="21820">
              <a:lnSpc>
                <a:spcPts val="2268"/>
              </a:lnSpc>
              <a:tabLst>
                <a:tab pos="423304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(2.5 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0.85 j)</a:t>
            </a: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165666"/>
            <a:ext cx="80010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Арифметические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операции</a:t>
            </a:r>
            <a:r>
              <a:rPr sz="3200" b="1" spc="215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656895"/>
            <a:ext cx="7391399" cy="358383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86" dirty="0">
                <a:latin typeface="Tahoma"/>
                <a:cs typeface="Tahoma"/>
              </a:rPr>
              <a:t>Основные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арифметические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числами: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53614"/>
              </p:ext>
            </p:extLst>
          </p:nvPr>
        </p:nvGraphicFramePr>
        <p:xfrm>
          <a:off x="762000" y="1121687"/>
          <a:ext cx="8777936" cy="4047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2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659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35" dirty="0">
                          <a:latin typeface="Arial"/>
                          <a:cs typeface="Arial"/>
                        </a:rPr>
                        <a:t>Приоритет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30" dirty="0">
                          <a:latin typeface="Arial"/>
                          <a:cs typeface="Arial"/>
                        </a:rPr>
                        <a:t>Операция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40" dirty="0">
                          <a:latin typeface="Arial"/>
                          <a:cs typeface="Arial"/>
                        </a:rPr>
                        <a:t>Описание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1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+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60" dirty="0">
                          <a:latin typeface="Tahoma"/>
                          <a:cs typeface="Tahoma"/>
                        </a:rPr>
                        <a:t>Сложение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2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-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40" dirty="0">
                          <a:latin typeface="Tahoma"/>
                          <a:cs typeface="Tahoma"/>
                        </a:rPr>
                        <a:t>Вычитание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3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2" baseline="31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∗</a:t>
                      </a:r>
                      <a:r>
                        <a:rPr sz="2200" spc="367" baseline="31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0" dirty="0">
                          <a:latin typeface="Tahoma"/>
                          <a:cs typeface="Tahoma"/>
                        </a:rPr>
                        <a:t>Умножение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4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Остаток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0" dirty="0">
                          <a:latin typeface="Tahoma"/>
                          <a:cs typeface="Tahoma"/>
                        </a:rPr>
                        <a:t>от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деления</a:t>
                      </a:r>
                      <a:r>
                        <a:rPr sz="22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(деление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модулю)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117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5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/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10" dirty="0">
                          <a:latin typeface="SimSun"/>
                          <a:cs typeface="SimSun"/>
                        </a:rPr>
                        <a:t>y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//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9480" algn="l"/>
                          <a:tab pos="1625600" algn="l"/>
                          <a:tab pos="2292350" algn="l"/>
                        </a:tabLst>
                        <a:defRPr/>
                      </a:pPr>
                      <a:r>
                        <a:rPr sz="2200" spc="-50" dirty="0" err="1">
                          <a:latin typeface="Tahoma"/>
                          <a:cs typeface="Tahoma"/>
                        </a:rPr>
                        <a:t>Настоящее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2200" spc="-65" dirty="0" err="1">
                          <a:latin typeface="Tahoma"/>
                          <a:cs typeface="Tahoma"/>
                        </a:rPr>
                        <a:t>деление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,	</a:t>
                      </a:r>
                      <a:r>
                        <a:rPr sz="2200" spc="-70" dirty="0" err="1">
                          <a:latin typeface="Tahoma"/>
                          <a:cs typeface="Tahoma"/>
                        </a:rPr>
                        <a:t>деление</a:t>
                      </a:r>
                      <a:endParaRPr lang="ru-RU" sz="2200" dirty="0">
                        <a:latin typeface="Tahoma"/>
                        <a:cs typeface="Tahoma"/>
                      </a:endParaRPr>
                    </a:p>
                    <a:p>
                      <a:pPr marL="7556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9480" algn="l"/>
                          <a:tab pos="1625600" algn="l"/>
                          <a:tab pos="2292350" algn="l"/>
                        </a:tabLst>
                      </a:pPr>
                      <a:r>
                        <a:rPr lang="ru-RU" sz="2200" spc="-65" dirty="0">
                          <a:latin typeface="Tahoma"/>
                          <a:cs typeface="Tahoma"/>
                        </a:rPr>
                        <a:t>Н</a:t>
                      </a:r>
                      <a:r>
                        <a:rPr sz="2200" spc="-65" dirty="0" err="1">
                          <a:latin typeface="Tahoma"/>
                          <a:cs typeface="Tahoma"/>
                        </a:rPr>
                        <a:t>ацело</a:t>
                      </a:r>
                      <a:r>
                        <a:rPr lang="ru-RU" sz="22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200" spc="-15" dirty="0">
                          <a:latin typeface="Tahoma"/>
                          <a:cs typeface="Tahoma"/>
                        </a:rPr>
                        <a:t>(с </a:t>
                      </a:r>
                      <a:r>
                        <a:rPr sz="2200" spc="-55" dirty="0" err="1">
                          <a:latin typeface="Tahoma"/>
                          <a:cs typeface="Tahoma"/>
                        </a:rPr>
                        <a:t>округлением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меньшую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сторону)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20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6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7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marR="6096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-</a:t>
                      </a:r>
                      <a:r>
                        <a:rPr sz="2200" kern="0" spc="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kern="0" spc="0" dirty="0">
                          <a:latin typeface="Tahoma"/>
                          <a:cs typeface="Tahoma"/>
                        </a:rPr>
                        <a:t>, </a:t>
                      </a:r>
                      <a:r>
                        <a:rPr sz="2200" kern="0" spc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+</a:t>
                      </a:r>
                      <a:r>
                        <a:rPr sz="2200" kern="0" spc="0" dirty="0">
                          <a:latin typeface="SimSun"/>
                          <a:cs typeface="SimSun"/>
                        </a:rPr>
                        <a:t>x  </a:t>
                      </a:r>
                      <a:endParaRPr lang="ru-RU" sz="2200" kern="0" spc="0" dirty="0">
                        <a:latin typeface="SimSun"/>
                        <a:cs typeface="SimSun"/>
                      </a:endParaRPr>
                    </a:p>
                    <a:p>
                      <a:pPr marL="75565" marR="6096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kern="0" spc="0" baseline="-20833" dirty="0">
                          <a:latin typeface="SimSun"/>
                          <a:cs typeface="SimSun"/>
                        </a:rPr>
                        <a:t>x </a:t>
                      </a:r>
                      <a:r>
                        <a:rPr sz="2200" kern="0" spc="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∗∗ </a:t>
                      </a:r>
                      <a:r>
                        <a:rPr sz="2200" spc="15" baseline="-20833" dirty="0">
                          <a:latin typeface="SimSun"/>
                          <a:cs typeface="SimSun"/>
                        </a:rPr>
                        <a:t>y</a:t>
                      </a:r>
                      <a:endParaRPr sz="2200" baseline="-20833" dirty="0">
                        <a:latin typeface="SimSun"/>
                        <a:cs typeface="SimSun"/>
                      </a:endParaRPr>
                    </a:p>
                  </a:txBody>
                  <a:tcPr marL="0" marR="0" marT="6873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45" dirty="0">
                          <a:latin typeface="Tahoma"/>
                          <a:cs typeface="Tahoma"/>
                        </a:rPr>
                        <a:t>Противоположность,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идентичность</a:t>
                      </a:r>
                      <a:endParaRPr sz="22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200" spc="-55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5" dirty="0" err="1">
                          <a:latin typeface="Tahoma"/>
                          <a:cs typeface="Tahoma"/>
                        </a:rPr>
                        <a:t>Возведение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степень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677926" y="5216882"/>
            <a:ext cx="8694674" cy="1412518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56383" indent="-235655">
              <a:spcBef>
                <a:spcPts val="15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двумя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операндами,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она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endParaRPr sz="2200" dirty="0">
              <a:latin typeface="Tahoma"/>
              <a:cs typeface="Tahoma"/>
            </a:endParaRPr>
          </a:p>
          <a:p>
            <a:pPr marL="256383">
              <a:spcBef>
                <a:spcPts val="60"/>
              </a:spcBef>
            </a:pPr>
            <a:r>
              <a:rPr sz="2200" b="1" spc="-94" dirty="0">
                <a:solidFill>
                  <a:srgbClr val="1F973F"/>
                </a:solidFill>
                <a:latin typeface="Arial"/>
                <a:cs typeface="Arial"/>
              </a:rPr>
              <a:t>бинарной</a:t>
            </a:r>
            <a:r>
              <a:rPr sz="2200" spc="-94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56383" indent="-235655">
              <a:spcBef>
                <a:spcPts val="249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Существуют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одним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операндом,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называемые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4" dirty="0">
                <a:solidFill>
                  <a:srgbClr val="1F973F"/>
                </a:solidFill>
                <a:latin typeface="Arial"/>
                <a:cs typeface="Arial"/>
              </a:rPr>
              <a:t>унарными</a:t>
            </a:r>
            <a:r>
              <a:rPr sz="2200" spc="-94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700252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94" dirty="0">
                <a:latin typeface="Arial"/>
                <a:cs typeface="Arial"/>
              </a:rPr>
              <a:t>Составные</a:t>
            </a:r>
            <a:r>
              <a:rPr sz="3200" b="1" spc="120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выражения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1968376"/>
            <a:ext cx="8294639" cy="292124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Подобно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другим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языкам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программирования,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сложные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записываются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путем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объединения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операций.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Например,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определение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суммы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двух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произведений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представить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виде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комбинации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переменных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операций:</a:t>
            </a:r>
            <a:endParaRPr sz="2200" dirty="0">
              <a:latin typeface="Tahoma"/>
              <a:cs typeface="Tahoma"/>
            </a:endParaRPr>
          </a:p>
          <a:p>
            <a:pPr marL="138556" algn="ctr">
              <a:spcBef>
                <a:spcPts val="60"/>
              </a:spcBef>
            </a:pPr>
            <a:r>
              <a:rPr sz="2200" i="1" spc="-155" dirty="0">
                <a:latin typeface="Arial"/>
                <a:cs typeface="Arial"/>
              </a:rPr>
              <a:t>a</a:t>
            </a:r>
            <a:r>
              <a:rPr sz="2200" i="1" spc="-94" dirty="0">
                <a:latin typeface="Arial"/>
                <a:cs typeface="Arial"/>
              </a:rPr>
              <a:t> </a:t>
            </a:r>
            <a:r>
              <a:rPr sz="2200" i="1" spc="-172" dirty="0">
                <a:latin typeface="Verdana"/>
                <a:cs typeface="Verdana"/>
              </a:rPr>
              <a:t>·</a:t>
            </a:r>
            <a:r>
              <a:rPr sz="2200" i="1" spc="-249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b</a:t>
            </a:r>
            <a:r>
              <a:rPr sz="2200" i="1" spc="-52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80" dirty="0">
                <a:latin typeface="Tahoma"/>
                <a:cs typeface="Tahoma"/>
              </a:rPr>
              <a:t> </a:t>
            </a:r>
            <a:r>
              <a:rPr sz="2200" i="1" spc="-120" dirty="0">
                <a:latin typeface="Arial"/>
                <a:cs typeface="Arial"/>
              </a:rPr>
              <a:t>c</a:t>
            </a:r>
            <a:r>
              <a:rPr sz="2200" i="1" spc="43" dirty="0">
                <a:latin typeface="Arial"/>
                <a:cs typeface="Arial"/>
              </a:rPr>
              <a:t> </a:t>
            </a:r>
            <a:r>
              <a:rPr sz="2200" i="1" spc="-172" dirty="0">
                <a:latin typeface="Verdana"/>
                <a:cs typeface="Verdana"/>
              </a:rPr>
              <a:t>·</a:t>
            </a:r>
            <a:r>
              <a:rPr sz="2200" i="1" spc="-249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d</a:t>
            </a:r>
            <a:endParaRPr sz="2200" dirty="0">
              <a:latin typeface="Arial"/>
              <a:cs typeface="Arial"/>
            </a:endParaRPr>
          </a:p>
          <a:p>
            <a:pPr marL="21820" marR="302205">
              <a:lnSpc>
                <a:spcPct val="102699"/>
              </a:lnSpc>
              <a:spcBef>
                <a:spcPts val="1108"/>
              </a:spcBef>
            </a:pPr>
            <a:r>
              <a:rPr sz="2200" spc="-69" dirty="0">
                <a:latin typeface="Tahoma"/>
                <a:cs typeface="Tahoma"/>
              </a:rPr>
              <a:t>Значения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подобных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еще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сложных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интерпретатор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вычислять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соответствии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i="1" spc="-223" dirty="0">
                <a:solidFill>
                  <a:srgbClr val="1F973F"/>
                </a:solidFill>
                <a:latin typeface="Arial"/>
                <a:cs typeface="Arial"/>
              </a:rPr>
              <a:t>приоритетом</a:t>
            </a:r>
            <a:r>
              <a:rPr sz="2200" i="1" spc="-19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i="1" spc="-103" dirty="0">
                <a:solidFill>
                  <a:srgbClr val="1F973F"/>
                </a:solidFill>
                <a:latin typeface="Arial"/>
                <a:cs typeface="Arial"/>
              </a:rPr>
              <a:t>операций</a:t>
            </a:r>
            <a:r>
              <a:rPr sz="2200" spc="-103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04800"/>
            <a:ext cx="784072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26" dirty="0">
                <a:latin typeface="Arial"/>
                <a:cs typeface="Arial"/>
              </a:rPr>
              <a:t>Круглые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скобки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63" dirty="0">
                <a:latin typeface="Arial"/>
                <a:cs typeface="Arial"/>
              </a:rPr>
              <a:t>в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выражениях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1372" y="907241"/>
            <a:ext cx="9218428" cy="552756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3640" marR="176741">
              <a:spcBef>
                <a:spcPts val="163"/>
              </a:spcBef>
            </a:pPr>
            <a:r>
              <a:rPr sz="2200" spc="-52" dirty="0">
                <a:latin typeface="Trebuchet MS"/>
                <a:cs typeface="Trebuchet MS"/>
              </a:rPr>
              <a:t>Заключение </a:t>
            </a:r>
            <a:r>
              <a:rPr sz="2200" spc="-77" dirty="0">
                <a:latin typeface="Trebuchet MS"/>
                <a:cs typeface="Trebuchet MS"/>
              </a:rPr>
              <a:t>подвыражений</a:t>
            </a:r>
            <a:r>
              <a:rPr sz="2200" spc="-69" dirty="0">
                <a:latin typeface="Trebuchet MS"/>
                <a:cs typeface="Trebuchet MS"/>
              </a:rPr>
              <a:t> в </a:t>
            </a:r>
            <a:r>
              <a:rPr sz="2200" spc="-86" dirty="0">
                <a:latin typeface="Trebuchet MS"/>
                <a:cs typeface="Trebuchet MS"/>
              </a:rPr>
              <a:t>круглые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скобки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112" dirty="0">
                <a:latin typeface="Trebuchet MS"/>
                <a:cs typeface="Trebuchet MS"/>
              </a:rPr>
              <a:t>переопределяет</a:t>
            </a:r>
            <a:r>
              <a:rPr sz="2200" spc="-10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приоритеты </a:t>
            </a:r>
            <a:r>
              <a:rPr sz="2200" spc="-86" dirty="0">
                <a:latin typeface="Trebuchet MS"/>
                <a:cs typeface="Trebuchet MS"/>
              </a:rPr>
              <a:t>операций 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Python; </a:t>
            </a:r>
            <a:r>
              <a:rPr sz="2200" spc="-69" dirty="0">
                <a:latin typeface="Trebuchet MS"/>
                <a:cs typeface="Trebuchet MS"/>
              </a:rPr>
              <a:t>выражения в </a:t>
            </a:r>
            <a:r>
              <a:rPr sz="2200" spc="-77" dirty="0">
                <a:latin typeface="Trebuchet MS"/>
                <a:cs typeface="Trebuchet MS"/>
              </a:rPr>
              <a:t>круглых</a:t>
            </a:r>
            <a:r>
              <a:rPr sz="2200" spc="-69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скобках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во </a:t>
            </a:r>
            <a:r>
              <a:rPr sz="2200" spc="-112" dirty="0">
                <a:latin typeface="Trebuchet MS"/>
                <a:cs typeface="Trebuchet MS"/>
              </a:rPr>
              <a:t>всех</a:t>
            </a:r>
            <a:r>
              <a:rPr sz="2200" spc="-103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случаях </a:t>
            </a:r>
            <a:r>
              <a:rPr sz="2200" spc="-43" dirty="0">
                <a:latin typeface="Trebuchet MS"/>
                <a:cs typeface="Trebuchet MS"/>
              </a:rPr>
              <a:t>вычисляются </a:t>
            </a:r>
            <a:r>
              <a:rPr sz="2200" spc="-77" dirty="0">
                <a:latin typeface="Trebuchet MS"/>
                <a:cs typeface="Trebuchet MS"/>
              </a:rPr>
              <a:t>первыми</a:t>
            </a:r>
            <a:r>
              <a:rPr sz="2200" spc="361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60" dirty="0">
                <a:latin typeface="Trebuchet MS"/>
                <a:cs typeface="Trebuchet MS"/>
              </a:rPr>
              <a:t>затем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их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результаты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используются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охватывающих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выражениях.</a:t>
            </a:r>
            <a:endParaRPr sz="2200">
              <a:latin typeface="Trebuchet MS"/>
              <a:cs typeface="Trebuchet MS"/>
            </a:endParaRPr>
          </a:p>
          <a:p>
            <a:pPr marL="3816295" marR="3734471" indent="-85097">
              <a:lnSpc>
                <a:spcPct val="124500"/>
              </a:lnSpc>
              <a:spcBef>
                <a:spcPts val="1185"/>
              </a:spcBef>
            </a:pPr>
            <a:r>
              <a:rPr sz="2200" dirty="0">
                <a:latin typeface="Tahoma"/>
                <a:cs typeface="Tahoma"/>
              </a:rPr>
              <a:t>(</a:t>
            </a:r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60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r>
              <a:rPr sz="2200" i="1" spc="-292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i="1" spc="-155" dirty="0">
                <a:latin typeface="Verdana"/>
                <a:cs typeface="Verdana"/>
              </a:rPr>
              <a:t>·</a:t>
            </a:r>
            <a:r>
              <a:rPr sz="2200" i="1" spc="-223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z  </a:t>
            </a:r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60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i="1" spc="-77" dirty="0">
                <a:latin typeface="Arial"/>
                <a:cs typeface="Arial"/>
              </a:rPr>
              <a:t>y</a:t>
            </a:r>
            <a:r>
              <a:rPr sz="2200" i="1" spc="86" dirty="0">
                <a:latin typeface="Arial"/>
                <a:cs typeface="Arial"/>
              </a:rPr>
              <a:t> </a:t>
            </a:r>
            <a:r>
              <a:rPr sz="2200" i="1" spc="-155" dirty="0">
                <a:latin typeface="Verdana"/>
                <a:cs typeface="Verdana"/>
              </a:rPr>
              <a:t>·</a:t>
            </a:r>
            <a:r>
              <a:rPr sz="2200" i="1" spc="-223" dirty="0">
                <a:latin typeface="Verdana"/>
                <a:cs typeface="Verdana"/>
              </a:rPr>
              <a:t> </a:t>
            </a:r>
            <a:r>
              <a:rPr sz="2200" i="1" spc="-120" dirty="0">
                <a:latin typeface="Arial"/>
                <a:cs typeface="Arial"/>
              </a:rPr>
              <a:t>z</a:t>
            </a:r>
            <a:r>
              <a:rPr sz="2200" i="1" spc="-326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)</a:t>
            </a:r>
            <a:endParaRPr sz="2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2200">
              <a:latin typeface="Tahoma"/>
              <a:cs typeface="Tahoma"/>
            </a:endParaRPr>
          </a:p>
          <a:p>
            <a:pPr marL="519313" marR="74188" indent="-235655">
              <a:lnSpc>
                <a:spcPts val="2062"/>
              </a:lnSpc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163" dirty="0">
                <a:latin typeface="Trebuchet MS"/>
                <a:cs typeface="Trebuchet MS"/>
              </a:rPr>
              <a:t>В </a:t>
            </a:r>
            <a:r>
              <a:rPr sz="2200" spc="-86" dirty="0">
                <a:latin typeface="Trebuchet MS"/>
                <a:cs typeface="Trebuchet MS"/>
              </a:rPr>
              <a:t>первом </a:t>
            </a:r>
            <a:r>
              <a:rPr sz="2200" spc="-77" dirty="0">
                <a:latin typeface="Trebuchet MS"/>
                <a:cs typeface="Trebuchet MS"/>
              </a:rPr>
              <a:t>случае операция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 </a:t>
            </a:r>
            <a:r>
              <a:rPr sz="2200" spc="-77" dirty="0">
                <a:latin typeface="Trebuchet MS"/>
                <a:cs typeface="Trebuchet MS"/>
              </a:rPr>
              <a:t>применится </a:t>
            </a:r>
            <a:r>
              <a:rPr sz="2200" spc="-52" dirty="0">
                <a:latin typeface="Trebuchet MS"/>
                <a:cs typeface="Trebuchet MS"/>
              </a:rPr>
              <a:t>к </a:t>
            </a:r>
            <a:r>
              <a:rPr sz="2200" spc="-103" dirty="0">
                <a:latin typeface="Trebuchet MS"/>
                <a:cs typeface="Trebuchet MS"/>
              </a:rPr>
              <a:t>переменным </a:t>
            </a:r>
            <a:r>
              <a:rPr sz="2200" spc="17" dirty="0">
                <a:latin typeface="SimSun"/>
                <a:cs typeface="SimSun"/>
              </a:rPr>
              <a:t>x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17" dirty="0">
                <a:latin typeface="SimSun"/>
                <a:cs typeface="SimSun"/>
              </a:rPr>
              <a:t>y </a:t>
            </a:r>
            <a:r>
              <a:rPr sz="2200" spc="-103" dirty="0">
                <a:latin typeface="Trebuchet MS"/>
                <a:cs typeface="Trebuchet MS"/>
              </a:rPr>
              <a:t>первой, </a:t>
            </a:r>
            <a:r>
              <a:rPr sz="2200" spc="-60" dirty="0">
                <a:latin typeface="Trebuchet MS"/>
                <a:cs typeface="Trebuchet MS"/>
              </a:rPr>
              <a:t>потому </a:t>
            </a:r>
            <a:r>
              <a:rPr sz="2200" spc="-26" dirty="0">
                <a:latin typeface="Trebuchet MS"/>
                <a:cs typeface="Trebuchet MS"/>
              </a:rPr>
              <a:t>что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это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действие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помещено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круглые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скобки.</a:t>
            </a:r>
            <a:endParaRPr sz="2200">
              <a:latin typeface="Trebuchet MS"/>
              <a:cs typeface="Trebuchet MS"/>
            </a:endParaRPr>
          </a:p>
          <a:p>
            <a:pPr marL="519313" marR="248747" indent="-235655">
              <a:spcBef>
                <a:spcPts val="936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43" dirty="0">
                <a:latin typeface="Trebuchet MS"/>
                <a:cs typeface="Trebuchet MS"/>
              </a:rPr>
              <a:t>Во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втором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случае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первой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выполняется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операция</a:t>
            </a:r>
            <a:r>
              <a:rPr sz="2200" spc="120" dirty="0">
                <a:latin typeface="Trebuchet MS"/>
                <a:cs typeface="Trebuchet MS"/>
              </a:rPr>
              <a:t> </a:t>
            </a:r>
            <a:r>
              <a:rPr sz="2200" spc="38" baseline="3125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r>
              <a:rPr sz="2200" spc="26" dirty="0">
                <a:latin typeface="Trebuchet MS"/>
                <a:cs typeface="Trebuchet MS"/>
              </a:rPr>
              <a:t>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так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же,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как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если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бы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круглые </a:t>
            </a:r>
            <a:r>
              <a:rPr sz="2200" spc="-49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скобки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отсутствовали.</a:t>
            </a:r>
            <a:endParaRPr sz="2200">
              <a:latin typeface="Trebuchet MS"/>
              <a:cs typeface="Trebuchet MS"/>
            </a:endParaRPr>
          </a:p>
          <a:p>
            <a:pPr marL="519313" marR="377484" indent="-235655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163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большинстве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случаев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добавление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скобок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объемные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составные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выражения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является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хорошим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тоном,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т.к.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не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только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обеспечивает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правильный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порядок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его </a:t>
            </a:r>
            <a:r>
              <a:rPr sz="2200" spc="-49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вычисления,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помогает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обеспечении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лучшей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читабельности.</a:t>
            </a:r>
            <a:endParaRPr sz="220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1758</Words>
  <Application>Microsoft Office PowerPoint</Application>
  <PresentationFormat>Лист A4 (210x297 мм)</PresentationFormat>
  <Paragraphs>248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Microsoft JhengHei UI</vt:lpstr>
      <vt:lpstr>SimSun</vt:lpstr>
      <vt:lpstr>Arial</vt:lpstr>
      <vt:lpstr>Calibri</vt:lpstr>
      <vt:lpstr>Calibri Light</vt:lpstr>
      <vt:lpstr>Cambria</vt:lpstr>
      <vt:lpstr>Constantia</vt:lpstr>
      <vt:lpstr>Lucida Sans Unicode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Числовые литералы</vt:lpstr>
      <vt:lpstr>Целые числа и числа с плавающей точкой</vt:lpstr>
      <vt:lpstr>Комплексные числа</vt:lpstr>
      <vt:lpstr>Арифметические операции с числами</vt:lpstr>
      <vt:lpstr>Составные выражения</vt:lpstr>
      <vt:lpstr>Круглые скобки в выражениях</vt:lpstr>
      <vt:lpstr>Операции с числами разных типов</vt:lpstr>
      <vt:lpstr>Операции деления</vt:lpstr>
      <vt:lpstr>Другие встроенные операции для работы с числами</vt:lpstr>
      <vt:lpstr>Округление и усечение чисел с плавающей точкой</vt:lpstr>
      <vt:lpstr>Распространенные математические функции  модуля math</vt:lpstr>
      <vt:lpstr>Оператор ввода данных</vt:lpstr>
      <vt:lpstr>Оператор ввода данных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6</cp:revision>
  <dcterms:created xsi:type="dcterms:W3CDTF">2024-06-07T06:06:22Z</dcterms:created>
  <dcterms:modified xsi:type="dcterms:W3CDTF">2024-06-07T12:02:52Z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