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3" r:id="rId4"/>
    <p:sldId id="274" r:id="rId5"/>
    <p:sldId id="275" r:id="rId6"/>
    <p:sldId id="277" r:id="rId7"/>
    <p:sldId id="278" r:id="rId8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6. </a:t>
            </a:r>
            <a:r>
              <a:rPr lang="ru-RU" sz="32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Условные инструкции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718000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Тернарное выражение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5208" y="569366"/>
            <a:ext cx="5021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7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1374" y="1133978"/>
            <a:ext cx="8188815" cy="27651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8250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условий: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b="1" spc="-86" dirty="0">
                <a:latin typeface="Arial"/>
                <a:cs typeface="Arial"/>
              </a:rPr>
              <a:t>если</a:t>
            </a:r>
            <a:r>
              <a:rPr sz="2200" b="1" spc="94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условие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«if-блок»),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b="1" spc="-69" dirty="0">
                <a:latin typeface="Arial"/>
                <a:cs typeface="Arial"/>
              </a:rPr>
              <a:t>иначе</a:t>
            </a:r>
            <a:r>
              <a:rPr sz="2200" b="1" spc="112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«else-блок»).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17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«else»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необязательным.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1039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2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661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lang="en-US"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lang="en-US"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2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184" y="4038600"/>
            <a:ext cx="8481194" cy="2363588"/>
          </a:xfrm>
          <a:prstGeom prst="rect">
            <a:avLst/>
          </a:prstGeom>
        </p:spPr>
        <p:txBody>
          <a:bodyPr vert="horz" wrap="square" lIns="0" tIns="29456" rIns="0" bIns="0" rtlCol="0">
            <a:spAutoFit/>
          </a:bodyPr>
          <a:lstStyle/>
          <a:p>
            <a:pPr marL="402577" marR="8728" algn="just">
              <a:lnSpc>
                <a:spcPts val="2062"/>
              </a:lnSpc>
              <a:spcBef>
                <a:spcPts val="232"/>
              </a:spcBef>
            </a:pPr>
            <a:r>
              <a:rPr sz="2200" spc="-52" dirty="0">
                <a:latin typeface="Tahoma"/>
                <a:cs typeface="Tahoma"/>
              </a:rPr>
              <a:t>Напоминаем,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86" dirty="0">
                <a:latin typeface="Tahoma"/>
                <a:cs typeface="Tahoma"/>
              </a:rPr>
              <a:t>1 – </a:t>
            </a:r>
            <a:r>
              <a:rPr sz="2200" spc="-52" dirty="0">
                <a:latin typeface="Tahoma"/>
                <a:cs typeface="Tahoma"/>
              </a:rPr>
              <a:t>это </a:t>
            </a:r>
            <a:r>
              <a:rPr sz="2200" spc="-103" dirty="0">
                <a:latin typeface="Tahoma"/>
                <a:cs typeface="Tahoma"/>
              </a:rPr>
              <a:t>булевское </a:t>
            </a:r>
            <a:r>
              <a:rPr sz="2200" spc="-86" dirty="0">
                <a:latin typeface="Tahoma"/>
                <a:cs typeface="Tahoma"/>
              </a:rPr>
              <a:t>значение </a:t>
            </a:r>
            <a:r>
              <a:rPr sz="2200" spc="-9" dirty="0">
                <a:latin typeface="Tahoma"/>
                <a:cs typeface="Tahoma"/>
              </a:rPr>
              <a:t>«истина» </a:t>
            </a:r>
            <a:r>
              <a:rPr sz="2200" spc="-69" dirty="0">
                <a:latin typeface="Tahoma"/>
                <a:cs typeface="Tahoma"/>
              </a:rPr>
              <a:t>(его </a:t>
            </a:r>
            <a:r>
              <a:rPr sz="2200" spc="-60" dirty="0">
                <a:latin typeface="Tahoma"/>
                <a:cs typeface="Tahoma"/>
              </a:rPr>
              <a:t>эквивалентом является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слово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), </a:t>
            </a:r>
            <a:r>
              <a:rPr sz="2200" spc="-26" dirty="0">
                <a:latin typeface="Tahoma"/>
                <a:cs typeface="Tahoma"/>
              </a:rPr>
              <a:t>таким </a:t>
            </a:r>
            <a:r>
              <a:rPr sz="2200" spc="-60" dirty="0">
                <a:latin typeface="Tahoma"/>
                <a:cs typeface="Tahoma"/>
              </a:rPr>
              <a:t>образом, </a:t>
            </a:r>
            <a:r>
              <a:rPr sz="2200" spc="-94" dirty="0">
                <a:latin typeface="Tahoma"/>
                <a:cs typeface="Tahoma"/>
              </a:rPr>
              <a:t>проверка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94" dirty="0">
                <a:latin typeface="Tahoma"/>
                <a:cs typeface="Tahoma"/>
              </a:rPr>
              <a:t>операторе </a:t>
            </a:r>
            <a:r>
              <a:rPr sz="2200" spc="-77" dirty="0">
                <a:latin typeface="Tahoma"/>
                <a:cs typeface="Tahoma"/>
              </a:rPr>
              <a:t>всегда </a:t>
            </a:r>
            <a:r>
              <a:rPr sz="2200" spc="-94" dirty="0">
                <a:latin typeface="Tahoma"/>
                <a:cs typeface="Tahoma"/>
              </a:rPr>
              <a:t>проходит. </a:t>
            </a:r>
            <a:r>
              <a:rPr sz="2200" spc="-9" dirty="0">
                <a:latin typeface="Tahoma"/>
                <a:cs typeface="Tahoma"/>
              </a:rPr>
              <a:t>Для </a:t>
            </a:r>
            <a:r>
              <a:rPr sz="2200" spc="-77" dirty="0">
                <a:latin typeface="Tahoma"/>
                <a:cs typeface="Tahoma"/>
              </a:rPr>
              <a:t>обработки </a:t>
            </a:r>
            <a:r>
              <a:rPr sz="2200" spc="-69" dirty="0">
                <a:latin typeface="Tahoma"/>
                <a:cs typeface="Tahoma"/>
              </a:rPr>
              <a:t> ложного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добавить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266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44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0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not</a:t>
            </a:r>
            <a:r>
              <a:rPr sz="2200" spc="69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  <a:tab pos="14052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sz="2200" spc="393" dirty="0">
                <a:latin typeface="Trebuchet MS"/>
                <a:cs typeface="Trebuchet MS"/>
              </a:rPr>
              <a:t>(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241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  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61" dirty="0">
                <a:solidFill>
                  <a:srgbClr val="BA2020"/>
                </a:solidFill>
                <a:latin typeface="Trebuchet MS"/>
                <a:cs typeface="Trebuchet MS"/>
              </a:rPr>
              <a:t>f</a:t>
            </a:r>
            <a:r>
              <a:rPr lang="en-US" sz="2200" spc="120" dirty="0">
                <a:solidFill>
                  <a:srgbClr val="BA2020"/>
                </a:solidFill>
                <a:latin typeface="Trebuchet MS"/>
                <a:cs typeface="Trebuchet MS"/>
              </a:rPr>
              <a:t>a</a:t>
            </a:r>
            <a:r>
              <a:rPr lang="en-US" sz="2200" spc="481" dirty="0">
                <a:solidFill>
                  <a:srgbClr val="BA2020"/>
                </a:solidFill>
                <a:latin typeface="Trebuchet MS"/>
                <a:cs typeface="Trebuchet MS"/>
              </a:rPr>
              <a:t>l</a:t>
            </a:r>
            <a:r>
              <a:rPr lang="en-US" sz="2200" spc="309" dirty="0">
                <a:solidFill>
                  <a:srgbClr val="BA2020"/>
                </a:solidFill>
                <a:latin typeface="Trebuchet MS"/>
                <a:cs typeface="Trebuchet MS"/>
              </a:rPr>
              <a:t>s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249" dirty="0">
                <a:latin typeface="Trebuchet MS"/>
                <a:cs typeface="Trebuchet MS"/>
              </a:rPr>
              <a:t>false</a:t>
            </a:r>
            <a:endParaRPr sz="22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66514967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0" y="76200"/>
            <a:ext cx="9040698" cy="851927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Множественное</a:t>
            </a:r>
            <a:r>
              <a:rPr sz="3200" spc="1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86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ветвление</a:t>
            </a:r>
            <a:r>
              <a:rPr lang="ru-RU" sz="3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3200" spc="-8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algn="just">
              <a:lnSpc>
                <a:spcPct val="100000"/>
              </a:lnSpc>
              <a:spcBef>
                <a:spcPts val="43"/>
              </a:spcBef>
            </a:pPr>
            <a:r>
              <a:rPr sz="22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sz="2200" spc="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содержащего</a:t>
            </a:r>
            <a:r>
              <a:rPr sz="2200" spc="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необязательные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части: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4800" y="928127"/>
            <a:ext cx="9402316" cy="577635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>
              <a:tabLst>
                <a:tab pos="496402" algn="l"/>
              </a:tabLst>
            </a:pPr>
            <a:r>
              <a:rPr sz="2200" spc="43" dirty="0">
                <a:latin typeface="Trebuchet MS"/>
                <a:cs typeface="Trebuchet MS"/>
              </a:rPr>
              <a:t>number </a:t>
            </a:r>
            <a:r>
              <a:rPr sz="2200" spc="137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27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23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03" dirty="0">
                <a:latin typeface="Trebuchet MS"/>
                <a:cs typeface="Trebuchet MS"/>
              </a:rPr>
              <a:t> </a:t>
            </a:r>
            <a:r>
              <a:rPr sz="2200" spc="292" dirty="0">
                <a:solidFill>
                  <a:srgbClr val="007F00"/>
                </a:solidFill>
                <a:latin typeface="Trebuchet MS"/>
                <a:cs typeface="Trebuchet MS"/>
              </a:rPr>
              <a:t>int</a:t>
            </a:r>
            <a:r>
              <a:rPr sz="2200" spc="292" dirty="0">
                <a:latin typeface="Trebuchet MS"/>
                <a:cs typeface="Trebuchet MS"/>
              </a:rPr>
              <a:t>(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input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"Введите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6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361" dirty="0">
                <a:latin typeface="Trebuchet MS"/>
                <a:cs typeface="Trebuchet MS"/>
              </a:rPr>
              <a:t>))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2038" algn="l"/>
              </a:tabLst>
            </a:pPr>
            <a:r>
              <a:rPr lang="en-US" sz="2200" spc="35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f</a:t>
            </a:r>
            <a:r>
              <a:rPr sz="2200" spc="71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15" dirty="0"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spc="94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94" dirty="0">
                <a:latin typeface="Trebuchet MS"/>
                <a:cs typeface="Trebuchet MS"/>
              </a:rPr>
              <a:t>(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"Поздравляю,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Trebuchet MS"/>
                <a:cs typeface="Trebuchet MS"/>
              </a:rPr>
              <a:t>угадали,"</a:t>
            </a:r>
            <a:r>
              <a:rPr sz="2200" spc="103" dirty="0">
                <a:latin typeface="Trebuchet MS"/>
                <a:cs typeface="Trebuchet MS"/>
              </a:rPr>
              <a:t>) </a:t>
            </a:r>
            <a:r>
              <a:rPr sz="2200" spc="112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Здесь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начинается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rebuchet MS"/>
                <a:cs typeface="Trebuchet MS"/>
              </a:rPr>
              <a:t>новый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блок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"хотя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77" dirty="0">
                <a:solidFill>
                  <a:srgbClr val="BA2020"/>
                </a:solidFill>
                <a:latin typeface="Trebuchet MS"/>
                <a:cs typeface="Trebuchet MS"/>
              </a:rPr>
              <a:t>и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выиграли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никакого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приза!"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r>
              <a:rPr sz="2200" spc="653" dirty="0">
                <a:latin typeface="Trebuchet MS"/>
                <a:cs typeface="Trebuchet MS"/>
              </a:rPr>
              <a:t> </a:t>
            </a:r>
            <a:r>
              <a:rPr sz="2200" spc="-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Конец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нового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блока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rebuchet MS"/>
                <a:cs typeface="Trebuchet MS"/>
              </a:rPr>
              <a:t>elif</a:t>
            </a:r>
            <a:r>
              <a:rPr sz="2200" spc="730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696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&lt;</a:t>
            </a:r>
            <a:r>
              <a:rPr sz="2200" spc="68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2" dirty="0" err="1">
                <a:solidFill>
                  <a:srgbClr val="BA2020"/>
                </a:solidFill>
                <a:latin typeface="Trebuchet MS"/>
                <a:cs typeface="Trebuchet MS"/>
              </a:rPr>
              <a:t>этого</a:t>
            </a:r>
            <a:r>
              <a:rPr sz="2200" spc="172" dirty="0">
                <a:solidFill>
                  <a:srgbClr val="BA2020"/>
                </a:solidFill>
                <a:latin typeface="Trebuchet MS"/>
                <a:cs typeface="Trebuchet MS"/>
              </a:rPr>
              <a:t>."</a:t>
            </a:r>
            <a:r>
              <a:rPr sz="2200" spc="172" dirty="0">
                <a:latin typeface="Trebuchet MS"/>
                <a:cs typeface="Trebuchet MS"/>
              </a:rPr>
              <a:t>)</a:t>
            </a:r>
            <a:r>
              <a:rPr lang="ru-RU" sz="2200" spc="661" dirty="0">
                <a:latin typeface="Trebuchet MS"/>
                <a:cs typeface="Trebuchet MS"/>
              </a:rPr>
              <a:t> </a:t>
            </a:r>
          </a:p>
          <a:p>
            <a:pPr>
              <a:tabLst>
                <a:tab pos="988440" algn="l"/>
              </a:tabLst>
            </a:pPr>
            <a:r>
              <a:rPr lang="ru-RU" sz="2200" spc="-10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-103" dirty="0">
                <a:solidFill>
                  <a:srgbClr val="BA2020"/>
                </a:solidFill>
                <a:latin typeface="Trebuchet MS"/>
                <a:cs typeface="Trebuchet MS"/>
              </a:rPr>
              <a:t>Ещё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69" dirty="0">
                <a:solidFill>
                  <a:srgbClr val="BA2020"/>
                </a:solidFill>
                <a:latin typeface="Trebuchet MS"/>
                <a:cs typeface="Trebuchet MS"/>
              </a:rPr>
              <a:t>один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блок </a:t>
            </a:r>
            <a:r>
              <a:rPr lang="ru-RU"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Внутри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34" dirty="0">
                <a:solidFill>
                  <a:srgbClr val="BA2020"/>
                </a:solidFill>
                <a:latin typeface="Trebuchet MS"/>
                <a:cs typeface="Trebuchet MS"/>
              </a:rPr>
              <a:t>блока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lang="ru-RU"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03" dirty="0">
                <a:solidFill>
                  <a:srgbClr val="BA2020"/>
                </a:solidFill>
                <a:latin typeface="Trebuchet MS"/>
                <a:cs typeface="Trebuchet MS"/>
              </a:rPr>
              <a:t>можете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выполнять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55" dirty="0">
                <a:solidFill>
                  <a:srgbClr val="BA2020"/>
                </a:solidFill>
                <a:latin typeface="Trebuchet MS"/>
                <a:cs typeface="Trebuchet MS"/>
              </a:rPr>
              <a:t>любые</a:t>
            </a:r>
            <a:r>
              <a:rPr lang="ru-RU"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52" dirty="0">
                <a:solidFill>
                  <a:srgbClr val="BA2020"/>
                </a:solidFill>
                <a:latin typeface="Trebuchet MS"/>
                <a:cs typeface="Trebuchet MS"/>
              </a:rPr>
              <a:t>операторы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29" dirty="0">
                <a:solidFill>
                  <a:srgbClr val="BA2020"/>
                </a:solidFill>
                <a:latin typeface="Trebuchet MS"/>
                <a:cs typeface="Trebuchet MS"/>
              </a:rPr>
              <a:t>меньше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Trebuchet MS"/>
                <a:cs typeface="Trebuchet MS"/>
              </a:rPr>
              <a:t>этого."</a:t>
            </a:r>
            <a:r>
              <a:rPr sz="2200" spc="172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R="761513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69" dirty="0">
                <a:latin typeface="Tahoma"/>
                <a:cs typeface="Tahoma"/>
              </a:rPr>
              <a:t>Интерпретатор выполняет </a:t>
            </a:r>
            <a:r>
              <a:rPr sz="2200" spc="-77" dirty="0">
                <a:latin typeface="Tahoma"/>
                <a:cs typeface="Tahoma"/>
              </a:rPr>
              <a:t>операторы, </a:t>
            </a:r>
            <a:r>
              <a:rPr sz="2200" spc="-94" dirty="0">
                <a:latin typeface="Tahoma"/>
                <a:cs typeface="Tahoma"/>
              </a:rPr>
              <a:t>вложенные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внутрь </a:t>
            </a:r>
            <a:r>
              <a:rPr sz="2200" spc="-94" dirty="0">
                <a:latin typeface="Tahoma"/>
                <a:cs typeface="Tahoma"/>
              </a:rPr>
              <a:t>первой</a:t>
            </a:r>
            <a:r>
              <a:rPr sz="2200" spc="-86" dirty="0">
                <a:latin typeface="Tahoma"/>
                <a:cs typeface="Tahoma"/>
              </a:rPr>
              <a:t> проверки,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которая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9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все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вернули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R="19638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17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могут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быть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опущены,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каждой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допускается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указывать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более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вложенного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оператора.</a:t>
            </a:r>
            <a:endParaRPr sz="2200" dirty="0">
              <a:latin typeface="Tahoma"/>
              <a:cs typeface="Tahoma"/>
            </a:endParaRPr>
          </a:p>
          <a:p>
            <a:pPr marR="8728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17" dirty="0">
                <a:latin typeface="Tahoma"/>
                <a:cs typeface="Tahoma"/>
              </a:rPr>
              <a:t>Части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связываются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другом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выравниванием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вертикали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одинаковыми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отступами.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22547253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7730" y="188172"/>
            <a:ext cx="8454510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26" dirty="0"/>
              <a:t>Ограничения</a:t>
            </a:r>
            <a:r>
              <a:rPr sz="3200" spc="155" dirty="0"/>
              <a:t> </a:t>
            </a:r>
            <a:r>
              <a:rPr sz="3200" spc="-86" dirty="0"/>
              <a:t>блоков:</a:t>
            </a:r>
            <a:r>
              <a:rPr sz="3200" spc="172" dirty="0"/>
              <a:t> </a:t>
            </a:r>
            <a:r>
              <a:rPr sz="3200" spc="-77" dirty="0"/>
              <a:t>правила</a:t>
            </a:r>
            <a:r>
              <a:rPr sz="3200" spc="163" dirty="0"/>
              <a:t> </a:t>
            </a:r>
            <a:r>
              <a:rPr sz="3200" spc="-69" dirty="0"/>
              <a:t>отступов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8995" y="690149"/>
            <a:ext cx="9288402" cy="2319922"/>
          </a:xfrm>
          <a:prstGeom prst="rect">
            <a:avLst/>
          </a:prstGeom>
        </p:spPr>
        <p:txBody>
          <a:bodyPr vert="horz" wrap="square" lIns="0" tIns="108006" rIns="0" bIns="0" rtlCol="0">
            <a:spAutoFit/>
          </a:bodyPr>
          <a:lstStyle/>
          <a:p>
            <a:pPr marL="256383" indent="-235655" algn="just">
              <a:spcBef>
                <a:spcPts val="85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определяет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границы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блоков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автоматически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i="1" spc="-232" dirty="0">
                <a:latin typeface="Arial"/>
                <a:cs typeface="Arial"/>
              </a:rPr>
              <a:t>отступам</a:t>
            </a:r>
            <a:r>
              <a:rPr sz="2200" i="1" spc="-69" dirty="0">
                <a:latin typeface="Arial"/>
                <a:cs typeface="Arial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56383" marR="185469" indent="-235655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Все </a:t>
            </a:r>
            <a:r>
              <a:rPr sz="2200" spc="-86" dirty="0">
                <a:latin typeface="Tahoma"/>
                <a:cs typeface="Tahoma"/>
              </a:rPr>
              <a:t>операторы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52" dirty="0">
                <a:latin typeface="Tahoma"/>
                <a:cs typeface="Tahoma"/>
              </a:rPr>
              <a:t>отступами </a:t>
            </a:r>
            <a:r>
              <a:rPr sz="2200" spc="-86" dirty="0">
                <a:latin typeface="Tahoma"/>
                <a:cs typeface="Tahoma"/>
              </a:rPr>
              <a:t>на </a:t>
            </a:r>
            <a:r>
              <a:rPr sz="2200" spc="-94" dirty="0">
                <a:latin typeface="Tahoma"/>
                <a:cs typeface="Tahoma"/>
              </a:rPr>
              <a:t>одинаковое </a:t>
            </a:r>
            <a:r>
              <a:rPr sz="2200" spc="-69" dirty="0">
                <a:latin typeface="Tahoma"/>
                <a:cs typeface="Tahoma"/>
              </a:rPr>
              <a:t>расстояние </a:t>
            </a:r>
            <a:r>
              <a:rPr sz="2200" spc="-77" dirty="0">
                <a:latin typeface="Tahoma"/>
                <a:cs typeface="Tahoma"/>
              </a:rPr>
              <a:t>вправо </a:t>
            </a:r>
            <a:r>
              <a:rPr sz="2200" spc="-69" dirty="0">
                <a:latin typeface="Tahoma"/>
                <a:cs typeface="Tahoma"/>
              </a:rPr>
              <a:t>принадлежат </a:t>
            </a:r>
            <a:r>
              <a:rPr sz="2200" spc="-34" dirty="0">
                <a:latin typeface="Tahoma"/>
                <a:cs typeface="Tahoma"/>
              </a:rPr>
              <a:t>тому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же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самому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кода.</a:t>
            </a:r>
            <a:endParaRPr sz="2200" dirty="0">
              <a:latin typeface="Tahoma"/>
              <a:cs typeface="Tahoma"/>
            </a:endParaRPr>
          </a:p>
          <a:p>
            <a:pPr marL="256383" marR="8728" indent="-235655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17" dirty="0">
                <a:latin typeface="Tahoma"/>
                <a:cs typeface="Tahoma"/>
              </a:rPr>
              <a:t>Блок </a:t>
            </a:r>
            <a:r>
              <a:rPr sz="2200" spc="-69" dirty="0">
                <a:latin typeface="Tahoma"/>
                <a:cs typeface="Tahoma"/>
              </a:rPr>
              <a:t>заканчивается </a:t>
            </a:r>
            <a:r>
              <a:rPr sz="2200" spc="-60" dirty="0">
                <a:latin typeface="Tahoma"/>
                <a:cs typeface="Tahoma"/>
              </a:rPr>
              <a:t>тогда, </a:t>
            </a:r>
            <a:r>
              <a:rPr sz="2200" spc="-77" dirty="0">
                <a:latin typeface="Tahoma"/>
                <a:cs typeface="Tahoma"/>
              </a:rPr>
              <a:t>когда </a:t>
            </a:r>
            <a:r>
              <a:rPr sz="2200" spc="-69" dirty="0">
                <a:latin typeface="Tahoma"/>
                <a:cs typeface="Tahoma"/>
              </a:rPr>
              <a:t>встречается </a:t>
            </a:r>
            <a:r>
              <a:rPr sz="2200" spc="-94" dirty="0">
                <a:latin typeface="Tahoma"/>
                <a:cs typeface="Tahoma"/>
              </a:rPr>
              <a:t>конец </a:t>
            </a:r>
            <a:r>
              <a:rPr sz="2200" spc="-52" dirty="0">
                <a:latin typeface="Tahoma"/>
                <a:cs typeface="Tahoma"/>
              </a:rPr>
              <a:t>файла </a:t>
            </a:r>
            <a:r>
              <a:rPr sz="2200" spc="-60" dirty="0">
                <a:latin typeface="Tahoma"/>
                <a:cs typeface="Tahoma"/>
              </a:rPr>
              <a:t>или строка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43" dirty="0">
                <a:latin typeface="Tahoma"/>
                <a:cs typeface="Tahoma"/>
              </a:rPr>
              <a:t>меньшим 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отступом, и </a:t>
            </a:r>
            <a:r>
              <a:rPr sz="2200" spc="-112" dirty="0">
                <a:latin typeface="Tahoma"/>
                <a:cs typeface="Tahoma"/>
              </a:rPr>
              <a:t>более </a:t>
            </a:r>
            <a:r>
              <a:rPr sz="2200" spc="-77" dirty="0">
                <a:latin typeface="Tahoma"/>
                <a:cs typeface="Tahoma"/>
              </a:rPr>
              <a:t>глубоко вложенный </a:t>
            </a:r>
            <a:r>
              <a:rPr sz="2200" spc="-69" dirty="0">
                <a:latin typeface="Tahoma"/>
                <a:cs typeface="Tahoma"/>
              </a:rPr>
              <a:t>блок просто </a:t>
            </a:r>
            <a:r>
              <a:rPr sz="2200" spc="-60" dirty="0">
                <a:latin typeface="Tahoma"/>
                <a:cs typeface="Tahoma"/>
              </a:rPr>
              <a:t>смещается </a:t>
            </a:r>
            <a:r>
              <a:rPr sz="2200" spc="-77" dirty="0">
                <a:latin typeface="Tahoma"/>
                <a:cs typeface="Tahoma"/>
              </a:rPr>
              <a:t>дальше </a:t>
            </a:r>
            <a:r>
              <a:rPr sz="2200" spc="-86" dirty="0">
                <a:latin typeface="Tahoma"/>
                <a:cs typeface="Tahoma"/>
              </a:rPr>
              <a:t>вправо, </a:t>
            </a:r>
            <a:r>
              <a:rPr sz="2200" spc="-43" dirty="0">
                <a:latin typeface="Tahoma"/>
                <a:cs typeface="Tahoma"/>
              </a:rPr>
              <a:t>чем 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операторы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включающем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блоке.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85800" y="3322895"/>
            <a:ext cx="8728" cy="2087024"/>
            <a:chOff x="345795" y="1814639"/>
            <a:chExt cx="5080" cy="1214755"/>
          </a:xfrm>
        </p:grpSpPr>
        <p:sp>
          <p:nvSpPr>
            <p:cNvPr id="6" name="object 6"/>
            <p:cNvSpPr/>
            <p:nvPr/>
          </p:nvSpPr>
          <p:spPr>
            <a:xfrm>
              <a:off x="348322" y="181463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96648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11830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2270137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242196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257379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348322" y="272562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287746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81391" y="3269940"/>
            <a:ext cx="4276599" cy="219293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10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0032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x: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20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371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y: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712860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2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8083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1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0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1031" dirty="0">
              <a:latin typeface="Microsoft JhengHei UI"/>
              <a:cs typeface="Microsoft JhengHei UI"/>
            </a:endParaRPr>
          </a:p>
        </p:txBody>
      </p:sp>
    </p:spTree>
    <p:extLst>
      <p:ext uri="{BB962C8B-B14F-4D97-AF65-F5344CB8AC3E}">
        <p14:creationId xmlns:p14="http://schemas.microsoft.com/office/powerpoint/2010/main" val="1140410860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304800"/>
            <a:ext cx="8377049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Тернарное</a:t>
            </a:r>
            <a:r>
              <a:rPr sz="3200" spc="146" dirty="0"/>
              <a:t> </a:t>
            </a:r>
            <a:r>
              <a:rPr sz="3200" spc="-69" dirty="0"/>
              <a:t>выражение</a:t>
            </a:r>
            <a:r>
              <a:rPr sz="3200" spc="155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3200" spc="17" dirty="0">
                <a:latin typeface="SimSun"/>
                <a:cs typeface="SimSun"/>
              </a:rPr>
              <a:t>/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8739" y="1121013"/>
            <a:ext cx="8136448" cy="366295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34" dirty="0">
                <a:latin typeface="Tahoma"/>
                <a:cs typeface="Tahoma"/>
              </a:rPr>
              <a:t>Зачастую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элементы,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использованные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достаточно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просты,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так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распространение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такого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четыре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выглядит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излишеством.</a:t>
            </a:r>
            <a:endParaRPr sz="2200" dirty="0">
              <a:latin typeface="Tahoma"/>
              <a:cs typeface="Tahoma"/>
            </a:endParaRPr>
          </a:p>
          <a:p>
            <a:pPr marL="256383" marR="255292" indent="-235655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случаях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конструкцию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подобного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рода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может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понадобиться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вложить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более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крупный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присваивать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какой-то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переменной.</a:t>
            </a:r>
            <a:endParaRPr sz="2200" dirty="0">
              <a:latin typeface="Tahoma"/>
              <a:cs typeface="Tahoma"/>
            </a:endParaRPr>
          </a:p>
          <a:p>
            <a:pPr marL="256383" marR="699325" indent="-235655" algn="just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По </a:t>
            </a:r>
            <a:r>
              <a:rPr sz="2200" spc="-60" dirty="0">
                <a:latin typeface="Tahoma"/>
                <a:cs typeface="Tahoma"/>
              </a:rPr>
              <a:t>указанным причинам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26" dirty="0">
                <a:latin typeface="Tahoma"/>
                <a:cs typeface="Tahoma"/>
              </a:rPr>
              <a:t>Python </a:t>
            </a:r>
            <a:r>
              <a:rPr sz="2200" spc="-60" dirty="0">
                <a:latin typeface="Tahoma"/>
                <a:cs typeface="Tahoma"/>
              </a:rPr>
              <a:t>был </a:t>
            </a:r>
            <a:r>
              <a:rPr sz="2200" spc="-94" dirty="0">
                <a:latin typeface="Tahoma"/>
                <a:cs typeface="Tahoma"/>
              </a:rPr>
              <a:t>добавлен </a:t>
            </a:r>
            <a:r>
              <a:rPr sz="2200" spc="-69" dirty="0">
                <a:latin typeface="Tahoma"/>
                <a:cs typeface="Tahoma"/>
              </a:rPr>
              <a:t>новый </a:t>
            </a:r>
            <a:r>
              <a:rPr sz="2200" spc="-34" dirty="0">
                <a:latin typeface="Tahoma"/>
                <a:cs typeface="Tahoma"/>
              </a:rPr>
              <a:t>формат </a:t>
            </a:r>
            <a:r>
              <a:rPr sz="2200" spc="-69" dirty="0">
                <a:latin typeface="Tahoma"/>
                <a:cs typeface="Tahoma"/>
              </a:rPr>
              <a:t>условного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выражения, </a:t>
            </a:r>
            <a:r>
              <a:rPr sz="2200" spc="-60" dirty="0">
                <a:latin typeface="Tahoma"/>
                <a:cs typeface="Tahoma"/>
              </a:rPr>
              <a:t>который </a:t>
            </a:r>
            <a:r>
              <a:rPr sz="2200" spc="-77" dirty="0">
                <a:latin typeface="Tahoma"/>
                <a:cs typeface="Tahoma"/>
              </a:rPr>
              <a:t>позволяет </a:t>
            </a:r>
            <a:r>
              <a:rPr sz="2200" spc="-86" dirty="0">
                <a:latin typeface="Tahoma"/>
                <a:cs typeface="Tahoma"/>
              </a:rPr>
              <a:t>определить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94" dirty="0">
                <a:latin typeface="Tahoma"/>
                <a:cs typeface="Tahoma"/>
              </a:rPr>
              <a:t>же </a:t>
            </a:r>
            <a:r>
              <a:rPr sz="2200" spc="-60" dirty="0">
                <a:latin typeface="Tahoma"/>
                <a:cs typeface="Tahoma"/>
              </a:rPr>
              <a:t>самое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69" dirty="0">
                <a:latin typeface="Tahoma"/>
                <a:cs typeface="Tahoma"/>
              </a:rPr>
              <a:t>одном действии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(тернарный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оператор).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38502" y="5236513"/>
            <a:ext cx="8728" cy="1304799"/>
            <a:chOff x="345795" y="2177795"/>
            <a:chExt cx="5080" cy="759460"/>
          </a:xfrm>
        </p:grpSpPr>
        <p:sp>
          <p:nvSpPr>
            <p:cNvPr id="6" name="object 6"/>
            <p:cNvSpPr/>
            <p:nvPr/>
          </p:nvSpPr>
          <p:spPr>
            <a:xfrm>
              <a:off x="348322" y="217779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32962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48145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263328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278510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3400" y="5136424"/>
            <a:ext cx="1861193" cy="138502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0032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x: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7" dirty="0">
                <a:latin typeface="SimSun"/>
                <a:cs typeface="SimSun"/>
              </a:rPr>
              <a:t>a</a:t>
            </a:r>
            <a:r>
              <a:rPr sz="2062" spc="369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3304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: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369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z</a:t>
            </a:r>
            <a:endParaRPr sz="2062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1031">
              <a:latin typeface="Microsoft JhengHei UI"/>
              <a:cs typeface="Microsoft Jheng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52959" y="5236514"/>
            <a:ext cx="8728" cy="522574"/>
            <a:chOff x="2857030" y="2177795"/>
            <a:chExt cx="5080" cy="304165"/>
          </a:xfrm>
        </p:grpSpPr>
        <p:sp>
          <p:nvSpPr>
            <p:cNvPr id="13" name="object 13"/>
            <p:cNvSpPr/>
            <p:nvPr/>
          </p:nvSpPr>
          <p:spPr>
            <a:xfrm>
              <a:off x="2859557" y="217779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2859557" y="232962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847857" y="4979920"/>
            <a:ext cx="3149628" cy="731371"/>
          </a:xfrm>
          <a:prstGeom prst="rect">
            <a:avLst/>
          </a:prstGeom>
        </p:spPr>
        <p:txBody>
          <a:bodyPr vert="horz" wrap="square" lIns="0" tIns="176737" rIns="0" bIns="0" rtlCol="0">
            <a:spAutoFit/>
          </a:bodyPr>
          <a:lstStyle/>
          <a:p>
            <a:pPr marL="21820">
              <a:spcBef>
                <a:spcPts val="1392"/>
              </a:spcBef>
              <a:tabLst>
                <a:tab pos="41566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a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30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64" dirty="0">
                <a:latin typeface="SimSun"/>
                <a:cs typeface="SimSun"/>
              </a:rPr>
              <a:t> 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46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90" dirty="0">
                <a:latin typeface="SimSun"/>
                <a:cs typeface="SimSun"/>
              </a:rPr>
              <a:t> </a:t>
            </a:r>
            <a:r>
              <a:rPr sz="2062" spc="146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062" spc="49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z</a:t>
            </a:r>
            <a:endParaRPr sz="2062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1031">
              <a:latin typeface="Microsoft JhengHei UI"/>
              <a:cs typeface="Microsoft JhengHei UI"/>
            </a:endParaRPr>
          </a:p>
        </p:txBody>
      </p:sp>
    </p:spTree>
    <p:extLst>
      <p:ext uri="{BB962C8B-B14F-4D97-AF65-F5344CB8AC3E}">
        <p14:creationId xmlns:p14="http://schemas.microsoft.com/office/powerpoint/2010/main" val="1364698356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8995" y="244733"/>
            <a:ext cx="8545561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Тернарное</a:t>
            </a:r>
            <a:r>
              <a:rPr sz="3200" spc="146" dirty="0"/>
              <a:t> </a:t>
            </a:r>
            <a:r>
              <a:rPr sz="3200" spc="-69" dirty="0"/>
              <a:t>выражение</a:t>
            </a:r>
            <a:r>
              <a:rPr sz="3200" spc="155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3200" spc="17" dirty="0">
                <a:latin typeface="SimSun"/>
                <a:cs typeface="SimSun"/>
              </a:rPr>
              <a:t>/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57200" y="1066800"/>
            <a:ext cx="8545561" cy="3461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4281058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55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64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solidFill>
                  <a:srgbClr val="BA2020"/>
                </a:solidFill>
                <a:latin typeface="SimSun"/>
                <a:cs typeface="SimSun"/>
              </a:rPr>
              <a:t>f"</a:t>
            </a:r>
            <a:r>
              <a:rPr sz="2062" spc="49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53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10</a:t>
            </a:r>
            <a:r>
              <a:rPr sz="2062" spc="558" dirty="0">
                <a:latin typeface="SimSun"/>
                <a:cs typeface="SimSun"/>
              </a:rPr>
              <a:t> </a:t>
            </a:r>
            <a:r>
              <a:rPr sz="2062" spc="146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062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1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solidFill>
                  <a:srgbClr val="BA2020"/>
                </a:solidFill>
                <a:latin typeface="SimSun"/>
                <a:cs typeface="SimSun"/>
              </a:rPr>
              <a:t>t"	</a:t>
            </a:r>
            <a:r>
              <a:rPr sz="2062" spc="-70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703" dirty="0">
                <a:solidFill>
                  <a:srgbClr val="BA2020"/>
                </a:solidFill>
                <a:latin typeface="SimSun"/>
                <a:cs typeface="SimSun"/>
              </a:rPr>
              <a:t>Числа,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не</a:t>
            </a:r>
            <a:r>
              <a:rPr sz="2062" spc="-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равные</a:t>
            </a:r>
            <a:r>
              <a:rPr sz="2062" spc="-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808" dirty="0">
                <a:solidFill>
                  <a:srgbClr val="BA2020"/>
                </a:solidFill>
                <a:latin typeface="SimSun"/>
                <a:cs typeface="SimSun"/>
              </a:rPr>
              <a:t>нулю,</a:t>
            </a:r>
            <a:r>
              <a:rPr sz="2062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истина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02597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062" spc="-74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(</a:t>
            </a:r>
            <a:r>
              <a:rPr sz="2062" spc="-825" dirty="0"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x)	</a:t>
            </a:r>
            <a:r>
              <a:rPr sz="2062" spc="69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69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1031" dirty="0">
              <a:latin typeface="Microsoft JhengHei UI"/>
              <a:cs typeface="Microsoft JhengHei UI"/>
            </a:endParaRPr>
          </a:p>
          <a:p>
            <a:pPr marL="21820">
              <a:lnSpc>
                <a:spcPts val="2156"/>
              </a:lnSpc>
              <a:tabLst>
                <a:tab pos="415669" algn="l"/>
                <a:tab pos="4119591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48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0</a:t>
            </a:r>
            <a:r>
              <a:rPr sz="2062" spc="507" dirty="0">
                <a:latin typeface="SimSun"/>
                <a:cs typeface="SimSun"/>
              </a:rPr>
              <a:t> 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50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t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Ноль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-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это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ложь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02597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062" spc="-74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(</a:t>
            </a:r>
            <a:r>
              <a:rPr sz="2062" spc="-825" dirty="0"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x)	</a:t>
            </a:r>
            <a:r>
              <a:rPr sz="2062" spc="69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69" dirty="0">
                <a:solidFill>
                  <a:srgbClr val="BA2020"/>
                </a:solidFill>
                <a:latin typeface="SimSun"/>
                <a:cs typeface="SimSun"/>
              </a:rPr>
              <a:t>t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1031" dirty="0">
              <a:latin typeface="Microsoft JhengHei UI"/>
              <a:cs typeface="Microsoft JhengHei UI"/>
            </a:endParaRPr>
          </a:p>
          <a:p>
            <a:pPr>
              <a:spcBef>
                <a:spcPts val="129"/>
              </a:spcBef>
            </a:pPr>
            <a:endParaRPr sz="601" dirty="0">
              <a:latin typeface="Microsoft JhengHei UI"/>
              <a:cs typeface="Microsoft JhengHei UI"/>
            </a:endParaRPr>
          </a:p>
          <a:p>
            <a:pPr marL="402577" marR="8728">
              <a:lnSpc>
                <a:spcPct val="102600"/>
              </a:lnSpc>
            </a:pPr>
            <a:r>
              <a:rPr sz="2200" spc="-69" dirty="0">
                <a:latin typeface="Tahoma"/>
                <a:cs typeface="Tahoma"/>
              </a:rPr>
              <a:t>Использовать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тернанрый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нужно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крайне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умеренно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тех 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все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составные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относительно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просты,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иначе </a:t>
            </a:r>
            <a:r>
              <a:rPr sz="2200" spc="-103" dirty="0">
                <a:latin typeface="Tahoma"/>
                <a:cs typeface="Tahoma"/>
              </a:rPr>
              <a:t> предпочтительнее </a:t>
            </a:r>
            <a:r>
              <a:rPr sz="2200" spc="-77" dirty="0">
                <a:latin typeface="Tahoma"/>
                <a:cs typeface="Tahoma"/>
              </a:rPr>
              <a:t>использовать </a:t>
            </a:r>
            <a:r>
              <a:rPr sz="2200" spc="-52" dirty="0">
                <a:latin typeface="Tahoma"/>
                <a:cs typeface="Tahoma"/>
              </a:rPr>
              <a:t>форму </a:t>
            </a:r>
            <a:r>
              <a:rPr sz="2200" spc="-94" dirty="0">
                <a:latin typeface="Tahoma"/>
                <a:cs typeface="Tahoma"/>
              </a:rPr>
              <a:t>полного </a:t>
            </a:r>
            <a:r>
              <a:rPr sz="2200" spc="-112" dirty="0">
                <a:latin typeface="Tahoma"/>
                <a:cs typeface="Tahoma"/>
              </a:rPr>
              <a:t>оператора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if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03" dirty="0">
                <a:latin typeface="Tahoma"/>
                <a:cs typeface="Tahoma"/>
              </a:rPr>
              <a:t>облегчения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будущего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модифицирования.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251184544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855</Words>
  <Application>Microsoft Office PowerPoint</Application>
  <PresentationFormat>Лист A4 (210x297 мм)</PresentationFormat>
  <Paragraphs>81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Microsoft JhengHei UI</vt:lpstr>
      <vt:lpstr>SimSun</vt:lpstr>
      <vt:lpstr>Arial</vt:lpstr>
      <vt:lpstr>Calibri</vt:lpstr>
      <vt:lpstr>Calibri Light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Оператор if</vt:lpstr>
      <vt:lpstr>Множественное ветвление  Рассмотрим пример оператора if, содержащего все необязательные части:</vt:lpstr>
      <vt:lpstr>Ограничения блоков: правила отступов</vt:lpstr>
      <vt:lpstr>Тернарное выражение if/else</vt:lpstr>
      <vt:lpstr>Тернарное выражение if/else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11</cp:revision>
  <dcterms:created xsi:type="dcterms:W3CDTF">2024-06-07T06:06:22Z</dcterms:created>
  <dcterms:modified xsi:type="dcterms:W3CDTF">2024-06-07T12:03:26Z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