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59" r:id="rId4"/>
    <p:sldId id="261" r:id="rId5"/>
    <p:sldId id="262" r:id="rId6"/>
    <p:sldId id="264" r:id="rId7"/>
    <p:sldId id="265" r:id="rId8"/>
    <p:sldId id="266" r:id="rId9"/>
    <p:sldId id="267" r:id="rId10"/>
    <p:sldId id="269" r:id="rId11"/>
    <p:sldId id="271" r:id="rId12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501216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</a:rPr>
              <a:t>Тема 3.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Программирование в интерактивном режиме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6B05402- </a:t>
            </a:r>
            <a:r>
              <a:rPr lang="ru-RU" sz="2200" spc="-3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Механика»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32109" y="549533"/>
            <a:ext cx="7978257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86" dirty="0"/>
              <a:t>Сцепленные</a:t>
            </a:r>
            <a:r>
              <a:rPr sz="3200" spc="189" dirty="0"/>
              <a:t> </a:t>
            </a:r>
            <a:r>
              <a:rPr sz="3200" spc="-60" dirty="0"/>
              <a:t>операции</a:t>
            </a:r>
            <a:r>
              <a:rPr sz="3200" spc="196" dirty="0"/>
              <a:t> </a:t>
            </a:r>
            <a:r>
              <a:rPr sz="3200" spc="-86" dirty="0"/>
              <a:t>сравнения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632653"/>
              </p:ext>
            </p:extLst>
          </p:nvPr>
        </p:nvGraphicFramePr>
        <p:xfrm>
          <a:off x="1708289" y="2781301"/>
          <a:ext cx="3625711" cy="23240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79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97085">
                <a:tc>
                  <a:txBody>
                    <a:bodyPr/>
                    <a:lstStyle/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</a:t>
                      </a:r>
                      <a:endParaRPr sz="2200" dirty="0">
                        <a:latin typeface="SimSun"/>
                        <a:cs typeface="SimSun"/>
                      </a:endParaRPr>
                    </a:p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y</a:t>
                      </a:r>
                    </a:p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dirty="0">
                        <a:latin typeface="SimSun"/>
                        <a:cs typeface="SimSun"/>
                      </a:endParaRPr>
                    </a:p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2200" dirty="0">
                          <a:latin typeface="SimSun"/>
                          <a:cs typeface="SimSun"/>
                        </a:rPr>
                        <a:t>y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</a:t>
                      </a:r>
                      <a:r>
                        <a:rPr sz="2200" spc="195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z</a:t>
                      </a:r>
                      <a:endParaRPr sz="2200" dirty="0">
                        <a:latin typeface="SimSun"/>
                        <a:cs typeface="SimSun"/>
                      </a:endParaRPr>
                    </a:p>
                    <a:p>
                      <a:pPr marL="58419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spc="70" dirty="0">
                        <a:solidFill>
                          <a:srgbClr val="007F00"/>
                        </a:solidFill>
                        <a:latin typeface="SimSun"/>
                        <a:cs typeface="SimSun"/>
                      </a:endParaRPr>
                    </a:p>
                    <a:p>
                      <a:pPr marL="58419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7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and</a:t>
                      </a:r>
                      <a:r>
                        <a:rPr sz="2200" spc="229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y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spc="1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</a:t>
                      </a:r>
                      <a:r>
                        <a:rPr sz="2200" spc="195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z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1091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885">
                <a:tc>
                  <a:txBody>
                    <a:bodyPr/>
                    <a:lstStyle/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6000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dirty="0">
                        <a:latin typeface="SimSun"/>
                        <a:cs typeface="SimSu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6</a:t>
                      </a:r>
                    </a:p>
                  </a:txBody>
                  <a:tcPr marL="0" marR="0" marT="6000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spc="1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</a:t>
                      </a:r>
                      <a:r>
                        <a:rPr sz="2200" spc="229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0" dirty="0">
                          <a:latin typeface="SimSun"/>
                          <a:cs typeface="SimSun"/>
                        </a:rPr>
                        <a:t>9.0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60003" marB="0"/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spc="1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</a:t>
                      </a:r>
                      <a:r>
                        <a:rPr sz="2200" spc="2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50" dirty="0">
                          <a:latin typeface="SimSun"/>
                          <a:cs typeface="SimSun"/>
                        </a:rPr>
                        <a:t>12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60003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900">
                <a:tc>
                  <a:txBody>
                    <a:bodyPr/>
                    <a:lstStyle/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6000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dirty="0">
                        <a:latin typeface="SimSun"/>
                        <a:cs typeface="SimSu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6</a:t>
                      </a:r>
                    </a:p>
                  </a:txBody>
                  <a:tcPr marL="0" marR="0" marT="6000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spc="1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</a:t>
                      </a:r>
                      <a:r>
                        <a:rPr sz="2200" spc="2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9</a:t>
                      </a:r>
                      <a:r>
                        <a:rPr sz="2200" spc="2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60003" marB="0"/>
                </a:tc>
                <a:tc>
                  <a:txBody>
                    <a:bodyPr/>
                    <a:lstStyle/>
                    <a:p>
                      <a:pPr marL="571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spc="50" dirty="0">
                        <a:latin typeface="SimSun"/>
                        <a:cs typeface="SimSun"/>
                      </a:endParaRPr>
                    </a:p>
                    <a:p>
                      <a:pPr marL="571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50" dirty="0">
                          <a:latin typeface="SimSun"/>
                          <a:cs typeface="SimSun"/>
                        </a:rPr>
                        <a:t>12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60003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" name="object 14"/>
          <p:cNvSpPr txBox="1"/>
          <p:nvPr/>
        </p:nvSpPr>
        <p:spPr>
          <a:xfrm>
            <a:off x="457200" y="1295400"/>
            <a:ext cx="7978257" cy="4115293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402577" marR="8728">
              <a:lnSpc>
                <a:spcPct val="102600"/>
              </a:lnSpc>
              <a:spcBef>
                <a:spcPts val="94"/>
              </a:spcBef>
            </a:pPr>
            <a:r>
              <a:rPr sz="2200" spc="120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также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есть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возможность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выстраивать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цепочки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из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нескольких 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операторов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сравнения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выполнения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проверок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вхождения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диапазон.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Сцепленные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сравнения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являются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краткой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записью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более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массивных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булевых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выражений.</a:t>
            </a:r>
            <a:endParaRPr sz="2200" dirty="0">
              <a:latin typeface="Tahoma"/>
              <a:cs typeface="Tahoma"/>
            </a:endParaRPr>
          </a:p>
          <a:p>
            <a:pPr marL="21820"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55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x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55" dirty="0"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55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x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55" dirty="0"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155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233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146" dirty="0"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200" spc="155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z="2200" spc="155" dirty="0"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4684" y="457200"/>
            <a:ext cx="79931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77" dirty="0"/>
              <a:t>Сравнение</a:t>
            </a:r>
            <a:r>
              <a:rPr sz="3200" spc="172" dirty="0"/>
              <a:t> </a:t>
            </a:r>
            <a:r>
              <a:rPr sz="3200" spc="-69" dirty="0"/>
              <a:t>чисел</a:t>
            </a:r>
            <a:r>
              <a:rPr sz="3200" spc="180" dirty="0"/>
              <a:t> </a:t>
            </a:r>
            <a:r>
              <a:rPr sz="3200" spc="-120" dirty="0"/>
              <a:t>с</a:t>
            </a:r>
            <a:r>
              <a:rPr sz="3200" spc="180" dirty="0"/>
              <a:t> </a:t>
            </a:r>
            <a:r>
              <a:rPr sz="3200" spc="-69" dirty="0"/>
              <a:t>плавающей</a:t>
            </a:r>
            <a:r>
              <a:rPr sz="3200" spc="180" dirty="0"/>
              <a:t> </a:t>
            </a:r>
            <a:r>
              <a:rPr sz="3200" spc="-26" dirty="0"/>
              <a:t>точкой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8439" y="1505936"/>
            <a:ext cx="8417918" cy="1029000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spc="-43" dirty="0">
                <a:latin typeface="Tahoma"/>
                <a:cs typeface="Tahoma"/>
              </a:rPr>
              <a:t>Числа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плавающей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точкой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операциях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сравнения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могут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вести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себя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неожиданным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образом,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требуя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определенных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преобразований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 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содержательного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сравнения: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28601" y="2828771"/>
            <a:ext cx="9448800" cy="31910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tabLst>
                <a:tab pos="412394" algn="l"/>
                <a:tab pos="312351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 </a:t>
            </a:r>
            <a:r>
              <a:rPr sz="2200" spc="146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155" dirty="0">
                <a:latin typeface="Trebuchet MS"/>
                <a:cs typeface="Trebuchet MS"/>
              </a:rPr>
              <a:t>0.1</a:t>
            </a:r>
            <a:r>
              <a:rPr sz="2200" spc="713" dirty="0"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AA21FF"/>
                </a:solidFill>
                <a:latin typeface="Trebuchet MS"/>
                <a:cs typeface="Trebuchet MS"/>
              </a:rPr>
              <a:t>+</a:t>
            </a:r>
            <a:r>
              <a:rPr sz="2200" spc="703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155" dirty="0">
                <a:latin typeface="Trebuchet MS"/>
                <a:cs typeface="Trebuchet MS"/>
              </a:rPr>
              <a:t>1.1</a:t>
            </a:r>
            <a:r>
              <a:rPr sz="2200" spc="739" dirty="0">
                <a:latin typeface="Trebuchet MS"/>
                <a:cs typeface="Trebuchet MS"/>
              </a:rPr>
              <a:t> </a:t>
            </a:r>
            <a:r>
              <a:rPr sz="2200" spc="43" dirty="0">
                <a:latin typeface="Trebuchet MS"/>
                <a:cs typeface="Trebuchet MS"/>
              </a:rPr>
              <a:t>== </a:t>
            </a:r>
            <a:r>
              <a:rPr sz="2200" spc="241" dirty="0">
                <a:latin typeface="Trebuchet MS"/>
                <a:cs typeface="Trebuchet MS"/>
              </a:rPr>
              <a:t> </a:t>
            </a:r>
            <a:r>
              <a:rPr sz="2200" spc="155" dirty="0">
                <a:latin typeface="Trebuchet MS"/>
                <a:cs typeface="Trebuchet MS"/>
              </a:rPr>
              <a:t>1.2	</a:t>
            </a:r>
            <a:r>
              <a:rPr sz="2200" spc="-17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Кажется,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Trebuchet MS"/>
                <a:cs typeface="Trebuchet MS"/>
              </a:rPr>
              <a:t>что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12" dirty="0">
                <a:solidFill>
                  <a:srgbClr val="BA2020"/>
                </a:solidFill>
                <a:latin typeface="Trebuchet MS"/>
                <a:cs typeface="Trebuchet MS"/>
              </a:rPr>
              <a:t>должно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 err="1">
                <a:solidFill>
                  <a:srgbClr val="BA2020"/>
                </a:solidFill>
                <a:latin typeface="Trebuchet MS"/>
                <a:cs typeface="Trebuchet MS"/>
              </a:rPr>
              <a:t>быть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True</a:t>
            </a:r>
            <a:r>
              <a:rPr lang="ru-RU" sz="220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17" dirty="0">
                <a:solidFill>
                  <a:srgbClr val="BA2020"/>
                </a:solidFill>
                <a:latin typeface="Trebuchet MS"/>
                <a:cs typeface="Trebuchet MS"/>
              </a:rPr>
              <a:t>Близко</a:t>
            </a:r>
            <a:r>
              <a:rPr lang="ru-RU"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</a:p>
          <a:p>
            <a:pPr marL="21820">
              <a:tabLst>
                <a:tab pos="412394" algn="l"/>
                <a:tab pos="312351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96" dirty="0">
                <a:latin typeface="Trebuchet MS"/>
                <a:cs typeface="Trebuchet MS"/>
              </a:rPr>
              <a:t>False</a:t>
            </a:r>
            <a:r>
              <a:rPr lang="ru-RU" sz="2200" spc="196" dirty="0">
                <a:latin typeface="Trebuchet MS"/>
                <a:cs typeface="Trebuchet MS"/>
              </a:rPr>
              <a:t>                       </a:t>
            </a:r>
            <a:r>
              <a:rPr lang="ru-RU" sz="2200" spc="-17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lang="ru-RU" sz="2200" spc="9" dirty="0">
                <a:solidFill>
                  <a:srgbClr val="BA2020"/>
                </a:solidFill>
                <a:latin typeface="Trebuchet MS"/>
                <a:cs typeface="Trebuchet MS"/>
              </a:rPr>
              <a:t>к</a:t>
            </a:r>
            <a:r>
              <a:rPr lang="ru-RU"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112" dirty="0">
                <a:solidFill>
                  <a:srgbClr val="BA2020"/>
                </a:solidFill>
                <a:latin typeface="Trebuchet MS"/>
                <a:cs typeface="Trebuchet MS"/>
              </a:rPr>
              <a:t>1.2,</a:t>
            </a:r>
            <a:r>
              <a:rPr lang="ru-RU" sz="2200" spc="-43" dirty="0">
                <a:solidFill>
                  <a:srgbClr val="BA2020"/>
                </a:solidFill>
                <a:latin typeface="Trebuchet MS"/>
                <a:cs typeface="Trebuchet MS"/>
              </a:rPr>
              <a:t>но</a:t>
            </a:r>
            <a:r>
              <a:rPr lang="ru-RU"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52" dirty="0">
                <a:solidFill>
                  <a:srgbClr val="BA2020"/>
                </a:solidFill>
                <a:latin typeface="Trebuchet MS"/>
                <a:cs typeface="Trebuchet MS"/>
              </a:rPr>
              <a:t>не</a:t>
            </a:r>
            <a:r>
              <a:rPr lang="ru-RU"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26" dirty="0">
                <a:solidFill>
                  <a:srgbClr val="BA2020"/>
                </a:solidFill>
                <a:latin typeface="Trebuchet MS"/>
                <a:cs typeface="Trebuchet MS"/>
              </a:rPr>
              <a:t>точно: </a:t>
            </a:r>
            <a:r>
              <a:rPr lang="ru-RU" sz="2200" spc="-26" dirty="0">
                <a:solidFill>
                  <a:srgbClr val="BA2020"/>
                </a:solidFill>
                <a:latin typeface="Trebuchet MS"/>
                <a:cs typeface="Trebuchet MS"/>
              </a:rPr>
              <a:t>ограниченная </a:t>
            </a:r>
            <a:r>
              <a:rPr lang="ru-RU" sz="2200" spc="9" dirty="0">
                <a:solidFill>
                  <a:srgbClr val="BA2020"/>
                </a:solidFill>
                <a:latin typeface="Trebuchet MS"/>
                <a:cs typeface="Trebuchet MS"/>
              </a:rPr>
              <a:t>точность</a:t>
            </a:r>
            <a:endParaRPr lang="ru-RU" sz="2200" dirty="0">
              <a:latin typeface="Trebuchet MS"/>
              <a:cs typeface="Trebuchet MS"/>
            </a:endParaRPr>
          </a:p>
          <a:p>
            <a:pPr marL="21820"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  </a:t>
            </a:r>
            <a:r>
              <a:rPr sz="2200" spc="155" dirty="0">
                <a:latin typeface="Trebuchet MS"/>
                <a:cs typeface="Trebuchet MS"/>
              </a:rPr>
              <a:t>0.1</a:t>
            </a:r>
            <a:r>
              <a:rPr sz="2200" spc="661" dirty="0"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AA21FF"/>
                </a:solidFill>
                <a:latin typeface="Trebuchet MS"/>
                <a:cs typeface="Trebuchet MS"/>
              </a:rPr>
              <a:t>+</a:t>
            </a:r>
            <a:r>
              <a:rPr sz="2200" spc="661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155" dirty="0">
                <a:latin typeface="Trebuchet MS"/>
                <a:cs typeface="Trebuchet MS"/>
              </a:rPr>
              <a:t>1.1</a:t>
            </a:r>
            <a:endParaRPr sz="2200" dirty="0">
              <a:latin typeface="Trebuchet MS"/>
              <a:cs typeface="Trebuchet MS"/>
            </a:endParaRPr>
          </a:p>
          <a:p>
            <a:pPr marL="21820">
              <a:tabLst>
                <a:tab pos="42112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-9" dirty="0">
                <a:latin typeface="Trebuchet MS"/>
                <a:cs typeface="Trebuchet MS"/>
              </a:rPr>
              <a:t>1</a:t>
            </a:r>
            <a:r>
              <a:rPr sz="2200" spc="-318" dirty="0">
                <a:latin typeface="Trebuchet MS"/>
                <a:cs typeface="Trebuchet MS"/>
              </a:rPr>
              <a:t> </a:t>
            </a:r>
            <a:r>
              <a:rPr sz="2200" spc="387" dirty="0">
                <a:latin typeface="Trebuchet MS"/>
                <a:cs typeface="Trebuchet MS"/>
              </a:rPr>
              <a:t>.</a:t>
            </a:r>
            <a:r>
              <a:rPr sz="2200" spc="137" dirty="0">
                <a:latin typeface="Trebuchet MS"/>
                <a:cs typeface="Trebuchet MS"/>
              </a:rPr>
              <a:t>200000000000000</a:t>
            </a:r>
            <a:r>
              <a:rPr sz="2200" spc="-9" dirty="0">
                <a:latin typeface="Trebuchet MS"/>
                <a:cs typeface="Trebuchet MS"/>
              </a:rPr>
              <a:t>2</a:t>
            </a:r>
            <a:endParaRPr sz="2200" dirty="0">
              <a:latin typeface="Trebuchet MS"/>
              <a:cs typeface="Trebuchet MS"/>
            </a:endParaRPr>
          </a:p>
          <a:p>
            <a:pPr marL="21820">
              <a:tabLst>
                <a:tab pos="412394" algn="l"/>
                <a:tab pos="55880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 </a:t>
            </a:r>
            <a:r>
              <a:rPr sz="2200" spc="172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112" dirty="0">
                <a:solidFill>
                  <a:srgbClr val="007F00"/>
                </a:solidFill>
                <a:latin typeface="Trebuchet MS"/>
                <a:cs typeface="Trebuchet MS"/>
              </a:rPr>
              <a:t>round</a:t>
            </a:r>
            <a:r>
              <a:rPr sz="2200" spc="-206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215" dirty="0">
                <a:latin typeface="Trebuchet MS"/>
                <a:cs typeface="Trebuchet MS"/>
              </a:rPr>
              <a:t>(0.1</a:t>
            </a:r>
            <a:r>
              <a:rPr sz="2200" spc="722" dirty="0"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AA21FF"/>
                </a:solidFill>
                <a:latin typeface="Trebuchet MS"/>
                <a:cs typeface="Trebuchet MS"/>
              </a:rPr>
              <a:t>+</a:t>
            </a:r>
            <a:r>
              <a:rPr sz="2200" spc="713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146" dirty="0">
                <a:latin typeface="Trebuchet MS"/>
                <a:cs typeface="Trebuchet MS"/>
              </a:rPr>
              <a:t>1.1</a:t>
            </a:r>
            <a:r>
              <a:rPr sz="2200" spc="-258" dirty="0"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,</a:t>
            </a:r>
            <a:r>
              <a:rPr sz="2200" spc="730" dirty="0"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1)</a:t>
            </a:r>
            <a:r>
              <a:rPr sz="2200" spc="739" dirty="0">
                <a:latin typeface="Trebuchet MS"/>
                <a:cs typeface="Trebuchet MS"/>
              </a:rPr>
              <a:t> </a:t>
            </a:r>
            <a:r>
              <a:rPr sz="2200" spc="43" dirty="0">
                <a:latin typeface="Trebuchet MS"/>
                <a:cs typeface="Trebuchet MS"/>
              </a:rPr>
              <a:t>== </a:t>
            </a:r>
            <a:r>
              <a:rPr sz="2200" spc="249" dirty="0">
                <a:latin typeface="Trebuchet MS"/>
                <a:cs typeface="Trebuchet MS"/>
              </a:rPr>
              <a:t> </a:t>
            </a:r>
            <a:r>
              <a:rPr sz="2200" spc="112" dirty="0">
                <a:solidFill>
                  <a:srgbClr val="007F00"/>
                </a:solidFill>
                <a:latin typeface="Trebuchet MS"/>
                <a:cs typeface="Trebuchet MS"/>
              </a:rPr>
              <a:t>round</a:t>
            </a:r>
            <a:r>
              <a:rPr sz="2200" spc="-223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96" dirty="0">
                <a:latin typeface="Trebuchet MS"/>
                <a:cs typeface="Trebuchet MS"/>
              </a:rPr>
              <a:t>(1.2</a:t>
            </a:r>
            <a:r>
              <a:rPr sz="2200" spc="-232" dirty="0"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,</a:t>
            </a:r>
            <a:r>
              <a:rPr sz="2200" spc="739" dirty="0"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1)	</a:t>
            </a:r>
            <a:r>
              <a:rPr sz="2200" spc="9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sz="2200" spc="9" dirty="0">
                <a:solidFill>
                  <a:srgbClr val="BA2020"/>
                </a:solidFill>
                <a:latin typeface="Trebuchet MS"/>
                <a:cs typeface="Trebuchet MS"/>
              </a:rPr>
              <a:t>Работает</a:t>
            </a:r>
            <a:r>
              <a:rPr sz="2200" spc="292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endParaRPr lang="ru-RU" sz="2200" spc="292" dirty="0">
              <a:solidFill>
                <a:srgbClr val="BA2020"/>
              </a:solidFill>
              <a:latin typeface="Trebuchet MS"/>
              <a:cs typeface="Trebuchet MS"/>
            </a:endParaRPr>
          </a:p>
          <a:p>
            <a:pPr marL="21820">
              <a:tabLst>
                <a:tab pos="412394" algn="l"/>
                <a:tab pos="5588069" algn="l"/>
              </a:tabLst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</a:t>
            </a:r>
            <a:r>
              <a:rPr lang="ru-RU" sz="2200" spc="292" dirty="0">
                <a:solidFill>
                  <a:srgbClr val="BA2020"/>
                </a:solidFill>
                <a:latin typeface="Trebuchet MS"/>
                <a:cs typeface="Trebuchet MS"/>
              </a:rPr>
              <a:t>                             </a:t>
            </a:r>
            <a:r>
              <a:rPr lang="ru-RU" sz="2000" spc="-43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lang="ru-RU" sz="2200" spc="292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 err="1">
                <a:solidFill>
                  <a:srgbClr val="BA2020"/>
                </a:solidFill>
                <a:latin typeface="Trebuchet MS"/>
                <a:cs typeface="Trebuchet MS"/>
              </a:rPr>
              <a:t>нормально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,</a:t>
            </a:r>
            <a:r>
              <a:rPr sz="2200" spc="292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43" dirty="0" err="1">
                <a:solidFill>
                  <a:srgbClr val="BA2020"/>
                </a:solidFill>
                <a:latin typeface="Trebuchet MS"/>
                <a:cs typeface="Trebuchet MS"/>
              </a:rPr>
              <a:t>если</a:t>
            </a:r>
            <a:r>
              <a:rPr lang="ru-RU" sz="2200" spc="-43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-43" dirty="0">
                <a:solidFill>
                  <a:srgbClr val="BA2020"/>
                </a:solidFill>
                <a:latin typeface="Trebuchet MS"/>
                <a:cs typeface="Trebuchet MS"/>
              </a:rPr>
              <a:t>выполнить</a:t>
            </a:r>
          </a:p>
          <a:p>
            <a:pPr marL="21820">
              <a:tabLst>
                <a:tab pos="412394" algn="l"/>
                <a:tab pos="5588069" algn="l"/>
              </a:tabLst>
            </a:pPr>
            <a:r>
              <a:rPr lang="ru-RU" sz="24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</a:t>
            </a:r>
            <a:r>
              <a:rPr lang="ru-RU" sz="2400" spc="-43" dirty="0">
                <a:solidFill>
                  <a:srgbClr val="BA2020"/>
                </a:solidFill>
                <a:latin typeface="Trebuchet MS"/>
                <a:cs typeface="Trebuchet MS"/>
              </a:rPr>
              <a:t>                                        </a:t>
            </a:r>
            <a:r>
              <a:rPr lang="ru-RU" sz="2400" spc="-3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43" dirty="0">
                <a:solidFill>
                  <a:srgbClr val="3F7F7F"/>
                </a:solidFill>
                <a:latin typeface="Trebuchet MS"/>
                <a:cs typeface="Trebuchet MS"/>
              </a:rPr>
              <a:t># </a:t>
            </a:r>
            <a:r>
              <a:rPr lang="ru-RU" sz="2400" spc="-17" dirty="0">
                <a:solidFill>
                  <a:srgbClr val="BA2020"/>
                </a:solidFill>
                <a:latin typeface="Trebuchet MS"/>
                <a:cs typeface="Trebuchet MS"/>
              </a:rPr>
              <a:t>преобразование:</a:t>
            </a:r>
            <a:r>
              <a:rPr lang="ru-RU" sz="2400" spc="-9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-86" dirty="0">
                <a:solidFill>
                  <a:srgbClr val="BA2020"/>
                </a:solidFill>
                <a:latin typeface="Trebuchet MS"/>
                <a:cs typeface="Trebuchet MS"/>
              </a:rPr>
              <a:t>функция</a:t>
            </a:r>
            <a:r>
              <a:rPr lang="ru-RU" sz="2400" spc="292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dirty="0" err="1">
                <a:solidFill>
                  <a:srgbClr val="BA2020"/>
                </a:solidFill>
                <a:latin typeface="Trebuchet MS"/>
                <a:cs typeface="Trebuchet MS"/>
              </a:rPr>
              <a:t>round</a:t>
            </a:r>
            <a:r>
              <a:rPr lang="ru-RU" sz="2400" spc="46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</a:p>
          <a:p>
            <a:pPr marL="21820">
              <a:tabLst>
                <a:tab pos="412394" algn="l"/>
                <a:tab pos="5588069" algn="l"/>
              </a:tabLst>
            </a:pPr>
            <a:r>
              <a:rPr lang="en-US" sz="24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lang="en-US" sz="2400" spc="103" dirty="0">
                <a:latin typeface="Trebuchet MS"/>
                <a:cs typeface="Trebuchet MS"/>
              </a:rPr>
              <a:t>True</a:t>
            </a:r>
            <a:r>
              <a:rPr lang="ru-RU" sz="2400" spc="43" dirty="0">
                <a:solidFill>
                  <a:srgbClr val="3F7F7F"/>
                </a:solidFill>
                <a:latin typeface="Trebuchet MS"/>
                <a:cs typeface="Trebuchet MS"/>
              </a:rPr>
              <a:t>                           # </a:t>
            </a:r>
            <a:r>
              <a:rPr lang="ru-RU" sz="2400" spc="-52" dirty="0">
                <a:solidFill>
                  <a:srgbClr val="BA2020"/>
                </a:solidFill>
                <a:latin typeface="Trebuchet MS"/>
                <a:cs typeface="Trebuchet MS"/>
              </a:rPr>
              <a:t>выполняет</a:t>
            </a:r>
            <a:r>
              <a:rPr lang="ru-RU" sz="2400" spc="36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-9" dirty="0">
                <a:solidFill>
                  <a:srgbClr val="BA2020"/>
                </a:solidFill>
                <a:latin typeface="Trebuchet MS"/>
                <a:cs typeface="Trebuchet MS"/>
              </a:rPr>
              <a:t>округление, </a:t>
            </a:r>
            <a:r>
              <a:rPr lang="ru-RU" sz="2400" spc="43" dirty="0">
                <a:solidFill>
                  <a:srgbClr val="BA2020"/>
                </a:solidFill>
                <a:latin typeface="Trebuchet MS"/>
                <a:cs typeface="Trebuchet MS"/>
              </a:rPr>
              <a:t>в</a:t>
            </a:r>
            <a:r>
              <a:rPr lang="ru-RU" sz="24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-86" dirty="0">
                <a:solidFill>
                  <a:srgbClr val="BA2020"/>
                </a:solidFill>
                <a:latin typeface="Trebuchet MS"/>
                <a:cs typeface="Trebuchet MS"/>
              </a:rPr>
              <a:t>данном</a:t>
            </a:r>
            <a:r>
              <a:rPr lang="ru-RU" sz="2400" spc="-3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</a:p>
          <a:p>
            <a:pPr marL="21820">
              <a:tabLst>
                <a:tab pos="412394" algn="l"/>
                <a:tab pos="5588069" algn="l"/>
              </a:tabLst>
            </a:pPr>
            <a:r>
              <a:rPr lang="ru-RU" sz="2400" spc="43" dirty="0">
                <a:solidFill>
                  <a:srgbClr val="3F7F7F"/>
                </a:solidFill>
                <a:latin typeface="Trebuchet MS"/>
                <a:cs typeface="Trebuchet MS"/>
              </a:rPr>
              <a:t>                                      # </a:t>
            </a:r>
            <a:r>
              <a:rPr lang="ru-RU" sz="2400" spc="-17" dirty="0">
                <a:solidFill>
                  <a:srgbClr val="BA2020"/>
                </a:solidFill>
                <a:latin typeface="Trebuchet MS"/>
                <a:cs typeface="Trebuchet MS"/>
              </a:rPr>
              <a:t>случае</a:t>
            </a:r>
            <a:r>
              <a:rPr lang="ru-RU" sz="24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-60" dirty="0">
                <a:solidFill>
                  <a:srgbClr val="BA2020"/>
                </a:solidFill>
                <a:latin typeface="Trebuchet MS"/>
                <a:cs typeface="Trebuchet MS"/>
              </a:rPr>
              <a:t>до</a:t>
            </a:r>
            <a:r>
              <a:rPr lang="ru-RU" sz="24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-17" dirty="0">
                <a:solidFill>
                  <a:srgbClr val="BA2020"/>
                </a:solidFill>
                <a:latin typeface="Trebuchet MS"/>
                <a:cs typeface="Trebuchet MS"/>
              </a:rPr>
              <a:t>первого</a:t>
            </a:r>
            <a:r>
              <a:rPr lang="ru-RU" sz="24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9" dirty="0">
                <a:solidFill>
                  <a:srgbClr val="BA2020"/>
                </a:solidFill>
                <a:latin typeface="Trebuchet MS"/>
                <a:cs typeface="Trebuchet MS"/>
              </a:rPr>
              <a:t>знака</a:t>
            </a:r>
            <a:endParaRPr lang="ru-RU" sz="24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1733663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Логический тип данных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сравнения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Логические операции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Сцепленные операции сравнения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чисел с </a:t>
            </a:r>
            <a:r>
              <a:rPr lang="ru-RU" sz="2200" spc="-30">
                <a:latin typeface="Times New Roman" panose="02020603050405020304" pitchFamily="18" charset="0"/>
                <a:cs typeface="Times New Roman" panose="02020603050405020304" pitchFamily="18" charset="0"/>
              </a:rPr>
              <a:t>плавающей точкой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8488" y="397133"/>
            <a:ext cx="7307325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9" dirty="0"/>
              <a:t>Логический</a:t>
            </a:r>
            <a:r>
              <a:rPr sz="3200" spc="172" dirty="0"/>
              <a:t> </a:t>
            </a:r>
            <a:r>
              <a:rPr sz="3200" spc="-17" dirty="0"/>
              <a:t>тип</a:t>
            </a:r>
            <a:r>
              <a:rPr sz="3200" spc="172" dirty="0"/>
              <a:t> </a:t>
            </a:r>
            <a:r>
              <a:rPr sz="3200" spc="-86" dirty="0"/>
              <a:t>данных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08488" y="1447800"/>
            <a:ext cx="8564108" cy="3858812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878250" marR="8728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логического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типа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данных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(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bool</a:t>
            </a:r>
            <a:r>
              <a:rPr sz="2200" dirty="0">
                <a:latin typeface="Tahoma"/>
                <a:cs typeface="Tahoma"/>
              </a:rPr>
              <a:t>)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можно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объявлять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логические 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переменные,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инициализируя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логическими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значениями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или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присваивая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им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результат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вычисления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выражений.</a:t>
            </a:r>
            <a:endParaRPr sz="2200" dirty="0">
              <a:latin typeface="Tahoma"/>
              <a:cs typeface="Tahoma"/>
            </a:endParaRPr>
          </a:p>
          <a:p>
            <a:pPr marL="878250" indent="-236746">
              <a:spcBef>
                <a:spcPts val="576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69" dirty="0">
                <a:latin typeface="Tahoma"/>
                <a:cs typeface="Tahoma"/>
              </a:rPr>
              <a:t>Логических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констант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две: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60" dirty="0">
                <a:latin typeface="Tahoma"/>
                <a:cs typeface="Tahoma"/>
              </a:rPr>
              <a:t>(истина)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(ложь).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1151"/>
              </a:spcBef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7" dirty="0">
                <a:latin typeface="SimSun"/>
                <a:cs typeface="SimSun"/>
              </a:rPr>
              <a:t>x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7" dirty="0">
                <a:latin typeface="SimSun"/>
                <a:cs typeface="SimSun"/>
              </a:rPr>
              <a:t>y</a:t>
            </a:r>
            <a:r>
              <a:rPr sz="2200" spc="38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7" dirty="0">
                <a:latin typeface="SimSun"/>
                <a:cs typeface="SimSun"/>
              </a:rPr>
              <a:t>z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82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1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299259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(x,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y,</a:t>
            </a:r>
            <a:r>
              <a:rPr sz="2200" spc="472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z)	</a:t>
            </a:r>
            <a:r>
              <a:rPr sz="2200" spc="43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43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r>
              <a:rPr sz="2200" spc="-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r>
              <a:rPr sz="2200" spc="-1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43294" y="446922"/>
            <a:ext cx="7535925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34" dirty="0"/>
              <a:t>Операции</a:t>
            </a:r>
            <a:r>
              <a:rPr sz="3200" spc="112" dirty="0"/>
              <a:t> </a:t>
            </a:r>
            <a:r>
              <a:rPr sz="3200" spc="-86" dirty="0"/>
              <a:t>сравнения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9875" y="1125820"/>
            <a:ext cx="8451738" cy="137514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 marR="8728">
              <a:spcBef>
                <a:spcPts val="163"/>
              </a:spcBef>
            </a:pPr>
            <a:r>
              <a:rPr sz="2200" spc="-60" dirty="0">
                <a:latin typeface="Tahoma"/>
                <a:cs typeface="Tahoma"/>
              </a:rPr>
              <a:t>Логические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являются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аналогом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математической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формулы,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результатом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его </a:t>
            </a:r>
            <a:r>
              <a:rPr sz="2200" spc="-50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вычисления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будет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одна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из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двух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логических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констант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–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или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spc="17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3273" algn="ctr"/>
            <a:r>
              <a:rPr sz="2200" spc="-69" dirty="0" err="1">
                <a:latin typeface="Tahoma"/>
                <a:cs typeface="Tahoma"/>
              </a:rPr>
              <a:t>Операции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сравнения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196337"/>
              </p:ext>
            </p:extLst>
          </p:nvPr>
        </p:nvGraphicFramePr>
        <p:xfrm>
          <a:off x="947112" y="2590800"/>
          <a:ext cx="8090627" cy="2346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1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45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9535">
                <a:tc gridSpan="2"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b="1" spc="-30" dirty="0">
                          <a:latin typeface="Arial"/>
                          <a:cs typeface="Arial"/>
                        </a:rPr>
                        <a:t>Операция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b="1" spc="-35" dirty="0">
                          <a:latin typeface="Arial"/>
                          <a:cs typeface="Arial"/>
                        </a:rPr>
                        <a:t>Описание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333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</a:t>
                      </a:r>
                      <a:r>
                        <a:rPr sz="2200" spc="-4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spc="-35" dirty="0">
                          <a:latin typeface="Tahoma"/>
                          <a:cs typeface="Tahoma"/>
                        </a:rPr>
                        <a:t>Меньше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860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&lt;=</a:t>
                      </a:r>
                      <a:r>
                        <a:rPr sz="2200" spc="-4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spc="-30" dirty="0">
                          <a:latin typeface="Tahoma"/>
                          <a:cs typeface="Tahoma"/>
                        </a:rPr>
                        <a:t>Меньше</a:t>
                      </a:r>
                      <a:r>
                        <a:rPr sz="2200" spc="-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30" dirty="0">
                          <a:latin typeface="Tahoma"/>
                          <a:cs typeface="Tahoma"/>
                        </a:rPr>
                        <a:t>или</a:t>
                      </a:r>
                      <a:r>
                        <a:rPr sz="220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равно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860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</a:t>
                      </a:r>
                      <a:r>
                        <a:rPr sz="2200" spc="-4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spc="-30" dirty="0">
                          <a:latin typeface="Tahoma"/>
                          <a:cs typeface="Tahoma"/>
                        </a:rPr>
                        <a:t>Больше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850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&gt;=</a:t>
                      </a:r>
                      <a:r>
                        <a:rPr sz="2200" spc="-4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spc="-25" dirty="0">
                          <a:latin typeface="Tahoma"/>
                          <a:cs typeface="Tahoma"/>
                        </a:rPr>
                        <a:t>Больше</a:t>
                      </a:r>
                      <a:r>
                        <a:rPr sz="220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30" dirty="0">
                          <a:latin typeface="Tahoma"/>
                          <a:cs typeface="Tahoma"/>
                        </a:rPr>
                        <a:t>или</a:t>
                      </a:r>
                      <a:r>
                        <a:rPr sz="22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равно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850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==</a:t>
                      </a:r>
                      <a:r>
                        <a:rPr sz="2200" spc="-4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spc="-30" dirty="0">
                          <a:latin typeface="Tahoma"/>
                          <a:cs typeface="Tahoma"/>
                        </a:rPr>
                        <a:t>Равно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072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!=</a:t>
                      </a:r>
                      <a:r>
                        <a:rPr sz="2200" spc="-4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spc="-35" dirty="0">
                          <a:latin typeface="Tahoma"/>
                          <a:cs typeface="Tahoma"/>
                        </a:rPr>
                        <a:t>Не 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равно</a:t>
                      </a:r>
                      <a:endParaRPr sz="22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610925" y="5029200"/>
            <a:ext cx="8763000" cy="69803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02925" indent="-181105">
              <a:spcBef>
                <a:spcPts val="163"/>
              </a:spcBef>
              <a:buClr>
                <a:srgbClr val="7FBF44"/>
              </a:buClr>
              <a:buFont typeface="Trebuchet MS"/>
              <a:buChar char="•"/>
              <a:tabLst>
                <a:tab pos="202925" algn="l"/>
              </a:tabLst>
            </a:pPr>
            <a:r>
              <a:rPr sz="2200" spc="-52" dirty="0">
                <a:latin typeface="Tahoma"/>
                <a:cs typeface="Tahoma"/>
              </a:rPr>
              <a:t>Приоритет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операций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сравнения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ниже,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чем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у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арифметических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операций: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47112" y="5727239"/>
            <a:ext cx="7713501" cy="932516"/>
          </a:xfrm>
          <a:prstGeom prst="rect">
            <a:avLst/>
          </a:prstGeom>
        </p:spPr>
        <p:txBody>
          <a:bodyPr vert="horz" wrap="square" lIns="0" tIns="176737" rIns="0" bIns="0" rtlCol="0">
            <a:spAutoFit/>
          </a:bodyPr>
          <a:lstStyle/>
          <a:p>
            <a:pPr marL="21820">
              <a:spcBef>
                <a:spcPts val="1392"/>
              </a:spcBef>
              <a:tabLst>
                <a:tab pos="424396" algn="l"/>
                <a:tab pos="2669661" algn="l"/>
                <a:tab pos="556843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(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7" dirty="0">
                <a:latin typeface="SimSun"/>
                <a:cs typeface="SimSun"/>
              </a:rPr>
              <a:t>5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7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/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50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3.5</a:t>
            </a:r>
            <a:r>
              <a:rPr sz="2200" spc="17" dirty="0">
                <a:latin typeface="SimSun"/>
                <a:cs typeface="SimSun"/>
              </a:rPr>
              <a:t>)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531821"/>
            <a:ext cx="7993125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34" dirty="0"/>
              <a:t>Операции</a:t>
            </a:r>
            <a:r>
              <a:rPr sz="3200" spc="112" dirty="0"/>
              <a:t> </a:t>
            </a:r>
            <a:r>
              <a:rPr sz="3200" spc="-86" dirty="0"/>
              <a:t>сравнения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09600" y="1221751"/>
            <a:ext cx="8457193" cy="1745413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spc="-94" dirty="0">
                <a:latin typeface="Tahoma"/>
                <a:cs typeface="Tahoma"/>
              </a:rPr>
              <a:t>Операции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сравнения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сравнивают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относительные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величины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своих 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операндов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возвращают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результат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логического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типа,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значение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которого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обычно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используется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выбора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следующего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действия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более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крупном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операторе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или 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программе:</a:t>
            </a:r>
            <a:endParaRPr sz="2200" dirty="0">
              <a:latin typeface="Tahoma"/>
              <a:cs typeface="Tahoma"/>
            </a:endParaRPr>
          </a:p>
          <a:p>
            <a:pPr marL="42549" algn="ctr"/>
            <a:r>
              <a:rPr sz="2200" spc="146" dirty="0"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985496"/>
              </p:ext>
            </p:extLst>
          </p:nvPr>
        </p:nvGraphicFramePr>
        <p:xfrm>
          <a:off x="494612" y="3143721"/>
          <a:ext cx="9106588" cy="3249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9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33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42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4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57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37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1277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127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45085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5651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494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Меньше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26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220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000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48895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5651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494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Больше или равно: число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целого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типа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9189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6002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7">
                  <a:txBody>
                    <a:bodyPr/>
                    <a:lstStyle/>
                    <a:p>
                      <a:pPr marL="1619250" indent="-107632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</a:t>
                      </a:r>
                      <a:r>
                        <a:rPr lang="ru-RU"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</a:t>
                      </a: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преобразуется к 1.0</a:t>
                      </a:r>
                      <a:endParaRPr sz="220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4460" marR="1819910" indent="-5080">
                        <a:lnSpc>
                          <a:spcPct val="100000"/>
                        </a:lnSpc>
                        <a:spcBef>
                          <a:spcPts val="0"/>
                        </a:spcBef>
                        <a:tabLst>
                          <a:tab pos="1619885" algn="l"/>
                        </a:tabLst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  ==  3.0	</a:t>
                      </a: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Значения </a:t>
                      </a:r>
                      <a:r>
                        <a:rPr sz="2200" kern="0" spc="0" baseline="0" dirty="0" err="1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равны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2200" kern="0" spc="0" baseline="0" dirty="0">
                        <a:solidFill>
                          <a:srgbClr val="BA202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4460" marR="1819910" indent="-5080">
                        <a:lnSpc>
                          <a:spcPct val="100000"/>
                        </a:lnSpc>
                        <a:spcBef>
                          <a:spcPts val="0"/>
                        </a:spcBef>
                        <a:tabLst>
                          <a:tab pos="1619885" algn="l"/>
                        </a:tabLst>
                      </a:pPr>
                      <a:r>
                        <a:rPr lang="en-US"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</a:t>
                      </a:r>
                      <a:endParaRPr sz="220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014">
                        <a:lnSpc>
                          <a:spcPct val="100000"/>
                        </a:lnSpc>
                        <a:spcBef>
                          <a:spcPts val="0"/>
                        </a:spcBef>
                        <a:tabLst>
                          <a:tab pos="1619885" algn="l"/>
                        </a:tabLst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 </a:t>
                      </a: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3.0	</a:t>
                      </a:r>
                      <a:r>
                        <a:rPr lang="ru-RU"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Значения не равны</a:t>
                      </a:r>
                      <a:endParaRPr sz="220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509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False</a:t>
                      </a: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473333"/>
            <a:ext cx="74597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9" dirty="0"/>
              <a:t>Логическая</a:t>
            </a:r>
            <a:r>
              <a:rPr sz="3200" spc="146" dirty="0"/>
              <a:t> </a:t>
            </a:r>
            <a:r>
              <a:rPr sz="3200" spc="-52" dirty="0"/>
              <a:t>операция</a:t>
            </a:r>
            <a:r>
              <a:rPr sz="3200" spc="137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not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94097" y="4364897"/>
            <a:ext cx="8728" cy="783316"/>
            <a:chOff x="345795" y="2167165"/>
            <a:chExt cx="5080" cy="455930"/>
          </a:xfrm>
        </p:grpSpPr>
        <p:sp>
          <p:nvSpPr>
            <p:cNvPr id="5" name="object 5"/>
            <p:cNvSpPr/>
            <p:nvPr/>
          </p:nvSpPr>
          <p:spPr>
            <a:xfrm>
              <a:off x="348322" y="2167165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2318994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2470822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81000" y="1371600"/>
            <a:ext cx="8455011" cy="3873816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878250" marR="162558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69" dirty="0">
                <a:latin typeface="Tahoma"/>
                <a:cs typeface="Tahoma"/>
              </a:rPr>
              <a:t>Унарная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логическая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not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94" dirty="0">
                <a:latin typeface="Tahoma"/>
                <a:cs typeface="Tahoma"/>
              </a:rPr>
              <a:t>называется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логическим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отрицанием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26" dirty="0">
                <a:latin typeface="Tahoma"/>
                <a:cs typeface="Tahoma"/>
              </a:rPr>
              <a:t>(«НЕ», </a:t>
            </a:r>
            <a:r>
              <a:rPr sz="2200" spc="-77" dirty="0">
                <a:latin typeface="Tahoma"/>
                <a:cs typeface="Tahoma"/>
              </a:rPr>
              <a:t>инверсия)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указывается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перед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логическим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выражением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 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получения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его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противоположного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значения.</a:t>
            </a:r>
            <a:endParaRPr sz="2200" dirty="0">
              <a:latin typeface="Tahoma"/>
              <a:cs typeface="Tahoma"/>
            </a:endParaRPr>
          </a:p>
          <a:p>
            <a:pPr marL="878250" marR="8728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69" dirty="0">
                <a:latin typeface="Tahoma"/>
                <a:cs typeface="Tahoma"/>
              </a:rPr>
              <a:t>Приоритет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операци</a:t>
            </a:r>
            <a:r>
              <a:rPr sz="2200" spc="-103" dirty="0">
                <a:latin typeface="Tahoma"/>
                <a:cs typeface="Tahoma"/>
              </a:rPr>
              <a:t>и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no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t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69" dirty="0">
                <a:latin typeface="Tahoma"/>
                <a:cs typeface="Tahoma"/>
              </a:rPr>
              <a:t>ни</a:t>
            </a:r>
            <a:r>
              <a:rPr sz="2200" spc="-137" dirty="0">
                <a:latin typeface="Tahoma"/>
                <a:cs typeface="Tahoma"/>
              </a:rPr>
              <a:t>ж</a:t>
            </a:r>
            <a:r>
              <a:rPr sz="2200" spc="-155" dirty="0">
                <a:latin typeface="Tahoma"/>
                <a:cs typeface="Tahoma"/>
              </a:rPr>
              <a:t>е</a:t>
            </a:r>
            <a:r>
              <a:rPr sz="2200" spc="-86" dirty="0">
                <a:latin typeface="Tahoma"/>
                <a:cs typeface="Tahoma"/>
              </a:rPr>
              <a:t>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чем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у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операци</a:t>
            </a:r>
            <a:r>
              <a:rPr sz="2200" spc="-103" dirty="0">
                <a:latin typeface="Tahoma"/>
                <a:cs typeface="Tahoma"/>
              </a:rPr>
              <a:t>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сравнения</a:t>
            </a:r>
            <a:r>
              <a:rPr sz="2200" spc="-60" dirty="0">
                <a:latin typeface="Tahoma"/>
                <a:cs typeface="Tahoma"/>
              </a:rPr>
              <a:t>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поэтому  </a:t>
            </a:r>
            <a:r>
              <a:rPr sz="2200" spc="-112" dirty="0">
                <a:latin typeface="Tahoma"/>
                <a:cs typeface="Tahoma"/>
              </a:rPr>
              <a:t>следующее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за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ней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логическое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выражение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можно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46" dirty="0">
                <a:latin typeface="Tahoma"/>
                <a:cs typeface="Tahoma"/>
              </a:rPr>
              <a:t>не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заключать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скобки: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94"/>
              </a:spcBef>
            </a:pP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347481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(3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72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5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120" dirty="0">
                <a:latin typeface="SimSun"/>
                <a:cs typeface="SimSun"/>
              </a:rPr>
              <a:t>=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8)	</a:t>
            </a:r>
            <a:r>
              <a:rPr sz="2200" spc="43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43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411959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120" dirty="0">
                <a:solidFill>
                  <a:srgbClr val="007F00"/>
                </a:solidFill>
                <a:latin typeface="SimSun"/>
                <a:cs typeface="SimSun"/>
              </a:rPr>
              <a:t>not</a:t>
            </a:r>
            <a:r>
              <a:rPr sz="2200" spc="524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6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5</a:t>
            </a:r>
            <a:r>
              <a:rPr sz="2200" spc="472" dirty="0">
                <a:latin typeface="SimSun"/>
                <a:cs typeface="SimSun"/>
              </a:rPr>
              <a:t> </a:t>
            </a:r>
            <a:r>
              <a:rPr sz="2200" spc="1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120" dirty="0">
                <a:latin typeface="SimSun"/>
                <a:cs typeface="SimSun"/>
              </a:rPr>
              <a:t>=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8)	</a:t>
            </a:r>
            <a:r>
              <a:rPr sz="2200" spc="34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473333"/>
            <a:ext cx="75359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9" dirty="0"/>
              <a:t>Логическая</a:t>
            </a:r>
            <a:r>
              <a:rPr sz="3200" spc="146" dirty="0"/>
              <a:t> </a:t>
            </a:r>
            <a:r>
              <a:rPr sz="3200" spc="-52" dirty="0"/>
              <a:t>операция</a:t>
            </a:r>
            <a:r>
              <a:rPr sz="3200" spc="137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and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51702" y="1239858"/>
            <a:ext cx="8024078" cy="1788758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56383" marR="170195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57474" algn="l"/>
              </a:tabLst>
            </a:pPr>
            <a:r>
              <a:rPr sz="2200" spc="-69" dirty="0">
                <a:latin typeface="Tahoma"/>
                <a:cs typeface="Tahoma"/>
              </a:rPr>
              <a:t>Бинарная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логическая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and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94" dirty="0">
                <a:latin typeface="Tahoma"/>
                <a:cs typeface="Tahoma"/>
              </a:rPr>
              <a:t>называется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логическим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умножением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(логическое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52" dirty="0">
                <a:latin typeface="Tahoma"/>
                <a:cs typeface="Tahoma"/>
              </a:rPr>
              <a:t>«И»).</a:t>
            </a:r>
            <a:endParaRPr sz="2200" dirty="0">
              <a:latin typeface="Tahoma"/>
              <a:cs typeface="Tahoma"/>
            </a:endParaRPr>
          </a:p>
          <a:p>
            <a:pPr marL="256383" marR="8728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57474" algn="l"/>
              </a:tabLst>
            </a:pPr>
            <a:r>
              <a:rPr sz="2200" spc="-69" dirty="0">
                <a:latin typeface="Tahoma"/>
                <a:cs typeface="Tahoma"/>
              </a:rPr>
              <a:t>Результатом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and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120" dirty="0">
                <a:latin typeface="Tahoma"/>
                <a:cs typeface="Tahoma"/>
              </a:rPr>
              <a:t>будет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только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тогда,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когда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оба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логических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будут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иметь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значения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прочих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случаях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результатом 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будет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dirty="0">
                <a:latin typeface="Tahoma"/>
                <a:cs typeface="Tahoma"/>
              </a:rPr>
              <a:t>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663741" y="4517960"/>
            <a:ext cx="136371" cy="232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374" spc="60" dirty="0">
                <a:solidFill>
                  <a:srgbClr val="AA21FF"/>
                </a:solidFill>
                <a:latin typeface="Cambria"/>
                <a:cs typeface="Cambria"/>
              </a:rPr>
              <a:t>∗</a:t>
            </a:r>
            <a:endParaRPr sz="1374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1000" y="3281768"/>
            <a:ext cx="8153400" cy="102633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24396" algn="l"/>
                <a:tab pos="589136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(9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5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200" spc="49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10</a:t>
            </a:r>
            <a:r>
              <a:rPr sz="2200" spc="550" dirty="0">
                <a:latin typeface="SimSun"/>
                <a:cs typeface="SimSun"/>
              </a:rPr>
              <a:t> </a:t>
            </a:r>
            <a:r>
              <a:rPr sz="2200" spc="120" dirty="0">
                <a:solidFill>
                  <a:srgbClr val="007F00"/>
                </a:solidFill>
                <a:latin typeface="SimSun"/>
                <a:cs typeface="SimSun"/>
              </a:rPr>
              <a:t>and</a:t>
            </a:r>
            <a:r>
              <a:rPr sz="2200" spc="51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55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6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==</a:t>
            </a:r>
            <a:r>
              <a:rPr sz="2200" spc="533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4)	</a:t>
            </a:r>
            <a:r>
              <a:rPr sz="2200" spc="34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4602902" algn="l"/>
                <a:tab pos="6213208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(</a:t>
            </a:r>
            <a:r>
              <a:rPr sz="2200" spc="17" dirty="0">
                <a:latin typeface="SimSun"/>
                <a:cs typeface="SimSun"/>
              </a:rPr>
              <a:t>4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!</a:t>
            </a:r>
            <a:r>
              <a:rPr sz="2200" spc="-82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solidFill>
                  <a:srgbClr val="007F00"/>
                </a:solidFill>
                <a:latin typeface="SimSun"/>
                <a:cs typeface="SimSun"/>
              </a:rPr>
              <a:t>an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d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1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=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98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20</a:t>
            </a:r>
            <a:r>
              <a:rPr sz="2200" spc="17" dirty="0">
                <a:latin typeface="SimSun"/>
                <a:cs typeface="SimSun"/>
              </a:rPr>
              <a:t>)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625733"/>
            <a:ext cx="63929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9" dirty="0"/>
              <a:t>Логическая</a:t>
            </a:r>
            <a:r>
              <a:rPr sz="3200" spc="146" dirty="0"/>
              <a:t> </a:t>
            </a:r>
            <a:r>
              <a:rPr sz="3200" spc="-52" dirty="0"/>
              <a:t>операция</a:t>
            </a:r>
            <a:r>
              <a:rPr sz="3200" spc="129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or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8439" y="1392258"/>
            <a:ext cx="8024078" cy="1788758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56383" marR="450580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57474" algn="l"/>
              </a:tabLst>
            </a:pPr>
            <a:r>
              <a:rPr sz="2200" spc="-69" dirty="0">
                <a:latin typeface="Tahoma"/>
                <a:cs typeface="Tahoma"/>
              </a:rPr>
              <a:t>Бинарная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логическая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or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94" dirty="0">
                <a:latin typeface="Tahoma"/>
                <a:cs typeface="Tahoma"/>
              </a:rPr>
              <a:t>называется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логическим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сложением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(логическое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43" dirty="0">
                <a:latin typeface="Tahoma"/>
                <a:cs typeface="Tahoma"/>
              </a:rPr>
              <a:t>«ИЛИ»).</a:t>
            </a:r>
            <a:endParaRPr sz="2200" dirty="0">
              <a:latin typeface="Tahoma"/>
              <a:cs typeface="Tahoma"/>
            </a:endParaRPr>
          </a:p>
          <a:p>
            <a:pPr marL="256383" marR="8728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57474" algn="l"/>
              </a:tabLst>
            </a:pPr>
            <a:r>
              <a:rPr sz="2200" spc="-69" dirty="0">
                <a:latin typeface="Tahoma"/>
                <a:cs typeface="Tahoma"/>
              </a:rPr>
              <a:t>Результатом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or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120" dirty="0">
                <a:latin typeface="Tahoma"/>
                <a:cs typeface="Tahoma"/>
              </a:rPr>
              <a:t>будет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только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тогда,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когда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оба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логических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будут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иметь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значения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прочих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случаях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результатом 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будет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dirty="0">
                <a:latin typeface="Tahoma"/>
                <a:cs typeface="Tahoma"/>
              </a:rPr>
              <a:t>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341642" y="4517960"/>
            <a:ext cx="136371" cy="232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374" spc="60" dirty="0">
                <a:solidFill>
                  <a:srgbClr val="AA21FF"/>
                </a:solidFill>
                <a:latin typeface="Cambria"/>
                <a:cs typeface="Cambria"/>
              </a:rPr>
              <a:t>∗</a:t>
            </a:r>
            <a:endParaRPr sz="1374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5345" y="3506716"/>
            <a:ext cx="8187171" cy="102633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24396" algn="l"/>
                <a:tab pos="5729898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(9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5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200" spc="49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10</a:t>
            </a:r>
            <a:r>
              <a:rPr sz="2200" spc="524" dirty="0">
                <a:latin typeface="SimSun"/>
                <a:cs typeface="SimSun"/>
              </a:rPr>
              <a:t> </a:t>
            </a:r>
            <a:r>
              <a:rPr sz="2200" spc="86" dirty="0">
                <a:solidFill>
                  <a:srgbClr val="007F00"/>
                </a:solidFill>
                <a:latin typeface="SimSun"/>
                <a:cs typeface="SimSun"/>
              </a:rPr>
              <a:t>or</a:t>
            </a:r>
            <a:r>
              <a:rPr sz="2200" spc="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5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==</a:t>
            </a:r>
            <a:r>
              <a:rPr sz="2200" spc="533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4)	</a:t>
            </a:r>
            <a:r>
              <a:rPr sz="2200" spc="43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43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4281058" algn="l"/>
                <a:tab pos="605174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(4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6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200" spc="45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86" dirty="0">
                <a:solidFill>
                  <a:srgbClr val="007F00"/>
                </a:solidFill>
                <a:latin typeface="SimSun"/>
                <a:cs typeface="SimSun"/>
              </a:rPr>
              <a:t>or</a:t>
            </a:r>
            <a:r>
              <a:rPr sz="2200" spc="533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10	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55" dirty="0">
                <a:latin typeface="SimSun"/>
                <a:cs typeface="SimSun"/>
              </a:rPr>
              <a:t> </a:t>
            </a:r>
            <a:r>
              <a:rPr sz="2200" spc="1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120" dirty="0">
                <a:latin typeface="SimSun"/>
                <a:cs typeface="SimSun"/>
              </a:rPr>
              <a:t>=</a:t>
            </a:r>
            <a:r>
              <a:rPr sz="2200" spc="524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100)	</a:t>
            </a:r>
            <a:r>
              <a:rPr sz="2200" spc="34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3544" y="549533"/>
            <a:ext cx="830214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60" dirty="0"/>
              <a:t>Приведение</a:t>
            </a:r>
            <a:r>
              <a:rPr sz="3200" spc="163" dirty="0"/>
              <a:t> </a:t>
            </a:r>
            <a:r>
              <a:rPr sz="3200" spc="86" dirty="0"/>
              <a:t>к</a:t>
            </a:r>
            <a:r>
              <a:rPr sz="3200" spc="172" dirty="0"/>
              <a:t> </a:t>
            </a:r>
            <a:r>
              <a:rPr sz="3200" spc="-43" dirty="0"/>
              <a:t>логическому</a:t>
            </a:r>
            <a:r>
              <a:rPr sz="3200" spc="163" dirty="0"/>
              <a:t> </a:t>
            </a:r>
            <a:r>
              <a:rPr sz="3200" spc="-34" dirty="0"/>
              <a:t>типу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94097" y="4044045"/>
            <a:ext cx="8728" cy="1044057"/>
            <a:chOff x="345795" y="1980412"/>
            <a:chExt cx="5080" cy="607695"/>
          </a:xfrm>
        </p:grpSpPr>
        <p:sp>
          <p:nvSpPr>
            <p:cNvPr id="5" name="object 5"/>
            <p:cNvSpPr/>
            <p:nvPr/>
          </p:nvSpPr>
          <p:spPr>
            <a:xfrm>
              <a:off x="348322" y="1980412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2132241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2284069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2435898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22666" y="1590305"/>
            <a:ext cx="8683024" cy="3381630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878250" marR="8728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52" dirty="0">
                <a:latin typeface="Tahoma"/>
                <a:cs typeface="Tahoma"/>
              </a:rPr>
              <a:t>Конструктор </a:t>
            </a:r>
            <a:r>
              <a:rPr sz="2200" spc="-86" dirty="0">
                <a:latin typeface="Tahoma"/>
                <a:cs typeface="Tahoma"/>
              </a:rPr>
              <a:t>типа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bool</a:t>
            </a:r>
            <a:r>
              <a:rPr sz="2200" spc="9" dirty="0">
                <a:latin typeface="SimSun"/>
                <a:cs typeface="SimSun"/>
              </a:rPr>
              <a:t>(x) </a:t>
            </a:r>
            <a:r>
              <a:rPr sz="2200" spc="-77" dirty="0">
                <a:latin typeface="Tahoma"/>
                <a:cs typeface="Tahoma"/>
              </a:rPr>
              <a:t>может использоваться </a:t>
            </a:r>
            <a:r>
              <a:rPr sz="2200" spc="-60" dirty="0">
                <a:latin typeface="Tahoma"/>
                <a:cs typeface="Tahoma"/>
              </a:rPr>
              <a:t>для </a:t>
            </a:r>
            <a:r>
              <a:rPr sz="2200" spc="-112" dirty="0">
                <a:latin typeface="Tahoma"/>
                <a:cs typeface="Tahoma"/>
              </a:rPr>
              <a:t>приведения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любого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значения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к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логическому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типу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(если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это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значение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можно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интерпретировать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как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логический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тип).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Если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аргумент</a:t>
            </a:r>
            <a:r>
              <a:rPr sz="2200" spc="69" dirty="0">
                <a:latin typeface="Tahoma"/>
                <a:cs typeface="Tahoma"/>
              </a:rPr>
              <a:t> </a:t>
            </a:r>
            <a:r>
              <a:rPr sz="2200" spc="17" dirty="0">
                <a:latin typeface="SimSun"/>
                <a:cs typeface="SimSun"/>
              </a:rPr>
              <a:t>*x*</a:t>
            </a:r>
            <a:r>
              <a:rPr sz="2200" spc="-326" dirty="0">
                <a:latin typeface="SimSun"/>
                <a:cs typeface="SimSun"/>
              </a:rPr>
              <a:t> </a:t>
            </a:r>
            <a:r>
              <a:rPr sz="2200" spc="-77" dirty="0">
                <a:latin typeface="Tahoma"/>
                <a:cs typeface="Tahoma"/>
              </a:rPr>
              <a:t>ложь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опущен,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то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будет </a:t>
            </a:r>
            <a:r>
              <a:rPr sz="2200" spc="-112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возвращено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значение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dirty="0">
                <a:latin typeface="Tahoma"/>
                <a:cs typeface="Tahoma"/>
              </a:rPr>
              <a:t>.</a:t>
            </a:r>
          </a:p>
          <a:p>
            <a:pPr>
              <a:spcBef>
                <a:spcPts val="94"/>
              </a:spcBef>
            </a:pP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492474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746" dirty="0"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bool</a:t>
            </a:r>
            <a:r>
              <a:rPr sz="2200" spc="-69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(1)</a:t>
            </a:r>
            <a:r>
              <a:rPr sz="2200" spc="-722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507" dirty="0"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bool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(</a:t>
            </a:r>
            <a:r>
              <a:rPr sz="2200" spc="1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74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1.0)</a:t>
            </a:r>
            <a:r>
              <a:rPr sz="2200" spc="-75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)	</a:t>
            </a:r>
            <a:r>
              <a:rPr sz="2200" spc="43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43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r>
              <a:rPr sz="2200" spc="-7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424396" algn="l"/>
                <a:tab pos="4763278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746" dirty="0"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bool</a:t>
            </a:r>
            <a:r>
              <a:rPr sz="2200" spc="-69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(0)</a:t>
            </a:r>
            <a:r>
              <a:rPr sz="2200" spc="-722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524" dirty="0"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bool</a:t>
            </a:r>
            <a:r>
              <a:rPr sz="2200" spc="-679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(0.0)</a:t>
            </a:r>
            <a:r>
              <a:rPr sz="2200" spc="-74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)	</a:t>
            </a:r>
            <a:r>
              <a:rPr sz="2200" spc="34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r>
              <a:rPr sz="2200" spc="-43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2831128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746" dirty="0"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bool</a:t>
            </a:r>
            <a:r>
              <a:rPr sz="2200" spc="-713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())	</a:t>
            </a:r>
            <a:r>
              <a:rPr sz="2200" spc="34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7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1046</Words>
  <Application>Microsoft Office PowerPoint</Application>
  <PresentationFormat>Лист A4 (210x297 мм)</PresentationFormat>
  <Paragraphs>161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2" baseType="lpstr">
      <vt:lpstr>Microsoft JhengHei UI</vt:lpstr>
      <vt:lpstr>SimSun</vt:lpstr>
      <vt:lpstr>Arial</vt:lpstr>
      <vt:lpstr>Calibri</vt:lpstr>
      <vt:lpstr>Calibri Light</vt:lpstr>
      <vt:lpstr>Cambria</vt:lpstr>
      <vt:lpstr>Lucida Sans Unicode</vt:lpstr>
      <vt:lpstr>Tahoma</vt:lpstr>
      <vt:lpstr>Times New Roman</vt:lpstr>
      <vt:lpstr>Trebuchet MS</vt:lpstr>
      <vt:lpstr>Тема Office</vt:lpstr>
      <vt:lpstr>Презентация PowerPoint</vt:lpstr>
      <vt:lpstr>Презентация PowerPoint</vt:lpstr>
      <vt:lpstr>Логический тип данных</vt:lpstr>
      <vt:lpstr>Операции сравнения</vt:lpstr>
      <vt:lpstr>Операции сравнения</vt:lpstr>
      <vt:lpstr>Логическая операция not</vt:lpstr>
      <vt:lpstr>Логическая операция and</vt:lpstr>
      <vt:lpstr>Логическая операция or</vt:lpstr>
      <vt:lpstr>Приведение к логическому типу</vt:lpstr>
      <vt:lpstr>Сцепленные операции сравнения</vt:lpstr>
      <vt:lpstr>Сравнение чисел с плавающей точкой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9</cp:revision>
  <dcterms:created xsi:type="dcterms:W3CDTF">2024-06-07T06:06:22Z</dcterms:created>
  <dcterms:modified xsi:type="dcterms:W3CDTF">2024-06-07T12:03:01Z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