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958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9874" y="769191"/>
            <a:ext cx="5414478" cy="317331"/>
          </a:xfrm>
        </p:spPr>
        <p:txBody>
          <a:bodyPr lIns="0" tIns="0" rIns="0" bIns="0"/>
          <a:lstStyle>
            <a:lvl1pPr>
              <a:defRPr sz="2062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1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1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688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5.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Работа со списками в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Python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-е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6B05402-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Механика»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81000" y="3544"/>
            <a:ext cx="6011926" cy="908868"/>
          </a:xfrm>
          <a:prstGeom prst="rect">
            <a:avLst/>
          </a:prstGeom>
        </p:spPr>
        <p:txBody>
          <a:bodyPr vert="horz" wrap="square" lIns="0" tIns="87278" rIns="0" bIns="0" rtlCol="0">
            <a:spAutoFit/>
          </a:bodyPr>
          <a:lstStyle/>
          <a:p>
            <a:pPr marL="21820">
              <a:spcBef>
                <a:spcPts val="687"/>
              </a:spcBef>
            </a:pPr>
            <a:r>
              <a:rPr sz="3200" b="1" spc="-17" dirty="0">
                <a:latin typeface="Trebuchet MS"/>
                <a:cs typeface="Trebuchet MS"/>
              </a:rPr>
              <a:t>Изменение</a:t>
            </a:r>
            <a:r>
              <a:rPr sz="3200" b="1" spc="-112" dirty="0">
                <a:latin typeface="Trebuchet MS"/>
                <a:cs typeface="Trebuchet MS"/>
              </a:rPr>
              <a:t> </a:t>
            </a:r>
            <a:r>
              <a:rPr sz="3200" b="1" spc="-17" dirty="0">
                <a:latin typeface="Trebuchet MS"/>
                <a:cs typeface="Trebuchet MS"/>
              </a:rPr>
              <a:t>списков</a:t>
            </a:r>
            <a:endParaRPr sz="3200" dirty="0">
              <a:latin typeface="Trebuchet MS"/>
              <a:cs typeface="Trebuchet MS"/>
            </a:endParaRPr>
          </a:p>
          <a:p>
            <a:pPr marL="21820">
              <a:spcBef>
                <a:spcPts val="393"/>
              </a:spcBef>
            </a:pPr>
            <a:r>
              <a:rPr b="1" spc="-86" dirty="0">
                <a:solidFill>
                  <a:srgbClr val="1F973F"/>
                </a:solidFill>
                <a:latin typeface="Arial"/>
                <a:cs typeface="Arial"/>
              </a:rPr>
              <a:t>Примеры</a:t>
            </a:r>
            <a:r>
              <a:rPr b="1" spc="2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112" dirty="0">
                <a:solidFill>
                  <a:srgbClr val="1F973F"/>
                </a:solidFill>
                <a:latin typeface="Arial"/>
                <a:cs typeface="Arial"/>
              </a:rPr>
              <a:t>присваиваний</a:t>
            </a:r>
            <a:r>
              <a:rPr b="1" spc="2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43" dirty="0">
                <a:solidFill>
                  <a:srgbClr val="1F973F"/>
                </a:solidFill>
                <a:latin typeface="Arial"/>
                <a:cs typeface="Arial"/>
              </a:rPr>
              <a:t>по</a:t>
            </a:r>
            <a:r>
              <a:rPr b="1" spc="17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69" dirty="0">
                <a:solidFill>
                  <a:srgbClr val="1F973F"/>
                </a:solidFill>
                <a:latin typeface="Arial"/>
                <a:cs typeface="Arial"/>
              </a:rPr>
              <a:t>срезу</a:t>
            </a:r>
            <a:endParaRPr dirty="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8903"/>
              </p:ext>
            </p:extLst>
          </p:nvPr>
        </p:nvGraphicFramePr>
        <p:xfrm>
          <a:off x="266700" y="973967"/>
          <a:ext cx="9372600" cy="59253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0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90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28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[1:2]</a:t>
                      </a:r>
                      <a:r>
                        <a:rPr sz="18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[4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5]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80000"/>
                        </a:lnSpc>
                      </a:pPr>
                      <a:r>
                        <a:rPr sz="18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Замена/вставка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[1:1]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5" dirty="0">
                          <a:latin typeface="Cambria"/>
                          <a:cs typeface="Cambria"/>
                        </a:rPr>
                        <a:t>[60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70]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(ничего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не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заменяется)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60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[1:2]</a:t>
                      </a:r>
                      <a:r>
                        <a:rPr sz="18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4" dirty="0">
                          <a:latin typeface="Cambria"/>
                          <a:cs typeface="Cambria"/>
                        </a:rPr>
                        <a:t>[]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80000"/>
                        </a:lnSpc>
                      </a:pPr>
                      <a:r>
                        <a:rPr sz="18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(ничего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не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добавляется)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[:0]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3]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место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:0,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пустой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начале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80000"/>
                        </a:lnSpc>
                      </a:pP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a[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1800" spc="-6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60" dirty="0">
                          <a:latin typeface="Cambria"/>
                          <a:cs typeface="Cambria"/>
                        </a:rPr>
                        <a:t>a):]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[4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6]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место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len(a):,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пустой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конце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8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30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6]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3132" y="315649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3132" y="901579"/>
            <a:ext cx="8939724" cy="61868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60" dirty="0">
                <a:latin typeface="Microsoft Sans Serif"/>
                <a:cs typeface="Microsoft Sans Serif"/>
              </a:rPr>
              <a:t>Подобно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строкам,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списки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имеют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набор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специфичных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методов,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многие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из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которых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ведут 	</a:t>
            </a:r>
            <a:r>
              <a:rPr sz="2000" dirty="0">
                <a:latin typeface="Microsoft Sans Serif"/>
                <a:cs typeface="Microsoft Sans Serif"/>
              </a:rPr>
              <a:t>к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изменению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исходного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списка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месте:</a:t>
            </a:r>
            <a:endParaRPr sz="20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62902"/>
              </p:ext>
            </p:extLst>
          </p:nvPr>
        </p:nvGraphicFramePr>
        <p:xfrm>
          <a:off x="543144" y="1798105"/>
          <a:ext cx="6453082" cy="17673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6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4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740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33820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4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5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5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eat"</a:t>
                      </a:r>
                      <a:r>
                        <a:rPr sz="1500" spc="19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more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0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5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55" dirty="0">
                          <a:latin typeface="Cambria"/>
                          <a:cs typeface="Cambria"/>
                        </a:rPr>
                        <a:t>append</a:t>
                      </a:r>
                      <a:r>
                        <a:rPr sz="15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7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5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please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45" dirty="0">
                          <a:latin typeface="Cambria"/>
                          <a:cs typeface="Cambria"/>
                        </a:rPr>
                        <a:t>)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7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-50" dirty="0">
                          <a:latin typeface="Cambria"/>
                          <a:cs typeface="Cambria"/>
                        </a:rPr>
                        <a:t>a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eat"</a:t>
                      </a:r>
                      <a:r>
                        <a:rPr sz="1500" spc="19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more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4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please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  <a:tabLst>
                          <a:tab pos="1122045" algn="l"/>
                        </a:tabLst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0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5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40" dirty="0">
                          <a:latin typeface="Cambria"/>
                          <a:cs typeface="Cambria"/>
                        </a:rPr>
                        <a:t>sort</a:t>
                      </a:r>
                      <a:r>
                        <a:rPr sz="1500" spc="-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latin typeface="Cambria"/>
                          <a:cs typeface="Cambria"/>
                        </a:rPr>
                        <a:t>()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5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Сортировка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элементов</a:t>
                      </a:r>
                      <a:r>
                        <a:rPr sz="15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списка</a:t>
                      </a:r>
                      <a:r>
                        <a:rPr sz="15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("S"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ts val="905"/>
                        </a:lnSpc>
                      </a:pPr>
                      <a:r>
                        <a:rPr sz="1500" i="1" spc="95" dirty="0">
                          <a:solidFill>
                            <a:srgbClr val="BA2020"/>
                          </a:solidFill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sz="1500" i="1" spc="245" dirty="0">
                          <a:solidFill>
                            <a:srgbClr val="BA20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00" spc="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"e")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918">
                <a:tc>
                  <a:txBody>
                    <a:bodyPr/>
                    <a:lstStyle/>
                    <a:p>
                      <a:pPr marR="24765" algn="ctr">
                        <a:lnSpc>
                          <a:spcPts val="67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543144" y="3429000"/>
            <a:ext cx="8819712" cy="275360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546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546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546" spc="-86" dirty="0">
                <a:latin typeface="Cambria"/>
                <a:cs typeface="Cambria"/>
              </a:rPr>
              <a:t>a</a:t>
            </a:r>
            <a:endParaRPr sz="1546" dirty="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546" spc="309" dirty="0">
                <a:latin typeface="Cambria"/>
                <a:cs typeface="Cambria"/>
              </a:rPr>
              <a:t>[</a:t>
            </a:r>
            <a:r>
              <a:rPr sz="1546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-86" dirty="0">
                <a:solidFill>
                  <a:srgbClr val="BA2020"/>
                </a:solidFill>
                <a:latin typeface="Cambria"/>
                <a:cs typeface="Cambria"/>
              </a:rPr>
              <a:t>SPAM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430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335" dirty="0">
                <a:solidFill>
                  <a:srgbClr val="BA2020"/>
                </a:solidFill>
                <a:latin typeface="Cambria"/>
                <a:cs typeface="Cambria"/>
              </a:rPr>
              <a:t>eat"</a:t>
            </a:r>
            <a:r>
              <a:rPr sz="1546" spc="335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430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Cambria"/>
                <a:cs typeface="Cambria"/>
              </a:rPr>
              <a:t>please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266" dirty="0">
                <a:latin typeface="Cambria"/>
                <a:cs typeface="Cambria"/>
              </a:rPr>
              <a:t>]</a:t>
            </a:r>
            <a:endParaRPr sz="1546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1031" dirty="0">
              <a:latin typeface="Tahoma"/>
              <a:cs typeface="Tahoma"/>
            </a:endParaRPr>
          </a:p>
          <a:p>
            <a:pPr marL="476764" indent="-233473">
              <a:spcBef>
                <a:spcPts val="120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6764" algn="l"/>
              </a:tabLst>
            </a:pPr>
            <a:r>
              <a:rPr sz="2000" spc="-77" dirty="0">
                <a:latin typeface="Microsoft Sans Serif"/>
                <a:cs typeface="Microsoft Sans Serif"/>
              </a:rPr>
              <a:t>Наиболее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распространенный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335" dirty="0">
                <a:latin typeface="Microsoft Sans Serif"/>
                <a:cs typeface="Microsoft Sans Serif"/>
              </a:rPr>
              <a:t>–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append</a:t>
            </a:r>
            <a:r>
              <a:rPr sz="2000" spc="112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добавляет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конец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476764" marR="8728" indent="-233473">
              <a:lnSpc>
                <a:spcPct val="101499"/>
              </a:lnSpc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000" spc="-52" dirty="0">
                <a:latin typeface="Microsoft Sans Serif"/>
                <a:cs typeface="Microsoft Sans Serif"/>
              </a:rPr>
              <a:t>Эффект</a:t>
            </a:r>
            <a:r>
              <a:rPr sz="2000" spc="163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выполнения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выражения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a.append(x)</a:t>
            </a:r>
            <a:r>
              <a:rPr sz="2000" spc="249" dirty="0">
                <a:latin typeface="Cambria"/>
                <a:cs typeface="Cambria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аналогичен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558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+</a:t>
            </a:r>
            <a:r>
              <a:rPr sz="2000" spc="550" dirty="0">
                <a:latin typeface="Cambria"/>
                <a:cs typeface="Cambria"/>
              </a:rPr>
              <a:t> </a:t>
            </a:r>
            <a:r>
              <a:rPr sz="2000" spc="189" dirty="0">
                <a:latin typeface="Cambria"/>
                <a:cs typeface="Cambria"/>
              </a:rPr>
              <a:t>[x]</a:t>
            </a:r>
            <a:r>
              <a:rPr sz="2000" spc="249" dirty="0"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одним 	</a:t>
            </a:r>
            <a:r>
              <a:rPr sz="2000" spc="-43" dirty="0">
                <a:latin typeface="Microsoft Sans Serif"/>
                <a:cs typeface="Microsoft Sans Serif"/>
              </a:rPr>
              <a:t>принципиальным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отличием: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первый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вариант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изменяет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месте,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второй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вариант 	</a:t>
            </a:r>
            <a:r>
              <a:rPr sz="2000" spc="-69" dirty="0">
                <a:latin typeface="Microsoft Sans Serif"/>
                <a:cs typeface="Microsoft Sans Serif"/>
              </a:rPr>
              <a:t>создает</a:t>
            </a:r>
            <a:r>
              <a:rPr sz="2000" spc="-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новый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-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476764" indent="-233473">
              <a:spcBef>
                <a:spcPts val="3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6764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37" dirty="0">
                <a:solidFill>
                  <a:srgbClr val="1F973F"/>
                </a:solidFill>
                <a:latin typeface="Cambria"/>
                <a:cs typeface="Cambria"/>
              </a:rPr>
              <a:t>sort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упорядочивает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списке.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9284" y="36415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899023"/>
            <a:ext cx="8189906" cy="163794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216017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77" dirty="0">
                <a:solidFill>
                  <a:srgbClr val="1F973F"/>
                </a:solidFill>
                <a:latin typeface="Cambria"/>
                <a:cs typeface="Cambria"/>
              </a:rPr>
              <a:t>reverse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изменяет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порядок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элементов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списке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противоположный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(обращает 	список)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-17" dirty="0">
                <a:latin typeface="Microsoft Sans Serif"/>
                <a:cs typeface="Microsoft Sans Serif"/>
              </a:rPr>
              <a:t> месте.</a:t>
            </a:r>
            <a:endParaRPr sz="20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77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extend</a:t>
            </a:r>
            <a:r>
              <a:rPr sz="2000" spc="163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добавляет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множество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элементов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конец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pop</a:t>
            </a:r>
            <a:r>
              <a:rPr sz="2000" spc="8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удаляет</a:t>
            </a:r>
            <a:r>
              <a:rPr sz="2000" dirty="0">
                <a:latin typeface="Microsoft Sans Serif"/>
                <a:cs typeface="Microsoft Sans Serif"/>
              </a:rPr>
              <a:t> 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возвращает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последний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списка,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если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не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указана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конкретная 	позиция.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9661" y="3178792"/>
            <a:ext cx="430169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Добавление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множества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элементов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в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конец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списка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99661" y="4048317"/>
            <a:ext cx="3655838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Удаление</a:t>
            </a:r>
            <a:r>
              <a:rPr sz="1374" spc="38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и</a:t>
            </a:r>
            <a:r>
              <a:rPr sz="1374" spc="3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возврат</a:t>
            </a:r>
            <a:r>
              <a:rPr sz="1374" spc="38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последнего</a:t>
            </a:r>
            <a:r>
              <a:rPr sz="1374" spc="3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элемента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99555" y="5091742"/>
            <a:ext cx="3008893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-43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spc="-43" dirty="0">
                <a:solidFill>
                  <a:srgbClr val="BA2020"/>
                </a:solidFill>
                <a:latin typeface="Cambria"/>
                <a:cs typeface="Cambria"/>
              </a:rPr>
              <a:t>Метод</a:t>
            </a:r>
            <a:r>
              <a:rPr sz="1374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52" dirty="0">
                <a:solidFill>
                  <a:srgbClr val="BA2020"/>
                </a:solidFill>
                <a:latin typeface="Cambria"/>
                <a:cs typeface="Cambria"/>
              </a:rPr>
              <a:t>обращения</a:t>
            </a:r>
            <a:r>
              <a:rPr sz="1374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списка</a:t>
            </a:r>
            <a:r>
              <a:rPr sz="1374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на</a:t>
            </a:r>
            <a:r>
              <a:rPr sz="1374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месте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62000" y="2819400"/>
            <a:ext cx="3037256" cy="3211611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98189">
              <a:spcBef>
                <a:spcPts val="258"/>
              </a:spcBef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75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a</a:t>
            </a:r>
            <a:r>
              <a:rPr sz="1374" spc="756" dirty="0"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=</a:t>
            </a:r>
            <a:r>
              <a:rPr sz="1374" spc="773" dirty="0">
                <a:latin typeface="Cambria"/>
                <a:cs typeface="Cambria"/>
              </a:rPr>
              <a:t> 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12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9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1]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75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103" dirty="0">
                <a:latin typeface="Cambria"/>
                <a:cs typeface="Cambria"/>
              </a:rPr>
              <a:t> </a:t>
            </a:r>
            <a:r>
              <a:rPr sz="1374" spc="155" dirty="0">
                <a:latin typeface="Cambria"/>
                <a:cs typeface="Cambria"/>
              </a:rPr>
              <a:t>extend</a:t>
            </a:r>
            <a:r>
              <a:rPr sz="1374" spc="-69" dirty="0">
                <a:latin typeface="Cambria"/>
                <a:cs typeface="Cambria"/>
              </a:rPr>
              <a:t> </a:t>
            </a:r>
            <a:r>
              <a:rPr sz="1374" spc="206" dirty="0">
                <a:latin typeface="Cambria"/>
                <a:cs typeface="Cambria"/>
              </a:rPr>
              <a:t>([2</a:t>
            </a:r>
            <a:r>
              <a:rPr sz="1374" spc="-10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89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3</a:t>
            </a:r>
            <a:r>
              <a:rPr sz="1374" spc="-155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808" dirty="0">
                <a:latin typeface="Cambria"/>
                <a:cs typeface="Cambria"/>
              </a:rPr>
              <a:t> </a:t>
            </a:r>
            <a:r>
              <a:rPr sz="1374" spc="163" dirty="0">
                <a:latin typeface="Cambria"/>
                <a:cs typeface="Cambria"/>
              </a:rPr>
              <a:t>4])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89856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13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3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46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4]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30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94" dirty="0"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pop</a:t>
            </a:r>
            <a:r>
              <a:rPr sz="1374" spc="-60" dirty="0">
                <a:latin typeface="Cambria"/>
                <a:cs typeface="Cambria"/>
              </a:rPr>
              <a:t> </a:t>
            </a:r>
            <a:r>
              <a:rPr sz="1374" spc="196" dirty="0">
                <a:latin typeface="Cambria"/>
                <a:cs typeface="Cambria"/>
              </a:rPr>
              <a:t>()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-86" dirty="0">
                <a:latin typeface="Cambria"/>
                <a:cs typeface="Cambria"/>
              </a:rPr>
              <a:t>4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3]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84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77" dirty="0">
                <a:latin typeface="Cambria"/>
                <a:cs typeface="Cambria"/>
              </a:rPr>
              <a:t> </a:t>
            </a:r>
            <a:r>
              <a:rPr sz="1374" spc="196" dirty="0">
                <a:latin typeface="Cambria"/>
                <a:cs typeface="Cambria"/>
              </a:rPr>
              <a:t>reverse</a:t>
            </a:r>
            <a:r>
              <a:rPr sz="1374" spc="-52" dirty="0">
                <a:latin typeface="Cambria"/>
                <a:cs typeface="Cambria"/>
              </a:rPr>
              <a:t> </a:t>
            </a:r>
            <a:r>
              <a:rPr sz="1374" spc="215" dirty="0">
                <a:latin typeface="Cambria"/>
                <a:cs typeface="Cambria"/>
              </a:rPr>
              <a:t>()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[3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0]</a:t>
            </a:r>
            <a:endParaRPr sz="1374" dirty="0">
              <a:latin typeface="Cambria"/>
              <a:cs typeface="Cambria"/>
            </a:endParaRPr>
          </a:p>
          <a:p>
            <a:pPr marL="21820">
              <a:spcBef>
                <a:spcPts val="69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6" y="13194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5973" y="533401"/>
            <a:ext cx="4323111" cy="757233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solidFill>
                  <a:srgbClr val="1F9640"/>
                </a:solidFill>
                <a:latin typeface="Cambria"/>
                <a:cs typeface="Cambria"/>
              </a:rPr>
              <a:t>remove</a:t>
            </a:r>
            <a:r>
              <a:rPr spc="34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94" dirty="0">
                <a:latin typeface="Microsoft Sans Serif"/>
                <a:cs typeface="Microsoft Sans Serif"/>
              </a:rPr>
              <a:t>удаление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элементов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списка;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11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155" dirty="0">
                <a:solidFill>
                  <a:srgbClr val="1F9640"/>
                </a:solidFill>
                <a:latin typeface="Cambria"/>
                <a:cs typeface="Cambria"/>
              </a:rPr>
              <a:t>i</a:t>
            </a:r>
            <a:r>
              <a:rPr spc="155" dirty="0">
                <a:solidFill>
                  <a:srgbClr val="1F9640"/>
                </a:solidFill>
                <a:latin typeface="Microsoft Sans Serif"/>
                <a:cs typeface="Microsoft Sans Serif"/>
              </a:rPr>
              <a:t>n</a:t>
            </a:r>
            <a:r>
              <a:rPr spc="155" dirty="0">
                <a:solidFill>
                  <a:srgbClr val="1F9640"/>
                </a:solidFill>
                <a:latin typeface="Cambria"/>
                <a:cs typeface="Cambria"/>
              </a:rPr>
              <a:t>sert</a:t>
            </a:r>
            <a:r>
              <a:rPr spc="43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-26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вставка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элементов</a:t>
            </a:r>
            <a:r>
              <a:rPr spc="-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по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индексу;</a:t>
            </a:r>
            <a:endParaRPr dirty="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91485" y="533400"/>
            <a:ext cx="4423942" cy="757233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solidFill>
                  <a:srgbClr val="1F9640"/>
                </a:solidFill>
                <a:latin typeface="Cambria"/>
                <a:cs typeface="Cambria"/>
              </a:rPr>
              <a:t>count</a:t>
            </a:r>
            <a:r>
              <a:rPr spc="215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14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подсчет</a:t>
            </a:r>
            <a:r>
              <a:rPr spc="14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количества</a:t>
            </a:r>
            <a:r>
              <a:rPr spc="137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вхождений;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11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solidFill>
                  <a:srgbClr val="1F9640"/>
                </a:solidFill>
                <a:latin typeface="Cambria"/>
                <a:cs typeface="Cambria"/>
              </a:rPr>
              <a:t>index</a:t>
            </a:r>
            <a:r>
              <a:rPr spc="241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163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нахождение</a:t>
            </a:r>
            <a:r>
              <a:rPr spc="17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индекса</a:t>
            </a:r>
            <a:r>
              <a:rPr spc="16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элемента.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087545"/>
              </p:ext>
            </p:extLst>
          </p:nvPr>
        </p:nvGraphicFramePr>
        <p:xfrm>
          <a:off x="206924" y="1331348"/>
          <a:ext cx="8864320" cy="5537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2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6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44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index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800" spc="-1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Поиск</a:t>
                      </a:r>
                      <a:r>
                        <a:rPr sz="1800" spc="19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индекса</a:t>
                      </a:r>
                      <a:r>
                        <a:rPr sz="1800" spc="2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объекта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121098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mbria"/>
                          <a:cs typeface="Cambria"/>
                        </a:rPr>
                        <a:t>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59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insert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2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индексу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911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lang="ru-RU" sz="1800" spc="1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lang="en-US"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lang="en-US"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lang="en-US" sz="1800" spc="140" dirty="0">
                          <a:latin typeface="Cambria"/>
                          <a:cs typeface="Cambria"/>
                        </a:rPr>
                        <a:t>]</a:t>
                      </a:r>
                      <a:endParaRPr lang="en-US"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2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remove</a:t>
                      </a:r>
                      <a:r>
                        <a:rPr sz="18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2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2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значению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91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pop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0" dirty="0">
                          <a:latin typeface="Cambria"/>
                          <a:cs typeface="Cambria"/>
                        </a:rPr>
                        <a:t>(1)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индексу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count(</a:t>
                      </a:r>
                      <a:r>
                        <a:rPr sz="1800" spc="12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Количество</a:t>
                      </a:r>
                      <a:r>
                        <a:rPr sz="1800" spc="114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вхождений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1248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mbria"/>
                          <a:cs typeface="Cambria"/>
                        </a:rPr>
                        <a:t>1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0315" y="29346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Дополнительные</a:t>
            </a:r>
            <a:r>
              <a:rPr sz="3200" spc="26" dirty="0"/>
              <a:t> </a:t>
            </a:r>
            <a:r>
              <a:rPr sz="3200" spc="-34" dirty="0"/>
              <a:t>сведения</a:t>
            </a:r>
            <a:r>
              <a:rPr sz="3200" spc="26" dirty="0"/>
              <a:t> </a:t>
            </a:r>
            <a:r>
              <a:rPr sz="3200" dirty="0"/>
              <a:t>о</a:t>
            </a:r>
            <a:r>
              <a:rPr sz="3200" spc="34" dirty="0"/>
              <a:t> </a:t>
            </a:r>
            <a:r>
              <a:rPr sz="3200" spc="-17" dirty="0"/>
              <a:t>методе</a:t>
            </a:r>
            <a:r>
              <a:rPr sz="3200" spc="26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sort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6771" y="1059981"/>
            <a:ext cx="8214998" cy="111908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методе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137" dirty="0">
                <a:solidFill>
                  <a:srgbClr val="1F973F"/>
                </a:solidFill>
                <a:latin typeface="Cambria"/>
                <a:cs typeface="Cambria"/>
              </a:rPr>
              <a:t>sort </a:t>
            </a:r>
            <a:r>
              <a:rPr spc="-43" dirty="0">
                <a:latin typeface="Microsoft Sans Serif"/>
                <a:cs typeface="Microsoft Sans Serif"/>
              </a:rPr>
              <a:t>аргумент</a:t>
            </a:r>
            <a:r>
              <a:rPr spc="103" dirty="0">
                <a:latin typeface="Microsoft Sans Serif"/>
                <a:cs typeface="Microsoft Sans Serif"/>
              </a:rPr>
              <a:t> </a:t>
            </a:r>
            <a:r>
              <a:rPr spc="77" dirty="0">
                <a:latin typeface="Cambria"/>
                <a:cs typeface="Cambria"/>
              </a:rPr>
              <a:t>reverse</a:t>
            </a:r>
            <a:r>
              <a:rPr spc="137" dirty="0">
                <a:latin typeface="Cambria"/>
                <a:cs typeface="Cambria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позволяет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производить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сортировку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порядке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убывания 	</a:t>
            </a:r>
            <a:r>
              <a:rPr spc="-60" dirty="0">
                <a:latin typeface="Microsoft Sans Serif"/>
                <a:cs typeface="Microsoft Sans Serif"/>
              </a:rPr>
              <a:t>вместо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возрастания,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а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параметр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Cambria"/>
                <a:cs typeface="Cambria"/>
              </a:rPr>
              <a:t>key</a:t>
            </a:r>
            <a:r>
              <a:rPr spc="120" dirty="0">
                <a:latin typeface="Cambria"/>
                <a:cs typeface="Cambria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задает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функцию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одним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аргументом,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которая 	</a:t>
            </a:r>
            <a:r>
              <a:rPr spc="-69" dirty="0">
                <a:latin typeface="Microsoft Sans Serif"/>
                <a:cs typeface="Microsoft Sans Serif"/>
              </a:rPr>
              <a:t>возвращает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значение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для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использования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при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 err="1">
                <a:latin typeface="Microsoft Sans Serif"/>
                <a:cs typeface="Microsoft Sans Serif"/>
              </a:rPr>
              <a:t>сортировке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sz="1374" dirty="0">
              <a:latin typeface="Cambria"/>
              <a:cs typeface="Cambria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83731"/>
              </p:ext>
            </p:extLst>
          </p:nvPr>
        </p:nvGraphicFramePr>
        <p:xfrm>
          <a:off x="609600" y="2319719"/>
          <a:ext cx="4038600" cy="17872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4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8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 dirty="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0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04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80000"/>
                        </a:lnSpc>
                      </a:pP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5" dirty="0">
                          <a:latin typeface="Cambria"/>
                          <a:cs typeface="Cambria"/>
                        </a:rPr>
                        <a:t>sort</a:t>
                      </a:r>
                      <a:r>
                        <a:rPr sz="1800" spc="-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5" dirty="0">
                          <a:latin typeface="Cambria"/>
                          <a:cs typeface="Cambria"/>
                        </a:rPr>
                        <a:t>()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0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04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80000"/>
                        </a:lnSpc>
                      </a:pP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7" name="object 27"/>
          <p:cNvSpPr txBox="1"/>
          <p:nvPr/>
        </p:nvSpPr>
        <p:spPr>
          <a:xfrm>
            <a:off x="597180" y="4174683"/>
            <a:ext cx="7632420" cy="205379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spcBef>
                <a:spcPts val="163"/>
              </a:spcBef>
              <a:tabLst>
                <a:tab pos="487674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84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a.</a:t>
            </a:r>
            <a:r>
              <a:rPr spc="-94" dirty="0">
                <a:latin typeface="Cambria"/>
                <a:cs typeface="Cambria"/>
              </a:rPr>
              <a:t> </a:t>
            </a:r>
            <a:r>
              <a:rPr spc="249" dirty="0">
                <a:latin typeface="Cambria"/>
                <a:cs typeface="Cambria"/>
              </a:rPr>
              <a:t>sort(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key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007F00"/>
                </a:solidFill>
                <a:latin typeface="Cambria"/>
                <a:cs typeface="Cambria"/>
              </a:rPr>
              <a:t>str</a:t>
            </a:r>
            <a:r>
              <a:rPr spc="335" dirty="0">
                <a:latin typeface="Cambria"/>
                <a:cs typeface="Cambria"/>
              </a:rPr>
              <a:t>.</a:t>
            </a:r>
            <a:r>
              <a:rPr spc="-86" dirty="0">
                <a:latin typeface="Cambria"/>
                <a:cs typeface="Cambria"/>
              </a:rPr>
              <a:t> </a:t>
            </a:r>
            <a:r>
              <a:rPr spc="163" dirty="0">
                <a:latin typeface="Cambria"/>
                <a:cs typeface="Cambria"/>
              </a:rPr>
              <a:t>lower)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-86" dirty="0">
                <a:latin typeface="Cambria"/>
                <a:cs typeface="Cambria"/>
              </a:rPr>
              <a:t>a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283" dirty="0">
                <a:latin typeface="Cambria"/>
                <a:cs typeface="Cambria"/>
              </a:rPr>
              <a:t>[</a:t>
            </a:r>
            <a:r>
              <a:rPr spc="28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pc="266" dirty="0">
                <a:latin typeface="Cambria"/>
                <a:cs typeface="Cambria"/>
              </a:rPr>
              <a:t>,</a:t>
            </a:r>
            <a:r>
              <a:rPr spc="713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86" dirty="0">
                <a:solidFill>
                  <a:srgbClr val="BA2020"/>
                </a:solidFill>
                <a:latin typeface="Cambria"/>
                <a:cs typeface="Cambria"/>
              </a:rPr>
              <a:t>ABD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9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93" dirty="0">
                <a:latin typeface="Cambria"/>
                <a:cs typeface="Cambria"/>
              </a:rPr>
              <a:t>,</a:t>
            </a:r>
            <a:r>
              <a:rPr spc="703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155" dirty="0">
                <a:solidFill>
                  <a:srgbClr val="BA2020"/>
                </a:solidFill>
                <a:latin typeface="Cambria"/>
                <a:cs typeface="Cambria"/>
              </a:rPr>
              <a:t>aBe"</a:t>
            </a:r>
            <a:r>
              <a:rPr spc="155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9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713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a.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249" dirty="0">
                <a:latin typeface="Cambria"/>
                <a:cs typeface="Cambria"/>
              </a:rPr>
              <a:t>sort(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key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007F00"/>
                </a:solidFill>
                <a:latin typeface="Cambria"/>
                <a:cs typeface="Cambria"/>
              </a:rPr>
              <a:t>str</a:t>
            </a:r>
            <a:r>
              <a:rPr spc="335" dirty="0">
                <a:latin typeface="Cambria"/>
                <a:cs typeface="Cambria"/>
              </a:rPr>
              <a:t>.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120" dirty="0">
                <a:latin typeface="Cambria"/>
                <a:cs typeface="Cambria"/>
              </a:rPr>
              <a:t>lower</a:t>
            </a:r>
            <a:r>
              <a:rPr spc="-17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65" dirty="0">
                <a:latin typeface="Cambria"/>
                <a:cs typeface="Cambria"/>
              </a:rPr>
              <a:t> </a:t>
            </a:r>
            <a:r>
              <a:rPr spc="196" dirty="0">
                <a:latin typeface="Cambria"/>
                <a:cs typeface="Cambria"/>
              </a:rPr>
              <a:t>reverse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103" dirty="0">
                <a:latin typeface="Cambria"/>
                <a:cs typeface="Cambria"/>
              </a:rPr>
              <a:t>True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206" dirty="0">
                <a:latin typeface="Cambria"/>
                <a:cs typeface="Cambria"/>
              </a:rPr>
              <a:t>)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-86" dirty="0">
                <a:latin typeface="Cambria"/>
                <a:cs typeface="Cambria"/>
              </a:rPr>
              <a:t>a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283" dirty="0">
                <a:latin typeface="Cambria"/>
                <a:cs typeface="Cambria"/>
              </a:rPr>
              <a:t>[</a:t>
            </a:r>
            <a:r>
              <a:rPr spc="28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32" dirty="0">
                <a:solidFill>
                  <a:srgbClr val="BA2020"/>
                </a:solidFill>
                <a:latin typeface="Cambria"/>
                <a:cs typeface="Cambria"/>
              </a:rPr>
              <a:t>aBe"</a:t>
            </a:r>
            <a:r>
              <a:rPr spc="232" dirty="0">
                <a:latin typeface="Cambria"/>
                <a:cs typeface="Cambria"/>
              </a:rPr>
              <a:t>,</a:t>
            </a:r>
            <a:r>
              <a:rPr spc="722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86" dirty="0">
                <a:solidFill>
                  <a:srgbClr val="BA2020"/>
                </a:solidFill>
                <a:latin typeface="Cambria"/>
                <a:cs typeface="Cambria"/>
              </a:rPr>
              <a:t>ABD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9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93" dirty="0">
                <a:latin typeface="Cambria"/>
                <a:cs typeface="Cambria"/>
              </a:rPr>
              <a:t>,</a:t>
            </a:r>
            <a:r>
              <a:rPr spc="722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pc="180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2256883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операции со списками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Итерация по спискам и генераторы списков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Индексация, срезы и вложенность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списков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Вызовы методов списков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5491" y="15240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Списки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6886" y="616529"/>
            <a:ext cx="9346709" cy="1810905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55292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Python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наиболее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гибкая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разновидность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объектов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упорядоченных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коллекций.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содержать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объекты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любого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типа: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строки, </a:t>
            </a:r>
            <a:r>
              <a:rPr spc="-17" dirty="0">
                <a:latin typeface="Microsoft Sans Serif"/>
                <a:cs typeface="Microsoft Sans Serif"/>
              </a:rPr>
              <a:t>числа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другие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списки.</a:t>
            </a:r>
            <a:endParaRPr dirty="0">
              <a:latin typeface="Microsoft Sans Serif"/>
              <a:cs typeface="Microsoft Sans Serif"/>
            </a:endParaRPr>
          </a:p>
          <a:p>
            <a:pPr marL="254201" marR="225836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i="1" dirty="0">
                <a:solidFill>
                  <a:srgbClr val="F7931E"/>
                </a:solidFill>
                <a:latin typeface="Arial"/>
                <a:cs typeface="Arial"/>
              </a:rPr>
              <a:t>можно</a:t>
            </a:r>
            <a:r>
              <a:rPr i="1" spc="-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i="1" spc="-103" dirty="0">
                <a:solidFill>
                  <a:srgbClr val="F7931E"/>
                </a:solidFill>
                <a:latin typeface="Arial"/>
                <a:cs typeface="Arial"/>
              </a:rPr>
              <a:t>изменять</a:t>
            </a:r>
            <a:r>
              <a:rPr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на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месте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присваиванием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по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индексам</a:t>
            </a:r>
            <a:r>
              <a:rPr dirty="0">
                <a:latin typeface="Microsoft Sans Serif"/>
                <a:cs typeface="Microsoft Sans Serif"/>
              </a:rPr>
              <a:t> или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использованием 	</a:t>
            </a:r>
            <a:r>
              <a:rPr spc="-60" dirty="0">
                <a:latin typeface="Microsoft Sans Serif"/>
                <a:cs typeface="Microsoft Sans Serif"/>
              </a:rPr>
              <a:t>срезов,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вызвав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специальные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методы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выполнив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оператор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удаления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т.д.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782802"/>
              </p:ext>
            </p:extLst>
          </p:nvPr>
        </p:nvGraphicFramePr>
        <p:xfrm>
          <a:off x="457200" y="2590800"/>
          <a:ext cx="9346709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7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019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Описание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Пустой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[123,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1.354,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[]]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Четыре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элемента: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индексы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0...3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Joe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30.0,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dev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prof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]]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Вложенные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списки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list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элементов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итерируемого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объекта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list</a:t>
                      </a:r>
                      <a:r>
                        <a:rPr sz="1800" spc="8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8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range</a:t>
                      </a:r>
                      <a:r>
                        <a:rPr sz="1800" spc="85" dirty="0">
                          <a:latin typeface="Cambria"/>
                          <a:cs typeface="Cambria"/>
                        </a:rPr>
                        <a:t>(-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5,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0" dirty="0">
                          <a:latin typeface="Cambria"/>
                          <a:cs typeface="Cambria"/>
                        </a:rPr>
                        <a:t>6))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r>
                        <a:rPr sz="18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последовательных</a:t>
                      </a:r>
                      <a:r>
                        <a:rPr sz="18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целых</a:t>
                      </a:r>
                      <a:r>
                        <a:rPr sz="18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чисел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10" dirty="0">
                          <a:latin typeface="Cambria"/>
                          <a:cs typeface="Cambria"/>
                        </a:rPr>
                        <a:t>a[i]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35" dirty="0">
                          <a:latin typeface="Cambria"/>
                          <a:cs typeface="Cambria"/>
                        </a:rPr>
                        <a:t>a[i][j]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</a:t>
                      </a:r>
                      <a:r>
                        <a:rPr sz="18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45" dirty="0">
                          <a:latin typeface="Cambria"/>
                          <a:cs typeface="Cambria"/>
                        </a:rPr>
                        <a:t>a[i:j]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Срез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70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(a)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Длина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a1</a:t>
                      </a:r>
                      <a:r>
                        <a:rPr sz="1800" spc="2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+</a:t>
                      </a:r>
                      <a:r>
                        <a:rPr sz="1800" spc="2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a2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Конкатенация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0" dirty="0">
                          <a:latin typeface="Cambria"/>
                          <a:cs typeface="Cambria"/>
                        </a:rPr>
                        <a:t>*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3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Повторение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0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Вхождение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a.append(5)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30" dirty="0">
                          <a:latin typeface="Microsoft Sans Serif"/>
                          <a:cs typeface="Microsoft Sans Serif"/>
                        </a:rPr>
                        <a:t>Добавление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элемента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конец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892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a.extend([10,</a:t>
                      </a:r>
                      <a:r>
                        <a:rPr sz="18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20,</a:t>
                      </a:r>
                      <a:r>
                        <a:rPr sz="18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30" dirty="0">
                          <a:latin typeface="Microsoft Sans Serif"/>
                          <a:cs typeface="Microsoft Sans Serif"/>
                        </a:rPr>
                        <a:t>Добавление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конец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исходного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4585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Базовые</a:t>
            </a:r>
            <a:r>
              <a:rPr sz="3200" spc="69" dirty="0"/>
              <a:t> </a:t>
            </a:r>
            <a:r>
              <a:rPr sz="3200" dirty="0"/>
              <a:t>операции</a:t>
            </a:r>
            <a:r>
              <a:rPr sz="3200" spc="69" dirty="0"/>
              <a:t> </a:t>
            </a:r>
            <a:r>
              <a:rPr sz="3200" dirty="0"/>
              <a:t>со</a:t>
            </a:r>
            <a:r>
              <a:rPr sz="3200" spc="69" dirty="0"/>
              <a:t> </a:t>
            </a:r>
            <a:r>
              <a:rPr sz="3200" spc="-17" dirty="0"/>
              <a:t>списками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923765"/>
            <a:ext cx="8090627" cy="213647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376393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Списки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i="1" spc="-120" dirty="0">
                <a:solidFill>
                  <a:srgbClr val="F7931E"/>
                </a:solidFill>
                <a:latin typeface="Arial"/>
                <a:cs typeface="Arial"/>
              </a:rPr>
              <a:t>последовательностями</a:t>
            </a:r>
            <a:r>
              <a:rPr sz="2200" spc="-120" dirty="0">
                <a:latin typeface="Microsoft Sans Serif"/>
                <a:cs typeface="Microsoft Sans Serif"/>
              </a:rPr>
              <a:t>,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поэтому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поддерживают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многие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операции, 	</a:t>
            </a:r>
            <a:r>
              <a:rPr sz="2200" spc="-77" dirty="0">
                <a:latin typeface="Microsoft Sans Serif"/>
                <a:cs typeface="Microsoft Sans Serif"/>
              </a:rPr>
              <a:t>характерные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Microsoft Sans Serif"/>
                <a:cs typeface="Microsoft Sans Serif"/>
              </a:rPr>
              <a:t>Например,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списков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определены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операторы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*</a:t>
            </a:r>
            <a:r>
              <a:rPr sz="2200" dirty="0">
                <a:latin typeface="Microsoft Sans Serif"/>
                <a:cs typeface="Microsoft Sans Serif"/>
              </a:rPr>
              <a:t>.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Данные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операторы,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также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</a:t>
            </a:r>
            <a:r>
              <a:rPr sz="2200" spc="-60" dirty="0">
                <a:latin typeface="Microsoft Sans Serif"/>
                <a:cs typeface="Microsoft Sans Serif"/>
              </a:rPr>
              <a:t> 	случае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строками,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означают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конкатенацию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повторение,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только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возвращают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</a:t>
            </a:r>
            <a:r>
              <a:rPr sz="2200" spc="859" dirty="0">
                <a:latin typeface="Microsoft Sans Serif"/>
                <a:cs typeface="Microsoft Sans Serif"/>
              </a:rPr>
              <a:t> 	</a:t>
            </a:r>
            <a:r>
              <a:rPr sz="2200" spc="-69" dirty="0">
                <a:latin typeface="Microsoft Sans Serif"/>
                <a:cs typeface="Microsoft Sans Serif"/>
              </a:rPr>
              <a:t>качестве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результата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новый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список,</a:t>
            </a:r>
            <a:r>
              <a:rPr sz="2200" dirty="0">
                <a:latin typeface="Microsoft Sans Serif"/>
                <a:cs typeface="Microsoft Sans Serif"/>
              </a:rPr>
              <a:t> 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строку.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242289"/>
              </p:ext>
            </p:extLst>
          </p:nvPr>
        </p:nvGraphicFramePr>
        <p:xfrm>
          <a:off x="416989" y="3278011"/>
          <a:ext cx="9277598" cy="32933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1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07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783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</a:pPr>
                      <a:r>
                        <a:rPr sz="22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2200" spc="-7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35" dirty="0">
                          <a:latin typeface="Cambria"/>
                          <a:cs typeface="Cambria"/>
                        </a:rPr>
                        <a:t>([1</a:t>
                      </a:r>
                      <a:r>
                        <a:rPr sz="22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14" dirty="0">
                          <a:latin typeface="Cambria"/>
                          <a:cs typeface="Cambria"/>
                        </a:rPr>
                        <a:t>5])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Длина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50" dirty="0">
                          <a:latin typeface="Cambria"/>
                          <a:cs typeface="Cambria"/>
                        </a:rPr>
                        <a:t>5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9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7625">
                        <a:lnSpc>
                          <a:spcPct val="100000"/>
                        </a:lnSpc>
                      </a:pPr>
                      <a:r>
                        <a:rPr sz="22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2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00" dirty="0">
                          <a:latin typeface="Cambria"/>
                          <a:cs typeface="Cambria"/>
                        </a:rPr>
                        <a:t>5]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200" spc="1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00" dirty="0">
                          <a:latin typeface="Cambria"/>
                          <a:cs typeface="Cambria"/>
                        </a:rPr>
                        <a:t>[6</a:t>
                      </a:r>
                      <a:r>
                        <a:rPr sz="22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7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9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60" dirty="0">
                          <a:latin typeface="Cambria"/>
                          <a:cs typeface="Cambria"/>
                        </a:rPr>
                        <a:t>10]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Конкатенация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22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2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70" dirty="0">
                          <a:latin typeface="Cambria"/>
                          <a:cs typeface="Cambria"/>
                        </a:rPr>
                        <a:t>,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6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7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9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60" dirty="0">
                          <a:latin typeface="Cambria"/>
                          <a:cs typeface="Cambria"/>
                        </a:rPr>
                        <a:t>10]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55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312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42548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3"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tabLst>
                          <a:tab pos="3306445" algn="l"/>
                        </a:tabLst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200" spc="1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20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00" dirty="0">
                          <a:latin typeface="Cambria"/>
                          <a:cs typeface="Cambria"/>
                        </a:rPr>
                        <a:t>]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200" spc="277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 </a:t>
                      </a:r>
                      <a:r>
                        <a:rPr sz="2200" spc="-50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22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Повторение</a:t>
                      </a:r>
                      <a:endParaRPr sz="2200" dirty="0">
                        <a:latin typeface="Cambria"/>
                        <a:cs typeface="Cambria"/>
                      </a:endParaRPr>
                    </a:p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20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180" dirty="0">
                          <a:latin typeface="Cambria"/>
                          <a:cs typeface="Cambria"/>
                        </a:rPr>
                        <a:t>]</a:t>
                      </a:r>
                      <a:endParaRPr sz="22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4437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Итерация</a:t>
            </a:r>
            <a:r>
              <a:rPr sz="3200" spc="137" dirty="0"/>
              <a:t> </a:t>
            </a:r>
            <a:r>
              <a:rPr sz="3200" dirty="0"/>
              <a:t>по</a:t>
            </a:r>
            <a:r>
              <a:rPr sz="3200" spc="137" dirty="0"/>
              <a:t> </a:t>
            </a:r>
            <a:r>
              <a:rPr sz="3200" spc="-17" dirty="0"/>
              <a:t>спискам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52400" y="907591"/>
            <a:ext cx="9601200" cy="50428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02577" marR="8728">
              <a:spcBef>
                <a:spcPts val="163"/>
              </a:spcBef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общем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смысле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списков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определены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все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операции</a:t>
            </a:r>
            <a:r>
              <a:rPr sz="2200" spc="-34" dirty="0">
                <a:latin typeface="Tahoma"/>
                <a:cs typeface="Tahoma"/>
              </a:rPr>
              <a:t> над </a:t>
            </a:r>
            <a:r>
              <a:rPr sz="2200" spc="-69" dirty="0">
                <a:latin typeface="Tahoma"/>
                <a:cs typeface="Tahoma"/>
              </a:rPr>
              <a:t>последовательностями,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dirty="0">
                <a:latin typeface="Tahoma"/>
                <a:cs typeface="Tahoma"/>
              </a:rPr>
              <a:t>том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числе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инструменты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итерации: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64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spcBef>
                <a:spcPts val="9"/>
              </a:spcBef>
              <a:tabLst>
                <a:tab pos="41239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9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83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3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[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78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orange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773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Cambria"/>
                <a:cs typeface="Cambria"/>
              </a:rPr>
              <a:t>apple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309" dirty="0">
                <a:latin typeface="Cambria"/>
                <a:cs typeface="Cambria"/>
              </a:rPr>
              <a:t>]</a:t>
            </a:r>
            <a:r>
              <a:rPr sz="2200" spc="799" dirty="0"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Проверка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894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69" dirty="0">
                <a:latin typeface="Cambria"/>
                <a:cs typeface="Cambria"/>
              </a:rPr>
              <a:t>True</a:t>
            </a:r>
            <a:r>
              <a:rPr lang="ru-RU" sz="2200" spc="69" dirty="0">
                <a:latin typeface="Cambria"/>
                <a:cs typeface="Cambria"/>
              </a:rPr>
              <a:t>                                                                                                </a:t>
            </a:r>
            <a:r>
              <a:rPr lang="ru-RU"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lang="ru-RU" sz="2200" spc="69" dirty="0">
                <a:latin typeface="Cambria"/>
                <a:cs typeface="Cambria"/>
              </a:rPr>
              <a:t> </a:t>
            </a:r>
            <a:r>
              <a:rPr lang="ru-RU" sz="2200" spc="-17" dirty="0">
                <a:solidFill>
                  <a:srgbClr val="BA2020"/>
                </a:solidFill>
                <a:latin typeface="Cambria"/>
                <a:cs typeface="Cambria"/>
              </a:rPr>
              <a:t>вхождения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tabLst>
                <a:tab pos="41239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z="2200" spc="301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318" dirty="0">
                <a:latin typeface="Cambria"/>
                <a:cs typeface="Cambria"/>
              </a:rPr>
              <a:t>fruit</a:t>
            </a:r>
            <a:r>
              <a:rPr sz="2200" spc="283" dirty="0">
                <a:latin typeface="Cambria"/>
                <a:cs typeface="Cambria"/>
              </a:rPr>
              <a:t> 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266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309" dirty="0">
                <a:latin typeface="Cambria"/>
                <a:cs typeface="Cambria"/>
              </a:rPr>
              <a:t>[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6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orange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Cambria"/>
                <a:cs typeface="Cambria"/>
              </a:rPr>
              <a:t>apple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87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387" dirty="0">
                <a:latin typeface="Cambria"/>
                <a:cs typeface="Cambria"/>
              </a:rPr>
              <a:t>]: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Итерация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7849" algn="l"/>
                <a:tab pos="1405200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15" dirty="0">
                <a:latin typeface="Cambria"/>
                <a:cs typeface="Cambria"/>
              </a:rPr>
              <a:t>...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27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275" dirty="0">
                <a:latin typeface="Cambria"/>
                <a:cs typeface="Cambria"/>
              </a:rPr>
              <a:t>(</a:t>
            </a:r>
            <a:r>
              <a:rPr sz="2200" spc="-137" dirty="0"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fruit</a:t>
            </a:r>
            <a:r>
              <a:rPr sz="2200" spc="-9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end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46" dirty="0">
                <a:latin typeface="Cambria"/>
                <a:cs typeface="Cambria"/>
              </a:rPr>
              <a:t>=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4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784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15" dirty="0">
                <a:latin typeface="Cambria"/>
                <a:cs typeface="Cambria"/>
              </a:rPr>
              <a:t>...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2003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12" dirty="0">
                <a:latin typeface="Cambria"/>
                <a:cs typeface="Cambria"/>
              </a:rPr>
              <a:t>banana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orange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55" dirty="0">
                <a:latin typeface="Cambria"/>
                <a:cs typeface="Cambria"/>
              </a:rPr>
              <a:t>apple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2200" dirty="0">
              <a:latin typeface="Tahoma"/>
              <a:cs typeface="Tahoma"/>
            </a:endParaRPr>
          </a:p>
          <a:p>
            <a:pPr marL="402577" marR="61096">
              <a:spcBef>
                <a:spcPts val="1160"/>
              </a:spcBef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цикла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72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14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77" dirty="0">
                <a:latin typeface="Tahoma"/>
                <a:cs typeface="Tahoma"/>
              </a:rPr>
              <a:t>проходит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(итерируется)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всем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элементам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любой </a:t>
            </a:r>
            <a:r>
              <a:rPr sz="2200" spc="-69" dirty="0">
                <a:latin typeface="Tahoma"/>
                <a:cs typeface="Tahoma"/>
              </a:rPr>
              <a:t>последовательности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(итерируемом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объекте)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направо,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выполняя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операторы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каждого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34" dirty="0">
                <a:latin typeface="Tahoma"/>
                <a:cs typeface="Tahoma"/>
              </a:rPr>
              <a:t> них.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23037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Генераторы</a:t>
            </a:r>
            <a:r>
              <a:rPr sz="3200" spc="-9" dirty="0"/>
              <a:t> </a:t>
            </a:r>
            <a:r>
              <a:rPr sz="3200" dirty="0"/>
              <a:t>списков (list </a:t>
            </a:r>
            <a:r>
              <a:rPr sz="3200" spc="-34" dirty="0"/>
              <a:t>comprehension)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28847" y="609600"/>
            <a:ext cx="8628475" cy="611160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68036" marR="450580"/>
            <a:r>
              <a:rPr spc="-86" dirty="0">
                <a:latin typeface="Microsoft Sans Serif"/>
                <a:cs typeface="Microsoft Sans Serif"/>
              </a:rPr>
              <a:t>Генераторы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это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способ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создания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нового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применением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выражения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к</a:t>
            </a:r>
            <a:r>
              <a:rPr spc="-34" dirty="0">
                <a:latin typeface="Microsoft Sans Serif"/>
                <a:cs typeface="Microsoft Sans Serif"/>
              </a:rPr>
              <a:t> каждому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элементу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последовательности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(по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факту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любом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итерируемом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объекте).</a:t>
            </a:r>
            <a:endParaRPr dirty="0">
              <a:latin typeface="Microsoft Sans Serif"/>
              <a:cs typeface="Microsoft Sans Serif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189" dirty="0">
                <a:latin typeface="Cambria"/>
                <a:cs typeface="Cambria"/>
              </a:rPr>
              <a:t>res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=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266" dirty="0">
                <a:latin typeface="Cambria"/>
                <a:cs typeface="Cambria"/>
              </a:rPr>
              <a:t>[</a:t>
            </a:r>
            <a:r>
              <a:rPr spc="-180" dirty="0"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pc="424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dirty="0">
                <a:latin typeface="Cambria"/>
                <a:cs typeface="Cambria"/>
              </a:rPr>
              <a:t>4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pc="83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pc="808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HELLO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46" dirty="0">
                <a:latin typeface="Cambria"/>
                <a:cs typeface="Cambria"/>
              </a:rPr>
              <a:t>res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2" dirty="0">
                <a:solidFill>
                  <a:srgbClr val="BA2020"/>
                </a:solidFill>
                <a:latin typeface="Cambria"/>
                <a:cs typeface="Cambria"/>
              </a:rPr>
              <a:t>HHHH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EEEE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OOOO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dirty="0">
              <a:latin typeface="Tahoma"/>
              <a:cs typeface="Tahoma"/>
            </a:endParaRPr>
          </a:p>
          <a:p>
            <a:pPr marL="941527" indent="-233473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41527" algn="l"/>
              </a:tabLst>
            </a:pPr>
            <a:r>
              <a:rPr spc="-77" dirty="0">
                <a:latin typeface="Microsoft Sans Serif"/>
                <a:cs typeface="Microsoft Sans Serif"/>
              </a:rPr>
              <a:t>Генераторы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записываются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кратко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выполняются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чуть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быстрее.</a:t>
            </a:r>
            <a:endParaRPr dirty="0">
              <a:latin typeface="Microsoft Sans Serif"/>
              <a:cs typeface="Microsoft Sans Serif"/>
            </a:endParaRPr>
          </a:p>
          <a:p>
            <a:pPr marL="941527" indent="-233473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41527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некоторых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сложных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случаях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стоит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отдать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предпочтение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использованию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цикла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103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endParaRPr dirty="0">
              <a:latin typeface="Cambria"/>
              <a:cs typeface="Cambria"/>
            </a:endParaRPr>
          </a:p>
          <a:p>
            <a:pPr marL="943709"/>
            <a:r>
              <a:rPr spc="-69" dirty="0">
                <a:latin typeface="Microsoft Sans Serif"/>
                <a:cs typeface="Microsoft Sans Serif"/>
              </a:rPr>
              <a:t>из-</a:t>
            </a:r>
            <a:r>
              <a:rPr dirty="0">
                <a:latin typeface="Microsoft Sans Serif"/>
                <a:cs typeface="Microsoft Sans Serif"/>
              </a:rPr>
              <a:t>за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высокой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читаемости.</a:t>
            </a:r>
            <a:endParaRPr dirty="0">
              <a:latin typeface="Microsoft Sans Serif"/>
              <a:cs typeface="Microsoft Sans Serif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5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89" dirty="0">
                <a:latin typeface="Cambria"/>
                <a:cs typeface="Cambria"/>
              </a:rPr>
              <a:t>res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spc="275" dirty="0">
                <a:latin typeface="Cambria"/>
                <a:cs typeface="Cambria"/>
              </a:rPr>
              <a:t>[]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pc="266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pc="258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HELLO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35" dirty="0">
                <a:latin typeface="Cambria"/>
                <a:cs typeface="Cambria"/>
              </a:rPr>
              <a:t>: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83310" algn="l"/>
                <a:tab pos="1468477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515" dirty="0">
                <a:latin typeface="Cambria"/>
                <a:cs typeface="Cambria"/>
              </a:rPr>
              <a:t>...</a:t>
            </a:r>
            <a:r>
              <a:rPr dirty="0">
                <a:latin typeface="Cambria"/>
                <a:cs typeface="Cambria"/>
              </a:rPr>
              <a:t>	</a:t>
            </a:r>
            <a:r>
              <a:rPr spc="318" dirty="0">
                <a:latin typeface="Cambria"/>
                <a:cs typeface="Cambria"/>
              </a:rPr>
              <a:t>res.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append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223" dirty="0">
                <a:latin typeface="Cambria"/>
                <a:cs typeface="Cambria"/>
              </a:rPr>
              <a:t>(</a:t>
            </a:r>
            <a:r>
              <a:rPr spc="-180" dirty="0"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746" dirty="0">
                <a:latin typeface="Cambria"/>
                <a:cs typeface="Cambria"/>
              </a:rPr>
              <a:t> </a:t>
            </a:r>
            <a:r>
              <a:rPr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pc="412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spc="94" dirty="0">
                <a:latin typeface="Cambria"/>
                <a:cs typeface="Cambria"/>
              </a:rPr>
              <a:t>4)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83310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515" dirty="0">
                <a:latin typeface="Cambria"/>
                <a:cs typeface="Cambria"/>
              </a:rPr>
              <a:t>...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46" dirty="0">
                <a:latin typeface="Cambria"/>
                <a:cs typeface="Cambria"/>
              </a:rPr>
              <a:t>res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2" dirty="0">
                <a:solidFill>
                  <a:srgbClr val="BA2020"/>
                </a:solidFill>
                <a:latin typeface="Cambria"/>
                <a:cs typeface="Cambria"/>
              </a:rPr>
              <a:t>HHHH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EEEE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OOOO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2338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Индексация</a:t>
            </a:r>
            <a:r>
              <a:rPr sz="3200" spc="52" dirty="0"/>
              <a:t> </a:t>
            </a:r>
            <a:r>
              <a:rPr sz="3200" dirty="0"/>
              <a:t>и</a:t>
            </a:r>
            <a:r>
              <a:rPr sz="3200" spc="60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6389" y="832715"/>
            <a:ext cx="8197542" cy="18034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753875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Tahoma"/>
                <a:cs typeface="Tahoma"/>
              </a:rPr>
              <a:t>Индексация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срезы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60" dirty="0">
                <a:latin typeface="Tahoma"/>
                <a:cs typeface="Tahoma"/>
              </a:rPr>
              <a:t> списков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работают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аналогично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тому,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это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было 	</a:t>
            </a:r>
            <a:r>
              <a:rPr sz="2200" spc="-69" dirty="0">
                <a:latin typeface="Tahoma"/>
                <a:cs typeface="Tahoma"/>
              </a:rPr>
              <a:t>описано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объектов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Tahoma"/>
                <a:cs typeface="Tahoma"/>
              </a:rPr>
              <a:t>Результатом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индексации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списка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может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быть</a:t>
            </a:r>
            <a:r>
              <a:rPr sz="2200" spc="-43" dirty="0">
                <a:latin typeface="Tahoma"/>
                <a:cs typeface="Tahoma"/>
              </a:rPr>
              <a:t> объект </a:t>
            </a:r>
            <a:r>
              <a:rPr sz="2200" spc="-60" dirty="0">
                <a:latin typeface="Tahoma"/>
                <a:cs typeface="Tahoma"/>
              </a:rPr>
              <a:t>любого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типа,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находящийся</a:t>
            </a:r>
            <a:r>
              <a:rPr sz="2200" spc="-43" dirty="0">
                <a:latin typeface="Tahoma"/>
                <a:cs typeface="Tahoma"/>
              </a:rPr>
              <a:t> по 	</a:t>
            </a:r>
            <a:r>
              <a:rPr sz="2200" spc="-60" dirty="0">
                <a:latin typeface="Tahoma"/>
                <a:cs typeface="Tahoma"/>
              </a:rPr>
              <a:t>указанному </a:t>
            </a:r>
            <a:r>
              <a:rPr sz="2200" spc="-103" dirty="0">
                <a:latin typeface="Tahoma"/>
                <a:cs typeface="Tahoma"/>
              </a:rPr>
              <a:t>индексу,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тогда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43" dirty="0">
                <a:latin typeface="Tahoma"/>
                <a:cs typeface="Tahoma"/>
              </a:rPr>
              <a:t> срезы </a:t>
            </a:r>
            <a:r>
              <a:rPr sz="2200" spc="-69" dirty="0">
                <a:latin typeface="Tahoma"/>
                <a:cs typeface="Tahoma"/>
              </a:rPr>
              <a:t>всегда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возвращают</a:t>
            </a:r>
            <a:r>
              <a:rPr sz="2200" spc="-43" dirty="0">
                <a:latin typeface="Tahoma"/>
                <a:cs typeface="Tahoma"/>
              </a:rPr>
              <a:t> новый объект </a:t>
            </a:r>
            <a:r>
              <a:rPr sz="2200" spc="-17" dirty="0">
                <a:latin typeface="Tahoma"/>
                <a:cs typeface="Tahoma"/>
              </a:rPr>
              <a:t>списка.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979902"/>
              </p:ext>
            </p:extLst>
          </p:nvPr>
        </p:nvGraphicFramePr>
        <p:xfrm>
          <a:off x="532338" y="2971800"/>
          <a:ext cx="8082991" cy="27317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0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7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ts val="640"/>
                        </a:lnSpc>
                        <a:spcBef>
                          <a:spcPts val="1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18110">
                        <a:lnSpc>
                          <a:spcPts val="810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5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banana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4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 dirty="0">
                        <a:latin typeface="Cambria"/>
                        <a:cs typeface="Cambria"/>
                      </a:endParaRPr>
                    </a:p>
                    <a:p>
                      <a:pPr marL="118110">
                        <a:lnSpc>
                          <a:spcPts val="940"/>
                        </a:lnSpc>
                        <a:spcBef>
                          <a:spcPts val="710"/>
                        </a:spcBef>
                        <a:tabLst>
                          <a:tab pos="1911350" algn="l"/>
                        </a:tabLst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-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0" dirty="0">
                          <a:latin typeface="Cambria"/>
                          <a:cs typeface="Cambria"/>
                        </a:rPr>
                        <a:t>[2]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500" spc="-4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Индексы</a:t>
                      </a:r>
                      <a:r>
                        <a:rPr sz="1500" spc="21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начинаются</a:t>
                      </a:r>
                      <a:r>
                        <a:rPr sz="1500" spc="2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</a:t>
                      </a:r>
                      <a:r>
                        <a:rPr sz="1500" spc="2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нуля</a:t>
                      </a:r>
                      <a:endParaRPr sz="15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740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4" dirty="0">
                          <a:latin typeface="Cambria"/>
                          <a:cs typeface="Cambria"/>
                        </a:rPr>
                        <a:t>fruits[</a:t>
                      </a:r>
                      <a:r>
                        <a:rPr sz="1500" spc="20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500" spc="-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latin typeface="Cambria"/>
                          <a:cs typeface="Cambria"/>
                        </a:rPr>
                        <a:t>2]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spc="-3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Отрицательные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индексы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отсчитываются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справа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35" dirty="0">
                          <a:latin typeface="Cambria"/>
                          <a:cs typeface="Cambria"/>
                        </a:rPr>
                        <a:t>[1:3]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spc="-2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Срезы</a:t>
                      </a:r>
                      <a:r>
                        <a:rPr sz="1500" spc="1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получают</a:t>
                      </a:r>
                      <a:r>
                        <a:rPr sz="1500" spc="1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сегменты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4" dirty="0">
                          <a:latin typeface="Cambria"/>
                          <a:cs typeface="Cambria"/>
                        </a:rPr>
                        <a:t>fruits[</a:t>
                      </a:r>
                      <a:r>
                        <a:rPr sz="1500" spc="20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500" spc="-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latin typeface="Cambria"/>
                          <a:cs typeface="Cambria"/>
                        </a:rPr>
                        <a:t>1]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Результат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среза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всегда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новый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список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ts val="685"/>
                        </a:lnSpc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6" y="7620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Вложенность</a:t>
            </a:r>
            <a:r>
              <a:rPr sz="3200" spc="43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1796" y="540329"/>
            <a:ext cx="9089992" cy="2299949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400395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0395" algn="l"/>
              </a:tabLst>
            </a:pPr>
            <a:r>
              <a:rPr dirty="0">
                <a:latin typeface="Microsoft Sans Serif"/>
                <a:cs typeface="Microsoft Sans Serif"/>
              </a:rPr>
              <a:t>Внутри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содержаться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вложенные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объекты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других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типов.</a:t>
            </a:r>
            <a:endParaRPr dirty="0">
              <a:latin typeface="Microsoft Sans Serif"/>
              <a:cs typeface="Microsoft Sans Serif"/>
            </a:endParaRPr>
          </a:p>
          <a:p>
            <a:pPr marL="400395" marR="1368106" indent="-233473">
              <a:lnSpc>
                <a:spcPct val="110700"/>
              </a:lnSpc>
              <a:spcBef>
                <a:spcPts val="172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2577" algn="l"/>
              </a:tabLst>
            </a:pPr>
            <a:r>
              <a:rPr dirty="0">
                <a:latin typeface="Microsoft Sans Serif"/>
                <a:cs typeface="Microsoft Sans Serif"/>
              </a:rPr>
              <a:t>Матрицы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Python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можно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представить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виде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вложенных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списков. 	</a:t>
            </a:r>
            <a:r>
              <a:rPr spc="-43" dirty="0">
                <a:latin typeface="Microsoft Sans Serif"/>
                <a:cs typeface="Microsoft Sans Serif"/>
              </a:rPr>
              <a:t>Пример </a:t>
            </a:r>
            <a:r>
              <a:rPr spc="-60" dirty="0">
                <a:latin typeface="Microsoft Sans Serif"/>
                <a:cs typeface="Microsoft Sans Serif"/>
              </a:rPr>
              <a:t>двумерного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массива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3</a:t>
            </a:r>
            <a:r>
              <a:rPr spc="-60" dirty="0">
                <a:latin typeface="Microsoft Sans Serif"/>
                <a:cs typeface="Microsoft Sans Serif"/>
              </a:rPr>
              <a:t> </a:t>
            </a:r>
            <a:r>
              <a:rPr i="1" spc="-52" dirty="0">
                <a:latin typeface="Verdana"/>
                <a:cs typeface="Verdana"/>
              </a:rPr>
              <a:t>×</a:t>
            </a:r>
            <a:r>
              <a:rPr i="1" spc="-196" dirty="0">
                <a:latin typeface="Verdana"/>
                <a:cs typeface="Verdana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3,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построенный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виде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списка:</a:t>
            </a:r>
            <a:endParaRPr dirty="0">
              <a:latin typeface="Microsoft Sans Serif"/>
              <a:cs typeface="Microsoft Sans Serif"/>
            </a:endParaRPr>
          </a:p>
          <a:p>
            <a:pPr marL="21820">
              <a:spcBef>
                <a:spcPts val="369"/>
              </a:spcBef>
              <a:tabLst>
                <a:tab pos="412394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80" dirty="0">
                <a:latin typeface="Cambria"/>
                <a:cs typeface="Cambria"/>
              </a:rPr>
              <a:t>matrix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189" dirty="0">
                <a:latin typeface="Cambria"/>
                <a:cs typeface="Cambria"/>
              </a:rPr>
              <a:t>[[10</a:t>
            </a:r>
            <a:r>
              <a:rPr spc="-112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20</a:t>
            </a:r>
            <a:r>
              <a:rPr spc="-137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66" dirty="0">
                <a:latin typeface="Cambria"/>
                <a:cs typeface="Cambria"/>
              </a:rPr>
              <a:t>30],  </a:t>
            </a:r>
            <a:r>
              <a:rPr spc="120" dirty="0">
                <a:latin typeface="Cambria"/>
                <a:cs typeface="Cambria"/>
              </a:rPr>
              <a:t>[40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50</a:t>
            </a:r>
            <a:r>
              <a:rPr spc="-146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66" dirty="0">
                <a:latin typeface="Cambria"/>
                <a:cs typeface="Cambria"/>
              </a:rPr>
              <a:t>60],  </a:t>
            </a:r>
            <a:r>
              <a:rPr spc="120" dirty="0">
                <a:latin typeface="Cambria"/>
                <a:cs typeface="Cambria"/>
              </a:rPr>
              <a:t>[70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80</a:t>
            </a:r>
            <a:r>
              <a:rPr spc="-146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90]]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400395" marR="146193" indent="-233473">
              <a:lnSpc>
                <a:spcPct val="101499"/>
              </a:lnSpc>
              <a:spcBef>
                <a:spcPts val="113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2577" algn="l"/>
              </a:tabLst>
            </a:pPr>
            <a:r>
              <a:rPr spc="-17" dirty="0">
                <a:latin typeface="Microsoft Sans Serif"/>
                <a:cs typeface="Microsoft Sans Serif"/>
              </a:rPr>
              <a:t>Если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указать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один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индекс,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то </a:t>
            </a:r>
            <a:r>
              <a:rPr spc="-69" dirty="0">
                <a:latin typeface="Microsoft Sans Serif"/>
                <a:cs typeface="Microsoft Sans Serif"/>
              </a:rPr>
              <a:t>будет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получена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целая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строка,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а при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указании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двух 	</a:t>
            </a:r>
            <a:r>
              <a:rPr spc="-52" dirty="0">
                <a:latin typeface="Microsoft Sans Serif"/>
                <a:cs typeface="Microsoft Sans Serif"/>
              </a:rPr>
              <a:t>индексов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будет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возвращен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элемент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строки: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046834"/>
              </p:ext>
            </p:extLst>
          </p:nvPr>
        </p:nvGraphicFramePr>
        <p:xfrm>
          <a:off x="301796" y="2840278"/>
          <a:ext cx="8610600" cy="37787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7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4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1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3858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 dirty="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3"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[1]</a:t>
                      </a:r>
                      <a:endParaRPr sz="1800">
                        <a:latin typeface="Cambria"/>
                        <a:cs typeface="Cambria"/>
                      </a:endParaRPr>
                    </a:p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[40</a:t>
                      </a:r>
                      <a:r>
                        <a:rPr sz="18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latin typeface="Cambria"/>
                          <a:cs typeface="Cambria"/>
                        </a:rPr>
                        <a:t>50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50" dirty="0">
                          <a:latin typeface="Cambria"/>
                          <a:cs typeface="Cambria"/>
                        </a:rPr>
                        <a:t>60]</a:t>
                      </a:r>
                      <a:endParaRPr sz="1800">
                        <a:latin typeface="Cambria"/>
                        <a:cs typeface="Cambria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[2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][0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740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Cambria"/>
                          <a:cs typeface="Cambria"/>
                        </a:rPr>
                        <a:t>70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[[10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30],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800" spc="300" dirty="0">
                          <a:latin typeface="Cambria"/>
                          <a:cs typeface="Cambria"/>
                        </a:rPr>
                        <a:t>...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[40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50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60],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800" spc="300" dirty="0">
                          <a:latin typeface="Cambria"/>
                          <a:cs typeface="Cambria"/>
                        </a:rPr>
                        <a:t>...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80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90]]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][1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Cambria"/>
                          <a:cs typeface="Cambria"/>
                        </a:rPr>
                        <a:t>50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1" y="307581"/>
            <a:ext cx="76962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Изменение</a:t>
            </a:r>
            <a:r>
              <a:rPr sz="3200" spc="-112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57201" y="1191275"/>
            <a:ext cx="8913218" cy="494852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952437" marR="394940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dirty="0">
                <a:latin typeface="Microsoft Sans Serif"/>
                <a:cs typeface="Microsoft Sans Serif"/>
              </a:rPr>
              <a:t>Так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i="1" spc="-43" dirty="0">
                <a:solidFill>
                  <a:srgbClr val="F7931E"/>
                </a:solidFill>
                <a:latin typeface="Arial"/>
                <a:cs typeface="Arial"/>
              </a:rPr>
              <a:t>изменяемый</a:t>
            </a:r>
            <a:r>
              <a:rPr i="1" spc="6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тип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объектов,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для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них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определены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операции,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которые 	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модифицировать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i="1" dirty="0">
                <a:solidFill>
                  <a:srgbClr val="F7931E"/>
                </a:solidFill>
                <a:latin typeface="Arial"/>
                <a:cs typeface="Arial"/>
              </a:rPr>
              <a:t>на </a:t>
            </a:r>
            <a:r>
              <a:rPr i="1" spc="-17" dirty="0">
                <a:solidFill>
                  <a:srgbClr val="F7931E"/>
                </a:solidFill>
                <a:latin typeface="Arial"/>
                <a:cs typeface="Arial"/>
              </a:rPr>
              <a:t>месте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dirty="0">
              <a:latin typeface="Microsoft Sans Serif"/>
              <a:cs typeface="Microsoft Sans Serif"/>
            </a:endParaRPr>
          </a:p>
          <a:p>
            <a:pPr marL="952437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pc="-52" dirty="0">
                <a:latin typeface="Microsoft Sans Serif"/>
                <a:cs typeface="Microsoft Sans Serif"/>
              </a:rPr>
              <a:t>Операции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модифицирования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изменяют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напрямую,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перезаписывая 	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старое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значение,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без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необходимости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создания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новой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копии,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случае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работы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со 	</a:t>
            </a:r>
            <a:r>
              <a:rPr spc="-17" dirty="0">
                <a:latin typeface="Microsoft Sans Serif"/>
                <a:cs typeface="Microsoft Sans Serif"/>
              </a:rPr>
              <a:t>строками.</a:t>
            </a:r>
            <a:endParaRPr dirty="0">
              <a:latin typeface="Microsoft Sans Serif"/>
              <a:cs typeface="Microsoft Sans Serif"/>
            </a:endParaRPr>
          </a:p>
          <a:p>
            <a:pPr marL="478946">
              <a:spcBef>
                <a:spcPts val="369"/>
              </a:spcBef>
            </a:pPr>
            <a:r>
              <a:rPr b="1" spc="-103" dirty="0">
                <a:solidFill>
                  <a:srgbClr val="1F973F"/>
                </a:solidFill>
                <a:latin typeface="Arial"/>
                <a:cs typeface="Arial"/>
              </a:rPr>
              <a:t>Присваивание</a:t>
            </a:r>
            <a:r>
              <a:rPr b="1" spc="34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43" dirty="0">
                <a:solidFill>
                  <a:srgbClr val="1F973F"/>
                </a:solidFill>
                <a:latin typeface="Arial"/>
                <a:cs typeface="Arial"/>
              </a:rPr>
              <a:t>по</a:t>
            </a:r>
            <a:r>
              <a:rPr b="1" spc="4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86" dirty="0">
                <a:solidFill>
                  <a:srgbClr val="1F973F"/>
                </a:solidFill>
                <a:latin typeface="Arial"/>
                <a:cs typeface="Arial"/>
              </a:rPr>
              <a:t>индексам</a:t>
            </a:r>
            <a:r>
              <a:rPr b="1" spc="34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F973F"/>
                </a:solidFill>
                <a:latin typeface="Arial"/>
                <a:cs typeface="Arial"/>
              </a:rPr>
              <a:t>и</a:t>
            </a:r>
            <a:r>
              <a:rPr b="1" spc="4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17" dirty="0">
                <a:solidFill>
                  <a:srgbClr val="1F973F"/>
                </a:solidFill>
                <a:latin typeface="Arial"/>
                <a:cs typeface="Arial"/>
              </a:rPr>
              <a:t>срезам</a:t>
            </a:r>
            <a:endParaRPr dirty="0">
              <a:latin typeface="Arial"/>
              <a:cs typeface="Arial"/>
            </a:endParaRPr>
          </a:p>
          <a:p>
            <a:pPr marL="478946" marR="8728">
              <a:lnSpc>
                <a:spcPct val="101499"/>
              </a:lnSpc>
            </a:pPr>
            <a:r>
              <a:rPr spc="-77" dirty="0">
                <a:latin typeface="Microsoft Sans Serif"/>
                <a:cs typeface="Microsoft Sans Serif"/>
              </a:rPr>
              <a:t>Содержимое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может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быть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изменено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присваиванием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значения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либо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отдельному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элементу </a:t>
            </a:r>
            <a:r>
              <a:rPr dirty="0">
                <a:latin typeface="Microsoft Sans Serif"/>
                <a:cs typeface="Microsoft Sans Serif"/>
              </a:rPr>
              <a:t>(по 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индексу),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либо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целому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сегменту</a:t>
            </a:r>
            <a:r>
              <a:rPr dirty="0">
                <a:latin typeface="Microsoft Sans Serif"/>
                <a:cs typeface="Microsoft Sans Serif"/>
              </a:rPr>
              <a:t> (по </a:t>
            </a:r>
            <a:r>
              <a:rPr spc="-17" dirty="0">
                <a:latin typeface="Microsoft Sans Serif"/>
                <a:cs typeface="Microsoft Sans Serif"/>
              </a:rPr>
              <a:t>срезу):</a:t>
            </a:r>
            <a:endParaRPr dirty="0">
              <a:latin typeface="Microsoft Sans Serif"/>
              <a:cs typeface="Microsoft Sans Serif"/>
            </a:endParaRPr>
          </a:p>
          <a:p>
            <a:pPr marL="98189">
              <a:spcBef>
                <a:spcPts val="369"/>
              </a:spcBef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burger"</a:t>
            </a:r>
            <a:r>
              <a:rPr spc="258" dirty="0">
                <a:latin typeface="Cambria"/>
                <a:cs typeface="Cambria"/>
              </a:rPr>
              <a:t>,</a:t>
            </a:r>
            <a:r>
              <a:rPr spc="799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15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799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  <a:tab pos="3323166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-86" dirty="0">
                <a:latin typeface="Cambria"/>
                <a:cs typeface="Cambria"/>
              </a:rPr>
              <a:t> </a:t>
            </a:r>
            <a:r>
              <a:rPr spc="232" dirty="0">
                <a:latin typeface="Cambria"/>
                <a:cs typeface="Cambria"/>
              </a:rPr>
              <a:t>[1]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toast"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pc="-34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pc="-34" dirty="0">
                <a:solidFill>
                  <a:srgbClr val="BA2020"/>
                </a:solidFill>
                <a:latin typeface="Cambria"/>
                <a:cs typeface="Cambria"/>
              </a:rPr>
              <a:t>Присваивание</a:t>
            </a:r>
            <a:r>
              <a:rPr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по</a:t>
            </a:r>
            <a:r>
              <a:rPr spc="35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индексу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29" dirty="0">
                <a:latin typeface="Cambria"/>
                <a:cs typeface="Cambria"/>
              </a:rPr>
              <a:t>food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burger"</a:t>
            </a:r>
            <a:r>
              <a:rPr spc="258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BA2020"/>
                </a:solidFill>
                <a:latin typeface="Cambria"/>
                <a:cs typeface="Cambria"/>
              </a:rPr>
              <a:t>toast"</a:t>
            </a:r>
            <a:r>
              <a:rPr spc="335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-60" dirty="0"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[:2]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94" dirty="0">
                <a:solidFill>
                  <a:srgbClr val="BA2020"/>
                </a:solidFill>
                <a:latin typeface="Cambria"/>
                <a:cs typeface="Cambria"/>
              </a:rPr>
              <a:t>need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29" dirty="0">
                <a:latin typeface="Cambria"/>
                <a:cs typeface="Cambria"/>
              </a:rPr>
              <a:t>food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94" dirty="0">
                <a:solidFill>
                  <a:srgbClr val="BA2020"/>
                </a:solidFill>
                <a:latin typeface="Cambria"/>
                <a:cs typeface="Cambria"/>
              </a:rPr>
              <a:t>need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0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2146</Words>
  <Application>Microsoft Office PowerPoint</Application>
  <PresentationFormat>Лист A4 (210x297 мм)</PresentationFormat>
  <Paragraphs>364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Lucida Sans Unicode</vt:lpstr>
      <vt:lpstr>Microsoft Sans Serif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Презентация PowerPoint</vt:lpstr>
      <vt:lpstr>Списки</vt:lpstr>
      <vt:lpstr>Базовые операции со списками</vt:lpstr>
      <vt:lpstr>Итерация по спискам</vt:lpstr>
      <vt:lpstr>Генераторы списков (list comprehension)</vt:lpstr>
      <vt:lpstr>Индексация и срезы</vt:lpstr>
      <vt:lpstr>Вложенность списков</vt:lpstr>
      <vt:lpstr>Изменение списков</vt:lpstr>
      <vt:lpstr>Презентация PowerPoint</vt:lpstr>
      <vt:lpstr>Вызовы методов списков</vt:lpstr>
      <vt:lpstr>Вызовы методов списков</vt:lpstr>
      <vt:lpstr>Вызовы методов списков</vt:lpstr>
      <vt:lpstr>Дополнительные сведения о методе sort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10</cp:revision>
  <dcterms:created xsi:type="dcterms:W3CDTF">2024-06-07T06:06:22Z</dcterms:created>
  <dcterms:modified xsi:type="dcterms:W3CDTF">2024-06-07T12:03:17Z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