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69" r:id="rId11"/>
    <p:sldId id="271" r:id="rId12"/>
    <p:sldId id="273" r:id="rId13"/>
    <p:sldId id="274" r:id="rId14"/>
    <p:sldId id="275" r:id="rId15"/>
    <p:sldId id="277" r:id="rId16"/>
    <p:sldId id="272" r:id="rId17"/>
    <p:sldId id="281" r:id="rId18"/>
    <p:sldId id="282" r:id="rId19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4.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Строки и операции над ними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3">
            <a:extLst>
              <a:ext uri="{FF2B5EF4-FFF2-40B4-BE49-F238E27FC236}">
                <a16:creationId xmlns:a16="http://schemas.microsoft.com/office/drawing/2014/main" id="{7B97BB9B-549B-4779-8962-6BF2A05CD0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3593" y="228600"/>
            <a:ext cx="75498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spc="-17" dirty="0"/>
              <a:t>индексации</a:t>
            </a:r>
          </a:p>
        </p:txBody>
      </p:sp>
      <p:sp>
        <p:nvSpPr>
          <p:cNvPr id="17" name="object 34">
            <a:extLst>
              <a:ext uri="{FF2B5EF4-FFF2-40B4-BE49-F238E27FC236}">
                <a16:creationId xmlns:a16="http://schemas.microsoft.com/office/drawing/2014/main" id="{C5F3B026-EE4E-4EF9-9A07-F804BBEAF451}"/>
              </a:ext>
            </a:extLst>
          </p:cNvPr>
          <p:cNvSpPr txBox="1"/>
          <p:nvPr/>
        </p:nvSpPr>
        <p:spPr>
          <a:xfrm>
            <a:off x="533400" y="853186"/>
            <a:ext cx="8057898" cy="414513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1109540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17" dirty="0">
                <a:latin typeface="Tahoma"/>
                <a:cs typeface="Tahoma"/>
              </a:rPr>
              <a:t>Строки </a:t>
            </a:r>
            <a:r>
              <a:rPr sz="2200" spc="-43" dirty="0">
                <a:latin typeface="Tahoma"/>
                <a:cs typeface="Tahoma"/>
              </a:rPr>
              <a:t>являются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упорядоченными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коллекциями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символов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 </a:t>
            </a:r>
            <a:r>
              <a:rPr sz="2200" spc="-17" dirty="0">
                <a:latin typeface="Tahoma"/>
                <a:cs typeface="Tahoma"/>
              </a:rPr>
              <a:t>поэтому 	</a:t>
            </a:r>
            <a:r>
              <a:rPr sz="2200" spc="-77" dirty="0">
                <a:latin typeface="Tahoma"/>
                <a:cs typeface="Tahoma"/>
              </a:rPr>
              <a:t>поддерживают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доступ </a:t>
            </a:r>
            <a:r>
              <a:rPr sz="2200" dirty="0">
                <a:latin typeface="Tahoma"/>
                <a:cs typeface="Tahoma"/>
              </a:rPr>
              <a:t>к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своим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элементам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индексу.</a:t>
            </a:r>
            <a:endParaRPr sz="2200" dirty="0">
              <a:latin typeface="Tahoma"/>
              <a:cs typeface="Tahoma"/>
            </a:endParaRPr>
          </a:p>
          <a:p>
            <a:pPr marL="254201" marR="470218" indent="-233473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i="1" spc="-69" dirty="0">
                <a:solidFill>
                  <a:srgbClr val="F7931E"/>
                </a:solidFill>
                <a:latin typeface="Arial"/>
                <a:cs typeface="Arial"/>
              </a:rPr>
              <a:t>Индексация</a:t>
            </a:r>
            <a:r>
              <a:rPr sz="2200" i="1" spc="120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предоставление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индекса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желаемого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компонента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 </a:t>
            </a:r>
            <a:r>
              <a:rPr sz="2200" spc="-17" dirty="0">
                <a:latin typeface="Tahoma"/>
                <a:cs typeface="Tahoma"/>
              </a:rPr>
              <a:t>квадратных 	</a:t>
            </a:r>
            <a:r>
              <a:rPr sz="2200" spc="-69" dirty="0">
                <a:latin typeface="Tahoma"/>
                <a:cs typeface="Tahoma"/>
              </a:rPr>
              <a:t>скобках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после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имени,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которым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связан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объект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строки.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Результатом </a:t>
            </a:r>
            <a:r>
              <a:rPr sz="2200" spc="-17" dirty="0">
                <a:latin typeface="Tahoma"/>
                <a:cs typeface="Tahoma"/>
              </a:rPr>
              <a:t>будет 	</a:t>
            </a:r>
            <a:r>
              <a:rPr sz="2200" spc="-43" dirty="0">
                <a:latin typeface="Tahoma"/>
                <a:cs typeface="Tahoma"/>
              </a:rPr>
              <a:t>являться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односимвольная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указанной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позиции.</a:t>
            </a:r>
            <a:endParaRPr sz="2200" dirty="0">
              <a:latin typeface="Tahoma"/>
              <a:cs typeface="Tahoma"/>
            </a:endParaRPr>
          </a:p>
          <a:p>
            <a:pPr marL="254201" marR="559680" indent="-233473">
              <a:spcBef>
                <a:spcPts val="661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52" dirty="0">
                <a:latin typeface="Tahoma"/>
                <a:cs typeface="Tahoma"/>
              </a:rPr>
              <a:t>Индексы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начинаются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0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заканчиваются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величиной,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на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единицу 	</a:t>
            </a:r>
            <a:r>
              <a:rPr sz="2200" spc="-60" dirty="0">
                <a:latin typeface="Tahoma"/>
                <a:cs typeface="Tahoma"/>
              </a:rPr>
              <a:t>меньше,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чем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длина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строки.</a:t>
            </a:r>
            <a:endParaRPr sz="2200" dirty="0">
              <a:latin typeface="Tahoma"/>
              <a:cs typeface="Tahoma"/>
            </a:endParaRPr>
          </a:p>
          <a:p>
            <a:pPr marL="255292" indent="-233473">
              <a:lnSpc>
                <a:spcPts val="2062"/>
              </a:lnSpc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5292" algn="l"/>
              </a:tabLst>
            </a:pP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разрешает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получать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элементы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из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последовательностей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использованием</a:t>
            </a:r>
            <a:endParaRPr sz="2200" dirty="0">
              <a:latin typeface="Tahoma"/>
              <a:cs typeface="Tahoma"/>
            </a:endParaRPr>
          </a:p>
          <a:p>
            <a:pPr marL="256383">
              <a:lnSpc>
                <a:spcPts val="2062"/>
              </a:lnSpc>
            </a:pPr>
            <a:r>
              <a:rPr sz="2200" i="1" spc="-172" dirty="0">
                <a:solidFill>
                  <a:srgbClr val="F7931E"/>
                </a:solidFill>
                <a:latin typeface="Arial"/>
                <a:cs typeface="Arial"/>
              </a:rPr>
              <a:t>отрицательных</a:t>
            </a:r>
            <a:r>
              <a:rPr sz="2200" i="1" spc="172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spc="-17" dirty="0" err="1">
                <a:latin typeface="Tahoma"/>
                <a:cs typeface="Tahoma"/>
              </a:rPr>
              <a:t>индексов</a:t>
            </a:r>
            <a:r>
              <a:rPr sz="2200" spc="-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DDD580A-E650-421B-AE37-C0DFA5DB5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5029200"/>
            <a:ext cx="6172200" cy="1629360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3">
            <a:extLst>
              <a:ext uri="{FF2B5EF4-FFF2-40B4-BE49-F238E27FC236}">
                <a16:creationId xmlns:a16="http://schemas.microsoft.com/office/drawing/2014/main" id="{23753EBE-73AD-4039-9267-122D9D5552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42535" y="2418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spc="-17" dirty="0"/>
              <a:t>индексации</a:t>
            </a:r>
          </a:p>
        </p:txBody>
      </p:sp>
      <p:sp>
        <p:nvSpPr>
          <p:cNvPr id="19" name="object 23">
            <a:extLst>
              <a:ext uri="{FF2B5EF4-FFF2-40B4-BE49-F238E27FC236}">
                <a16:creationId xmlns:a16="http://schemas.microsoft.com/office/drawing/2014/main" id="{B437FB27-F4E1-46F9-B36B-31506819058B}"/>
              </a:ext>
            </a:extLst>
          </p:cNvPr>
          <p:cNvSpPr txBox="1"/>
          <p:nvPr/>
        </p:nvSpPr>
        <p:spPr>
          <a:xfrm>
            <a:off x="1882297" y="2944030"/>
            <a:ext cx="3164902" cy="501012"/>
          </a:xfrm>
          <a:prstGeom prst="rect">
            <a:avLst/>
          </a:prstGeom>
        </p:spPr>
        <p:txBody>
          <a:bodyPr vert="horz" wrap="square" lIns="0" tIns="64367" rIns="0" bIns="0" rtlCol="0">
            <a:spAutoFit/>
          </a:bodyPr>
          <a:lstStyle/>
          <a:p>
            <a:pPr marL="570590" marR="8728" indent="-549861">
              <a:lnSpc>
                <a:spcPts val="1718"/>
              </a:lnSpc>
              <a:spcBef>
                <a:spcPts val="507"/>
              </a:spcBef>
            </a:pPr>
            <a:r>
              <a:rPr sz="1718" spc="266" dirty="0">
                <a:solidFill>
                  <a:srgbClr val="007F00"/>
                </a:solidFill>
                <a:latin typeface="Cambria"/>
                <a:cs typeface="Cambria"/>
              </a:rPr>
              <a:t>for</a:t>
            </a:r>
            <a:r>
              <a:rPr sz="1718" spc="283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1718" spc="421" dirty="0">
                <a:latin typeface="Cambria"/>
                <a:cs typeface="Cambria"/>
              </a:rPr>
              <a:t>i</a:t>
            </a:r>
            <a:r>
              <a:rPr sz="1718" spc="275" dirty="0">
                <a:latin typeface="Cambria"/>
                <a:cs typeface="Cambria"/>
              </a:rPr>
              <a:t>  </a:t>
            </a:r>
            <a:r>
              <a:rPr sz="1718" spc="223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1718" spc="318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1718" spc="163" dirty="0">
                <a:solidFill>
                  <a:srgbClr val="007F00"/>
                </a:solidFill>
                <a:latin typeface="Cambria"/>
                <a:cs typeface="Cambria"/>
              </a:rPr>
              <a:t>range</a:t>
            </a:r>
            <a:r>
              <a:rPr sz="1718" spc="-146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1718" spc="223" dirty="0">
                <a:latin typeface="Cambria"/>
                <a:cs typeface="Cambria"/>
              </a:rPr>
              <a:t>(</a:t>
            </a:r>
            <a:r>
              <a:rPr sz="1718" spc="-146" dirty="0">
                <a:latin typeface="Cambria"/>
                <a:cs typeface="Cambria"/>
              </a:rPr>
              <a:t> </a:t>
            </a:r>
            <a:r>
              <a:rPr sz="1718" spc="215" dirty="0">
                <a:solidFill>
                  <a:srgbClr val="007F00"/>
                </a:solidFill>
                <a:latin typeface="Cambria"/>
                <a:cs typeface="Cambria"/>
              </a:rPr>
              <a:t>len</a:t>
            </a:r>
            <a:r>
              <a:rPr sz="1718" spc="-155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1718" spc="223" dirty="0">
                <a:latin typeface="Cambria"/>
                <a:cs typeface="Cambria"/>
              </a:rPr>
              <a:t>(</a:t>
            </a:r>
            <a:r>
              <a:rPr sz="1718" spc="-206" dirty="0">
                <a:latin typeface="Cambria"/>
                <a:cs typeface="Cambria"/>
              </a:rPr>
              <a:t> </a:t>
            </a:r>
            <a:r>
              <a:rPr sz="1718" spc="361" dirty="0">
                <a:latin typeface="Cambria"/>
                <a:cs typeface="Cambria"/>
              </a:rPr>
              <a:t>s)): </a:t>
            </a:r>
            <a:r>
              <a:rPr sz="1718" spc="301" dirty="0">
                <a:solidFill>
                  <a:srgbClr val="007F00"/>
                </a:solidFill>
                <a:latin typeface="Cambria"/>
                <a:cs typeface="Cambria"/>
              </a:rPr>
              <a:t>print</a:t>
            </a:r>
            <a:r>
              <a:rPr sz="1718" spc="301" dirty="0">
                <a:latin typeface="Cambria"/>
                <a:cs typeface="Cambria"/>
              </a:rPr>
              <a:t>(</a:t>
            </a:r>
            <a:r>
              <a:rPr sz="1718" spc="-189" dirty="0">
                <a:latin typeface="Cambria"/>
                <a:cs typeface="Cambria"/>
              </a:rPr>
              <a:t> </a:t>
            </a:r>
            <a:r>
              <a:rPr sz="1718" spc="309" dirty="0">
                <a:latin typeface="Cambria"/>
                <a:cs typeface="Cambria"/>
              </a:rPr>
              <a:t>s[</a:t>
            </a:r>
            <a:r>
              <a:rPr sz="1718" spc="-180" dirty="0">
                <a:latin typeface="Cambria"/>
                <a:cs typeface="Cambria"/>
              </a:rPr>
              <a:t> </a:t>
            </a:r>
            <a:r>
              <a:rPr sz="1718" spc="524" dirty="0">
                <a:latin typeface="Cambria"/>
                <a:cs typeface="Cambria"/>
              </a:rPr>
              <a:t>i].</a:t>
            </a:r>
            <a:r>
              <a:rPr sz="1718" spc="-77" dirty="0">
                <a:latin typeface="Cambria"/>
                <a:cs typeface="Cambria"/>
              </a:rPr>
              <a:t> </a:t>
            </a:r>
            <a:r>
              <a:rPr sz="1718" spc="129" dirty="0">
                <a:latin typeface="Cambria"/>
                <a:cs typeface="Cambria"/>
              </a:rPr>
              <a:t>upper</a:t>
            </a:r>
            <a:r>
              <a:rPr sz="1718" spc="-77" dirty="0">
                <a:latin typeface="Cambria"/>
                <a:cs typeface="Cambria"/>
              </a:rPr>
              <a:t> </a:t>
            </a:r>
            <a:r>
              <a:rPr sz="1718" spc="283" dirty="0">
                <a:latin typeface="Cambria"/>
                <a:cs typeface="Cambria"/>
              </a:rPr>
              <a:t>())</a:t>
            </a:r>
            <a:endParaRPr sz="1718">
              <a:latin typeface="Cambria"/>
              <a:cs typeface="Cambria"/>
            </a:endParaRPr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50032B96-91D3-49AF-82FC-67BCAB6B47A4}"/>
              </a:ext>
            </a:extLst>
          </p:cNvPr>
          <p:cNvSpPr txBox="1"/>
          <p:nvPr/>
        </p:nvSpPr>
        <p:spPr>
          <a:xfrm>
            <a:off x="312409" y="1784648"/>
            <a:ext cx="3639473" cy="4043245"/>
          </a:xfrm>
          <a:prstGeom prst="rect">
            <a:avLst/>
          </a:prstGeom>
        </p:spPr>
        <p:txBody>
          <a:bodyPr vert="horz" wrap="square" lIns="0" tIns="92732" rIns="0" bIns="0" rtlCol="0">
            <a:spAutoFit/>
          </a:bodyPr>
          <a:lstStyle/>
          <a:p>
            <a:pPr marL="98189">
              <a:spcBef>
                <a:spcPts val="730"/>
              </a:spcBef>
              <a:tabLst>
                <a:tab pos="494220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180" dirty="0">
                <a:latin typeface="Cambria"/>
                <a:cs typeface="Cambria"/>
              </a:rPr>
              <a:t>In</a:t>
            </a:r>
            <a:r>
              <a:rPr sz="1718" spc="301" dirty="0">
                <a:latin typeface="Cambria"/>
                <a:cs typeface="Cambria"/>
              </a:rPr>
              <a:t>  </a:t>
            </a:r>
            <a:r>
              <a:rPr sz="1718" spc="344" dirty="0">
                <a:latin typeface="Cambria"/>
                <a:cs typeface="Cambria"/>
              </a:rPr>
              <a:t>[1]:</a:t>
            </a:r>
            <a:r>
              <a:rPr sz="1718" spc="283" dirty="0">
                <a:latin typeface="Cambria"/>
                <a:cs typeface="Cambria"/>
              </a:rPr>
              <a:t>  </a:t>
            </a:r>
            <a:r>
              <a:rPr sz="1718" spc="163" dirty="0">
                <a:latin typeface="Cambria"/>
                <a:cs typeface="Cambria"/>
              </a:rPr>
              <a:t>s</a:t>
            </a:r>
            <a:r>
              <a:rPr sz="1718" spc="258" dirty="0">
                <a:latin typeface="Cambria"/>
                <a:cs typeface="Cambria"/>
              </a:rPr>
              <a:t>  </a:t>
            </a:r>
            <a:r>
              <a:rPr sz="1718" dirty="0">
                <a:latin typeface="Cambria"/>
                <a:cs typeface="Cambria"/>
              </a:rPr>
              <a:t>=</a:t>
            </a:r>
            <a:r>
              <a:rPr sz="1718" spc="258" dirty="0">
                <a:latin typeface="Cambria"/>
                <a:cs typeface="Cambria"/>
              </a:rPr>
              <a:t>  </a:t>
            </a:r>
            <a:r>
              <a:rPr sz="1718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718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718" spc="215" dirty="0">
                <a:solidFill>
                  <a:srgbClr val="BA2020"/>
                </a:solidFill>
                <a:latin typeface="Cambria"/>
                <a:cs typeface="Cambria"/>
              </a:rPr>
              <a:t>chemistry</a:t>
            </a:r>
            <a:r>
              <a:rPr sz="1718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718" spc="137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344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778"/>
              </a:lnSpc>
              <a:tabLst>
                <a:tab pos="494220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180" dirty="0">
                <a:latin typeface="Cambria"/>
                <a:cs typeface="Cambria"/>
              </a:rPr>
              <a:t>In</a:t>
            </a:r>
            <a:r>
              <a:rPr sz="1718" spc="309" dirty="0">
                <a:latin typeface="Cambria"/>
                <a:cs typeface="Cambria"/>
              </a:rPr>
              <a:t>  </a:t>
            </a:r>
            <a:r>
              <a:rPr sz="1718" spc="344" dirty="0">
                <a:latin typeface="Cambria"/>
                <a:cs typeface="Cambria"/>
              </a:rPr>
              <a:t>[2]:</a:t>
            </a:r>
            <a:r>
              <a:rPr sz="1718" spc="292" dirty="0">
                <a:latin typeface="Cambria"/>
                <a:cs typeface="Cambria"/>
              </a:rPr>
              <a:t>  </a:t>
            </a:r>
            <a:r>
              <a:rPr sz="1718" spc="378" dirty="0">
                <a:latin typeface="Cambria"/>
                <a:cs typeface="Cambria"/>
              </a:rPr>
              <a:t>s[1],</a:t>
            </a:r>
            <a:r>
              <a:rPr sz="1718" spc="275" dirty="0">
                <a:latin typeface="Cambria"/>
                <a:cs typeface="Cambria"/>
              </a:rPr>
              <a:t>  </a:t>
            </a:r>
            <a:r>
              <a:rPr sz="1718" spc="369" dirty="0">
                <a:latin typeface="Cambria"/>
                <a:cs typeface="Cambria"/>
              </a:rPr>
              <a:t>s[</a:t>
            </a:r>
            <a:r>
              <a:rPr sz="1718" spc="369" dirty="0">
                <a:solidFill>
                  <a:srgbClr val="AA21FF"/>
                </a:solidFill>
                <a:latin typeface="Cambria"/>
                <a:cs typeface="Cambria"/>
              </a:rPr>
              <a:t>-</a:t>
            </a:r>
            <a:r>
              <a:rPr sz="1718" spc="-15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1718" spc="129" dirty="0">
                <a:latin typeface="Cambria"/>
                <a:cs typeface="Cambria"/>
              </a:rPr>
              <a:t>2]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890"/>
              </a:lnSpc>
              <a:tabLst>
                <a:tab pos="495311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94" dirty="0">
                <a:latin typeface="Cambria"/>
                <a:cs typeface="Cambria"/>
              </a:rPr>
              <a:t>Out</a:t>
            </a:r>
            <a:r>
              <a:rPr sz="1718" spc="-103" dirty="0">
                <a:latin typeface="Cambria"/>
                <a:cs typeface="Cambria"/>
              </a:rPr>
              <a:t> </a:t>
            </a:r>
            <a:r>
              <a:rPr sz="1718" spc="344" dirty="0">
                <a:latin typeface="Cambria"/>
                <a:cs typeface="Cambria"/>
              </a:rPr>
              <a:t>[2]:</a:t>
            </a:r>
            <a:r>
              <a:rPr sz="1718" spc="292" dirty="0">
                <a:latin typeface="Cambria"/>
                <a:cs typeface="Cambria"/>
              </a:rPr>
              <a:t>  </a:t>
            </a:r>
            <a:r>
              <a:rPr sz="1718" spc="309" dirty="0">
                <a:latin typeface="Cambria"/>
                <a:cs typeface="Cambria"/>
              </a:rPr>
              <a:t>(</a:t>
            </a:r>
            <a:r>
              <a:rPr sz="1718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718" spc="-20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718" spc="369" dirty="0">
                <a:solidFill>
                  <a:srgbClr val="BA2020"/>
                </a:solidFill>
                <a:latin typeface="Cambria"/>
                <a:cs typeface="Cambria"/>
              </a:rPr>
              <a:t>h"</a:t>
            </a:r>
            <a:r>
              <a:rPr sz="1718" spc="369" dirty="0">
                <a:latin typeface="Cambria"/>
                <a:cs typeface="Cambria"/>
              </a:rPr>
              <a:t>,</a:t>
            </a:r>
            <a:r>
              <a:rPr sz="1718" spc="241" dirty="0">
                <a:latin typeface="Cambria"/>
                <a:cs typeface="Cambria"/>
              </a:rPr>
              <a:t>  </a:t>
            </a:r>
            <a:r>
              <a:rPr sz="1718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718" spc="-18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718" spc="283" dirty="0">
                <a:solidFill>
                  <a:srgbClr val="BA2020"/>
                </a:solidFill>
                <a:latin typeface="Cambria"/>
                <a:cs typeface="Cambria"/>
              </a:rPr>
              <a:t>r"</a:t>
            </a:r>
            <a:r>
              <a:rPr sz="1718" spc="283" dirty="0">
                <a:latin typeface="Cambria"/>
                <a:cs typeface="Cambria"/>
              </a:rPr>
              <a:t>)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335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778"/>
              </a:lnSpc>
              <a:tabLst>
                <a:tab pos="494220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180" dirty="0">
                <a:latin typeface="Cambria"/>
                <a:cs typeface="Cambria"/>
              </a:rPr>
              <a:t>In</a:t>
            </a:r>
            <a:r>
              <a:rPr sz="1718" spc="301" dirty="0">
                <a:latin typeface="Cambria"/>
                <a:cs typeface="Cambria"/>
              </a:rPr>
              <a:t>  </a:t>
            </a:r>
            <a:r>
              <a:rPr sz="1718" spc="309" dirty="0">
                <a:latin typeface="Cambria"/>
                <a:cs typeface="Cambria"/>
              </a:rPr>
              <a:t>[3]: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708"/>
              </a:lnSpc>
              <a:tabLst>
                <a:tab pos="907707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593" dirty="0">
                <a:latin typeface="Cambria"/>
                <a:cs typeface="Cambria"/>
              </a:rPr>
              <a:t>...: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708"/>
              </a:lnSpc>
              <a:tabLst>
                <a:tab pos="907707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593" dirty="0">
                <a:latin typeface="Cambria"/>
                <a:cs typeface="Cambria"/>
              </a:rPr>
              <a:t>...: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708"/>
              </a:lnSpc>
              <a:tabLst>
                <a:tab pos="489856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C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H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E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593" dirty="0">
                <a:latin typeface="Cambria"/>
                <a:cs typeface="Cambria"/>
              </a:rPr>
              <a:t>M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249" dirty="0">
                <a:latin typeface="Cambria"/>
                <a:cs typeface="Cambria"/>
              </a:rPr>
              <a:t>I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S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15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T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16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R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17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Y</a:t>
            </a:r>
            <a:endParaRPr sz="1718" dirty="0">
              <a:latin typeface="Cambria"/>
              <a:cs typeface="Cambria"/>
            </a:endParaRPr>
          </a:p>
          <a:p>
            <a:pPr marL="21820">
              <a:spcBef>
                <a:spcPts val="335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18</a:t>
            </a:r>
            <a:endParaRPr sz="1031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45208" y="569366"/>
            <a:ext cx="50213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7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81374" y="1133978"/>
            <a:ext cx="8188815" cy="276514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878250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Оператор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используется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проверки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условий: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b="1" spc="-86" dirty="0">
                <a:latin typeface="Arial"/>
                <a:cs typeface="Arial"/>
              </a:rPr>
              <a:t>если</a:t>
            </a:r>
            <a:r>
              <a:rPr sz="2200" b="1" spc="94" dirty="0">
                <a:latin typeface="Arial"/>
                <a:cs typeface="Arial"/>
              </a:rPr>
              <a:t> </a:t>
            </a:r>
            <a:r>
              <a:rPr sz="2200" spc="-86" dirty="0">
                <a:latin typeface="Tahoma"/>
                <a:cs typeface="Tahoma"/>
              </a:rPr>
              <a:t>условие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верно,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то 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(называемый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«if-блок»),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b="1" spc="-69" dirty="0">
                <a:latin typeface="Arial"/>
                <a:cs typeface="Arial"/>
              </a:rPr>
              <a:t>иначе</a:t>
            </a:r>
            <a:r>
              <a:rPr sz="2200" b="1" spc="112" dirty="0">
                <a:latin typeface="Arial"/>
                <a:cs typeface="Arial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другой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(называемый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«else-блок»).</a:t>
            </a:r>
            <a:endParaRPr sz="2200" dirty="0">
              <a:latin typeface="Tahoma"/>
              <a:cs typeface="Tahoma"/>
            </a:endParaRPr>
          </a:p>
          <a:p>
            <a:pPr marL="878250" indent="-236746">
              <a:spcBef>
                <a:spcPts val="679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9339" algn="l"/>
              </a:tabLst>
            </a:pPr>
            <a:r>
              <a:rPr sz="2200" spc="-17" dirty="0">
                <a:latin typeface="Tahoma"/>
                <a:cs typeface="Tahoma"/>
              </a:rPr>
              <a:t>Блок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«else»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является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необязательным.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spcBef>
                <a:spcPts val="1039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</a:t>
            </a:r>
            <a:r>
              <a:rPr sz="2200" spc="627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661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r>
              <a:rPr lang="ru-RU" sz="2200" spc="318" dirty="0">
                <a:latin typeface="Trebuchet MS"/>
                <a:cs typeface="Trebuchet MS"/>
              </a:rPr>
              <a:t>		</a:t>
            </a:r>
            <a:r>
              <a:rPr lang="en-US"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lang="en-US"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lang="en-US"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lang="en-US"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lang="en-US"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lang="en-US" sz="2200" spc="393" dirty="0">
                <a:latin typeface="Trebuchet MS"/>
                <a:cs typeface="Trebuchet MS"/>
              </a:rPr>
              <a:t>(</a:t>
            </a:r>
            <a:r>
              <a:rPr lang="en-US"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318" dirty="0">
                <a:solidFill>
                  <a:srgbClr val="BA2020"/>
                </a:solidFill>
                <a:latin typeface="Trebuchet MS"/>
                <a:cs typeface="Trebuchet MS"/>
              </a:rPr>
              <a:t>t</a:t>
            </a:r>
            <a:r>
              <a:rPr lang="en-US" sz="2200" spc="335" dirty="0">
                <a:solidFill>
                  <a:srgbClr val="BA2020"/>
                </a:solidFill>
                <a:latin typeface="Trebuchet MS"/>
                <a:cs typeface="Trebuchet MS"/>
              </a:rPr>
              <a:t>r</a:t>
            </a:r>
            <a:r>
              <a:rPr lang="en-US" sz="2200" spc="86" dirty="0">
                <a:solidFill>
                  <a:srgbClr val="BA2020"/>
                </a:solidFill>
                <a:latin typeface="Trebuchet MS"/>
                <a:cs typeface="Trebuchet MS"/>
              </a:rPr>
              <a:t>u</a:t>
            </a:r>
            <a:r>
              <a:rPr lang="en-US"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241" dirty="0">
                <a:latin typeface="Trebuchet MS"/>
                <a:cs typeface="Trebuchet MS"/>
              </a:rPr>
              <a:t>)</a:t>
            </a:r>
            <a:endParaRPr lang="en-US"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70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72" dirty="0">
                <a:latin typeface="Trebuchet MS"/>
                <a:cs typeface="Trebuchet MS"/>
              </a:rPr>
              <a:t>true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35184" y="4038600"/>
            <a:ext cx="8481194" cy="2363588"/>
          </a:xfrm>
          <a:prstGeom prst="rect">
            <a:avLst/>
          </a:prstGeom>
        </p:spPr>
        <p:txBody>
          <a:bodyPr vert="horz" wrap="square" lIns="0" tIns="29456" rIns="0" bIns="0" rtlCol="0">
            <a:spAutoFit/>
          </a:bodyPr>
          <a:lstStyle/>
          <a:p>
            <a:pPr marL="402577" marR="8728" algn="just">
              <a:lnSpc>
                <a:spcPts val="2062"/>
              </a:lnSpc>
              <a:spcBef>
                <a:spcPts val="232"/>
              </a:spcBef>
            </a:pPr>
            <a:r>
              <a:rPr sz="2200" spc="-52" dirty="0">
                <a:latin typeface="Tahoma"/>
                <a:cs typeface="Tahoma"/>
              </a:rPr>
              <a:t>Напоминаем, </a:t>
            </a:r>
            <a:r>
              <a:rPr sz="2200" spc="-43" dirty="0">
                <a:latin typeface="Tahoma"/>
                <a:cs typeface="Tahoma"/>
              </a:rPr>
              <a:t>что </a:t>
            </a:r>
            <a:r>
              <a:rPr sz="2200" spc="-86" dirty="0">
                <a:latin typeface="Tahoma"/>
                <a:cs typeface="Tahoma"/>
              </a:rPr>
              <a:t>1 – </a:t>
            </a:r>
            <a:r>
              <a:rPr sz="2200" spc="-52" dirty="0">
                <a:latin typeface="Tahoma"/>
                <a:cs typeface="Tahoma"/>
              </a:rPr>
              <a:t>это </a:t>
            </a:r>
            <a:r>
              <a:rPr sz="2200" spc="-103" dirty="0">
                <a:latin typeface="Tahoma"/>
                <a:cs typeface="Tahoma"/>
              </a:rPr>
              <a:t>булевское </a:t>
            </a:r>
            <a:r>
              <a:rPr sz="2200" spc="-86" dirty="0">
                <a:latin typeface="Tahoma"/>
                <a:cs typeface="Tahoma"/>
              </a:rPr>
              <a:t>значение </a:t>
            </a:r>
            <a:r>
              <a:rPr sz="2200" spc="-9" dirty="0">
                <a:latin typeface="Tahoma"/>
                <a:cs typeface="Tahoma"/>
              </a:rPr>
              <a:t>«истина» </a:t>
            </a:r>
            <a:r>
              <a:rPr sz="2200" spc="-69" dirty="0">
                <a:latin typeface="Tahoma"/>
                <a:cs typeface="Tahoma"/>
              </a:rPr>
              <a:t>(его </a:t>
            </a:r>
            <a:r>
              <a:rPr sz="2200" spc="-60" dirty="0">
                <a:latin typeface="Tahoma"/>
                <a:cs typeface="Tahoma"/>
              </a:rPr>
              <a:t>эквивалентом является 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слово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9" dirty="0">
                <a:latin typeface="Tahoma"/>
                <a:cs typeface="Tahoma"/>
              </a:rPr>
              <a:t>), </a:t>
            </a:r>
            <a:r>
              <a:rPr sz="2200" spc="-26" dirty="0">
                <a:latin typeface="Tahoma"/>
                <a:cs typeface="Tahoma"/>
              </a:rPr>
              <a:t>таким </a:t>
            </a:r>
            <a:r>
              <a:rPr sz="2200" spc="-60" dirty="0">
                <a:latin typeface="Tahoma"/>
                <a:cs typeface="Tahoma"/>
              </a:rPr>
              <a:t>образом, </a:t>
            </a:r>
            <a:r>
              <a:rPr sz="2200" spc="-94" dirty="0">
                <a:latin typeface="Tahoma"/>
                <a:cs typeface="Tahoma"/>
              </a:rPr>
              <a:t>проверка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94" dirty="0">
                <a:latin typeface="Tahoma"/>
                <a:cs typeface="Tahoma"/>
              </a:rPr>
              <a:t>операторе </a:t>
            </a:r>
            <a:r>
              <a:rPr sz="2200" spc="-77" dirty="0">
                <a:latin typeface="Tahoma"/>
                <a:cs typeface="Tahoma"/>
              </a:rPr>
              <a:t>всегда </a:t>
            </a:r>
            <a:r>
              <a:rPr sz="2200" spc="-94" dirty="0">
                <a:latin typeface="Tahoma"/>
                <a:cs typeface="Tahoma"/>
              </a:rPr>
              <a:t>проходит. </a:t>
            </a:r>
            <a:r>
              <a:rPr sz="2200" spc="-9" dirty="0">
                <a:latin typeface="Tahoma"/>
                <a:cs typeface="Tahoma"/>
              </a:rPr>
              <a:t>Для </a:t>
            </a:r>
            <a:r>
              <a:rPr sz="2200" spc="-77" dirty="0">
                <a:latin typeface="Tahoma"/>
                <a:cs typeface="Tahoma"/>
              </a:rPr>
              <a:t>обработки </a:t>
            </a:r>
            <a:r>
              <a:rPr sz="2200" spc="-69" dirty="0">
                <a:latin typeface="Tahoma"/>
                <a:cs typeface="Tahoma"/>
              </a:rPr>
              <a:t> ложного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результата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понадобится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добавить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часть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9" dirty="0">
                <a:solidFill>
                  <a:srgbClr val="007F00"/>
                </a:solidFill>
                <a:latin typeface="SimSun"/>
                <a:cs typeface="SimSun"/>
              </a:rPr>
              <a:t>else</a:t>
            </a:r>
            <a:r>
              <a:rPr sz="2200" spc="-9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spcBef>
                <a:spcPts val="266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</a:t>
            </a:r>
            <a:r>
              <a:rPr sz="2200" spc="644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70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not</a:t>
            </a:r>
            <a:r>
              <a:rPr sz="2200" spc="696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  <a:tab pos="140520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361" dirty="0">
                <a:latin typeface="Trebuchet MS"/>
                <a:cs typeface="Trebuchet MS"/>
              </a:rPr>
              <a:t>.</a:t>
            </a:r>
            <a:r>
              <a:rPr sz="2200" spc="350" dirty="0">
                <a:latin typeface="Trebuchet MS"/>
                <a:cs typeface="Trebuchet MS"/>
              </a:rPr>
              <a:t>.</a:t>
            </a:r>
            <a:r>
              <a:rPr sz="2200" spc="241" dirty="0">
                <a:latin typeface="Trebuchet MS"/>
                <a:cs typeface="Trebuchet MS"/>
              </a:rPr>
              <a:t>.</a:t>
            </a:r>
            <a:r>
              <a:rPr sz="2200" dirty="0">
                <a:latin typeface="Trebuchet MS"/>
                <a:cs typeface="Trebuchet MS"/>
              </a:rPr>
              <a:t>	</a:t>
            </a:r>
            <a:r>
              <a:rPr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sz="2200" spc="393" dirty="0">
                <a:latin typeface="Trebuchet MS"/>
                <a:cs typeface="Trebuchet MS"/>
              </a:rPr>
              <a:t>(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t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r</a:t>
            </a:r>
            <a:r>
              <a:rPr sz="2200" spc="86" dirty="0">
                <a:solidFill>
                  <a:srgbClr val="BA2020"/>
                </a:solidFill>
                <a:latin typeface="Trebuchet MS"/>
                <a:cs typeface="Trebuchet MS"/>
              </a:rPr>
              <a:t>u</a:t>
            </a:r>
            <a:r>
              <a:rPr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241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61" dirty="0">
                <a:latin typeface="Trebuchet MS"/>
                <a:cs typeface="Trebuchet MS"/>
              </a:rPr>
              <a:t>.</a:t>
            </a:r>
            <a:r>
              <a:rPr sz="2200" spc="350" dirty="0">
                <a:latin typeface="Trebuchet MS"/>
                <a:cs typeface="Trebuchet MS"/>
              </a:rPr>
              <a:t>.</a:t>
            </a:r>
            <a:r>
              <a:rPr sz="2200" spc="241" dirty="0">
                <a:latin typeface="Trebuchet MS"/>
                <a:cs typeface="Trebuchet MS"/>
              </a:rPr>
              <a:t>.</a:t>
            </a:r>
            <a:r>
              <a:rPr sz="2200" dirty="0">
                <a:latin typeface="Trebuchet MS"/>
                <a:cs typeface="Trebuchet MS"/>
              </a:rPr>
              <a:t>  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309" dirty="0">
                <a:solidFill>
                  <a:srgbClr val="007F00"/>
                </a:solidFill>
                <a:latin typeface="Trebuchet MS"/>
                <a:cs typeface="Trebuchet MS"/>
              </a:rPr>
              <a:t>s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r>
              <a:rPr lang="ru-RU" sz="2200" spc="318" dirty="0">
                <a:latin typeface="Trebuchet MS"/>
                <a:cs typeface="Trebuchet MS"/>
              </a:rPr>
              <a:t>		</a:t>
            </a:r>
            <a:r>
              <a:rPr lang="en-US"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lang="en-US"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lang="en-US"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lang="en-US"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lang="en-US"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lang="en-US" sz="2200" spc="393" dirty="0">
                <a:latin typeface="Trebuchet MS"/>
                <a:cs typeface="Trebuchet MS"/>
              </a:rPr>
              <a:t>(</a:t>
            </a:r>
            <a:r>
              <a:rPr lang="en-US"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361" dirty="0">
                <a:solidFill>
                  <a:srgbClr val="BA2020"/>
                </a:solidFill>
                <a:latin typeface="Trebuchet MS"/>
                <a:cs typeface="Trebuchet MS"/>
              </a:rPr>
              <a:t>f</a:t>
            </a:r>
            <a:r>
              <a:rPr lang="en-US" sz="2200" spc="120" dirty="0">
                <a:solidFill>
                  <a:srgbClr val="BA2020"/>
                </a:solidFill>
                <a:latin typeface="Trebuchet MS"/>
                <a:cs typeface="Trebuchet MS"/>
              </a:rPr>
              <a:t>a</a:t>
            </a:r>
            <a:r>
              <a:rPr lang="en-US" sz="2200" spc="481" dirty="0">
                <a:solidFill>
                  <a:srgbClr val="BA2020"/>
                </a:solidFill>
                <a:latin typeface="Trebuchet MS"/>
                <a:cs typeface="Trebuchet MS"/>
              </a:rPr>
              <a:t>l</a:t>
            </a:r>
            <a:r>
              <a:rPr lang="en-US" sz="2200" spc="309" dirty="0">
                <a:solidFill>
                  <a:srgbClr val="BA2020"/>
                </a:solidFill>
                <a:latin typeface="Trebuchet MS"/>
                <a:cs typeface="Trebuchet MS"/>
              </a:rPr>
              <a:t>s</a:t>
            </a:r>
            <a:r>
              <a:rPr lang="en-US"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241" dirty="0">
                <a:latin typeface="Trebuchet MS"/>
                <a:cs typeface="Trebuchet MS"/>
              </a:rPr>
              <a:t>)</a:t>
            </a:r>
            <a:endParaRPr lang="en-US"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70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249" dirty="0">
                <a:latin typeface="Trebuchet MS"/>
                <a:cs typeface="Trebuchet MS"/>
              </a:rPr>
              <a:t>false</a:t>
            </a:r>
            <a:endParaRPr sz="22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3">
            <a:extLst>
              <a:ext uri="{FF2B5EF4-FFF2-40B4-BE49-F238E27FC236}">
                <a16:creationId xmlns:a16="http://schemas.microsoft.com/office/drawing/2014/main" id="{9066A4FB-DEBE-47D0-BDCA-EC5ACC32F5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5365" y="394266"/>
            <a:ext cx="808953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spc="-17" dirty="0"/>
              <a:t>срезов</a:t>
            </a: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7F4A0628-2C21-4656-8757-3D7C077228B9}"/>
              </a:ext>
            </a:extLst>
          </p:cNvPr>
          <p:cNvSpPr txBox="1"/>
          <p:nvPr/>
        </p:nvSpPr>
        <p:spPr>
          <a:xfrm>
            <a:off x="838200" y="1103913"/>
            <a:ext cx="8089536" cy="3324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65460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b="1" spc="-77" dirty="0">
                <a:latin typeface="Arial"/>
                <a:cs typeface="Arial"/>
              </a:rPr>
              <a:t>Срезы</a:t>
            </a:r>
            <a:r>
              <a:rPr sz="2200" b="1" dirty="0"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обобщенная</a:t>
            </a:r>
            <a:r>
              <a:rPr sz="2200" spc="-17" dirty="0">
                <a:latin typeface="Tahoma"/>
                <a:cs typeface="Tahoma"/>
              </a:rPr>
              <a:t> форма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индексации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получения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целого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i="1" spc="-196" dirty="0">
                <a:solidFill>
                  <a:srgbClr val="F7931E"/>
                </a:solidFill>
                <a:latin typeface="Arial"/>
                <a:cs typeface="Arial"/>
              </a:rPr>
              <a:t>сегмента</a:t>
            </a:r>
            <a:r>
              <a:rPr sz="2200" i="1" spc="77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spc="-17" dirty="0">
                <a:latin typeface="Tahoma"/>
                <a:cs typeface="Tahoma"/>
              </a:rPr>
              <a:t>вместо 	</a:t>
            </a:r>
            <a:r>
              <a:rPr sz="2200" spc="-69" dirty="0">
                <a:latin typeface="Tahoma"/>
                <a:cs typeface="Tahoma"/>
              </a:rPr>
              <a:t>одиночного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элемента.</a:t>
            </a:r>
            <a:endParaRPr sz="2200" dirty="0">
              <a:latin typeface="Tahoma"/>
              <a:cs typeface="Tahoma"/>
            </a:endParaRPr>
          </a:p>
          <a:p>
            <a:pPr marL="254201" marR="8728" indent="-233473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Tahoma"/>
                <a:cs typeface="Tahoma"/>
              </a:rPr>
              <a:t>При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выполнении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среза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извлекает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элементы,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начиная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нижней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границы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 	</a:t>
            </a:r>
            <a:r>
              <a:rPr sz="2200" spc="-69" dirty="0">
                <a:latin typeface="Tahoma"/>
                <a:cs typeface="Tahoma"/>
              </a:rPr>
              <a:t>заканчивая,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но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</a:t>
            </a:r>
            <a:r>
              <a:rPr sz="2200" spc="-34" dirty="0">
                <a:latin typeface="Tahoma"/>
                <a:cs typeface="Tahoma"/>
              </a:rPr>
              <a:t> включая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верхнюю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границу,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возвращает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новый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объект, 	</a:t>
            </a:r>
            <a:r>
              <a:rPr sz="2200" spc="-69" dirty="0">
                <a:latin typeface="Tahoma"/>
                <a:cs typeface="Tahoma"/>
              </a:rPr>
              <a:t>содержащий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извлеченные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элементы.</a:t>
            </a:r>
            <a:endParaRPr sz="2200" dirty="0">
              <a:latin typeface="Tahoma"/>
              <a:cs typeface="Tahoma"/>
            </a:endParaRPr>
          </a:p>
          <a:p>
            <a:pPr marL="254201" marR="1046263" indent="-233473">
              <a:spcBef>
                <a:spcPts val="1005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Tahoma"/>
                <a:cs typeface="Tahoma"/>
              </a:rPr>
              <a:t>Если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левая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и/или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правая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границы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указаны,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43" dirty="0">
                <a:latin typeface="Tahoma"/>
                <a:cs typeface="Tahoma"/>
              </a:rPr>
              <a:t> умолчанию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43" dirty="0">
                <a:latin typeface="Tahoma"/>
                <a:cs typeface="Tahoma"/>
              </a:rPr>
              <a:t> них 	</a:t>
            </a:r>
            <a:r>
              <a:rPr sz="2200" spc="-52" dirty="0">
                <a:latin typeface="Tahoma"/>
                <a:cs typeface="Tahoma"/>
              </a:rPr>
              <a:t>принимаются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индексы</a:t>
            </a:r>
            <a:r>
              <a:rPr sz="2200" dirty="0">
                <a:latin typeface="Tahoma"/>
                <a:cs typeface="Tahoma"/>
              </a:rPr>
              <a:t> 0 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длина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последовательности,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соответственно.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20" name="object 5">
            <a:extLst>
              <a:ext uri="{FF2B5EF4-FFF2-40B4-BE49-F238E27FC236}">
                <a16:creationId xmlns:a16="http://schemas.microsoft.com/office/drawing/2014/main" id="{74DB6144-FEA7-4F72-817B-1C36B6643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875475"/>
              </p:ext>
            </p:extLst>
          </p:nvPr>
        </p:nvGraphicFramePr>
        <p:xfrm>
          <a:off x="809847" y="4673830"/>
          <a:ext cx="5680675" cy="11138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2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4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2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8378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0640" algn="r">
                        <a:lnSpc>
                          <a:spcPts val="1035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[1]: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035"/>
                        </a:lnSpc>
                      </a:pPr>
                      <a:r>
                        <a:rPr sz="1700" spc="95" dirty="0">
                          <a:latin typeface="Cambria"/>
                          <a:cs typeface="Cambria"/>
                        </a:rPr>
                        <a:t>s</a:t>
                      </a:r>
                      <a:r>
                        <a:rPr sz="1700" spc="14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700" spc="14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chemistry</a:t>
                      </a:r>
                      <a:r>
                        <a:rPr sz="17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91">
                <a:tc>
                  <a:txBody>
                    <a:bodyPr/>
                    <a:lstStyle/>
                    <a:p>
                      <a:pPr marR="24765" algn="ctr">
                        <a:lnSpc>
                          <a:spcPts val="68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0640" algn="r">
                        <a:lnSpc>
                          <a:spcPts val="975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[2]: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975"/>
                        </a:lnSpc>
                      </a:pPr>
                      <a:r>
                        <a:rPr sz="1700" spc="175" dirty="0">
                          <a:latin typeface="Cambria"/>
                          <a:cs typeface="Cambria"/>
                        </a:rPr>
                        <a:t>s[1:3]</a:t>
                      </a:r>
                      <a:r>
                        <a:rPr sz="17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700" spc="17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245" dirty="0">
                          <a:latin typeface="Cambria"/>
                          <a:cs typeface="Cambria"/>
                        </a:rPr>
                        <a:t>s[1:],</a:t>
                      </a:r>
                      <a:r>
                        <a:rPr sz="1700" spc="17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250" dirty="0">
                          <a:latin typeface="Cambria"/>
                          <a:cs typeface="Cambria"/>
                        </a:rPr>
                        <a:t>s[:</a:t>
                      </a:r>
                      <a:r>
                        <a:rPr sz="1700" spc="2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-</a:t>
                      </a:r>
                      <a:r>
                        <a:rPr sz="1700" spc="-1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75" dirty="0">
                          <a:latin typeface="Cambria"/>
                          <a:cs typeface="Cambria"/>
                        </a:rPr>
                        <a:t>1]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0640" algn="r">
                        <a:lnSpc>
                          <a:spcPts val="935"/>
                        </a:lnSpc>
                      </a:pPr>
                      <a:r>
                        <a:rPr sz="1700" spc="55" dirty="0">
                          <a:latin typeface="Cambria"/>
                          <a:cs typeface="Cambria"/>
                        </a:rPr>
                        <a:t>Out</a:t>
                      </a:r>
                      <a:r>
                        <a:rPr sz="17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[2]: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935"/>
                        </a:lnSpc>
                      </a:pPr>
                      <a:r>
                        <a:rPr sz="1700" spc="18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7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-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9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he"</a:t>
                      </a:r>
                      <a:r>
                        <a:rPr sz="1700" spc="19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hemistry</a:t>
                      </a:r>
                      <a:r>
                        <a:rPr sz="17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2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28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4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chemistr"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)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282">
                <a:tc>
                  <a:txBody>
                    <a:bodyPr/>
                    <a:lstStyle/>
                    <a:p>
                      <a:pPr marR="24765" algn="ctr">
                        <a:lnSpc>
                          <a:spcPts val="72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3">
            <a:extLst>
              <a:ext uri="{FF2B5EF4-FFF2-40B4-BE49-F238E27FC236}">
                <a16:creationId xmlns:a16="http://schemas.microsoft.com/office/drawing/2014/main" id="{1E2C06F0-29C1-40F0-AE71-17AE9B50A4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18133" y="304800"/>
            <a:ext cx="790762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Расширенные</a:t>
            </a:r>
            <a:r>
              <a:rPr sz="3200" spc="34" dirty="0"/>
              <a:t> </a:t>
            </a:r>
            <a:r>
              <a:rPr sz="3200" spc="-17" dirty="0"/>
              <a:t>срезы</a:t>
            </a: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662B327C-8186-42B4-B141-10EC749AA3CA}"/>
              </a:ext>
            </a:extLst>
          </p:cNvPr>
          <p:cNvSpPr txBox="1"/>
          <p:nvPr/>
        </p:nvSpPr>
        <p:spPr>
          <a:xfrm>
            <a:off x="474266" y="1143000"/>
            <a:ext cx="8195360" cy="519157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8728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129" dirty="0">
                <a:latin typeface="Tahoma"/>
                <a:cs typeface="Tahoma"/>
              </a:rPr>
              <a:t>В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-52" dirty="0">
                <a:latin typeface="Tahoma"/>
                <a:cs typeface="Tahoma"/>
              </a:rPr>
              <a:t> срезов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есть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поддержка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опционального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третьего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индекса, 	</a:t>
            </a:r>
            <a:r>
              <a:rPr sz="2200" spc="-60" dirty="0">
                <a:latin typeface="Tahoma"/>
                <a:cs typeface="Tahoma"/>
              </a:rPr>
              <a:t>используемого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качестве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i="1" spc="-34" dirty="0">
                <a:solidFill>
                  <a:srgbClr val="F7931E"/>
                </a:solidFill>
                <a:latin typeface="Arial"/>
                <a:cs typeface="Arial"/>
              </a:rPr>
              <a:t>шага</a:t>
            </a:r>
            <a:r>
              <a:rPr sz="2200" spc="-34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255292" indent="-233473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Tahoma"/>
                <a:cs typeface="Tahoma"/>
              </a:rPr>
              <a:t>Шаг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прибавляется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индексу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каждого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извлеченного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элемента.</a:t>
            </a:r>
            <a:endParaRPr sz="2200" dirty="0">
              <a:latin typeface="Tahoma"/>
              <a:cs typeface="Tahoma"/>
            </a:endParaRPr>
          </a:p>
          <a:p>
            <a:pPr marL="255292" indent="-233473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5292" algn="l"/>
              </a:tabLst>
            </a:pPr>
            <a:r>
              <a:rPr sz="2200" spc="-34" dirty="0">
                <a:latin typeface="Tahoma"/>
                <a:cs typeface="Tahoma"/>
              </a:rPr>
              <a:t>Полная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форма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среза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выглядит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следующим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образом:</a:t>
            </a:r>
            <a:endParaRPr sz="2200" dirty="0">
              <a:latin typeface="Tahoma"/>
              <a:cs typeface="Tahoma"/>
            </a:endParaRPr>
          </a:p>
          <a:p>
            <a:pPr marL="254201" algn="ctr">
              <a:spcBef>
                <a:spcPts val="1536"/>
              </a:spcBef>
            </a:pPr>
            <a:r>
              <a:rPr sz="2200" spc="266" dirty="0">
                <a:latin typeface="Cambria"/>
                <a:cs typeface="Cambria"/>
              </a:rPr>
              <a:t>x[i:j:k]</a:t>
            </a:r>
            <a:endParaRPr sz="2200" dirty="0">
              <a:latin typeface="Cambria"/>
              <a:cs typeface="Cambria"/>
            </a:endParaRPr>
          </a:p>
          <a:p>
            <a:pPr marL="256383" marR="857519">
              <a:spcBef>
                <a:spcPts val="1529"/>
              </a:spcBef>
            </a:pPr>
            <a:r>
              <a:rPr sz="2200" dirty="0">
                <a:latin typeface="Tahoma"/>
                <a:cs typeface="Tahoma"/>
              </a:rPr>
              <a:t>что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означает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«извлечь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элементы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из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Cambria"/>
                <a:cs typeface="Cambria"/>
              </a:rPr>
              <a:t>x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начиная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индекса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421" dirty="0">
                <a:latin typeface="Cambria"/>
                <a:cs typeface="Cambria"/>
              </a:rPr>
              <a:t>i</a:t>
            </a:r>
            <a:r>
              <a:rPr sz="2200" spc="146" dirty="0"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заканчивая </a:t>
            </a:r>
            <a:r>
              <a:rPr sz="2200" spc="-60" dirty="0">
                <a:latin typeface="Tahoma"/>
                <a:cs typeface="Tahoma"/>
              </a:rPr>
              <a:t>индексом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172" dirty="0">
                <a:latin typeface="Cambria"/>
                <a:cs typeface="Cambria"/>
              </a:rPr>
              <a:t>j-</a:t>
            </a:r>
            <a:r>
              <a:rPr sz="2200" spc="137" dirty="0">
                <a:latin typeface="Cambria"/>
                <a:cs typeface="Cambria"/>
              </a:rPr>
              <a:t>1</a:t>
            </a:r>
            <a:r>
              <a:rPr sz="2200" spc="137" dirty="0">
                <a:latin typeface="Tahoma"/>
                <a:cs typeface="Tahoma"/>
              </a:rPr>
              <a:t>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шагом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43" dirty="0">
                <a:latin typeface="Cambria"/>
                <a:cs typeface="Cambria"/>
              </a:rPr>
              <a:t>k</a:t>
            </a:r>
            <a:r>
              <a:rPr sz="2200" spc="-43" dirty="0">
                <a:latin typeface="Tahoma"/>
                <a:cs typeface="Tahoma"/>
              </a:rPr>
              <a:t>»;</a:t>
            </a:r>
            <a:endParaRPr sz="2200" dirty="0">
              <a:latin typeface="Tahoma"/>
              <a:cs typeface="Tahoma"/>
            </a:endParaRPr>
          </a:p>
          <a:p>
            <a:pPr marL="254201" marR="176741" indent="-233473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17" dirty="0">
                <a:latin typeface="Tahoma"/>
                <a:cs typeface="Tahoma"/>
              </a:rPr>
              <a:t>Третий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предел,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Cambria"/>
                <a:cs typeface="Cambria"/>
              </a:rPr>
              <a:t>k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умолчанию,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равен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+1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поэтому </a:t>
            </a:r>
            <a:r>
              <a:rPr sz="2200" spc="-60" dirty="0">
                <a:latin typeface="Tahoma"/>
                <a:cs typeface="Tahoma"/>
              </a:rPr>
              <a:t>все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элементы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срезе 	</a:t>
            </a:r>
            <a:r>
              <a:rPr sz="2200" spc="-52" dirty="0">
                <a:latin typeface="Tahoma"/>
                <a:cs typeface="Tahoma"/>
              </a:rPr>
              <a:t>обычно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извлекаются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слева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направо.</a:t>
            </a:r>
            <a:r>
              <a:rPr sz="2200" spc="-43" dirty="0">
                <a:latin typeface="Tahoma"/>
                <a:cs typeface="Tahoma"/>
              </a:rPr>
              <a:t> Однако если </a:t>
            </a:r>
            <a:r>
              <a:rPr sz="2200" spc="-52" dirty="0">
                <a:latin typeface="Tahoma"/>
                <a:cs typeface="Tahoma"/>
              </a:rPr>
              <a:t>указать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явное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значение,</a:t>
            </a:r>
            <a:r>
              <a:rPr sz="2200" spc="-43" dirty="0">
                <a:latin typeface="Tahoma"/>
                <a:cs typeface="Tahoma"/>
              </a:rPr>
              <a:t> то 	</a:t>
            </a:r>
            <a:r>
              <a:rPr sz="2200" spc="-34" dirty="0">
                <a:latin typeface="Tahoma"/>
                <a:cs typeface="Tahoma"/>
              </a:rPr>
              <a:t>можно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применить </a:t>
            </a:r>
            <a:r>
              <a:rPr sz="2200" spc="-43" dirty="0">
                <a:latin typeface="Tahoma"/>
                <a:cs typeface="Tahoma"/>
              </a:rPr>
              <a:t>третий </a:t>
            </a:r>
            <a:r>
              <a:rPr sz="2200" spc="-103" dirty="0">
                <a:latin typeface="Tahoma"/>
                <a:cs typeface="Tahoma"/>
              </a:rPr>
              <a:t>предел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пропуска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элементов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или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смены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порядка</a:t>
            </a:r>
            <a:r>
              <a:rPr sz="2200" spc="-43" dirty="0">
                <a:latin typeface="Tahoma"/>
                <a:cs typeface="Tahoma"/>
              </a:rPr>
              <a:t> их 	</a:t>
            </a:r>
            <a:r>
              <a:rPr sz="2200" spc="-60" dirty="0">
                <a:latin typeface="Tahoma"/>
                <a:cs typeface="Tahoma"/>
              </a:rPr>
              <a:t>следования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на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противоположный.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3">
            <a:extLst>
              <a:ext uri="{FF2B5EF4-FFF2-40B4-BE49-F238E27FC236}">
                <a16:creationId xmlns:a16="http://schemas.microsoft.com/office/drawing/2014/main" id="{3F6DF435-A327-48A1-A315-7AD419C0DC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73089" y="259583"/>
            <a:ext cx="7404112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Расширенные</a:t>
            </a:r>
            <a:r>
              <a:rPr sz="3200" spc="34" dirty="0"/>
              <a:t> </a:t>
            </a:r>
            <a:r>
              <a:rPr sz="3200" spc="-17" dirty="0"/>
              <a:t>срезы</a:t>
            </a:r>
          </a:p>
        </p:txBody>
      </p:sp>
      <p:sp>
        <p:nvSpPr>
          <p:cNvPr id="18" name="object 4">
            <a:extLst>
              <a:ext uri="{FF2B5EF4-FFF2-40B4-BE49-F238E27FC236}">
                <a16:creationId xmlns:a16="http://schemas.microsoft.com/office/drawing/2014/main" id="{83AB92C5-0108-4620-A6E1-18A6E280660A}"/>
              </a:ext>
            </a:extLst>
          </p:cNvPr>
          <p:cNvSpPr txBox="1"/>
          <p:nvPr/>
        </p:nvSpPr>
        <p:spPr>
          <a:xfrm>
            <a:off x="420005" y="1175897"/>
            <a:ext cx="8128811" cy="225487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785515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Tahoma"/>
                <a:cs typeface="Tahoma"/>
              </a:rPr>
              <a:t>Например,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срез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137" dirty="0">
                <a:latin typeface="Cambria"/>
                <a:cs typeface="Cambria"/>
              </a:rPr>
              <a:t>x[1:10:2] </a:t>
            </a:r>
            <a:r>
              <a:rPr sz="2200" spc="-77" dirty="0">
                <a:latin typeface="Tahoma"/>
                <a:cs typeface="Tahoma"/>
              </a:rPr>
              <a:t>вернет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i="1" spc="-17" dirty="0">
                <a:solidFill>
                  <a:srgbClr val="F7931E"/>
                </a:solidFill>
                <a:latin typeface="Arial"/>
                <a:cs typeface="Arial"/>
              </a:rPr>
              <a:t>каждый</a:t>
            </a:r>
            <a:r>
              <a:rPr sz="2200" i="1" spc="34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i="1" spc="-172" dirty="0">
                <a:solidFill>
                  <a:srgbClr val="F7931E"/>
                </a:solidFill>
                <a:latin typeface="Arial"/>
                <a:cs typeface="Arial"/>
              </a:rPr>
              <a:t>второй</a:t>
            </a:r>
            <a:r>
              <a:rPr sz="2200" i="1" spc="52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i="1" spc="-163" dirty="0">
                <a:solidFill>
                  <a:srgbClr val="F7931E"/>
                </a:solidFill>
                <a:latin typeface="Arial"/>
                <a:cs typeface="Arial"/>
              </a:rPr>
              <a:t>элемент</a:t>
            </a:r>
            <a:r>
              <a:rPr sz="2200" i="1" spc="196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из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Cambria"/>
                <a:cs typeface="Cambria"/>
              </a:rPr>
              <a:t>x</a:t>
            </a:r>
            <a:r>
              <a:rPr sz="2200" spc="137" dirty="0"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рамках 	</a:t>
            </a:r>
            <a:r>
              <a:rPr sz="2200" spc="-77" dirty="0">
                <a:latin typeface="Tahoma"/>
                <a:cs typeface="Tahoma"/>
              </a:rPr>
              <a:t>индексов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1-</a:t>
            </a:r>
            <a:r>
              <a:rPr sz="2200" dirty="0">
                <a:latin typeface="Tahoma"/>
                <a:cs typeface="Tahoma"/>
              </a:rPr>
              <a:t>9,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т.е.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элементы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индексами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1,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3,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5,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7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9.</a:t>
            </a:r>
            <a:endParaRPr sz="2200" dirty="0">
              <a:latin typeface="Tahoma"/>
              <a:cs typeface="Tahoma"/>
            </a:endParaRPr>
          </a:p>
          <a:p>
            <a:pPr marL="254201" marR="8728" indent="-233473">
              <a:lnSpc>
                <a:spcPts val="2062"/>
              </a:lnSpc>
              <a:spcBef>
                <a:spcPts val="1082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Tahoma"/>
                <a:cs typeface="Tahoma"/>
              </a:rPr>
              <a:t>По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аналогии,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верхний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нижний </a:t>
            </a:r>
            <a:r>
              <a:rPr sz="2200" spc="-69" dirty="0">
                <a:latin typeface="Tahoma"/>
                <a:cs typeface="Tahoma"/>
              </a:rPr>
              <a:t>пределы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умолчанию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принимаются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равными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0 	</a:t>
            </a:r>
            <a:r>
              <a:rPr sz="2200" dirty="0">
                <a:latin typeface="Tahoma"/>
                <a:cs typeface="Tahoma"/>
              </a:rPr>
              <a:t>и </a:t>
            </a:r>
            <a:r>
              <a:rPr sz="2200" spc="-60" dirty="0">
                <a:latin typeface="Tahoma"/>
                <a:cs typeface="Tahoma"/>
              </a:rPr>
              <a:t>длине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последовательности,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соответственно,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поэтому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266" dirty="0">
                <a:latin typeface="Cambria"/>
                <a:cs typeface="Cambria"/>
              </a:rPr>
              <a:t>x[::2]</a:t>
            </a:r>
            <a:r>
              <a:rPr sz="2200" spc="86" dirty="0">
                <a:latin typeface="Cambria"/>
                <a:cs typeface="Cambria"/>
              </a:rPr>
              <a:t> </a:t>
            </a:r>
            <a:r>
              <a:rPr sz="2200" spc="-77" dirty="0">
                <a:latin typeface="Tahoma"/>
                <a:cs typeface="Tahoma"/>
              </a:rPr>
              <a:t>вернет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каждый 	</a:t>
            </a:r>
            <a:r>
              <a:rPr sz="2200" spc="-52" dirty="0">
                <a:latin typeface="Tahoma"/>
                <a:cs typeface="Tahoma"/>
              </a:rPr>
              <a:t>второй элемент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начала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конца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последовательности: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19" name="object 5">
            <a:extLst>
              <a:ext uri="{FF2B5EF4-FFF2-40B4-BE49-F238E27FC236}">
                <a16:creationId xmlns:a16="http://schemas.microsoft.com/office/drawing/2014/main" id="{E70A6AA1-DAE5-4F62-8DB0-C95FD9136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022615"/>
              </p:ext>
            </p:extLst>
          </p:nvPr>
        </p:nvGraphicFramePr>
        <p:xfrm>
          <a:off x="420004" y="3810000"/>
          <a:ext cx="6971396" cy="24481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3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8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198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00000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[1]: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</a:pPr>
                      <a:r>
                        <a:rPr sz="1700" spc="95" dirty="0">
                          <a:latin typeface="Cambria"/>
                          <a:cs typeface="Cambria"/>
                        </a:rPr>
                        <a:t>s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700" spc="4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700" spc="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Beautifulisbetterthanugly</a:t>
                      </a:r>
                      <a:r>
                        <a:rPr sz="1700" spc="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endParaRPr sz="17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89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596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00000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[2]: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tabLst>
                          <a:tab pos="927735" algn="l"/>
                        </a:tabLst>
                      </a:pPr>
                      <a:r>
                        <a:rPr sz="1700" spc="155" dirty="0">
                          <a:latin typeface="Cambria"/>
                          <a:cs typeface="Cambria"/>
                        </a:rPr>
                        <a:t>s[1</a:t>
                      </a:r>
                      <a:r>
                        <a:rPr sz="1700" spc="-1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25" dirty="0">
                          <a:latin typeface="Cambria"/>
                          <a:cs typeface="Cambria"/>
                        </a:rPr>
                        <a:t>:10</a:t>
                      </a:r>
                      <a:r>
                        <a:rPr sz="17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60" dirty="0">
                          <a:latin typeface="Cambria"/>
                          <a:cs typeface="Cambria"/>
                        </a:rPr>
                        <a:t>:2</a:t>
                      </a:r>
                      <a:r>
                        <a:rPr sz="1700" spc="-1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20" dirty="0">
                          <a:latin typeface="Cambria"/>
                          <a:cs typeface="Cambria"/>
                        </a:rPr>
                        <a:t>]</a:t>
                      </a:r>
                      <a:r>
                        <a:rPr sz="1700" dirty="0">
                          <a:latin typeface="Cambria"/>
                          <a:cs typeface="Cambria"/>
                        </a:rPr>
                        <a:t>	</a:t>
                      </a:r>
                      <a:r>
                        <a:rPr sz="17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7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Пропуск</a:t>
                      </a:r>
                      <a:r>
                        <a:rPr sz="1700" spc="14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элементов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74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6835" algn="ctr">
                        <a:lnSpc>
                          <a:spcPct val="100000"/>
                        </a:lnSpc>
                      </a:pPr>
                      <a:r>
                        <a:rPr sz="1700" spc="55" dirty="0">
                          <a:latin typeface="Cambria"/>
                          <a:cs typeface="Cambria"/>
                        </a:rPr>
                        <a:t>Out</a:t>
                      </a:r>
                      <a:r>
                        <a:rPr sz="17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[2]: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sz="1700" spc="15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7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euiui</a:t>
                      </a:r>
                      <a:r>
                        <a:rPr sz="1700" spc="15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endParaRPr sz="17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94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298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000">
                        <a:latin typeface="Tahoma"/>
                        <a:cs typeface="Tahoma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000">
                        <a:latin typeface="Tahoma"/>
                        <a:cs typeface="Tahoma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42548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55" dirty="0">
                          <a:latin typeface="Cambria"/>
                          <a:cs typeface="Cambria"/>
                        </a:rPr>
                        <a:t>[3]</a:t>
                      </a:r>
                      <a:r>
                        <a:rPr sz="17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220" dirty="0">
                          <a:latin typeface="Cambria"/>
                          <a:cs typeface="Cambria"/>
                        </a:rPr>
                        <a:t>s[::2]</a:t>
                      </a:r>
                      <a:endParaRPr sz="1700" dirty="0">
                        <a:latin typeface="Cambria"/>
                        <a:cs typeface="Cambria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1700" spc="55" dirty="0">
                          <a:latin typeface="Cambria"/>
                          <a:cs typeface="Cambria"/>
                        </a:rPr>
                        <a:t>Out</a:t>
                      </a:r>
                      <a:r>
                        <a:rPr sz="17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55" dirty="0">
                          <a:latin typeface="Cambria"/>
                          <a:cs typeface="Cambria"/>
                        </a:rPr>
                        <a:t>[3]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9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700" spc="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Batflsetrhngy</a:t>
                      </a:r>
                      <a:r>
                        <a:rPr sz="1700" spc="9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endParaRPr sz="1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1797" y="309602"/>
            <a:ext cx="7546804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Методы</a:t>
            </a:r>
            <a:r>
              <a:rPr sz="3200" spc="350" dirty="0"/>
              <a:t> </a:t>
            </a:r>
            <a:r>
              <a:rPr sz="3200" spc="-17" dirty="0"/>
              <a:t>строк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1797" y="773731"/>
            <a:ext cx="8457193" cy="1862106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таблице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77" dirty="0">
                <a:latin typeface="Microsoft Sans Serif"/>
                <a:cs typeface="Microsoft Sans Serif"/>
              </a:rPr>
              <a:t>приведена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сводка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мо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методам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строк;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они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часто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меняются,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поэтому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используйте </a:t>
            </a:r>
            <a:r>
              <a:rPr sz="2000" spc="-60" dirty="0">
                <a:latin typeface="Microsoft Sans Serif"/>
                <a:cs typeface="Microsoft Sans Serif"/>
              </a:rPr>
              <a:t>руководство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по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стандартной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библиотеке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Python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получения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самого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актуального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списка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или </a:t>
            </a:r>
            <a:r>
              <a:rPr sz="2000" spc="-52" dirty="0">
                <a:latin typeface="Microsoft Sans Serif"/>
                <a:cs typeface="Microsoft Sans Serif"/>
              </a:rPr>
              <a:t>используйте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функции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155" dirty="0">
                <a:solidFill>
                  <a:srgbClr val="1F973F"/>
                </a:solidFill>
                <a:latin typeface="Cambria"/>
                <a:cs typeface="Cambria"/>
              </a:rPr>
              <a:t>dir</a:t>
            </a:r>
            <a:r>
              <a:rPr sz="2000" spc="120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или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solidFill>
                  <a:srgbClr val="1F973F"/>
                </a:solidFill>
                <a:latin typeface="Cambria"/>
                <a:cs typeface="Cambria"/>
              </a:rPr>
              <a:t>help</a:t>
            </a:r>
            <a:r>
              <a:rPr sz="2000" spc="120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любой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строки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(либо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имени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типа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129" dirty="0">
                <a:solidFill>
                  <a:srgbClr val="1F973F"/>
                </a:solidFill>
                <a:latin typeface="Cambria"/>
                <a:cs typeface="Cambria"/>
              </a:rPr>
              <a:t>str</a:t>
            </a:r>
            <a:r>
              <a:rPr sz="2000" spc="129" dirty="0">
                <a:latin typeface="Microsoft Sans Serif"/>
                <a:cs typeface="Microsoft Sans Serif"/>
              </a:rPr>
              <a:t>).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таблице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имя</a:t>
            </a:r>
            <a:r>
              <a:rPr sz="2000" spc="859" dirty="0">
                <a:latin typeface="Microsoft Sans Serif"/>
                <a:cs typeface="Microsoft Sans Serif"/>
              </a:rPr>
              <a:t> </a:t>
            </a:r>
            <a:r>
              <a:rPr sz="2000" spc="137" dirty="0">
                <a:latin typeface="Cambria"/>
                <a:cs typeface="Cambria"/>
              </a:rPr>
              <a:t>s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335" dirty="0">
                <a:latin typeface="Microsoft Sans Serif"/>
                <a:cs typeface="Microsoft Sans Serif"/>
              </a:rPr>
              <a:t>–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это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объект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строки,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а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опциональные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(необязательные)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аргументы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указаны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квадратных скобках.</a:t>
            </a:r>
            <a:endParaRPr sz="20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142849"/>
              </p:ext>
            </p:extLst>
          </p:nvPr>
        </p:nvGraphicFramePr>
        <p:xfrm>
          <a:off x="463537" y="2743200"/>
          <a:ext cx="8978926" cy="3962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355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837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5" dirty="0">
                          <a:latin typeface="Cambria"/>
                          <a:cs typeface="Cambria"/>
                        </a:rPr>
                        <a:t>s.capitalize()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s.isdigit()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0" dirty="0">
                          <a:latin typeface="Cambria"/>
                          <a:cs typeface="Cambria"/>
                        </a:rPr>
                        <a:t>s.casefold()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65" dirty="0">
                          <a:latin typeface="Cambria"/>
                          <a:cs typeface="Cambria"/>
                        </a:rPr>
                        <a:t>s.lower()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0" dirty="0">
                          <a:latin typeface="Cambria"/>
                          <a:cs typeface="Cambria"/>
                        </a:rPr>
                        <a:t>s.center(width[,</a:t>
                      </a:r>
                      <a:r>
                        <a:rPr sz="2000" spc="2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10" dirty="0">
                          <a:latin typeface="Cambria"/>
                          <a:cs typeface="Cambria"/>
                        </a:rPr>
                        <a:t>fillchar])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s.islower()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0" dirty="0">
                          <a:latin typeface="Cambria"/>
                          <a:cs typeface="Cambria"/>
                        </a:rPr>
                        <a:t>s.count(sub[,</a:t>
                      </a:r>
                      <a:r>
                        <a:rPr sz="2000" spc="2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65" dirty="0">
                          <a:latin typeface="Cambria"/>
                          <a:cs typeface="Cambria"/>
                        </a:rPr>
                        <a:t>s.isnumeric()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s.endswith(suffix[,</a:t>
                      </a:r>
                      <a:r>
                        <a:rPr sz="2000" spc="2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130" dirty="0">
                          <a:latin typeface="Cambria"/>
                          <a:cs typeface="Cambria"/>
                        </a:rPr>
                        <a:t>s.istitle()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100" dirty="0">
                          <a:latin typeface="Cambria"/>
                          <a:cs typeface="Cambria"/>
                        </a:rPr>
                        <a:t>s.find(sub[,</a:t>
                      </a:r>
                      <a:r>
                        <a:rPr sz="2000" spc="2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s.removeprefix(prefix,</a:t>
                      </a:r>
                      <a:r>
                        <a:rPr sz="2000" spc="3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/)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0" dirty="0">
                          <a:latin typeface="Cambria"/>
                          <a:cs typeface="Cambria"/>
                        </a:rPr>
                        <a:t>s.format(*args,</a:t>
                      </a:r>
                      <a:r>
                        <a:rPr sz="2000" spc="2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10" dirty="0">
                          <a:latin typeface="Cambria"/>
                          <a:cs typeface="Cambria"/>
                        </a:rPr>
                        <a:t>**kwargs)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Cambria"/>
                          <a:cs typeface="Cambria"/>
                        </a:rPr>
                        <a:t>s.removesuffix(suffix,</a:t>
                      </a:r>
                      <a:r>
                        <a:rPr sz="2000" spc="2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/)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-10" dirty="0">
                          <a:latin typeface="Cambria"/>
                          <a:cs typeface="Cambria"/>
                        </a:rPr>
                        <a:t>s.format_map(mapping)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Cambria"/>
                          <a:cs typeface="Cambria"/>
                        </a:rPr>
                        <a:t>s.replace(old,</a:t>
                      </a:r>
                      <a:r>
                        <a:rPr sz="20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new[,</a:t>
                      </a:r>
                      <a:r>
                        <a:rPr sz="20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count])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s.index(sub[,</a:t>
                      </a:r>
                      <a:r>
                        <a:rPr sz="20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0" dirty="0">
                          <a:latin typeface="Cambria"/>
                          <a:cs typeface="Cambria"/>
                        </a:rPr>
                        <a:t>s.isupper()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60" dirty="0">
                          <a:latin typeface="Cambria"/>
                          <a:cs typeface="Cambria"/>
                        </a:rPr>
                        <a:t>s.isalnum()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0" dirty="0">
                          <a:latin typeface="Cambria"/>
                          <a:cs typeface="Cambria"/>
                        </a:rPr>
                        <a:t>s.split(sep=None,</a:t>
                      </a:r>
                      <a:r>
                        <a:rPr sz="2000" spc="30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maxsplit=-</a:t>
                      </a:r>
                      <a:r>
                        <a:rPr sz="2000" spc="60" dirty="0">
                          <a:latin typeface="Cambria"/>
                          <a:cs typeface="Cambria"/>
                        </a:rPr>
                        <a:t>1)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s.isalpha()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5" dirty="0">
                          <a:latin typeface="Cambria"/>
                          <a:cs typeface="Cambria"/>
                        </a:rPr>
                        <a:t>s.startswith(prefix[,</a:t>
                      </a:r>
                      <a:r>
                        <a:rPr sz="2000" spc="2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s.isascii()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Cambria"/>
                          <a:cs typeface="Cambria"/>
                        </a:rPr>
                        <a:t>s.join(iterable)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1646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0" dirty="0">
                          <a:latin typeface="Cambria"/>
                          <a:cs typeface="Cambria"/>
                        </a:rPr>
                        <a:t>s.isdecimal()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55" dirty="0">
                          <a:latin typeface="Cambria"/>
                          <a:cs typeface="Cambria"/>
                        </a:rPr>
                        <a:t>s.upper()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383754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Метод</a:t>
            </a:r>
            <a:r>
              <a:rPr sz="3200" spc="326" dirty="0"/>
              <a:t> </a:t>
            </a:r>
            <a:r>
              <a:rPr sz="3200" b="0" spc="-17" dirty="0">
                <a:solidFill>
                  <a:srgbClr val="1F973F"/>
                </a:solidFill>
                <a:latin typeface="Cambria"/>
                <a:cs typeface="Cambria"/>
              </a:rPr>
              <a:t>format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94097" y="2594342"/>
            <a:ext cx="8728" cy="3479099"/>
            <a:chOff x="345795" y="1136611"/>
            <a:chExt cx="5080" cy="2025014"/>
          </a:xfrm>
        </p:grpSpPr>
        <p:sp>
          <p:nvSpPr>
            <p:cNvPr id="5" name="object 5"/>
            <p:cNvSpPr/>
            <p:nvPr/>
          </p:nvSpPr>
          <p:spPr>
            <a:xfrm>
              <a:off x="348322" y="113661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237830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33904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144026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1541487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1642706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48322" y="1743925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48322" y="1845157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48322" y="1946376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48322" y="2047595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48322" y="2148814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48322" y="2250033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48322" y="2351252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48322" y="245247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8322" y="2553690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8322" y="265490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48322" y="275614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48322" y="2857360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48322" y="295857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48322" y="305979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04800" y="1084279"/>
            <a:ext cx="8529197" cy="5666096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952437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Метод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1F973F"/>
                </a:solidFill>
                <a:latin typeface="Cambria"/>
                <a:cs typeface="Cambria"/>
              </a:rPr>
              <a:t>format</a:t>
            </a:r>
            <a:r>
              <a:rPr sz="2200" spc="137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использует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качестве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шаблона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строку,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которой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вызывается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и</a:t>
            </a:r>
            <a:r>
              <a:rPr sz="2200" spc="-52" dirty="0">
                <a:latin typeface="Microsoft Sans Serif"/>
                <a:cs typeface="Microsoft Sans Serif"/>
              </a:rPr>
              <a:t> 	принимает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произвольное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количество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аргументов,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которые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являются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значениями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для 	</a:t>
            </a:r>
            <a:r>
              <a:rPr sz="2200" spc="-52" dirty="0">
                <a:latin typeface="Microsoft Sans Serif"/>
                <a:cs typeface="Microsoft Sans Serif"/>
              </a:rPr>
              <a:t>подстановки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шаблон.</a:t>
            </a:r>
            <a:endParaRPr sz="2200" dirty="0">
              <a:latin typeface="Microsoft Sans Serif"/>
              <a:cs typeface="Microsoft Sans Serif"/>
            </a:endParaRPr>
          </a:p>
          <a:p>
            <a:pPr marL="98189">
              <a:spcBef>
                <a:spcPts val="713"/>
              </a:spcBef>
              <a:tabLst>
                <a:tab pos="48767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8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789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661" dirty="0">
                <a:latin typeface="Cambria"/>
                <a:cs typeface="Cambria"/>
              </a:rPr>
              <a:t> </a:t>
            </a:r>
            <a:r>
              <a:rPr sz="2200" spc="30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0,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1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43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2</a:t>
            </a:r>
            <a:r>
              <a:rPr sz="2200" spc="19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8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-69" dirty="0">
                <a:latin typeface="Cambria"/>
                <a:cs typeface="Cambria"/>
              </a:rPr>
              <a:t> </a:t>
            </a:r>
            <a:r>
              <a:rPr sz="2200" spc="447" dirty="0">
                <a:latin typeface="Cambria"/>
                <a:cs typeface="Cambria"/>
              </a:rPr>
              <a:t>.</a:t>
            </a:r>
            <a:r>
              <a:rPr sz="2200" spc="-94" dirty="0">
                <a:latin typeface="Cambria"/>
                <a:cs typeface="Cambria"/>
              </a:rPr>
              <a:t> </a:t>
            </a:r>
            <a:r>
              <a:rPr sz="2200" spc="232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232" dirty="0">
                <a:latin typeface="Cambria"/>
                <a:cs typeface="Cambria"/>
              </a:rPr>
              <a:t>(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latin typeface="Cambria"/>
                <a:cs typeface="Cambria"/>
              </a:rPr>
              <a:t>,</a:t>
            </a:r>
            <a:r>
              <a:rPr sz="2200" spc="713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,</a:t>
            </a:r>
            <a:r>
              <a:rPr sz="2200" spc="703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7894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pizza,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53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ts val="1546"/>
              </a:lnSpc>
              <a:tabLst>
                <a:tab pos="48767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4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756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627" dirty="0">
                <a:latin typeface="Cambria"/>
                <a:cs typeface="Cambria"/>
              </a:rPr>
              <a:t> 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Italy,</a:t>
            </a:r>
            <a:r>
              <a:rPr sz="2200" spc="4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USA</a:t>
            </a:r>
            <a:r>
              <a:rPr sz="2200" spc="4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4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Cambria"/>
                <a:cs typeface="Cambria"/>
              </a:rPr>
              <a:t>UMS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447" dirty="0">
                <a:latin typeface="Cambria"/>
                <a:cs typeface="Cambria"/>
              </a:rPr>
              <a:t>.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-94" dirty="0">
                <a:latin typeface="Cambria"/>
                <a:cs typeface="Cambria"/>
              </a:rPr>
              <a:t> </a:t>
            </a:r>
            <a:r>
              <a:rPr sz="2200" spc="292" dirty="0">
                <a:latin typeface="Cambria"/>
                <a:cs typeface="Cambria"/>
              </a:rPr>
              <a:t>Italy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232" dirty="0">
                <a:latin typeface="Cambria"/>
                <a:cs typeface="Cambria"/>
              </a:rPr>
              <a:t>=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-34" dirty="0">
                <a:latin typeface="Cambria"/>
                <a:cs typeface="Cambria"/>
              </a:rPr>
              <a:t>USA</a:t>
            </a:r>
            <a:r>
              <a:rPr sz="2200" spc="-112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=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842" dirty="0">
                <a:latin typeface="Cambria"/>
                <a:cs typeface="Cambria"/>
              </a:rPr>
              <a:t> </a:t>
            </a:r>
            <a:r>
              <a:rPr sz="2200" spc="-112" dirty="0">
                <a:latin typeface="Cambria"/>
                <a:cs typeface="Cambria"/>
              </a:rPr>
              <a:t>UMS </a:t>
            </a:r>
            <a:r>
              <a:rPr sz="2200" spc="189" dirty="0">
                <a:latin typeface="Cambria"/>
                <a:cs typeface="Cambria"/>
              </a:rPr>
              <a:t>=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7894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pizza,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53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546"/>
              </a:lnSpc>
              <a:tabLst>
                <a:tab pos="487674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8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789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653" dirty="0">
                <a:latin typeface="Cambria"/>
                <a:cs typeface="Cambria"/>
              </a:rPr>
              <a:t> 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Italy,</a:t>
            </a:r>
            <a:r>
              <a:rPr sz="2200" spc="44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0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Cambria"/>
                <a:cs typeface="Cambria"/>
              </a:rPr>
              <a:t>UMS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400"/>
              </a:lnSpc>
              <a:tabLst>
                <a:tab pos="487674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8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447" dirty="0">
                <a:latin typeface="Cambria"/>
                <a:cs typeface="Cambria"/>
              </a:rPr>
              <a:t>.</a:t>
            </a:r>
            <a:r>
              <a:rPr sz="2200" spc="-94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206" dirty="0">
                <a:latin typeface="Cambria"/>
                <a:cs typeface="Cambria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,</a:t>
            </a:r>
            <a:r>
              <a:rPr sz="2200" spc="825" dirty="0">
                <a:latin typeface="Cambria"/>
                <a:cs typeface="Cambria"/>
              </a:rPr>
              <a:t> </a:t>
            </a:r>
            <a:r>
              <a:rPr sz="2200" spc="292" dirty="0">
                <a:latin typeface="Cambria"/>
                <a:cs typeface="Cambria"/>
              </a:rPr>
              <a:t>Italy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232" dirty="0">
                <a:latin typeface="Cambria"/>
                <a:cs typeface="Cambria"/>
              </a:rPr>
              <a:t>=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latin typeface="Cambria"/>
                <a:cs typeface="Cambria"/>
              </a:rPr>
              <a:t>,</a:t>
            </a:r>
            <a:r>
              <a:rPr sz="2200" spc="816" dirty="0">
                <a:latin typeface="Cambria"/>
                <a:cs typeface="Cambria"/>
              </a:rPr>
              <a:t> </a:t>
            </a:r>
            <a:r>
              <a:rPr sz="2200" spc="-112" dirty="0">
                <a:latin typeface="Cambria"/>
                <a:cs typeface="Cambria"/>
              </a:rPr>
              <a:t>UMS </a:t>
            </a:r>
            <a:r>
              <a:rPr sz="2200" spc="189" dirty="0">
                <a:latin typeface="Cambria"/>
                <a:cs typeface="Cambria"/>
              </a:rPr>
              <a:t>=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512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pizza,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53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15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546"/>
              </a:lnSpc>
              <a:tabLst>
                <a:tab pos="487674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16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9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799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670" dirty="0">
                <a:latin typeface="Cambria"/>
                <a:cs typeface="Cambria"/>
              </a:rPr>
              <a:t> 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326" dirty="0">
                <a:solidFill>
                  <a:srgbClr val="BA2020"/>
                </a:solidFill>
                <a:latin typeface="Cambria"/>
                <a:cs typeface="Cambria"/>
              </a:rPr>
              <a:t>{},</a:t>
            </a:r>
            <a:r>
              <a:rPr sz="2200" spc="44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Cambria"/>
                <a:cs typeface="Cambria"/>
              </a:rPr>
              <a:t>{}</a:t>
            </a:r>
            <a:r>
              <a:rPr sz="2200" spc="455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44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49" dirty="0">
                <a:solidFill>
                  <a:srgbClr val="BA2020"/>
                </a:solidFill>
                <a:latin typeface="Cambria"/>
                <a:cs typeface="Cambria"/>
              </a:rPr>
              <a:t>{}</a:t>
            </a:r>
            <a:r>
              <a:rPr sz="2200" spc="24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17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400"/>
              </a:lnSpc>
              <a:tabLst>
                <a:tab pos="487674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18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8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-69" dirty="0">
                <a:latin typeface="Cambria"/>
                <a:cs typeface="Cambria"/>
              </a:rPr>
              <a:t> </a:t>
            </a:r>
            <a:r>
              <a:rPr sz="2200" spc="447" dirty="0">
                <a:latin typeface="Cambria"/>
                <a:cs typeface="Cambria"/>
              </a:rPr>
              <a:t>.</a:t>
            </a:r>
            <a:r>
              <a:rPr sz="2200" spc="-94" dirty="0">
                <a:latin typeface="Cambria"/>
                <a:cs typeface="Cambria"/>
              </a:rPr>
              <a:t> </a:t>
            </a:r>
            <a:r>
              <a:rPr sz="2200" spc="232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232" dirty="0">
                <a:latin typeface="Cambria"/>
                <a:cs typeface="Cambria"/>
              </a:rPr>
              <a:t>(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latin typeface="Cambria"/>
                <a:cs typeface="Cambria"/>
              </a:rPr>
              <a:t>,</a:t>
            </a:r>
            <a:r>
              <a:rPr sz="2200" spc="713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,</a:t>
            </a:r>
            <a:r>
              <a:rPr sz="2200" spc="703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512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19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pizza,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53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60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20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3593" y="433904"/>
            <a:ext cx="83880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Примеры</a:t>
            </a:r>
            <a:r>
              <a:rPr sz="3200" spc="34" dirty="0"/>
              <a:t> </a:t>
            </a:r>
            <a:r>
              <a:rPr sz="3200" dirty="0"/>
              <a:t>использования</a:t>
            </a:r>
            <a:r>
              <a:rPr sz="3200" spc="34" dirty="0"/>
              <a:t> </a:t>
            </a:r>
            <a:r>
              <a:rPr sz="3200" dirty="0"/>
              <a:t>метода</a:t>
            </a:r>
            <a:r>
              <a:rPr sz="3200" spc="34" dirty="0"/>
              <a:t> </a:t>
            </a:r>
            <a:r>
              <a:rPr sz="3200" b="0" spc="-17" dirty="0">
                <a:solidFill>
                  <a:srgbClr val="1F973F"/>
                </a:solidFill>
                <a:latin typeface="Cambria"/>
                <a:cs typeface="Cambria"/>
              </a:rPr>
              <a:t>format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94097" y="1811527"/>
            <a:ext cx="8728" cy="1304799"/>
            <a:chOff x="345795" y="680973"/>
            <a:chExt cx="5080" cy="759460"/>
          </a:xfrm>
        </p:grpSpPr>
        <p:sp>
          <p:nvSpPr>
            <p:cNvPr id="5" name="object 5"/>
            <p:cNvSpPr/>
            <p:nvPr/>
          </p:nvSpPr>
          <p:spPr>
            <a:xfrm>
              <a:off x="348322" y="680973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807491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934021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1060551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1187068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1313599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94097" y="4854830"/>
            <a:ext cx="8728" cy="1304799"/>
            <a:chOff x="345795" y="2452331"/>
            <a:chExt cx="5080" cy="759460"/>
          </a:xfrm>
        </p:grpSpPr>
        <p:sp>
          <p:nvSpPr>
            <p:cNvPr id="12" name="object 12"/>
            <p:cNvSpPr/>
            <p:nvPr/>
          </p:nvSpPr>
          <p:spPr>
            <a:xfrm>
              <a:off x="348322" y="2452331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48322" y="2578849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48322" y="2705379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48322" y="2831909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48322" y="2958426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48322" y="3084956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598439" y="1114589"/>
            <a:ext cx="8533561" cy="535315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890"/>
              </a:lnSpc>
              <a:spcBef>
                <a:spcPts val="163"/>
              </a:spcBef>
              <a:tabLst>
                <a:tab pos="413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7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0" dirty="0">
                <a:solidFill>
                  <a:srgbClr val="BA2020"/>
                </a:solidFill>
                <a:latin typeface="Cambria"/>
                <a:cs typeface="Cambria"/>
              </a:rPr>
              <a:t>{0:10}</a:t>
            </a:r>
            <a:r>
              <a:rPr sz="2200" spc="5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58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41" dirty="0">
                <a:solidFill>
                  <a:srgbClr val="BA2020"/>
                </a:solidFill>
                <a:latin typeface="Cambria"/>
                <a:cs typeface="Cambria"/>
              </a:rPr>
              <a:t>{1:10}</a:t>
            </a:r>
            <a:r>
              <a:rPr sz="2200" spc="241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41" dirty="0">
                <a:latin typeface="Cambria"/>
                <a:cs typeface="Cambria"/>
              </a:rPr>
              <a:t>.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17" dirty="0">
                <a:latin typeface="Cambria"/>
                <a:cs typeface="Cambria"/>
              </a:rPr>
              <a:t>123</a:t>
            </a:r>
            <a:r>
              <a:rPr sz="2200" spc="-206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.5476</a:t>
            </a:r>
            <a:r>
              <a:rPr sz="2200" spc="-215" dirty="0"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  <a:tab pos="1999791" algn="l"/>
                <a:tab pos="245582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-86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69" dirty="0">
                <a:solidFill>
                  <a:srgbClr val="BA2020"/>
                </a:solidFill>
                <a:latin typeface="Cambria"/>
                <a:cs typeface="Cambria"/>
              </a:rPr>
              <a:t>123.5476</a:t>
            </a:r>
            <a:r>
              <a:rPr sz="2200" spc="6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78"/>
              </a:lnSpc>
              <a:tabLst>
                <a:tab pos="413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7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5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55" dirty="0">
                <a:solidFill>
                  <a:srgbClr val="BA2020"/>
                </a:solidFill>
                <a:latin typeface="Cambria"/>
                <a:cs typeface="Cambria"/>
              </a:rPr>
              <a:t>{0:&gt;10}</a:t>
            </a:r>
            <a:r>
              <a:rPr sz="2200" spc="5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58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{1:&lt;10}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.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17" dirty="0">
                <a:latin typeface="Cambria"/>
                <a:cs typeface="Cambria"/>
              </a:rPr>
              <a:t>123</a:t>
            </a:r>
            <a:r>
              <a:rPr sz="2200" spc="-206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.5476</a:t>
            </a:r>
            <a:r>
              <a:rPr sz="2200" spc="-215" dirty="0"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  <a:tab pos="1314647" algn="l"/>
                <a:tab pos="3482451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2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spc="-43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36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37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123.5476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52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200" dirty="0">
              <a:latin typeface="Tahoma"/>
              <a:cs typeface="Tahoma"/>
            </a:endParaRPr>
          </a:p>
          <a:p>
            <a:pPr marL="402577">
              <a:lnSpc>
                <a:spcPts val="2062"/>
              </a:lnSpc>
              <a:spcBef>
                <a:spcPts val="816"/>
              </a:spcBef>
            </a:pPr>
            <a:r>
              <a:rPr sz="2200" spc="112" dirty="0">
                <a:latin typeface="Cambria"/>
                <a:cs typeface="Cambria"/>
              </a:rPr>
              <a:t>{0:10}</a:t>
            </a:r>
            <a:r>
              <a:rPr sz="2200" spc="137" dirty="0">
                <a:latin typeface="Cambria"/>
                <a:cs typeface="Cambria"/>
              </a:rPr>
              <a:t> </a:t>
            </a:r>
            <a:r>
              <a:rPr sz="2200" spc="-69" dirty="0">
                <a:latin typeface="Tahoma"/>
                <a:cs typeface="Tahoma"/>
              </a:rPr>
              <a:t>означает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первый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позиционный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аргумент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поле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шириной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10</a:t>
            </a:r>
            <a:r>
              <a:rPr sz="2200" spc="-17" dirty="0">
                <a:latin typeface="Tahoma"/>
                <a:cs typeface="Tahoma"/>
              </a:rPr>
              <a:t> символов,</a:t>
            </a:r>
            <a:endParaRPr sz="2200" dirty="0">
              <a:latin typeface="Tahoma"/>
              <a:cs typeface="Tahoma"/>
            </a:endParaRPr>
          </a:p>
          <a:p>
            <a:pPr marL="402577" marR="252019">
              <a:lnSpc>
                <a:spcPts val="2062"/>
              </a:lnSpc>
              <a:spcBef>
                <a:spcPts val="69"/>
              </a:spcBef>
            </a:pPr>
            <a:r>
              <a:rPr sz="2200" spc="94" dirty="0">
                <a:latin typeface="Cambria"/>
                <a:cs typeface="Cambria"/>
              </a:rPr>
              <a:t>{1:&lt;10}</a:t>
            </a:r>
            <a:r>
              <a:rPr sz="2200" spc="146" dirty="0"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второй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позиционный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аргумент,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выровненный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влево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поле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шириной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10 </a:t>
            </a:r>
            <a:r>
              <a:rPr sz="2200" spc="-17" dirty="0">
                <a:latin typeface="Tahoma"/>
                <a:cs typeface="Tahoma"/>
              </a:rPr>
              <a:t>символов.</a:t>
            </a:r>
            <a:endParaRPr sz="2200" dirty="0">
              <a:latin typeface="Tahoma"/>
              <a:cs typeface="Tahoma"/>
            </a:endParaRPr>
          </a:p>
          <a:p>
            <a:pPr marL="402577">
              <a:lnSpc>
                <a:spcPts val="1976"/>
              </a:lnSpc>
            </a:pPr>
            <a:r>
              <a:rPr sz="2200" dirty="0">
                <a:latin typeface="Tahoma"/>
                <a:cs typeface="Tahoma"/>
              </a:rPr>
              <a:t>Во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всех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случаях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номер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аргумента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можно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указывать,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если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аргументы</a:t>
            </a:r>
            <a:r>
              <a:rPr sz="2200" spc="-17" dirty="0">
                <a:latin typeface="Tahoma"/>
                <a:cs typeface="Tahoma"/>
              </a:rPr>
              <a:t> выбираются</a:t>
            </a:r>
            <a:endParaRPr sz="2200" dirty="0">
              <a:latin typeface="Tahoma"/>
              <a:cs typeface="Tahoma"/>
            </a:endParaRPr>
          </a:p>
          <a:p>
            <a:pPr marL="402577" marR="12001">
              <a:lnSpc>
                <a:spcPts val="2062"/>
              </a:lnSpc>
              <a:spcBef>
                <a:spcPts val="60"/>
              </a:spcBef>
            </a:pPr>
            <a:r>
              <a:rPr sz="2200" spc="-60" dirty="0">
                <a:latin typeface="Tahoma"/>
                <a:cs typeface="Tahoma"/>
              </a:rPr>
              <a:t>слева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направо</a:t>
            </a:r>
            <a:r>
              <a:rPr sz="2200" spc="-34" dirty="0">
                <a:latin typeface="Tahoma"/>
                <a:cs typeface="Tahoma"/>
              </a:rPr>
              <a:t> при помощи </a:t>
            </a:r>
            <a:r>
              <a:rPr sz="2200" spc="-60" dirty="0">
                <a:latin typeface="Tahoma"/>
                <a:cs typeface="Tahoma"/>
              </a:rPr>
              <a:t>автоматической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нумерации,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хотя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это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делает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код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менее читаемым: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890"/>
              </a:lnSpc>
              <a:spcBef>
                <a:spcPts val="258"/>
              </a:spcBef>
              <a:tabLst>
                <a:tab pos="413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7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2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{:10}</a:t>
            </a:r>
            <a:r>
              <a:rPr sz="2200" spc="5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58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83" dirty="0">
                <a:solidFill>
                  <a:srgbClr val="BA2020"/>
                </a:solidFill>
                <a:latin typeface="Cambria"/>
                <a:cs typeface="Cambria"/>
              </a:rPr>
              <a:t>{:10}</a:t>
            </a:r>
            <a:r>
              <a:rPr sz="2200" spc="28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83" dirty="0">
                <a:latin typeface="Cambria"/>
                <a:cs typeface="Cambria"/>
              </a:rPr>
              <a:t>.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17" dirty="0">
                <a:latin typeface="Cambria"/>
                <a:cs typeface="Cambria"/>
              </a:rPr>
              <a:t>123</a:t>
            </a:r>
            <a:r>
              <a:rPr sz="2200" spc="-206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.5476</a:t>
            </a:r>
            <a:r>
              <a:rPr sz="2200" spc="-215" dirty="0"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  <a:tab pos="1999791" algn="l"/>
                <a:tab pos="245582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-86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69" dirty="0">
                <a:solidFill>
                  <a:srgbClr val="BA2020"/>
                </a:solidFill>
                <a:latin typeface="Cambria"/>
                <a:cs typeface="Cambria"/>
              </a:rPr>
              <a:t>123.5476</a:t>
            </a:r>
            <a:r>
              <a:rPr sz="2200" spc="6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344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78"/>
              </a:lnSpc>
              <a:tabLst>
                <a:tab pos="413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7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0" dirty="0">
                <a:solidFill>
                  <a:srgbClr val="BA2020"/>
                </a:solidFill>
                <a:latin typeface="Cambria"/>
                <a:cs typeface="Cambria"/>
              </a:rPr>
              <a:t>{:&gt;10}</a:t>
            </a:r>
            <a:r>
              <a:rPr sz="2200" spc="5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58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41" dirty="0">
                <a:solidFill>
                  <a:srgbClr val="BA2020"/>
                </a:solidFill>
                <a:latin typeface="Cambria"/>
                <a:cs typeface="Cambria"/>
              </a:rPr>
              <a:t>{:&lt;10}</a:t>
            </a:r>
            <a:r>
              <a:rPr sz="2200" spc="241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41" dirty="0">
                <a:latin typeface="Cambria"/>
                <a:cs typeface="Cambria"/>
              </a:rPr>
              <a:t>.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17" dirty="0">
                <a:latin typeface="Cambria"/>
                <a:cs typeface="Cambria"/>
              </a:rPr>
              <a:t>123</a:t>
            </a:r>
            <a:r>
              <a:rPr sz="2200" spc="-206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.5476</a:t>
            </a:r>
            <a:r>
              <a:rPr sz="2200" spc="-215" dirty="0"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  <a:tab pos="1314647" algn="l"/>
                <a:tab pos="3482451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2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spc="-43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36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37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123.5476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52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887551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Строки</a:t>
            </a:r>
            <a:r>
              <a:rPr lang="ru-RU" sz="2400" b="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</a:t>
            </a:r>
            <a:r>
              <a:rPr lang="ru-RU" sz="2400" b="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b="0" spc="-17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Python</a:t>
            </a:r>
            <a:r>
              <a:rPr lang="ru-RU" sz="2400" b="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6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Синтаксис</a:t>
            </a:r>
            <a:r>
              <a:rPr lang="ru-RU" sz="2400" b="0" spc="-17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строк</a:t>
            </a:r>
            <a:r>
              <a:rPr lang="ru-RU" sz="2400" b="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77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Операции</a:t>
            </a:r>
            <a:r>
              <a:rPr lang="ru-RU" sz="2400" b="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b="0" spc="-69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над</a:t>
            </a:r>
            <a:r>
              <a:rPr lang="ru-RU" sz="2400" b="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b="0" spc="-77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строками</a:t>
            </a:r>
            <a:endParaRPr lang="ru-RU" sz="2400" b="0" spc="-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spc="-77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Операции</a:t>
            </a:r>
            <a:r>
              <a:rPr lang="ru-RU" sz="240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индексации</a:t>
            </a:r>
            <a:r>
              <a:rPr lang="ru-RU" sz="240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</a:t>
            </a:r>
            <a:r>
              <a:rPr lang="ru-RU" sz="240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среза</a:t>
            </a:r>
            <a:r>
              <a:rPr lang="ru-RU" sz="24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spc="-34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Методы</a:t>
            </a:r>
            <a:r>
              <a:rPr lang="ru-RU" sz="240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spc="-17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строк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3">
            <a:extLst>
              <a:ext uri="{FF2B5EF4-FFF2-40B4-BE49-F238E27FC236}">
                <a16:creationId xmlns:a16="http://schemas.microsoft.com/office/drawing/2014/main" id="{F77EE780-711E-4D67-A1E0-091163979E55}"/>
              </a:ext>
            </a:extLst>
          </p:cNvPr>
          <p:cNvSpPr txBox="1">
            <a:spLocks/>
          </p:cNvSpPr>
          <p:nvPr/>
        </p:nvSpPr>
        <p:spPr>
          <a:xfrm>
            <a:off x="914400" y="152400"/>
            <a:ext cx="6830709" cy="464129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1820">
              <a:spcBef>
                <a:spcPts val="163"/>
              </a:spcBef>
            </a:pPr>
            <a:r>
              <a:rPr lang="ru-RU" sz="3200" dirty="0"/>
              <a:t>Основы</a:t>
            </a:r>
            <a:r>
              <a:rPr lang="ru-RU" sz="3200" spc="292" dirty="0"/>
              <a:t> </a:t>
            </a:r>
            <a:r>
              <a:rPr lang="ru-RU" sz="3200" spc="-17" dirty="0"/>
              <a:t>строк</a:t>
            </a:r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C4CD8BA6-CE3F-492D-A33C-3B56EF3D554B}"/>
              </a:ext>
            </a:extLst>
          </p:cNvPr>
          <p:cNvSpPr txBox="1"/>
          <p:nvPr/>
        </p:nvSpPr>
        <p:spPr>
          <a:xfrm>
            <a:off x="762000" y="838200"/>
            <a:ext cx="8139721" cy="513771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25091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Tahoma"/>
                <a:cs typeface="Tahoma"/>
              </a:rPr>
              <a:t>Строки</a:t>
            </a:r>
            <a:r>
              <a:rPr sz="2000" spc="-69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17" dirty="0">
                <a:latin typeface="Tahoma"/>
                <a:cs typeface="Tahoma"/>
              </a:rPr>
              <a:t> Python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относятся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к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i="1" spc="-86" dirty="0">
                <a:solidFill>
                  <a:srgbClr val="F7931E"/>
                </a:solidFill>
                <a:latin typeface="Arial"/>
                <a:cs typeface="Arial"/>
              </a:rPr>
              <a:t>неизменяемым</a:t>
            </a:r>
            <a:r>
              <a:rPr sz="2000" i="1" spc="34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000" i="1" spc="-155" dirty="0">
                <a:solidFill>
                  <a:srgbClr val="F7931E"/>
                </a:solidFill>
                <a:latin typeface="Arial"/>
                <a:cs typeface="Arial"/>
              </a:rPr>
              <a:t>последовательностям</a:t>
            </a:r>
            <a:r>
              <a:rPr sz="2000" spc="-155" dirty="0">
                <a:latin typeface="Tahoma"/>
                <a:cs typeface="Tahoma"/>
              </a:rPr>
              <a:t>,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что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говорит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86" dirty="0">
                <a:latin typeface="Tahoma"/>
                <a:cs typeface="Tahoma"/>
              </a:rPr>
              <a:t>о 	</a:t>
            </a:r>
            <a:r>
              <a:rPr sz="2000" dirty="0">
                <a:latin typeface="Tahoma"/>
                <a:cs typeface="Tahoma"/>
              </a:rPr>
              <a:t>том,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что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содержащиеся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них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символы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имеют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позиционный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порядок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слева 	</a:t>
            </a:r>
            <a:r>
              <a:rPr sz="2000" spc="-94" dirty="0">
                <a:latin typeface="Tahoma"/>
                <a:cs typeface="Tahoma"/>
              </a:rPr>
              <a:t>направо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и</a:t>
            </a:r>
            <a:r>
              <a:rPr sz="2000" spc="-69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не</a:t>
            </a:r>
            <a:r>
              <a:rPr sz="2000" spc="-60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могут</a:t>
            </a:r>
            <a:r>
              <a:rPr sz="2000" spc="-60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быть</a:t>
            </a:r>
            <a:r>
              <a:rPr sz="2000" spc="-60" dirty="0">
                <a:latin typeface="Tahoma"/>
                <a:cs typeface="Tahoma"/>
              </a:rPr>
              <a:t> изменены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на</a:t>
            </a:r>
            <a:r>
              <a:rPr sz="2000" spc="-60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месте.</a:t>
            </a:r>
            <a:endParaRPr sz="2000" dirty="0">
              <a:latin typeface="Tahoma"/>
              <a:cs typeface="Tahoma"/>
            </a:endParaRPr>
          </a:p>
          <a:p>
            <a:pPr marL="254201" marR="197470" indent="-233473">
              <a:spcBef>
                <a:spcPts val="49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Tahoma"/>
                <a:cs typeface="Tahoma"/>
              </a:rPr>
              <a:t>Строки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Python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исполняют </a:t>
            </a:r>
            <a:r>
              <a:rPr sz="2000" dirty="0">
                <a:latin typeface="Tahoma"/>
                <a:cs typeface="Tahoma"/>
              </a:rPr>
              <a:t>ту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же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роль,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что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и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массивы</a:t>
            </a:r>
            <a:r>
              <a:rPr sz="2000" spc="-43" dirty="0">
                <a:latin typeface="Tahoma"/>
                <a:cs typeface="Tahoma"/>
              </a:rPr>
              <a:t> символов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С-</a:t>
            </a:r>
            <a:r>
              <a:rPr sz="2000" spc="-34" dirty="0">
                <a:latin typeface="Tahoma"/>
                <a:cs typeface="Tahoma"/>
              </a:rPr>
              <a:t>подобных 	</a:t>
            </a:r>
            <a:r>
              <a:rPr sz="2000" spc="-52" dirty="0">
                <a:latin typeface="Tahoma"/>
                <a:cs typeface="Tahoma"/>
              </a:rPr>
              <a:t>языках,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но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сравнении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с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массивами,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они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обладают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инструментарием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более 	</a:t>
            </a:r>
            <a:r>
              <a:rPr sz="2000" spc="-52" dirty="0">
                <a:latin typeface="Tahoma"/>
                <a:cs typeface="Tahoma"/>
              </a:rPr>
              <a:t>высокого </a:t>
            </a:r>
            <a:r>
              <a:rPr sz="2000" spc="-17" dirty="0">
                <a:latin typeface="Tahoma"/>
                <a:cs typeface="Tahoma"/>
              </a:rPr>
              <a:t>уровня.</a:t>
            </a:r>
            <a:endParaRPr sz="2000" dirty="0">
              <a:latin typeface="Tahoma"/>
              <a:cs typeface="Tahoma"/>
            </a:endParaRPr>
          </a:p>
          <a:p>
            <a:pPr marL="254201" marR="121100" indent="-233473">
              <a:spcBef>
                <a:spcPts val="49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Tahoma"/>
                <a:cs typeface="Tahoma"/>
              </a:rPr>
              <a:t>Строки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Python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снабжены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мощным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набором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инструментов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обработки.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Кроме 	</a:t>
            </a:r>
            <a:r>
              <a:rPr sz="2000" spc="-34" dirty="0">
                <a:latin typeface="Tahoma"/>
                <a:cs typeface="Tahoma"/>
              </a:rPr>
              <a:t>того,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отличие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от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языков,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подобных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С,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Pyton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не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предусмотрен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отдельный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тип 	</a:t>
            </a:r>
            <a:r>
              <a:rPr sz="2000" dirty="0">
                <a:latin typeface="Tahoma"/>
                <a:cs typeface="Tahoma"/>
              </a:rPr>
              <a:t>для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индивидуальных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символов,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вместо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этого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применяются</a:t>
            </a:r>
            <a:r>
              <a:rPr sz="2000" spc="-17" dirty="0">
                <a:latin typeface="Tahoma"/>
                <a:cs typeface="Tahoma"/>
              </a:rPr>
              <a:t> односимвольные 	строки.</a:t>
            </a:r>
            <a:endParaRPr sz="2000" dirty="0">
              <a:latin typeface="Tahoma"/>
              <a:cs typeface="Tahoma"/>
            </a:endParaRPr>
          </a:p>
          <a:p>
            <a:pPr marL="254201" marR="8728" indent="-233473">
              <a:spcBef>
                <a:spcPts val="481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000" spc="129" dirty="0">
                <a:latin typeface="Tahoma"/>
                <a:cs typeface="Tahoma"/>
              </a:rPr>
              <a:t>В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86" dirty="0">
                <a:latin typeface="Tahoma"/>
                <a:cs typeface="Tahoma"/>
              </a:rPr>
              <a:t>плане</a:t>
            </a:r>
            <a:r>
              <a:rPr sz="2000" spc="9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обработки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строки</a:t>
            </a:r>
            <a:r>
              <a:rPr sz="2000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поддерживают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операции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i="1" spc="-69" dirty="0">
                <a:solidFill>
                  <a:srgbClr val="F7931E"/>
                </a:solidFill>
                <a:latin typeface="Arial"/>
                <a:cs typeface="Arial"/>
              </a:rPr>
              <a:t>выражений</a:t>
            </a:r>
            <a:r>
              <a:rPr sz="2000" spc="-69" dirty="0">
                <a:latin typeface="Tahoma"/>
                <a:cs typeface="Tahoma"/>
              </a:rPr>
              <a:t>,</a:t>
            </a:r>
            <a:r>
              <a:rPr sz="200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такие</a:t>
            </a:r>
            <a:r>
              <a:rPr sz="200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как 	</a:t>
            </a:r>
            <a:r>
              <a:rPr sz="2000" spc="-77" dirty="0">
                <a:latin typeface="Tahoma"/>
                <a:cs typeface="Tahoma"/>
              </a:rPr>
              <a:t>конкатенация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(объединение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строк),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срезы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(извлечение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частей),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индексация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и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т.д. 	</a:t>
            </a:r>
            <a:r>
              <a:rPr sz="2000" dirty="0">
                <a:latin typeface="Tahoma"/>
                <a:cs typeface="Tahoma"/>
              </a:rPr>
              <a:t>Кроме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операций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выражений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Python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предоставляет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86" dirty="0">
                <a:latin typeface="Tahoma"/>
                <a:cs typeface="Tahoma"/>
              </a:rPr>
              <a:t>набор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i="1" spc="-180" dirty="0">
                <a:solidFill>
                  <a:srgbClr val="F7931E"/>
                </a:solidFill>
                <a:latin typeface="Arial"/>
                <a:cs typeface="Arial"/>
              </a:rPr>
              <a:t>методов</a:t>
            </a:r>
            <a:r>
              <a:rPr sz="2000" i="1" spc="86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000" spc="-34" dirty="0">
                <a:latin typeface="Tahoma"/>
                <a:cs typeface="Tahoma"/>
              </a:rPr>
              <a:t>строк,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которые 	</a:t>
            </a:r>
            <a:r>
              <a:rPr sz="2000" spc="-60" dirty="0">
                <a:latin typeface="Tahoma"/>
                <a:cs typeface="Tahoma"/>
              </a:rPr>
              <a:t>реализуют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общие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задачи,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специфичные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для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строк.</a:t>
            </a:r>
            <a:endParaRPr sz="20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3">
            <a:extLst>
              <a:ext uri="{FF2B5EF4-FFF2-40B4-BE49-F238E27FC236}">
                <a16:creationId xmlns:a16="http://schemas.microsoft.com/office/drawing/2014/main" id="{0DB8BE72-C705-4153-9445-135ACC3462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1473" y="394266"/>
            <a:ext cx="60258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Синтаксис</a:t>
            </a:r>
            <a:r>
              <a:rPr sz="3200" spc="129" dirty="0"/>
              <a:t> </a:t>
            </a:r>
            <a:r>
              <a:rPr sz="3200" spc="-17" dirty="0"/>
              <a:t>строк</a:t>
            </a:r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0DA5EC04-54E9-4A6C-99BE-6A620C55C024}"/>
              </a:ext>
            </a:extLst>
          </p:cNvPr>
          <p:cNvSpPr txBox="1"/>
          <p:nvPr/>
        </p:nvSpPr>
        <p:spPr>
          <a:xfrm>
            <a:off x="866229" y="1447800"/>
            <a:ext cx="8173541" cy="4565352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212744">
              <a:lnSpc>
                <a:spcPct val="102600"/>
              </a:lnSpc>
              <a:spcBef>
                <a:spcPts val="94"/>
              </a:spcBef>
            </a:pP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предлагает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довольно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обширный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набор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инструментов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работы</a:t>
            </a:r>
            <a:r>
              <a:rPr sz="2200" spc="-43" dirty="0">
                <a:latin typeface="Tahoma"/>
                <a:cs typeface="Tahoma"/>
              </a:rPr>
              <a:t> со </a:t>
            </a:r>
            <a:r>
              <a:rPr sz="2200" spc="-60" dirty="0">
                <a:latin typeface="Tahoma"/>
                <a:cs typeface="Tahoma"/>
              </a:rPr>
              <a:t>строками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большинстве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случаев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использование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строк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проходит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довольно </a:t>
            </a:r>
            <a:r>
              <a:rPr sz="2200" spc="-94" dirty="0">
                <a:latin typeface="Tahoma"/>
                <a:cs typeface="Tahoma"/>
              </a:rPr>
              <a:t>легко.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Вот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несколько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возможных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способов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записи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строк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Python-</a:t>
            </a:r>
            <a:r>
              <a:rPr sz="2200" spc="-17" dirty="0">
                <a:latin typeface="Tahoma"/>
                <a:cs typeface="Tahoma"/>
              </a:rPr>
              <a:t>коде: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76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20" dirty="0">
                <a:latin typeface="Tahoma"/>
                <a:cs typeface="Tahoma"/>
              </a:rPr>
              <a:t>одинарные</a:t>
            </a:r>
            <a:r>
              <a:rPr sz="2200" spc="-9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кавычки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60" dirty="0">
                <a:solidFill>
                  <a:srgbClr val="B92020"/>
                </a:solidFill>
                <a:latin typeface="Georgia"/>
                <a:cs typeface="Georgia"/>
              </a:rPr>
              <a:t>spa"m</a:t>
            </a:r>
            <a:r>
              <a:rPr sz="2200" spc="6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60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74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20" dirty="0">
                <a:latin typeface="Tahoma"/>
                <a:cs typeface="Tahoma"/>
              </a:rPr>
              <a:t>двойные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кавычки</a:t>
            </a:r>
            <a:r>
              <a:rPr sz="2200" spc="-103" dirty="0">
                <a:latin typeface="Tahoma"/>
                <a:cs typeface="Tahoma"/>
              </a:rPr>
              <a:t> –</a:t>
            </a:r>
            <a:r>
              <a:rPr sz="2200" spc="-94" dirty="0">
                <a:latin typeface="Tahoma"/>
                <a:cs typeface="Tahoma"/>
              </a:rPr>
              <a:t> </a:t>
            </a:r>
            <a:r>
              <a:rPr sz="2200" spc="-17" dirty="0">
                <a:solidFill>
                  <a:srgbClr val="B92020"/>
                </a:solidFill>
                <a:latin typeface="Georgia"/>
                <a:cs typeface="Georgia"/>
              </a:rPr>
              <a:t>"spa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92020"/>
                </a:solidFill>
                <a:latin typeface="Georgia"/>
                <a:cs typeface="Georgia"/>
              </a:rPr>
              <a:t>m"</a:t>
            </a:r>
            <a:r>
              <a:rPr sz="2200" spc="-17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67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12" dirty="0">
                <a:latin typeface="Tahoma"/>
                <a:cs typeface="Tahoma"/>
              </a:rPr>
              <a:t>тройные</a:t>
            </a:r>
            <a:r>
              <a:rPr sz="2200" spc="-12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кавычки</a:t>
            </a:r>
            <a:r>
              <a:rPr sz="2200" spc="-120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-120" dirty="0">
                <a:latin typeface="Tahoma"/>
                <a:cs typeface="Tahoma"/>
              </a:rPr>
              <a:t> </a:t>
            </a:r>
            <a:r>
              <a:rPr sz="2200" spc="223" dirty="0">
                <a:solidFill>
                  <a:srgbClr val="B92020"/>
                </a:solidFill>
                <a:latin typeface="Trebuchet MS"/>
                <a:cs typeface="Trebuchet MS"/>
              </a:rPr>
              <a:t>'''</a:t>
            </a:r>
            <a:r>
              <a:rPr sz="2200" spc="223" dirty="0">
                <a:solidFill>
                  <a:srgbClr val="B92020"/>
                </a:solidFill>
                <a:latin typeface="Georgia"/>
                <a:cs typeface="Georgia"/>
              </a:rPr>
              <a:t>...</a:t>
            </a:r>
            <a:r>
              <a:rPr sz="2200" spc="9" dirty="0">
                <a:solidFill>
                  <a:srgbClr val="B92020"/>
                </a:solidFill>
                <a:latin typeface="Georgia"/>
                <a:cs typeface="Georgia"/>
              </a:rPr>
              <a:t> </a:t>
            </a:r>
            <a:r>
              <a:rPr sz="2200" spc="-189" dirty="0">
                <a:solidFill>
                  <a:srgbClr val="B92020"/>
                </a:solidFill>
                <a:latin typeface="Georgia"/>
                <a:cs typeface="Georgia"/>
              </a:rPr>
              <a:t>spam</a:t>
            </a:r>
            <a:r>
              <a:rPr sz="2200" spc="17" dirty="0">
                <a:solidFill>
                  <a:srgbClr val="B92020"/>
                </a:solidFill>
                <a:latin typeface="Georgia"/>
                <a:cs typeface="Georgia"/>
              </a:rPr>
              <a:t> </a:t>
            </a:r>
            <a:r>
              <a:rPr sz="2200" spc="155" dirty="0">
                <a:solidFill>
                  <a:srgbClr val="B92020"/>
                </a:solidFill>
                <a:latin typeface="Georgia"/>
                <a:cs typeface="Georgia"/>
              </a:rPr>
              <a:t>...</a:t>
            </a:r>
            <a:r>
              <a:rPr sz="2200" spc="155" dirty="0">
                <a:solidFill>
                  <a:srgbClr val="B92020"/>
                </a:solidFill>
                <a:latin typeface="Trebuchet MS"/>
                <a:cs typeface="Trebuchet MS"/>
              </a:rPr>
              <a:t>'''</a:t>
            </a:r>
            <a:r>
              <a:rPr sz="2200" spc="155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76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20" dirty="0">
                <a:latin typeface="Tahoma"/>
                <a:cs typeface="Tahoma"/>
              </a:rPr>
              <a:t>неформатированные</a:t>
            </a:r>
            <a:r>
              <a:rPr sz="2200" spc="7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строки</a:t>
            </a:r>
            <a:r>
              <a:rPr sz="2200" spc="7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86" dirty="0">
                <a:latin typeface="Tahoma"/>
                <a:cs typeface="Tahoma"/>
              </a:rPr>
              <a:t> </a:t>
            </a:r>
            <a:r>
              <a:rPr sz="2200" spc="-17" dirty="0">
                <a:latin typeface="Georgia"/>
                <a:cs typeface="Georgia"/>
              </a:rPr>
              <a:t>r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92020"/>
                </a:solidFill>
                <a:latin typeface="Georgia"/>
                <a:cs typeface="Georgia"/>
              </a:rPr>
              <a:t>C:\new\test.spm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76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20" dirty="0">
                <a:latin typeface="Tahoma"/>
                <a:cs typeface="Tahoma"/>
              </a:rPr>
              <a:t>прочие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способы записи </a:t>
            </a:r>
            <a:r>
              <a:rPr sz="2200" spc="-17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  <a:p>
            <a:pPr marL="21820" marR="8728">
              <a:lnSpc>
                <a:spcPct val="102600"/>
              </a:lnSpc>
              <a:spcBef>
                <a:spcPts val="515"/>
              </a:spcBef>
            </a:pPr>
            <a:r>
              <a:rPr sz="2200" dirty="0">
                <a:latin typeface="Tahoma"/>
                <a:cs typeface="Tahoma"/>
              </a:rPr>
              <a:t>Формы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одинарными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двойными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кавычками </a:t>
            </a:r>
            <a:r>
              <a:rPr sz="2200" spc="-94" dirty="0">
                <a:latin typeface="Tahoma"/>
                <a:cs typeface="Tahoma"/>
              </a:rPr>
              <a:t>безусловно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являются </a:t>
            </a:r>
            <a:r>
              <a:rPr sz="2200" spc="-86" dirty="0">
                <a:latin typeface="Tahoma"/>
                <a:cs typeface="Tahoma"/>
              </a:rPr>
              <a:t>наиболее </a:t>
            </a:r>
            <a:r>
              <a:rPr sz="2200" spc="-94" dirty="0">
                <a:latin typeface="Tahoma"/>
                <a:cs typeface="Tahoma"/>
              </a:rPr>
              <a:t>распространенными;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другие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используются</a:t>
            </a:r>
            <a:r>
              <a:rPr sz="2200" dirty="0">
                <a:latin typeface="Tahoma"/>
                <a:cs typeface="Tahoma"/>
              </a:rPr>
              <a:t> в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особых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случаях.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E2196ACB-C862-447F-8A98-429FE0D019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2624" y="304800"/>
            <a:ext cx="796360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Строки</a:t>
            </a:r>
            <a:r>
              <a:rPr sz="3200" spc="86" dirty="0"/>
              <a:t> </a:t>
            </a:r>
            <a:r>
              <a:rPr sz="3200" dirty="0"/>
              <a:t>в</a:t>
            </a:r>
            <a:r>
              <a:rPr sz="3200" spc="94" dirty="0"/>
              <a:t> </a:t>
            </a:r>
            <a:r>
              <a:rPr sz="3200" spc="-17" dirty="0"/>
              <a:t>одинарных</a:t>
            </a:r>
            <a:r>
              <a:rPr sz="3200" spc="94" dirty="0"/>
              <a:t> </a:t>
            </a:r>
            <a:r>
              <a:rPr sz="3200" dirty="0"/>
              <a:t>и</a:t>
            </a:r>
            <a:r>
              <a:rPr sz="3200" spc="94" dirty="0"/>
              <a:t> </a:t>
            </a:r>
            <a:r>
              <a:rPr sz="3200" dirty="0"/>
              <a:t>двойных</a:t>
            </a:r>
            <a:r>
              <a:rPr sz="3200" spc="94" dirty="0"/>
              <a:t> </a:t>
            </a:r>
            <a:r>
              <a:rPr sz="3200" spc="-17" dirty="0"/>
              <a:t>кавычках</a:t>
            </a:r>
          </a:p>
        </p:txBody>
      </p:sp>
      <p:sp>
        <p:nvSpPr>
          <p:cNvPr id="8" name="object 16">
            <a:extLst>
              <a:ext uri="{FF2B5EF4-FFF2-40B4-BE49-F238E27FC236}">
                <a16:creationId xmlns:a16="http://schemas.microsoft.com/office/drawing/2014/main" id="{1196DF01-CBE4-4718-99A5-7788C84465CF}"/>
              </a:ext>
            </a:extLst>
          </p:cNvPr>
          <p:cNvSpPr txBox="1"/>
          <p:nvPr/>
        </p:nvSpPr>
        <p:spPr>
          <a:xfrm>
            <a:off x="622498" y="990600"/>
            <a:ext cx="8395008" cy="572762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02577" marR="8728">
              <a:spcBef>
                <a:spcPts val="163"/>
              </a:spcBef>
            </a:pPr>
            <a:r>
              <a:rPr sz="2200" dirty="0">
                <a:latin typeface="Tahoma"/>
                <a:cs typeface="Tahoma"/>
              </a:rPr>
              <a:t>Символы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одинарных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52" dirty="0">
                <a:latin typeface="Tahoma"/>
                <a:cs typeface="Tahoma"/>
              </a:rPr>
              <a:t> двойных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кавычек</a:t>
            </a:r>
            <a:r>
              <a:rPr sz="2200" spc="-34" dirty="0">
                <a:latin typeface="Tahoma"/>
                <a:cs typeface="Tahoma"/>
              </a:rPr>
              <a:t> имеют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одинаковое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значение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обе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формы </a:t>
            </a:r>
            <a:r>
              <a:rPr sz="2200" spc="-52" dirty="0">
                <a:latin typeface="Tahoma"/>
                <a:cs typeface="Tahoma"/>
              </a:rPr>
              <a:t>записи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работают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абсолютно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одинаково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возвращают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объект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одного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типа: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326"/>
              </a:spcBef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75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12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12" dirty="0">
                <a:solidFill>
                  <a:srgbClr val="B92020"/>
                </a:solidFill>
                <a:latin typeface="Cambria"/>
                <a:cs typeface="Cambria"/>
              </a:rPr>
              <a:t>compounds</a:t>
            </a:r>
            <a:r>
              <a:rPr sz="2200" spc="112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12" dirty="0">
                <a:latin typeface="Cambria"/>
                <a:cs typeface="Cambria"/>
              </a:rPr>
              <a:t>,</a:t>
            </a:r>
            <a:r>
              <a:rPr sz="2200" spc="309" dirty="0"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103" dirty="0">
                <a:solidFill>
                  <a:srgbClr val="B92020"/>
                </a:solidFill>
                <a:latin typeface="Cambria"/>
                <a:cs typeface="Cambria"/>
              </a:rPr>
              <a:t>compounds"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29" dirty="0">
                <a:latin typeface="Cambria"/>
                <a:cs typeface="Cambria"/>
              </a:rPr>
              <a:t>(</a:t>
            </a:r>
            <a:r>
              <a:rPr sz="2200" spc="129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29" dirty="0">
                <a:solidFill>
                  <a:srgbClr val="B92020"/>
                </a:solidFill>
                <a:latin typeface="Cambria"/>
                <a:cs typeface="Cambria"/>
              </a:rPr>
              <a:t>compounds</a:t>
            </a:r>
            <a:r>
              <a:rPr sz="2200" spc="129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29" dirty="0">
                <a:latin typeface="Cambria"/>
                <a:cs typeface="Cambria"/>
              </a:rPr>
              <a:t>,</a:t>
            </a:r>
            <a:r>
              <a:rPr sz="2200" spc="249" dirty="0">
                <a:latin typeface="Cambria"/>
                <a:cs typeface="Cambria"/>
              </a:rPr>
              <a:t>  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92020"/>
                </a:solidFill>
                <a:latin typeface="Cambria"/>
                <a:cs typeface="Cambria"/>
              </a:rPr>
              <a:t>compounds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402577" marR="322934">
              <a:spcBef>
                <a:spcPts val="816"/>
              </a:spcBef>
            </a:pPr>
            <a:r>
              <a:rPr sz="2200" dirty="0">
                <a:latin typeface="Tahoma"/>
                <a:cs typeface="Tahoma"/>
              </a:rPr>
              <a:t>Можно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внедрять</a:t>
            </a:r>
            <a:r>
              <a:rPr sz="2200" spc="-34" dirty="0">
                <a:latin typeface="Tahoma"/>
                <a:cs typeface="Tahoma"/>
              </a:rPr>
              <a:t> символ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одинарной</a:t>
            </a:r>
            <a:r>
              <a:rPr sz="2200" spc="-43" dirty="0">
                <a:latin typeface="Tahoma"/>
                <a:cs typeface="Tahoma"/>
              </a:rPr>
              <a:t> кавычки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строку,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заключенную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символы </a:t>
            </a:r>
            <a:r>
              <a:rPr sz="2200" spc="-60" dirty="0">
                <a:latin typeface="Tahoma"/>
                <a:cs typeface="Tahoma"/>
              </a:rPr>
              <a:t>двойной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кавычки,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наоборот: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326"/>
              </a:spcBef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8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2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20" dirty="0">
                <a:solidFill>
                  <a:srgbClr val="B92020"/>
                </a:solidFill>
                <a:latin typeface="Cambria"/>
                <a:cs typeface="Cambria"/>
              </a:rPr>
              <a:t>compound"s</a:t>
            </a:r>
            <a:r>
              <a:rPr sz="2200" spc="12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20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155" dirty="0">
                <a:solidFill>
                  <a:srgbClr val="B92020"/>
                </a:solidFill>
                <a:latin typeface="Cambria"/>
                <a:cs typeface="Cambria"/>
              </a:rPr>
              <a:t>compound</a:t>
            </a:r>
            <a:r>
              <a:rPr sz="2200" spc="155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55" dirty="0">
                <a:solidFill>
                  <a:srgbClr val="B92020"/>
                </a:solidFill>
                <a:latin typeface="Cambria"/>
                <a:cs typeface="Cambria"/>
              </a:rPr>
              <a:t>s"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37" dirty="0">
                <a:latin typeface="Cambria"/>
                <a:cs typeface="Cambria"/>
              </a:rPr>
              <a:t>(</a:t>
            </a:r>
            <a:r>
              <a:rPr sz="2200" spc="13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37" dirty="0">
                <a:solidFill>
                  <a:srgbClr val="B92020"/>
                </a:solidFill>
                <a:latin typeface="Cambria"/>
                <a:cs typeface="Cambria"/>
              </a:rPr>
              <a:t>compound"s</a:t>
            </a:r>
            <a:r>
              <a:rPr sz="2200" spc="13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37" dirty="0">
                <a:latin typeface="Cambria"/>
                <a:cs typeface="Cambria"/>
              </a:rPr>
              <a:t>,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37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solidFill>
                  <a:srgbClr val="B92020"/>
                </a:solidFill>
                <a:latin typeface="Cambria"/>
                <a:cs typeface="Cambria"/>
              </a:rPr>
              <a:t>compound</a:t>
            </a:r>
            <a:r>
              <a:rPr sz="2200" spc="18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80" dirty="0">
                <a:solidFill>
                  <a:srgbClr val="B92020"/>
                </a:solidFill>
                <a:latin typeface="Cambria"/>
                <a:cs typeface="Cambria"/>
              </a:rPr>
              <a:t>s"</a:t>
            </a:r>
            <a:r>
              <a:rPr sz="2200" spc="180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402577" marR="285840">
              <a:spcBef>
                <a:spcPts val="816"/>
              </a:spcBef>
            </a:pPr>
            <a:r>
              <a:rPr sz="2200" dirty="0">
                <a:latin typeface="Tahoma"/>
                <a:cs typeface="Tahoma"/>
              </a:rPr>
              <a:t>При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необходимости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можно </a:t>
            </a:r>
            <a:r>
              <a:rPr sz="2200" spc="-52" dirty="0">
                <a:latin typeface="Tahoma"/>
                <a:cs typeface="Tahoma"/>
              </a:rPr>
              <a:t>также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внедрять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символы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кавычек,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экранируя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их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при </a:t>
            </a:r>
            <a:r>
              <a:rPr sz="2200" spc="-34" dirty="0">
                <a:latin typeface="Tahoma"/>
                <a:cs typeface="Tahoma"/>
              </a:rPr>
              <a:t>помощи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обратной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косой </a:t>
            </a:r>
            <a:r>
              <a:rPr sz="2200" spc="-17" dirty="0">
                <a:latin typeface="Tahoma"/>
                <a:cs typeface="Tahoma"/>
              </a:rPr>
              <a:t>черты: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326"/>
              </a:spcBef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318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318" dirty="0">
                <a:solidFill>
                  <a:srgbClr val="B92020"/>
                </a:solidFill>
                <a:latin typeface="Cambria"/>
                <a:cs typeface="Cambria"/>
              </a:rPr>
              <a:t>knight\</a:t>
            </a:r>
            <a:r>
              <a:rPr sz="2200" spc="318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318" dirty="0">
                <a:solidFill>
                  <a:srgbClr val="B92020"/>
                </a:solidFill>
                <a:latin typeface="Cambria"/>
                <a:cs typeface="Cambria"/>
              </a:rPr>
              <a:t>s</a:t>
            </a:r>
            <a:r>
              <a:rPr sz="2200" spc="318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318" dirty="0">
                <a:latin typeface="Cambria"/>
                <a:cs typeface="Cambria"/>
              </a:rPr>
              <a:t>,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258" dirty="0">
                <a:solidFill>
                  <a:srgbClr val="B92020"/>
                </a:solidFill>
                <a:latin typeface="Cambria"/>
                <a:cs typeface="Cambria"/>
              </a:rPr>
              <a:t>knight</a:t>
            </a:r>
            <a:r>
              <a:rPr sz="2200" spc="-120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92020"/>
                </a:solidFill>
                <a:latin typeface="Cambria"/>
                <a:cs typeface="Cambria"/>
              </a:rPr>
              <a:t>\"</a:t>
            </a:r>
            <a:r>
              <a:rPr sz="2200" spc="-206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258" dirty="0">
                <a:solidFill>
                  <a:srgbClr val="B92020"/>
                </a:solidFill>
                <a:latin typeface="Cambria"/>
                <a:cs typeface="Cambria"/>
              </a:rPr>
              <a:t>s"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344" dirty="0">
                <a:latin typeface="Cambria"/>
                <a:cs typeface="Cambria"/>
              </a:rPr>
              <a:t>(</a:t>
            </a:r>
            <a:r>
              <a:rPr sz="2200" spc="344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72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404" dirty="0">
                <a:solidFill>
                  <a:srgbClr val="B92020"/>
                </a:solidFill>
                <a:latin typeface="Cambria"/>
                <a:cs typeface="Cambria"/>
              </a:rPr>
              <a:t>knight</a:t>
            </a:r>
            <a:r>
              <a:rPr sz="2200" spc="404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404" dirty="0">
                <a:solidFill>
                  <a:srgbClr val="B92020"/>
                </a:solidFill>
                <a:latin typeface="Cambria"/>
                <a:cs typeface="Cambria"/>
              </a:rPr>
              <a:t>s"</a:t>
            </a:r>
            <a:r>
              <a:rPr sz="2200" spc="404" dirty="0">
                <a:latin typeface="Cambria"/>
                <a:cs typeface="Cambria"/>
              </a:rPr>
              <a:t>,</a:t>
            </a:r>
            <a:r>
              <a:rPr sz="2200" spc="223" dirty="0">
                <a:latin typeface="Cambria"/>
                <a:cs typeface="Cambria"/>
              </a:rPr>
              <a:t>  </a:t>
            </a:r>
            <a:r>
              <a:rPr sz="2200" spc="241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241" dirty="0">
                <a:solidFill>
                  <a:srgbClr val="B92020"/>
                </a:solidFill>
                <a:latin typeface="Cambria"/>
                <a:cs typeface="Cambria"/>
              </a:rPr>
              <a:t>knight"s</a:t>
            </a:r>
            <a:r>
              <a:rPr sz="2200" spc="241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241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3">
            <a:extLst>
              <a:ext uri="{FF2B5EF4-FFF2-40B4-BE49-F238E27FC236}">
                <a16:creationId xmlns:a16="http://schemas.microsoft.com/office/drawing/2014/main" id="{79BB8FC0-B388-44DA-A763-330817F1C2E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7263" y="165666"/>
            <a:ext cx="713513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Многострочные</a:t>
            </a:r>
            <a:r>
              <a:rPr sz="3200" spc="52" dirty="0"/>
              <a:t> </a:t>
            </a:r>
            <a:r>
              <a:rPr sz="3200" dirty="0"/>
              <a:t>блочные</a:t>
            </a:r>
            <a:r>
              <a:rPr sz="3200" spc="60" dirty="0"/>
              <a:t> </a:t>
            </a:r>
            <a:r>
              <a:rPr sz="3200" spc="-17" dirty="0"/>
              <a:t>строки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20964077-D1D9-4A8B-B5C1-3D30CEA3A1A8}"/>
              </a:ext>
            </a:extLst>
          </p:cNvPr>
          <p:cNvSpPr txBox="1"/>
          <p:nvPr/>
        </p:nvSpPr>
        <p:spPr>
          <a:xfrm>
            <a:off x="290107" y="733299"/>
            <a:ext cx="8775756" cy="586612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876068" marR="188742" indent="-233473" algn="just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spc="129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имеется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формат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строковых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литералов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тройными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кавычками,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иногда 	</a:t>
            </a:r>
            <a:r>
              <a:rPr sz="2200" spc="-52" dirty="0">
                <a:latin typeface="Tahoma"/>
                <a:cs typeface="Tahoma"/>
              </a:rPr>
              <a:t>называемый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i="1" spc="-52" dirty="0">
                <a:solidFill>
                  <a:srgbClr val="F7931E"/>
                </a:solidFill>
                <a:latin typeface="Arial"/>
                <a:cs typeface="Arial"/>
              </a:rPr>
              <a:t>блочной</a:t>
            </a:r>
            <a:r>
              <a:rPr sz="2200" i="1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i="1" spc="-17" dirty="0">
                <a:solidFill>
                  <a:srgbClr val="F7931E"/>
                </a:solidFill>
                <a:latin typeface="Arial"/>
                <a:cs typeface="Arial"/>
              </a:rPr>
              <a:t>строкой</a:t>
            </a:r>
            <a:r>
              <a:rPr sz="2200" spc="-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876068" marR="32730" indent="-233473" algn="just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spc="-34" dirty="0">
                <a:latin typeface="Tahoma"/>
                <a:cs typeface="Tahoma"/>
              </a:rPr>
              <a:t>Такая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форма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начинается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трех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кавычек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(одинарных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или</a:t>
            </a:r>
            <a:r>
              <a:rPr sz="2200" spc="-52" dirty="0">
                <a:latin typeface="Tahoma"/>
                <a:cs typeface="Tahoma"/>
              </a:rPr>
              <a:t> двойных), </a:t>
            </a:r>
            <a:r>
              <a:rPr sz="2200" dirty="0">
                <a:latin typeface="Tahoma"/>
                <a:cs typeface="Tahoma"/>
              </a:rPr>
              <a:t>за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которыми 	</a:t>
            </a:r>
            <a:r>
              <a:rPr sz="2200" spc="-69" dirty="0">
                <a:latin typeface="Tahoma"/>
                <a:cs typeface="Tahoma"/>
              </a:rPr>
              <a:t>следует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произвольное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количество</a:t>
            </a:r>
            <a:r>
              <a:rPr sz="2200" spc="-34" dirty="0">
                <a:latin typeface="Tahoma"/>
                <a:cs typeface="Tahoma"/>
              </a:rPr>
              <a:t> строк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текста,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заканчивается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теми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же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самыми 	</a:t>
            </a:r>
            <a:r>
              <a:rPr sz="2200" spc="-52" dirty="0">
                <a:latin typeface="Tahoma"/>
                <a:cs typeface="Tahoma"/>
              </a:rPr>
              <a:t>утроенными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кавычками,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что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использовались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начале.</a:t>
            </a:r>
            <a:endParaRPr sz="2200" dirty="0">
              <a:latin typeface="Tahoma"/>
              <a:cs typeface="Tahoma"/>
            </a:endParaRPr>
          </a:p>
          <a:p>
            <a:pPr marL="876068" marR="8728" indent="-233473">
              <a:spcBef>
                <a:spcPts val="661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spc="-52" dirty="0">
                <a:latin typeface="Tahoma"/>
                <a:cs typeface="Tahoma"/>
              </a:rPr>
              <a:t>Одинарные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двойные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кавычки,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встроенные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текст</a:t>
            </a:r>
            <a:r>
              <a:rPr sz="2200" spc="-43" dirty="0">
                <a:latin typeface="Tahoma"/>
                <a:cs typeface="Tahoma"/>
              </a:rPr>
              <a:t> строки, </a:t>
            </a:r>
            <a:r>
              <a:rPr sz="2200" dirty="0">
                <a:latin typeface="Tahoma"/>
                <a:cs typeface="Tahoma"/>
              </a:rPr>
              <a:t>могут</a:t>
            </a:r>
            <a:r>
              <a:rPr sz="2200" spc="-43" dirty="0">
                <a:latin typeface="Tahoma"/>
                <a:cs typeface="Tahoma"/>
              </a:rPr>
              <a:t> отменяться,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но 	</a:t>
            </a:r>
            <a:r>
              <a:rPr sz="2200" spc="-77" dirty="0">
                <a:latin typeface="Tahoma"/>
                <a:cs typeface="Tahoma"/>
              </a:rPr>
              <a:t>не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обязательно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закончится,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пока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интерпретатор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встретит 	</a:t>
            </a:r>
            <a:r>
              <a:rPr sz="2200" dirty="0">
                <a:latin typeface="Tahoma"/>
                <a:cs typeface="Tahoma"/>
              </a:rPr>
              <a:t>три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неотмененных</a:t>
            </a:r>
            <a:r>
              <a:rPr sz="2200" spc="-43" dirty="0">
                <a:latin typeface="Tahoma"/>
                <a:cs typeface="Tahoma"/>
              </a:rPr>
              <a:t> кавычки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того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же</a:t>
            </a:r>
            <a:r>
              <a:rPr sz="2200" spc="-52" dirty="0">
                <a:latin typeface="Tahoma"/>
                <a:cs typeface="Tahoma"/>
              </a:rPr>
              <a:t> вида,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который </a:t>
            </a:r>
            <a:r>
              <a:rPr sz="2200" spc="-17" dirty="0">
                <a:latin typeface="Tahoma"/>
                <a:cs typeface="Tahoma"/>
              </a:rPr>
              <a:t>был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использован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начале 	литерала.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996"/>
              </a:spcBef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2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20" dirty="0">
                <a:latin typeface="Cambria"/>
                <a:cs typeface="Cambria"/>
              </a:rPr>
              <a:t>mantra</a:t>
            </a:r>
            <a:r>
              <a:rPr sz="2200" spc="335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spc="335" dirty="0">
                <a:solidFill>
                  <a:srgbClr val="BA2020"/>
                </a:solidFill>
                <a:latin typeface="Cambria"/>
                <a:cs typeface="Cambria"/>
              </a:rPr>
              <a:t>"""</a:t>
            </a:r>
            <a:r>
              <a:rPr sz="2200"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mbria"/>
                <a:cs typeface="Cambria"/>
              </a:rPr>
              <a:t>Always</a:t>
            </a:r>
            <a:r>
              <a:rPr sz="2200" spc="361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solidFill>
                  <a:srgbClr val="BA2020"/>
                </a:solidFill>
                <a:latin typeface="Cambria"/>
                <a:cs typeface="Cambria"/>
              </a:rPr>
              <a:t>look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2221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722" dirty="0">
                <a:solidFill>
                  <a:srgbClr val="BA2020"/>
                </a:solidFill>
                <a:latin typeface="Cambria"/>
                <a:cs typeface="Cambria"/>
              </a:rPr>
              <a:t>...</a:t>
            </a:r>
            <a:r>
              <a:rPr sz="2200" spc="326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on</a:t>
            </a:r>
            <a:r>
              <a:rPr sz="2200" spc="326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the</a:t>
            </a:r>
            <a:r>
              <a:rPr sz="2200" spc="344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bright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2221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722" dirty="0">
                <a:solidFill>
                  <a:srgbClr val="BA2020"/>
                </a:solidFill>
                <a:latin typeface="Cambria"/>
                <a:cs typeface="Cambria"/>
              </a:rPr>
              <a:t>...</a:t>
            </a:r>
            <a:r>
              <a:rPr sz="2200" spc="344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66" dirty="0">
                <a:solidFill>
                  <a:srgbClr val="BA2020"/>
                </a:solidFill>
                <a:latin typeface="Cambria"/>
                <a:cs typeface="Cambria"/>
              </a:rPr>
              <a:t>side</a:t>
            </a:r>
            <a:r>
              <a:rPr sz="2200" spc="335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58" dirty="0">
                <a:solidFill>
                  <a:srgbClr val="BA2020"/>
                </a:solidFill>
                <a:latin typeface="Cambria"/>
                <a:cs typeface="Cambria"/>
              </a:rPr>
              <a:t>of</a:t>
            </a:r>
            <a:r>
              <a:rPr sz="2200" spc="344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481" dirty="0">
                <a:solidFill>
                  <a:srgbClr val="BA2020"/>
                </a:solidFill>
                <a:latin typeface="Cambria"/>
                <a:cs typeface="Cambria"/>
              </a:rPr>
              <a:t>life</a:t>
            </a:r>
            <a:r>
              <a:rPr sz="22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."""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87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03" dirty="0">
                <a:latin typeface="Cambria"/>
                <a:cs typeface="Cambria"/>
              </a:rPr>
              <a:t>mantra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0257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Always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look\n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on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03" dirty="0">
                <a:solidFill>
                  <a:srgbClr val="BA2020"/>
                </a:solidFill>
                <a:latin typeface="Cambria"/>
                <a:cs typeface="Cambria"/>
              </a:rPr>
              <a:t>the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03" dirty="0">
                <a:solidFill>
                  <a:srgbClr val="BA2020"/>
                </a:solidFill>
                <a:latin typeface="Cambria"/>
                <a:cs typeface="Cambria"/>
              </a:rPr>
              <a:t>bright\n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side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of</a:t>
            </a:r>
            <a:r>
              <a:rPr sz="2200" spc="62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life.</a:t>
            </a:r>
            <a:r>
              <a:rPr sz="2200" spc="43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3">
            <a:extLst>
              <a:ext uri="{FF2B5EF4-FFF2-40B4-BE49-F238E27FC236}">
                <a16:creationId xmlns:a16="http://schemas.microsoft.com/office/drawing/2014/main" id="{9314C8D5-6E5C-4B8E-8A74-E0D8201D96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2705" y="241866"/>
            <a:ext cx="840129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Многострочные</a:t>
            </a:r>
            <a:r>
              <a:rPr sz="3200" spc="52" dirty="0"/>
              <a:t> </a:t>
            </a:r>
            <a:r>
              <a:rPr sz="3200" dirty="0"/>
              <a:t>блочные</a:t>
            </a:r>
            <a:r>
              <a:rPr sz="3200" spc="60" dirty="0"/>
              <a:t> </a:t>
            </a:r>
            <a:r>
              <a:rPr sz="3200" spc="-17" dirty="0"/>
              <a:t>строки</a:t>
            </a:r>
          </a:p>
        </p:txBody>
      </p:sp>
      <p:sp>
        <p:nvSpPr>
          <p:cNvPr id="13" name="object 9">
            <a:extLst>
              <a:ext uri="{FF2B5EF4-FFF2-40B4-BE49-F238E27FC236}">
                <a16:creationId xmlns:a16="http://schemas.microsoft.com/office/drawing/2014/main" id="{983AABC6-7DD6-4637-B450-6862531C1D59}"/>
              </a:ext>
            </a:extLst>
          </p:cNvPr>
          <p:cNvSpPr txBox="1"/>
          <p:nvPr/>
        </p:nvSpPr>
        <p:spPr>
          <a:xfrm>
            <a:off x="742705" y="1059487"/>
            <a:ext cx="8833577" cy="420412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876068" marR="8728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60" dirty="0">
                <a:latin typeface="Tahoma"/>
                <a:cs typeface="Tahoma"/>
              </a:rPr>
              <a:t> собирает</a:t>
            </a:r>
            <a:r>
              <a:rPr sz="2200" spc="-52" dirty="0">
                <a:latin typeface="Tahoma"/>
                <a:cs typeface="Tahoma"/>
              </a:rPr>
              <a:t> весь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текст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между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тройными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кавычками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единственную 	</a:t>
            </a:r>
            <a:r>
              <a:rPr sz="2200" spc="-52" dirty="0">
                <a:latin typeface="Tahoma"/>
                <a:cs typeface="Tahoma"/>
              </a:rPr>
              <a:t>многострочную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строку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внедренными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символами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новой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строки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(</a:t>
            </a:r>
            <a:r>
              <a:rPr sz="2200" dirty="0">
                <a:latin typeface="Cambria"/>
                <a:cs typeface="Cambria"/>
              </a:rPr>
              <a:t>\n</a:t>
            </a:r>
            <a:r>
              <a:rPr sz="2200" dirty="0">
                <a:latin typeface="Tahoma"/>
                <a:cs typeface="Tahoma"/>
              </a:rPr>
              <a:t>)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местах,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где 	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коде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присутствуют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разрывы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  <a:p>
            <a:pPr marL="876068" marR="398213" indent="-233473">
              <a:spcBef>
                <a:spcPts val="1005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dirty="0">
                <a:latin typeface="Tahoma"/>
                <a:cs typeface="Tahoma"/>
              </a:rPr>
              <a:t>Для</a:t>
            </a:r>
            <a:r>
              <a:rPr sz="2200" spc="-34" dirty="0">
                <a:latin typeface="Tahoma"/>
                <a:cs typeface="Tahoma"/>
              </a:rPr>
              <a:t> того,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чтобы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посмотреть,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как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интерпретируется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34" dirty="0">
                <a:latin typeface="Tahoma"/>
                <a:cs typeface="Tahoma"/>
              </a:rPr>
              <a:t> символами</a:t>
            </a:r>
            <a:r>
              <a:rPr sz="2200" spc="-17" dirty="0">
                <a:latin typeface="Tahoma"/>
                <a:cs typeface="Tahoma"/>
              </a:rPr>
              <a:t> новой 	</a:t>
            </a:r>
            <a:r>
              <a:rPr sz="2200" spc="-43" dirty="0">
                <a:latin typeface="Tahoma"/>
                <a:cs typeface="Tahoma"/>
              </a:rPr>
              <a:t>строки,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ее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необходимо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вывести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помощью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функции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86" dirty="0">
                <a:solidFill>
                  <a:srgbClr val="1F973F"/>
                </a:solidFill>
                <a:latin typeface="Cambria"/>
                <a:cs typeface="Cambria"/>
              </a:rPr>
              <a:t>print</a:t>
            </a:r>
            <a:r>
              <a:rPr sz="2200" spc="86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1675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9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335" dirty="0">
                <a:solidFill>
                  <a:srgbClr val="007F00"/>
                </a:solidFill>
                <a:latin typeface="Cambria"/>
                <a:cs typeface="Cambria"/>
              </a:rPr>
              <a:t>print</a:t>
            </a:r>
            <a:r>
              <a:rPr sz="2200" spc="335" dirty="0">
                <a:latin typeface="Cambria"/>
                <a:cs typeface="Cambria"/>
              </a:rPr>
              <a:t>(</a:t>
            </a:r>
            <a:r>
              <a:rPr sz="2200" spc="-146" dirty="0">
                <a:latin typeface="Cambria"/>
                <a:cs typeface="Cambria"/>
              </a:rPr>
              <a:t> </a:t>
            </a:r>
            <a:r>
              <a:rPr sz="2200" spc="120" dirty="0">
                <a:latin typeface="Cambria"/>
                <a:cs typeface="Cambria"/>
              </a:rPr>
              <a:t>mantra</a:t>
            </a:r>
            <a:r>
              <a:rPr sz="2200" spc="-146" dirty="0">
                <a:latin typeface="Cambria"/>
                <a:cs typeface="Cambria"/>
              </a:rPr>
              <a:t> </a:t>
            </a:r>
            <a:r>
              <a:rPr sz="2200" spc="163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25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37" dirty="0">
                <a:latin typeface="Cambria"/>
                <a:cs typeface="Cambria"/>
              </a:rPr>
              <a:t>Always</a:t>
            </a:r>
            <a:r>
              <a:rPr sz="2200" spc="350" dirty="0"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look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20032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latin typeface="Cambria"/>
                <a:cs typeface="Cambria"/>
              </a:rPr>
              <a:t>on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spc="206" dirty="0">
                <a:latin typeface="Cambria"/>
                <a:cs typeface="Cambria"/>
              </a:rPr>
              <a:t>the</a:t>
            </a:r>
            <a:r>
              <a:rPr sz="2200" spc="335" dirty="0">
                <a:latin typeface="Cambria"/>
                <a:cs typeface="Cambria"/>
              </a:rPr>
              <a:t>  </a:t>
            </a:r>
            <a:r>
              <a:rPr sz="2200" spc="275" dirty="0">
                <a:latin typeface="Cambria"/>
                <a:cs typeface="Cambria"/>
              </a:rPr>
              <a:t>bright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2330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66" dirty="0">
                <a:latin typeface="Cambria"/>
                <a:cs typeface="Cambria"/>
              </a:rPr>
              <a:t>side</a:t>
            </a:r>
            <a:r>
              <a:rPr sz="2200" spc="335" dirty="0">
                <a:latin typeface="Cambria"/>
                <a:cs typeface="Cambria"/>
              </a:rPr>
              <a:t>  </a:t>
            </a:r>
            <a:r>
              <a:rPr sz="2200" spc="258" dirty="0">
                <a:latin typeface="Cambria"/>
                <a:cs typeface="Cambria"/>
              </a:rPr>
              <a:t>of</a:t>
            </a:r>
            <a:r>
              <a:rPr sz="2200" spc="344" dirty="0">
                <a:latin typeface="Cambria"/>
                <a:cs typeface="Cambria"/>
              </a:rPr>
              <a:t>  </a:t>
            </a:r>
            <a:r>
              <a:rPr sz="2200" spc="481" dirty="0">
                <a:latin typeface="Cambria"/>
                <a:cs typeface="Cambria"/>
              </a:rPr>
              <a:t>life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533" dirty="0">
                <a:latin typeface="Cambria"/>
                <a:cs typeface="Cambria"/>
              </a:rPr>
              <a:t>.</a:t>
            </a:r>
            <a:endParaRPr sz="2200" dirty="0">
              <a:latin typeface="Cambria"/>
              <a:cs typeface="Cambria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4341642" y="4517960"/>
            <a:ext cx="136371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6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E5AB48AE-99FC-457D-A71B-F80489C0DD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13479" y="305266"/>
            <a:ext cx="8759122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dirty="0"/>
              <a:t>над</a:t>
            </a:r>
            <a:r>
              <a:rPr sz="3200" spc="86" dirty="0"/>
              <a:t> </a:t>
            </a:r>
            <a:r>
              <a:rPr sz="3200" spc="-17" dirty="0"/>
              <a:t>строками</a:t>
            </a: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CBFB541E-1321-4A07-BFB1-3F32B28E07BB}"/>
              </a:ext>
            </a:extLst>
          </p:cNvPr>
          <p:cNvSpPr txBox="1"/>
          <p:nvPr/>
        </p:nvSpPr>
        <p:spPr>
          <a:xfrm>
            <a:off x="442513" y="783572"/>
            <a:ext cx="8210377" cy="4331056"/>
          </a:xfrm>
          <a:prstGeom prst="rect">
            <a:avLst/>
          </a:prstGeom>
        </p:spPr>
        <p:txBody>
          <a:bodyPr vert="horz" wrap="square" lIns="0" tIns="90550" rIns="0" bIns="0" rtlCol="0">
            <a:spAutoFit/>
          </a:bodyPr>
          <a:lstStyle/>
          <a:p>
            <a:pPr marL="423304" indent="-286931">
              <a:spcBef>
                <a:spcPts val="713"/>
              </a:spcBef>
              <a:buAutoNum type="arabicPeriod"/>
              <a:tabLst>
                <a:tab pos="423304" algn="l"/>
              </a:tabLst>
            </a:pPr>
            <a:r>
              <a:rPr sz="2200" spc="-43" dirty="0">
                <a:latin typeface="Tahoma"/>
                <a:cs typeface="Tahoma"/>
              </a:rPr>
              <a:t>Встроенная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функция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mbria"/>
                <a:cs typeface="Cambria"/>
              </a:rPr>
              <a:t>len</a:t>
            </a:r>
            <a:r>
              <a:rPr sz="2200" spc="146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возвращает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длину</a:t>
            </a:r>
            <a:r>
              <a:rPr sz="2200" spc="-17" dirty="0">
                <a:latin typeface="Tahoma"/>
                <a:cs typeface="Tahoma"/>
              </a:rPr>
              <a:t> строки:</a:t>
            </a:r>
            <a:endParaRPr sz="2200" dirty="0">
              <a:latin typeface="Tahoma"/>
              <a:cs typeface="Tahoma"/>
            </a:endParaRPr>
          </a:p>
          <a:p>
            <a:pPr marL="43640">
              <a:lnSpc>
                <a:spcPts val="1890"/>
              </a:lnSpc>
              <a:spcBef>
                <a:spcPts val="550"/>
              </a:spcBef>
              <a:tabLst>
                <a:tab pos="43530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50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len</a:t>
            </a:r>
            <a:r>
              <a:rPr sz="2200" spc="-11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200" spc="309" dirty="0">
                <a:latin typeface="Cambria"/>
                <a:cs typeface="Cambria"/>
              </a:rPr>
              <a:t>(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abc"</a:t>
            </a:r>
            <a:r>
              <a:rPr sz="2200" spc="232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43640">
              <a:lnSpc>
                <a:spcPts val="1890"/>
              </a:lnSpc>
              <a:tabLst>
                <a:tab pos="43530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-86" dirty="0">
                <a:latin typeface="Cambria"/>
                <a:cs typeface="Cambria"/>
              </a:rPr>
              <a:t>3</a:t>
            </a:r>
            <a:endParaRPr sz="2200" dirty="0">
              <a:latin typeface="Cambria"/>
              <a:cs typeface="Cambria"/>
            </a:endParaRPr>
          </a:p>
          <a:p>
            <a:pPr marL="4364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422214" marR="30548" indent="-286931">
              <a:buFont typeface="Tahoma"/>
              <a:buAutoNum type="arabicPeriod" startAt="2"/>
              <a:tabLst>
                <a:tab pos="424396" algn="l"/>
              </a:tabLst>
            </a:pPr>
            <a:r>
              <a:rPr sz="2200" i="1" spc="-103" dirty="0" err="1">
                <a:latin typeface="Arial"/>
                <a:cs typeface="Arial"/>
              </a:rPr>
              <a:t>Конкатенация</a:t>
            </a:r>
            <a:r>
              <a:rPr sz="2200" i="1" spc="86" dirty="0">
                <a:latin typeface="Arial"/>
                <a:cs typeface="Arial"/>
              </a:rPr>
              <a:t> </a:t>
            </a:r>
            <a:r>
              <a:rPr sz="2200" spc="-69" dirty="0">
                <a:latin typeface="Tahoma"/>
                <a:cs typeface="Tahoma"/>
              </a:rPr>
              <a:t>(сложение)</a:t>
            </a:r>
            <a:r>
              <a:rPr sz="2200" spc="-34" dirty="0">
                <a:latin typeface="Tahoma"/>
                <a:cs typeface="Tahoma"/>
              </a:rPr>
              <a:t> строк </a:t>
            </a:r>
            <a:r>
              <a:rPr sz="2200" spc="-60" dirty="0">
                <a:latin typeface="Tahoma"/>
                <a:cs typeface="Tahoma"/>
              </a:rPr>
              <a:t>выполняется</a:t>
            </a:r>
            <a:r>
              <a:rPr sz="2200" spc="-34" dirty="0">
                <a:latin typeface="Tahoma"/>
                <a:cs typeface="Tahoma"/>
              </a:rPr>
              <a:t> при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помощи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операции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12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создает 	</a:t>
            </a:r>
            <a:r>
              <a:rPr sz="2200" spc="-43" dirty="0">
                <a:latin typeface="Tahoma"/>
                <a:cs typeface="Tahoma"/>
              </a:rPr>
              <a:t>новый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объект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строки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объединенным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содержимым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137" dirty="0">
                <a:latin typeface="Tahoma"/>
                <a:cs typeface="Tahoma"/>
              </a:rPr>
              <a:t>ее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операндов:</a:t>
            </a:r>
            <a:endParaRPr sz="2200" dirty="0">
              <a:latin typeface="Tahoma"/>
              <a:cs typeface="Tahoma"/>
            </a:endParaRPr>
          </a:p>
          <a:p>
            <a:pPr marL="43640">
              <a:lnSpc>
                <a:spcPts val="1890"/>
              </a:lnSpc>
              <a:spcBef>
                <a:spcPts val="541"/>
              </a:spcBef>
              <a:tabLst>
                <a:tab pos="43530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75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abc"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275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41" dirty="0">
                <a:solidFill>
                  <a:srgbClr val="BA2020"/>
                </a:solidFill>
                <a:latin typeface="Cambria"/>
                <a:cs typeface="Cambria"/>
              </a:rPr>
              <a:t>def"</a:t>
            </a:r>
            <a:endParaRPr sz="2200" dirty="0">
              <a:latin typeface="Cambria"/>
              <a:cs typeface="Cambria"/>
            </a:endParaRPr>
          </a:p>
          <a:p>
            <a:pPr marL="43640">
              <a:lnSpc>
                <a:spcPts val="1890"/>
              </a:lnSpc>
              <a:tabLst>
                <a:tab pos="43530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3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abcdef"</a:t>
            </a:r>
            <a:endParaRPr sz="2200" dirty="0">
              <a:latin typeface="Cambria"/>
              <a:cs typeface="Cambria"/>
            </a:endParaRPr>
          </a:p>
          <a:p>
            <a:pPr marL="4364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422214" marR="498584" indent="-286931">
              <a:spcBef>
                <a:spcPts val="9"/>
              </a:spcBef>
              <a:buAutoNum type="arabicPeriod" startAt="3"/>
              <a:tabLst>
                <a:tab pos="424396" algn="l"/>
              </a:tabLst>
            </a:pPr>
            <a:r>
              <a:rPr sz="2200" spc="-69" dirty="0" err="1">
                <a:latin typeface="Tahoma"/>
                <a:cs typeface="Tahoma"/>
              </a:rPr>
              <a:t>Повторение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</a:t>
            </a:r>
            <a:r>
              <a:rPr sz="2200" spc="-17" dirty="0">
                <a:latin typeface="Tahoma"/>
                <a:cs typeface="Tahoma"/>
              </a:rPr>
              <a:t> при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помощи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операции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baseline="3125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r>
              <a:rPr sz="2200" spc="527" baseline="31250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идентично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добавлению 	</a:t>
            </a:r>
            <a:r>
              <a:rPr sz="2200" spc="-34" dirty="0">
                <a:latin typeface="Tahoma"/>
                <a:cs typeface="Tahoma"/>
              </a:rPr>
              <a:t>строки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к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самой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себе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несколько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раз: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4" name="object 18">
            <a:extLst>
              <a:ext uri="{FF2B5EF4-FFF2-40B4-BE49-F238E27FC236}">
                <a16:creationId xmlns:a16="http://schemas.microsoft.com/office/drawing/2014/main" id="{61BD7C81-EF1E-40D8-A653-8CFC18D5EF1C}"/>
              </a:ext>
            </a:extLst>
          </p:cNvPr>
          <p:cNvSpPr txBox="1"/>
          <p:nvPr/>
        </p:nvSpPr>
        <p:spPr>
          <a:xfrm>
            <a:off x="442513" y="5406087"/>
            <a:ext cx="8625287" cy="88527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890"/>
              </a:lnSpc>
              <a:spcBef>
                <a:spcPts val="163"/>
              </a:spcBef>
              <a:tabLst>
                <a:tab pos="413487" algn="l"/>
                <a:tab pos="1941968" algn="l"/>
                <a:tab pos="2353273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326" dirty="0">
                <a:solidFill>
                  <a:srgbClr val="BA2020"/>
                </a:solidFill>
                <a:latin typeface="Cambria"/>
                <a:cs typeface="Cambria"/>
              </a:rPr>
              <a:t>Hi!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spc="-86" dirty="0">
                <a:latin typeface="Cambria"/>
                <a:cs typeface="Cambria"/>
              </a:rPr>
              <a:t>4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Повторение:</a:t>
            </a:r>
            <a:r>
              <a:rPr sz="2200" spc="49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то</a:t>
            </a:r>
            <a:r>
              <a:rPr sz="2200" spc="50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86" dirty="0">
                <a:solidFill>
                  <a:srgbClr val="BA2020"/>
                </a:solidFill>
                <a:latin typeface="Cambria"/>
                <a:cs typeface="Cambria"/>
              </a:rPr>
              <a:t>же,</a:t>
            </a:r>
            <a:r>
              <a:rPr sz="2200" spc="49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что</a:t>
            </a:r>
            <a:r>
              <a:rPr sz="2200" spc="50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Hi!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+</a:t>
            </a:r>
            <a:r>
              <a:rPr sz="2200" spc="49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Hi!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+</a:t>
            </a:r>
            <a:r>
              <a:rPr sz="2200" spc="50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98" dirty="0">
                <a:solidFill>
                  <a:srgbClr val="BA2020"/>
                </a:solidFill>
                <a:latin typeface="Cambria"/>
                <a:cs typeface="Cambria"/>
              </a:rPr>
              <a:t>...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Hi!Hi!Hi!Hi!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3">
            <a:extLst>
              <a:ext uri="{FF2B5EF4-FFF2-40B4-BE49-F238E27FC236}">
                <a16:creationId xmlns:a16="http://schemas.microsoft.com/office/drawing/2014/main" id="{0D1A5959-E62C-4F57-B79F-C7007156E0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8439" y="349581"/>
            <a:ext cx="8088361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dirty="0"/>
              <a:t>над</a:t>
            </a:r>
            <a:r>
              <a:rPr sz="3200" spc="86" dirty="0"/>
              <a:t> </a:t>
            </a:r>
            <a:r>
              <a:rPr sz="3200" spc="-17" dirty="0"/>
              <a:t>строками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35151069-36B6-4758-9383-EA2F28B11830}"/>
              </a:ext>
            </a:extLst>
          </p:cNvPr>
          <p:cNvSpPr txBox="1"/>
          <p:nvPr/>
        </p:nvSpPr>
        <p:spPr>
          <a:xfrm>
            <a:off x="593926" y="1176568"/>
            <a:ext cx="7958620" cy="680314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77" dirty="0">
                <a:latin typeface="Tahoma"/>
                <a:cs typeface="Tahoma"/>
              </a:rPr>
              <a:t>Например,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вывести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на </a:t>
            </a:r>
            <a:r>
              <a:rPr sz="2200" spc="-77" dirty="0">
                <a:latin typeface="Tahoma"/>
                <a:cs typeface="Tahoma"/>
              </a:rPr>
              <a:t>экран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формулу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i="1" spc="-77" dirty="0">
                <a:latin typeface="Arial"/>
                <a:cs typeface="Arial"/>
              </a:rPr>
              <a:t>н-</a:t>
            </a:r>
            <a:r>
              <a:rPr sz="2200" i="1" spc="-103" dirty="0">
                <a:latin typeface="Arial"/>
                <a:cs typeface="Arial"/>
              </a:rPr>
              <a:t>декана</a:t>
            </a:r>
            <a:r>
              <a:rPr sz="2200" spc="-103" dirty="0">
                <a:latin typeface="Tahoma"/>
                <a:cs typeface="Tahoma"/>
              </a:rPr>
              <a:t>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используя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операции </a:t>
            </a:r>
            <a:r>
              <a:rPr sz="2200" spc="-94" dirty="0">
                <a:latin typeface="Tahoma"/>
                <a:cs typeface="Tahoma"/>
              </a:rPr>
              <a:t>конкатенации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повторения: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3" name="object 10">
            <a:extLst>
              <a:ext uri="{FF2B5EF4-FFF2-40B4-BE49-F238E27FC236}">
                <a16:creationId xmlns:a16="http://schemas.microsoft.com/office/drawing/2014/main" id="{7B2D9920-8F26-4735-8224-5BAB966D20B1}"/>
              </a:ext>
            </a:extLst>
          </p:cNvPr>
          <p:cNvSpPr txBox="1"/>
          <p:nvPr/>
        </p:nvSpPr>
        <p:spPr>
          <a:xfrm>
            <a:off x="593926" y="2091609"/>
            <a:ext cx="7445076" cy="102633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15669" algn="l"/>
                <a:tab pos="3636281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9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CH3-</a:t>
            </a:r>
            <a:r>
              <a:rPr sz="2200" spc="73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789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249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CH2-</a:t>
            </a:r>
            <a:r>
              <a:rPr sz="2200" spc="64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dirty="0">
                <a:latin typeface="Cambria"/>
                <a:cs typeface="Cambria"/>
              </a:rPr>
              <a:t>8</a:t>
            </a:r>
            <a:r>
              <a:rPr sz="2200" spc="232" dirty="0">
                <a:latin typeface="Cambria"/>
                <a:cs typeface="Cambria"/>
              </a:rPr>
              <a:t> 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82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CH3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2268"/>
              </a:lnSpc>
              <a:tabLst>
                <a:tab pos="40257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CH3-</a:t>
            </a:r>
            <a:r>
              <a:rPr sz="2200" spc="-69" dirty="0">
                <a:solidFill>
                  <a:srgbClr val="BA2020"/>
                </a:solidFill>
                <a:latin typeface="Cambria"/>
                <a:cs typeface="Cambria"/>
              </a:rPr>
              <a:t>CH2-CH2-</a:t>
            </a:r>
            <a:r>
              <a:rPr sz="2200" spc="-77" dirty="0">
                <a:solidFill>
                  <a:srgbClr val="BA2020"/>
                </a:solidFill>
                <a:latin typeface="Cambria"/>
                <a:cs typeface="Cambria"/>
              </a:rPr>
              <a:t>CH2-CH2-CH2-CH2-CH2-CH2-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CH3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4" name="object 11">
            <a:extLst>
              <a:ext uri="{FF2B5EF4-FFF2-40B4-BE49-F238E27FC236}">
                <a16:creationId xmlns:a16="http://schemas.microsoft.com/office/drawing/2014/main" id="{2CA8EB84-33B9-445A-9A76-7042352C5420}"/>
              </a:ext>
            </a:extLst>
          </p:cNvPr>
          <p:cNvSpPr txBox="1"/>
          <p:nvPr/>
        </p:nvSpPr>
        <p:spPr>
          <a:xfrm>
            <a:off x="681900" y="3437762"/>
            <a:ext cx="7269128" cy="686277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dirty="0">
                <a:latin typeface="Tahoma"/>
                <a:cs typeface="Tahoma"/>
              </a:rPr>
              <a:t>Для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того,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чтобы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вывести</a:t>
            </a:r>
            <a:r>
              <a:rPr sz="2200" spc="-69" dirty="0">
                <a:latin typeface="Tahoma"/>
                <a:cs typeface="Tahoma"/>
              </a:rPr>
              <a:t> формулу </a:t>
            </a:r>
            <a:r>
              <a:rPr sz="2200" spc="-86" dirty="0">
                <a:latin typeface="Tahoma"/>
                <a:cs typeface="Tahoma"/>
              </a:rPr>
              <a:t>без</a:t>
            </a:r>
            <a:r>
              <a:rPr sz="2200" spc="-69" dirty="0">
                <a:latin typeface="Tahoma"/>
                <a:cs typeface="Tahoma"/>
              </a:rPr>
              <a:t> кавычек, </a:t>
            </a:r>
            <a:r>
              <a:rPr sz="2200" spc="-60" dirty="0">
                <a:latin typeface="Tahoma"/>
                <a:cs typeface="Tahoma"/>
              </a:rPr>
              <a:t>можно</a:t>
            </a:r>
            <a:r>
              <a:rPr sz="2200" spc="-69" dirty="0">
                <a:latin typeface="Tahoma"/>
                <a:cs typeface="Tahoma"/>
              </a:rPr>
              <a:t> использовать </a:t>
            </a:r>
            <a:r>
              <a:rPr sz="2200" spc="-94" dirty="0">
                <a:latin typeface="Tahoma"/>
                <a:cs typeface="Tahoma"/>
              </a:rPr>
              <a:t>встроенную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функцию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Georgia"/>
                <a:cs typeface="Georgia"/>
              </a:rPr>
              <a:t>print()</a:t>
            </a:r>
            <a:r>
              <a:rPr sz="2200" spc="103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5" name="object 18">
            <a:extLst>
              <a:ext uri="{FF2B5EF4-FFF2-40B4-BE49-F238E27FC236}">
                <a16:creationId xmlns:a16="http://schemas.microsoft.com/office/drawing/2014/main" id="{20A46EFD-72D3-4A03-A714-7C59D8059B53}"/>
              </a:ext>
            </a:extLst>
          </p:cNvPr>
          <p:cNvSpPr txBox="1"/>
          <p:nvPr/>
        </p:nvSpPr>
        <p:spPr>
          <a:xfrm>
            <a:off x="388994" y="4648263"/>
            <a:ext cx="8297805" cy="129563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15669" algn="l"/>
                <a:tab pos="4763278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2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nC10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249" dirty="0">
                <a:latin typeface="Cambria"/>
                <a:cs typeface="Cambria"/>
              </a:rPr>
              <a:t> 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CH3-</a:t>
            </a:r>
            <a:r>
              <a:rPr sz="2200" spc="73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77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CH2-</a:t>
            </a:r>
            <a:r>
              <a:rPr sz="2200" spc="64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dirty="0">
                <a:latin typeface="Cambria"/>
                <a:cs typeface="Cambria"/>
              </a:rPr>
              <a:t>8</a:t>
            </a:r>
            <a:r>
              <a:rPr sz="2200" spc="232" dirty="0">
                <a:latin typeface="Cambria"/>
                <a:cs typeface="Cambria"/>
              </a:rPr>
              <a:t> 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82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CH3</a:t>
            </a:r>
            <a:r>
              <a:rPr sz="2200" spc="14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41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335" dirty="0">
                <a:solidFill>
                  <a:srgbClr val="007F00"/>
                </a:solidFill>
                <a:latin typeface="Cambria"/>
                <a:cs typeface="Cambria"/>
              </a:rPr>
              <a:t>print</a:t>
            </a:r>
            <a:r>
              <a:rPr sz="2200" spc="335" dirty="0">
                <a:latin typeface="Cambria"/>
                <a:cs typeface="Cambria"/>
              </a:rPr>
              <a:t>(</a:t>
            </a:r>
            <a:r>
              <a:rPr sz="2200" spc="-137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nC10</a:t>
            </a:r>
            <a:r>
              <a:rPr sz="2200" spc="-146" dirty="0">
                <a:latin typeface="Cambria"/>
                <a:cs typeface="Cambria"/>
              </a:rPr>
              <a:t> </a:t>
            </a:r>
            <a:r>
              <a:rPr sz="2200" spc="163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0257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-69" dirty="0">
                <a:solidFill>
                  <a:srgbClr val="BA2020"/>
                </a:solidFill>
                <a:latin typeface="Cambria"/>
                <a:cs typeface="Cambria"/>
              </a:rPr>
              <a:t>CH3-CH2-CH2-</a:t>
            </a:r>
            <a:r>
              <a:rPr sz="2200" spc="-60" dirty="0">
                <a:solidFill>
                  <a:srgbClr val="BA2020"/>
                </a:solidFill>
                <a:latin typeface="Cambria"/>
                <a:cs typeface="Cambria"/>
              </a:rPr>
              <a:t>CH2-CH2-CH2-CH2-CH2-CH2-</a:t>
            </a:r>
            <a:r>
              <a:rPr sz="2200" spc="-43" dirty="0">
                <a:solidFill>
                  <a:srgbClr val="BA2020"/>
                </a:solidFill>
                <a:latin typeface="Cambria"/>
                <a:cs typeface="Cambria"/>
              </a:rPr>
              <a:t>CH3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</TotalTime>
  <Words>2263</Words>
  <Application>Microsoft Office PowerPoint</Application>
  <PresentationFormat>Лист A4 (210x297 мм)</PresentationFormat>
  <Paragraphs>239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1" baseType="lpstr">
      <vt:lpstr>Microsoft JhengHei UI</vt:lpstr>
      <vt:lpstr>SimSun</vt:lpstr>
      <vt:lpstr>Arial</vt:lpstr>
      <vt:lpstr>Calibri</vt:lpstr>
      <vt:lpstr>Calibri Light</vt:lpstr>
      <vt:lpstr>Cambria</vt:lpstr>
      <vt:lpstr>Georgia</vt:lpstr>
      <vt:lpstr>Lucida Sans Unicode</vt:lpstr>
      <vt:lpstr>Microsoft Sans Serif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Синтаксис строк</vt:lpstr>
      <vt:lpstr>Строки в одинарных и двойных кавычках</vt:lpstr>
      <vt:lpstr>Многострочные блочные строки</vt:lpstr>
      <vt:lpstr>Многострочные блочные строки</vt:lpstr>
      <vt:lpstr>Операции над строками</vt:lpstr>
      <vt:lpstr>Операции над строками</vt:lpstr>
      <vt:lpstr>Операции индексации</vt:lpstr>
      <vt:lpstr>Операции индексации</vt:lpstr>
      <vt:lpstr>Оператор if</vt:lpstr>
      <vt:lpstr>Операции срезов</vt:lpstr>
      <vt:lpstr>Расширенные срезы</vt:lpstr>
      <vt:lpstr>Расширенные срезы</vt:lpstr>
      <vt:lpstr>Методы строк</vt:lpstr>
      <vt:lpstr>Метод format</vt:lpstr>
      <vt:lpstr>Примеры использования метода format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9</cp:revision>
  <dcterms:created xsi:type="dcterms:W3CDTF">2024-06-07T06:06:22Z</dcterms:created>
  <dcterms:modified xsi:type="dcterms:W3CDTF">2024-06-07T12:03:09Z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