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61" r:id="rId4"/>
    <p:sldId id="262" r:id="rId5"/>
    <p:sldId id="287" r:id="rId6"/>
    <p:sldId id="265" r:id="rId7"/>
    <p:sldId id="263" r:id="rId8"/>
    <p:sldId id="279" r:id="rId9"/>
    <p:sldId id="264" r:id="rId10"/>
    <p:sldId id="266" r:id="rId11"/>
    <p:sldId id="268" r:id="rId12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4660"/>
  </p:normalViewPr>
  <p:slideViewPr>
    <p:cSldViewPr>
      <p:cViewPr varScale="1">
        <p:scale>
          <a:sx n="60" d="100"/>
          <a:sy n="60" d="100"/>
        </p:scale>
        <p:origin x="1256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Классы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6B05402- </a:t>
            </a:r>
            <a:r>
              <a:rPr lang="ru-RU" sz="2200" spc="-3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Механика»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228600"/>
            <a:ext cx="9195098" cy="577887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i="1" dirty="0"/>
              <a:t>Функции форматированного ввода-вывода: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i="1" dirty="0" err="1"/>
              <a:t>printf</a:t>
            </a:r>
            <a:r>
              <a:rPr lang="en-US" sz="2000" i="1" dirty="0"/>
              <a:t> - </a:t>
            </a:r>
            <a:r>
              <a:rPr lang="ru-RU" sz="2000" i="1" dirty="0"/>
              <a:t>производит форматированный вывод в </a:t>
            </a:r>
            <a:r>
              <a:rPr lang="en-US" sz="2000" i="1" dirty="0" err="1"/>
              <a:t>stdout</a:t>
            </a:r>
            <a:r>
              <a:rPr lang="en-US" sz="2000" i="1" dirty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i="1" dirty="0" err="1"/>
              <a:t>int</a:t>
            </a:r>
            <a:r>
              <a:rPr lang="en-US" sz="2000" i="1" dirty="0"/>
              <a:t> </a:t>
            </a:r>
            <a:r>
              <a:rPr lang="en-US" sz="2000" i="1" dirty="0" err="1"/>
              <a:t>printf</a:t>
            </a:r>
            <a:r>
              <a:rPr lang="en-US" sz="2000" i="1" dirty="0"/>
              <a:t>(</a:t>
            </a:r>
            <a:r>
              <a:rPr lang="en-US" sz="2000" i="1" dirty="0" err="1"/>
              <a:t>const</a:t>
            </a:r>
            <a:r>
              <a:rPr lang="en-US" sz="2000" i="1" dirty="0"/>
              <a:t> char *format [,argument,...]);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i="1" dirty="0" err="1"/>
              <a:t>scanf</a:t>
            </a:r>
            <a:r>
              <a:rPr lang="en-US" sz="2000" i="1" dirty="0"/>
              <a:t> - </a:t>
            </a:r>
            <a:r>
              <a:rPr lang="ru-RU" sz="2000" i="1" dirty="0"/>
              <a:t>выполняет форматированный вывод из потока </a:t>
            </a:r>
            <a:r>
              <a:rPr lang="en-US" sz="2000" i="1" dirty="0" err="1"/>
              <a:t>stdin</a:t>
            </a:r>
            <a:r>
              <a:rPr lang="en-US" sz="2000" i="1" dirty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scanf</a:t>
            </a:r>
            <a:r>
              <a:rPr lang="en-US" sz="2000" dirty="0"/>
              <a:t>(</a:t>
            </a:r>
            <a:r>
              <a:rPr lang="en-US" sz="2000" dirty="0" err="1"/>
              <a:t>const</a:t>
            </a:r>
            <a:r>
              <a:rPr lang="en-US" sz="2000" dirty="0"/>
              <a:t> char *format [,</a:t>
            </a:r>
            <a:r>
              <a:rPr lang="en-US" sz="2000" dirty="0" err="1"/>
              <a:t>adress</a:t>
            </a:r>
            <a:r>
              <a:rPr lang="en-US" sz="2000" dirty="0"/>
              <a:t>,.]);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fprintf</a:t>
            </a:r>
            <a:r>
              <a:rPr lang="en-US" sz="2000" dirty="0"/>
              <a:t> - </a:t>
            </a:r>
            <a:r>
              <a:rPr lang="ru-RU" sz="2000" dirty="0"/>
              <a:t>посылает форматированный вывод в поток </a:t>
            </a:r>
            <a:r>
              <a:rPr lang="en-US" sz="2000" dirty="0"/>
              <a:t>stream.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fprintf</a:t>
            </a:r>
            <a:r>
              <a:rPr lang="en-US" sz="2000" dirty="0"/>
              <a:t>(FILE *stream, </a:t>
            </a:r>
            <a:r>
              <a:rPr lang="en-US" sz="2000" dirty="0" err="1"/>
              <a:t>const</a:t>
            </a:r>
            <a:r>
              <a:rPr lang="en-US" sz="2000" dirty="0"/>
              <a:t> char *format [,argument,.]);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fscanf</a:t>
            </a:r>
            <a:r>
              <a:rPr lang="en-US" sz="2000" dirty="0"/>
              <a:t> - </a:t>
            </a:r>
            <a:r>
              <a:rPr lang="ru-RU" sz="2000" dirty="0"/>
              <a:t>выполняет форматированный ввод из потока </a:t>
            </a:r>
            <a:r>
              <a:rPr lang="en-US" sz="2000" dirty="0"/>
              <a:t>stream.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fscanf</a:t>
            </a:r>
            <a:r>
              <a:rPr lang="en-US" sz="2000" dirty="0"/>
              <a:t>(FILE *stream, </a:t>
            </a:r>
            <a:r>
              <a:rPr lang="en-US" sz="2000" dirty="0" err="1"/>
              <a:t>const</a:t>
            </a:r>
            <a:r>
              <a:rPr lang="en-US" sz="2000" dirty="0"/>
              <a:t> char *format [,</a:t>
            </a:r>
            <a:r>
              <a:rPr lang="en-US" sz="2000" dirty="0" err="1"/>
              <a:t>adress</a:t>
            </a:r>
            <a:r>
              <a:rPr lang="en-US" sz="2000" dirty="0"/>
              <a:t>,.]);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sprintf</a:t>
            </a:r>
            <a:r>
              <a:rPr lang="en-US" sz="2000" dirty="0"/>
              <a:t> - </a:t>
            </a:r>
            <a:r>
              <a:rPr lang="ru-RU" sz="2000" dirty="0"/>
              <a:t>производит форматированный вывод в </a:t>
            </a:r>
            <a:r>
              <a:rPr lang="ru-RU" sz="2000" dirty="0" err="1"/>
              <a:t>сстроку</a:t>
            </a:r>
            <a:r>
              <a:rPr lang="ru-RU" sz="2000" dirty="0"/>
              <a:t> </a:t>
            </a:r>
            <a:r>
              <a:rPr lang="en-US" sz="2000" dirty="0"/>
              <a:t>buffer.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sprintf</a:t>
            </a:r>
            <a:r>
              <a:rPr lang="en-US" sz="2000" dirty="0"/>
              <a:t>(char *buffer, </a:t>
            </a:r>
            <a:r>
              <a:rPr lang="en-US" sz="2000" dirty="0" err="1"/>
              <a:t>const</a:t>
            </a:r>
            <a:r>
              <a:rPr lang="en-US" sz="2000" dirty="0"/>
              <a:t> char *format [,argument,.]);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sscanf</a:t>
            </a:r>
            <a:r>
              <a:rPr lang="en-US" sz="2000" dirty="0"/>
              <a:t> - </a:t>
            </a:r>
            <a:r>
              <a:rPr lang="ru-RU" sz="2000" dirty="0"/>
              <a:t>выполняет форматированный ввод из строки </a:t>
            </a:r>
            <a:r>
              <a:rPr lang="en-US" sz="2000" dirty="0"/>
              <a:t>buffer.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sscanf</a:t>
            </a:r>
            <a:r>
              <a:rPr lang="en-US" sz="2000" dirty="0"/>
              <a:t>(</a:t>
            </a:r>
            <a:r>
              <a:rPr lang="en-US" sz="2000" dirty="0" err="1"/>
              <a:t>const</a:t>
            </a:r>
            <a:r>
              <a:rPr lang="en-US" sz="2000" dirty="0"/>
              <a:t> char *buffer, </a:t>
            </a:r>
            <a:r>
              <a:rPr lang="en-US" sz="2000" dirty="0" err="1"/>
              <a:t>const</a:t>
            </a:r>
            <a:r>
              <a:rPr lang="en-US" sz="2000" dirty="0"/>
              <a:t> char *format [,</a:t>
            </a:r>
            <a:r>
              <a:rPr lang="en-US" sz="2000" dirty="0" err="1"/>
              <a:t>adress</a:t>
            </a:r>
            <a:r>
              <a:rPr lang="en-US" sz="2000" dirty="0"/>
              <a:t>,.]);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i="1" dirty="0"/>
              <a:t>Функции ввода-вывода на экран: </a:t>
            </a:r>
            <a:endParaRPr lang="ru-RU" sz="20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cprintf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осуществляет форматированный вывод на экран.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cprintf</a:t>
            </a:r>
            <a:r>
              <a:rPr lang="en-US" sz="2000" dirty="0"/>
              <a:t>(</a:t>
            </a:r>
            <a:r>
              <a:rPr lang="en-US" sz="2000" dirty="0" err="1"/>
              <a:t>const</a:t>
            </a:r>
            <a:r>
              <a:rPr lang="en-US" sz="2000" dirty="0"/>
              <a:t> char *format [,argument,.]);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getch</a:t>
            </a:r>
            <a:r>
              <a:rPr lang="ru-RU" sz="2000" b="1" dirty="0"/>
              <a:t> </a:t>
            </a:r>
            <a:r>
              <a:rPr lang="ru-RU" sz="2000" dirty="0"/>
              <a:t>- читает один символ с консоли без вывода его на экран. </a:t>
            </a: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getch</a:t>
            </a:r>
            <a:r>
              <a:rPr lang="ru-RU" sz="2000" dirty="0"/>
              <a:t>(</a:t>
            </a:r>
            <a:r>
              <a:rPr lang="ru-RU" sz="2000" dirty="0" err="1"/>
              <a:t>void</a:t>
            </a:r>
            <a:r>
              <a:rPr lang="ru-RU" sz="2000" dirty="0"/>
              <a:t>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getche</a:t>
            </a:r>
            <a:r>
              <a:rPr lang="ru-RU" sz="2000" b="1" dirty="0"/>
              <a:t> </a:t>
            </a:r>
            <a:r>
              <a:rPr lang="ru-RU" sz="2000" dirty="0"/>
              <a:t>- </a:t>
            </a:r>
            <a:r>
              <a:rPr lang="ru-RU" sz="2000" dirty="0" err="1"/>
              <a:t>cчитывает</a:t>
            </a:r>
            <a:r>
              <a:rPr lang="ru-RU" sz="2000" dirty="0"/>
              <a:t> один символ с консоли и отображает его в текущем текстовом окне экрана. </a:t>
            </a: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getche</a:t>
            </a:r>
            <a:r>
              <a:rPr lang="ru-RU" sz="2000" dirty="0"/>
              <a:t>( </a:t>
            </a:r>
            <a:r>
              <a:rPr lang="ru-RU" sz="2000" dirty="0" err="1"/>
              <a:t>void</a:t>
            </a:r>
            <a:r>
              <a:rPr lang="ru-RU" sz="2000" dirty="0"/>
              <a:t> 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putch</a:t>
            </a:r>
            <a:r>
              <a:rPr lang="ru-RU" sz="2000" b="1" dirty="0"/>
              <a:t> </a:t>
            </a:r>
            <a:r>
              <a:rPr lang="ru-RU" sz="2000" dirty="0"/>
              <a:t>- выводит символ на экран. </a:t>
            </a: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putch</a:t>
            </a:r>
            <a:r>
              <a:rPr lang="ru-RU" sz="2000" dirty="0"/>
              <a:t>(</a:t>
            </a:r>
            <a:r>
              <a:rPr lang="ru-RU" sz="2000" dirty="0" err="1"/>
              <a:t>int</a:t>
            </a:r>
            <a:r>
              <a:rPr lang="ru-RU" sz="2000" dirty="0"/>
              <a:t> c);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Каждая библиотечная функция , определенная стандартом языка С, имеет прототип в соответствующем заголовочном файле. В соответствие со стандартом ANSI языка С должно быть 15 следующих заголовочных файлов. </a:t>
            </a:r>
          </a:p>
        </p:txBody>
      </p:sp>
    </p:spTree>
    <p:extLst>
      <p:ext uri="{BB962C8B-B14F-4D97-AF65-F5344CB8AC3E}">
        <p14:creationId xmlns:p14="http://schemas.microsoft.com/office/powerpoint/2010/main" val="323671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7858" y="152400"/>
            <a:ext cx="8014558" cy="28407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200" i="1" dirty="0"/>
              <a:t>Файлы и их назначение </a:t>
            </a:r>
            <a:endParaRPr lang="en-US" sz="32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58465"/>
              </p:ext>
            </p:extLst>
          </p:nvPr>
        </p:nvGraphicFramePr>
        <p:xfrm>
          <a:off x="609600" y="838200"/>
          <a:ext cx="8412816" cy="556745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70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23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014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Заголовочный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файл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Назначение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assert.h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Диагностика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программ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ctype.h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Преобразование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и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проверка</a:t>
                      </a:r>
                      <a:r>
                        <a:rPr lang="ru-RU" sz="2000" spc="-1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символов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errno.h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Проверка</a:t>
                      </a:r>
                      <a:r>
                        <a:rPr lang="ru-RU" sz="2000" spc="-3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ошибок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float.h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Работа</a:t>
                      </a:r>
                      <a:r>
                        <a:rPr lang="ru-RU" sz="2000" spc="-1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</a:t>
                      </a:r>
                      <a:r>
                        <a:rPr lang="ru-RU" sz="2000" spc="-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числами</a:t>
                      </a:r>
                      <a:r>
                        <a:rPr lang="ru-RU" sz="2000" spc="-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</a:t>
                      </a:r>
                      <a:r>
                        <a:rPr lang="ru-RU" sz="2000" spc="-1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плавающей</a:t>
                      </a:r>
                      <a:r>
                        <a:rPr lang="ru-RU" sz="2000" spc="-1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точкой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0014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limits.h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Определение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размеров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целочисленных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типов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locale.h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Поддержка</a:t>
                      </a:r>
                      <a:r>
                        <a:rPr lang="ru-RU" sz="2000" spc="-3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интернациональной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среды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match.h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Математическая</a:t>
                      </a:r>
                      <a:r>
                        <a:rPr lang="ru-RU" sz="2000" spc="-3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библиотека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setjmp.h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Возможность</a:t>
                      </a:r>
                      <a:r>
                        <a:rPr lang="ru-RU" sz="2000" spc="-4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нелокальных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переходов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signal.h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Обработка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сигналов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05022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stdarg.h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Поддержка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функций</a:t>
                      </a:r>
                      <a:r>
                        <a:rPr lang="ru-RU" sz="2000" spc="-1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</a:t>
                      </a:r>
                      <a:r>
                        <a:rPr lang="ru-RU" sz="2000" spc="-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неопределенным</a:t>
                      </a:r>
                      <a:r>
                        <a:rPr lang="ru-RU" sz="2000" spc="-2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числом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параметров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007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stddef.h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Разное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stdio.h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Библиотека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стандартного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ввода-вывода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stdlib.h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Функции</a:t>
                      </a:r>
                      <a:r>
                        <a:rPr lang="ru-RU" sz="2000" spc="-2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общего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назначения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string.h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Функции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работы</a:t>
                      </a:r>
                      <a:r>
                        <a:rPr lang="ru-RU" sz="2000" spc="-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со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строками</a:t>
                      </a:r>
                      <a:r>
                        <a:rPr lang="ru-RU" sz="2000" spc="-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символов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time.h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Функции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работы</a:t>
                      </a:r>
                      <a:r>
                        <a:rPr lang="ru-RU" sz="2000" spc="-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с</a:t>
                      </a:r>
                      <a:r>
                        <a:rPr lang="ru-RU" sz="2000" spc="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датами</a:t>
                      </a:r>
                      <a:r>
                        <a:rPr lang="ru-RU" sz="2000" spc="-1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и</a:t>
                      </a:r>
                      <a:r>
                        <a:rPr lang="ru-RU" sz="2000" spc="-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временем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4163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1395108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Кортежи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над кортежами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262" y="24809"/>
            <a:ext cx="8983476" cy="5124169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Организация ввода-вывода.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В языке С отсутствуют специальные операторы ввода-вывода. Все действия, связанные с вводом-выводом, выполняются с помощью функций библиотеки С. Программист может также создать свои собственные функции ввода-вывода на основе библиотечных. При вводе-выводе все данные рассматриваются как поток байтов, связанный либо с файлом на диске, либо с нефайловым физическим устройством (клавиатура, экран монитора, принтер и т. п.). Функции ввода-вывода позволяют выделять из потока и обрабатывать данные различных форматов и размеров, обеспечивая при этом буферизированный форматированный или неформатированный ввод или вывод.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Для использования функций ввода-вывода необходимо директивой #</a:t>
            </a:r>
            <a:r>
              <a:rPr lang="ru-RU" sz="2200" dirty="0" err="1"/>
              <a:t>include</a:t>
            </a:r>
            <a:r>
              <a:rPr lang="ru-RU" sz="2200" dirty="0"/>
              <a:t> включить файл </a:t>
            </a:r>
            <a:r>
              <a:rPr lang="ru-RU" sz="2200" dirty="0" err="1"/>
              <a:t>stdio.h</a:t>
            </a:r>
            <a:r>
              <a:rPr lang="ru-RU" sz="2200" dirty="0"/>
              <a:t>, содержащий объявления функций ввода-вывода, а также определение констант, типов и структур, используемых этими функциями. Открытие потока осуществляется функцией </a:t>
            </a:r>
            <a:r>
              <a:rPr lang="ru-RU" sz="2200" dirty="0" err="1"/>
              <a:t>fopen</a:t>
            </a:r>
            <a:r>
              <a:rPr lang="ru-RU" sz="2200" dirty="0"/>
              <a:t>. При успешном открытии эта функция возвращает указатель структуры типа FILE, которая содержит информацию, необходимую для работы с потоком. При ошибке открытия возвращается значение NULL, которое определено как константа в </a:t>
            </a:r>
            <a:r>
              <a:rPr lang="ru-RU" sz="2200" dirty="0" err="1"/>
              <a:t>stdio.h</a:t>
            </a:r>
            <a:r>
              <a:rPr lang="ru-RU" sz="2200" dirty="0"/>
              <a:t>. Указатель потока используется в дальнейшем во всех функциях вашей программы, работающих с данным потоком. Количество одновременно открытых потоков ограничивается установками операционной системы.</a:t>
            </a:r>
          </a:p>
        </p:txBody>
      </p:sp>
    </p:spTree>
    <p:extLst>
      <p:ext uri="{BB962C8B-B14F-4D97-AF65-F5344CB8AC3E}">
        <p14:creationId xmlns:p14="http://schemas.microsoft.com/office/powerpoint/2010/main" val="1890158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282" y="228600"/>
            <a:ext cx="9517436" cy="4698065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Параметрами функции </a:t>
            </a:r>
            <a:r>
              <a:rPr lang="ru-RU" sz="2200" dirty="0" err="1"/>
              <a:t>fopen</a:t>
            </a:r>
            <a:r>
              <a:rPr lang="ru-RU" sz="2200" dirty="0"/>
              <a:t> являются строка, указывающая путь к файлу и его имя, и строка, определяющая тип доступа к потоку. Литерал типа доступа может иметь значения: "r" - для чтения, "w" - для записи, "a" - для записи в конце потока, "r+" - для чтения и записи, "w+" - пустой поток для чтения и записи, "a+" - для чтения и записи в конце потока. Закрытие потока осуществляется функцией </a:t>
            </a:r>
            <a:r>
              <a:rPr lang="ru-RU" sz="2200" dirty="0" err="1"/>
              <a:t>fclose</a:t>
            </a:r>
            <a:r>
              <a:rPr lang="ru-RU" sz="2200" dirty="0"/>
              <a:t>. Указатель потока можно позиционировать на любое место в потоке. Для получения текущей позиции в потоке используются функции </a:t>
            </a:r>
            <a:r>
              <a:rPr lang="ru-RU" sz="2200" dirty="0" err="1"/>
              <a:t>ftell</a:t>
            </a:r>
            <a:r>
              <a:rPr lang="ru-RU" sz="2200" dirty="0"/>
              <a:t> и </a:t>
            </a:r>
            <a:r>
              <a:rPr lang="ru-RU" sz="2200" dirty="0" err="1"/>
              <a:t>fgetpos</a:t>
            </a:r>
            <a:r>
              <a:rPr lang="ru-RU" sz="2200" dirty="0"/>
              <a:t>, для изменения позиции указателя - </a:t>
            </a:r>
            <a:r>
              <a:rPr lang="ru-RU" sz="2200" dirty="0" err="1"/>
              <a:t>fseek</a:t>
            </a:r>
            <a:r>
              <a:rPr lang="ru-RU" sz="2200" dirty="0"/>
              <a:t> и </a:t>
            </a:r>
            <a:r>
              <a:rPr lang="ru-RU" sz="2200" dirty="0" err="1"/>
              <a:t>fsetpos</a:t>
            </a:r>
            <a:r>
              <a:rPr lang="ru-RU" sz="2200" dirty="0"/>
              <a:t>. В </a:t>
            </a:r>
            <a:r>
              <a:rPr lang="ru-RU" sz="2200" dirty="0" err="1"/>
              <a:t>stdio.h</a:t>
            </a:r>
            <a:r>
              <a:rPr lang="ru-RU" sz="2200" dirty="0"/>
              <a:t> определены стандартные указатели потоков: </a:t>
            </a:r>
            <a:r>
              <a:rPr lang="ru-RU" sz="2200" dirty="0" err="1"/>
              <a:t>stdin</a:t>
            </a:r>
            <a:r>
              <a:rPr lang="ru-RU" sz="2200" dirty="0"/>
              <a:t> - стандартный ввод(клавиатура), </a:t>
            </a:r>
            <a:r>
              <a:rPr lang="ru-RU" sz="2200" dirty="0" err="1"/>
              <a:t>stdout</a:t>
            </a:r>
            <a:r>
              <a:rPr lang="ru-RU" sz="2200" dirty="0"/>
              <a:t> - стандартный вывод(дисплей), </a:t>
            </a:r>
            <a:r>
              <a:rPr lang="ru-RU" sz="2200" dirty="0" err="1"/>
              <a:t>stdprn</a:t>
            </a:r>
            <a:r>
              <a:rPr lang="ru-RU" sz="2200" dirty="0"/>
              <a:t> - стандартная печать, </a:t>
            </a:r>
            <a:r>
              <a:rPr lang="ru-RU" sz="2200" dirty="0" err="1"/>
              <a:t>stderr</a:t>
            </a:r>
            <a:r>
              <a:rPr lang="ru-RU" sz="2200" dirty="0"/>
              <a:t> - стандартный вывод сообщений об ошибках. Эти указатели можно использовать во всех функциях, требующих указатель</a:t>
            </a:r>
            <a:r>
              <a:rPr lang="en-US" sz="2200" dirty="0"/>
              <a:t> </a:t>
            </a:r>
            <a:r>
              <a:rPr lang="ru-RU" sz="2200" dirty="0"/>
              <a:t>файла, без предварительного открытия потока с помощью функции </a:t>
            </a:r>
            <a:r>
              <a:rPr lang="ru-RU" sz="2200" dirty="0" err="1"/>
              <a:t>fopen</a:t>
            </a:r>
            <a:r>
              <a:rPr lang="ru-RU" sz="2200" dirty="0"/>
              <a:t>. Кроме того, функции ввода-вывода на терминал (</a:t>
            </a:r>
            <a:r>
              <a:rPr lang="ru-RU" sz="2200" dirty="0" err="1"/>
              <a:t>getc</a:t>
            </a:r>
            <a:r>
              <a:rPr lang="ru-RU" sz="2200" dirty="0"/>
              <a:t>, </a:t>
            </a:r>
            <a:r>
              <a:rPr lang="ru-RU" sz="2200" dirty="0" err="1"/>
              <a:t>putc</a:t>
            </a:r>
            <a:r>
              <a:rPr lang="ru-RU" sz="2200" dirty="0"/>
              <a:t> и т.п.) не требуют указатель потока, так как используют </a:t>
            </a:r>
            <a:r>
              <a:rPr lang="ru-RU" sz="2200" dirty="0" err="1"/>
              <a:t>stdin</a:t>
            </a:r>
            <a:r>
              <a:rPr lang="ru-RU" sz="2200" dirty="0"/>
              <a:t> и </a:t>
            </a:r>
            <a:r>
              <a:rPr lang="ru-RU" sz="2200" dirty="0" err="1"/>
              <a:t>stdout</a:t>
            </a:r>
            <a:r>
              <a:rPr lang="ru-RU" sz="2200" dirty="0"/>
              <a:t>. Существуют также функции, реализующие ввод-вывод в текущее окно экрана монитора путем прямой записи в видеопамять (</a:t>
            </a:r>
            <a:r>
              <a:rPr lang="ru-RU" sz="2200" dirty="0" err="1"/>
              <a:t>getch</a:t>
            </a:r>
            <a:r>
              <a:rPr lang="ru-RU" sz="2200" dirty="0"/>
              <a:t>, </a:t>
            </a:r>
            <a:r>
              <a:rPr lang="ru-RU" sz="2200" dirty="0" err="1"/>
              <a:t>getche</a:t>
            </a:r>
            <a:r>
              <a:rPr lang="ru-RU" sz="2200" dirty="0"/>
              <a:t>, </a:t>
            </a:r>
            <a:r>
              <a:rPr lang="ru-RU" sz="2200" dirty="0" err="1"/>
              <a:t>putch</a:t>
            </a:r>
            <a:r>
              <a:rPr lang="ru-RU" sz="2200" dirty="0"/>
              <a:t>, </a:t>
            </a:r>
            <a:r>
              <a:rPr lang="ru-RU" sz="2200" dirty="0" err="1"/>
              <a:t>cprintf</a:t>
            </a:r>
            <a:r>
              <a:rPr lang="ru-RU" sz="2200" dirty="0"/>
              <a:t> и т.д.). Эти функции требуют подключения директивой #</a:t>
            </a:r>
            <a:r>
              <a:rPr lang="ru-RU" sz="2200" dirty="0" err="1"/>
              <a:t>include</a:t>
            </a:r>
            <a:r>
              <a:rPr lang="ru-RU" sz="2200" dirty="0"/>
              <a:t> файла </a:t>
            </a:r>
            <a:r>
              <a:rPr lang="ru-RU" sz="2200" dirty="0" err="1"/>
              <a:t>conio.h</a:t>
            </a:r>
            <a:r>
              <a:rPr 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2409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52400"/>
            <a:ext cx="7927151" cy="29499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200" dirty="0"/>
              <a:t>Классификация функций чтения и записи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174747"/>
              </p:ext>
            </p:extLst>
          </p:nvPr>
        </p:nvGraphicFramePr>
        <p:xfrm>
          <a:off x="304800" y="685800"/>
          <a:ext cx="9046703" cy="57607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372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43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26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7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526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Чтение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Возвращаемое</a:t>
                      </a:r>
                      <a:r>
                        <a:rPr lang="ru-RU" sz="1800" spc="-1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значение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Объект</a:t>
                      </a:r>
                      <a:r>
                        <a:rPr lang="ru-RU" sz="1800" spc="-15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операции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Из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потока</a:t>
                      </a:r>
                      <a:r>
                        <a:rPr lang="ru-RU" sz="1800" spc="-335" dirty="0">
                          <a:effectLst/>
                        </a:rPr>
                        <a:t> </a:t>
                      </a:r>
                      <a:r>
                        <a:rPr lang="ru-RU" sz="1800" dirty="0" err="1">
                          <a:effectLst/>
                        </a:rPr>
                        <a:t>stdin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Из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любого потока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2349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Из строки</a:t>
                      </a:r>
                      <a:r>
                        <a:rPr lang="ru-RU" sz="1800" spc="-33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С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0033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При успешном</a:t>
                      </a:r>
                      <a:r>
                        <a:rPr lang="ru-RU" sz="1800" spc="-33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завершении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1620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При</a:t>
                      </a:r>
                      <a:r>
                        <a:rPr lang="ru-RU" sz="1800" spc="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ошибке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Последовательность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байт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fread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элементов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Отдельный</a:t>
                      </a:r>
                      <a:r>
                        <a:rPr lang="ru-RU" sz="1800" spc="-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символ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fgetchar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getchar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fgetc</a:t>
                      </a:r>
                      <a:r>
                        <a:rPr lang="ru-RU" sz="1800" spc="-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getc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Введенный</a:t>
                      </a:r>
                      <a:r>
                        <a:rPr lang="en-US" sz="1800" baseline="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символ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EOF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26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Данное</a:t>
                      </a:r>
                      <a:r>
                        <a:rPr lang="ru-RU" sz="1800" spc="-10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типа</a:t>
                      </a:r>
                      <a:r>
                        <a:rPr lang="ru-RU" sz="1800" spc="-10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int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getw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Введенное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число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EOF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526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Строка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gets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fgets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Строка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NULL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marR="18923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Форматированные</a:t>
                      </a:r>
                      <a:r>
                        <a:rPr lang="ru-RU" sz="1800" spc="-33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данные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scanf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sscanf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4353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</a:t>
                      </a:r>
                      <a:r>
                        <a:rPr lang="ru-RU" sz="1800" spc="-335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введенных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полей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EOF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526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Запись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Возвращаемое</a:t>
                      </a:r>
                      <a:r>
                        <a:rPr lang="ru-RU" sz="1800" spc="-1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значение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Объект</a:t>
                      </a:r>
                      <a:r>
                        <a:rPr lang="ru-RU" sz="1800" spc="-15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операции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Из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потока</a:t>
                      </a:r>
                      <a:r>
                        <a:rPr lang="ru-RU" sz="1800" spc="-335" dirty="0">
                          <a:effectLst/>
                        </a:rPr>
                        <a:t> </a:t>
                      </a:r>
                      <a:r>
                        <a:rPr lang="ru-RU" sz="1800" dirty="0" err="1">
                          <a:effectLst/>
                        </a:rPr>
                        <a:t>stdin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Из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любого потока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2349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Из строки</a:t>
                      </a:r>
                      <a:r>
                        <a:rPr lang="ru-RU" sz="1800" spc="-33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С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0033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При успешном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завершении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1620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При</a:t>
                      </a:r>
                      <a:r>
                        <a:rPr lang="ru-RU" sz="1800" spc="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ошибке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Последовательность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байт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fputchar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 err="1">
                          <a:effectLst/>
                        </a:rPr>
                        <a:t>putchar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fputc</a:t>
                      </a:r>
                      <a:r>
                        <a:rPr lang="ru-RU" sz="1800" spc="-10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putc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Выведенный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символ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EOF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526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Отдельный</a:t>
                      </a:r>
                      <a:r>
                        <a:rPr lang="ru-RU" sz="1800" spc="-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символ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putw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Выведенное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число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EOF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Строка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puts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fputs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Последний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символ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EOF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marR="18923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Форматированные</a:t>
                      </a:r>
                      <a:r>
                        <a:rPr lang="ru-RU" sz="1800" spc="-33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данные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err="1">
                          <a:effectLst/>
                        </a:rPr>
                        <a:t>printf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fprintf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sprintf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29845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</a:t>
                      </a:r>
                      <a:r>
                        <a:rPr lang="en-US" sz="1800" spc="5" baseline="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выведенных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байт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EOF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770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228601"/>
            <a:ext cx="8966498" cy="570239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Рассмотрим пример программы, которая выводит содержимое файла autoexec.bat в стандартный поток вывода, а также выводит на экран монитора </a:t>
            </a:r>
            <a:r>
              <a:rPr lang="ru-RU" sz="2200" dirty="0" err="1"/>
              <a:t>последнии</a:t>
            </a:r>
            <a:r>
              <a:rPr lang="ru-RU" sz="2200" dirty="0"/>
              <a:t> 15 байт этого файла.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#</a:t>
            </a:r>
            <a:r>
              <a:rPr lang="ru-RU" sz="2200" dirty="0" err="1"/>
              <a:t>include</a:t>
            </a:r>
            <a:r>
              <a:rPr lang="ru-RU" sz="2200" dirty="0"/>
              <a:t> &lt;</a:t>
            </a:r>
            <a:r>
              <a:rPr lang="ru-RU" sz="2200" dirty="0" err="1"/>
              <a:t>stdio.h</a:t>
            </a:r>
            <a:r>
              <a:rPr lang="ru-RU" sz="2200" dirty="0"/>
              <a:t>&gt;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#</a:t>
            </a:r>
            <a:r>
              <a:rPr lang="ru-RU" sz="2200" dirty="0" err="1"/>
              <a:t>include</a:t>
            </a:r>
            <a:r>
              <a:rPr lang="ru-RU" sz="2200" dirty="0"/>
              <a:t> &lt;</a:t>
            </a:r>
            <a:r>
              <a:rPr lang="ru-RU" sz="2200" dirty="0" err="1"/>
              <a:t>conio.h</a:t>
            </a:r>
            <a:r>
              <a:rPr lang="ru-RU" sz="2200" dirty="0"/>
              <a:t>&gt;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/* Пример 52 */ </a:t>
            </a:r>
            <a:r>
              <a:rPr lang="ru-RU" sz="2200" dirty="0" err="1"/>
              <a:t>main</a:t>
            </a:r>
            <a:r>
              <a:rPr lang="ru-RU" sz="2200" dirty="0"/>
              <a:t>(</a:t>
            </a:r>
            <a:r>
              <a:rPr lang="ru-RU" sz="2200" dirty="0" err="1"/>
              <a:t>void</a:t>
            </a:r>
            <a:r>
              <a:rPr lang="ru-RU" sz="2200" dirty="0"/>
              <a:t>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{</a:t>
            </a:r>
            <a:r>
              <a:rPr lang="en-US" sz="2200" dirty="0"/>
              <a:t>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200" dirty="0"/>
              <a:t>FILE *f; </a:t>
            </a:r>
            <a:r>
              <a:rPr lang="en-US" sz="2200" dirty="0" err="1"/>
              <a:t>int</a:t>
            </a:r>
            <a:r>
              <a:rPr lang="en-US" sz="2200" dirty="0"/>
              <a:t> a; long </a:t>
            </a:r>
            <a:r>
              <a:rPr lang="en-US" sz="2200" dirty="0" err="1"/>
              <a:t>int</a:t>
            </a:r>
            <a:r>
              <a:rPr lang="en-US" sz="2200" dirty="0"/>
              <a:t> n;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200" dirty="0"/>
              <a:t>if((f =</a:t>
            </a:r>
            <a:r>
              <a:rPr lang="en-US" sz="2200" dirty="0" err="1"/>
              <a:t>fopen</a:t>
            </a:r>
            <a:r>
              <a:rPr lang="en-US" sz="2200" dirty="0"/>
              <a:t>("c:\\autoexec.bat","r"))==NULL) /*</a:t>
            </a:r>
            <a:r>
              <a:rPr lang="ru-RU" sz="2200" dirty="0"/>
              <a:t>открываем поток </a:t>
            </a:r>
            <a:r>
              <a:rPr lang="en-US" sz="2200" dirty="0"/>
              <a:t>f */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200" dirty="0"/>
              <a:t>{ </a:t>
            </a:r>
            <a:r>
              <a:rPr lang="en-US" sz="2200" dirty="0" err="1"/>
              <a:t>prinf</a:t>
            </a:r>
            <a:r>
              <a:rPr lang="en-US" sz="2200" dirty="0"/>
              <a:t>(" </a:t>
            </a:r>
            <a:r>
              <a:rPr lang="ru-RU" sz="2200" dirty="0"/>
              <a:t>Ошибка при открытии файла\л"); </a:t>
            </a:r>
            <a:r>
              <a:rPr lang="en-US" sz="2200" dirty="0"/>
              <a:t>exit(1); } while((a=</a:t>
            </a:r>
            <a:r>
              <a:rPr lang="en-US" sz="2200" dirty="0" err="1"/>
              <a:t>fgetc</a:t>
            </a:r>
            <a:r>
              <a:rPr lang="en-US" sz="2200" dirty="0"/>
              <a:t>(f)) != EOF /* </a:t>
            </a:r>
            <a:r>
              <a:rPr lang="ru-RU" sz="2200" dirty="0"/>
              <a:t>пока не конец файла читаем в память*/ </a:t>
            </a:r>
            <a:r>
              <a:rPr lang="en-US" sz="2200" dirty="0" err="1"/>
              <a:t>fputc</a:t>
            </a:r>
            <a:r>
              <a:rPr lang="en-US" sz="2200" dirty="0"/>
              <a:t>(</a:t>
            </a:r>
            <a:r>
              <a:rPr lang="en-US" sz="2200" dirty="0" err="1"/>
              <a:t>a,stdout</a:t>
            </a:r>
            <a:r>
              <a:rPr lang="en-US" sz="2200" dirty="0"/>
              <a:t>); /* </a:t>
            </a:r>
            <a:r>
              <a:rPr lang="ru-RU" sz="2200" dirty="0"/>
              <a:t>и выводим в стандартный поток вывода*/ </a:t>
            </a:r>
            <a:r>
              <a:rPr lang="en-US" sz="2200" dirty="0"/>
              <a:t>n=-15;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200" dirty="0" err="1"/>
              <a:t>fseek</a:t>
            </a:r>
            <a:r>
              <a:rPr lang="en-US" sz="2200" dirty="0"/>
              <a:t>(</a:t>
            </a:r>
            <a:r>
              <a:rPr lang="en-US" sz="2200" dirty="0" err="1"/>
              <a:t>f,n,SEEK_END</a:t>
            </a:r>
            <a:r>
              <a:rPr lang="en-US" sz="2200" dirty="0"/>
              <a:t>); /* </a:t>
            </a:r>
            <a:r>
              <a:rPr lang="ru-RU" sz="2200" dirty="0"/>
              <a:t>позиционирование за 15 байт до конца*/ </a:t>
            </a:r>
            <a:r>
              <a:rPr lang="en-US" sz="2200" dirty="0"/>
              <a:t>while((a=</a:t>
            </a:r>
            <a:r>
              <a:rPr lang="en-US" sz="2200" dirty="0" err="1"/>
              <a:t>fgetc</a:t>
            </a:r>
            <a:r>
              <a:rPr lang="en-US" sz="2200" dirty="0"/>
              <a:t>(f)) != EOF) /* </a:t>
            </a:r>
            <a:r>
              <a:rPr lang="ru-RU" sz="2200" dirty="0"/>
              <a:t>пока не конец файла читаем в память*/ </a:t>
            </a:r>
            <a:r>
              <a:rPr lang="en-US" sz="2200" dirty="0" err="1"/>
              <a:t>putchar</a:t>
            </a:r>
            <a:r>
              <a:rPr lang="en-US" sz="2200" dirty="0"/>
              <a:t>(a); /* </a:t>
            </a:r>
            <a:r>
              <a:rPr lang="ru-RU" sz="2200" dirty="0"/>
              <a:t>и выводим на экран монитора*/ </a:t>
            </a:r>
            <a:r>
              <a:rPr lang="en-US" sz="2200" dirty="0" err="1"/>
              <a:t>fclose</a:t>
            </a:r>
            <a:r>
              <a:rPr lang="en-US" sz="2200" dirty="0"/>
              <a:t>(f); /* </a:t>
            </a:r>
            <a:r>
              <a:rPr lang="ru-RU" sz="2200" dirty="0"/>
              <a:t>закрываем поток*/ </a:t>
            </a:r>
            <a:r>
              <a:rPr lang="en-US" sz="2200" dirty="0" err="1"/>
              <a:t>getch</a:t>
            </a:r>
            <a:r>
              <a:rPr lang="en-US" sz="2200" dirty="0"/>
              <a:t>();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200" dirty="0"/>
              <a:t>}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Функция библиотеки ввода-вывода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Библиотека функций ввода-вывода, которые можно использовать при программировании на языке С, весьма разнообразна, что определяет необходимость привести ее полностью.</a:t>
            </a:r>
          </a:p>
        </p:txBody>
      </p:sp>
    </p:spTree>
    <p:extLst>
      <p:ext uri="{BB962C8B-B14F-4D97-AF65-F5344CB8AC3E}">
        <p14:creationId xmlns:p14="http://schemas.microsoft.com/office/powerpoint/2010/main" val="2170701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228600"/>
            <a:ext cx="9753600" cy="5833503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i="1" dirty="0"/>
              <a:t>Функции для работы с файлами: </a:t>
            </a:r>
            <a:endParaRPr lang="ru-RU" sz="20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fopen</a:t>
            </a:r>
            <a:r>
              <a:rPr lang="ru-RU" sz="2000" b="1" dirty="0"/>
              <a:t> </a:t>
            </a:r>
            <a:r>
              <a:rPr lang="ru-RU" sz="2000" dirty="0"/>
              <a:t>- открывает поток, связанный с файлом </a:t>
            </a:r>
            <a:r>
              <a:rPr lang="ru-RU" sz="2000" dirty="0" err="1"/>
              <a:t>filename</a:t>
            </a:r>
            <a:r>
              <a:rPr lang="ru-RU" sz="2000" dirty="0"/>
              <a:t> и типом доступа </a:t>
            </a:r>
            <a:r>
              <a:rPr lang="ru-RU" sz="2000" dirty="0" err="1"/>
              <a:t>type</a:t>
            </a:r>
            <a:r>
              <a:rPr lang="ru-RU" sz="2000" dirty="0"/>
              <a:t>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/>
              <a:t>FILE *</a:t>
            </a:r>
            <a:r>
              <a:rPr lang="en-US" sz="2000" dirty="0" err="1"/>
              <a:t>fopen</a:t>
            </a:r>
            <a:r>
              <a:rPr lang="en-US" sz="2000" dirty="0"/>
              <a:t>(char *filename, char *type);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fclose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закрывает поток </a:t>
            </a:r>
            <a:r>
              <a:rPr lang="en-US" sz="2000" dirty="0"/>
              <a:t>stream.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fclose</a:t>
            </a:r>
            <a:r>
              <a:rPr lang="en-US" sz="2000" dirty="0"/>
              <a:t>(FILE *stream);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fcloseall</a:t>
            </a:r>
            <a:r>
              <a:rPr lang="ru-RU" sz="2000" b="1" dirty="0"/>
              <a:t> </a:t>
            </a:r>
            <a:r>
              <a:rPr lang="ru-RU" sz="2000" dirty="0"/>
              <a:t>- закрывает все открытые потоки.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fcloseall</a:t>
            </a:r>
            <a:r>
              <a:rPr lang="en-US" sz="2000" dirty="0"/>
              <a:t>( void 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/>
              <a:t>remove </a:t>
            </a:r>
            <a:r>
              <a:rPr lang="en-US" sz="2000" dirty="0"/>
              <a:t>- </a:t>
            </a:r>
            <a:r>
              <a:rPr lang="ru-RU" sz="2000" dirty="0"/>
              <a:t>удаляет файл с именем </a:t>
            </a:r>
            <a:r>
              <a:rPr lang="en-US" sz="2000" dirty="0"/>
              <a:t>filename. </a:t>
            </a:r>
            <a:r>
              <a:rPr lang="en-US" sz="2000" dirty="0" err="1"/>
              <a:t>int</a:t>
            </a:r>
            <a:r>
              <a:rPr lang="en-US" sz="2000" dirty="0"/>
              <a:t> remove( char *filename 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/>
              <a:t>rename </a:t>
            </a:r>
            <a:r>
              <a:rPr lang="en-US" sz="2000" dirty="0"/>
              <a:t>- </a:t>
            </a:r>
            <a:r>
              <a:rPr lang="ru-RU" sz="2000" dirty="0"/>
              <a:t>переименовывает файл </a:t>
            </a:r>
            <a:r>
              <a:rPr lang="en-US" sz="2000" dirty="0" err="1"/>
              <a:t>oldname</a:t>
            </a:r>
            <a:r>
              <a:rPr lang="en-US" sz="2000" dirty="0"/>
              <a:t> </a:t>
            </a:r>
            <a:r>
              <a:rPr lang="ru-RU" sz="2000" dirty="0"/>
              <a:t>в файл </a:t>
            </a:r>
            <a:r>
              <a:rPr lang="en-US" sz="2000" dirty="0" err="1"/>
              <a:t>newname</a:t>
            </a:r>
            <a:r>
              <a:rPr lang="en-US" sz="2000" dirty="0"/>
              <a:t>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rename(char *</a:t>
            </a:r>
            <a:r>
              <a:rPr lang="en-US" sz="2000" dirty="0" err="1"/>
              <a:t>oldname</a:t>
            </a:r>
            <a:r>
              <a:rPr lang="en-US" sz="2000" dirty="0"/>
              <a:t>, char *</a:t>
            </a:r>
            <a:r>
              <a:rPr lang="en-US" sz="2000" dirty="0" err="1"/>
              <a:t>newname</a:t>
            </a:r>
            <a:r>
              <a:rPr lang="en-US" sz="2000" dirty="0"/>
              <a:t>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ftell</a:t>
            </a:r>
            <a:r>
              <a:rPr lang="ru-RU" sz="2000" b="1" dirty="0"/>
              <a:t> </a:t>
            </a:r>
            <a:r>
              <a:rPr lang="ru-RU" sz="2000" dirty="0"/>
              <a:t>- возвращает положение указателя текущей позиции файла, связанного с потоком </a:t>
            </a:r>
            <a:r>
              <a:rPr lang="ru-RU" sz="2000" dirty="0" err="1"/>
              <a:t>stream</a:t>
            </a:r>
            <a:r>
              <a:rPr lang="ru-RU" sz="2000" dirty="0"/>
              <a:t>. Значение возвращается в виде смещения в байтах относительно начала файла. Значение, возвращаемое функцией </a:t>
            </a:r>
            <a:r>
              <a:rPr lang="ru-RU" sz="2000" dirty="0" err="1"/>
              <a:t>ftell</a:t>
            </a:r>
            <a:r>
              <a:rPr lang="ru-RU" sz="2000" dirty="0"/>
              <a:t>, в дальнейшем можно использовать при вызове функции </a:t>
            </a:r>
            <a:r>
              <a:rPr lang="ru-RU" sz="2000" dirty="0" err="1"/>
              <a:t>fseek</a:t>
            </a:r>
            <a:r>
              <a:rPr lang="ru-RU" sz="2000" dirty="0"/>
              <a:t>. </a:t>
            </a:r>
            <a:r>
              <a:rPr lang="ru-RU" sz="2000" dirty="0" err="1"/>
              <a:t>ftell</a:t>
            </a:r>
            <a:r>
              <a:rPr lang="ru-RU" sz="2000" dirty="0"/>
              <a:t> возвращает положение указателя текущей позиции при успешном </a:t>
            </a:r>
            <a:r>
              <a:rPr lang="ru-RU" sz="2000" dirty="0" err="1"/>
              <a:t>завершении.При</a:t>
            </a:r>
            <a:r>
              <a:rPr lang="ru-RU" sz="2000" dirty="0"/>
              <a:t> ошибке возвращается значение - 1L. </a:t>
            </a:r>
            <a:r>
              <a:rPr lang="ru-RU" sz="2000" dirty="0" err="1"/>
              <a:t>long</a:t>
            </a:r>
            <a:r>
              <a:rPr lang="ru-RU" sz="2000" dirty="0"/>
              <a:t> </a:t>
            </a: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ftell</a:t>
            </a:r>
            <a:r>
              <a:rPr lang="ru-RU" sz="2000" dirty="0"/>
              <a:t>( FILE *</a:t>
            </a:r>
            <a:r>
              <a:rPr lang="ru-RU" sz="2000" dirty="0" err="1"/>
              <a:t>stream</a:t>
            </a:r>
            <a:r>
              <a:rPr lang="ru-RU" sz="2000" dirty="0"/>
              <a:t>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fseek</a:t>
            </a:r>
            <a:r>
              <a:rPr lang="ru-RU" sz="2000" b="1" dirty="0"/>
              <a:t> </a:t>
            </a:r>
            <a:r>
              <a:rPr lang="ru-RU" sz="2000" dirty="0"/>
              <a:t>- устанавливает адресный указатель файла, соответствующий потоку </a:t>
            </a:r>
            <a:r>
              <a:rPr lang="ru-RU" sz="2000" dirty="0" err="1"/>
              <a:t>stream</a:t>
            </a:r>
            <a:r>
              <a:rPr lang="ru-RU" sz="2000" dirty="0"/>
              <a:t>, в новую позицию, которая расположена по смещению </a:t>
            </a:r>
            <a:r>
              <a:rPr lang="ru-RU" sz="2000" dirty="0" err="1"/>
              <a:t>offset</a:t>
            </a:r>
            <a:r>
              <a:rPr lang="ru-RU" sz="2000" dirty="0"/>
              <a:t> относительно места в файле, определенного параметром </a:t>
            </a:r>
            <a:r>
              <a:rPr lang="ru-RU" sz="2000" dirty="0" err="1"/>
              <a:t>fromtwhere</a:t>
            </a:r>
            <a:r>
              <a:rPr lang="ru-RU" sz="2000" dirty="0"/>
              <a:t>. Параметр </a:t>
            </a:r>
            <a:r>
              <a:rPr lang="ru-RU" sz="2000" dirty="0" err="1"/>
              <a:t>fromtwhere</a:t>
            </a:r>
            <a:r>
              <a:rPr lang="ru-RU" sz="2000" dirty="0"/>
              <a:t> может иметь одно из трех значений 0, 1 или 2, которые представлены тремя символическими константами, определенными в файле </a:t>
            </a:r>
            <a:r>
              <a:rPr lang="ru-RU" sz="2000" dirty="0" err="1"/>
              <a:t>stdio.h</a:t>
            </a:r>
            <a:r>
              <a:rPr lang="ru-RU" sz="2000" dirty="0"/>
              <a:t>, следующим образом: </a:t>
            </a:r>
          </a:p>
        </p:txBody>
      </p:sp>
    </p:spTree>
    <p:extLst>
      <p:ext uri="{BB962C8B-B14F-4D97-AF65-F5344CB8AC3E}">
        <p14:creationId xmlns:p14="http://schemas.microsoft.com/office/powerpoint/2010/main" val="2385409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04800"/>
            <a:ext cx="9451882" cy="550601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sz="2000" dirty="0"/>
              <a:t>SEEK_SET(0) - </a:t>
            </a:r>
            <a:r>
              <a:rPr lang="ru-RU" sz="2000" dirty="0"/>
              <a:t>начало файла, </a:t>
            </a:r>
            <a:r>
              <a:rPr lang="en-US" sz="2000" dirty="0"/>
              <a:t>SEEK_CUR(1) - </a:t>
            </a:r>
            <a:r>
              <a:rPr lang="ru-RU" sz="2000" dirty="0"/>
              <a:t>позиция текущего указателя файла, </a:t>
            </a:r>
            <a:r>
              <a:rPr lang="en-US" sz="2000" dirty="0"/>
              <a:t>SEEK_END(2) - </a:t>
            </a:r>
            <a:r>
              <a:rPr lang="ru-RU" sz="2000" dirty="0"/>
              <a:t>конец файла(</a:t>
            </a:r>
            <a:r>
              <a:rPr lang="en-US" sz="2000" dirty="0"/>
              <a:t>EOF); </a:t>
            </a:r>
            <a:r>
              <a:rPr lang="ru-RU" sz="2000" dirty="0"/>
              <a:t>Функция </a:t>
            </a:r>
            <a:r>
              <a:rPr lang="en-US" sz="2000" dirty="0" err="1"/>
              <a:t>fseek</a:t>
            </a:r>
            <a:r>
              <a:rPr lang="en-US" sz="2000" dirty="0"/>
              <a:t> </a:t>
            </a:r>
            <a:r>
              <a:rPr lang="ru-RU" sz="2000" dirty="0"/>
              <a:t>возвращает значение 0, если указатель файла успешно перенесен, и не-нулевое значение в случае неудачного завершения.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fseek</a:t>
            </a:r>
            <a:r>
              <a:rPr lang="en-US" sz="2000" dirty="0"/>
              <a:t>(FILE *stream, long </a:t>
            </a:r>
            <a:r>
              <a:rPr lang="en-US" sz="2000" dirty="0" err="1"/>
              <a:t>int</a:t>
            </a:r>
            <a:r>
              <a:rPr lang="en-US" sz="2000" dirty="0"/>
              <a:t> offset,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fromwhere</a:t>
            </a:r>
            <a:r>
              <a:rPr lang="en-US" sz="2000" dirty="0"/>
              <a:t>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fgetpos</a:t>
            </a:r>
            <a:r>
              <a:rPr lang="ru-RU" sz="2000" dirty="0"/>
              <a:t> - сохраняет позицию указателя файла, связанного с потоком</a:t>
            </a:r>
            <a:r>
              <a:rPr lang="en-US" sz="2000" dirty="0"/>
              <a:t> stream, </a:t>
            </a:r>
            <a:r>
              <a:rPr lang="ru-RU" sz="2000" dirty="0"/>
              <a:t>в месте, указываемом параметром </a:t>
            </a:r>
            <a:r>
              <a:rPr lang="en-US" sz="2000" dirty="0"/>
              <a:t>pos. </a:t>
            </a:r>
            <a:r>
              <a:rPr lang="ru-RU" sz="2000" dirty="0"/>
              <a:t>При успешном завершении </a:t>
            </a:r>
            <a:r>
              <a:rPr lang="en-US" sz="2000" dirty="0" err="1"/>
              <a:t>fgetpos</a:t>
            </a:r>
            <a:r>
              <a:rPr lang="en-US" sz="2000" dirty="0"/>
              <a:t> </a:t>
            </a:r>
            <a:r>
              <a:rPr lang="ru-RU" sz="2000" dirty="0"/>
              <a:t>возвращает 0.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fgetpos</a:t>
            </a:r>
            <a:r>
              <a:rPr lang="en-US" sz="2000" dirty="0"/>
              <a:t>(FILE *stream, </a:t>
            </a:r>
            <a:r>
              <a:rPr lang="en-US" sz="2000" dirty="0" err="1"/>
              <a:t>fpos_t</a:t>
            </a:r>
            <a:r>
              <a:rPr lang="en-US" sz="2000" dirty="0"/>
              <a:t> *</a:t>
            </a:r>
            <a:r>
              <a:rPr lang="en-US" sz="2000" dirty="0" err="1"/>
              <a:t>pos</a:t>
            </a:r>
            <a:r>
              <a:rPr lang="en-US" sz="2000" dirty="0"/>
              <a:t>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Здесь и далее </a:t>
            </a:r>
            <a:r>
              <a:rPr lang="en-US" sz="2000" dirty="0" err="1"/>
              <a:t>fpos_t</a:t>
            </a:r>
            <a:r>
              <a:rPr lang="en-US" sz="2000" dirty="0"/>
              <a:t> – </a:t>
            </a:r>
            <a:r>
              <a:rPr lang="ru-RU" sz="2000" dirty="0" err="1"/>
              <a:t>предв</a:t>
            </a:r>
            <a:endParaRPr lang="en-US" sz="20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fsetpos</a:t>
            </a:r>
            <a:r>
              <a:rPr lang="ru-RU" sz="2000" dirty="0"/>
              <a:t> - устанавливает указатель текущей позиции файла, связанного с потоком </a:t>
            </a:r>
            <a:r>
              <a:rPr lang="ru-RU" sz="2000" dirty="0" err="1"/>
              <a:t>stream</a:t>
            </a:r>
            <a:r>
              <a:rPr lang="ru-RU" sz="2000" dirty="0"/>
              <a:t> в новую позицию, которая определяется значением, получаемым предшествующим вызовом функции </a:t>
            </a:r>
            <a:r>
              <a:rPr lang="ru-RU" sz="2000" dirty="0" err="1"/>
              <a:t>fgetpos</a:t>
            </a:r>
            <a:r>
              <a:rPr lang="ru-RU" sz="2000" dirty="0"/>
              <a:t>. При успешном завершении </a:t>
            </a:r>
            <a:r>
              <a:rPr lang="ru-RU" sz="2000" dirty="0" err="1"/>
              <a:t>fsetpos</a:t>
            </a:r>
            <a:r>
              <a:rPr lang="ru-RU" sz="2000" dirty="0"/>
              <a:t> возвращает 0.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fsetpos</a:t>
            </a:r>
            <a:r>
              <a:rPr lang="ru-RU" sz="2000" dirty="0"/>
              <a:t>( FILE *</a:t>
            </a:r>
            <a:r>
              <a:rPr lang="ru-RU" sz="2000" dirty="0" err="1"/>
              <a:t>stream</a:t>
            </a:r>
            <a:r>
              <a:rPr lang="ru-RU" sz="2000" dirty="0"/>
              <a:t>, </a:t>
            </a:r>
            <a:r>
              <a:rPr lang="ru-RU" sz="2000" dirty="0" err="1"/>
              <a:t>const</a:t>
            </a:r>
            <a:r>
              <a:rPr lang="ru-RU" sz="2000" dirty="0"/>
              <a:t> </a:t>
            </a:r>
            <a:r>
              <a:rPr lang="ru-RU" sz="2000" dirty="0" err="1"/>
              <a:t>fpos_t</a:t>
            </a:r>
            <a:r>
              <a:rPr lang="ru-RU" sz="2000" dirty="0"/>
              <a:t> *</a:t>
            </a:r>
            <a:r>
              <a:rPr lang="ru-RU" sz="2000" dirty="0" err="1"/>
              <a:t>pos</a:t>
            </a:r>
            <a:r>
              <a:rPr lang="ru-RU" sz="2000" dirty="0"/>
              <a:t>);</a:t>
            </a:r>
            <a:r>
              <a:rPr lang="ru-RU" sz="2000" dirty="0" err="1"/>
              <a:t>арительно</a:t>
            </a:r>
            <a:r>
              <a:rPr lang="ru-RU" sz="2000" dirty="0"/>
              <a:t> объявленный тип </a:t>
            </a:r>
            <a:r>
              <a:rPr lang="en-US" sz="2000" dirty="0" err="1"/>
              <a:t>typedef</a:t>
            </a:r>
            <a:r>
              <a:rPr lang="en-US" sz="2000" dirty="0"/>
              <a:t> long </a:t>
            </a:r>
            <a:r>
              <a:rPr lang="en-US" sz="2000" dirty="0" err="1"/>
              <a:t>fpos_t</a:t>
            </a:r>
            <a:r>
              <a:rPr lang="en-US" sz="2000" dirty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i="1" dirty="0"/>
              <a:t>Функции неформатированного ввода-вывода: </a:t>
            </a:r>
            <a:endParaRPr lang="ru-RU" sz="20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fgetc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получает символ из потока </a:t>
            </a:r>
            <a:r>
              <a:rPr lang="en-US" sz="2000" dirty="0"/>
              <a:t>stream.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fgetc</a:t>
            </a:r>
            <a:r>
              <a:rPr lang="en-US" sz="2000" dirty="0"/>
              <a:t>(FILE *stream);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fgetchar</a:t>
            </a:r>
            <a:r>
              <a:rPr lang="ru-RU" sz="2000" b="1" dirty="0"/>
              <a:t> </a:t>
            </a:r>
            <a:r>
              <a:rPr lang="ru-RU" sz="2000" dirty="0"/>
              <a:t>- получает символ из потока </a:t>
            </a:r>
            <a:r>
              <a:rPr lang="ru-RU" sz="2000" dirty="0" err="1"/>
              <a:t>stdin</a:t>
            </a:r>
            <a:r>
              <a:rPr lang="ru-RU" sz="2000" dirty="0"/>
              <a:t>. </a:t>
            </a: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fgetchar</a:t>
            </a:r>
            <a:r>
              <a:rPr lang="ru-RU" sz="2000" dirty="0"/>
              <a:t>( </a:t>
            </a:r>
            <a:r>
              <a:rPr lang="ru-RU" sz="2000" dirty="0" err="1"/>
              <a:t>void</a:t>
            </a:r>
            <a:r>
              <a:rPr lang="ru-RU" sz="2000" dirty="0"/>
              <a:t> 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fgets</a:t>
            </a:r>
            <a:r>
              <a:rPr lang="ru-RU" sz="2000" b="1" dirty="0"/>
              <a:t> </a:t>
            </a:r>
            <a:r>
              <a:rPr lang="ru-RU" sz="2000" dirty="0"/>
              <a:t>- получает строку s длиной не более n символов из потока </a:t>
            </a:r>
            <a:r>
              <a:rPr lang="ru-RU" sz="2000" dirty="0" err="1"/>
              <a:t>stream</a:t>
            </a:r>
            <a:r>
              <a:rPr lang="ru-RU" sz="2000" dirty="0"/>
              <a:t>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/>
              <a:t>char *</a:t>
            </a:r>
            <a:r>
              <a:rPr lang="en-US" sz="2000" dirty="0" err="1"/>
              <a:t>fgets</a:t>
            </a:r>
            <a:r>
              <a:rPr lang="en-US" sz="2000" dirty="0"/>
              <a:t>(char *s, </a:t>
            </a:r>
            <a:r>
              <a:rPr lang="en-US" sz="2000" dirty="0" err="1"/>
              <a:t>int</a:t>
            </a:r>
            <a:r>
              <a:rPr lang="en-US" sz="2000" dirty="0"/>
              <a:t> n, FILE *stream); </a:t>
            </a:r>
            <a:r>
              <a:rPr lang="en-US" sz="2000" dirty="0" err="1"/>
              <a:t>fputc</a:t>
            </a:r>
            <a:r>
              <a:rPr lang="en-US" sz="2000" dirty="0"/>
              <a:t> - </a:t>
            </a:r>
            <a:r>
              <a:rPr lang="ru-RU" sz="2000" dirty="0"/>
              <a:t>выводит символ с в поток </a:t>
            </a:r>
            <a:r>
              <a:rPr lang="en-US" sz="2000" dirty="0"/>
              <a:t>stream.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fput</a:t>
            </a:r>
            <a:r>
              <a:rPr lang="en-US" sz="2000" dirty="0"/>
              <a:t>(</a:t>
            </a:r>
            <a:r>
              <a:rPr lang="en-US" sz="2000" dirty="0" err="1"/>
              <a:t>int</a:t>
            </a:r>
            <a:r>
              <a:rPr lang="en-US" sz="2000" dirty="0"/>
              <a:t> c, FILE *stream); </a:t>
            </a:r>
            <a:r>
              <a:rPr lang="en-US" sz="2000" b="1" dirty="0" err="1"/>
              <a:t>fputchar</a:t>
            </a:r>
            <a:r>
              <a:rPr lang="en-US" sz="2000" dirty="0"/>
              <a:t>- </a:t>
            </a:r>
            <a:r>
              <a:rPr lang="ru-RU" sz="2000" dirty="0"/>
              <a:t>выводит символ </a:t>
            </a:r>
            <a:r>
              <a:rPr lang="en-US" sz="2000" dirty="0"/>
              <a:t>c </a:t>
            </a:r>
            <a:r>
              <a:rPr lang="ru-RU" sz="2000" dirty="0"/>
              <a:t>в поток </a:t>
            </a:r>
            <a:r>
              <a:rPr lang="en-US" sz="2000" dirty="0" err="1"/>
              <a:t>stdout</a:t>
            </a:r>
            <a:r>
              <a:rPr lang="en-US" sz="2000" dirty="0"/>
              <a:t>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fputchar</a:t>
            </a:r>
            <a:r>
              <a:rPr lang="en-US" sz="2000" dirty="0"/>
              <a:t>(</a:t>
            </a:r>
            <a:r>
              <a:rPr lang="en-US" sz="2000" dirty="0" err="1"/>
              <a:t>int</a:t>
            </a:r>
            <a:r>
              <a:rPr lang="en-US" sz="2000" dirty="0"/>
              <a:t> c); </a:t>
            </a:r>
          </a:p>
        </p:txBody>
      </p:sp>
    </p:spTree>
    <p:extLst>
      <p:ext uri="{BB962C8B-B14F-4D97-AF65-F5344CB8AC3E}">
        <p14:creationId xmlns:p14="http://schemas.microsoft.com/office/powerpoint/2010/main" val="311380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304800"/>
            <a:ext cx="9525001" cy="5768227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fputs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выводит строку символов </a:t>
            </a:r>
            <a:r>
              <a:rPr lang="en-US" sz="2000" dirty="0"/>
              <a:t>string </a:t>
            </a:r>
            <a:r>
              <a:rPr lang="ru-RU" sz="2000" dirty="0"/>
              <a:t>в поток </a:t>
            </a:r>
            <a:r>
              <a:rPr lang="en-US" sz="2000" dirty="0"/>
              <a:t>stream.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fputs</a:t>
            </a:r>
            <a:r>
              <a:rPr lang="en-US" sz="2000" dirty="0"/>
              <a:t>(char *string, FILE *stream); </a:t>
            </a:r>
            <a:r>
              <a:rPr lang="en-US" sz="2000" b="1" dirty="0"/>
              <a:t>gets </a:t>
            </a:r>
            <a:r>
              <a:rPr lang="en-US" sz="2000" dirty="0"/>
              <a:t>- </a:t>
            </a:r>
            <a:r>
              <a:rPr lang="ru-RU" sz="2000" dirty="0"/>
              <a:t>получает строку символов </a:t>
            </a:r>
            <a:r>
              <a:rPr lang="en-US" sz="2000" dirty="0"/>
              <a:t>s </a:t>
            </a:r>
            <a:r>
              <a:rPr lang="ru-RU" sz="2000" dirty="0"/>
              <a:t>из потока </a:t>
            </a:r>
            <a:r>
              <a:rPr lang="en-US" sz="2000" dirty="0" err="1"/>
              <a:t>stdin</a:t>
            </a:r>
            <a:r>
              <a:rPr lang="en-US" sz="2000" dirty="0"/>
              <a:t>. char *gets(char *s);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getc</a:t>
            </a:r>
            <a:r>
              <a:rPr lang="ru-RU" sz="2000" b="1" dirty="0"/>
              <a:t> </a:t>
            </a:r>
            <a:r>
              <a:rPr lang="ru-RU" sz="2000" dirty="0"/>
              <a:t>- выводит из потока </a:t>
            </a:r>
            <a:r>
              <a:rPr lang="ru-RU" sz="2000" dirty="0" err="1"/>
              <a:t>stream</a:t>
            </a:r>
            <a:r>
              <a:rPr lang="ru-RU" sz="2000" dirty="0"/>
              <a:t> символ этого потока.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getc</a:t>
            </a:r>
            <a:r>
              <a:rPr lang="en-US" sz="2000" dirty="0"/>
              <a:t>(FILE *stream);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getchar</a:t>
            </a:r>
            <a:r>
              <a:rPr lang="ru-RU" sz="2000" b="1" dirty="0"/>
              <a:t> </a:t>
            </a:r>
            <a:r>
              <a:rPr lang="ru-RU" sz="2000" dirty="0"/>
              <a:t>- выводит символ из потока </a:t>
            </a:r>
            <a:r>
              <a:rPr lang="ru-RU" sz="2000" dirty="0" err="1"/>
              <a:t>stdin</a:t>
            </a:r>
            <a:r>
              <a:rPr lang="ru-RU" sz="2000" dirty="0"/>
              <a:t>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getchar</a:t>
            </a:r>
            <a:r>
              <a:rPr lang="en-US" sz="2000" dirty="0"/>
              <a:t>( void 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putc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выводит символ </a:t>
            </a:r>
            <a:r>
              <a:rPr lang="en-US" sz="2000" dirty="0"/>
              <a:t>c </a:t>
            </a:r>
            <a:r>
              <a:rPr lang="ru-RU" sz="2000" dirty="0"/>
              <a:t>в поток </a:t>
            </a:r>
            <a:r>
              <a:rPr lang="en-US" sz="2000" dirty="0"/>
              <a:t>stream.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putc</a:t>
            </a:r>
            <a:r>
              <a:rPr lang="en-US" sz="2000" dirty="0"/>
              <a:t>(</a:t>
            </a:r>
            <a:r>
              <a:rPr lang="en-US" sz="2000" dirty="0" err="1"/>
              <a:t>int</a:t>
            </a:r>
            <a:r>
              <a:rPr lang="en-US" sz="2000" dirty="0"/>
              <a:t> c, FILE *stream); </a:t>
            </a:r>
            <a:r>
              <a:rPr lang="en-US" sz="2000" b="1" dirty="0" err="1"/>
              <a:t>putchar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выводит символ с в поток </a:t>
            </a:r>
            <a:r>
              <a:rPr lang="en-US" sz="2000" dirty="0" err="1"/>
              <a:t>stdout</a:t>
            </a:r>
            <a:r>
              <a:rPr lang="en-US" sz="2000" dirty="0"/>
              <a:t>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putchar</a:t>
            </a:r>
            <a:r>
              <a:rPr lang="en-US" sz="2000" dirty="0"/>
              <a:t>(</a:t>
            </a:r>
            <a:r>
              <a:rPr lang="en-US" sz="2000" dirty="0" err="1"/>
              <a:t>int</a:t>
            </a:r>
            <a:r>
              <a:rPr lang="en-US" sz="2000" dirty="0"/>
              <a:t> c);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/>
              <a:t>puts </a:t>
            </a:r>
            <a:r>
              <a:rPr lang="en-US" sz="2000" dirty="0"/>
              <a:t>- </a:t>
            </a:r>
            <a:r>
              <a:rPr lang="en-US" sz="2000" dirty="0" err="1"/>
              <a:t>выводит</a:t>
            </a:r>
            <a:r>
              <a:rPr lang="en-US" sz="2000" dirty="0"/>
              <a:t> </a:t>
            </a:r>
            <a:r>
              <a:rPr lang="en-US" sz="2000" dirty="0" err="1"/>
              <a:t>строку</a:t>
            </a:r>
            <a:r>
              <a:rPr lang="en-US" sz="2000" dirty="0"/>
              <a:t> s в </a:t>
            </a:r>
            <a:r>
              <a:rPr lang="en-US" sz="2000" dirty="0" err="1"/>
              <a:t>поток</a:t>
            </a:r>
            <a:r>
              <a:rPr lang="en-US" sz="2000" dirty="0"/>
              <a:t> </a:t>
            </a:r>
            <a:r>
              <a:rPr lang="en-US" sz="2000" dirty="0" err="1"/>
              <a:t>stdout</a:t>
            </a:r>
            <a:r>
              <a:rPr lang="en-US" sz="2000" dirty="0"/>
              <a:t>. </a:t>
            </a:r>
            <a:r>
              <a:rPr lang="en-US" sz="2000" dirty="0" err="1"/>
              <a:t>int</a:t>
            </a:r>
            <a:r>
              <a:rPr lang="en-US" sz="2000" dirty="0"/>
              <a:t> puts(</a:t>
            </a:r>
            <a:r>
              <a:rPr lang="en-US" sz="2000" dirty="0" err="1"/>
              <a:t>const</a:t>
            </a:r>
            <a:r>
              <a:rPr lang="en-US" sz="2000" dirty="0"/>
              <a:t> char *s);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putw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помещает в поток </a:t>
            </a:r>
            <a:r>
              <a:rPr lang="en-US" sz="2000" dirty="0"/>
              <a:t>stream </a:t>
            </a:r>
            <a:r>
              <a:rPr lang="ru-RU" sz="2000" dirty="0"/>
              <a:t>целое значение </a:t>
            </a:r>
            <a:r>
              <a:rPr lang="en-US" sz="2000" dirty="0"/>
              <a:t>w.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putw</a:t>
            </a:r>
            <a:r>
              <a:rPr lang="en-US" sz="2000" dirty="0"/>
              <a:t>(</a:t>
            </a:r>
            <a:r>
              <a:rPr lang="en-US" sz="2000" dirty="0" err="1"/>
              <a:t>int</a:t>
            </a:r>
            <a:r>
              <a:rPr lang="en-US" sz="2000" dirty="0"/>
              <a:t> w, FILE *stream);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getw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вводит из потока </a:t>
            </a:r>
            <a:r>
              <a:rPr lang="en-US" sz="2000" dirty="0"/>
              <a:t>stream </a:t>
            </a:r>
            <a:r>
              <a:rPr lang="ru-RU" sz="2000" dirty="0"/>
              <a:t>целое число.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getw</a:t>
            </a:r>
            <a:r>
              <a:rPr lang="en-US" sz="2000" dirty="0"/>
              <a:t>(FILE *stream);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Функции блочного ввода-вывода: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fread</a:t>
            </a:r>
            <a:r>
              <a:rPr lang="en-US" sz="2000" dirty="0"/>
              <a:t> - </a:t>
            </a:r>
            <a:r>
              <a:rPr lang="ru-RU" sz="2000" dirty="0"/>
              <a:t>считывает </a:t>
            </a:r>
            <a:r>
              <a:rPr lang="en-US" sz="2000" dirty="0"/>
              <a:t>n </a:t>
            </a:r>
            <a:r>
              <a:rPr lang="ru-RU" sz="2000" dirty="0"/>
              <a:t>элементов данных длиной </a:t>
            </a:r>
            <a:r>
              <a:rPr lang="en-US" sz="2000" dirty="0"/>
              <a:t>size </a:t>
            </a:r>
            <a:r>
              <a:rPr lang="ru-RU" sz="2000" dirty="0"/>
              <a:t>из потока </a:t>
            </a:r>
            <a:r>
              <a:rPr lang="en-US" sz="2000" dirty="0"/>
              <a:t>stream </a:t>
            </a:r>
            <a:r>
              <a:rPr lang="ru-RU" sz="2000" dirty="0"/>
              <a:t>по адресу </a:t>
            </a:r>
            <a:r>
              <a:rPr lang="en-US" sz="2000" dirty="0" err="1"/>
              <a:t>ptr</a:t>
            </a:r>
            <a:r>
              <a:rPr lang="en-US" sz="2000" dirty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size_t</a:t>
            </a:r>
            <a:r>
              <a:rPr lang="en-US" sz="2000" dirty="0"/>
              <a:t> </a:t>
            </a:r>
            <a:r>
              <a:rPr lang="en-US" sz="2000" dirty="0" err="1"/>
              <a:t>fread</a:t>
            </a:r>
            <a:r>
              <a:rPr lang="en-US" sz="2000" dirty="0"/>
              <a:t>(void *</a:t>
            </a:r>
            <a:r>
              <a:rPr lang="en-US" sz="2000" dirty="0" err="1"/>
              <a:t>ptr</a:t>
            </a:r>
            <a:r>
              <a:rPr lang="en-US" sz="2000" dirty="0"/>
              <a:t>, </a:t>
            </a:r>
            <a:r>
              <a:rPr lang="en-US" sz="2000" dirty="0" err="1"/>
              <a:t>size_t</a:t>
            </a:r>
            <a:r>
              <a:rPr lang="en-US" sz="2000" dirty="0"/>
              <a:t> size, </a:t>
            </a:r>
            <a:r>
              <a:rPr lang="en-US" sz="2000" dirty="0" err="1"/>
              <a:t>size_t</a:t>
            </a:r>
            <a:r>
              <a:rPr lang="en-US" sz="2000" dirty="0"/>
              <a:t> n, FILE *stream 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Здесь и далее </a:t>
            </a:r>
            <a:r>
              <a:rPr lang="en-US" sz="2000" dirty="0" err="1"/>
              <a:t>size_t</a:t>
            </a:r>
            <a:r>
              <a:rPr lang="en-US" sz="2000" dirty="0"/>
              <a:t> - </a:t>
            </a:r>
            <a:r>
              <a:rPr lang="ru-RU" sz="2000" dirty="0"/>
              <a:t>предварительно объявленный в библиотеке тип </a:t>
            </a:r>
            <a:r>
              <a:rPr lang="en-US" sz="2000" dirty="0" err="1"/>
              <a:t>typedef</a:t>
            </a:r>
            <a:r>
              <a:rPr lang="en-US" sz="2000" dirty="0"/>
              <a:t> </a:t>
            </a:r>
            <a:r>
              <a:rPr lang="en-US" sz="2000" dirty="0" err="1"/>
              <a:t>usigned</a:t>
            </a:r>
            <a:r>
              <a:rPr lang="en-US" sz="2000" dirty="0"/>
              <a:t> </a:t>
            </a:r>
            <a:r>
              <a:rPr lang="en-US" sz="2000" dirty="0" err="1"/>
              <a:t>size_t</a:t>
            </a:r>
            <a:r>
              <a:rPr lang="en-US" sz="2000" dirty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fwrite</a:t>
            </a:r>
            <a:r>
              <a:rPr lang="en-US" sz="2000" dirty="0"/>
              <a:t> - </a:t>
            </a:r>
            <a:r>
              <a:rPr lang="ru-RU" sz="2000" dirty="0"/>
              <a:t>записывает </a:t>
            </a:r>
            <a:r>
              <a:rPr lang="en-US" sz="2000" dirty="0"/>
              <a:t>n </a:t>
            </a:r>
            <a:r>
              <a:rPr lang="ru-RU" sz="2000" dirty="0"/>
              <a:t>элементов данных длиной </a:t>
            </a:r>
            <a:r>
              <a:rPr lang="en-US" sz="2000" dirty="0"/>
              <a:t>size </a:t>
            </a:r>
            <a:r>
              <a:rPr lang="ru-RU" sz="2000" dirty="0"/>
              <a:t>из </a:t>
            </a:r>
            <a:r>
              <a:rPr lang="en-US" sz="2000" dirty="0" err="1"/>
              <a:t>ptr</a:t>
            </a:r>
            <a:r>
              <a:rPr lang="en-US" sz="2000" dirty="0"/>
              <a:t> </a:t>
            </a:r>
            <a:r>
              <a:rPr lang="ru-RU" sz="2000" dirty="0"/>
              <a:t>и поток </a:t>
            </a:r>
            <a:r>
              <a:rPr lang="en-US" sz="2000" dirty="0"/>
              <a:t>stream.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Size_t</a:t>
            </a:r>
            <a:r>
              <a:rPr lang="en-US" sz="2000" dirty="0"/>
              <a:t> </a:t>
            </a:r>
            <a:r>
              <a:rPr lang="en-US" sz="2000" dirty="0" err="1"/>
              <a:t>fwrite</a:t>
            </a:r>
            <a:r>
              <a:rPr lang="en-US" sz="2000" dirty="0"/>
              <a:t>( void *</a:t>
            </a:r>
            <a:r>
              <a:rPr lang="en-US" sz="2000" dirty="0" err="1"/>
              <a:t>ptr</a:t>
            </a:r>
            <a:r>
              <a:rPr lang="en-US" sz="2000" dirty="0"/>
              <a:t>, </a:t>
            </a:r>
            <a:r>
              <a:rPr lang="en-US" sz="2000" dirty="0" err="1"/>
              <a:t>size_t</a:t>
            </a:r>
            <a:r>
              <a:rPr lang="en-US" sz="2000" dirty="0"/>
              <a:t> size, </a:t>
            </a:r>
            <a:r>
              <a:rPr lang="en-US" sz="2000" dirty="0" err="1"/>
              <a:t>size_t</a:t>
            </a:r>
            <a:r>
              <a:rPr lang="en-US" sz="2000" dirty="0"/>
              <a:t> n, FILE *stream);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006033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</TotalTime>
  <Words>2122</Words>
  <Application>Microsoft Office PowerPoint</Application>
  <PresentationFormat>Лист A4 (210x297 мм)</PresentationFormat>
  <Paragraphs>202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16</cp:revision>
  <dcterms:created xsi:type="dcterms:W3CDTF">2024-06-07T06:06:22Z</dcterms:created>
  <dcterms:modified xsi:type="dcterms:W3CDTF">2024-06-07T12:04:00Z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