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92" r:id="rId1"/>
  </p:sldMasterIdLst>
  <p:sldIdLst>
    <p:sldId id="256" r:id="rId2"/>
    <p:sldId id="258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295" r:id="rId19"/>
    <p:sldId id="296" r:id="rId20"/>
  </p:sldIdLst>
  <p:sldSz cx="9906000" cy="6858000" type="A4"/>
  <p:notesSz cx="5765800" cy="32448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87" userDrawn="1">
          <p15:clr>
            <a:srgbClr val="A4A3A4"/>
          </p15:clr>
        </p15:guide>
        <p15:guide id="2" pos="37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1244" y="44"/>
      </p:cViewPr>
      <p:guideLst>
        <p:guide orient="horz" pos="6087"/>
        <p:guide pos="37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57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767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797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72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627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855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537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635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995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056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95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94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 txBox="1"/>
          <p:nvPr/>
        </p:nvSpPr>
        <p:spPr>
          <a:xfrm>
            <a:off x="1143000" y="1143000"/>
            <a:ext cx="8153400" cy="1008773"/>
          </a:xfrm>
          <a:prstGeom prst="rect">
            <a:avLst/>
          </a:prstGeom>
        </p:spPr>
        <p:txBody>
          <a:bodyPr vert="horz" wrap="square" lIns="0" tIns="10957" rIns="0" bIns="0" rtlCol="0">
            <a:spAutoFit/>
          </a:bodyPr>
          <a:lstStyle/>
          <a:p>
            <a:pPr marL="9529">
              <a:spcBef>
                <a:spcPts val="86"/>
              </a:spcBef>
            </a:pP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Програмирование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языке </a:t>
            </a: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Python</a:t>
            </a:r>
            <a:endParaRPr 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9">
              <a:spcBef>
                <a:spcPts val="86"/>
              </a:spcBef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Тема 8. </a:t>
            </a: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Функции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14400" y="3619586"/>
            <a:ext cx="8610600" cy="2781214"/>
          </a:xfrm>
          <a:prstGeom prst="rect">
            <a:avLst/>
          </a:prstGeom>
        </p:spPr>
        <p:txBody>
          <a:bodyPr vert="horz" wrap="square" lIns="0" tIns="8576" rIns="0" bIns="0" rtlCol="0">
            <a:spAutoFit/>
          </a:bodyPr>
          <a:lstStyle/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программа: «</a:t>
            </a:r>
            <a:r>
              <a:rPr lang="en-US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6B05402- </a:t>
            </a:r>
            <a:r>
              <a:rPr lang="ru-RU" sz="2200" spc="-30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Механика»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Авторы: </a:t>
            </a:r>
            <a:r>
              <a:rPr lang="ru-RU" sz="2200" b="1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Хабидолда</a:t>
            </a: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Омирхан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PhD,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ассоцированный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профессор кафедры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АМЛиГ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им. проф.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Т.Г.Мустафина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Кутимов Кияс Сабирович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старший преподаватель кафедры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АМЛиГ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им. проф.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Т.Г.Мустафина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занятий: </a:t>
            </a: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лекция</a:t>
            </a:r>
          </a:p>
          <a:p>
            <a:pPr marL="9529" algn="r">
              <a:spcBef>
                <a:spcPts val="68"/>
              </a:spcBef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 algn="r">
              <a:spcBef>
                <a:spcPts val="68"/>
              </a:spcBef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 2024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1F5F782-55CF-4CA1-A0E0-BF542E66F256}"/>
              </a:ext>
            </a:extLst>
          </p:cNvPr>
          <p:cNvSpPr txBox="1"/>
          <p:nvPr/>
        </p:nvSpPr>
        <p:spPr>
          <a:xfrm>
            <a:off x="533400" y="169064"/>
            <a:ext cx="876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науки и высшего образования Республики Казахстан</a:t>
            </a:r>
          </a:p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Карагандинский университет имени  академика Е.А.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Букетова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>
            <a:extLst>
              <a:ext uri="{FF2B5EF4-FFF2-40B4-BE49-F238E27FC236}">
                <a16:creationId xmlns:a16="http://schemas.microsoft.com/office/drawing/2014/main" id="{042ECA16-71FA-4EE6-9FC3-4B8EDFE4E1A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1177" y="13266"/>
            <a:ext cx="9343646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spc="-112" dirty="0"/>
              <a:t>Локальные</a:t>
            </a:r>
            <a:r>
              <a:rPr sz="3200" spc="43" dirty="0"/>
              <a:t> </a:t>
            </a:r>
            <a:r>
              <a:rPr sz="3200" spc="-137" dirty="0"/>
              <a:t>переменные</a:t>
            </a: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DB640335-2DA5-4625-9BB1-1CB50A98FAB3}"/>
              </a:ext>
            </a:extLst>
          </p:cNvPr>
          <p:cNvSpPr txBox="1"/>
          <p:nvPr/>
        </p:nvSpPr>
        <p:spPr>
          <a:xfrm>
            <a:off x="381000" y="603890"/>
            <a:ext cx="8209543" cy="2427132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254201" marR="8728" indent="-233473">
              <a:lnSpc>
                <a:spcPct val="101499"/>
              </a:lnSpc>
              <a:spcBef>
                <a:spcPts val="13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sz="2200" dirty="0">
                <a:latin typeface="Microsoft Sans Serif"/>
                <a:cs typeface="Microsoft Sans Serif"/>
              </a:rPr>
              <a:t>При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объявлении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переменных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внутри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определения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функции,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они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никоим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образом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не 	</a:t>
            </a:r>
            <a:r>
              <a:rPr sz="2200" spc="-52" dirty="0">
                <a:latin typeface="Microsoft Sans Serif"/>
                <a:cs typeface="Microsoft Sans Serif"/>
              </a:rPr>
              <a:t>связаны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с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другими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переменными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с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таким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же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именем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за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пределами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335" dirty="0">
                <a:latin typeface="Microsoft Sans Serif"/>
                <a:cs typeface="Microsoft Sans Serif"/>
              </a:rPr>
              <a:t>–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т.е.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имена 	</a:t>
            </a:r>
            <a:r>
              <a:rPr sz="2200" spc="-86" dirty="0">
                <a:latin typeface="Microsoft Sans Serif"/>
                <a:cs typeface="Microsoft Sans Serif"/>
              </a:rPr>
              <a:t>переменных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являются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локальными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функции.</a:t>
            </a:r>
            <a:endParaRPr sz="2200" dirty="0">
              <a:latin typeface="Microsoft Sans Serif"/>
              <a:cs typeface="Microsoft Sans Serif"/>
            </a:endParaRPr>
          </a:p>
          <a:p>
            <a:pPr marL="254201" marR="56732" indent="-233473">
              <a:lnSpc>
                <a:spcPct val="101499"/>
              </a:lnSpc>
              <a:spcBef>
                <a:spcPts val="344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sz="2200" dirty="0">
                <a:latin typeface="Microsoft Sans Serif"/>
                <a:cs typeface="Microsoft Sans Serif"/>
              </a:rPr>
              <a:t>Это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называется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b="1" spc="-120" dirty="0">
                <a:solidFill>
                  <a:srgbClr val="F7931E"/>
                </a:solidFill>
                <a:latin typeface="Arial"/>
                <a:cs typeface="Arial"/>
              </a:rPr>
              <a:t>областью</a:t>
            </a:r>
            <a:r>
              <a:rPr sz="2200" b="1" spc="17" dirty="0">
                <a:solidFill>
                  <a:srgbClr val="F7931E"/>
                </a:solidFill>
                <a:latin typeface="Arial"/>
                <a:cs typeface="Arial"/>
              </a:rPr>
              <a:t> </a:t>
            </a:r>
            <a:r>
              <a:rPr sz="2200" b="1" spc="-86" dirty="0">
                <a:solidFill>
                  <a:srgbClr val="F7931E"/>
                </a:solidFill>
                <a:latin typeface="Arial"/>
                <a:cs typeface="Arial"/>
              </a:rPr>
              <a:t>видимости</a:t>
            </a:r>
            <a:r>
              <a:rPr sz="2200" b="1" spc="9" dirty="0">
                <a:solidFill>
                  <a:srgbClr val="F7931E"/>
                </a:solidFill>
                <a:latin typeface="Arial"/>
                <a:cs typeface="Arial"/>
              </a:rPr>
              <a:t> </a:t>
            </a:r>
            <a:r>
              <a:rPr sz="2200" b="1" spc="-86" dirty="0">
                <a:solidFill>
                  <a:srgbClr val="F7931E"/>
                </a:solidFill>
                <a:latin typeface="Arial"/>
                <a:cs typeface="Arial"/>
              </a:rPr>
              <a:t>переменной</a:t>
            </a:r>
            <a:r>
              <a:rPr sz="2200" spc="-86" dirty="0">
                <a:latin typeface="Microsoft Sans Serif"/>
                <a:cs typeface="Microsoft Sans Serif"/>
              </a:rPr>
              <a:t>.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Область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видимости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всех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переменных 	</a:t>
            </a:r>
            <a:r>
              <a:rPr sz="2200" spc="-52" dirty="0">
                <a:latin typeface="Microsoft Sans Serif"/>
                <a:cs typeface="Microsoft Sans Serif"/>
              </a:rPr>
              <a:t>ограничена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блоком,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котором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они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объявлены,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начиная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с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точки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объявления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имени.</a:t>
            </a:r>
            <a:endParaRPr sz="2200" dirty="0">
              <a:latin typeface="Microsoft Sans Serif"/>
              <a:cs typeface="Microsoft Sans Serif"/>
            </a:endParaRPr>
          </a:p>
        </p:txBody>
      </p:sp>
      <p:sp>
        <p:nvSpPr>
          <p:cNvPr id="6" name="object 22">
            <a:extLst>
              <a:ext uri="{FF2B5EF4-FFF2-40B4-BE49-F238E27FC236}">
                <a16:creationId xmlns:a16="http://schemas.microsoft.com/office/drawing/2014/main" id="{A626F76A-49A3-44DC-8332-A112098F25B9}"/>
              </a:ext>
            </a:extLst>
          </p:cNvPr>
          <p:cNvSpPr txBox="1"/>
          <p:nvPr/>
        </p:nvSpPr>
        <p:spPr>
          <a:xfrm>
            <a:off x="2269367" y="4020555"/>
            <a:ext cx="2981619" cy="694961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lnSpc>
                <a:spcPts val="1701"/>
              </a:lnSpc>
              <a:spcBef>
                <a:spcPts val="163"/>
              </a:spcBef>
            </a:pPr>
            <a:r>
              <a:rPr sz="2200" spc="137" dirty="0">
                <a:latin typeface="Calibri"/>
                <a:cs typeface="Calibri"/>
              </a:rPr>
              <a:t>x</a:t>
            </a:r>
            <a:r>
              <a:rPr sz="2200" spc="773" dirty="0">
                <a:latin typeface="Calibri"/>
                <a:cs typeface="Calibri"/>
              </a:rPr>
              <a:t> </a:t>
            </a:r>
            <a:r>
              <a:rPr sz="2200" dirty="0">
                <a:latin typeface="Calibri"/>
                <a:cs typeface="Calibri"/>
              </a:rPr>
              <a:t>=</a:t>
            </a:r>
            <a:r>
              <a:rPr sz="2200" spc="782" dirty="0">
                <a:latin typeface="Calibri"/>
                <a:cs typeface="Calibri"/>
              </a:rPr>
              <a:t> </a:t>
            </a:r>
            <a:r>
              <a:rPr sz="2200" spc="-86" dirty="0">
                <a:latin typeface="Calibri"/>
                <a:cs typeface="Calibri"/>
              </a:rPr>
              <a:t>2</a:t>
            </a:r>
            <a:endParaRPr sz="2200" dirty="0">
              <a:latin typeface="Calibri"/>
              <a:cs typeface="Calibri"/>
            </a:endParaRPr>
          </a:p>
          <a:p>
            <a:pPr marL="28366">
              <a:lnSpc>
                <a:spcPts val="1701"/>
              </a:lnSpc>
            </a:pPr>
            <a:r>
              <a:rPr sz="2200" spc="335" dirty="0">
                <a:solidFill>
                  <a:srgbClr val="007F00"/>
                </a:solidFill>
                <a:latin typeface="Calibri"/>
                <a:cs typeface="Calibri"/>
              </a:rPr>
              <a:t>print</a:t>
            </a:r>
            <a:r>
              <a:rPr sz="2200" spc="335" dirty="0">
                <a:latin typeface="Calibri"/>
                <a:cs typeface="Calibri"/>
              </a:rPr>
              <a:t>(</a:t>
            </a:r>
            <a:r>
              <a:rPr sz="2200" spc="335" dirty="0">
                <a:solidFill>
                  <a:srgbClr val="BA2020"/>
                </a:solidFill>
                <a:latin typeface="Calibri"/>
                <a:cs typeface="Calibri"/>
              </a:rPr>
              <a:t>"</a:t>
            </a:r>
            <a:r>
              <a:rPr sz="2200" spc="-129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215" dirty="0">
                <a:solidFill>
                  <a:srgbClr val="BA2020"/>
                </a:solidFill>
                <a:latin typeface="Calibri"/>
                <a:cs typeface="Calibri"/>
              </a:rPr>
              <a:t>Replace</a:t>
            </a:r>
            <a:r>
              <a:rPr sz="2200" spc="850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137" dirty="0">
                <a:solidFill>
                  <a:srgbClr val="BA2020"/>
                </a:solidFill>
                <a:latin typeface="Calibri"/>
                <a:cs typeface="Calibri"/>
              </a:rPr>
              <a:t>x</a:t>
            </a:r>
            <a:r>
              <a:rPr sz="2200" spc="808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335" dirty="0">
                <a:solidFill>
                  <a:srgbClr val="BA2020"/>
                </a:solidFill>
                <a:latin typeface="Calibri"/>
                <a:cs typeface="Calibri"/>
              </a:rPr>
              <a:t>to"</a:t>
            </a:r>
            <a:r>
              <a:rPr sz="2200" spc="335" dirty="0">
                <a:latin typeface="Calibri"/>
                <a:cs typeface="Calibri"/>
              </a:rPr>
              <a:t>,</a:t>
            </a:r>
            <a:r>
              <a:rPr sz="2200" spc="765" dirty="0">
                <a:latin typeface="Calibri"/>
                <a:cs typeface="Calibri"/>
              </a:rPr>
              <a:t> </a:t>
            </a:r>
            <a:r>
              <a:rPr sz="2200" spc="266" dirty="0">
                <a:latin typeface="Calibri"/>
                <a:cs typeface="Calibri"/>
              </a:rPr>
              <a:t>x)</a:t>
            </a:r>
            <a:endParaRPr sz="2200" dirty="0">
              <a:latin typeface="Calibri"/>
              <a:cs typeface="Calibri"/>
            </a:endParaRPr>
          </a:p>
        </p:txBody>
      </p:sp>
      <p:sp>
        <p:nvSpPr>
          <p:cNvPr id="7" name="object 23">
            <a:extLst>
              <a:ext uri="{FF2B5EF4-FFF2-40B4-BE49-F238E27FC236}">
                <a16:creationId xmlns:a16="http://schemas.microsoft.com/office/drawing/2014/main" id="{E4EDB9A7-E470-4C89-BCA6-91AEC2F2E823}"/>
              </a:ext>
            </a:extLst>
          </p:cNvPr>
          <p:cNvSpPr txBox="1"/>
          <p:nvPr/>
        </p:nvSpPr>
        <p:spPr>
          <a:xfrm>
            <a:off x="788484" y="2967878"/>
            <a:ext cx="4393115" cy="3302502"/>
          </a:xfrm>
          <a:prstGeom prst="rect">
            <a:avLst/>
          </a:prstGeom>
        </p:spPr>
        <p:txBody>
          <a:bodyPr vert="horz" wrap="square" lIns="0" tIns="60003" rIns="0" bIns="0" rtlCol="0">
            <a:spAutoFit/>
          </a:bodyPr>
          <a:lstStyle/>
          <a:p>
            <a:pPr marL="98189">
              <a:spcBef>
                <a:spcPts val="472"/>
              </a:spcBef>
              <a:tabLst>
                <a:tab pos="488765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1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29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2200" spc="773" dirty="0">
                <a:solidFill>
                  <a:srgbClr val="AA21FF"/>
                </a:solidFill>
                <a:latin typeface="Calibri"/>
                <a:cs typeface="Calibri"/>
              </a:rPr>
              <a:t> </a:t>
            </a:r>
            <a:r>
              <a:rPr sz="2200" spc="137" dirty="0">
                <a:latin typeface="Calibri"/>
                <a:cs typeface="Calibri"/>
              </a:rPr>
              <a:t>x</a:t>
            </a:r>
            <a:r>
              <a:rPr sz="2200" spc="782" dirty="0">
                <a:latin typeface="Calibri"/>
                <a:cs typeface="Calibri"/>
              </a:rPr>
              <a:t> </a:t>
            </a:r>
            <a:r>
              <a:rPr sz="2200" dirty="0">
                <a:latin typeface="Calibri"/>
                <a:cs typeface="Calibri"/>
              </a:rPr>
              <a:t>=</a:t>
            </a:r>
            <a:r>
              <a:rPr sz="2200" spc="808" dirty="0">
                <a:latin typeface="Calibri"/>
                <a:cs typeface="Calibri"/>
              </a:rPr>
              <a:t> </a:t>
            </a:r>
            <a:r>
              <a:rPr sz="2200" spc="-60" dirty="0">
                <a:latin typeface="Calibri"/>
                <a:cs typeface="Calibri"/>
              </a:rPr>
              <a:t>50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ts val="1134"/>
              </a:lnSpc>
              <a:spcBef>
                <a:spcPts val="196"/>
              </a:spcBef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2</a:t>
            </a:r>
            <a:endParaRPr sz="2200" dirty="0">
              <a:latin typeface="Lucida Sans Unicode"/>
              <a:cs typeface="Lucida Sans Unicode"/>
            </a:endParaRPr>
          </a:p>
          <a:p>
            <a:pPr marL="98189">
              <a:lnSpc>
                <a:spcPts val="1589"/>
              </a:lnSpc>
              <a:tabLst>
                <a:tab pos="488765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3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29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2200" spc="832" dirty="0">
                <a:solidFill>
                  <a:srgbClr val="AA21FF"/>
                </a:solidFill>
                <a:latin typeface="Calibri"/>
                <a:cs typeface="Calibri"/>
              </a:rPr>
              <a:t> </a:t>
            </a:r>
            <a:r>
              <a:rPr sz="2200" spc="189" dirty="0">
                <a:solidFill>
                  <a:srgbClr val="007F00"/>
                </a:solidFill>
                <a:latin typeface="Calibri"/>
                <a:cs typeface="Calibri"/>
              </a:rPr>
              <a:t>def</a:t>
            </a:r>
            <a:r>
              <a:rPr sz="2200" spc="275" dirty="0">
                <a:solidFill>
                  <a:srgbClr val="007F00"/>
                </a:solidFill>
                <a:latin typeface="Calibri"/>
                <a:cs typeface="Calibri"/>
              </a:rPr>
              <a:t>  </a:t>
            </a:r>
            <a:r>
              <a:rPr sz="2200" spc="275" dirty="0">
                <a:latin typeface="Calibri"/>
                <a:cs typeface="Calibri"/>
              </a:rPr>
              <a:t>func(</a:t>
            </a:r>
            <a:r>
              <a:rPr sz="2200" spc="-180" dirty="0">
                <a:latin typeface="Calibri"/>
                <a:cs typeface="Calibri"/>
              </a:rPr>
              <a:t> </a:t>
            </a:r>
            <a:r>
              <a:rPr sz="2200" spc="344" dirty="0">
                <a:latin typeface="Calibri"/>
                <a:cs typeface="Calibri"/>
              </a:rPr>
              <a:t>x):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ts val="1536"/>
              </a:lnSpc>
              <a:tabLst>
                <a:tab pos="494220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4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455" dirty="0">
                <a:latin typeface="Calibri"/>
                <a:cs typeface="Calibri"/>
              </a:rPr>
              <a:t>...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ts val="1536"/>
              </a:lnSpc>
              <a:tabLst>
                <a:tab pos="494220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5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455" dirty="0">
                <a:latin typeface="Calibri"/>
                <a:cs typeface="Calibri"/>
              </a:rPr>
              <a:t>...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ts val="1536"/>
              </a:lnSpc>
              <a:tabLst>
                <a:tab pos="494220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6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455" dirty="0">
                <a:latin typeface="Calibri"/>
                <a:cs typeface="Calibri"/>
              </a:rPr>
              <a:t>...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ts val="1701"/>
              </a:lnSpc>
              <a:tabLst>
                <a:tab pos="494220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7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455" dirty="0">
                <a:latin typeface="Calibri"/>
                <a:cs typeface="Calibri"/>
              </a:rPr>
              <a:t>...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ts val="1134"/>
              </a:lnSpc>
              <a:spcBef>
                <a:spcPts val="206"/>
              </a:spcBef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8</a:t>
            </a:r>
            <a:endParaRPr sz="2200" dirty="0">
              <a:latin typeface="Lucida Sans Unicode"/>
              <a:cs typeface="Lucida Sans Unicode"/>
            </a:endParaRPr>
          </a:p>
          <a:p>
            <a:pPr marL="98189">
              <a:lnSpc>
                <a:spcPts val="1589"/>
              </a:lnSpc>
              <a:tabLst>
                <a:tab pos="488765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9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29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2200" spc="258" dirty="0">
                <a:solidFill>
                  <a:srgbClr val="AA21FF"/>
                </a:solidFill>
                <a:latin typeface="Calibri"/>
                <a:cs typeface="Calibri"/>
              </a:rPr>
              <a:t>  </a:t>
            </a:r>
            <a:r>
              <a:rPr sz="2200" spc="275" dirty="0">
                <a:latin typeface="Calibri"/>
                <a:cs typeface="Calibri"/>
              </a:rPr>
              <a:t>func(</a:t>
            </a:r>
            <a:r>
              <a:rPr sz="2200" spc="-196" dirty="0">
                <a:latin typeface="Calibri"/>
                <a:cs typeface="Calibri"/>
              </a:rPr>
              <a:t> </a:t>
            </a:r>
            <a:r>
              <a:rPr sz="2200" spc="266" dirty="0">
                <a:latin typeface="Calibri"/>
                <a:cs typeface="Calibri"/>
              </a:rPr>
              <a:t>x)</a:t>
            </a:r>
            <a:endParaRPr sz="2200" dirty="0">
              <a:latin typeface="Calibri"/>
              <a:cs typeface="Calibri"/>
            </a:endParaRPr>
          </a:p>
          <a:p>
            <a:pPr marL="21820">
              <a:lnSpc>
                <a:spcPts val="1536"/>
              </a:lnSpc>
              <a:tabLst>
                <a:tab pos="478946" algn="l"/>
              </a:tabLst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10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37" dirty="0">
                <a:solidFill>
                  <a:srgbClr val="BA2020"/>
                </a:solidFill>
                <a:latin typeface="Calibri"/>
                <a:cs typeface="Calibri"/>
              </a:rPr>
              <a:t>x</a:t>
            </a:r>
            <a:r>
              <a:rPr sz="2200" spc="455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BA2020"/>
                </a:solidFill>
                <a:latin typeface="Calibri"/>
                <a:cs typeface="Calibri"/>
              </a:rPr>
              <a:t>=</a:t>
            </a:r>
            <a:r>
              <a:rPr sz="2200" spc="464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-43" dirty="0">
                <a:solidFill>
                  <a:srgbClr val="BA2020"/>
                </a:solidFill>
                <a:latin typeface="Calibri"/>
                <a:cs typeface="Calibri"/>
              </a:rPr>
              <a:t>50</a:t>
            </a:r>
            <a:endParaRPr sz="2200" dirty="0">
              <a:latin typeface="Calibri"/>
              <a:cs typeface="Calibri"/>
            </a:endParaRPr>
          </a:p>
          <a:p>
            <a:pPr marL="21820">
              <a:lnSpc>
                <a:spcPts val="1701"/>
              </a:lnSpc>
              <a:tabLst>
                <a:tab pos="478946" algn="l"/>
              </a:tabLst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11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86" dirty="0">
                <a:solidFill>
                  <a:srgbClr val="BA2020"/>
                </a:solidFill>
                <a:latin typeface="Calibri"/>
                <a:cs typeface="Calibri"/>
              </a:rPr>
              <a:t>Replace</a:t>
            </a:r>
            <a:r>
              <a:rPr sz="2200" spc="464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137" dirty="0">
                <a:solidFill>
                  <a:srgbClr val="BA2020"/>
                </a:solidFill>
                <a:latin typeface="Calibri"/>
                <a:cs typeface="Calibri"/>
              </a:rPr>
              <a:t>x</a:t>
            </a:r>
            <a:r>
              <a:rPr sz="2200" spc="464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129" dirty="0">
                <a:solidFill>
                  <a:srgbClr val="BA2020"/>
                </a:solidFill>
                <a:latin typeface="Calibri"/>
                <a:cs typeface="Calibri"/>
              </a:rPr>
              <a:t>to</a:t>
            </a:r>
            <a:r>
              <a:rPr sz="2200" spc="464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-86" dirty="0">
                <a:solidFill>
                  <a:srgbClr val="BA2020"/>
                </a:solidFill>
                <a:latin typeface="Calibri"/>
                <a:cs typeface="Calibri"/>
              </a:rPr>
              <a:t>2</a:t>
            </a:r>
            <a:endParaRPr sz="2200" dirty="0">
              <a:latin typeface="Calibri"/>
              <a:cs typeface="Calibri"/>
            </a:endParaRPr>
          </a:p>
          <a:p>
            <a:pPr marL="21820">
              <a:lnSpc>
                <a:spcPts val="1134"/>
              </a:lnSpc>
              <a:spcBef>
                <a:spcPts val="196"/>
              </a:spcBef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12</a:t>
            </a:r>
            <a:endParaRPr sz="2200" dirty="0">
              <a:latin typeface="Lucida Sans Unicode"/>
              <a:cs typeface="Lucida Sans Unicode"/>
            </a:endParaRPr>
          </a:p>
          <a:p>
            <a:pPr marL="21820">
              <a:lnSpc>
                <a:spcPts val="1589"/>
              </a:lnSpc>
              <a:tabLst>
                <a:tab pos="488765" algn="l"/>
              </a:tabLst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13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29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2200" spc="832" dirty="0">
                <a:solidFill>
                  <a:srgbClr val="AA21FF"/>
                </a:solidFill>
                <a:latin typeface="Calibri"/>
                <a:cs typeface="Calibri"/>
              </a:rPr>
              <a:t> </a:t>
            </a:r>
            <a:r>
              <a:rPr sz="2200" spc="335" dirty="0">
                <a:solidFill>
                  <a:srgbClr val="007F00"/>
                </a:solidFill>
                <a:latin typeface="Calibri"/>
                <a:cs typeface="Calibri"/>
              </a:rPr>
              <a:t>print</a:t>
            </a:r>
            <a:r>
              <a:rPr sz="2200" spc="335" dirty="0">
                <a:latin typeface="Calibri"/>
                <a:cs typeface="Calibri"/>
              </a:rPr>
              <a:t>(</a:t>
            </a:r>
            <a:r>
              <a:rPr sz="2200" spc="335" dirty="0">
                <a:solidFill>
                  <a:srgbClr val="BA2020"/>
                </a:solidFill>
                <a:latin typeface="Calibri"/>
                <a:cs typeface="Calibri"/>
              </a:rPr>
              <a:t>"</a:t>
            </a:r>
            <a:r>
              <a:rPr sz="2200" spc="-180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137" dirty="0">
                <a:solidFill>
                  <a:srgbClr val="BA2020"/>
                </a:solidFill>
                <a:latin typeface="Calibri"/>
                <a:cs typeface="Calibri"/>
              </a:rPr>
              <a:t>x</a:t>
            </a:r>
            <a:r>
              <a:rPr sz="2200" spc="782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318" dirty="0">
                <a:solidFill>
                  <a:srgbClr val="BA2020"/>
                </a:solidFill>
                <a:latin typeface="Calibri"/>
                <a:cs typeface="Calibri"/>
              </a:rPr>
              <a:t>="</a:t>
            </a:r>
            <a:r>
              <a:rPr sz="2200" spc="318" dirty="0">
                <a:latin typeface="Calibri"/>
                <a:cs typeface="Calibri"/>
              </a:rPr>
              <a:t>,</a:t>
            </a:r>
            <a:r>
              <a:rPr sz="2200" spc="765" dirty="0">
                <a:latin typeface="Calibri"/>
                <a:cs typeface="Calibri"/>
              </a:rPr>
              <a:t> </a:t>
            </a:r>
            <a:r>
              <a:rPr sz="2200" spc="266" dirty="0">
                <a:latin typeface="Calibri"/>
                <a:cs typeface="Calibri"/>
              </a:rPr>
              <a:t>x)</a:t>
            </a:r>
            <a:endParaRPr sz="2200" dirty="0">
              <a:latin typeface="Calibri"/>
              <a:cs typeface="Calibri"/>
            </a:endParaRPr>
          </a:p>
          <a:p>
            <a:pPr marL="21820">
              <a:lnSpc>
                <a:spcPts val="1701"/>
              </a:lnSpc>
              <a:tabLst>
                <a:tab pos="478946" algn="l"/>
              </a:tabLst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14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37" dirty="0">
                <a:solidFill>
                  <a:srgbClr val="BA2020"/>
                </a:solidFill>
                <a:latin typeface="Calibri"/>
                <a:cs typeface="Calibri"/>
              </a:rPr>
              <a:t>x</a:t>
            </a:r>
            <a:r>
              <a:rPr sz="2200" spc="455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BA2020"/>
                </a:solidFill>
                <a:latin typeface="Calibri"/>
                <a:cs typeface="Calibri"/>
              </a:rPr>
              <a:t>=</a:t>
            </a:r>
            <a:r>
              <a:rPr sz="2200" spc="464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-43" dirty="0">
                <a:solidFill>
                  <a:srgbClr val="BA2020"/>
                </a:solidFill>
                <a:latin typeface="Calibri"/>
                <a:cs typeface="Calibri"/>
              </a:rPr>
              <a:t>50</a:t>
            </a:r>
            <a:endParaRPr sz="2200" dirty="0">
              <a:latin typeface="Calibri"/>
              <a:cs typeface="Calibri"/>
            </a:endParaRPr>
          </a:p>
          <a:p>
            <a:pPr marL="21820">
              <a:spcBef>
                <a:spcPts val="196"/>
              </a:spcBef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15</a:t>
            </a:r>
            <a:endParaRPr sz="2200" dirty="0">
              <a:latin typeface="Lucida Sans Unicode"/>
              <a:cs typeface="Lucida Sans Unicode"/>
            </a:endParaRPr>
          </a:p>
        </p:txBody>
      </p:sp>
      <p:sp>
        <p:nvSpPr>
          <p:cNvPr id="8" name="object 21">
            <a:extLst>
              <a:ext uri="{FF2B5EF4-FFF2-40B4-BE49-F238E27FC236}">
                <a16:creationId xmlns:a16="http://schemas.microsoft.com/office/drawing/2014/main" id="{A4F76E20-1030-40FA-B19B-0C01F278F0CD}"/>
              </a:ext>
            </a:extLst>
          </p:cNvPr>
          <p:cNvSpPr txBox="1"/>
          <p:nvPr/>
        </p:nvSpPr>
        <p:spPr>
          <a:xfrm>
            <a:off x="2256962" y="3647236"/>
            <a:ext cx="3542328" cy="359485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2200" spc="335" dirty="0">
                <a:solidFill>
                  <a:srgbClr val="007F00"/>
                </a:solidFill>
                <a:latin typeface="Calibri"/>
                <a:cs typeface="Calibri"/>
              </a:rPr>
              <a:t>print</a:t>
            </a:r>
            <a:r>
              <a:rPr sz="2200" spc="335" dirty="0">
                <a:latin typeface="Calibri"/>
                <a:cs typeface="Calibri"/>
              </a:rPr>
              <a:t>(</a:t>
            </a:r>
            <a:r>
              <a:rPr sz="2200" spc="335" dirty="0">
                <a:solidFill>
                  <a:srgbClr val="BA2020"/>
                </a:solidFill>
                <a:latin typeface="Calibri"/>
                <a:cs typeface="Calibri"/>
              </a:rPr>
              <a:t>"</a:t>
            </a:r>
            <a:r>
              <a:rPr sz="2200" spc="-189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137" dirty="0">
                <a:solidFill>
                  <a:srgbClr val="BA2020"/>
                </a:solidFill>
                <a:latin typeface="Calibri"/>
                <a:cs typeface="Calibri"/>
              </a:rPr>
              <a:t>x</a:t>
            </a:r>
            <a:r>
              <a:rPr sz="2200" spc="789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318" dirty="0">
                <a:solidFill>
                  <a:srgbClr val="BA2020"/>
                </a:solidFill>
                <a:latin typeface="Calibri"/>
                <a:cs typeface="Calibri"/>
              </a:rPr>
              <a:t>="</a:t>
            </a:r>
            <a:r>
              <a:rPr sz="2200" spc="318" dirty="0">
                <a:latin typeface="Calibri"/>
                <a:cs typeface="Calibri"/>
              </a:rPr>
              <a:t>,</a:t>
            </a:r>
            <a:r>
              <a:rPr sz="2200" spc="773" dirty="0">
                <a:latin typeface="Calibri"/>
                <a:cs typeface="Calibri"/>
              </a:rPr>
              <a:t> </a:t>
            </a:r>
            <a:r>
              <a:rPr sz="2200" spc="266" dirty="0">
                <a:latin typeface="Calibri"/>
                <a:cs typeface="Calibri"/>
              </a:rPr>
              <a:t>x)</a:t>
            </a:r>
            <a:endParaRPr sz="22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410378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>
            <a:extLst>
              <a:ext uri="{FF2B5EF4-FFF2-40B4-BE49-F238E27FC236}">
                <a16:creationId xmlns:a16="http://schemas.microsoft.com/office/drawing/2014/main" id="{E0E9D3C6-9B99-4ABC-8C9A-D80AF4FC28E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62354" y="13266"/>
            <a:ext cx="9343646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spc="-77" dirty="0"/>
              <a:t>Оператор</a:t>
            </a:r>
            <a:r>
              <a:rPr sz="3200" dirty="0"/>
              <a:t> </a:t>
            </a:r>
            <a:r>
              <a:rPr sz="3200" b="0" spc="129" dirty="0">
                <a:solidFill>
                  <a:srgbClr val="1F973F"/>
                </a:solidFill>
                <a:latin typeface="Cambria"/>
                <a:cs typeface="Cambria"/>
              </a:rPr>
              <a:t>global</a:t>
            </a:r>
          </a:p>
        </p:txBody>
      </p:sp>
      <p:sp>
        <p:nvSpPr>
          <p:cNvPr id="5" name="object 22">
            <a:extLst>
              <a:ext uri="{FF2B5EF4-FFF2-40B4-BE49-F238E27FC236}">
                <a16:creationId xmlns:a16="http://schemas.microsoft.com/office/drawing/2014/main" id="{4E7F56A5-ED14-47D4-BC14-E847FD5ED09A}"/>
              </a:ext>
            </a:extLst>
          </p:cNvPr>
          <p:cNvSpPr txBox="1"/>
          <p:nvPr/>
        </p:nvSpPr>
        <p:spPr>
          <a:xfrm>
            <a:off x="457200" y="463218"/>
            <a:ext cx="8120083" cy="5785744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476764" marR="8728" indent="-233473">
              <a:lnSpc>
                <a:spcPct val="101499"/>
              </a:lnSpc>
              <a:spcBef>
                <a:spcPts val="13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478946" algn="l"/>
              </a:tabLst>
            </a:pPr>
            <a:r>
              <a:rPr sz="2200" dirty="0">
                <a:latin typeface="Microsoft Sans Serif"/>
                <a:cs typeface="Microsoft Sans Serif"/>
              </a:rPr>
              <a:t>Чтобы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присвоить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значение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переменной,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определённой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на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высшем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уровне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программы, 	</a:t>
            </a:r>
            <a:r>
              <a:rPr sz="2200" spc="-86" dirty="0">
                <a:latin typeface="Microsoft Sans Serif"/>
                <a:cs typeface="Microsoft Sans Serif"/>
              </a:rPr>
              <a:t>необходимо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явно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указать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Python,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что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129" dirty="0">
                <a:latin typeface="Microsoft Sans Serif"/>
                <a:cs typeface="Microsoft Sans Serif"/>
              </a:rPr>
              <a:t>её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имя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не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локально,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а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глобально.</a:t>
            </a:r>
            <a:endParaRPr sz="2200" dirty="0">
              <a:latin typeface="Microsoft Sans Serif"/>
              <a:cs typeface="Microsoft Sans Serif"/>
            </a:endParaRPr>
          </a:p>
          <a:p>
            <a:pPr marL="476764" marR="196379" indent="-233473">
              <a:lnSpc>
                <a:spcPct val="101499"/>
              </a:lnSpc>
              <a:spcBef>
                <a:spcPts val="344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478946" algn="l"/>
              </a:tabLst>
            </a:pPr>
            <a:r>
              <a:rPr sz="2200" spc="-17" dirty="0">
                <a:latin typeface="Microsoft Sans Serif"/>
                <a:cs typeface="Microsoft Sans Serif"/>
              </a:rPr>
              <a:t>Без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применения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зарезервированного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слова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155" dirty="0">
                <a:solidFill>
                  <a:srgbClr val="1F973F"/>
                </a:solidFill>
                <a:latin typeface="Calibri"/>
                <a:cs typeface="Calibri"/>
              </a:rPr>
              <a:t>global</a:t>
            </a:r>
            <a:r>
              <a:rPr sz="2200" spc="103" dirty="0">
                <a:solidFill>
                  <a:srgbClr val="1F973F"/>
                </a:solidFill>
                <a:latin typeface="Calibri"/>
                <a:cs typeface="Calibri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невозможно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присвоить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значение 	</a:t>
            </a:r>
            <a:r>
              <a:rPr sz="2200" spc="-60" dirty="0">
                <a:latin typeface="Microsoft Sans Serif"/>
                <a:cs typeface="Microsoft Sans Serif"/>
              </a:rPr>
              <a:t>переменной,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определённой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за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пределами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функции.</a:t>
            </a:r>
            <a:endParaRPr sz="2200" dirty="0">
              <a:latin typeface="Microsoft Sans Serif"/>
              <a:cs typeface="Microsoft Sans Serif"/>
            </a:endParaRPr>
          </a:p>
          <a:p>
            <a:pPr marL="98189">
              <a:spcBef>
                <a:spcPts val="369"/>
              </a:spcBef>
              <a:tabLst>
                <a:tab pos="488765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1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29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2200" spc="773" dirty="0">
                <a:solidFill>
                  <a:srgbClr val="AA21FF"/>
                </a:solidFill>
                <a:latin typeface="Calibri"/>
                <a:cs typeface="Calibri"/>
              </a:rPr>
              <a:t> </a:t>
            </a:r>
            <a:r>
              <a:rPr sz="2200" spc="137" dirty="0">
                <a:latin typeface="Calibri"/>
                <a:cs typeface="Calibri"/>
              </a:rPr>
              <a:t>x</a:t>
            </a:r>
            <a:r>
              <a:rPr sz="2200" spc="782" dirty="0">
                <a:latin typeface="Calibri"/>
                <a:cs typeface="Calibri"/>
              </a:rPr>
              <a:t> </a:t>
            </a:r>
            <a:r>
              <a:rPr sz="2200" dirty="0">
                <a:latin typeface="Calibri"/>
                <a:cs typeface="Calibri"/>
              </a:rPr>
              <a:t>=</a:t>
            </a:r>
            <a:r>
              <a:rPr sz="2200" spc="808" dirty="0">
                <a:latin typeface="Calibri"/>
                <a:cs typeface="Calibri"/>
              </a:rPr>
              <a:t> </a:t>
            </a:r>
            <a:r>
              <a:rPr sz="2200" spc="-60" dirty="0">
                <a:latin typeface="Calibri"/>
                <a:cs typeface="Calibri"/>
              </a:rPr>
              <a:t>50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ts val="1134"/>
              </a:lnSpc>
              <a:spcBef>
                <a:spcPts val="196"/>
              </a:spcBef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2</a:t>
            </a:r>
            <a:endParaRPr sz="2200" dirty="0">
              <a:latin typeface="Lucida Sans Unicode"/>
              <a:cs typeface="Lucida Sans Unicode"/>
            </a:endParaRPr>
          </a:p>
          <a:p>
            <a:pPr marL="98189">
              <a:lnSpc>
                <a:spcPts val="1589"/>
              </a:lnSpc>
              <a:tabLst>
                <a:tab pos="488765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3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29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2200" spc="825" dirty="0">
                <a:solidFill>
                  <a:srgbClr val="AA21FF"/>
                </a:solidFill>
                <a:latin typeface="Calibri"/>
                <a:cs typeface="Calibri"/>
              </a:rPr>
              <a:t> </a:t>
            </a:r>
            <a:r>
              <a:rPr sz="2200" spc="189" dirty="0">
                <a:solidFill>
                  <a:srgbClr val="007F00"/>
                </a:solidFill>
                <a:latin typeface="Calibri"/>
                <a:cs typeface="Calibri"/>
              </a:rPr>
              <a:t>def</a:t>
            </a:r>
            <a:r>
              <a:rPr sz="2200" spc="266" dirty="0">
                <a:solidFill>
                  <a:srgbClr val="007F00"/>
                </a:solidFill>
                <a:latin typeface="Calibri"/>
                <a:cs typeface="Calibri"/>
              </a:rPr>
              <a:t>  </a:t>
            </a:r>
            <a:r>
              <a:rPr sz="2200" spc="215" dirty="0">
                <a:latin typeface="Calibri"/>
                <a:cs typeface="Calibri"/>
              </a:rPr>
              <a:t>func</a:t>
            </a:r>
            <a:r>
              <a:rPr sz="2200" spc="-112" dirty="0">
                <a:latin typeface="Calibri"/>
                <a:cs typeface="Calibri"/>
              </a:rPr>
              <a:t> </a:t>
            </a:r>
            <a:r>
              <a:rPr sz="2200" spc="404" dirty="0">
                <a:latin typeface="Calibri"/>
                <a:cs typeface="Calibri"/>
              </a:rPr>
              <a:t>():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ts val="1536"/>
              </a:lnSpc>
              <a:tabLst>
                <a:tab pos="488765" algn="l"/>
                <a:tab pos="1482660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4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86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2200" dirty="0">
                <a:solidFill>
                  <a:srgbClr val="AA21FF"/>
                </a:solidFill>
                <a:latin typeface="Calibri"/>
                <a:cs typeface="Calibri"/>
              </a:rPr>
              <a:t>	</a:t>
            </a:r>
            <a:r>
              <a:rPr sz="2200" spc="275" dirty="0">
                <a:solidFill>
                  <a:srgbClr val="007F00"/>
                </a:solidFill>
                <a:latin typeface="Calibri"/>
                <a:cs typeface="Calibri"/>
              </a:rPr>
              <a:t>global</a:t>
            </a:r>
            <a:r>
              <a:rPr sz="2200" spc="258" dirty="0">
                <a:solidFill>
                  <a:srgbClr val="007F00"/>
                </a:solidFill>
                <a:latin typeface="Calibri"/>
                <a:cs typeface="Calibri"/>
              </a:rPr>
              <a:t>  </a:t>
            </a:r>
            <a:r>
              <a:rPr sz="2200" spc="52" dirty="0">
                <a:latin typeface="Calibri"/>
                <a:cs typeface="Calibri"/>
              </a:rPr>
              <a:t>x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ts val="1536"/>
              </a:lnSpc>
              <a:tabLst>
                <a:tab pos="494220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5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455" dirty="0">
                <a:latin typeface="Calibri"/>
                <a:cs typeface="Calibri"/>
              </a:rPr>
              <a:t>...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ts val="1536"/>
              </a:lnSpc>
              <a:tabLst>
                <a:tab pos="494220" algn="l"/>
                <a:tab pos="1481569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6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455" dirty="0">
                <a:latin typeface="Calibri"/>
                <a:cs typeface="Calibri"/>
              </a:rPr>
              <a:t>...</a:t>
            </a:r>
            <a:r>
              <a:rPr sz="2200" dirty="0">
                <a:latin typeface="Calibri"/>
                <a:cs typeface="Calibri"/>
              </a:rPr>
              <a:t>	</a:t>
            </a:r>
            <a:r>
              <a:rPr sz="2200" spc="335" dirty="0">
                <a:solidFill>
                  <a:srgbClr val="007F00"/>
                </a:solidFill>
                <a:latin typeface="Calibri"/>
                <a:cs typeface="Calibri"/>
              </a:rPr>
              <a:t>print</a:t>
            </a:r>
            <a:r>
              <a:rPr sz="2200" spc="335" dirty="0">
                <a:latin typeface="Calibri"/>
                <a:cs typeface="Calibri"/>
              </a:rPr>
              <a:t>(</a:t>
            </a:r>
            <a:r>
              <a:rPr sz="2200" spc="335" dirty="0">
                <a:solidFill>
                  <a:srgbClr val="BA2020"/>
                </a:solidFill>
                <a:latin typeface="Calibri"/>
                <a:cs typeface="Calibri"/>
              </a:rPr>
              <a:t>"</a:t>
            </a:r>
            <a:r>
              <a:rPr sz="2200" spc="-189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137" dirty="0">
                <a:solidFill>
                  <a:srgbClr val="BA2020"/>
                </a:solidFill>
                <a:latin typeface="Calibri"/>
                <a:cs typeface="Calibri"/>
              </a:rPr>
              <a:t>x</a:t>
            </a:r>
            <a:r>
              <a:rPr sz="2200" spc="789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318" dirty="0">
                <a:solidFill>
                  <a:srgbClr val="BA2020"/>
                </a:solidFill>
                <a:latin typeface="Calibri"/>
                <a:cs typeface="Calibri"/>
              </a:rPr>
              <a:t>="</a:t>
            </a:r>
            <a:r>
              <a:rPr sz="2200" spc="318" dirty="0">
                <a:latin typeface="Calibri"/>
                <a:cs typeface="Calibri"/>
              </a:rPr>
              <a:t>,</a:t>
            </a:r>
            <a:r>
              <a:rPr sz="2200" spc="773" dirty="0">
                <a:latin typeface="Calibri"/>
                <a:cs typeface="Calibri"/>
              </a:rPr>
              <a:t> </a:t>
            </a:r>
            <a:r>
              <a:rPr sz="2200" spc="266" dirty="0">
                <a:latin typeface="Calibri"/>
                <a:cs typeface="Calibri"/>
              </a:rPr>
              <a:t>x)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ts val="1536"/>
              </a:lnSpc>
              <a:tabLst>
                <a:tab pos="494220" algn="l"/>
                <a:tab pos="1475021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7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455" dirty="0">
                <a:latin typeface="Calibri"/>
                <a:cs typeface="Calibri"/>
              </a:rPr>
              <a:t>...</a:t>
            </a:r>
            <a:r>
              <a:rPr sz="2200" dirty="0">
                <a:latin typeface="Calibri"/>
                <a:cs typeface="Calibri"/>
              </a:rPr>
              <a:t>	</a:t>
            </a:r>
            <a:r>
              <a:rPr sz="2200" spc="137" dirty="0">
                <a:latin typeface="Calibri"/>
                <a:cs typeface="Calibri"/>
              </a:rPr>
              <a:t>x</a:t>
            </a:r>
            <a:r>
              <a:rPr sz="2200" spc="773" dirty="0">
                <a:latin typeface="Calibri"/>
                <a:cs typeface="Calibri"/>
              </a:rPr>
              <a:t> </a:t>
            </a:r>
            <a:r>
              <a:rPr sz="2200" dirty="0">
                <a:latin typeface="Calibri"/>
                <a:cs typeface="Calibri"/>
              </a:rPr>
              <a:t>=</a:t>
            </a:r>
            <a:r>
              <a:rPr sz="2200" spc="782" dirty="0">
                <a:latin typeface="Calibri"/>
                <a:cs typeface="Calibri"/>
              </a:rPr>
              <a:t> </a:t>
            </a:r>
            <a:r>
              <a:rPr sz="2200" spc="-86" dirty="0">
                <a:latin typeface="Calibri"/>
                <a:cs typeface="Calibri"/>
              </a:rPr>
              <a:t>2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ts val="1536"/>
              </a:lnSpc>
              <a:tabLst>
                <a:tab pos="494220" algn="l"/>
                <a:tab pos="1481569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8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455" dirty="0">
                <a:latin typeface="Calibri"/>
                <a:cs typeface="Calibri"/>
              </a:rPr>
              <a:t>...</a:t>
            </a:r>
            <a:r>
              <a:rPr sz="2200" dirty="0">
                <a:latin typeface="Calibri"/>
                <a:cs typeface="Calibri"/>
              </a:rPr>
              <a:t>	</a:t>
            </a:r>
            <a:r>
              <a:rPr sz="2200" spc="335" dirty="0">
                <a:solidFill>
                  <a:srgbClr val="007F00"/>
                </a:solidFill>
                <a:latin typeface="Calibri"/>
                <a:cs typeface="Calibri"/>
              </a:rPr>
              <a:t>print</a:t>
            </a:r>
            <a:r>
              <a:rPr sz="2200" spc="335" dirty="0">
                <a:latin typeface="Calibri"/>
                <a:cs typeface="Calibri"/>
              </a:rPr>
              <a:t>(</a:t>
            </a:r>
            <a:r>
              <a:rPr sz="2200" spc="335" dirty="0">
                <a:solidFill>
                  <a:srgbClr val="BA2020"/>
                </a:solidFill>
                <a:latin typeface="Calibri"/>
                <a:cs typeface="Calibri"/>
              </a:rPr>
              <a:t>"</a:t>
            </a:r>
            <a:r>
              <a:rPr sz="2200" spc="-129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215" dirty="0">
                <a:solidFill>
                  <a:srgbClr val="BA2020"/>
                </a:solidFill>
                <a:latin typeface="Calibri"/>
                <a:cs typeface="Calibri"/>
              </a:rPr>
              <a:t>Replace</a:t>
            </a:r>
            <a:r>
              <a:rPr sz="2200" spc="850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137" dirty="0">
                <a:solidFill>
                  <a:srgbClr val="BA2020"/>
                </a:solidFill>
                <a:latin typeface="Calibri"/>
                <a:cs typeface="Calibri"/>
              </a:rPr>
              <a:t>x</a:t>
            </a:r>
            <a:r>
              <a:rPr sz="2200" spc="808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335" dirty="0">
                <a:solidFill>
                  <a:srgbClr val="BA2020"/>
                </a:solidFill>
                <a:latin typeface="Calibri"/>
                <a:cs typeface="Calibri"/>
              </a:rPr>
              <a:t>to"</a:t>
            </a:r>
            <a:r>
              <a:rPr sz="2200" spc="335" dirty="0">
                <a:latin typeface="Calibri"/>
                <a:cs typeface="Calibri"/>
              </a:rPr>
              <a:t>,</a:t>
            </a:r>
            <a:r>
              <a:rPr sz="2200" spc="765" dirty="0">
                <a:latin typeface="Calibri"/>
                <a:cs typeface="Calibri"/>
              </a:rPr>
              <a:t> </a:t>
            </a:r>
            <a:r>
              <a:rPr sz="2200" spc="266" dirty="0">
                <a:latin typeface="Calibri"/>
                <a:cs typeface="Calibri"/>
              </a:rPr>
              <a:t>x)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ts val="1701"/>
              </a:lnSpc>
              <a:tabLst>
                <a:tab pos="494220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9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455" dirty="0">
                <a:latin typeface="Calibri"/>
                <a:cs typeface="Calibri"/>
              </a:rPr>
              <a:t>...</a:t>
            </a:r>
            <a:endParaRPr sz="2200" dirty="0">
              <a:latin typeface="Calibri"/>
              <a:cs typeface="Calibri"/>
            </a:endParaRPr>
          </a:p>
          <a:p>
            <a:pPr marL="21820">
              <a:lnSpc>
                <a:spcPts val="1134"/>
              </a:lnSpc>
              <a:spcBef>
                <a:spcPts val="196"/>
              </a:spcBef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10</a:t>
            </a:r>
            <a:endParaRPr sz="2200" dirty="0">
              <a:latin typeface="Lucida Sans Unicode"/>
              <a:cs typeface="Lucida Sans Unicode"/>
            </a:endParaRPr>
          </a:p>
          <a:p>
            <a:pPr marL="21820">
              <a:lnSpc>
                <a:spcPts val="1589"/>
              </a:lnSpc>
              <a:tabLst>
                <a:tab pos="488765" algn="l"/>
              </a:tabLst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11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29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2200" spc="832" dirty="0">
                <a:solidFill>
                  <a:srgbClr val="AA21FF"/>
                </a:solidFill>
                <a:latin typeface="Calibri"/>
                <a:cs typeface="Calibri"/>
              </a:rPr>
              <a:t> </a:t>
            </a:r>
            <a:r>
              <a:rPr sz="2200" spc="215" dirty="0">
                <a:latin typeface="Calibri"/>
                <a:cs typeface="Calibri"/>
              </a:rPr>
              <a:t>func</a:t>
            </a:r>
            <a:r>
              <a:rPr sz="2200" spc="-120" dirty="0">
                <a:latin typeface="Calibri"/>
                <a:cs typeface="Calibri"/>
              </a:rPr>
              <a:t> </a:t>
            </a:r>
            <a:r>
              <a:rPr sz="2200" spc="344" dirty="0">
                <a:latin typeface="Calibri"/>
                <a:cs typeface="Calibri"/>
              </a:rPr>
              <a:t>()</a:t>
            </a:r>
            <a:endParaRPr sz="2200" dirty="0">
              <a:latin typeface="Calibri"/>
              <a:cs typeface="Calibri"/>
            </a:endParaRPr>
          </a:p>
          <a:p>
            <a:pPr marL="21820">
              <a:lnSpc>
                <a:spcPts val="1536"/>
              </a:lnSpc>
              <a:tabLst>
                <a:tab pos="478946" algn="l"/>
              </a:tabLst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12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37" dirty="0">
                <a:solidFill>
                  <a:srgbClr val="BA2020"/>
                </a:solidFill>
                <a:latin typeface="Calibri"/>
                <a:cs typeface="Calibri"/>
              </a:rPr>
              <a:t>x</a:t>
            </a:r>
            <a:r>
              <a:rPr sz="2200" spc="455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BA2020"/>
                </a:solidFill>
                <a:latin typeface="Calibri"/>
                <a:cs typeface="Calibri"/>
              </a:rPr>
              <a:t>=</a:t>
            </a:r>
            <a:r>
              <a:rPr sz="2200" spc="464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-43" dirty="0">
                <a:solidFill>
                  <a:srgbClr val="BA2020"/>
                </a:solidFill>
                <a:latin typeface="Calibri"/>
                <a:cs typeface="Calibri"/>
              </a:rPr>
              <a:t>50</a:t>
            </a:r>
            <a:endParaRPr sz="2200" dirty="0">
              <a:latin typeface="Calibri"/>
              <a:cs typeface="Calibri"/>
            </a:endParaRPr>
          </a:p>
          <a:p>
            <a:pPr marL="21820">
              <a:lnSpc>
                <a:spcPts val="1701"/>
              </a:lnSpc>
              <a:tabLst>
                <a:tab pos="478946" algn="l"/>
              </a:tabLst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13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86" dirty="0">
                <a:solidFill>
                  <a:srgbClr val="BA2020"/>
                </a:solidFill>
                <a:latin typeface="Calibri"/>
                <a:cs typeface="Calibri"/>
              </a:rPr>
              <a:t>Replace</a:t>
            </a:r>
            <a:r>
              <a:rPr sz="2200" spc="464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137" dirty="0">
                <a:solidFill>
                  <a:srgbClr val="BA2020"/>
                </a:solidFill>
                <a:latin typeface="Calibri"/>
                <a:cs typeface="Calibri"/>
              </a:rPr>
              <a:t>x</a:t>
            </a:r>
            <a:r>
              <a:rPr sz="2200" spc="464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129" dirty="0">
                <a:solidFill>
                  <a:srgbClr val="BA2020"/>
                </a:solidFill>
                <a:latin typeface="Calibri"/>
                <a:cs typeface="Calibri"/>
              </a:rPr>
              <a:t>to</a:t>
            </a:r>
            <a:r>
              <a:rPr sz="2200" spc="464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-86" dirty="0">
                <a:solidFill>
                  <a:srgbClr val="BA2020"/>
                </a:solidFill>
                <a:latin typeface="Calibri"/>
                <a:cs typeface="Calibri"/>
              </a:rPr>
              <a:t>2</a:t>
            </a:r>
            <a:endParaRPr sz="2200" dirty="0">
              <a:latin typeface="Calibri"/>
              <a:cs typeface="Calibri"/>
            </a:endParaRPr>
          </a:p>
          <a:p>
            <a:pPr marL="21820">
              <a:lnSpc>
                <a:spcPts val="1134"/>
              </a:lnSpc>
              <a:spcBef>
                <a:spcPts val="206"/>
              </a:spcBef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14</a:t>
            </a:r>
            <a:endParaRPr sz="2200" dirty="0">
              <a:latin typeface="Lucida Sans Unicode"/>
              <a:cs typeface="Lucida Sans Unicode"/>
            </a:endParaRPr>
          </a:p>
          <a:p>
            <a:pPr marL="21820">
              <a:lnSpc>
                <a:spcPts val="1589"/>
              </a:lnSpc>
              <a:tabLst>
                <a:tab pos="488765" algn="l"/>
              </a:tabLst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15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29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2200" spc="832" dirty="0">
                <a:solidFill>
                  <a:srgbClr val="AA21FF"/>
                </a:solidFill>
                <a:latin typeface="Calibri"/>
                <a:cs typeface="Calibri"/>
              </a:rPr>
              <a:t> </a:t>
            </a:r>
            <a:r>
              <a:rPr sz="2200" spc="335" dirty="0">
                <a:solidFill>
                  <a:srgbClr val="007F00"/>
                </a:solidFill>
                <a:latin typeface="Calibri"/>
                <a:cs typeface="Calibri"/>
              </a:rPr>
              <a:t>print</a:t>
            </a:r>
            <a:r>
              <a:rPr sz="2200" spc="335" dirty="0">
                <a:latin typeface="Calibri"/>
                <a:cs typeface="Calibri"/>
              </a:rPr>
              <a:t>(</a:t>
            </a:r>
            <a:r>
              <a:rPr sz="2200" spc="335" dirty="0">
                <a:solidFill>
                  <a:srgbClr val="BA2020"/>
                </a:solidFill>
                <a:latin typeface="Calibri"/>
                <a:cs typeface="Calibri"/>
              </a:rPr>
              <a:t>"</a:t>
            </a:r>
            <a:r>
              <a:rPr sz="2200" spc="-180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137" dirty="0">
                <a:solidFill>
                  <a:srgbClr val="BA2020"/>
                </a:solidFill>
                <a:latin typeface="Calibri"/>
                <a:cs typeface="Calibri"/>
              </a:rPr>
              <a:t>x</a:t>
            </a:r>
            <a:r>
              <a:rPr sz="2200" spc="782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318" dirty="0">
                <a:solidFill>
                  <a:srgbClr val="BA2020"/>
                </a:solidFill>
                <a:latin typeface="Calibri"/>
                <a:cs typeface="Calibri"/>
              </a:rPr>
              <a:t>="</a:t>
            </a:r>
            <a:r>
              <a:rPr sz="2200" spc="318" dirty="0">
                <a:latin typeface="Calibri"/>
                <a:cs typeface="Calibri"/>
              </a:rPr>
              <a:t>,</a:t>
            </a:r>
            <a:r>
              <a:rPr sz="2200" spc="765" dirty="0">
                <a:latin typeface="Calibri"/>
                <a:cs typeface="Calibri"/>
              </a:rPr>
              <a:t> </a:t>
            </a:r>
            <a:r>
              <a:rPr sz="2200" spc="266" dirty="0">
                <a:latin typeface="Calibri"/>
                <a:cs typeface="Calibri"/>
              </a:rPr>
              <a:t>x)</a:t>
            </a:r>
            <a:endParaRPr sz="2200" dirty="0">
              <a:latin typeface="Calibri"/>
              <a:cs typeface="Calibri"/>
            </a:endParaRPr>
          </a:p>
          <a:p>
            <a:pPr marL="21820">
              <a:lnSpc>
                <a:spcPts val="1701"/>
              </a:lnSpc>
              <a:tabLst>
                <a:tab pos="478946" algn="l"/>
              </a:tabLst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16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37" dirty="0">
                <a:solidFill>
                  <a:srgbClr val="BA2020"/>
                </a:solidFill>
                <a:latin typeface="Calibri"/>
                <a:cs typeface="Calibri"/>
              </a:rPr>
              <a:t>x</a:t>
            </a:r>
            <a:r>
              <a:rPr sz="2200" spc="455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BA2020"/>
                </a:solidFill>
                <a:latin typeface="Calibri"/>
                <a:cs typeface="Calibri"/>
              </a:rPr>
              <a:t>=</a:t>
            </a:r>
            <a:r>
              <a:rPr sz="2200" spc="464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-86" dirty="0">
                <a:solidFill>
                  <a:srgbClr val="BA2020"/>
                </a:solidFill>
                <a:latin typeface="Calibri"/>
                <a:cs typeface="Calibri"/>
              </a:rPr>
              <a:t>2</a:t>
            </a:r>
            <a:endParaRPr sz="2200" dirty="0">
              <a:latin typeface="Calibri"/>
              <a:cs typeface="Calibri"/>
            </a:endParaRPr>
          </a:p>
          <a:p>
            <a:pPr marL="21820">
              <a:spcBef>
                <a:spcPts val="196"/>
              </a:spcBef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17</a:t>
            </a:r>
            <a:endParaRPr sz="2200" dirty="0">
              <a:latin typeface="Lucida Sans Unicode"/>
              <a:cs typeface="Lucida Sans Unicode"/>
            </a:endParaRPr>
          </a:p>
        </p:txBody>
      </p:sp>
    </p:spTree>
    <p:extLst>
      <p:ext uri="{BB962C8B-B14F-4D97-AF65-F5344CB8AC3E}">
        <p14:creationId xmlns:p14="http://schemas.microsoft.com/office/powerpoint/2010/main" val="14540490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>
            <a:extLst>
              <a:ext uri="{FF2B5EF4-FFF2-40B4-BE49-F238E27FC236}">
                <a16:creationId xmlns:a16="http://schemas.microsoft.com/office/drawing/2014/main" id="{B227017B-3742-4DAC-9FC0-1ADB87CFE7F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46152" y="13266"/>
            <a:ext cx="9343646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spc="-77" dirty="0"/>
              <a:t>Оператор</a:t>
            </a:r>
            <a:r>
              <a:rPr sz="3200" dirty="0"/>
              <a:t> </a:t>
            </a:r>
            <a:r>
              <a:rPr sz="3200" b="0" spc="129" dirty="0">
                <a:solidFill>
                  <a:srgbClr val="1F973F"/>
                </a:solidFill>
                <a:latin typeface="Cambria"/>
                <a:cs typeface="Cambria"/>
              </a:rPr>
              <a:t>global</a:t>
            </a:r>
          </a:p>
        </p:txBody>
      </p:sp>
      <p:sp>
        <p:nvSpPr>
          <p:cNvPr id="5" name="object 13">
            <a:extLst>
              <a:ext uri="{FF2B5EF4-FFF2-40B4-BE49-F238E27FC236}">
                <a16:creationId xmlns:a16="http://schemas.microsoft.com/office/drawing/2014/main" id="{EA38888C-2664-481C-8913-93BBB5326647}"/>
              </a:ext>
            </a:extLst>
          </p:cNvPr>
          <p:cNvSpPr txBox="1"/>
          <p:nvPr/>
        </p:nvSpPr>
        <p:spPr>
          <a:xfrm>
            <a:off x="333743" y="598009"/>
            <a:ext cx="4238258" cy="2305466"/>
          </a:xfrm>
          <a:prstGeom prst="rect">
            <a:avLst/>
          </a:prstGeom>
        </p:spPr>
        <p:txBody>
          <a:bodyPr vert="horz" wrap="square" lIns="0" tIns="32729" rIns="0" bIns="0" rtlCol="0">
            <a:spAutoFit/>
          </a:bodyPr>
          <a:lstStyle/>
          <a:p>
            <a:pPr marL="21820">
              <a:spcBef>
                <a:spcPts val="258"/>
              </a:spcBef>
              <a:tabLst>
                <a:tab pos="411305" algn="l"/>
                <a:tab pos="1298282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1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dirty="0">
                <a:latin typeface="Times New Roman"/>
                <a:cs typeface="Times New Roman"/>
              </a:rPr>
              <a:t>x</a:t>
            </a:r>
            <a:r>
              <a:rPr sz="2200" spc="661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=</a:t>
            </a:r>
            <a:r>
              <a:rPr sz="2200" spc="687" dirty="0">
                <a:latin typeface="Times New Roman"/>
                <a:cs typeface="Times New Roman"/>
              </a:rPr>
              <a:t> </a:t>
            </a:r>
            <a:r>
              <a:rPr sz="2200" spc="-43" dirty="0">
                <a:latin typeface="Times New Roman"/>
                <a:cs typeface="Times New Roman"/>
              </a:rPr>
              <a:t>24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dirty="0">
                <a:solidFill>
                  <a:srgbClr val="3F7F7F"/>
                </a:solidFill>
                <a:latin typeface="Times New Roman"/>
                <a:cs typeface="Times New Roman"/>
              </a:rPr>
              <a:t>#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Глобальная</a:t>
            </a:r>
            <a:r>
              <a:rPr sz="2200" spc="292" dirty="0">
                <a:solidFill>
                  <a:srgbClr val="BA2020"/>
                </a:solidFill>
                <a:latin typeface="Times New Roman"/>
                <a:cs typeface="Times New Roman"/>
              </a:rPr>
              <a:t>  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переменная</a:t>
            </a:r>
            <a:r>
              <a:rPr sz="2200" spc="292" dirty="0">
                <a:solidFill>
                  <a:srgbClr val="BA2020"/>
                </a:solidFill>
                <a:latin typeface="Times New Roman"/>
                <a:cs typeface="Times New Roman"/>
              </a:rPr>
              <a:t>  </a:t>
            </a:r>
            <a:r>
              <a:rPr sz="2200" spc="-86" dirty="0">
                <a:solidFill>
                  <a:srgbClr val="BA2020"/>
                </a:solidFill>
                <a:latin typeface="Times New Roman"/>
                <a:cs typeface="Times New Roman"/>
              </a:rPr>
              <a:t>x</a:t>
            </a:r>
            <a:endParaRPr sz="2200" dirty="0">
              <a:latin typeface="Times New Roman"/>
              <a:cs typeface="Times New Roman"/>
            </a:endParaRPr>
          </a:p>
          <a:p>
            <a:pPr marL="21820">
              <a:lnSpc>
                <a:spcPts val="1134"/>
              </a:lnSpc>
              <a:spcBef>
                <a:spcPts val="60"/>
              </a:spcBef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2</a:t>
            </a:r>
            <a:endParaRPr sz="2200" dirty="0">
              <a:latin typeface="Lucida Sans Unicode"/>
              <a:cs typeface="Lucida Sans Unicode"/>
            </a:endParaRPr>
          </a:p>
          <a:p>
            <a:pPr marL="21820">
              <a:lnSpc>
                <a:spcPts val="1400"/>
              </a:lnSpc>
              <a:tabLst>
                <a:tab pos="415669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3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206" dirty="0">
                <a:solidFill>
                  <a:srgbClr val="007F00"/>
                </a:solidFill>
                <a:latin typeface="Times New Roman"/>
                <a:cs typeface="Times New Roman"/>
              </a:rPr>
              <a:t>def</a:t>
            </a:r>
            <a:r>
              <a:rPr sz="2200" spc="765" dirty="0">
                <a:solidFill>
                  <a:srgbClr val="007F00"/>
                </a:solidFill>
                <a:latin typeface="Times New Roman"/>
                <a:cs typeface="Times New Roman"/>
              </a:rPr>
              <a:t> </a:t>
            </a:r>
            <a:r>
              <a:rPr sz="2200" spc="196" dirty="0">
                <a:latin typeface="Times New Roman"/>
                <a:cs typeface="Times New Roman"/>
              </a:rPr>
              <a:t>func</a:t>
            </a:r>
            <a:r>
              <a:rPr sz="2200" spc="-129" dirty="0">
                <a:latin typeface="Times New Roman"/>
                <a:cs typeface="Times New Roman"/>
              </a:rPr>
              <a:t> </a:t>
            </a:r>
            <a:r>
              <a:rPr sz="2200" spc="335" dirty="0">
                <a:latin typeface="Times New Roman"/>
                <a:cs typeface="Times New Roman"/>
              </a:rPr>
              <a:t>():</a:t>
            </a:r>
            <a:endParaRPr sz="2200" dirty="0">
              <a:latin typeface="Times New Roman"/>
              <a:cs typeface="Times New Roman"/>
            </a:endParaRPr>
          </a:p>
          <a:p>
            <a:pPr marL="21820">
              <a:lnSpc>
                <a:spcPts val="1512"/>
              </a:lnSpc>
              <a:tabLst>
                <a:tab pos="854248" algn="l"/>
                <a:tab pos="1852507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4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dirty="0">
                <a:latin typeface="Times New Roman"/>
                <a:cs typeface="Times New Roman"/>
              </a:rPr>
              <a:t>x</a:t>
            </a:r>
            <a:r>
              <a:rPr sz="2200" spc="661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=</a:t>
            </a:r>
            <a:r>
              <a:rPr sz="2200" spc="696" dirty="0">
                <a:latin typeface="Times New Roman"/>
                <a:cs typeface="Times New Roman"/>
              </a:rPr>
              <a:t> </a:t>
            </a:r>
            <a:r>
              <a:rPr sz="2200" spc="60" dirty="0">
                <a:latin typeface="Times New Roman"/>
                <a:cs typeface="Times New Roman"/>
              </a:rPr>
              <a:t>100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dirty="0">
                <a:solidFill>
                  <a:srgbClr val="3F7F7F"/>
                </a:solidFill>
                <a:latin typeface="Times New Roman"/>
                <a:cs typeface="Times New Roman"/>
              </a:rPr>
              <a:t>#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Локальная</a:t>
            </a:r>
            <a:r>
              <a:rPr sz="2200" spc="850" dirty="0">
                <a:solidFill>
                  <a:srgbClr val="BA2020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переменная</a:t>
            </a:r>
            <a:r>
              <a:rPr sz="2200" spc="850" dirty="0">
                <a:solidFill>
                  <a:srgbClr val="BA2020"/>
                </a:solidFill>
                <a:latin typeface="Times New Roman"/>
                <a:cs typeface="Times New Roman"/>
              </a:rPr>
              <a:t> </a:t>
            </a:r>
            <a:r>
              <a:rPr sz="2200" spc="-86" dirty="0">
                <a:solidFill>
                  <a:srgbClr val="BA2020"/>
                </a:solidFill>
                <a:latin typeface="Times New Roman"/>
                <a:cs typeface="Times New Roman"/>
              </a:rPr>
              <a:t>x</a:t>
            </a:r>
            <a:endParaRPr sz="2200" dirty="0">
              <a:latin typeface="Times New Roman"/>
              <a:cs typeface="Times New Roman"/>
            </a:endParaRPr>
          </a:p>
          <a:p>
            <a:pPr marL="21820">
              <a:lnSpc>
                <a:spcPts val="1134"/>
              </a:lnSpc>
              <a:spcBef>
                <a:spcPts val="69"/>
              </a:spcBef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5</a:t>
            </a:r>
            <a:endParaRPr sz="2200" dirty="0">
              <a:latin typeface="Lucida Sans Unicode"/>
              <a:cs typeface="Lucida Sans Unicode"/>
            </a:endParaRPr>
          </a:p>
          <a:p>
            <a:pPr marL="21820">
              <a:lnSpc>
                <a:spcPts val="1400"/>
              </a:lnSpc>
              <a:tabLst>
                <a:tab pos="416760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6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96" dirty="0">
                <a:latin typeface="Times New Roman"/>
                <a:cs typeface="Times New Roman"/>
              </a:rPr>
              <a:t>func</a:t>
            </a:r>
            <a:r>
              <a:rPr sz="2200" spc="-129" dirty="0">
                <a:latin typeface="Times New Roman"/>
                <a:cs typeface="Times New Roman"/>
              </a:rPr>
              <a:t> </a:t>
            </a:r>
            <a:r>
              <a:rPr sz="2200" spc="275" dirty="0">
                <a:latin typeface="Times New Roman"/>
                <a:cs typeface="Times New Roman"/>
              </a:rPr>
              <a:t>()</a:t>
            </a:r>
            <a:endParaRPr sz="2200" dirty="0">
              <a:latin typeface="Times New Roman"/>
              <a:cs typeface="Times New Roman"/>
            </a:endParaRPr>
          </a:p>
          <a:p>
            <a:pPr marL="21820">
              <a:lnSpc>
                <a:spcPts val="1512"/>
              </a:lnSpc>
              <a:tabLst>
                <a:tab pos="417849" algn="l"/>
                <a:tab pos="1519754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7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326" dirty="0">
                <a:solidFill>
                  <a:srgbClr val="007F00"/>
                </a:solidFill>
                <a:latin typeface="Times New Roman"/>
                <a:cs typeface="Times New Roman"/>
              </a:rPr>
              <a:t>print</a:t>
            </a:r>
            <a:r>
              <a:rPr sz="2200" spc="326" dirty="0">
                <a:latin typeface="Times New Roman"/>
                <a:cs typeface="Times New Roman"/>
              </a:rPr>
              <a:t>(</a:t>
            </a:r>
            <a:r>
              <a:rPr sz="2200" spc="-196" dirty="0">
                <a:latin typeface="Times New Roman"/>
                <a:cs typeface="Times New Roman"/>
              </a:rPr>
              <a:t> </a:t>
            </a:r>
            <a:r>
              <a:rPr sz="2200" spc="180" dirty="0">
                <a:latin typeface="Times New Roman"/>
                <a:cs typeface="Times New Roman"/>
              </a:rPr>
              <a:t>x)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dirty="0">
                <a:solidFill>
                  <a:srgbClr val="3F7F7F"/>
                </a:solidFill>
                <a:latin typeface="Times New Roman"/>
                <a:cs typeface="Times New Roman"/>
              </a:rPr>
              <a:t>#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Выводит</a:t>
            </a:r>
            <a:r>
              <a:rPr sz="2200" spc="318" dirty="0">
                <a:solidFill>
                  <a:srgbClr val="BA2020"/>
                </a:solidFill>
                <a:latin typeface="Times New Roman"/>
                <a:cs typeface="Times New Roman"/>
              </a:rPr>
              <a:t> </a:t>
            </a:r>
            <a:r>
              <a:rPr sz="2200" spc="-43" dirty="0">
                <a:solidFill>
                  <a:srgbClr val="BA2020"/>
                </a:solidFill>
                <a:latin typeface="Times New Roman"/>
                <a:cs typeface="Times New Roman"/>
              </a:rPr>
              <a:t>100</a:t>
            </a:r>
            <a:endParaRPr sz="2200" dirty="0">
              <a:latin typeface="Times New Roman"/>
              <a:cs typeface="Times New Roman"/>
            </a:endParaRPr>
          </a:p>
          <a:p>
            <a:pPr marL="21820">
              <a:spcBef>
                <a:spcPts val="60"/>
              </a:spcBef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8</a:t>
            </a:r>
            <a:endParaRPr sz="2200" dirty="0">
              <a:latin typeface="Lucida Sans Unicode"/>
              <a:cs typeface="Lucida Sans Unicode"/>
            </a:endParaRPr>
          </a:p>
        </p:txBody>
      </p:sp>
      <p:sp>
        <p:nvSpPr>
          <p:cNvPr id="6" name="object 23">
            <a:extLst>
              <a:ext uri="{FF2B5EF4-FFF2-40B4-BE49-F238E27FC236}">
                <a16:creationId xmlns:a16="http://schemas.microsoft.com/office/drawing/2014/main" id="{DCF5E457-1A83-4C40-9F46-D90EB3AC3F5F}"/>
              </a:ext>
            </a:extLst>
          </p:cNvPr>
          <p:cNvSpPr txBox="1"/>
          <p:nvPr/>
        </p:nvSpPr>
        <p:spPr>
          <a:xfrm>
            <a:off x="4648200" y="609600"/>
            <a:ext cx="5638800" cy="2013784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lnSpc>
                <a:spcPts val="1512"/>
              </a:lnSpc>
              <a:spcBef>
                <a:spcPts val="163"/>
              </a:spcBef>
              <a:tabLst>
                <a:tab pos="408032" algn="l"/>
                <a:tab pos="1852507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1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283" dirty="0">
                <a:latin typeface="Times New Roman"/>
                <a:cs typeface="Times New Roman"/>
              </a:rPr>
              <a:t>y,</a:t>
            </a:r>
            <a:r>
              <a:rPr sz="2200" spc="670" dirty="0">
                <a:latin typeface="Times New Roman"/>
                <a:cs typeface="Times New Roman"/>
              </a:rPr>
              <a:t> </a:t>
            </a:r>
            <a:r>
              <a:rPr sz="2200" spc="120" dirty="0">
                <a:latin typeface="Times New Roman"/>
                <a:cs typeface="Times New Roman"/>
              </a:rPr>
              <a:t>z</a:t>
            </a:r>
            <a:r>
              <a:rPr sz="2200" spc="67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=</a:t>
            </a:r>
            <a:r>
              <a:rPr sz="2200" spc="67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1</a:t>
            </a:r>
            <a:r>
              <a:rPr sz="2200" spc="-206" dirty="0">
                <a:latin typeface="Times New Roman"/>
                <a:cs typeface="Times New Roman"/>
              </a:rPr>
              <a:t> </a:t>
            </a:r>
            <a:r>
              <a:rPr sz="2200" spc="378" dirty="0">
                <a:latin typeface="Times New Roman"/>
                <a:cs typeface="Times New Roman"/>
              </a:rPr>
              <a:t>,</a:t>
            </a:r>
            <a:r>
              <a:rPr sz="2200" spc="670" dirty="0">
                <a:latin typeface="Times New Roman"/>
                <a:cs typeface="Times New Roman"/>
              </a:rPr>
              <a:t> </a:t>
            </a:r>
            <a:r>
              <a:rPr sz="2200" spc="-86" dirty="0">
                <a:latin typeface="Times New Roman"/>
                <a:cs typeface="Times New Roman"/>
              </a:rPr>
              <a:t>2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dirty="0">
                <a:solidFill>
                  <a:srgbClr val="3F7F7F"/>
                </a:solidFill>
                <a:latin typeface="Times New Roman"/>
                <a:cs typeface="Times New Roman"/>
              </a:rPr>
              <a:t>#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Глобальные</a:t>
            </a:r>
            <a:r>
              <a:rPr sz="2200" spc="687" dirty="0">
                <a:solidFill>
                  <a:srgbClr val="BA2020"/>
                </a:solidFill>
                <a:latin typeface="Times New Roman"/>
                <a:cs typeface="Times New Roman"/>
              </a:rPr>
              <a:t> </a:t>
            </a:r>
            <a:r>
              <a:rPr sz="2200" spc="-17" dirty="0">
                <a:solidFill>
                  <a:srgbClr val="BA2020"/>
                </a:solidFill>
                <a:latin typeface="Times New Roman"/>
                <a:cs typeface="Times New Roman"/>
              </a:rPr>
              <a:t>переменные</a:t>
            </a:r>
            <a:endParaRPr sz="2200" dirty="0">
              <a:latin typeface="Times New Roman"/>
              <a:cs typeface="Times New Roman"/>
            </a:endParaRPr>
          </a:p>
          <a:p>
            <a:pPr marL="21820">
              <a:lnSpc>
                <a:spcPts val="1512"/>
              </a:lnSpc>
              <a:tabLst>
                <a:tab pos="1852507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2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86" dirty="0">
                <a:solidFill>
                  <a:srgbClr val="3F7F7F"/>
                </a:solidFill>
                <a:latin typeface="Times New Roman"/>
                <a:cs typeface="Times New Roman"/>
              </a:rPr>
              <a:t>#</a:t>
            </a:r>
            <a:r>
              <a:rPr sz="2200" spc="86" dirty="0">
                <a:solidFill>
                  <a:srgbClr val="BA2020"/>
                </a:solidFill>
                <a:latin typeface="Times New Roman"/>
                <a:cs typeface="Times New Roman"/>
              </a:rPr>
              <a:t>в</a:t>
            </a:r>
            <a:r>
              <a:rPr sz="2200" spc="369" dirty="0">
                <a:solidFill>
                  <a:srgbClr val="BA2020"/>
                </a:solidFill>
                <a:latin typeface="Times New Roman"/>
                <a:cs typeface="Times New Roman"/>
              </a:rPr>
              <a:t> </a:t>
            </a:r>
            <a:r>
              <a:rPr sz="2200" spc="-17" dirty="0">
                <a:solidFill>
                  <a:srgbClr val="BA2020"/>
                </a:solidFill>
                <a:latin typeface="Times New Roman"/>
                <a:cs typeface="Times New Roman"/>
              </a:rPr>
              <a:t>модуле</a:t>
            </a:r>
            <a:endParaRPr sz="2200" dirty="0">
              <a:latin typeface="Times New Roman"/>
              <a:cs typeface="Times New Roman"/>
            </a:endParaRPr>
          </a:p>
          <a:p>
            <a:pPr marL="21820">
              <a:lnSpc>
                <a:spcPts val="1134"/>
              </a:lnSpc>
              <a:spcBef>
                <a:spcPts val="69"/>
              </a:spcBef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3</a:t>
            </a:r>
            <a:endParaRPr sz="2200" dirty="0">
              <a:latin typeface="Lucida Sans Unicode"/>
              <a:cs typeface="Lucida Sans Unicode"/>
            </a:endParaRPr>
          </a:p>
          <a:p>
            <a:pPr marL="21820">
              <a:lnSpc>
                <a:spcPts val="1400"/>
              </a:lnSpc>
              <a:tabLst>
                <a:tab pos="415669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4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206" dirty="0">
                <a:solidFill>
                  <a:srgbClr val="007F00"/>
                </a:solidFill>
                <a:latin typeface="Times New Roman"/>
                <a:cs typeface="Times New Roman"/>
              </a:rPr>
              <a:t>def</a:t>
            </a:r>
            <a:r>
              <a:rPr sz="2200" spc="825" dirty="0">
                <a:solidFill>
                  <a:srgbClr val="007F00"/>
                </a:solidFill>
                <a:latin typeface="Times New Roman"/>
                <a:cs typeface="Times New Roman"/>
              </a:rPr>
              <a:t> </a:t>
            </a:r>
            <a:r>
              <a:rPr sz="2200" spc="283" dirty="0">
                <a:latin typeface="Times New Roman"/>
                <a:cs typeface="Times New Roman"/>
              </a:rPr>
              <a:t>all_global</a:t>
            </a:r>
            <a:r>
              <a:rPr sz="2200" spc="-103" dirty="0">
                <a:latin typeface="Times New Roman"/>
                <a:cs typeface="Times New Roman"/>
              </a:rPr>
              <a:t> </a:t>
            </a:r>
            <a:r>
              <a:rPr sz="2200" spc="335" dirty="0">
                <a:latin typeface="Times New Roman"/>
                <a:cs typeface="Times New Roman"/>
              </a:rPr>
              <a:t>():</a:t>
            </a:r>
            <a:endParaRPr sz="2200" dirty="0">
              <a:latin typeface="Times New Roman"/>
              <a:cs typeface="Times New Roman"/>
            </a:endParaRPr>
          </a:p>
          <a:p>
            <a:pPr marL="21820">
              <a:lnSpc>
                <a:spcPts val="1366"/>
              </a:lnSpc>
              <a:tabLst>
                <a:tab pos="860794" algn="l"/>
                <a:tab pos="1962697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5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249" dirty="0">
                <a:solidFill>
                  <a:srgbClr val="007F00"/>
                </a:solidFill>
                <a:latin typeface="Times New Roman"/>
                <a:cs typeface="Times New Roman"/>
              </a:rPr>
              <a:t>global</a:t>
            </a:r>
            <a:r>
              <a:rPr sz="2200" spc="730" dirty="0">
                <a:solidFill>
                  <a:srgbClr val="007F00"/>
                </a:solidFill>
                <a:latin typeface="Times New Roman"/>
                <a:cs typeface="Times New Roman"/>
              </a:rPr>
              <a:t> </a:t>
            </a:r>
            <a:r>
              <a:rPr sz="2200" spc="-86" dirty="0">
                <a:latin typeface="Times New Roman"/>
                <a:cs typeface="Times New Roman"/>
              </a:rPr>
              <a:t>x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dirty="0">
                <a:solidFill>
                  <a:srgbClr val="3F7F7F"/>
                </a:solidFill>
                <a:latin typeface="Times New Roman"/>
                <a:cs typeface="Times New Roman"/>
              </a:rPr>
              <a:t>#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Объявление</a:t>
            </a:r>
            <a:r>
              <a:rPr sz="2200" spc="687" dirty="0">
                <a:solidFill>
                  <a:srgbClr val="BA2020"/>
                </a:solidFill>
                <a:latin typeface="Times New Roman"/>
                <a:cs typeface="Times New Roman"/>
              </a:rPr>
              <a:t> </a:t>
            </a:r>
            <a:r>
              <a:rPr sz="2200" spc="-17" dirty="0">
                <a:solidFill>
                  <a:srgbClr val="BA2020"/>
                </a:solidFill>
                <a:latin typeface="Times New Roman"/>
                <a:cs typeface="Times New Roman"/>
              </a:rPr>
              <a:t>присваеваемой</a:t>
            </a:r>
            <a:endParaRPr sz="2200" dirty="0">
              <a:latin typeface="Times New Roman"/>
              <a:cs typeface="Times New Roman"/>
            </a:endParaRPr>
          </a:p>
          <a:p>
            <a:pPr marL="21820">
              <a:lnSpc>
                <a:spcPts val="1366"/>
              </a:lnSpc>
              <a:tabLst>
                <a:tab pos="1962697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6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dirty="0">
                <a:solidFill>
                  <a:srgbClr val="3F7F7F"/>
                </a:solidFill>
                <a:latin typeface="Times New Roman"/>
                <a:cs typeface="Times New Roman"/>
              </a:rPr>
              <a:t>#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глобальной</a:t>
            </a:r>
            <a:r>
              <a:rPr sz="2200" spc="335" dirty="0">
                <a:solidFill>
                  <a:srgbClr val="BA2020"/>
                </a:solidFill>
                <a:latin typeface="Times New Roman"/>
                <a:cs typeface="Times New Roman"/>
              </a:rPr>
              <a:t>  </a:t>
            </a:r>
            <a:r>
              <a:rPr sz="2200" spc="-17" dirty="0">
                <a:solidFill>
                  <a:srgbClr val="BA2020"/>
                </a:solidFill>
                <a:latin typeface="Times New Roman"/>
                <a:cs typeface="Times New Roman"/>
              </a:rPr>
              <a:t>переменной</a:t>
            </a:r>
            <a:endParaRPr sz="2200" dirty="0">
              <a:latin typeface="Times New Roman"/>
              <a:cs typeface="Times New Roman"/>
            </a:endParaRPr>
          </a:p>
          <a:p>
            <a:pPr marL="21820">
              <a:lnSpc>
                <a:spcPts val="1512"/>
              </a:lnSpc>
              <a:tabLst>
                <a:tab pos="854248" algn="l"/>
                <a:tab pos="2073979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7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dirty="0">
                <a:latin typeface="Times New Roman"/>
                <a:cs typeface="Times New Roman"/>
              </a:rPr>
              <a:t>x</a:t>
            </a:r>
            <a:r>
              <a:rPr sz="2200" spc="661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=</a:t>
            </a:r>
            <a:r>
              <a:rPr sz="2200" spc="661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y</a:t>
            </a:r>
            <a:r>
              <a:rPr sz="2200" spc="661" dirty="0"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AA21FF"/>
                </a:solidFill>
                <a:latin typeface="Times New Roman"/>
                <a:cs typeface="Times New Roman"/>
              </a:rPr>
              <a:t>+</a:t>
            </a:r>
            <a:r>
              <a:rPr sz="2200" spc="670" dirty="0">
                <a:solidFill>
                  <a:srgbClr val="AA21FF"/>
                </a:solidFill>
                <a:latin typeface="Times New Roman"/>
                <a:cs typeface="Times New Roman"/>
              </a:rPr>
              <a:t> </a:t>
            </a:r>
            <a:r>
              <a:rPr sz="2200" spc="34" dirty="0">
                <a:latin typeface="Times New Roman"/>
                <a:cs typeface="Times New Roman"/>
              </a:rPr>
              <a:t>z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dirty="0">
                <a:solidFill>
                  <a:srgbClr val="3F7F7F"/>
                </a:solidFill>
                <a:latin typeface="Times New Roman"/>
                <a:cs typeface="Times New Roman"/>
              </a:rPr>
              <a:t>#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Объявлять</a:t>
            </a:r>
            <a:r>
              <a:rPr sz="2200" spc="481" dirty="0">
                <a:solidFill>
                  <a:srgbClr val="BA2020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y</a:t>
            </a:r>
            <a:r>
              <a:rPr sz="2200" spc="490" dirty="0">
                <a:solidFill>
                  <a:srgbClr val="BA2020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и</a:t>
            </a:r>
            <a:r>
              <a:rPr sz="2200" spc="481" dirty="0">
                <a:solidFill>
                  <a:srgbClr val="BA2020"/>
                </a:solidFill>
                <a:latin typeface="Times New Roman"/>
                <a:cs typeface="Times New Roman"/>
              </a:rPr>
              <a:t> </a:t>
            </a:r>
            <a:r>
              <a:rPr sz="2200" spc="120" dirty="0">
                <a:solidFill>
                  <a:srgbClr val="BA2020"/>
                </a:solidFill>
                <a:latin typeface="Times New Roman"/>
                <a:cs typeface="Times New Roman"/>
              </a:rPr>
              <a:t>z</a:t>
            </a:r>
            <a:r>
              <a:rPr sz="2200" spc="490" dirty="0">
                <a:solidFill>
                  <a:srgbClr val="BA2020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не</a:t>
            </a:r>
            <a:r>
              <a:rPr sz="2200" spc="490" dirty="0">
                <a:solidFill>
                  <a:srgbClr val="BA2020"/>
                </a:solidFill>
                <a:latin typeface="Times New Roman"/>
                <a:cs typeface="Times New Roman"/>
              </a:rPr>
              <a:t> </a:t>
            </a:r>
            <a:r>
              <a:rPr sz="2200" spc="-17" dirty="0">
                <a:solidFill>
                  <a:srgbClr val="BA2020"/>
                </a:solidFill>
                <a:latin typeface="Times New Roman"/>
                <a:cs typeface="Times New Roman"/>
              </a:rPr>
              <a:t>нужно</a:t>
            </a:r>
            <a:endParaRPr sz="2200" dirty="0">
              <a:latin typeface="Times New Roman"/>
              <a:cs typeface="Times New Roman"/>
            </a:endParaRPr>
          </a:p>
          <a:p>
            <a:pPr marL="21820">
              <a:spcBef>
                <a:spcPts val="60"/>
              </a:spcBef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8</a:t>
            </a:r>
            <a:endParaRPr sz="2200" dirty="0">
              <a:latin typeface="Lucida Sans Unicode"/>
              <a:cs typeface="Lucida Sans Unicode"/>
            </a:endParaRP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AC762973-557A-489D-9FFE-7B44DA91A526}"/>
              </a:ext>
            </a:extLst>
          </p:cNvPr>
          <p:cNvSpPr txBox="1"/>
          <p:nvPr/>
        </p:nvSpPr>
        <p:spPr>
          <a:xfrm>
            <a:off x="333742" y="2916008"/>
            <a:ext cx="9343645" cy="3222030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254201" marR="8728" indent="-233473">
              <a:lnSpc>
                <a:spcPct val="101499"/>
              </a:lnSpc>
              <a:spcBef>
                <a:spcPts val="13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sz="2200" spc="-86" dirty="0">
                <a:latin typeface="Microsoft Sans Serif"/>
                <a:cs typeface="Microsoft Sans Serif"/>
              </a:rPr>
              <a:t>Добавленное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объявление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155" dirty="0">
                <a:solidFill>
                  <a:srgbClr val="1F973F"/>
                </a:solidFill>
                <a:latin typeface="Calibri"/>
                <a:cs typeface="Calibri"/>
              </a:rPr>
              <a:t>global</a:t>
            </a:r>
            <a:r>
              <a:rPr sz="2200" spc="112" dirty="0">
                <a:solidFill>
                  <a:srgbClr val="1F973F"/>
                </a:solidFill>
                <a:latin typeface="Calibri"/>
                <a:cs typeface="Calibri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привело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к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тому,</a:t>
            </a:r>
            <a:r>
              <a:rPr sz="2200" spc="43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что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имя</a:t>
            </a:r>
            <a:r>
              <a:rPr sz="2200" spc="43" dirty="0">
                <a:latin typeface="Microsoft Sans Serif"/>
                <a:cs typeface="Microsoft Sans Serif"/>
              </a:rPr>
              <a:t> </a:t>
            </a:r>
            <a:r>
              <a:rPr sz="2200" spc="137" dirty="0">
                <a:latin typeface="Calibri"/>
                <a:cs typeface="Calibri"/>
              </a:rPr>
              <a:t>x</a:t>
            </a:r>
            <a:r>
              <a:rPr sz="2200" spc="112" dirty="0">
                <a:latin typeface="Calibri"/>
                <a:cs typeface="Calibri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внутри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103" dirty="0">
                <a:solidFill>
                  <a:srgbClr val="1F973F"/>
                </a:solidFill>
                <a:latin typeface="Calibri"/>
                <a:cs typeface="Calibri"/>
              </a:rPr>
              <a:t>def</a:t>
            </a:r>
            <a:r>
              <a:rPr sz="2200" spc="112" dirty="0">
                <a:solidFill>
                  <a:srgbClr val="1F973F"/>
                </a:solidFill>
                <a:latin typeface="Calibri"/>
                <a:cs typeface="Calibri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теперь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ссылается 	</a:t>
            </a:r>
            <a:r>
              <a:rPr sz="2200" dirty="0">
                <a:latin typeface="Microsoft Sans Serif"/>
                <a:cs typeface="Microsoft Sans Serif"/>
              </a:rPr>
              <a:t>на имя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137" dirty="0">
                <a:latin typeface="Calibri"/>
                <a:cs typeface="Calibri"/>
              </a:rPr>
              <a:t>x</a:t>
            </a:r>
            <a:r>
              <a:rPr sz="2200" spc="69" dirty="0">
                <a:latin typeface="Calibri"/>
                <a:cs typeface="Calibri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снаружи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solidFill>
                  <a:srgbClr val="1F973F"/>
                </a:solidFill>
                <a:latin typeface="Calibri"/>
                <a:cs typeface="Calibri"/>
              </a:rPr>
              <a:t>def</a:t>
            </a:r>
            <a:r>
              <a:rPr sz="2200" spc="-34" dirty="0">
                <a:latin typeface="Microsoft Sans Serif"/>
                <a:cs typeface="Microsoft Sans Serif"/>
              </a:rPr>
              <a:t>.</a:t>
            </a:r>
            <a:endParaRPr sz="2200" dirty="0">
              <a:latin typeface="Microsoft Sans Serif"/>
              <a:cs typeface="Microsoft Sans Serif"/>
            </a:endParaRPr>
          </a:p>
          <a:p>
            <a:pPr marL="255292" indent="-233473">
              <a:spcBef>
                <a:spcPts val="430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5292" algn="l"/>
              </a:tabLst>
            </a:pPr>
            <a:r>
              <a:rPr sz="2200" dirty="0">
                <a:latin typeface="Microsoft Sans Serif"/>
                <a:cs typeface="Microsoft Sans Serif"/>
              </a:rPr>
              <a:t>На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этот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раз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они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представляют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собой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одну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ту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же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переменную,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а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потому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изменение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52" dirty="0">
                <a:latin typeface="Calibri"/>
                <a:cs typeface="Calibri"/>
              </a:rPr>
              <a:t>x</a:t>
            </a:r>
            <a:endParaRPr sz="2200" dirty="0">
              <a:latin typeface="Calibri"/>
              <a:cs typeface="Calibri"/>
            </a:endParaRPr>
          </a:p>
          <a:p>
            <a:pPr marL="256383">
              <a:spcBef>
                <a:spcPts val="34"/>
              </a:spcBef>
            </a:pPr>
            <a:r>
              <a:rPr sz="2200" spc="-17" dirty="0">
                <a:latin typeface="Microsoft Sans Serif"/>
                <a:cs typeface="Microsoft Sans Serif"/>
              </a:rPr>
              <a:t>внутри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приводит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к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изменению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137" dirty="0">
                <a:solidFill>
                  <a:srgbClr val="1F973F"/>
                </a:solidFill>
                <a:latin typeface="Calibri"/>
                <a:cs typeface="Calibri"/>
              </a:rPr>
              <a:t>x</a:t>
            </a:r>
            <a:r>
              <a:rPr sz="2200" spc="94" dirty="0">
                <a:solidFill>
                  <a:srgbClr val="1F973F"/>
                </a:solidFill>
                <a:latin typeface="Calibri"/>
                <a:cs typeface="Calibri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за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29" dirty="0">
                <a:latin typeface="Microsoft Sans Serif"/>
                <a:cs typeface="Microsoft Sans Serif"/>
              </a:rPr>
              <a:t>ее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пределами.</a:t>
            </a:r>
            <a:endParaRPr sz="2200" dirty="0">
              <a:latin typeface="Microsoft Sans Serif"/>
              <a:cs typeface="Microsoft Sans Serif"/>
            </a:endParaRPr>
          </a:p>
          <a:p>
            <a:pPr marL="255292" indent="-233473">
              <a:spcBef>
                <a:spcPts val="430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5292" algn="l"/>
              </a:tabLst>
            </a:pPr>
            <a:r>
              <a:rPr sz="2200" spc="-86" dirty="0">
                <a:latin typeface="Microsoft Sans Serif"/>
                <a:cs typeface="Microsoft Sans Serif"/>
              </a:rPr>
              <a:t>Переменные</a:t>
            </a:r>
            <a:r>
              <a:rPr sz="2200" spc="43" dirty="0">
                <a:latin typeface="Microsoft Sans Serif"/>
                <a:cs typeface="Microsoft Sans Serif"/>
              </a:rPr>
              <a:t> </a:t>
            </a:r>
            <a:r>
              <a:rPr sz="2200" spc="94" dirty="0">
                <a:latin typeface="Calibri"/>
                <a:cs typeface="Calibri"/>
              </a:rPr>
              <a:t>y</a:t>
            </a:r>
            <a:r>
              <a:rPr sz="2200" spc="112" dirty="0">
                <a:latin typeface="Calibri"/>
                <a:cs typeface="Calibri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196" dirty="0">
                <a:latin typeface="Calibri"/>
                <a:cs typeface="Calibri"/>
              </a:rPr>
              <a:t>z</a:t>
            </a:r>
            <a:r>
              <a:rPr sz="2200" spc="112" dirty="0">
                <a:latin typeface="Calibri"/>
                <a:cs typeface="Calibri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Python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ищет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модуле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автоматически.</a:t>
            </a:r>
            <a:endParaRPr sz="2200" dirty="0">
              <a:latin typeface="Microsoft Sans Serif"/>
              <a:cs typeface="Microsoft Sans Serif"/>
            </a:endParaRPr>
          </a:p>
          <a:p>
            <a:pPr marL="254201" marR="13092" indent="-233473">
              <a:lnSpc>
                <a:spcPct val="101499"/>
              </a:lnSpc>
              <a:spcBef>
                <a:spcPts val="404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sz="2200" spc="-34" dirty="0">
                <a:latin typeface="Microsoft Sans Serif"/>
                <a:cs typeface="Microsoft Sans Serif"/>
              </a:rPr>
              <a:t>Кроме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того,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до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выполнения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189" dirty="0">
                <a:latin typeface="Calibri"/>
                <a:cs typeface="Calibri"/>
              </a:rPr>
              <a:t>all_global</a:t>
            </a:r>
            <a:r>
              <a:rPr sz="2200" spc="86" dirty="0">
                <a:latin typeface="Calibri"/>
                <a:cs typeface="Calibri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переменная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137" dirty="0">
                <a:latin typeface="Calibri"/>
                <a:cs typeface="Calibri"/>
              </a:rPr>
              <a:t>x</a:t>
            </a:r>
            <a:r>
              <a:rPr sz="2200" spc="94" dirty="0">
                <a:latin typeface="Calibri"/>
                <a:cs typeface="Calibri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вообще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не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существует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во 	включающем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модуле;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данном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случае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первое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присваивание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внутри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создает 	</a:t>
            </a:r>
            <a:r>
              <a:rPr sz="2200" spc="-77" dirty="0">
                <a:latin typeface="Microsoft Sans Serif"/>
                <a:cs typeface="Microsoft Sans Serif"/>
              </a:rPr>
              <a:t>переменную</a:t>
            </a:r>
            <a:r>
              <a:rPr sz="2200" spc="77" dirty="0">
                <a:latin typeface="Microsoft Sans Serif"/>
                <a:cs typeface="Microsoft Sans Serif"/>
              </a:rPr>
              <a:t> </a:t>
            </a:r>
            <a:r>
              <a:rPr sz="2200" spc="137" dirty="0">
                <a:latin typeface="Calibri"/>
                <a:cs typeface="Calibri"/>
              </a:rPr>
              <a:t>x</a:t>
            </a:r>
            <a:r>
              <a:rPr sz="2200" spc="146" dirty="0">
                <a:latin typeface="Calibri"/>
                <a:cs typeface="Calibri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8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модуле.</a:t>
            </a:r>
            <a:endParaRPr sz="2200" dirty="0">
              <a:latin typeface="Microsoft Sans Serif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41015437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>
            <a:extLst>
              <a:ext uri="{FF2B5EF4-FFF2-40B4-BE49-F238E27FC236}">
                <a16:creationId xmlns:a16="http://schemas.microsoft.com/office/drawing/2014/main" id="{CD05A294-1505-49E7-8D41-B5524E5C1D8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3400" y="221671"/>
            <a:ext cx="8691485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spc="-120" dirty="0"/>
              <a:t>Глобальные</a:t>
            </a:r>
            <a:r>
              <a:rPr sz="3200" spc="-34" dirty="0"/>
              <a:t> </a:t>
            </a:r>
            <a:r>
              <a:rPr sz="3200" spc="-146" dirty="0"/>
              <a:t>переменные</a:t>
            </a:r>
            <a:r>
              <a:rPr sz="3200" dirty="0"/>
              <a:t> </a:t>
            </a:r>
            <a:r>
              <a:rPr sz="3200" spc="-77" dirty="0"/>
              <a:t>только</a:t>
            </a:r>
            <a:r>
              <a:rPr sz="3200" spc="-34" dirty="0"/>
              <a:t> </a:t>
            </a:r>
            <a:r>
              <a:rPr sz="3200" dirty="0"/>
              <a:t>для</a:t>
            </a:r>
            <a:r>
              <a:rPr sz="3200" spc="-26" dirty="0"/>
              <a:t> </a:t>
            </a:r>
            <a:r>
              <a:rPr sz="3200" spc="-103" dirty="0"/>
              <a:t>крайних</a:t>
            </a:r>
            <a:r>
              <a:rPr sz="3200" spc="-17" dirty="0"/>
              <a:t> </a:t>
            </a:r>
            <a:r>
              <a:rPr sz="3200" spc="-52" dirty="0"/>
              <a:t>случаев</a:t>
            </a: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5FDAC585-397F-494D-A8CE-6E84EE03F47A}"/>
              </a:ext>
            </a:extLst>
          </p:cNvPr>
          <p:cNvSpPr txBox="1">
            <a:spLocks/>
          </p:cNvSpPr>
          <p:nvPr/>
        </p:nvSpPr>
        <p:spPr>
          <a:xfrm>
            <a:off x="381000" y="590871"/>
            <a:ext cx="8991600" cy="2438802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201" marR="8728" indent="-233473">
              <a:lnSpc>
                <a:spcPct val="101499"/>
              </a:lnSpc>
              <a:spcBef>
                <a:spcPts val="13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lang="ru-RU" sz="2200" spc="-77" dirty="0"/>
              <a:t>Присваиваемые</a:t>
            </a:r>
            <a:r>
              <a:rPr lang="ru-RU" sz="2200" spc="26" dirty="0"/>
              <a:t> </a:t>
            </a:r>
            <a:r>
              <a:rPr lang="ru-RU" sz="2200" spc="-17" dirty="0"/>
              <a:t>внутри</a:t>
            </a:r>
            <a:r>
              <a:rPr lang="ru-RU" sz="2200" spc="43" dirty="0"/>
              <a:t> </a:t>
            </a:r>
            <a:r>
              <a:rPr lang="ru-RU" sz="2200" spc="103" dirty="0" err="1">
                <a:solidFill>
                  <a:srgbClr val="1F973F"/>
                </a:solidFill>
                <a:latin typeface="Calibri"/>
                <a:cs typeface="Calibri"/>
              </a:rPr>
              <a:t>def</a:t>
            </a:r>
            <a:r>
              <a:rPr lang="ru-RU" sz="2200" spc="112" dirty="0">
                <a:solidFill>
                  <a:srgbClr val="1F973F"/>
                </a:solidFill>
                <a:latin typeface="Calibri"/>
                <a:cs typeface="Calibri"/>
              </a:rPr>
              <a:t> </a:t>
            </a:r>
            <a:r>
              <a:rPr lang="ru-RU" sz="2200" spc="-94" dirty="0"/>
              <a:t>переменные</a:t>
            </a:r>
            <a:r>
              <a:rPr lang="ru-RU" sz="2200" spc="43" dirty="0"/>
              <a:t> </a:t>
            </a:r>
            <a:r>
              <a:rPr lang="ru-RU" sz="2200" dirty="0"/>
              <a:t>по</a:t>
            </a:r>
            <a:r>
              <a:rPr lang="ru-RU" sz="2200" spc="43" dirty="0"/>
              <a:t> </a:t>
            </a:r>
            <a:r>
              <a:rPr lang="ru-RU" sz="2200" spc="-34" dirty="0"/>
              <a:t>умолчанию</a:t>
            </a:r>
            <a:r>
              <a:rPr lang="ru-RU" sz="2200" spc="52" dirty="0"/>
              <a:t> </a:t>
            </a:r>
            <a:r>
              <a:rPr lang="ru-RU" sz="2200" spc="-43" dirty="0"/>
              <a:t>будут</a:t>
            </a:r>
            <a:r>
              <a:rPr lang="ru-RU" sz="2200" spc="43" dirty="0"/>
              <a:t> </a:t>
            </a:r>
            <a:r>
              <a:rPr lang="ru-RU" sz="2200" spc="-43" dirty="0"/>
              <a:t>локальными,</a:t>
            </a:r>
            <a:r>
              <a:rPr lang="ru-RU" sz="2200" spc="43" dirty="0"/>
              <a:t> </a:t>
            </a:r>
            <a:r>
              <a:rPr lang="ru-RU" sz="2200" spc="-52" dirty="0"/>
              <a:t>поскольку</a:t>
            </a:r>
            <a:r>
              <a:rPr lang="ru-RU" sz="2200" spc="52" dirty="0"/>
              <a:t> </a:t>
            </a:r>
            <a:r>
              <a:rPr lang="ru-RU" sz="2200" spc="-43" dirty="0"/>
              <a:t>так 	</a:t>
            </a:r>
            <a:r>
              <a:rPr lang="ru-RU" sz="2200" spc="-77" dirty="0"/>
              <a:t>предусмотрено</a:t>
            </a:r>
            <a:r>
              <a:rPr lang="ru-RU" sz="2200" spc="86" dirty="0"/>
              <a:t> </a:t>
            </a:r>
            <a:r>
              <a:rPr lang="ru-RU" sz="2200" spc="-43" dirty="0"/>
              <a:t>наилучшей</a:t>
            </a:r>
            <a:r>
              <a:rPr lang="ru-RU" sz="2200" spc="86" dirty="0"/>
              <a:t> </a:t>
            </a:r>
            <a:r>
              <a:rPr lang="ru-RU" sz="2200" spc="-17" dirty="0"/>
              <a:t>стратегией.</a:t>
            </a:r>
          </a:p>
          <a:p>
            <a:pPr marL="254201" marR="344754" indent="-233473">
              <a:lnSpc>
                <a:spcPct val="101499"/>
              </a:lnSpc>
              <a:spcBef>
                <a:spcPts val="344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lang="ru-RU" sz="2200" spc="-86" dirty="0"/>
              <a:t>Изменение</a:t>
            </a:r>
            <a:r>
              <a:rPr lang="ru-RU" sz="2200" spc="43" dirty="0"/>
              <a:t> </a:t>
            </a:r>
            <a:r>
              <a:rPr lang="ru-RU" sz="2200" spc="-60" dirty="0"/>
              <a:t>глобальных</a:t>
            </a:r>
            <a:r>
              <a:rPr lang="ru-RU" sz="2200" spc="52" dirty="0"/>
              <a:t> </a:t>
            </a:r>
            <a:r>
              <a:rPr lang="ru-RU" sz="2200" spc="-77" dirty="0"/>
              <a:t>переменных</a:t>
            </a:r>
            <a:r>
              <a:rPr lang="ru-RU" sz="2200" spc="52" dirty="0"/>
              <a:t> </a:t>
            </a:r>
            <a:r>
              <a:rPr lang="ru-RU" sz="2200" spc="-43" dirty="0"/>
              <a:t>может</a:t>
            </a:r>
            <a:r>
              <a:rPr lang="ru-RU" sz="2200" spc="52" dirty="0"/>
              <a:t> </a:t>
            </a:r>
            <a:r>
              <a:rPr lang="ru-RU" sz="2200" spc="-43" dirty="0"/>
              <a:t>привести</a:t>
            </a:r>
            <a:r>
              <a:rPr lang="ru-RU" sz="2200" spc="52" dirty="0"/>
              <a:t> </a:t>
            </a:r>
            <a:r>
              <a:rPr lang="ru-RU" sz="2200" dirty="0"/>
              <a:t>к</a:t>
            </a:r>
            <a:r>
              <a:rPr lang="ru-RU" sz="2200" spc="52" dirty="0"/>
              <a:t> </a:t>
            </a:r>
            <a:r>
              <a:rPr lang="ru-RU" sz="2200" spc="-69" dirty="0"/>
              <a:t>проблемам</a:t>
            </a:r>
            <a:r>
              <a:rPr lang="ru-RU" sz="2200" spc="52" dirty="0"/>
              <a:t> </a:t>
            </a:r>
            <a:r>
              <a:rPr lang="ru-RU" sz="2200" dirty="0"/>
              <a:t>при</a:t>
            </a:r>
            <a:r>
              <a:rPr lang="ru-RU" sz="2200" spc="43" dirty="0"/>
              <a:t> </a:t>
            </a:r>
            <a:r>
              <a:rPr lang="ru-RU" sz="2200" spc="-17" dirty="0"/>
              <a:t>разработке 	</a:t>
            </a:r>
            <a:r>
              <a:rPr lang="ru-RU" sz="2200" spc="-52" dirty="0"/>
              <a:t>программного</a:t>
            </a:r>
            <a:r>
              <a:rPr lang="ru-RU" sz="2200" spc="52" dirty="0"/>
              <a:t> </a:t>
            </a:r>
            <a:r>
              <a:rPr lang="ru-RU" sz="2200" spc="-60" dirty="0"/>
              <a:t>обеспечения:</a:t>
            </a:r>
            <a:r>
              <a:rPr lang="ru-RU" sz="2200" spc="52" dirty="0"/>
              <a:t> </a:t>
            </a:r>
            <a:r>
              <a:rPr lang="ru-RU" sz="2200" spc="-69" dirty="0"/>
              <a:t>из-</a:t>
            </a:r>
            <a:r>
              <a:rPr lang="ru-RU" sz="2200" dirty="0"/>
              <a:t>за</a:t>
            </a:r>
            <a:r>
              <a:rPr lang="ru-RU" sz="2200" spc="60" dirty="0"/>
              <a:t> </a:t>
            </a:r>
            <a:r>
              <a:rPr lang="ru-RU" sz="2200" dirty="0"/>
              <a:t>того,</a:t>
            </a:r>
            <a:r>
              <a:rPr lang="ru-RU" sz="2200" spc="52" dirty="0"/>
              <a:t> </a:t>
            </a:r>
            <a:r>
              <a:rPr lang="ru-RU" sz="2200" dirty="0"/>
              <a:t>что</a:t>
            </a:r>
            <a:r>
              <a:rPr lang="ru-RU" sz="2200" spc="52" dirty="0"/>
              <a:t> </a:t>
            </a:r>
            <a:r>
              <a:rPr lang="ru-RU" sz="2200" spc="-60" dirty="0"/>
              <a:t>значения</a:t>
            </a:r>
            <a:r>
              <a:rPr lang="ru-RU" sz="2200" spc="60" dirty="0"/>
              <a:t> </a:t>
            </a:r>
            <a:r>
              <a:rPr lang="ru-RU" sz="2200" spc="-86" dirty="0"/>
              <a:t>переменных</a:t>
            </a:r>
            <a:r>
              <a:rPr lang="ru-RU" sz="2200" spc="52" dirty="0"/>
              <a:t> </a:t>
            </a:r>
            <a:r>
              <a:rPr lang="ru-RU" sz="2200" spc="-43" dirty="0"/>
              <a:t>зависят</a:t>
            </a:r>
            <a:r>
              <a:rPr lang="ru-RU" sz="2200" spc="52" dirty="0"/>
              <a:t> </a:t>
            </a:r>
            <a:r>
              <a:rPr lang="ru-RU" sz="2200" dirty="0"/>
              <a:t>от</a:t>
            </a:r>
            <a:r>
              <a:rPr lang="ru-RU" sz="2200" spc="60" dirty="0"/>
              <a:t> </a:t>
            </a:r>
            <a:r>
              <a:rPr lang="ru-RU" sz="2200" spc="-17" dirty="0"/>
              <a:t>порядка 	</a:t>
            </a:r>
            <a:r>
              <a:rPr lang="ru-RU" sz="2200" spc="-52" dirty="0"/>
              <a:t>вызовов</a:t>
            </a:r>
            <a:r>
              <a:rPr lang="ru-RU" sz="2200" spc="9" dirty="0"/>
              <a:t> </a:t>
            </a:r>
            <a:r>
              <a:rPr lang="ru-RU" sz="2200" spc="-52" dirty="0"/>
              <a:t>произвольно</a:t>
            </a:r>
            <a:r>
              <a:rPr lang="ru-RU" sz="2200" spc="17" dirty="0"/>
              <a:t> </a:t>
            </a:r>
            <a:r>
              <a:rPr lang="ru-RU" sz="2200" spc="-69" dirty="0"/>
              <a:t>отдаленных</a:t>
            </a:r>
            <a:r>
              <a:rPr lang="ru-RU" sz="2200" spc="17" dirty="0"/>
              <a:t> </a:t>
            </a:r>
            <a:r>
              <a:rPr lang="ru-RU" sz="2200" spc="-17" dirty="0"/>
              <a:t>функций,</a:t>
            </a:r>
            <a:r>
              <a:rPr lang="ru-RU" sz="2200" spc="17" dirty="0"/>
              <a:t> </a:t>
            </a:r>
            <a:r>
              <a:rPr lang="ru-RU" sz="2200" spc="-34" dirty="0"/>
              <a:t>программы</a:t>
            </a:r>
            <a:r>
              <a:rPr lang="ru-RU" sz="2200" spc="17" dirty="0"/>
              <a:t> </a:t>
            </a:r>
            <a:r>
              <a:rPr lang="ru-RU" sz="2200" dirty="0"/>
              <a:t>могут</a:t>
            </a:r>
            <a:r>
              <a:rPr lang="ru-RU" sz="2200" spc="9" dirty="0"/>
              <a:t> </a:t>
            </a:r>
            <a:r>
              <a:rPr lang="ru-RU" sz="2200" spc="-17" dirty="0"/>
              <a:t>стать</a:t>
            </a:r>
            <a:r>
              <a:rPr lang="ru-RU" sz="2200" spc="17" dirty="0"/>
              <a:t> </a:t>
            </a:r>
            <a:r>
              <a:rPr lang="ru-RU" sz="2200" spc="-43" dirty="0"/>
              <a:t>трудными</a:t>
            </a:r>
            <a:r>
              <a:rPr lang="ru-RU" sz="2200" spc="17" dirty="0"/>
              <a:t> </a:t>
            </a:r>
            <a:r>
              <a:rPr lang="ru-RU" sz="2200" spc="-43" dirty="0"/>
              <a:t>для 	</a:t>
            </a:r>
            <a:r>
              <a:rPr lang="ru-RU" sz="2200" spc="-34" dirty="0"/>
              <a:t>отладки</a:t>
            </a:r>
            <a:r>
              <a:rPr lang="ru-RU" sz="2200" spc="17" dirty="0"/>
              <a:t> </a:t>
            </a:r>
            <a:r>
              <a:rPr lang="ru-RU" sz="2200" dirty="0"/>
              <a:t>и</a:t>
            </a:r>
            <a:r>
              <a:rPr lang="ru-RU" sz="2200" spc="17" dirty="0"/>
              <a:t> </a:t>
            </a:r>
            <a:r>
              <a:rPr lang="ru-RU" sz="2200" dirty="0"/>
              <a:t>для</a:t>
            </a:r>
            <a:r>
              <a:rPr lang="ru-RU" sz="2200" spc="17" dirty="0"/>
              <a:t> </a:t>
            </a:r>
            <a:r>
              <a:rPr lang="ru-RU" sz="2200" spc="-17" dirty="0"/>
              <a:t>восприятия: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A0857687-62E2-4CEC-AF96-0D8B4BE9F8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681598"/>
              </p:ext>
            </p:extLst>
          </p:nvPr>
        </p:nvGraphicFramePr>
        <p:xfrm>
          <a:off x="533401" y="2992459"/>
          <a:ext cx="2971800" cy="338443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45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26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46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4011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50" dirty="0">
                          <a:solidFill>
                            <a:srgbClr val="8C8C8C"/>
                          </a:solidFill>
                          <a:latin typeface="Lucida Sans Unicode"/>
                          <a:cs typeface="Lucida Sans Unicode"/>
                        </a:rPr>
                        <a:t>1</a:t>
                      </a:r>
                      <a:endParaRPr sz="2200">
                        <a:latin typeface="Lucida Sans Unicode"/>
                        <a:cs typeface="Lucida Sans Unicode"/>
                      </a:endParaRPr>
                    </a:p>
                  </a:txBody>
                  <a:tcPr marL="0" marR="0" marT="16365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R="29845" algn="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dirty="0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sz="2200" spc="409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0" dirty="0">
                          <a:latin typeface="Times New Roman"/>
                          <a:cs typeface="Times New Roman"/>
                        </a:rPr>
                        <a:t>=</a:t>
                      </a: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3937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25" dirty="0">
                          <a:latin typeface="Times New Roman"/>
                          <a:cs typeface="Times New Roman"/>
                        </a:rPr>
                        <a:t>24</a:t>
                      </a: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645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50" dirty="0">
                          <a:solidFill>
                            <a:srgbClr val="8C8C8C"/>
                          </a:solidFill>
                          <a:latin typeface="Lucida Sans Unicode"/>
                          <a:cs typeface="Lucida Sans Unicode"/>
                        </a:rPr>
                        <a:t>2</a:t>
                      </a:r>
                      <a:endParaRPr sz="22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192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50" dirty="0">
                          <a:solidFill>
                            <a:srgbClr val="8C8C8C"/>
                          </a:solidFill>
                          <a:latin typeface="Lucida Sans Unicode"/>
                          <a:cs typeface="Lucida Sans Unicode"/>
                        </a:rPr>
                        <a:t>3</a:t>
                      </a:r>
                      <a:endParaRPr sz="2200">
                        <a:latin typeface="Lucida Sans Unicode"/>
                        <a:cs typeface="Lucida Sans Unicode"/>
                      </a:endParaRPr>
                    </a:p>
                  </a:txBody>
                  <a:tcPr marL="0" marR="0" marT="7637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R="32384" algn="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95" dirty="0">
                          <a:solidFill>
                            <a:srgbClr val="007F00"/>
                          </a:solidFill>
                          <a:latin typeface="Times New Roman"/>
                          <a:cs typeface="Times New Roman"/>
                        </a:rPr>
                        <a:t>def</a:t>
                      </a: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4064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110" dirty="0">
                          <a:latin typeface="Times New Roman"/>
                          <a:cs typeface="Times New Roman"/>
                        </a:rPr>
                        <a:t>func1</a:t>
                      </a:r>
                      <a:r>
                        <a:rPr sz="2200" spc="-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195" dirty="0">
                          <a:latin typeface="Times New Roman"/>
                          <a:cs typeface="Times New Roman"/>
                        </a:rPr>
                        <a:t>():</a:t>
                      </a: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3464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50" dirty="0">
                          <a:solidFill>
                            <a:srgbClr val="8C8C8C"/>
                          </a:solidFill>
                          <a:latin typeface="Lucida Sans Unicode"/>
                          <a:cs typeface="Lucida Sans Unicode"/>
                        </a:rPr>
                        <a:t>4</a:t>
                      </a:r>
                      <a:endParaRPr sz="22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4127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145" dirty="0">
                          <a:solidFill>
                            <a:srgbClr val="007F00"/>
                          </a:solidFill>
                          <a:latin typeface="Times New Roman"/>
                          <a:cs typeface="Times New Roman"/>
                        </a:rPr>
                        <a:t>global</a:t>
                      </a:r>
                      <a:r>
                        <a:rPr sz="2200" spc="425" dirty="0">
                          <a:solidFill>
                            <a:srgbClr val="007F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0" dirty="0">
                          <a:latin typeface="Times New Roman"/>
                          <a:cs typeface="Times New Roman"/>
                        </a:rPr>
                        <a:t>x</a:t>
                      </a: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6556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50" dirty="0">
                          <a:solidFill>
                            <a:srgbClr val="8C8C8C"/>
                          </a:solidFill>
                          <a:latin typeface="Lucida Sans Unicode"/>
                          <a:cs typeface="Lucida Sans Unicode"/>
                        </a:rPr>
                        <a:t>5</a:t>
                      </a:r>
                      <a:endParaRPr sz="22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dirty="0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sz="2200" spc="38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dirty="0">
                          <a:latin typeface="Times New Roman"/>
                          <a:cs typeface="Times New Roman"/>
                        </a:rPr>
                        <a:t>=</a:t>
                      </a:r>
                      <a:r>
                        <a:rPr sz="2200" spc="4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25" dirty="0">
                          <a:latin typeface="Times New Roman"/>
                          <a:cs typeface="Times New Roman"/>
                        </a:rPr>
                        <a:t>77</a:t>
                      </a: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1645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50" dirty="0">
                          <a:solidFill>
                            <a:srgbClr val="8C8C8C"/>
                          </a:solidFill>
                          <a:latin typeface="Lucida Sans Unicode"/>
                          <a:cs typeface="Lucida Sans Unicode"/>
                        </a:rPr>
                        <a:t>6</a:t>
                      </a:r>
                      <a:endParaRPr sz="22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2192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50" dirty="0">
                          <a:solidFill>
                            <a:srgbClr val="8C8C8C"/>
                          </a:solidFill>
                          <a:latin typeface="Lucida Sans Unicode"/>
                          <a:cs typeface="Lucida Sans Unicode"/>
                        </a:rPr>
                        <a:t>7</a:t>
                      </a:r>
                      <a:endParaRPr sz="2200">
                        <a:latin typeface="Lucida Sans Unicode"/>
                        <a:cs typeface="Lucida Sans Unicode"/>
                      </a:endParaRPr>
                    </a:p>
                  </a:txBody>
                  <a:tcPr marL="0" marR="0" marT="7637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R="32384" algn="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95" dirty="0">
                          <a:solidFill>
                            <a:srgbClr val="007F00"/>
                          </a:solidFill>
                          <a:latin typeface="Times New Roman"/>
                          <a:cs typeface="Times New Roman"/>
                        </a:rPr>
                        <a:t>def</a:t>
                      </a: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4064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110" dirty="0">
                          <a:latin typeface="Times New Roman"/>
                          <a:cs typeface="Times New Roman"/>
                        </a:rPr>
                        <a:t>func2</a:t>
                      </a:r>
                      <a:r>
                        <a:rPr sz="2200" spc="-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195" dirty="0">
                          <a:latin typeface="Times New Roman"/>
                          <a:cs typeface="Times New Roman"/>
                        </a:rPr>
                        <a:t>():</a:t>
                      </a: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3464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50" dirty="0">
                          <a:solidFill>
                            <a:srgbClr val="8C8C8C"/>
                          </a:solidFill>
                          <a:latin typeface="Lucida Sans Unicode"/>
                          <a:cs typeface="Lucida Sans Unicode"/>
                        </a:rPr>
                        <a:t>8</a:t>
                      </a:r>
                      <a:endParaRPr sz="22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4127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145" dirty="0">
                          <a:solidFill>
                            <a:srgbClr val="007F00"/>
                          </a:solidFill>
                          <a:latin typeface="Times New Roman"/>
                          <a:cs typeface="Times New Roman"/>
                        </a:rPr>
                        <a:t>global</a:t>
                      </a:r>
                      <a:r>
                        <a:rPr sz="2200" spc="425" dirty="0">
                          <a:solidFill>
                            <a:srgbClr val="007F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0" dirty="0">
                          <a:latin typeface="Times New Roman"/>
                          <a:cs typeface="Times New Roman"/>
                        </a:rPr>
                        <a:t>x</a:t>
                      </a: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6556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50" dirty="0">
                          <a:solidFill>
                            <a:srgbClr val="8C8C8C"/>
                          </a:solidFill>
                          <a:latin typeface="Lucida Sans Unicode"/>
                          <a:cs typeface="Lucida Sans Unicode"/>
                        </a:rPr>
                        <a:t>9</a:t>
                      </a:r>
                      <a:endParaRPr sz="22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dirty="0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sz="2200" spc="38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dirty="0">
                          <a:latin typeface="Times New Roman"/>
                          <a:cs typeface="Times New Roman"/>
                        </a:rPr>
                        <a:t>=</a:t>
                      </a:r>
                      <a:r>
                        <a:rPr sz="2200" spc="4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25" dirty="0">
                          <a:latin typeface="Times New Roman"/>
                          <a:cs typeface="Times New Roman"/>
                        </a:rPr>
                        <a:t>99</a:t>
                      </a: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8009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25" dirty="0">
                          <a:solidFill>
                            <a:srgbClr val="8C8C8C"/>
                          </a:solidFill>
                          <a:latin typeface="Lucida Sans Unicode"/>
                          <a:cs typeface="Lucida Sans Unicode"/>
                        </a:rPr>
                        <a:t>10</a:t>
                      </a:r>
                      <a:endParaRPr sz="22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7" name="object 6">
            <a:extLst>
              <a:ext uri="{FF2B5EF4-FFF2-40B4-BE49-F238E27FC236}">
                <a16:creationId xmlns:a16="http://schemas.microsoft.com/office/drawing/2014/main" id="{5957D7B0-6667-4852-9349-3B4DAC041ABB}"/>
              </a:ext>
            </a:extLst>
          </p:cNvPr>
          <p:cNvSpPr txBox="1"/>
          <p:nvPr/>
        </p:nvSpPr>
        <p:spPr>
          <a:xfrm>
            <a:off x="3352800" y="3067289"/>
            <a:ext cx="6400800" cy="2388660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21820" marR="8728">
              <a:lnSpc>
                <a:spcPct val="101499"/>
              </a:lnSpc>
              <a:spcBef>
                <a:spcPts val="137"/>
              </a:spcBef>
            </a:pPr>
            <a:r>
              <a:rPr sz="2200" dirty="0">
                <a:latin typeface="Microsoft Sans Serif"/>
                <a:cs typeface="Microsoft Sans Serif"/>
              </a:rPr>
              <a:t>Для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понимания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кода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понадобится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отследить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поток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управления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через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целую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программу.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Вы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не </a:t>
            </a:r>
            <a:r>
              <a:rPr sz="2200" spc="-69" dirty="0">
                <a:latin typeface="Microsoft Sans Serif"/>
                <a:cs typeface="Microsoft Sans Serif"/>
              </a:rPr>
              <a:t>сможете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использовать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одну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из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функций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без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привлечения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другой.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Они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зависят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от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глобальной </a:t>
            </a:r>
            <a:r>
              <a:rPr sz="2200" spc="-86" dirty="0">
                <a:latin typeface="Microsoft Sans Serif"/>
                <a:cs typeface="Microsoft Sans Serif"/>
              </a:rPr>
              <a:t>переменной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335" dirty="0">
                <a:latin typeface="Microsoft Sans Serif"/>
                <a:cs typeface="Microsoft Sans Serif"/>
              </a:rPr>
              <a:t>–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т.е.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связаны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с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ней.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Если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нужно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повторно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применить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или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модифицировать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код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249" dirty="0">
                <a:latin typeface="Microsoft Sans Serif"/>
                <a:cs typeface="Microsoft Sans Serif"/>
              </a:rPr>
              <a:t>– </a:t>
            </a:r>
            <a:r>
              <a:rPr sz="2200" spc="-52" dirty="0">
                <a:latin typeface="Microsoft Sans Serif"/>
                <a:cs typeface="Microsoft Sans Serif"/>
              </a:rPr>
              <a:t>придется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держать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уме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всю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программу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целиком.</a:t>
            </a:r>
            <a:endParaRPr sz="2200" dirty="0">
              <a:latin typeface="Microsoft Sans Serif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975357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>
            <a:extLst>
              <a:ext uri="{FF2B5EF4-FFF2-40B4-BE49-F238E27FC236}">
                <a16:creationId xmlns:a16="http://schemas.microsoft.com/office/drawing/2014/main" id="{BA2DCD3A-DD80-42E4-8800-B3A0631E8C5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85800" y="89466"/>
            <a:ext cx="8608418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spc="-43" dirty="0"/>
              <a:t>Области</a:t>
            </a:r>
            <a:r>
              <a:rPr sz="3200" dirty="0"/>
              <a:t> </a:t>
            </a:r>
            <a:r>
              <a:rPr sz="3200" spc="-77" dirty="0"/>
              <a:t>видимости</a:t>
            </a:r>
            <a:r>
              <a:rPr sz="3200" spc="9" dirty="0"/>
              <a:t> </a:t>
            </a:r>
            <a:r>
              <a:rPr sz="3200" dirty="0"/>
              <a:t>и</a:t>
            </a:r>
            <a:r>
              <a:rPr sz="3200" spc="9" dirty="0"/>
              <a:t> </a:t>
            </a:r>
            <a:r>
              <a:rPr sz="3200" spc="-155" dirty="0"/>
              <a:t>вложенные</a:t>
            </a:r>
            <a:r>
              <a:rPr sz="3200" spc="9" dirty="0"/>
              <a:t> </a:t>
            </a:r>
            <a:r>
              <a:rPr sz="3200" spc="-69" dirty="0"/>
              <a:t>функции</a:t>
            </a:r>
          </a:p>
        </p:txBody>
      </p:sp>
      <p:sp>
        <p:nvSpPr>
          <p:cNvPr id="5" name="object 17">
            <a:extLst>
              <a:ext uri="{FF2B5EF4-FFF2-40B4-BE49-F238E27FC236}">
                <a16:creationId xmlns:a16="http://schemas.microsoft.com/office/drawing/2014/main" id="{CCFB6D2E-929A-4B95-862E-74621A9763D2}"/>
              </a:ext>
            </a:extLst>
          </p:cNvPr>
          <p:cNvSpPr txBox="1"/>
          <p:nvPr/>
        </p:nvSpPr>
        <p:spPr>
          <a:xfrm>
            <a:off x="496391" y="566000"/>
            <a:ext cx="8913218" cy="581488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478946">
              <a:spcBef>
                <a:spcPts val="163"/>
              </a:spcBef>
            </a:pPr>
            <a:r>
              <a:rPr sz="2200" spc="-52" dirty="0">
                <a:latin typeface="Microsoft Sans Serif"/>
                <a:cs typeface="Microsoft Sans Serif"/>
              </a:rPr>
              <a:t>Рассмотрим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пример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вложенной</a:t>
            </a:r>
            <a:r>
              <a:rPr sz="2200" spc="43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области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видимости:</a:t>
            </a:r>
            <a:endParaRPr sz="2200" dirty="0">
              <a:latin typeface="Microsoft Sans Serif"/>
              <a:cs typeface="Microsoft Sans Serif"/>
            </a:endParaRPr>
          </a:p>
          <a:p>
            <a:pPr marL="98189">
              <a:spcBef>
                <a:spcPts val="1735"/>
              </a:spcBef>
              <a:tabLst>
                <a:tab pos="488765" algn="l"/>
                <a:tab pos="1475021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1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37" dirty="0">
                <a:latin typeface="Calibri"/>
                <a:cs typeface="Calibri"/>
              </a:rPr>
              <a:t>x</a:t>
            </a:r>
            <a:r>
              <a:rPr sz="2200" spc="773" dirty="0">
                <a:latin typeface="Calibri"/>
                <a:cs typeface="Calibri"/>
              </a:rPr>
              <a:t> </a:t>
            </a:r>
            <a:r>
              <a:rPr sz="2200" dirty="0">
                <a:latin typeface="Calibri"/>
                <a:cs typeface="Calibri"/>
              </a:rPr>
              <a:t>=</a:t>
            </a:r>
            <a:r>
              <a:rPr sz="2200" spc="808" dirty="0">
                <a:latin typeface="Calibri"/>
                <a:cs typeface="Calibri"/>
              </a:rPr>
              <a:t> </a:t>
            </a:r>
            <a:r>
              <a:rPr sz="2200" spc="-43" dirty="0">
                <a:latin typeface="Calibri"/>
                <a:cs typeface="Calibri"/>
              </a:rPr>
              <a:t>24</a:t>
            </a:r>
            <a:r>
              <a:rPr sz="2200" dirty="0">
                <a:latin typeface="Calibri"/>
                <a:cs typeface="Calibri"/>
              </a:rPr>
              <a:t>	</a:t>
            </a:r>
            <a:r>
              <a:rPr sz="2200" dirty="0">
                <a:solidFill>
                  <a:srgbClr val="3F7F7F"/>
                </a:solidFill>
                <a:latin typeface="Calibri"/>
                <a:cs typeface="Calibri"/>
              </a:rPr>
              <a:t>#</a:t>
            </a:r>
            <a:r>
              <a:rPr sz="2200" dirty="0">
                <a:solidFill>
                  <a:srgbClr val="BA2020"/>
                </a:solidFill>
                <a:latin typeface="Calibri"/>
                <a:cs typeface="Calibri"/>
              </a:rPr>
              <a:t>Имя</a:t>
            </a:r>
            <a:r>
              <a:rPr sz="2200" spc="558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BA2020"/>
                </a:solidFill>
                <a:latin typeface="Calibri"/>
                <a:cs typeface="Calibri"/>
              </a:rPr>
              <a:t>в</a:t>
            </a:r>
            <a:r>
              <a:rPr sz="2200" spc="567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BA2020"/>
                </a:solidFill>
                <a:latin typeface="Calibri"/>
                <a:cs typeface="Calibri"/>
              </a:rPr>
              <a:t>глобальной</a:t>
            </a:r>
            <a:r>
              <a:rPr sz="2200" spc="567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BA2020"/>
                </a:solidFill>
                <a:latin typeface="Calibri"/>
                <a:cs typeface="Calibri"/>
              </a:rPr>
              <a:t>области</a:t>
            </a:r>
            <a:r>
              <a:rPr sz="2200" spc="567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-17" dirty="0">
                <a:solidFill>
                  <a:srgbClr val="BA2020"/>
                </a:solidFill>
                <a:latin typeface="Calibri"/>
                <a:cs typeface="Calibri"/>
              </a:rPr>
              <a:t>видимости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ts val="1134"/>
              </a:lnSpc>
              <a:spcBef>
                <a:spcPts val="206"/>
              </a:spcBef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2</a:t>
            </a:r>
            <a:endParaRPr sz="2200" dirty="0">
              <a:latin typeface="Lucida Sans Unicode"/>
              <a:cs typeface="Lucida Sans Unicode"/>
            </a:endParaRPr>
          </a:p>
          <a:p>
            <a:pPr marL="98189">
              <a:lnSpc>
                <a:spcPts val="1589"/>
              </a:lnSpc>
              <a:tabLst>
                <a:tab pos="494220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3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89" dirty="0">
                <a:solidFill>
                  <a:srgbClr val="007F00"/>
                </a:solidFill>
                <a:latin typeface="Calibri"/>
                <a:cs typeface="Calibri"/>
              </a:rPr>
              <a:t>def</a:t>
            </a:r>
            <a:r>
              <a:rPr sz="2200" spc="275" dirty="0">
                <a:solidFill>
                  <a:srgbClr val="007F00"/>
                </a:solidFill>
                <a:latin typeface="Calibri"/>
                <a:cs typeface="Calibri"/>
              </a:rPr>
              <a:t>  </a:t>
            </a:r>
            <a:r>
              <a:rPr sz="2200" spc="196" dirty="0">
                <a:latin typeface="Calibri"/>
                <a:cs typeface="Calibri"/>
              </a:rPr>
              <a:t>func1</a:t>
            </a:r>
            <a:r>
              <a:rPr sz="2200" spc="-94" dirty="0">
                <a:latin typeface="Calibri"/>
                <a:cs typeface="Calibri"/>
              </a:rPr>
              <a:t> </a:t>
            </a:r>
            <a:r>
              <a:rPr sz="2200" spc="404" dirty="0">
                <a:latin typeface="Calibri"/>
                <a:cs typeface="Calibri"/>
              </a:rPr>
              <a:t>():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ts val="1701"/>
              </a:lnSpc>
              <a:tabLst>
                <a:tab pos="981894" algn="l"/>
                <a:tab pos="1968152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4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37" dirty="0">
                <a:latin typeface="Calibri"/>
                <a:cs typeface="Calibri"/>
              </a:rPr>
              <a:t>x</a:t>
            </a:r>
            <a:r>
              <a:rPr sz="2200" spc="773" dirty="0">
                <a:latin typeface="Calibri"/>
                <a:cs typeface="Calibri"/>
              </a:rPr>
              <a:t> </a:t>
            </a:r>
            <a:r>
              <a:rPr sz="2200" dirty="0">
                <a:latin typeface="Calibri"/>
                <a:cs typeface="Calibri"/>
              </a:rPr>
              <a:t>=</a:t>
            </a:r>
            <a:r>
              <a:rPr sz="2200" spc="808" dirty="0">
                <a:latin typeface="Calibri"/>
                <a:cs typeface="Calibri"/>
              </a:rPr>
              <a:t> </a:t>
            </a:r>
            <a:r>
              <a:rPr sz="2200" spc="-60" dirty="0">
                <a:latin typeface="Calibri"/>
                <a:cs typeface="Calibri"/>
              </a:rPr>
              <a:t>55</a:t>
            </a:r>
            <a:r>
              <a:rPr sz="2200" dirty="0">
                <a:latin typeface="Calibri"/>
                <a:cs typeface="Calibri"/>
              </a:rPr>
              <a:t>	</a:t>
            </a:r>
            <a:r>
              <a:rPr sz="2200" dirty="0">
                <a:solidFill>
                  <a:srgbClr val="3F7F7F"/>
                </a:solidFill>
                <a:latin typeface="Calibri"/>
                <a:cs typeface="Calibri"/>
              </a:rPr>
              <a:t>#</a:t>
            </a:r>
            <a:r>
              <a:rPr sz="2200" dirty="0">
                <a:solidFill>
                  <a:srgbClr val="BA2020"/>
                </a:solidFill>
                <a:latin typeface="Calibri"/>
                <a:cs typeface="Calibri"/>
              </a:rPr>
              <a:t>Локальное</a:t>
            </a:r>
            <a:r>
              <a:rPr sz="2200" spc="378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BA2020"/>
                </a:solidFill>
                <a:latin typeface="Calibri"/>
                <a:cs typeface="Calibri"/>
              </a:rPr>
              <a:t>имя</a:t>
            </a:r>
            <a:r>
              <a:rPr sz="2200" spc="387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-60" dirty="0">
                <a:solidFill>
                  <a:srgbClr val="BA2020"/>
                </a:solidFill>
                <a:latin typeface="Calibri"/>
                <a:cs typeface="Calibri"/>
              </a:rPr>
              <a:t>объемлющего</a:t>
            </a:r>
            <a:r>
              <a:rPr sz="2200" spc="387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60" dirty="0">
                <a:solidFill>
                  <a:srgbClr val="BA2020"/>
                </a:solidFill>
                <a:latin typeface="Calibri"/>
                <a:cs typeface="Calibri"/>
              </a:rPr>
              <a:t>def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ts val="1134"/>
              </a:lnSpc>
              <a:spcBef>
                <a:spcPts val="196"/>
              </a:spcBef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5</a:t>
            </a:r>
            <a:endParaRPr sz="2200" dirty="0">
              <a:latin typeface="Lucida Sans Unicode"/>
              <a:cs typeface="Lucida Sans Unicode"/>
            </a:endParaRPr>
          </a:p>
          <a:p>
            <a:pPr marL="98189">
              <a:lnSpc>
                <a:spcPts val="1589"/>
              </a:lnSpc>
              <a:tabLst>
                <a:tab pos="987349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6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89" dirty="0">
                <a:solidFill>
                  <a:srgbClr val="007F00"/>
                </a:solidFill>
                <a:latin typeface="Calibri"/>
                <a:cs typeface="Calibri"/>
              </a:rPr>
              <a:t>def</a:t>
            </a:r>
            <a:r>
              <a:rPr sz="2200" spc="275" dirty="0">
                <a:solidFill>
                  <a:srgbClr val="007F00"/>
                </a:solidFill>
                <a:latin typeface="Calibri"/>
                <a:cs typeface="Calibri"/>
              </a:rPr>
              <a:t>  </a:t>
            </a:r>
            <a:r>
              <a:rPr sz="2200" spc="196" dirty="0">
                <a:latin typeface="Calibri"/>
                <a:cs typeface="Calibri"/>
              </a:rPr>
              <a:t>func2</a:t>
            </a:r>
            <a:r>
              <a:rPr sz="2200" spc="-94" dirty="0">
                <a:latin typeface="Calibri"/>
                <a:cs typeface="Calibri"/>
              </a:rPr>
              <a:t> </a:t>
            </a:r>
            <a:r>
              <a:rPr sz="2200" spc="404" dirty="0">
                <a:latin typeface="Calibri"/>
                <a:cs typeface="Calibri"/>
              </a:rPr>
              <a:t>():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ts val="1701"/>
              </a:lnSpc>
              <a:tabLst>
                <a:tab pos="1481569" algn="l"/>
                <a:tab pos="2706755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7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335" dirty="0">
                <a:solidFill>
                  <a:srgbClr val="007F00"/>
                </a:solidFill>
                <a:latin typeface="Calibri"/>
                <a:cs typeface="Calibri"/>
              </a:rPr>
              <a:t>print</a:t>
            </a:r>
            <a:r>
              <a:rPr sz="2200" spc="335" dirty="0">
                <a:latin typeface="Calibri"/>
                <a:cs typeface="Calibri"/>
              </a:rPr>
              <a:t>(</a:t>
            </a:r>
            <a:r>
              <a:rPr sz="2200" spc="-155" dirty="0">
                <a:latin typeface="Calibri"/>
                <a:cs typeface="Calibri"/>
              </a:rPr>
              <a:t> </a:t>
            </a:r>
            <a:r>
              <a:rPr sz="2200" spc="266" dirty="0">
                <a:latin typeface="Calibri"/>
                <a:cs typeface="Calibri"/>
              </a:rPr>
              <a:t>x)</a:t>
            </a:r>
            <a:r>
              <a:rPr sz="2200" dirty="0">
                <a:latin typeface="Calibri"/>
                <a:cs typeface="Calibri"/>
              </a:rPr>
              <a:t>	</a:t>
            </a:r>
            <a:r>
              <a:rPr sz="2200" dirty="0">
                <a:solidFill>
                  <a:srgbClr val="3F7F7F"/>
                </a:solidFill>
                <a:latin typeface="Calibri"/>
                <a:cs typeface="Calibri"/>
              </a:rPr>
              <a:t>#</a:t>
            </a:r>
            <a:r>
              <a:rPr sz="2200" dirty="0">
                <a:solidFill>
                  <a:srgbClr val="BA2020"/>
                </a:solidFill>
                <a:latin typeface="Calibri"/>
                <a:cs typeface="Calibri"/>
              </a:rPr>
              <a:t>Ссылка</a:t>
            </a:r>
            <a:r>
              <a:rPr sz="2200" spc="464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BA2020"/>
                </a:solidFill>
                <a:latin typeface="Calibri"/>
                <a:cs typeface="Calibri"/>
              </a:rPr>
              <a:t>во</a:t>
            </a:r>
            <a:r>
              <a:rPr sz="2200" spc="472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-43" dirty="0">
                <a:solidFill>
                  <a:srgbClr val="BA2020"/>
                </a:solidFill>
                <a:latin typeface="Calibri"/>
                <a:cs typeface="Calibri"/>
              </a:rPr>
              <a:t>вложенном</a:t>
            </a:r>
            <a:r>
              <a:rPr sz="2200" spc="472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60" dirty="0">
                <a:solidFill>
                  <a:srgbClr val="BA2020"/>
                </a:solidFill>
                <a:latin typeface="Calibri"/>
                <a:cs typeface="Calibri"/>
              </a:rPr>
              <a:t>def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ts val="1134"/>
              </a:lnSpc>
              <a:spcBef>
                <a:spcPts val="196"/>
              </a:spcBef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8</a:t>
            </a:r>
            <a:endParaRPr sz="2200" dirty="0">
              <a:latin typeface="Lucida Sans Unicode"/>
              <a:cs typeface="Lucida Sans Unicode"/>
            </a:endParaRPr>
          </a:p>
          <a:p>
            <a:pPr marL="98189">
              <a:lnSpc>
                <a:spcPts val="1751"/>
              </a:lnSpc>
              <a:tabLst>
                <a:tab pos="988440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9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96" dirty="0">
                <a:latin typeface="Calibri"/>
                <a:cs typeface="Calibri"/>
              </a:rPr>
              <a:t>func2</a:t>
            </a:r>
            <a:r>
              <a:rPr sz="2200" spc="-77" dirty="0">
                <a:latin typeface="Calibri"/>
                <a:cs typeface="Calibri"/>
              </a:rPr>
              <a:t> </a:t>
            </a:r>
            <a:r>
              <a:rPr sz="2200" spc="344" dirty="0">
                <a:latin typeface="Calibri"/>
                <a:cs typeface="Calibri"/>
              </a:rPr>
              <a:t>()</a:t>
            </a:r>
            <a:endParaRPr sz="2200" dirty="0">
              <a:latin typeface="Calibri"/>
              <a:cs typeface="Calibri"/>
            </a:endParaRPr>
          </a:p>
          <a:p>
            <a:pPr marL="21820">
              <a:lnSpc>
                <a:spcPts val="1134"/>
              </a:lnSpc>
              <a:spcBef>
                <a:spcPts val="206"/>
              </a:spcBef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10</a:t>
            </a:r>
            <a:endParaRPr sz="2200" dirty="0">
              <a:latin typeface="Lucida Sans Unicode"/>
              <a:cs typeface="Lucida Sans Unicode"/>
            </a:endParaRPr>
          </a:p>
          <a:p>
            <a:pPr marL="21820">
              <a:lnSpc>
                <a:spcPts val="1751"/>
              </a:lnSpc>
              <a:tabLst>
                <a:tab pos="495311" algn="l"/>
                <a:tab pos="1598305" algn="l"/>
              </a:tabLst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11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96" dirty="0">
                <a:latin typeface="Calibri"/>
                <a:cs typeface="Calibri"/>
              </a:rPr>
              <a:t>func1</a:t>
            </a:r>
            <a:r>
              <a:rPr sz="2200" spc="-77" dirty="0">
                <a:latin typeface="Calibri"/>
                <a:cs typeface="Calibri"/>
              </a:rPr>
              <a:t> </a:t>
            </a:r>
            <a:r>
              <a:rPr sz="2200" spc="344" dirty="0">
                <a:latin typeface="Calibri"/>
                <a:cs typeface="Calibri"/>
              </a:rPr>
              <a:t>()</a:t>
            </a:r>
            <a:r>
              <a:rPr sz="2200" dirty="0">
                <a:latin typeface="Calibri"/>
                <a:cs typeface="Calibri"/>
              </a:rPr>
              <a:t>	</a:t>
            </a:r>
            <a:r>
              <a:rPr sz="2200" dirty="0">
                <a:solidFill>
                  <a:srgbClr val="3F7F7F"/>
                </a:solidFill>
                <a:latin typeface="Calibri"/>
                <a:cs typeface="Calibri"/>
              </a:rPr>
              <a:t>#</a:t>
            </a:r>
            <a:r>
              <a:rPr sz="2200" dirty="0">
                <a:solidFill>
                  <a:srgbClr val="BA2020"/>
                </a:solidFill>
                <a:latin typeface="Calibri"/>
                <a:cs typeface="Calibri"/>
              </a:rPr>
              <a:t>Выводит</a:t>
            </a:r>
            <a:r>
              <a:rPr sz="2200" spc="412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146" dirty="0">
                <a:solidFill>
                  <a:srgbClr val="BA2020"/>
                </a:solidFill>
                <a:latin typeface="Calibri"/>
                <a:cs typeface="Calibri"/>
              </a:rPr>
              <a:t>55:</a:t>
            </a:r>
            <a:r>
              <a:rPr sz="2200" spc="421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BA2020"/>
                </a:solidFill>
                <a:latin typeface="Calibri"/>
                <a:cs typeface="Calibri"/>
              </a:rPr>
              <a:t>локальное</a:t>
            </a:r>
            <a:r>
              <a:rPr sz="2200" spc="412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BA2020"/>
                </a:solidFill>
                <a:latin typeface="Calibri"/>
                <a:cs typeface="Calibri"/>
              </a:rPr>
              <a:t>имя</a:t>
            </a:r>
            <a:r>
              <a:rPr sz="2200" spc="421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-52" dirty="0">
                <a:solidFill>
                  <a:srgbClr val="BA2020"/>
                </a:solidFill>
                <a:latin typeface="Calibri"/>
                <a:cs typeface="Calibri"/>
              </a:rPr>
              <a:t>объемлющего</a:t>
            </a:r>
            <a:r>
              <a:rPr sz="2200" spc="421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60" dirty="0">
                <a:solidFill>
                  <a:srgbClr val="BA2020"/>
                </a:solidFill>
                <a:latin typeface="Calibri"/>
                <a:cs typeface="Calibri"/>
              </a:rPr>
              <a:t>def</a:t>
            </a:r>
            <a:endParaRPr sz="2200" dirty="0">
              <a:latin typeface="Calibri"/>
              <a:cs typeface="Calibri"/>
            </a:endParaRPr>
          </a:p>
          <a:p>
            <a:pPr marL="21820">
              <a:spcBef>
                <a:spcPts val="196"/>
              </a:spcBef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12</a:t>
            </a:r>
            <a:endParaRPr sz="2200" dirty="0">
              <a:latin typeface="Lucida Sans Unicode"/>
              <a:cs typeface="Lucida Sans Unicode"/>
            </a:endParaRPr>
          </a:p>
          <a:p>
            <a:pPr marL="952437" marR="446216" indent="-233473">
              <a:lnSpc>
                <a:spcPct val="101499"/>
              </a:lnSpc>
              <a:spcBef>
                <a:spcPts val="1134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954619" algn="l"/>
              </a:tabLst>
            </a:pPr>
            <a:r>
              <a:rPr sz="2200" spc="-52" dirty="0">
                <a:latin typeface="Microsoft Sans Serif"/>
                <a:cs typeface="Microsoft Sans Serif"/>
              </a:rPr>
              <a:t>Здесь</a:t>
            </a:r>
            <a:r>
              <a:rPr sz="2200" spc="103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вложенный</a:t>
            </a:r>
            <a:r>
              <a:rPr sz="2200" spc="103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оператор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103" dirty="0">
                <a:solidFill>
                  <a:srgbClr val="1F973F"/>
                </a:solidFill>
                <a:latin typeface="Calibri"/>
                <a:cs typeface="Calibri"/>
              </a:rPr>
              <a:t>def</a:t>
            </a:r>
            <a:r>
              <a:rPr sz="2200" spc="163" dirty="0">
                <a:solidFill>
                  <a:srgbClr val="1F973F"/>
                </a:solidFill>
                <a:latin typeface="Calibri"/>
                <a:cs typeface="Calibri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запускается,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пока</a:t>
            </a:r>
            <a:r>
              <a:rPr sz="2200" spc="103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выполняется</a:t>
            </a:r>
            <a:r>
              <a:rPr sz="2200" spc="103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функция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Calibri"/>
                <a:cs typeface="Calibri"/>
              </a:rPr>
              <a:t>func1</a:t>
            </a:r>
            <a:r>
              <a:rPr sz="2200" dirty="0">
                <a:latin typeface="Microsoft Sans Serif"/>
                <a:cs typeface="Microsoft Sans Serif"/>
              </a:rPr>
              <a:t>;</a:t>
            </a:r>
            <a:r>
              <a:rPr sz="2200" spc="103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он 	</a:t>
            </a:r>
            <a:r>
              <a:rPr sz="2200" spc="-69" dirty="0">
                <a:latin typeface="Microsoft Sans Serif"/>
                <a:cs typeface="Microsoft Sans Serif"/>
              </a:rPr>
              <a:t>создает</a:t>
            </a:r>
            <a:r>
              <a:rPr sz="2200" spc="69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объект</a:t>
            </a:r>
            <a:r>
              <a:rPr sz="2200" spc="77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</a:t>
            </a:r>
            <a:r>
              <a:rPr sz="2200" spc="7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</a:t>
            </a:r>
            <a:r>
              <a:rPr sz="2200" spc="77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присваивает</a:t>
            </a:r>
            <a:r>
              <a:rPr sz="2200" spc="77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его</a:t>
            </a:r>
            <a:r>
              <a:rPr sz="2200" spc="77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имени</a:t>
            </a:r>
            <a:r>
              <a:rPr sz="2200" spc="8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Calibri"/>
                <a:cs typeface="Calibri"/>
              </a:rPr>
              <a:t>func2</a:t>
            </a:r>
            <a:r>
              <a:rPr sz="2200" dirty="0">
                <a:latin typeface="Microsoft Sans Serif"/>
                <a:cs typeface="Microsoft Sans Serif"/>
              </a:rPr>
              <a:t>,</a:t>
            </a:r>
            <a:r>
              <a:rPr sz="2200" spc="77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т.е.</a:t>
            </a:r>
            <a:r>
              <a:rPr sz="2200" spc="77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локальной</a:t>
            </a:r>
            <a:r>
              <a:rPr sz="2200" spc="77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переменной 	внутри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локальной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области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видимости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Calibri"/>
                <a:cs typeface="Calibri"/>
              </a:rPr>
              <a:t>func1</a:t>
            </a:r>
            <a:r>
              <a:rPr sz="2200" spc="-17" dirty="0">
                <a:latin typeface="Microsoft Sans Serif"/>
                <a:cs typeface="Microsoft Sans Serif"/>
              </a:rPr>
              <a:t>.</a:t>
            </a:r>
            <a:endParaRPr sz="2200" dirty="0">
              <a:latin typeface="Microsoft Sans Serif"/>
              <a:cs typeface="Microsoft Sans Serif"/>
            </a:endParaRPr>
          </a:p>
          <a:p>
            <a:pPr marL="952437" marR="8728" indent="-233473">
              <a:lnSpc>
                <a:spcPct val="101499"/>
              </a:lnSpc>
              <a:spcBef>
                <a:spcPts val="335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954619" algn="l"/>
              </a:tabLst>
            </a:pP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определенном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смысле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86" dirty="0">
                <a:latin typeface="Calibri"/>
                <a:cs typeface="Calibri"/>
              </a:rPr>
              <a:t>func2</a:t>
            </a:r>
            <a:r>
              <a:rPr sz="2200" spc="103" dirty="0">
                <a:latin typeface="Calibri"/>
                <a:cs typeface="Calibri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представляет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собой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временную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функцию,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которая 	</a:t>
            </a:r>
            <a:r>
              <a:rPr sz="2200" spc="-69" dirty="0">
                <a:latin typeface="Microsoft Sans Serif"/>
                <a:cs typeface="Microsoft Sans Serif"/>
              </a:rPr>
              <a:t>существует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только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период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выполнения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(и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видима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только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коде)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объемлющей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 	</a:t>
            </a:r>
            <a:r>
              <a:rPr sz="2200" spc="-17" dirty="0">
                <a:latin typeface="Calibri"/>
                <a:cs typeface="Calibri"/>
              </a:rPr>
              <a:t>func1</a:t>
            </a:r>
            <a:r>
              <a:rPr sz="2200" spc="-17" dirty="0">
                <a:latin typeface="Microsoft Sans Serif"/>
                <a:cs typeface="Microsoft Sans Serif"/>
              </a:rPr>
              <a:t>.</a:t>
            </a:r>
            <a:endParaRPr sz="2200" dirty="0">
              <a:latin typeface="Microsoft Sans Serif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744429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>
            <a:extLst>
              <a:ext uri="{FF2B5EF4-FFF2-40B4-BE49-F238E27FC236}">
                <a16:creationId xmlns:a16="http://schemas.microsoft.com/office/drawing/2014/main" id="{7D3B6169-B54B-4B3A-852B-0C36E3FF05B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81000" y="163168"/>
            <a:ext cx="8991600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spc="-43" dirty="0"/>
              <a:t>Области</a:t>
            </a:r>
            <a:r>
              <a:rPr sz="3200" dirty="0"/>
              <a:t> </a:t>
            </a:r>
            <a:r>
              <a:rPr sz="3200" spc="-77" dirty="0"/>
              <a:t>видимости</a:t>
            </a:r>
            <a:r>
              <a:rPr sz="3200" spc="9" dirty="0"/>
              <a:t> </a:t>
            </a:r>
            <a:r>
              <a:rPr sz="3200" dirty="0"/>
              <a:t>и</a:t>
            </a:r>
            <a:r>
              <a:rPr sz="3200" spc="9" dirty="0"/>
              <a:t> </a:t>
            </a:r>
            <a:r>
              <a:rPr sz="3200" spc="-155" dirty="0"/>
              <a:t>вложенные</a:t>
            </a:r>
            <a:r>
              <a:rPr sz="3200" spc="9" dirty="0"/>
              <a:t> </a:t>
            </a:r>
            <a:r>
              <a:rPr sz="3200" spc="-69" dirty="0"/>
              <a:t>функции</a:t>
            </a: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E78BDC02-05D4-4A7E-A51E-5828CE07BF42}"/>
              </a:ext>
            </a:extLst>
          </p:cNvPr>
          <p:cNvSpPr txBox="1"/>
          <p:nvPr/>
        </p:nvSpPr>
        <p:spPr>
          <a:xfrm>
            <a:off x="579953" y="795714"/>
            <a:ext cx="8216089" cy="1436348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254201" marR="8728" indent="-233473">
              <a:lnSpc>
                <a:spcPct val="101499"/>
              </a:lnSpc>
              <a:spcBef>
                <a:spcPts val="13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dirty="0">
                <a:latin typeface="Microsoft Sans Serif"/>
                <a:cs typeface="Microsoft Sans Serif"/>
              </a:rPr>
              <a:t>Поиск</a:t>
            </a:r>
            <a:r>
              <a:rPr spc="-9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в </a:t>
            </a:r>
            <a:r>
              <a:rPr spc="-69" dirty="0">
                <a:latin typeface="Microsoft Sans Serif"/>
                <a:cs typeface="Microsoft Sans Serif"/>
              </a:rPr>
              <a:t>объемлющей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52" dirty="0">
                <a:latin typeface="Microsoft Sans Serif"/>
                <a:cs typeface="Microsoft Sans Serif"/>
              </a:rPr>
              <a:t>области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34" dirty="0">
                <a:latin typeface="Microsoft Sans Serif"/>
                <a:cs typeface="Microsoft Sans Serif"/>
              </a:rPr>
              <a:t>видимости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69" dirty="0">
                <a:latin typeface="Microsoft Sans Serif"/>
                <a:cs typeface="Microsoft Sans Serif"/>
              </a:rPr>
              <a:t>работает,</a:t>
            </a:r>
            <a:r>
              <a:rPr spc="-9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даже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52" dirty="0">
                <a:latin typeface="Microsoft Sans Serif"/>
                <a:cs typeface="Microsoft Sans Serif"/>
              </a:rPr>
              <a:t>если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уже</a:t>
            </a:r>
            <a:r>
              <a:rPr spc="-9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произошел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52" dirty="0">
                <a:latin typeface="Microsoft Sans Serif"/>
                <a:cs typeface="Microsoft Sans Serif"/>
              </a:rPr>
              <a:t>возврат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из 	</a:t>
            </a:r>
            <a:r>
              <a:rPr spc="-69" dirty="0">
                <a:latin typeface="Microsoft Sans Serif"/>
                <a:cs typeface="Microsoft Sans Serif"/>
              </a:rPr>
              <a:t>объемлющей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функции.</a:t>
            </a:r>
            <a:endParaRPr dirty="0">
              <a:latin typeface="Microsoft Sans Serif"/>
              <a:cs typeface="Microsoft Sans Serif"/>
            </a:endParaRPr>
          </a:p>
          <a:p>
            <a:pPr marL="254201" marR="220381" indent="-233473">
              <a:lnSpc>
                <a:spcPct val="101499"/>
              </a:lnSpc>
              <a:spcBef>
                <a:spcPts val="344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dirty="0">
                <a:latin typeface="Microsoft Sans Serif"/>
                <a:cs typeface="Microsoft Sans Serif"/>
              </a:rPr>
              <a:t>В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следующем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-69" dirty="0">
                <a:latin typeface="Microsoft Sans Serif"/>
                <a:cs typeface="Microsoft Sans Serif"/>
              </a:rPr>
              <a:t>коде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86" dirty="0">
                <a:latin typeface="Microsoft Sans Serif"/>
                <a:cs typeface="Microsoft Sans Serif"/>
              </a:rPr>
              <a:t>определена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функция,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которая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-69" dirty="0">
                <a:latin typeface="Microsoft Sans Serif"/>
                <a:cs typeface="Microsoft Sans Serif"/>
              </a:rPr>
              <a:t>создает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и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i="1" spc="-129" dirty="0">
                <a:latin typeface="Arial"/>
                <a:cs typeface="Arial"/>
              </a:rPr>
              <a:t>возвращает</a:t>
            </a:r>
            <a:r>
              <a:rPr i="1" spc="189" dirty="0">
                <a:latin typeface="Arial"/>
                <a:cs typeface="Arial"/>
              </a:rPr>
              <a:t> </a:t>
            </a:r>
            <a:r>
              <a:rPr spc="-52" dirty="0">
                <a:latin typeface="Microsoft Sans Serif"/>
                <a:cs typeface="Microsoft Sans Serif"/>
              </a:rPr>
              <a:t>объект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другой 	функции,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представляя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spc="-86" dirty="0">
                <a:latin typeface="Microsoft Sans Serif"/>
                <a:cs typeface="Microsoft Sans Serif"/>
              </a:rPr>
              <a:t>более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69" dirty="0">
                <a:latin typeface="Microsoft Sans Serif"/>
                <a:cs typeface="Microsoft Sans Serif"/>
              </a:rPr>
              <a:t>распространенный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spc="-52" dirty="0">
                <a:latin typeface="Microsoft Sans Serif"/>
                <a:cs typeface="Microsoft Sans Serif"/>
              </a:rPr>
              <a:t>шаблон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использования:</a:t>
            </a:r>
            <a:endParaRPr dirty="0">
              <a:latin typeface="Microsoft Sans Serif"/>
              <a:cs typeface="Microsoft Sans Serif"/>
            </a:endParaRPr>
          </a:p>
        </p:txBody>
      </p:sp>
      <p:graphicFrame>
        <p:nvGraphicFramePr>
          <p:cNvPr id="6" name="object 12">
            <a:extLst>
              <a:ext uri="{FF2B5EF4-FFF2-40B4-BE49-F238E27FC236}">
                <a16:creationId xmlns:a16="http://schemas.microsoft.com/office/drawing/2014/main" id="{23104AEE-0ECD-4CA4-85C4-AD0C0BF113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5619398"/>
              </p:ext>
            </p:extLst>
          </p:nvPr>
        </p:nvGraphicFramePr>
        <p:xfrm>
          <a:off x="832322" y="2265796"/>
          <a:ext cx="1958289" cy="11826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21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18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42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4921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Lucida Sans Unicode"/>
                          <a:cs typeface="Lucida Sans Unicode"/>
                        </a:rPr>
                        <a:t>1</a:t>
                      </a:r>
                      <a:endParaRPr sz="1000">
                        <a:latin typeface="Lucida Sans Unicode"/>
                        <a:cs typeface="Lucida Sans Unicode"/>
                      </a:endParaRPr>
                    </a:p>
                  </a:txBody>
                  <a:tcPr marL="0" marR="0" marT="33820" marB="0"/>
                </a:tc>
                <a:tc>
                  <a:txBody>
                    <a:bodyPr/>
                    <a:lstStyle/>
                    <a:p>
                      <a:pPr marR="35560" algn="r">
                        <a:lnSpc>
                          <a:spcPts val="890"/>
                        </a:lnSpc>
                      </a:pPr>
                      <a:r>
                        <a:rPr sz="1500" spc="85" dirty="0">
                          <a:solidFill>
                            <a:srgbClr val="007F00"/>
                          </a:solidFill>
                          <a:latin typeface="Calibri"/>
                          <a:cs typeface="Calibri"/>
                        </a:rPr>
                        <a:t>def</a:t>
                      </a:r>
                      <a:endParaRPr sz="15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6990">
                        <a:lnSpc>
                          <a:spcPts val="890"/>
                        </a:lnSpc>
                      </a:pPr>
                      <a:r>
                        <a:rPr sz="1500" spc="114" dirty="0">
                          <a:latin typeface="Calibri"/>
                          <a:cs typeface="Calibri"/>
                        </a:rPr>
                        <a:t>func1</a:t>
                      </a:r>
                      <a:r>
                        <a:rPr sz="15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500" spc="235" dirty="0">
                          <a:latin typeface="Calibri"/>
                          <a:cs typeface="Calibri"/>
                        </a:rPr>
                        <a:t>():</a:t>
                      </a:r>
                      <a:endParaRPr sz="15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12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Lucida Sans Unicode"/>
                          <a:cs typeface="Lucida Sans Unicode"/>
                        </a:rPr>
                        <a:t>2</a:t>
                      </a:r>
                      <a:endParaRPr sz="1000">
                        <a:latin typeface="Lucida Sans Unicode"/>
                        <a:cs typeface="Lucida Sans Unicode"/>
                      </a:endParaRPr>
                    </a:p>
                  </a:txBody>
                  <a:tcPr marL="0" marR="0" marT="1418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3180">
                        <a:lnSpc>
                          <a:spcPts val="844"/>
                        </a:lnSpc>
                      </a:pPr>
                      <a:r>
                        <a:rPr sz="1500" spc="80" dirty="0">
                          <a:latin typeface="Calibri"/>
                          <a:cs typeface="Calibri"/>
                        </a:rPr>
                        <a:t>x</a:t>
                      </a:r>
                      <a:r>
                        <a:rPr sz="1500" spc="4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500" dirty="0">
                          <a:latin typeface="Calibri"/>
                          <a:cs typeface="Calibri"/>
                        </a:rPr>
                        <a:t>=</a:t>
                      </a:r>
                      <a:r>
                        <a:rPr sz="1500" spc="47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500" spc="-25" dirty="0">
                          <a:latin typeface="Calibri"/>
                          <a:cs typeface="Calibri"/>
                        </a:rPr>
                        <a:t>44</a:t>
                      </a:r>
                      <a:endParaRPr sz="15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0372">
                <a:tc>
                  <a:txBody>
                    <a:bodyPr/>
                    <a:lstStyle/>
                    <a:p>
                      <a:pPr marR="24765" algn="ctr">
                        <a:lnSpc>
                          <a:spcPts val="640"/>
                        </a:lnSpc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Lucida Sans Unicode"/>
                          <a:cs typeface="Lucida Sans Unicode"/>
                        </a:rPr>
                        <a:t>3</a:t>
                      </a:r>
                      <a:endParaRPr sz="10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8375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Lucida Sans Unicode"/>
                          <a:cs typeface="Lucida Sans Unicode"/>
                        </a:rPr>
                        <a:t>4</a:t>
                      </a:r>
                      <a:endParaRPr sz="1000">
                        <a:latin typeface="Lucida Sans Unicode"/>
                        <a:cs typeface="Lucida Sans Unicode"/>
                      </a:endParaRPr>
                    </a:p>
                  </a:txBody>
                  <a:tcPr marL="0" marR="0" marT="27274" marB="0"/>
                </a:tc>
                <a:tc>
                  <a:txBody>
                    <a:bodyPr/>
                    <a:lstStyle/>
                    <a:p>
                      <a:pPr marR="35560" algn="r">
                        <a:lnSpc>
                          <a:spcPts val="855"/>
                        </a:lnSpc>
                      </a:pPr>
                      <a:r>
                        <a:rPr sz="1500" spc="85" dirty="0">
                          <a:solidFill>
                            <a:srgbClr val="007F00"/>
                          </a:solidFill>
                          <a:latin typeface="Calibri"/>
                          <a:cs typeface="Calibri"/>
                        </a:rPr>
                        <a:t>def</a:t>
                      </a:r>
                      <a:endParaRPr sz="15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6990">
                        <a:lnSpc>
                          <a:spcPts val="855"/>
                        </a:lnSpc>
                      </a:pPr>
                      <a:r>
                        <a:rPr sz="1500" spc="114" dirty="0">
                          <a:latin typeface="Calibri"/>
                          <a:cs typeface="Calibri"/>
                        </a:rPr>
                        <a:t>func2</a:t>
                      </a:r>
                      <a:r>
                        <a:rPr sz="15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500" spc="235" dirty="0">
                          <a:latin typeface="Calibri"/>
                          <a:cs typeface="Calibri"/>
                        </a:rPr>
                        <a:t>():</a:t>
                      </a:r>
                      <a:endParaRPr sz="15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6012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Lucida Sans Unicode"/>
                          <a:cs typeface="Lucida Sans Unicode"/>
                        </a:rPr>
                        <a:t>5</a:t>
                      </a:r>
                      <a:endParaRPr sz="1000">
                        <a:latin typeface="Lucida Sans Unicode"/>
                        <a:cs typeface="Lucida Sans Unicode"/>
                      </a:endParaRPr>
                    </a:p>
                  </a:txBody>
                  <a:tcPr marL="0" marR="0" marT="1418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6990">
                        <a:lnSpc>
                          <a:spcPts val="844"/>
                        </a:lnSpc>
                      </a:pPr>
                      <a:r>
                        <a:rPr sz="1500" spc="195" dirty="0">
                          <a:solidFill>
                            <a:srgbClr val="007F00"/>
                          </a:solidFill>
                          <a:latin typeface="Calibri"/>
                          <a:cs typeface="Calibri"/>
                        </a:rPr>
                        <a:t>print</a:t>
                      </a:r>
                      <a:r>
                        <a:rPr sz="1500" spc="195" dirty="0">
                          <a:latin typeface="Calibri"/>
                          <a:cs typeface="Calibri"/>
                        </a:rPr>
                        <a:t>(</a:t>
                      </a:r>
                      <a:r>
                        <a:rPr sz="1500" spc="-9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500" spc="155" dirty="0">
                          <a:latin typeface="Calibri"/>
                          <a:cs typeface="Calibri"/>
                        </a:rPr>
                        <a:t>x)</a:t>
                      </a:r>
                      <a:endParaRPr sz="15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6918">
                <a:tc>
                  <a:txBody>
                    <a:bodyPr/>
                    <a:lstStyle/>
                    <a:p>
                      <a:pPr marR="24765" algn="ctr">
                        <a:lnSpc>
                          <a:spcPts val="670"/>
                        </a:lnSpc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Lucida Sans Unicode"/>
                          <a:cs typeface="Lucida Sans Unicode"/>
                        </a:rPr>
                        <a:t>6</a:t>
                      </a:r>
                      <a:endParaRPr sz="10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object 19">
            <a:extLst>
              <a:ext uri="{FF2B5EF4-FFF2-40B4-BE49-F238E27FC236}">
                <a16:creationId xmlns:a16="http://schemas.microsoft.com/office/drawing/2014/main" id="{F1297BEE-FFB1-485A-9373-A604A73A1EAC}"/>
              </a:ext>
            </a:extLst>
          </p:cNvPr>
          <p:cNvSpPr txBox="1"/>
          <p:nvPr/>
        </p:nvSpPr>
        <p:spPr>
          <a:xfrm>
            <a:off x="1756439" y="2996032"/>
            <a:ext cx="7009477" cy="641902"/>
          </a:xfrm>
          <a:prstGeom prst="rect">
            <a:avLst/>
          </a:prstGeom>
        </p:spPr>
        <p:txBody>
          <a:bodyPr vert="horz" wrap="square" lIns="0" tIns="60003" rIns="0" bIns="0" rtlCol="0">
            <a:spAutoFit/>
          </a:bodyPr>
          <a:lstStyle/>
          <a:p>
            <a:pPr marL="1245915" marR="1733589" indent="-1091">
              <a:lnSpc>
                <a:spcPts val="1546"/>
              </a:lnSpc>
              <a:spcBef>
                <a:spcPts val="472"/>
              </a:spcBef>
            </a:pPr>
            <a:r>
              <a:rPr sz="1546" dirty="0">
                <a:solidFill>
                  <a:srgbClr val="3F7F7F"/>
                </a:solidFill>
                <a:latin typeface="Calibri"/>
                <a:cs typeface="Calibri"/>
              </a:rPr>
              <a:t>#</a:t>
            </a:r>
            <a:r>
              <a:rPr sz="1546" dirty="0">
                <a:solidFill>
                  <a:srgbClr val="BA2020"/>
                </a:solidFill>
                <a:latin typeface="Calibri"/>
                <a:cs typeface="Calibri"/>
              </a:rPr>
              <a:t>Помнит</a:t>
            </a:r>
            <a:r>
              <a:rPr sz="1546" spc="550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dirty="0">
                <a:solidFill>
                  <a:srgbClr val="BA2020"/>
                </a:solidFill>
                <a:latin typeface="Calibri"/>
                <a:cs typeface="Calibri"/>
              </a:rPr>
              <a:t>значение</a:t>
            </a:r>
            <a:r>
              <a:rPr sz="1546" spc="558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spc="137" dirty="0">
                <a:solidFill>
                  <a:srgbClr val="BA2020"/>
                </a:solidFill>
                <a:latin typeface="Calibri"/>
                <a:cs typeface="Calibri"/>
              </a:rPr>
              <a:t>x</a:t>
            </a:r>
            <a:r>
              <a:rPr sz="1546" spc="558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dirty="0">
                <a:solidFill>
                  <a:srgbClr val="BA2020"/>
                </a:solidFill>
                <a:latin typeface="Calibri"/>
                <a:cs typeface="Calibri"/>
              </a:rPr>
              <a:t>из</a:t>
            </a:r>
            <a:r>
              <a:rPr sz="1546" spc="558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dirty="0">
                <a:solidFill>
                  <a:srgbClr val="BA2020"/>
                </a:solidFill>
                <a:latin typeface="Calibri"/>
                <a:cs typeface="Calibri"/>
              </a:rPr>
              <a:t>области</a:t>
            </a:r>
            <a:r>
              <a:rPr sz="1546" spc="558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spc="-17" dirty="0">
                <a:solidFill>
                  <a:srgbClr val="BA2020"/>
                </a:solidFill>
                <a:latin typeface="Calibri"/>
                <a:cs typeface="Calibri"/>
              </a:rPr>
              <a:t>видимости</a:t>
            </a:r>
            <a:r>
              <a:rPr sz="1546" spc="859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spc="-43" dirty="0">
                <a:solidFill>
                  <a:srgbClr val="3F7F7F"/>
                </a:solidFill>
                <a:latin typeface="Calibri"/>
                <a:cs typeface="Calibri"/>
              </a:rPr>
              <a:t>#</a:t>
            </a:r>
            <a:r>
              <a:rPr sz="1546" spc="-43" dirty="0">
                <a:solidFill>
                  <a:srgbClr val="BA2020"/>
                </a:solidFill>
                <a:latin typeface="Calibri"/>
                <a:cs typeface="Calibri"/>
              </a:rPr>
              <a:t>объемлющего</a:t>
            </a:r>
            <a:r>
              <a:rPr sz="1546" spc="318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spc="60" dirty="0">
                <a:solidFill>
                  <a:srgbClr val="BA2020"/>
                </a:solidFill>
                <a:latin typeface="Calibri"/>
                <a:cs typeface="Calibri"/>
              </a:rPr>
              <a:t>def</a:t>
            </a:r>
            <a:endParaRPr sz="1546">
              <a:latin typeface="Calibri"/>
              <a:cs typeface="Calibri"/>
            </a:endParaRPr>
          </a:p>
          <a:p>
            <a:pPr marL="21820">
              <a:lnSpc>
                <a:spcPts val="1536"/>
              </a:lnSpc>
              <a:tabLst>
                <a:tab pos="1739044" algn="l"/>
              </a:tabLst>
            </a:pPr>
            <a:r>
              <a:rPr sz="1546" spc="249" dirty="0">
                <a:solidFill>
                  <a:srgbClr val="007F00"/>
                </a:solidFill>
                <a:latin typeface="Calibri"/>
                <a:cs typeface="Calibri"/>
              </a:rPr>
              <a:t>return</a:t>
            </a:r>
            <a:r>
              <a:rPr sz="1546" spc="275" dirty="0">
                <a:solidFill>
                  <a:srgbClr val="007F00"/>
                </a:solidFill>
                <a:latin typeface="Calibri"/>
                <a:cs typeface="Calibri"/>
              </a:rPr>
              <a:t>  </a:t>
            </a:r>
            <a:r>
              <a:rPr sz="1546" spc="180" dirty="0">
                <a:latin typeface="Calibri"/>
                <a:cs typeface="Calibri"/>
              </a:rPr>
              <a:t>func2</a:t>
            </a:r>
            <a:r>
              <a:rPr sz="1546" dirty="0">
                <a:latin typeface="Calibri"/>
                <a:cs typeface="Calibri"/>
              </a:rPr>
              <a:t>	</a:t>
            </a:r>
            <a:r>
              <a:rPr sz="1546" dirty="0">
                <a:solidFill>
                  <a:srgbClr val="3F7F7F"/>
                </a:solidFill>
                <a:latin typeface="Calibri"/>
                <a:cs typeface="Calibri"/>
              </a:rPr>
              <a:t>#</a:t>
            </a:r>
            <a:r>
              <a:rPr sz="1546" dirty="0">
                <a:solidFill>
                  <a:srgbClr val="BA2020"/>
                </a:solidFill>
                <a:latin typeface="Calibri"/>
                <a:cs typeface="Calibri"/>
              </a:rPr>
              <a:t>Возвращает</a:t>
            </a:r>
            <a:r>
              <a:rPr sz="1546" spc="515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dirty="0">
                <a:solidFill>
                  <a:srgbClr val="BA2020"/>
                </a:solidFill>
                <a:latin typeface="Calibri"/>
                <a:cs typeface="Calibri"/>
              </a:rPr>
              <a:t>объект</a:t>
            </a:r>
            <a:r>
              <a:rPr sz="1546" spc="524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dirty="0">
                <a:solidFill>
                  <a:srgbClr val="BA2020"/>
                </a:solidFill>
                <a:latin typeface="Calibri"/>
                <a:cs typeface="Calibri"/>
              </a:rPr>
              <a:t>функции</a:t>
            </a:r>
            <a:r>
              <a:rPr sz="1546" spc="515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spc="146" dirty="0">
                <a:solidFill>
                  <a:srgbClr val="BA2020"/>
                </a:solidFill>
                <a:latin typeface="Calibri"/>
                <a:cs typeface="Calibri"/>
              </a:rPr>
              <a:t>func2,</a:t>
            </a:r>
            <a:r>
              <a:rPr sz="1546" spc="524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dirty="0">
                <a:solidFill>
                  <a:srgbClr val="BA2020"/>
                </a:solidFill>
                <a:latin typeface="Calibri"/>
                <a:cs typeface="Calibri"/>
              </a:rPr>
              <a:t>но</a:t>
            </a:r>
            <a:r>
              <a:rPr sz="1546" spc="515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dirty="0">
                <a:solidFill>
                  <a:srgbClr val="BA2020"/>
                </a:solidFill>
                <a:latin typeface="Calibri"/>
                <a:cs typeface="Calibri"/>
              </a:rPr>
              <a:t>не</a:t>
            </a:r>
            <a:r>
              <a:rPr sz="1546" spc="524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dirty="0">
                <a:solidFill>
                  <a:srgbClr val="BA2020"/>
                </a:solidFill>
                <a:latin typeface="Calibri"/>
                <a:cs typeface="Calibri"/>
              </a:rPr>
              <a:t>вызывает</a:t>
            </a:r>
            <a:r>
              <a:rPr sz="1546" spc="515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spc="-43" dirty="0">
                <a:solidFill>
                  <a:srgbClr val="BA2020"/>
                </a:solidFill>
                <a:latin typeface="Calibri"/>
                <a:cs typeface="Calibri"/>
              </a:rPr>
              <a:t>ее</a:t>
            </a:r>
            <a:endParaRPr sz="1546">
              <a:latin typeface="Calibri"/>
              <a:cs typeface="Calibri"/>
            </a:endParaRPr>
          </a:p>
        </p:txBody>
      </p:sp>
      <p:sp>
        <p:nvSpPr>
          <p:cNvPr id="8" name="object 20">
            <a:extLst>
              <a:ext uri="{FF2B5EF4-FFF2-40B4-BE49-F238E27FC236}">
                <a16:creationId xmlns:a16="http://schemas.microsoft.com/office/drawing/2014/main" id="{72349659-293D-4C2F-9398-57CC3FDD25C0}"/>
              </a:ext>
            </a:extLst>
          </p:cNvPr>
          <p:cNvSpPr txBox="1"/>
          <p:nvPr/>
        </p:nvSpPr>
        <p:spPr>
          <a:xfrm>
            <a:off x="788486" y="3413368"/>
            <a:ext cx="6066880" cy="1006232"/>
          </a:xfrm>
          <a:prstGeom prst="rect">
            <a:avLst/>
          </a:prstGeom>
        </p:spPr>
        <p:txBody>
          <a:bodyPr vert="horz" wrap="square" lIns="0" tIns="60003" rIns="0" bIns="0" rtlCol="0">
            <a:spAutoFit/>
          </a:bodyPr>
          <a:lstStyle/>
          <a:p>
            <a:pPr marL="98189">
              <a:spcBef>
                <a:spcPts val="472"/>
              </a:spcBef>
            </a:pPr>
            <a:r>
              <a:rPr sz="1031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7</a:t>
            </a:r>
            <a:endParaRPr sz="1031">
              <a:latin typeface="Lucida Sans Unicode"/>
              <a:cs typeface="Lucida Sans Unicode"/>
            </a:endParaRPr>
          </a:p>
          <a:p>
            <a:pPr marL="98189">
              <a:lnSpc>
                <a:spcPts val="1134"/>
              </a:lnSpc>
              <a:spcBef>
                <a:spcPts val="301"/>
              </a:spcBef>
            </a:pPr>
            <a:r>
              <a:rPr sz="1031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8</a:t>
            </a:r>
            <a:endParaRPr sz="1031">
              <a:latin typeface="Lucida Sans Unicode"/>
              <a:cs typeface="Lucida Sans Unicode"/>
            </a:endParaRPr>
          </a:p>
          <a:p>
            <a:pPr marL="98189">
              <a:lnSpc>
                <a:spcPts val="1589"/>
              </a:lnSpc>
              <a:tabLst>
                <a:tab pos="496402" algn="l"/>
                <a:tab pos="2336908" algn="l"/>
              </a:tabLst>
            </a:pPr>
            <a:r>
              <a:rPr sz="1031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9</a:t>
            </a:r>
            <a:r>
              <a:rPr sz="1031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1546" spc="266" dirty="0">
                <a:latin typeface="Calibri"/>
                <a:cs typeface="Calibri"/>
              </a:rPr>
              <a:t>action</a:t>
            </a:r>
            <a:r>
              <a:rPr sz="1546" spc="258" dirty="0">
                <a:latin typeface="Calibri"/>
                <a:cs typeface="Calibri"/>
              </a:rPr>
              <a:t>  </a:t>
            </a:r>
            <a:r>
              <a:rPr sz="1546" dirty="0">
                <a:latin typeface="Calibri"/>
                <a:cs typeface="Calibri"/>
              </a:rPr>
              <a:t>=</a:t>
            </a:r>
            <a:r>
              <a:rPr sz="1546" spc="816" dirty="0">
                <a:latin typeface="Calibri"/>
                <a:cs typeface="Calibri"/>
              </a:rPr>
              <a:t> </a:t>
            </a:r>
            <a:r>
              <a:rPr sz="1546" spc="232" dirty="0">
                <a:latin typeface="Calibri"/>
                <a:cs typeface="Calibri"/>
              </a:rPr>
              <a:t>f1</a:t>
            </a:r>
            <a:r>
              <a:rPr sz="1546" spc="-129" dirty="0">
                <a:latin typeface="Calibri"/>
                <a:cs typeface="Calibri"/>
              </a:rPr>
              <a:t> </a:t>
            </a:r>
            <a:r>
              <a:rPr sz="1546" spc="344" dirty="0">
                <a:latin typeface="Calibri"/>
                <a:cs typeface="Calibri"/>
              </a:rPr>
              <a:t>()</a:t>
            </a:r>
            <a:r>
              <a:rPr sz="1546" dirty="0">
                <a:latin typeface="Calibri"/>
                <a:cs typeface="Calibri"/>
              </a:rPr>
              <a:t>	</a:t>
            </a:r>
            <a:r>
              <a:rPr sz="1546" dirty="0">
                <a:solidFill>
                  <a:srgbClr val="3F7F7F"/>
                </a:solidFill>
                <a:latin typeface="Calibri"/>
                <a:cs typeface="Calibri"/>
              </a:rPr>
              <a:t>#</a:t>
            </a:r>
            <a:r>
              <a:rPr sz="1546" dirty="0">
                <a:solidFill>
                  <a:srgbClr val="BA2020"/>
                </a:solidFill>
                <a:latin typeface="Calibri"/>
                <a:cs typeface="Calibri"/>
              </a:rPr>
              <a:t>Создает</a:t>
            </a:r>
            <a:r>
              <a:rPr sz="1546" spc="670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dirty="0">
                <a:solidFill>
                  <a:srgbClr val="BA2020"/>
                </a:solidFill>
                <a:latin typeface="Calibri"/>
                <a:cs typeface="Calibri"/>
              </a:rPr>
              <a:t>и</a:t>
            </a:r>
            <a:r>
              <a:rPr sz="1546" spc="670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dirty="0">
                <a:solidFill>
                  <a:srgbClr val="BA2020"/>
                </a:solidFill>
                <a:latin typeface="Calibri"/>
                <a:cs typeface="Calibri"/>
              </a:rPr>
              <a:t>возвращает</a:t>
            </a:r>
            <a:r>
              <a:rPr sz="1546" spc="670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dirty="0">
                <a:solidFill>
                  <a:srgbClr val="BA2020"/>
                </a:solidFill>
                <a:latin typeface="Calibri"/>
                <a:cs typeface="Calibri"/>
              </a:rPr>
              <a:t>объект</a:t>
            </a:r>
            <a:r>
              <a:rPr sz="1546" spc="679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spc="-17" dirty="0">
                <a:solidFill>
                  <a:srgbClr val="BA2020"/>
                </a:solidFill>
                <a:latin typeface="Calibri"/>
                <a:cs typeface="Calibri"/>
              </a:rPr>
              <a:t>функции</a:t>
            </a:r>
            <a:endParaRPr sz="1546">
              <a:latin typeface="Calibri"/>
              <a:cs typeface="Calibri"/>
            </a:endParaRPr>
          </a:p>
          <a:p>
            <a:pPr marL="21820">
              <a:lnSpc>
                <a:spcPts val="1701"/>
              </a:lnSpc>
              <a:tabLst>
                <a:tab pos="496402" algn="l"/>
                <a:tab pos="1721588" algn="l"/>
              </a:tabLst>
            </a:pPr>
            <a:r>
              <a:rPr sz="1031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10</a:t>
            </a:r>
            <a:r>
              <a:rPr sz="1031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1546" spc="266" dirty="0">
                <a:latin typeface="Calibri"/>
                <a:cs typeface="Calibri"/>
              </a:rPr>
              <a:t>action</a:t>
            </a:r>
            <a:r>
              <a:rPr sz="1546" spc="-77" dirty="0">
                <a:latin typeface="Calibri"/>
                <a:cs typeface="Calibri"/>
              </a:rPr>
              <a:t> </a:t>
            </a:r>
            <a:r>
              <a:rPr sz="1546" spc="344" dirty="0">
                <a:latin typeface="Calibri"/>
                <a:cs typeface="Calibri"/>
              </a:rPr>
              <a:t>()</a:t>
            </a:r>
            <a:r>
              <a:rPr sz="1546" dirty="0">
                <a:latin typeface="Calibri"/>
                <a:cs typeface="Calibri"/>
              </a:rPr>
              <a:t>	</a:t>
            </a:r>
            <a:r>
              <a:rPr sz="1546" dirty="0">
                <a:solidFill>
                  <a:srgbClr val="3F7F7F"/>
                </a:solidFill>
                <a:latin typeface="Calibri"/>
                <a:cs typeface="Calibri"/>
              </a:rPr>
              <a:t>#</a:t>
            </a:r>
            <a:r>
              <a:rPr sz="1546" dirty="0">
                <a:solidFill>
                  <a:srgbClr val="BA2020"/>
                </a:solidFill>
                <a:latin typeface="Calibri"/>
                <a:cs typeface="Calibri"/>
              </a:rPr>
              <a:t>Вызов</a:t>
            </a:r>
            <a:r>
              <a:rPr sz="1546" spc="541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dirty="0">
                <a:solidFill>
                  <a:srgbClr val="BA2020"/>
                </a:solidFill>
                <a:latin typeface="Calibri"/>
                <a:cs typeface="Calibri"/>
              </a:rPr>
              <a:t>функции:</a:t>
            </a:r>
            <a:r>
              <a:rPr sz="1546" spc="541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dirty="0">
                <a:solidFill>
                  <a:srgbClr val="BA2020"/>
                </a:solidFill>
                <a:latin typeface="Calibri"/>
                <a:cs typeface="Calibri"/>
              </a:rPr>
              <a:t>выводит</a:t>
            </a:r>
            <a:r>
              <a:rPr sz="1546" spc="541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spc="-43" dirty="0">
                <a:solidFill>
                  <a:srgbClr val="BA2020"/>
                </a:solidFill>
                <a:latin typeface="Calibri"/>
                <a:cs typeface="Calibri"/>
              </a:rPr>
              <a:t>44</a:t>
            </a:r>
            <a:endParaRPr sz="1546">
              <a:latin typeface="Calibri"/>
              <a:cs typeface="Calibri"/>
            </a:endParaRPr>
          </a:p>
          <a:p>
            <a:pPr marL="21820">
              <a:spcBef>
                <a:spcPts val="206"/>
              </a:spcBef>
            </a:pPr>
            <a:r>
              <a:rPr sz="1031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11</a:t>
            </a:r>
            <a:endParaRPr sz="1031">
              <a:latin typeface="Lucida Sans Unicode"/>
              <a:cs typeface="Lucida Sans Unicode"/>
            </a:endParaRPr>
          </a:p>
        </p:txBody>
      </p:sp>
      <p:sp>
        <p:nvSpPr>
          <p:cNvPr id="9" name="object 21">
            <a:extLst>
              <a:ext uri="{FF2B5EF4-FFF2-40B4-BE49-F238E27FC236}">
                <a16:creationId xmlns:a16="http://schemas.microsoft.com/office/drawing/2014/main" id="{F7B8E58B-E44B-4420-9E34-5BDF159A2367}"/>
              </a:ext>
            </a:extLst>
          </p:cNvPr>
          <p:cNvSpPr txBox="1"/>
          <p:nvPr/>
        </p:nvSpPr>
        <p:spPr>
          <a:xfrm>
            <a:off x="820728" y="4419600"/>
            <a:ext cx="8104810" cy="1815649"/>
          </a:xfrm>
          <a:prstGeom prst="rect">
            <a:avLst/>
          </a:prstGeom>
        </p:spPr>
        <p:txBody>
          <a:bodyPr vert="horz" wrap="square" lIns="0" tIns="68731" rIns="0" bIns="0" rtlCol="0">
            <a:spAutoFit/>
          </a:bodyPr>
          <a:lstStyle/>
          <a:p>
            <a:pPr marL="255292" indent="-233473">
              <a:spcBef>
                <a:spcPts val="541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5292" algn="l"/>
              </a:tabLst>
            </a:pPr>
            <a:r>
              <a:rPr spc="-17" dirty="0">
                <a:latin typeface="Microsoft Sans Serif"/>
                <a:cs typeface="Microsoft Sans Serif"/>
              </a:rPr>
              <a:t>Вызов</a:t>
            </a:r>
            <a:r>
              <a:rPr spc="60" dirty="0">
                <a:latin typeface="Microsoft Sans Serif"/>
                <a:cs typeface="Microsoft Sans Serif"/>
              </a:rPr>
              <a:t> </a:t>
            </a:r>
            <a:r>
              <a:rPr spc="146" dirty="0">
                <a:latin typeface="Calibri"/>
                <a:cs typeface="Calibri"/>
              </a:rPr>
              <a:t>action</a:t>
            </a:r>
            <a:r>
              <a:rPr spc="120" dirty="0">
                <a:latin typeface="Calibri"/>
                <a:cs typeface="Calibri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функцию</a:t>
            </a:r>
            <a:r>
              <a:rPr spc="69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Calibri"/>
                <a:cs typeface="Calibri"/>
              </a:rPr>
              <a:t>func2</a:t>
            </a:r>
            <a:r>
              <a:rPr dirty="0">
                <a:latin typeface="Microsoft Sans Serif"/>
                <a:cs typeface="Microsoft Sans Serif"/>
              </a:rPr>
              <a:t>,</a:t>
            </a:r>
            <a:r>
              <a:rPr spc="69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которая</a:t>
            </a:r>
            <a:r>
              <a:rPr spc="69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была</a:t>
            </a:r>
            <a:r>
              <a:rPr spc="69" dirty="0">
                <a:latin typeface="Microsoft Sans Serif"/>
                <a:cs typeface="Microsoft Sans Serif"/>
              </a:rPr>
              <a:t> </a:t>
            </a:r>
            <a:r>
              <a:rPr spc="-69" dirty="0">
                <a:latin typeface="Microsoft Sans Serif"/>
                <a:cs typeface="Microsoft Sans Serif"/>
              </a:rPr>
              <a:t>создана</a:t>
            </a:r>
            <a:r>
              <a:rPr spc="69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во</a:t>
            </a:r>
            <a:r>
              <a:rPr spc="69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время</a:t>
            </a:r>
            <a:r>
              <a:rPr spc="69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выполнения</a:t>
            </a:r>
            <a:r>
              <a:rPr spc="69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Calibri"/>
                <a:cs typeface="Calibri"/>
              </a:rPr>
              <a:t>func1</a:t>
            </a:r>
            <a:r>
              <a:rPr spc="-17" dirty="0">
                <a:latin typeface="Microsoft Sans Serif"/>
                <a:cs typeface="Microsoft Sans Serif"/>
              </a:rPr>
              <a:t>.</a:t>
            </a:r>
            <a:endParaRPr dirty="0">
              <a:latin typeface="Microsoft Sans Serif"/>
              <a:cs typeface="Microsoft Sans Serif"/>
            </a:endParaRPr>
          </a:p>
          <a:p>
            <a:pPr marL="255292" indent="-233473">
              <a:spcBef>
                <a:spcPts val="369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5292" algn="l"/>
              </a:tabLst>
            </a:pPr>
            <a:r>
              <a:rPr dirty="0">
                <a:latin typeface="Microsoft Sans Serif"/>
                <a:cs typeface="Microsoft Sans Serif"/>
              </a:rPr>
              <a:t>Функции в Python </a:t>
            </a:r>
            <a:r>
              <a:rPr spc="-34" dirty="0">
                <a:latin typeface="Microsoft Sans Serif"/>
                <a:cs typeface="Microsoft Sans Serif"/>
              </a:rPr>
              <a:t>являются</a:t>
            </a:r>
            <a:r>
              <a:rPr dirty="0">
                <a:latin typeface="Microsoft Sans Serif"/>
                <a:cs typeface="Microsoft Sans Serif"/>
              </a:rPr>
              <a:t> могут </a:t>
            </a:r>
            <a:r>
              <a:rPr spc="-77" dirty="0">
                <a:latin typeface="Microsoft Sans Serif"/>
                <a:cs typeface="Microsoft Sans Serif"/>
              </a:rPr>
              <a:t>передаваться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как </a:t>
            </a:r>
            <a:r>
              <a:rPr spc="-86" dirty="0">
                <a:latin typeface="Microsoft Sans Serif"/>
                <a:cs typeface="Microsoft Sans Serif"/>
              </a:rPr>
              <a:t>возвращаемые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значения.</a:t>
            </a:r>
            <a:endParaRPr dirty="0">
              <a:latin typeface="Microsoft Sans Serif"/>
              <a:cs typeface="Microsoft Sans Serif"/>
            </a:endParaRPr>
          </a:p>
          <a:p>
            <a:pPr marL="254201" marR="8728" indent="-233473">
              <a:lnSpc>
                <a:spcPct val="101499"/>
              </a:lnSpc>
              <a:spcBef>
                <a:spcPts val="344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dirty="0">
                <a:latin typeface="Microsoft Sans Serif"/>
                <a:cs typeface="Microsoft Sans Serif"/>
              </a:rPr>
              <a:t>Функция</a:t>
            </a:r>
            <a:r>
              <a:rPr spc="26" dirty="0">
                <a:latin typeface="Microsoft Sans Serif"/>
                <a:cs typeface="Microsoft Sans Serif"/>
              </a:rPr>
              <a:t> </a:t>
            </a:r>
            <a:r>
              <a:rPr spc="86" dirty="0">
                <a:latin typeface="Calibri"/>
                <a:cs typeface="Calibri"/>
              </a:rPr>
              <a:t>func2 </a:t>
            </a:r>
            <a:r>
              <a:rPr spc="-17" dirty="0">
                <a:latin typeface="Microsoft Sans Serif"/>
                <a:cs typeface="Microsoft Sans Serif"/>
              </a:rPr>
              <a:t>помнит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spc="-77" dirty="0">
                <a:latin typeface="Microsoft Sans Serif"/>
                <a:cs typeface="Microsoft Sans Serif"/>
              </a:rPr>
              <a:t>значение</a:t>
            </a:r>
            <a:r>
              <a:rPr spc="26" dirty="0">
                <a:latin typeface="Microsoft Sans Serif"/>
                <a:cs typeface="Microsoft Sans Serif"/>
              </a:rPr>
              <a:t> </a:t>
            </a:r>
            <a:r>
              <a:rPr spc="137" dirty="0">
                <a:latin typeface="Calibri"/>
                <a:cs typeface="Calibri"/>
              </a:rPr>
              <a:t>x</a:t>
            </a:r>
            <a:r>
              <a:rPr spc="94" dirty="0">
                <a:latin typeface="Calibri"/>
                <a:cs typeface="Calibri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из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spc="-69" dirty="0">
                <a:latin typeface="Microsoft Sans Serif"/>
                <a:cs typeface="Microsoft Sans Serif"/>
              </a:rPr>
              <a:t>объемлющей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spc="-52" dirty="0">
                <a:latin typeface="Microsoft Sans Serif"/>
                <a:cs typeface="Microsoft Sans Serif"/>
              </a:rPr>
              <a:t>области</a:t>
            </a:r>
            <a:r>
              <a:rPr spc="26" dirty="0">
                <a:latin typeface="Microsoft Sans Serif"/>
                <a:cs typeface="Microsoft Sans Serif"/>
              </a:rPr>
              <a:t> </a:t>
            </a:r>
            <a:r>
              <a:rPr spc="-34" dirty="0">
                <a:latin typeface="Microsoft Sans Serif"/>
                <a:cs typeface="Microsoft Sans Serif"/>
              </a:rPr>
              <a:t>видимости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функции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Calibri"/>
                <a:cs typeface="Calibri"/>
              </a:rPr>
              <a:t>func1</a:t>
            </a:r>
            <a:r>
              <a:rPr spc="-17" dirty="0">
                <a:latin typeface="Microsoft Sans Serif"/>
                <a:cs typeface="Microsoft Sans Serif"/>
              </a:rPr>
              <a:t>, 	хотя</a:t>
            </a:r>
            <a:r>
              <a:rPr spc="17" dirty="0">
                <a:latin typeface="Microsoft Sans Serif"/>
                <a:cs typeface="Microsoft Sans Serif"/>
              </a:rPr>
              <a:t> </a:t>
            </a:r>
            <a:r>
              <a:rPr spc="86" dirty="0">
                <a:latin typeface="Calibri"/>
                <a:cs typeface="Calibri"/>
              </a:rPr>
              <a:t>func1 </a:t>
            </a:r>
            <a:r>
              <a:rPr spc="-60" dirty="0">
                <a:latin typeface="Microsoft Sans Serif"/>
                <a:cs typeface="Microsoft Sans Serif"/>
              </a:rPr>
              <a:t>больше</a:t>
            </a:r>
            <a:r>
              <a:rPr spc="26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неактивна.</a:t>
            </a:r>
            <a:endParaRPr dirty="0">
              <a:latin typeface="Microsoft Sans Serif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6732514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>
            <a:extLst>
              <a:ext uri="{FF2B5EF4-FFF2-40B4-BE49-F238E27FC236}">
                <a16:creationId xmlns:a16="http://schemas.microsoft.com/office/drawing/2014/main" id="{70A35266-B26B-4E16-8B78-78A0A348421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48106" y="215451"/>
            <a:ext cx="7705294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90" dirty="0"/>
              <a:t>Функция</a:t>
            </a:r>
            <a:r>
              <a:rPr sz="3200" spc="90" dirty="0"/>
              <a:t> </a:t>
            </a:r>
            <a:r>
              <a:rPr sz="3200" b="0" spc="10" dirty="0">
                <a:solidFill>
                  <a:srgbClr val="1F973F"/>
                </a:solidFill>
                <a:latin typeface="SimSun"/>
                <a:cs typeface="SimSun"/>
              </a:rPr>
              <a:t>filter</a:t>
            </a:r>
          </a:p>
        </p:txBody>
      </p:sp>
      <p:sp>
        <p:nvSpPr>
          <p:cNvPr id="5" name="object 11">
            <a:extLst>
              <a:ext uri="{FF2B5EF4-FFF2-40B4-BE49-F238E27FC236}">
                <a16:creationId xmlns:a16="http://schemas.microsoft.com/office/drawing/2014/main" id="{20EEEA8F-2E89-4480-9104-62C8CD53B0D0}"/>
              </a:ext>
            </a:extLst>
          </p:cNvPr>
          <p:cNvSpPr txBox="1">
            <a:spLocks/>
          </p:cNvSpPr>
          <p:nvPr/>
        </p:nvSpPr>
        <p:spPr>
          <a:xfrm>
            <a:off x="321970" y="1295400"/>
            <a:ext cx="9262060" cy="5049203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21945" marR="211454" indent="-137160">
              <a:lnSpc>
                <a:spcPct val="101499"/>
              </a:lnSpc>
              <a:spcBef>
                <a:spcPts val="80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323215" algn="l"/>
              </a:tabLst>
            </a:pPr>
            <a:r>
              <a:rPr lang="ru-RU" sz="2200" spc="-35" dirty="0"/>
              <a:t>Встроенная </a:t>
            </a:r>
            <a:r>
              <a:rPr lang="ru-RU" sz="2200" spc="-25" dirty="0"/>
              <a:t>функция </a:t>
            </a:r>
            <a:r>
              <a:rPr lang="ru-RU" sz="2200" spc="15" dirty="0" err="1">
                <a:solidFill>
                  <a:srgbClr val="1F973F"/>
                </a:solidFill>
                <a:latin typeface="SimSun"/>
                <a:cs typeface="SimSun"/>
              </a:rPr>
              <a:t>filter</a:t>
            </a:r>
            <a:r>
              <a:rPr lang="ru-RU" sz="2200" spc="15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lang="ru-RU" sz="2200" spc="-40" dirty="0"/>
              <a:t>выбирает</a:t>
            </a:r>
            <a:r>
              <a:rPr lang="ru-RU" sz="2200" spc="-35" dirty="0"/>
              <a:t> </a:t>
            </a:r>
            <a:r>
              <a:rPr lang="ru-RU" sz="2200" spc="-45" dirty="0"/>
              <a:t>элементы</a:t>
            </a:r>
            <a:r>
              <a:rPr lang="ru-RU" sz="2200" spc="-40" dirty="0"/>
              <a:t> </a:t>
            </a:r>
            <a:r>
              <a:rPr lang="ru-RU" sz="2200" spc="-30" dirty="0"/>
              <a:t>из </a:t>
            </a:r>
            <a:r>
              <a:rPr lang="ru-RU" sz="2200" spc="-35" dirty="0"/>
              <a:t>итерируемого </a:t>
            </a:r>
            <a:r>
              <a:rPr lang="ru-RU" sz="2200" spc="-40" dirty="0"/>
              <a:t>объекта</a:t>
            </a:r>
            <a:r>
              <a:rPr lang="ru-RU" sz="2200" spc="-35" dirty="0"/>
              <a:t> </a:t>
            </a:r>
            <a:r>
              <a:rPr lang="ru-RU" sz="2200" spc="-45" dirty="0"/>
              <a:t>на</a:t>
            </a:r>
            <a:r>
              <a:rPr lang="ru-RU" sz="2200" spc="-40" dirty="0"/>
              <a:t> </a:t>
            </a:r>
            <a:r>
              <a:rPr lang="ru-RU" sz="2200" spc="-50" dirty="0"/>
              <a:t>основе </a:t>
            </a:r>
            <a:r>
              <a:rPr lang="ru-RU" sz="2200" spc="-45" dirty="0"/>
              <a:t> </a:t>
            </a:r>
            <a:r>
              <a:rPr lang="ru-RU" sz="2200" spc="-40" dirty="0"/>
              <a:t>проверочной</a:t>
            </a:r>
            <a:r>
              <a:rPr lang="ru-RU" sz="2200" spc="60" dirty="0"/>
              <a:t> </a:t>
            </a:r>
            <a:r>
              <a:rPr lang="ru-RU" sz="2200" spc="-20" dirty="0"/>
              <a:t>функции.</a:t>
            </a:r>
          </a:p>
          <a:p>
            <a:pPr marL="321945" marR="248920" indent="-137160">
              <a:lnSpc>
                <a:spcPct val="101499"/>
              </a:lnSpc>
              <a:spcBef>
                <a:spcPts val="395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323215" algn="l"/>
              </a:tabLst>
            </a:pPr>
            <a:r>
              <a:rPr lang="ru-RU" sz="2200" spc="-30" dirty="0"/>
              <a:t>Из-за</a:t>
            </a:r>
            <a:r>
              <a:rPr lang="ru-RU" sz="2200" spc="65" dirty="0"/>
              <a:t> </a:t>
            </a:r>
            <a:r>
              <a:rPr lang="ru-RU" sz="2200" spc="-40" dirty="0"/>
              <a:t>возвращения</a:t>
            </a:r>
            <a:r>
              <a:rPr lang="ru-RU" sz="2200" spc="70" dirty="0"/>
              <a:t> </a:t>
            </a:r>
            <a:r>
              <a:rPr lang="ru-RU" sz="2200" spc="-35" dirty="0"/>
              <a:t>итерируемого</a:t>
            </a:r>
            <a:r>
              <a:rPr lang="ru-RU" sz="2200" spc="65" dirty="0"/>
              <a:t> </a:t>
            </a:r>
            <a:r>
              <a:rPr lang="ru-RU" sz="2200" spc="-40" dirty="0"/>
              <a:t>объекта</a:t>
            </a:r>
            <a:r>
              <a:rPr lang="ru-RU" sz="2200" spc="70" dirty="0"/>
              <a:t> </a:t>
            </a:r>
            <a:r>
              <a:rPr lang="ru-RU" sz="2200" spc="-25" dirty="0"/>
              <a:t>функция</a:t>
            </a:r>
            <a:r>
              <a:rPr lang="ru-RU" sz="2200" spc="65" dirty="0"/>
              <a:t> </a:t>
            </a:r>
            <a:r>
              <a:rPr lang="ru-RU" sz="2200" spc="15" dirty="0" err="1">
                <a:solidFill>
                  <a:srgbClr val="1F973F"/>
                </a:solidFill>
                <a:latin typeface="SimSun"/>
                <a:cs typeface="SimSun"/>
              </a:rPr>
              <a:t>filter</a:t>
            </a:r>
            <a:r>
              <a:rPr lang="ru-RU" sz="2200" spc="-140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lang="ru-RU" sz="2200" spc="-30" dirty="0"/>
              <a:t>(подобно</a:t>
            </a:r>
            <a:r>
              <a:rPr lang="ru-RU" sz="2200" spc="65" dirty="0"/>
              <a:t> </a:t>
            </a:r>
            <a:r>
              <a:rPr lang="ru-RU" sz="2200" spc="20" dirty="0" err="1">
                <a:solidFill>
                  <a:srgbClr val="1F973F"/>
                </a:solidFill>
                <a:latin typeface="SimSun"/>
                <a:cs typeface="SimSun"/>
              </a:rPr>
              <a:t>range</a:t>
            </a:r>
            <a:r>
              <a:rPr lang="ru-RU" sz="2200" spc="20" dirty="0"/>
              <a:t>)</a:t>
            </a:r>
            <a:r>
              <a:rPr lang="ru-RU" sz="2200" spc="70" dirty="0"/>
              <a:t> </a:t>
            </a:r>
            <a:r>
              <a:rPr lang="ru-RU" sz="2200" spc="-50" dirty="0"/>
              <a:t>требует </a:t>
            </a:r>
            <a:r>
              <a:rPr lang="ru-RU" sz="2200" spc="-45" dirty="0"/>
              <a:t> вызов</a:t>
            </a:r>
            <a:r>
              <a:rPr lang="ru-RU" sz="2200" spc="-40" dirty="0"/>
              <a:t>а</a:t>
            </a:r>
            <a:r>
              <a:rPr lang="ru-RU" sz="2200" spc="65" dirty="0"/>
              <a:t> </a:t>
            </a:r>
            <a:r>
              <a:rPr lang="ru-RU" sz="2200" spc="15" dirty="0" err="1">
                <a:solidFill>
                  <a:srgbClr val="1F973F"/>
                </a:solidFill>
                <a:latin typeface="SimSun"/>
                <a:cs typeface="SimSun"/>
              </a:rPr>
              <a:t>lis</a:t>
            </a:r>
            <a:r>
              <a:rPr lang="ru-RU" sz="2200" spc="20" dirty="0" err="1">
                <a:solidFill>
                  <a:srgbClr val="1F973F"/>
                </a:solidFill>
                <a:latin typeface="SimSun"/>
                <a:cs typeface="SimSun"/>
              </a:rPr>
              <a:t>t</a:t>
            </a:r>
            <a:r>
              <a:rPr lang="ru-RU" sz="2200" spc="-145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lang="ru-RU" sz="2200" spc="-25" dirty="0"/>
              <a:t>пр</a:t>
            </a:r>
            <a:r>
              <a:rPr lang="ru-RU" sz="2200" spc="-20" dirty="0"/>
              <a:t>и</a:t>
            </a:r>
            <a:r>
              <a:rPr lang="ru-RU" sz="2200" spc="65" dirty="0"/>
              <a:t> </a:t>
            </a:r>
            <a:r>
              <a:rPr lang="ru-RU" sz="2200" spc="-30" dirty="0"/>
              <a:t>отобра</a:t>
            </a:r>
            <a:r>
              <a:rPr lang="ru-RU" sz="2200" spc="-60" dirty="0"/>
              <a:t>ж</a:t>
            </a:r>
            <a:r>
              <a:rPr lang="ru-RU" sz="2200" spc="-40" dirty="0"/>
              <a:t>ени</a:t>
            </a:r>
            <a:r>
              <a:rPr lang="ru-RU" sz="2200" spc="-35" dirty="0"/>
              <a:t>и</a:t>
            </a:r>
            <a:r>
              <a:rPr lang="ru-RU" sz="2200" spc="65" dirty="0"/>
              <a:t> </a:t>
            </a:r>
            <a:r>
              <a:rPr lang="ru-RU" sz="2200" spc="-65" dirty="0"/>
              <a:t>все</a:t>
            </a:r>
            <a:r>
              <a:rPr lang="ru-RU" sz="2200" spc="-25" dirty="0"/>
              <a:t>х</a:t>
            </a:r>
            <a:r>
              <a:rPr lang="ru-RU" sz="2200" spc="65" dirty="0"/>
              <a:t> </a:t>
            </a:r>
            <a:r>
              <a:rPr lang="ru-RU" sz="2200" spc="-100" dirty="0"/>
              <a:t>е</a:t>
            </a:r>
            <a:r>
              <a:rPr lang="ru-RU" sz="2200" spc="-95" dirty="0"/>
              <a:t>е</a:t>
            </a:r>
            <a:r>
              <a:rPr lang="ru-RU" sz="2200" spc="65" dirty="0"/>
              <a:t> </a:t>
            </a:r>
            <a:r>
              <a:rPr lang="ru-RU" sz="2200" spc="-60" dirty="0"/>
              <a:t>рез</a:t>
            </a:r>
            <a:r>
              <a:rPr lang="ru-RU" sz="2200" spc="-80" dirty="0"/>
              <a:t>у</a:t>
            </a:r>
            <a:r>
              <a:rPr lang="ru-RU" sz="2200" spc="-30" dirty="0"/>
              <a:t>л</a:t>
            </a:r>
            <a:r>
              <a:rPr lang="ru-RU" sz="2200" spc="-60" dirty="0"/>
              <a:t>ь</a:t>
            </a:r>
            <a:r>
              <a:rPr lang="ru-RU" sz="2200" spc="-25" dirty="0"/>
              <a:t>татов.</a:t>
            </a:r>
          </a:p>
          <a:p>
            <a:pPr marL="321945" marR="8890" indent="-137160">
              <a:lnSpc>
                <a:spcPct val="101499"/>
              </a:lnSpc>
              <a:spcBef>
                <a:spcPts val="400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323215" algn="l"/>
              </a:tabLst>
            </a:pPr>
            <a:r>
              <a:rPr lang="ru-RU" sz="2200" spc="-30" dirty="0"/>
              <a:t>Например,</a:t>
            </a:r>
            <a:r>
              <a:rPr lang="ru-RU" sz="2200" spc="70" dirty="0"/>
              <a:t> </a:t>
            </a:r>
            <a:r>
              <a:rPr lang="ru-RU" sz="2200" spc="-35" dirty="0"/>
              <a:t>следующий</a:t>
            </a:r>
            <a:r>
              <a:rPr lang="ru-RU" sz="2200" spc="70" dirty="0"/>
              <a:t> </a:t>
            </a:r>
            <a:r>
              <a:rPr lang="ru-RU" sz="2200" spc="-40" dirty="0"/>
              <a:t>вызов</a:t>
            </a:r>
            <a:r>
              <a:rPr lang="ru-RU" sz="2200" spc="70" dirty="0"/>
              <a:t> </a:t>
            </a:r>
            <a:r>
              <a:rPr lang="ru-RU" sz="2200" spc="15" dirty="0" err="1">
                <a:solidFill>
                  <a:srgbClr val="1F973F"/>
                </a:solidFill>
                <a:latin typeface="SimSun"/>
                <a:cs typeface="SimSun"/>
              </a:rPr>
              <a:t>filter</a:t>
            </a:r>
            <a:r>
              <a:rPr lang="ru-RU" sz="2200" spc="-140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lang="ru-RU" sz="2200" spc="-40" dirty="0"/>
              <a:t>выбирает</a:t>
            </a:r>
            <a:r>
              <a:rPr lang="ru-RU" sz="2200" spc="70" dirty="0"/>
              <a:t> </a:t>
            </a:r>
            <a:r>
              <a:rPr lang="ru-RU" sz="2200" spc="-30" dirty="0"/>
              <a:t>из</a:t>
            </a:r>
            <a:r>
              <a:rPr lang="ru-RU" sz="2200" spc="70" dirty="0"/>
              <a:t> </a:t>
            </a:r>
            <a:r>
              <a:rPr lang="ru-RU" sz="2200" spc="-40" dirty="0"/>
              <a:t>последовательности</a:t>
            </a:r>
            <a:r>
              <a:rPr lang="ru-RU" sz="2200" spc="70" dirty="0"/>
              <a:t> </a:t>
            </a:r>
            <a:r>
              <a:rPr lang="ru-RU" sz="2200" spc="-45" dirty="0"/>
              <a:t>элементы</a:t>
            </a:r>
            <a:r>
              <a:rPr lang="ru-RU" sz="2200" spc="70" dirty="0"/>
              <a:t> </a:t>
            </a:r>
            <a:r>
              <a:rPr lang="ru-RU" sz="2200" spc="-50" dirty="0"/>
              <a:t>больше </a:t>
            </a:r>
            <a:r>
              <a:rPr lang="ru-RU" sz="2200" spc="-45" dirty="0"/>
              <a:t> </a:t>
            </a:r>
            <a:r>
              <a:rPr lang="ru-RU" sz="2200" spc="-35" dirty="0"/>
              <a:t>нуля.</a:t>
            </a:r>
          </a:p>
          <a:p>
            <a:pPr marL="100330">
              <a:lnSpc>
                <a:spcPts val="990"/>
              </a:lnSpc>
              <a:spcBef>
                <a:spcPts val="415"/>
              </a:spcBef>
              <a:tabLst>
                <a:tab pos="328295" algn="l"/>
              </a:tabLst>
            </a:pPr>
            <a:r>
              <a:rPr lang="ru-RU"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lang="ru-RU" sz="2200" spc="110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lang="ru-RU" sz="2200" spc="20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lang="ru-RU" sz="22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lang="ru-RU" sz="2200" spc="-215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lang="ru-RU" sz="2200" spc="95" dirty="0" err="1">
                <a:solidFill>
                  <a:srgbClr val="007F00"/>
                </a:solidFill>
                <a:latin typeface="SimSun"/>
                <a:cs typeface="SimSun"/>
              </a:rPr>
              <a:t>lis</a:t>
            </a:r>
            <a:r>
              <a:rPr lang="ru-RU" sz="2200" spc="20" dirty="0" err="1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lang="ru-RU" sz="2200" spc="-33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(</a:t>
            </a:r>
            <a:r>
              <a:rPr lang="ru-RU" sz="2200" spc="-330" dirty="0">
                <a:latin typeface="SimSun"/>
                <a:cs typeface="SimSun"/>
              </a:rPr>
              <a:t> </a:t>
            </a:r>
            <a:r>
              <a:rPr lang="ru-RU" sz="2200" spc="95" dirty="0" err="1">
                <a:solidFill>
                  <a:srgbClr val="007F00"/>
                </a:solidFill>
                <a:latin typeface="SimSun"/>
                <a:cs typeface="SimSun"/>
              </a:rPr>
              <a:t>rang</a:t>
            </a:r>
            <a:r>
              <a:rPr lang="ru-RU" sz="2200" spc="20" dirty="0" err="1">
                <a:solidFill>
                  <a:srgbClr val="007F00"/>
                </a:solidFill>
                <a:latin typeface="SimSun"/>
                <a:cs typeface="SimSun"/>
              </a:rPr>
              <a:t>e</a:t>
            </a:r>
            <a:r>
              <a:rPr lang="ru-RU" sz="2200" spc="-325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lang="ru-RU" sz="2200" spc="110" dirty="0">
                <a:latin typeface="SimSun"/>
                <a:cs typeface="SimSun"/>
              </a:rPr>
              <a:t>(</a:t>
            </a:r>
            <a:r>
              <a:rPr lang="ru-RU" sz="2200" spc="20" dirty="0">
                <a:solidFill>
                  <a:srgbClr val="AA21FF"/>
                </a:solidFill>
                <a:latin typeface="SimSun"/>
                <a:cs typeface="SimSun"/>
              </a:rPr>
              <a:t>-</a:t>
            </a:r>
            <a:r>
              <a:rPr lang="ru-RU" sz="2200" spc="-36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5</a:t>
            </a:r>
            <a:r>
              <a:rPr lang="ru-RU" sz="2200" spc="-360" dirty="0"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,</a:t>
            </a:r>
            <a:r>
              <a:rPr lang="ru-RU" sz="2200" spc="220" dirty="0">
                <a:latin typeface="SimSun"/>
                <a:cs typeface="SimSun"/>
              </a:rPr>
              <a:t> </a:t>
            </a:r>
            <a:r>
              <a:rPr lang="ru-RU" sz="2200" spc="80" dirty="0">
                <a:latin typeface="SimSun"/>
                <a:cs typeface="SimSun"/>
              </a:rPr>
              <a:t>5</a:t>
            </a:r>
            <a:r>
              <a:rPr lang="ru-RU" sz="2200" spc="130" dirty="0">
                <a:latin typeface="SimSun"/>
                <a:cs typeface="SimSun"/>
              </a:rPr>
              <a:t>)</a:t>
            </a:r>
            <a:r>
              <a:rPr lang="ru-RU" sz="2200" spc="20" dirty="0">
                <a:latin typeface="SimSun"/>
                <a:cs typeface="SimSun"/>
              </a:rPr>
              <a:t>)</a:t>
            </a:r>
            <a:endParaRPr lang="ru-RU" sz="2200" dirty="0">
              <a:latin typeface="SimSun"/>
              <a:cs typeface="SimSun"/>
            </a:endParaRPr>
          </a:p>
          <a:p>
            <a:pPr marL="100330">
              <a:lnSpc>
                <a:spcPts val="990"/>
              </a:lnSpc>
              <a:tabLst>
                <a:tab pos="328295" algn="l"/>
              </a:tabLst>
            </a:pPr>
            <a:r>
              <a:rPr lang="ru-RU"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lang="ru-RU" sz="2200" spc="110" dirty="0">
                <a:latin typeface="SimSun"/>
                <a:cs typeface="SimSun"/>
              </a:rPr>
              <a:t>[</a:t>
            </a:r>
            <a:r>
              <a:rPr lang="ru-RU" sz="2200" spc="20" dirty="0">
                <a:solidFill>
                  <a:srgbClr val="AA21FF"/>
                </a:solidFill>
                <a:latin typeface="SimSun"/>
                <a:cs typeface="SimSun"/>
              </a:rPr>
              <a:t>-</a:t>
            </a:r>
            <a:r>
              <a:rPr lang="ru-RU" sz="2200" spc="-36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5</a:t>
            </a:r>
            <a:r>
              <a:rPr lang="ru-RU" sz="2200" spc="-360" dirty="0"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,</a:t>
            </a:r>
            <a:r>
              <a:rPr lang="ru-RU" sz="2200" spc="204" dirty="0">
                <a:latin typeface="SimSun"/>
                <a:cs typeface="SimSun"/>
              </a:rPr>
              <a:t> </a:t>
            </a:r>
            <a:r>
              <a:rPr lang="ru-RU" sz="2200" spc="20" dirty="0">
                <a:solidFill>
                  <a:srgbClr val="AA21FF"/>
                </a:solidFill>
                <a:latin typeface="SimSun"/>
                <a:cs typeface="SimSun"/>
              </a:rPr>
              <a:t>-</a:t>
            </a:r>
            <a:r>
              <a:rPr lang="ru-RU" sz="2200" spc="-36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4</a:t>
            </a:r>
            <a:r>
              <a:rPr lang="ru-RU" sz="2200" spc="-360" dirty="0"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,</a:t>
            </a:r>
            <a:r>
              <a:rPr lang="ru-RU" sz="2200" spc="204" dirty="0">
                <a:latin typeface="SimSun"/>
                <a:cs typeface="SimSun"/>
              </a:rPr>
              <a:t> </a:t>
            </a:r>
            <a:r>
              <a:rPr lang="ru-RU" sz="2200" spc="20" dirty="0">
                <a:solidFill>
                  <a:srgbClr val="AA21FF"/>
                </a:solidFill>
                <a:latin typeface="SimSun"/>
                <a:cs typeface="SimSun"/>
              </a:rPr>
              <a:t>-</a:t>
            </a:r>
            <a:r>
              <a:rPr lang="ru-RU" sz="2200" spc="-36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3</a:t>
            </a:r>
            <a:r>
              <a:rPr lang="ru-RU" sz="2200" spc="-360" dirty="0"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,</a:t>
            </a:r>
            <a:r>
              <a:rPr lang="ru-RU" sz="2200" spc="204" dirty="0">
                <a:latin typeface="SimSun"/>
                <a:cs typeface="SimSun"/>
              </a:rPr>
              <a:t> </a:t>
            </a:r>
            <a:r>
              <a:rPr lang="ru-RU" sz="2200" spc="20" dirty="0">
                <a:solidFill>
                  <a:srgbClr val="AA21FF"/>
                </a:solidFill>
                <a:latin typeface="SimSun"/>
                <a:cs typeface="SimSun"/>
              </a:rPr>
              <a:t>-</a:t>
            </a:r>
            <a:r>
              <a:rPr lang="ru-RU" sz="2200" spc="-36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2</a:t>
            </a:r>
            <a:r>
              <a:rPr lang="ru-RU" sz="2200" spc="-360" dirty="0"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,</a:t>
            </a:r>
            <a:r>
              <a:rPr lang="ru-RU" sz="2200" spc="204" dirty="0">
                <a:latin typeface="SimSun"/>
                <a:cs typeface="SimSun"/>
              </a:rPr>
              <a:t> </a:t>
            </a:r>
            <a:r>
              <a:rPr lang="ru-RU" sz="2200" spc="20" dirty="0">
                <a:solidFill>
                  <a:srgbClr val="AA21FF"/>
                </a:solidFill>
                <a:latin typeface="SimSun"/>
                <a:cs typeface="SimSun"/>
              </a:rPr>
              <a:t>-</a:t>
            </a:r>
            <a:r>
              <a:rPr lang="ru-RU" sz="2200" spc="-36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1</a:t>
            </a:r>
            <a:r>
              <a:rPr lang="ru-RU" sz="2200" spc="-360" dirty="0"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,</a:t>
            </a:r>
            <a:r>
              <a:rPr lang="ru-RU" sz="2200" spc="204" dirty="0"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0</a:t>
            </a:r>
            <a:r>
              <a:rPr lang="ru-RU" sz="2200" spc="-360" dirty="0"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,</a:t>
            </a:r>
            <a:r>
              <a:rPr lang="ru-RU" sz="2200" spc="204" dirty="0"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1</a:t>
            </a:r>
            <a:r>
              <a:rPr lang="ru-RU" sz="2200" spc="-360" dirty="0"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,</a:t>
            </a:r>
            <a:r>
              <a:rPr lang="ru-RU" sz="2200" spc="204" dirty="0"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2</a:t>
            </a:r>
            <a:r>
              <a:rPr lang="ru-RU" sz="2200" spc="-360" dirty="0"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,</a:t>
            </a:r>
            <a:r>
              <a:rPr lang="ru-RU" sz="2200" spc="204" dirty="0"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3</a:t>
            </a:r>
            <a:r>
              <a:rPr lang="ru-RU" sz="2200" spc="-360" dirty="0"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,</a:t>
            </a:r>
            <a:r>
              <a:rPr lang="ru-RU" sz="2200" spc="220" dirty="0">
                <a:latin typeface="SimSun"/>
                <a:cs typeface="SimSun"/>
              </a:rPr>
              <a:t> </a:t>
            </a:r>
            <a:r>
              <a:rPr lang="ru-RU" sz="2200" spc="80" dirty="0">
                <a:latin typeface="SimSun"/>
                <a:cs typeface="SimSun"/>
              </a:rPr>
              <a:t>4</a:t>
            </a:r>
            <a:r>
              <a:rPr lang="ru-RU" sz="2200" spc="20" dirty="0">
                <a:latin typeface="SimSun"/>
                <a:cs typeface="SimSun"/>
              </a:rPr>
              <a:t>]</a:t>
            </a:r>
            <a:endParaRPr lang="ru-RU" sz="2200" dirty="0">
              <a:latin typeface="SimSun"/>
              <a:cs typeface="SimSun"/>
            </a:endParaRPr>
          </a:p>
          <a:p>
            <a:pPr marL="100330">
              <a:lnSpc>
                <a:spcPts val="660"/>
              </a:lnSpc>
              <a:spcBef>
                <a:spcPts val="114"/>
              </a:spcBef>
            </a:pPr>
            <a:r>
              <a:rPr lang="ru-RU"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</a:t>
            </a:r>
            <a:endParaRPr lang="ru-RU" sz="2200" dirty="0">
              <a:latin typeface="Microsoft JhengHei UI"/>
              <a:cs typeface="Microsoft JhengHei UI"/>
            </a:endParaRPr>
          </a:p>
          <a:p>
            <a:pPr marL="100330">
              <a:lnSpc>
                <a:spcPts val="925"/>
              </a:lnSpc>
              <a:tabLst>
                <a:tab pos="328295" algn="l"/>
              </a:tabLst>
            </a:pPr>
            <a:r>
              <a:rPr lang="ru-RU"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lang="ru-RU" sz="2200" spc="110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lang="ru-RU" sz="2200" spc="20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lang="ru-RU" sz="22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lang="ru-RU" sz="2200" spc="-215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lang="ru-RU" sz="2200" spc="95" dirty="0" err="1">
                <a:solidFill>
                  <a:srgbClr val="007F00"/>
                </a:solidFill>
                <a:latin typeface="SimSun"/>
                <a:cs typeface="SimSun"/>
              </a:rPr>
              <a:t>lis</a:t>
            </a:r>
            <a:r>
              <a:rPr lang="ru-RU" sz="2200" spc="20" dirty="0" err="1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lang="ru-RU" sz="2200" spc="-33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(</a:t>
            </a:r>
            <a:r>
              <a:rPr lang="ru-RU" sz="2200" spc="-325" dirty="0">
                <a:latin typeface="SimSun"/>
                <a:cs typeface="SimSun"/>
              </a:rPr>
              <a:t> </a:t>
            </a:r>
            <a:r>
              <a:rPr lang="ru-RU" sz="2200" spc="100" dirty="0" err="1">
                <a:solidFill>
                  <a:srgbClr val="007F00"/>
                </a:solidFill>
                <a:latin typeface="SimSun"/>
                <a:cs typeface="SimSun"/>
              </a:rPr>
              <a:t>filte</a:t>
            </a:r>
            <a:r>
              <a:rPr lang="ru-RU" sz="2200" spc="20" dirty="0" err="1">
                <a:solidFill>
                  <a:srgbClr val="007F00"/>
                </a:solidFill>
                <a:latin typeface="SimSun"/>
                <a:cs typeface="SimSun"/>
              </a:rPr>
              <a:t>r</a:t>
            </a:r>
            <a:r>
              <a:rPr lang="ru-RU" sz="2200" spc="-325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(</a:t>
            </a:r>
            <a:r>
              <a:rPr lang="ru-RU" sz="2200" spc="-325" dirty="0">
                <a:latin typeface="SimSun"/>
                <a:cs typeface="SimSun"/>
              </a:rPr>
              <a:t> </a:t>
            </a:r>
            <a:r>
              <a:rPr lang="ru-RU" sz="2200" spc="100" dirty="0" err="1">
                <a:solidFill>
                  <a:srgbClr val="007F00"/>
                </a:solidFill>
                <a:latin typeface="SimSun"/>
                <a:cs typeface="SimSun"/>
              </a:rPr>
              <a:t>la</a:t>
            </a:r>
            <a:r>
              <a:rPr lang="ru-RU" sz="2200" spc="95" dirty="0" err="1">
                <a:solidFill>
                  <a:srgbClr val="007F00"/>
                </a:solidFill>
                <a:latin typeface="SimSun"/>
                <a:cs typeface="SimSun"/>
              </a:rPr>
              <a:t>m</a:t>
            </a:r>
            <a:r>
              <a:rPr lang="ru-RU" sz="2200" spc="100" dirty="0" err="1">
                <a:solidFill>
                  <a:srgbClr val="007F00"/>
                </a:solidFill>
                <a:latin typeface="SimSun"/>
                <a:cs typeface="SimSun"/>
              </a:rPr>
              <a:t>bd</a:t>
            </a:r>
            <a:r>
              <a:rPr lang="ru-RU" sz="2200" spc="20" dirty="0" err="1">
                <a:solidFill>
                  <a:srgbClr val="007F00"/>
                </a:solidFill>
                <a:latin typeface="SimSun"/>
                <a:cs typeface="SimSun"/>
              </a:rPr>
              <a:t>a</a:t>
            </a:r>
            <a:r>
              <a:rPr lang="ru-RU" sz="220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lang="ru-RU" sz="2200" spc="-21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lang="ru-RU" sz="2200" spc="110" dirty="0">
                <a:latin typeface="SimSun"/>
                <a:cs typeface="SimSun"/>
              </a:rPr>
              <a:t>x</a:t>
            </a:r>
            <a:r>
              <a:rPr lang="ru-RU" sz="2200" spc="20" dirty="0">
                <a:latin typeface="SimSun"/>
                <a:cs typeface="SimSun"/>
              </a:rPr>
              <a:t>:</a:t>
            </a:r>
            <a:r>
              <a:rPr lang="ru-RU" sz="2200" spc="204" dirty="0"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x</a:t>
            </a:r>
            <a:r>
              <a:rPr lang="ru-RU" sz="2200" spc="204" dirty="0">
                <a:latin typeface="SimSun"/>
                <a:cs typeface="SimSun"/>
              </a:rPr>
              <a:t> </a:t>
            </a:r>
            <a:r>
              <a:rPr lang="ru-RU" sz="2200" spc="20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lang="ru-RU" sz="2200" spc="204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0</a:t>
            </a:r>
            <a:r>
              <a:rPr lang="ru-RU" sz="2200" spc="-360" dirty="0"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,</a:t>
            </a:r>
            <a:r>
              <a:rPr lang="ru-RU" sz="2200" dirty="0">
                <a:latin typeface="SimSun"/>
                <a:cs typeface="SimSun"/>
              </a:rPr>
              <a:t> </a:t>
            </a:r>
            <a:r>
              <a:rPr lang="ru-RU" sz="2200" spc="-210" dirty="0">
                <a:latin typeface="SimSun"/>
                <a:cs typeface="SimSun"/>
              </a:rPr>
              <a:t> </a:t>
            </a:r>
            <a:r>
              <a:rPr lang="ru-RU" sz="2200" spc="95" dirty="0" err="1">
                <a:solidFill>
                  <a:srgbClr val="007F00"/>
                </a:solidFill>
                <a:latin typeface="SimSun"/>
                <a:cs typeface="SimSun"/>
              </a:rPr>
              <a:t>rang</a:t>
            </a:r>
            <a:r>
              <a:rPr lang="ru-RU" sz="2200" spc="20" dirty="0" err="1">
                <a:solidFill>
                  <a:srgbClr val="007F00"/>
                </a:solidFill>
                <a:latin typeface="SimSun"/>
                <a:cs typeface="SimSun"/>
              </a:rPr>
              <a:t>e</a:t>
            </a:r>
            <a:r>
              <a:rPr lang="ru-RU" sz="2200" spc="-325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lang="ru-RU" sz="2200" spc="110" dirty="0">
                <a:latin typeface="SimSun"/>
                <a:cs typeface="SimSun"/>
              </a:rPr>
              <a:t>(</a:t>
            </a:r>
            <a:r>
              <a:rPr lang="ru-RU" sz="2200" spc="20" dirty="0">
                <a:solidFill>
                  <a:srgbClr val="AA21FF"/>
                </a:solidFill>
                <a:latin typeface="SimSun"/>
                <a:cs typeface="SimSun"/>
              </a:rPr>
              <a:t>-</a:t>
            </a:r>
            <a:r>
              <a:rPr lang="ru-RU" sz="2200" spc="-36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5</a:t>
            </a:r>
            <a:r>
              <a:rPr lang="ru-RU" sz="2200" spc="-360" dirty="0"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,</a:t>
            </a:r>
            <a:r>
              <a:rPr lang="ru-RU" sz="2200" dirty="0">
                <a:latin typeface="SimSun"/>
                <a:cs typeface="SimSun"/>
              </a:rPr>
              <a:t> </a:t>
            </a:r>
            <a:r>
              <a:rPr lang="ru-RU" sz="2200" spc="-225" dirty="0">
                <a:latin typeface="SimSun"/>
                <a:cs typeface="SimSun"/>
              </a:rPr>
              <a:t> </a:t>
            </a:r>
            <a:r>
              <a:rPr lang="ru-RU" sz="2200" spc="80" dirty="0">
                <a:latin typeface="SimSun"/>
                <a:cs typeface="SimSun"/>
              </a:rPr>
              <a:t>5</a:t>
            </a:r>
            <a:r>
              <a:rPr lang="ru-RU" sz="2200" spc="125" dirty="0">
                <a:latin typeface="SimSun"/>
                <a:cs typeface="SimSun"/>
              </a:rPr>
              <a:t>)</a:t>
            </a:r>
            <a:r>
              <a:rPr lang="ru-RU" sz="2200" spc="110" dirty="0">
                <a:latin typeface="SimSun"/>
                <a:cs typeface="SimSun"/>
              </a:rPr>
              <a:t>)</a:t>
            </a:r>
            <a:r>
              <a:rPr lang="ru-RU" sz="2200" spc="20" dirty="0">
                <a:latin typeface="SimSun"/>
                <a:cs typeface="SimSun"/>
              </a:rPr>
              <a:t>)</a:t>
            </a:r>
            <a:endParaRPr lang="ru-RU" sz="2200" dirty="0">
              <a:latin typeface="SimSun"/>
              <a:cs typeface="SimSun"/>
            </a:endParaRPr>
          </a:p>
          <a:p>
            <a:pPr marL="100330">
              <a:lnSpc>
                <a:spcPts val="990"/>
              </a:lnSpc>
              <a:tabLst>
                <a:tab pos="329565" algn="l"/>
              </a:tabLst>
            </a:pPr>
            <a:r>
              <a:rPr lang="ru-RU"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5	</a:t>
            </a:r>
            <a:r>
              <a:rPr lang="ru-RU" sz="2200" spc="75" dirty="0">
                <a:latin typeface="SimSun"/>
                <a:cs typeface="SimSun"/>
              </a:rPr>
              <a:t>[</a:t>
            </a:r>
            <a:r>
              <a:rPr lang="ru-RU" sz="2200" spc="20" dirty="0">
                <a:latin typeface="SimSun"/>
                <a:cs typeface="SimSun"/>
              </a:rPr>
              <a:t>1</a:t>
            </a:r>
            <a:r>
              <a:rPr lang="ru-RU" sz="2200" spc="-340" dirty="0"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,</a:t>
            </a:r>
            <a:r>
              <a:rPr lang="ru-RU" sz="2200" spc="215" dirty="0"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2</a:t>
            </a:r>
            <a:r>
              <a:rPr lang="ru-RU" sz="2200" spc="-360" dirty="0"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,</a:t>
            </a:r>
            <a:r>
              <a:rPr lang="ru-RU" sz="2200" spc="204" dirty="0"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3</a:t>
            </a:r>
            <a:r>
              <a:rPr lang="ru-RU" sz="2200" spc="-360" dirty="0"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,</a:t>
            </a:r>
            <a:r>
              <a:rPr lang="ru-RU" sz="2200" spc="220" dirty="0">
                <a:latin typeface="SimSun"/>
                <a:cs typeface="SimSun"/>
              </a:rPr>
              <a:t> </a:t>
            </a:r>
            <a:r>
              <a:rPr lang="ru-RU" sz="2200" spc="80" dirty="0">
                <a:latin typeface="SimSun"/>
                <a:cs typeface="SimSun"/>
              </a:rPr>
              <a:t>4</a:t>
            </a:r>
            <a:r>
              <a:rPr lang="ru-RU" sz="2200" spc="20" dirty="0">
                <a:latin typeface="SimSun"/>
                <a:cs typeface="SimSun"/>
              </a:rPr>
              <a:t>]</a:t>
            </a:r>
            <a:endParaRPr lang="ru-RU" sz="2200" dirty="0">
              <a:latin typeface="SimSun"/>
              <a:cs typeface="SimSun"/>
            </a:endParaRPr>
          </a:p>
          <a:p>
            <a:pPr marL="100330">
              <a:lnSpc>
                <a:spcPct val="100000"/>
              </a:lnSpc>
              <a:spcBef>
                <a:spcPts val="120"/>
              </a:spcBef>
            </a:pPr>
            <a:r>
              <a:rPr lang="ru-RU"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6</a:t>
            </a:r>
            <a:endParaRPr lang="ru-RU" sz="2200" dirty="0">
              <a:latin typeface="Microsoft JhengHei UI"/>
              <a:cs typeface="Microsoft JhengHei UI"/>
            </a:endParaRPr>
          </a:p>
          <a:p>
            <a:pPr marL="87630">
              <a:lnSpc>
                <a:spcPct val="100000"/>
              </a:lnSpc>
              <a:spcBef>
                <a:spcPts val="75"/>
              </a:spcBef>
            </a:pPr>
            <a:endParaRPr lang="ru-RU" sz="2200" dirty="0">
              <a:latin typeface="Microsoft JhengHei UI"/>
              <a:cs typeface="Microsoft JhengHei UI"/>
            </a:endParaRPr>
          </a:p>
          <a:p>
            <a:pPr marL="321945" marR="5080" indent="-137160">
              <a:lnSpc>
                <a:spcPct val="101499"/>
              </a:lnSpc>
              <a:buClr>
                <a:srgbClr val="1F973F"/>
              </a:buClr>
              <a:buSzPct val="66666"/>
              <a:buFont typeface="Lucida Sans Unicode"/>
              <a:buChar char="■"/>
              <a:tabLst>
                <a:tab pos="323215" algn="l"/>
              </a:tabLst>
            </a:pPr>
            <a:r>
              <a:rPr lang="ru-RU" sz="2200" spc="-40" dirty="0"/>
              <a:t>Элементы</a:t>
            </a:r>
            <a:r>
              <a:rPr lang="ru-RU" sz="2200" spc="65" dirty="0"/>
              <a:t> </a:t>
            </a:r>
            <a:r>
              <a:rPr lang="ru-RU" sz="2200" spc="-30" dirty="0"/>
              <a:t>из</a:t>
            </a:r>
            <a:r>
              <a:rPr lang="ru-RU" sz="2200" spc="65" dirty="0"/>
              <a:t> </a:t>
            </a:r>
            <a:r>
              <a:rPr lang="ru-RU" sz="2200" spc="-40" dirty="0"/>
              <a:t>последовательности</a:t>
            </a:r>
            <a:r>
              <a:rPr lang="ru-RU" sz="2200" spc="70" dirty="0"/>
              <a:t> </a:t>
            </a:r>
            <a:r>
              <a:rPr lang="ru-RU" sz="2200" spc="-40" dirty="0"/>
              <a:t>либо</a:t>
            </a:r>
            <a:r>
              <a:rPr lang="ru-RU" sz="2200" spc="65" dirty="0"/>
              <a:t> </a:t>
            </a:r>
            <a:r>
              <a:rPr lang="ru-RU" sz="2200" spc="-35" dirty="0"/>
              <a:t>итерируемого</a:t>
            </a:r>
            <a:r>
              <a:rPr lang="ru-RU" sz="2200" spc="65" dirty="0"/>
              <a:t> </a:t>
            </a:r>
            <a:r>
              <a:rPr lang="ru-RU" sz="2200" spc="-35" dirty="0"/>
              <a:t>объекта,</a:t>
            </a:r>
            <a:r>
              <a:rPr lang="ru-RU" sz="2200" spc="70" dirty="0"/>
              <a:t> </a:t>
            </a:r>
            <a:r>
              <a:rPr lang="ru-RU" sz="2200" spc="-25" dirty="0"/>
              <a:t>для</a:t>
            </a:r>
            <a:r>
              <a:rPr lang="ru-RU" sz="2200" spc="65" dirty="0"/>
              <a:t> </a:t>
            </a:r>
            <a:r>
              <a:rPr lang="ru-RU" sz="2200" spc="-30" dirty="0"/>
              <a:t>которых</a:t>
            </a:r>
            <a:r>
              <a:rPr lang="ru-RU" sz="2200" spc="65" dirty="0"/>
              <a:t> </a:t>
            </a:r>
            <a:r>
              <a:rPr lang="ru-RU" sz="2200" spc="-40" dirty="0"/>
              <a:t>проверочная </a:t>
            </a:r>
            <a:r>
              <a:rPr lang="ru-RU" sz="2200" spc="-35" dirty="0"/>
              <a:t> </a:t>
            </a:r>
            <a:r>
              <a:rPr lang="ru-RU" sz="2200" spc="-25" dirty="0"/>
              <a:t>функция</a:t>
            </a:r>
            <a:r>
              <a:rPr lang="ru-RU" sz="2200" spc="65" dirty="0"/>
              <a:t> </a:t>
            </a:r>
            <a:r>
              <a:rPr lang="ru-RU" sz="2200" spc="-45" dirty="0"/>
              <a:t>возвращает</a:t>
            </a:r>
            <a:r>
              <a:rPr lang="ru-RU" sz="2200" spc="70" dirty="0"/>
              <a:t> </a:t>
            </a:r>
            <a:r>
              <a:rPr lang="ru-RU" sz="2200" spc="-35" dirty="0"/>
              <a:t>истинное</a:t>
            </a:r>
            <a:r>
              <a:rPr lang="ru-RU" sz="2200" spc="70" dirty="0"/>
              <a:t> </a:t>
            </a:r>
            <a:r>
              <a:rPr lang="ru-RU" sz="2200" spc="-45" dirty="0"/>
              <a:t>значение,</a:t>
            </a:r>
            <a:r>
              <a:rPr lang="ru-RU" sz="2200" spc="70" dirty="0"/>
              <a:t> </a:t>
            </a:r>
            <a:r>
              <a:rPr lang="ru-RU" sz="2200" spc="-30" dirty="0"/>
              <a:t>добавляются</a:t>
            </a:r>
            <a:r>
              <a:rPr lang="ru-RU" sz="2200" spc="65" dirty="0"/>
              <a:t> </a:t>
            </a:r>
            <a:r>
              <a:rPr lang="ru-RU" sz="2200" spc="-35" dirty="0"/>
              <a:t>в</a:t>
            </a:r>
            <a:r>
              <a:rPr lang="ru-RU" sz="2200" spc="70" dirty="0"/>
              <a:t> </a:t>
            </a:r>
            <a:r>
              <a:rPr lang="ru-RU" sz="2200" spc="-35" dirty="0"/>
              <a:t>результирующий</a:t>
            </a:r>
            <a:r>
              <a:rPr lang="ru-RU" sz="2200" spc="70" dirty="0"/>
              <a:t> </a:t>
            </a:r>
            <a:r>
              <a:rPr lang="ru-RU" sz="2200" spc="-30" dirty="0"/>
              <a:t>список.</a:t>
            </a:r>
          </a:p>
        </p:txBody>
      </p:sp>
    </p:spTree>
    <p:extLst>
      <p:ext uri="{BB962C8B-B14F-4D97-AF65-F5344CB8AC3E}">
        <p14:creationId xmlns:p14="http://schemas.microsoft.com/office/powerpoint/2010/main" val="2335254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>
            <a:extLst>
              <a:ext uri="{FF2B5EF4-FFF2-40B4-BE49-F238E27FC236}">
                <a16:creationId xmlns:a16="http://schemas.microsoft.com/office/drawing/2014/main" id="{C9F048B0-26B3-4044-85DD-BE9A19457EE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6201" y="320933"/>
            <a:ext cx="8513598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90" dirty="0"/>
              <a:t>Функция</a:t>
            </a:r>
            <a:r>
              <a:rPr sz="3200" spc="90" dirty="0"/>
              <a:t> </a:t>
            </a:r>
            <a:r>
              <a:rPr sz="3200" b="0" spc="10" dirty="0">
                <a:solidFill>
                  <a:srgbClr val="1F973F"/>
                </a:solidFill>
                <a:latin typeface="SimSun"/>
                <a:cs typeface="SimSun"/>
              </a:rPr>
              <a:t>filter</a:t>
            </a: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59E3FC42-B693-4E75-AB85-5F25B740D2BF}"/>
              </a:ext>
            </a:extLst>
          </p:cNvPr>
          <p:cNvSpPr txBox="1"/>
          <p:nvPr/>
        </p:nvSpPr>
        <p:spPr>
          <a:xfrm>
            <a:off x="696200" y="970176"/>
            <a:ext cx="8676399" cy="668837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49225" marR="5080" indent="-137160">
              <a:lnSpc>
                <a:spcPct val="101499"/>
              </a:lnSpc>
              <a:spcBef>
                <a:spcPts val="80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149860" algn="l"/>
              </a:tabLst>
            </a:pPr>
            <a:r>
              <a:rPr sz="2200" spc="-10" dirty="0">
                <a:latin typeface="Microsoft Sans Serif"/>
                <a:cs typeface="Microsoft Sans Serif"/>
              </a:rPr>
              <a:t>Как и </a:t>
            </a:r>
            <a:r>
              <a:rPr sz="2200" spc="10" dirty="0">
                <a:solidFill>
                  <a:srgbClr val="1F973F"/>
                </a:solidFill>
                <a:latin typeface="SimSun"/>
                <a:cs typeface="SimSun"/>
              </a:rPr>
              <a:t>map</a:t>
            </a:r>
            <a:r>
              <a:rPr sz="2200" spc="10" dirty="0">
                <a:latin typeface="Microsoft Sans Serif"/>
                <a:cs typeface="Microsoft Sans Serif"/>
              </a:rPr>
              <a:t>, </a:t>
            </a:r>
            <a:r>
              <a:rPr sz="2200" spc="-25" dirty="0">
                <a:latin typeface="Microsoft Sans Serif"/>
                <a:cs typeface="Microsoft Sans Serif"/>
              </a:rPr>
              <a:t>функция</a:t>
            </a:r>
            <a:r>
              <a:rPr sz="2200" spc="-20" dirty="0">
                <a:latin typeface="Microsoft Sans Serif"/>
                <a:cs typeface="Microsoft Sans Serif"/>
              </a:rPr>
              <a:t> </a:t>
            </a:r>
            <a:r>
              <a:rPr sz="2200" spc="15" dirty="0">
                <a:solidFill>
                  <a:srgbClr val="1F973F"/>
                </a:solidFill>
                <a:latin typeface="SimSun"/>
                <a:cs typeface="SimSun"/>
              </a:rPr>
              <a:t>filter </a:t>
            </a:r>
            <a:r>
              <a:rPr sz="2200" spc="-35" dirty="0">
                <a:latin typeface="Microsoft Sans Serif"/>
                <a:cs typeface="Microsoft Sans Serif"/>
              </a:rPr>
              <a:t>приблизительно</a:t>
            </a:r>
            <a:r>
              <a:rPr sz="2200" spc="-30" dirty="0">
                <a:latin typeface="Microsoft Sans Serif"/>
                <a:cs typeface="Microsoft Sans Serif"/>
              </a:rPr>
              <a:t> </a:t>
            </a:r>
            <a:r>
              <a:rPr sz="2200" spc="-40" dirty="0">
                <a:latin typeface="Microsoft Sans Serif"/>
                <a:cs typeface="Microsoft Sans Serif"/>
              </a:rPr>
              <a:t>эквивалентна</a:t>
            </a:r>
            <a:r>
              <a:rPr sz="2200" spc="-35" dirty="0">
                <a:latin typeface="Microsoft Sans Serif"/>
                <a:cs typeface="Microsoft Sans Serif"/>
              </a:rPr>
              <a:t> </a:t>
            </a:r>
            <a:r>
              <a:rPr sz="2200" spc="-20" dirty="0">
                <a:latin typeface="Microsoft Sans Serif"/>
                <a:cs typeface="Microsoft Sans Serif"/>
              </a:rPr>
              <a:t>циклу </a:t>
            </a:r>
            <a:r>
              <a:rPr sz="2200" spc="10" dirty="0">
                <a:solidFill>
                  <a:srgbClr val="1F973F"/>
                </a:solidFill>
                <a:latin typeface="SimSun"/>
                <a:cs typeface="SimSun"/>
              </a:rPr>
              <a:t>for</a:t>
            </a:r>
            <a:r>
              <a:rPr sz="2200" spc="10" dirty="0">
                <a:latin typeface="Microsoft Sans Serif"/>
                <a:cs typeface="Microsoft Sans Serif"/>
              </a:rPr>
              <a:t>, </a:t>
            </a:r>
            <a:r>
              <a:rPr sz="2200" spc="-35" dirty="0">
                <a:latin typeface="Microsoft Sans Serif"/>
                <a:cs typeface="Microsoft Sans Serif"/>
              </a:rPr>
              <a:t>но</a:t>
            </a:r>
            <a:r>
              <a:rPr sz="2200" spc="-30" dirty="0">
                <a:latin typeface="Microsoft Sans Serif"/>
                <a:cs typeface="Microsoft Sans Serif"/>
              </a:rPr>
              <a:t> </a:t>
            </a:r>
            <a:r>
              <a:rPr sz="2200" spc="-35" dirty="0">
                <a:latin typeface="Microsoft Sans Serif"/>
                <a:cs typeface="Microsoft Sans Serif"/>
              </a:rPr>
              <a:t>является </a:t>
            </a:r>
            <a:r>
              <a:rPr sz="2200" spc="-225" dirty="0">
                <a:latin typeface="Microsoft Sans Serif"/>
                <a:cs typeface="Microsoft Sans Serif"/>
              </a:rPr>
              <a:t> </a:t>
            </a:r>
            <a:r>
              <a:rPr sz="2200" spc="-35" dirty="0">
                <a:latin typeface="Microsoft Sans Serif"/>
                <a:cs typeface="Microsoft Sans Serif"/>
              </a:rPr>
              <a:t>встроенной,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-30" dirty="0">
                <a:latin typeface="Microsoft Sans Serif"/>
                <a:cs typeface="Microsoft Sans Serif"/>
              </a:rPr>
              <a:t>лаконичной</a:t>
            </a:r>
            <a:r>
              <a:rPr sz="2200" spc="65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и</a:t>
            </a:r>
            <a:r>
              <a:rPr sz="2200" spc="65" dirty="0">
                <a:latin typeface="Microsoft Sans Serif"/>
                <a:cs typeface="Microsoft Sans Serif"/>
              </a:rPr>
              <a:t> </a:t>
            </a:r>
            <a:r>
              <a:rPr sz="2200" spc="-30" dirty="0">
                <a:latin typeface="Microsoft Sans Serif"/>
                <a:cs typeface="Microsoft Sans Serif"/>
              </a:rPr>
              <a:t>часто</a:t>
            </a:r>
            <a:r>
              <a:rPr sz="2200" spc="65" dirty="0">
                <a:latin typeface="Microsoft Sans Serif"/>
                <a:cs typeface="Microsoft Sans Serif"/>
              </a:rPr>
              <a:t> </a:t>
            </a:r>
            <a:r>
              <a:rPr sz="2200" spc="-65" dirty="0">
                <a:latin typeface="Microsoft Sans Serif"/>
                <a:cs typeface="Microsoft Sans Serif"/>
              </a:rPr>
              <a:t>более</a:t>
            </a:r>
            <a:r>
              <a:rPr sz="2200" spc="65" dirty="0">
                <a:latin typeface="Microsoft Sans Serif"/>
                <a:cs typeface="Microsoft Sans Serif"/>
              </a:rPr>
              <a:t> </a:t>
            </a:r>
            <a:r>
              <a:rPr sz="2200" spc="-30" dirty="0">
                <a:latin typeface="Microsoft Sans Serif"/>
                <a:cs typeface="Microsoft Sans Serif"/>
              </a:rPr>
              <a:t>быстрой:</a:t>
            </a:r>
            <a:endParaRPr sz="2200" dirty="0">
              <a:latin typeface="Microsoft Sans Serif"/>
              <a:cs typeface="Microsoft Sans Serif"/>
            </a:endParaRPr>
          </a:p>
        </p:txBody>
      </p:sp>
      <p:sp>
        <p:nvSpPr>
          <p:cNvPr id="6" name="object 15">
            <a:extLst>
              <a:ext uri="{FF2B5EF4-FFF2-40B4-BE49-F238E27FC236}">
                <a16:creationId xmlns:a16="http://schemas.microsoft.com/office/drawing/2014/main" id="{441995F2-2ADD-48C9-8CA3-4AEC294A63DB}"/>
              </a:ext>
            </a:extLst>
          </p:cNvPr>
          <p:cNvSpPr txBox="1"/>
          <p:nvPr/>
        </p:nvSpPr>
        <p:spPr>
          <a:xfrm>
            <a:off x="838200" y="1792491"/>
            <a:ext cx="5181600" cy="219181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80000"/>
              </a:lnSpc>
              <a:spcBef>
                <a:spcPts val="95"/>
              </a:spcBef>
              <a:tabLst>
                <a:tab pos="24002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80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z="2200" spc="2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65" dirty="0">
                <a:latin typeface="SimSun"/>
                <a:cs typeface="SimSun"/>
              </a:rPr>
              <a:t>res</a:t>
            </a:r>
            <a:r>
              <a:rPr sz="2200" spc="200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=</a:t>
            </a:r>
            <a:r>
              <a:rPr sz="2200" spc="200" dirty="0">
                <a:latin typeface="SimSun"/>
                <a:cs typeface="SimSun"/>
              </a:rPr>
              <a:t> </a:t>
            </a:r>
            <a:r>
              <a:rPr sz="2200" spc="50" dirty="0">
                <a:latin typeface="SimSun"/>
                <a:cs typeface="SimSun"/>
              </a:rPr>
              <a:t>[]</a:t>
            </a:r>
            <a:endParaRPr sz="2200" dirty="0">
              <a:latin typeface="SimSun"/>
              <a:cs typeface="SimSun"/>
            </a:endParaRPr>
          </a:p>
          <a:p>
            <a:pPr marL="12700">
              <a:lnSpc>
                <a:spcPct val="80000"/>
              </a:lnSpc>
              <a:tabLst>
                <a:tab pos="24002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110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200" spc="20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-22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90" dirty="0">
                <a:solidFill>
                  <a:srgbClr val="007F00"/>
                </a:solidFill>
                <a:latin typeface="SimSun"/>
                <a:cs typeface="SimSun"/>
              </a:rPr>
              <a:t>f</a:t>
            </a:r>
            <a:r>
              <a:rPr sz="2200" spc="85" dirty="0">
                <a:solidFill>
                  <a:srgbClr val="007F00"/>
                </a:solidFill>
                <a:latin typeface="SimSun"/>
                <a:cs typeface="SimSun"/>
              </a:rPr>
              <a:t>o</a:t>
            </a:r>
            <a:r>
              <a:rPr sz="2200" spc="20" dirty="0">
                <a:solidFill>
                  <a:srgbClr val="007F00"/>
                </a:solidFill>
                <a:latin typeface="SimSun"/>
                <a:cs typeface="SimSun"/>
              </a:rPr>
              <a:t>r</a:t>
            </a:r>
            <a:r>
              <a:rPr sz="220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-22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x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225" dirty="0">
                <a:latin typeface="SimSun"/>
                <a:cs typeface="SimSun"/>
              </a:rPr>
              <a:t> </a:t>
            </a:r>
            <a:r>
              <a:rPr sz="2200" spc="80" dirty="0">
                <a:solidFill>
                  <a:srgbClr val="007F00"/>
                </a:solidFill>
                <a:latin typeface="SimSun"/>
                <a:cs typeface="SimSun"/>
              </a:rPr>
              <a:t>i</a:t>
            </a:r>
            <a:r>
              <a:rPr sz="2200" spc="20" dirty="0">
                <a:solidFill>
                  <a:srgbClr val="007F00"/>
                </a:solidFill>
                <a:latin typeface="SimSun"/>
                <a:cs typeface="SimSun"/>
              </a:rPr>
              <a:t>n</a:t>
            </a:r>
            <a:r>
              <a:rPr sz="220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-195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95" dirty="0">
                <a:solidFill>
                  <a:srgbClr val="007F00"/>
                </a:solidFill>
                <a:latin typeface="SimSun"/>
                <a:cs typeface="SimSun"/>
              </a:rPr>
              <a:t>rang</a:t>
            </a:r>
            <a:r>
              <a:rPr sz="2200" spc="20" dirty="0">
                <a:solidFill>
                  <a:srgbClr val="007F00"/>
                </a:solidFill>
                <a:latin typeface="SimSun"/>
                <a:cs typeface="SimSun"/>
              </a:rPr>
              <a:t>e</a:t>
            </a:r>
            <a:r>
              <a:rPr sz="2200" spc="-325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10" dirty="0">
                <a:latin typeface="SimSun"/>
                <a:cs typeface="SimSun"/>
              </a:rPr>
              <a:t>(</a:t>
            </a:r>
            <a:r>
              <a:rPr sz="2200" spc="20" dirty="0">
                <a:solidFill>
                  <a:srgbClr val="AA21FF"/>
                </a:solidFill>
                <a:latin typeface="SimSun"/>
                <a:cs typeface="SimSun"/>
              </a:rPr>
              <a:t>-</a:t>
            </a:r>
            <a:r>
              <a:rPr sz="2200" spc="-36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5</a:t>
            </a:r>
            <a:r>
              <a:rPr sz="2200" spc="-360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,</a:t>
            </a:r>
            <a:r>
              <a:rPr sz="2200" spc="220" dirty="0">
                <a:latin typeface="SimSun"/>
                <a:cs typeface="SimSun"/>
              </a:rPr>
              <a:t> </a:t>
            </a:r>
            <a:r>
              <a:rPr sz="2200" spc="80" dirty="0">
                <a:latin typeface="SimSun"/>
                <a:cs typeface="SimSun"/>
              </a:rPr>
              <a:t>5</a:t>
            </a:r>
            <a:r>
              <a:rPr sz="2200" spc="125" dirty="0">
                <a:latin typeface="SimSun"/>
                <a:cs typeface="SimSun"/>
              </a:rPr>
              <a:t>)</a:t>
            </a:r>
            <a:r>
              <a:rPr sz="2200" spc="20" dirty="0">
                <a:latin typeface="SimSun"/>
                <a:cs typeface="SimSun"/>
              </a:rPr>
              <a:t>:</a:t>
            </a:r>
            <a:endParaRPr sz="2200" dirty="0">
              <a:latin typeface="SimSun"/>
              <a:cs typeface="SimSun"/>
            </a:endParaRPr>
          </a:p>
          <a:p>
            <a:pPr marL="12700">
              <a:lnSpc>
                <a:spcPct val="80000"/>
              </a:lnSpc>
              <a:tabLst>
                <a:tab pos="24320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z="2200" spc="65" dirty="0">
                <a:latin typeface="SimSun"/>
                <a:cs typeface="SimSun"/>
              </a:rPr>
              <a:t>...</a:t>
            </a:r>
            <a:endParaRPr sz="2200" dirty="0">
              <a:latin typeface="SimSun"/>
              <a:cs typeface="SimSun"/>
            </a:endParaRPr>
          </a:p>
          <a:p>
            <a:pPr marL="12700">
              <a:lnSpc>
                <a:spcPct val="80000"/>
              </a:lnSpc>
              <a:tabLst>
                <a:tab pos="24320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sz="2200" spc="65" dirty="0">
                <a:latin typeface="SimSun"/>
                <a:cs typeface="SimSun"/>
              </a:rPr>
              <a:t>...</a:t>
            </a:r>
            <a:endParaRPr sz="2200" dirty="0">
              <a:latin typeface="SimSun"/>
              <a:cs typeface="SimSun"/>
            </a:endParaRPr>
          </a:p>
          <a:p>
            <a:pPr marL="12700">
              <a:lnSpc>
                <a:spcPct val="80000"/>
              </a:lnSpc>
              <a:tabLst>
                <a:tab pos="24320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5	</a:t>
            </a:r>
            <a:r>
              <a:rPr sz="2200" spc="65" dirty="0">
                <a:latin typeface="SimSun"/>
                <a:cs typeface="SimSun"/>
              </a:rPr>
              <a:t>...</a:t>
            </a:r>
            <a:endParaRPr sz="2200" dirty="0">
              <a:latin typeface="SimSun"/>
              <a:cs typeface="SimSun"/>
            </a:endParaRPr>
          </a:p>
          <a:p>
            <a:pPr marL="12700">
              <a:lnSpc>
                <a:spcPct val="80000"/>
              </a:lnSpc>
              <a:tabLst>
                <a:tab pos="24002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6	</a:t>
            </a:r>
            <a:r>
              <a:rPr sz="2200" spc="80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z="2200" spc="155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65" dirty="0">
                <a:latin typeface="SimSun"/>
                <a:cs typeface="SimSun"/>
              </a:rPr>
              <a:t>res</a:t>
            </a:r>
            <a:endParaRPr sz="2200" dirty="0">
              <a:latin typeface="SimSun"/>
              <a:cs typeface="SimSun"/>
            </a:endParaRPr>
          </a:p>
          <a:p>
            <a:pPr marL="12700">
              <a:lnSpc>
                <a:spcPct val="80000"/>
              </a:lnSpc>
              <a:tabLst>
                <a:tab pos="241300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7	</a:t>
            </a:r>
            <a:r>
              <a:rPr sz="2200" spc="75" dirty="0">
                <a:latin typeface="SimSun"/>
                <a:cs typeface="SimSun"/>
              </a:rPr>
              <a:t>[</a:t>
            </a:r>
            <a:r>
              <a:rPr sz="2200" spc="20" dirty="0">
                <a:latin typeface="SimSun"/>
                <a:cs typeface="SimSun"/>
              </a:rPr>
              <a:t>1</a:t>
            </a:r>
            <a:r>
              <a:rPr sz="2200" spc="-340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,</a:t>
            </a:r>
            <a:r>
              <a:rPr sz="2200" spc="215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2</a:t>
            </a:r>
            <a:r>
              <a:rPr sz="2200" spc="-360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,</a:t>
            </a:r>
            <a:r>
              <a:rPr sz="2200" spc="204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3</a:t>
            </a:r>
            <a:r>
              <a:rPr sz="2200" spc="-360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,</a:t>
            </a:r>
            <a:r>
              <a:rPr sz="2200" spc="220" dirty="0">
                <a:latin typeface="SimSun"/>
                <a:cs typeface="SimSun"/>
              </a:rPr>
              <a:t> </a:t>
            </a:r>
            <a:r>
              <a:rPr sz="2200" spc="80" dirty="0">
                <a:latin typeface="SimSun"/>
                <a:cs typeface="SimSun"/>
              </a:rPr>
              <a:t>4</a:t>
            </a:r>
            <a:r>
              <a:rPr sz="2200" spc="20" dirty="0">
                <a:latin typeface="SimSun"/>
                <a:cs typeface="SimSun"/>
              </a:rPr>
              <a:t>]</a:t>
            </a:r>
            <a:endParaRPr sz="2200" dirty="0">
              <a:latin typeface="SimSun"/>
              <a:cs typeface="SimSun"/>
            </a:endParaRPr>
          </a:p>
          <a:p>
            <a:pPr marL="12700">
              <a:lnSpc>
                <a:spcPct val="80000"/>
              </a:lnSpc>
              <a:spcBef>
                <a:spcPts val="114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8</a:t>
            </a:r>
            <a:endParaRPr sz="2200" dirty="0">
              <a:latin typeface="Microsoft JhengHei UI"/>
              <a:cs typeface="Microsoft JhengHei UI"/>
            </a:endParaRPr>
          </a:p>
        </p:txBody>
      </p:sp>
      <p:sp>
        <p:nvSpPr>
          <p:cNvPr id="7" name="object 20">
            <a:extLst>
              <a:ext uri="{FF2B5EF4-FFF2-40B4-BE49-F238E27FC236}">
                <a16:creationId xmlns:a16="http://schemas.microsoft.com/office/drawing/2014/main" id="{84C082EC-83E1-40A3-8EEC-AC56BF3ED8F4}"/>
              </a:ext>
            </a:extLst>
          </p:cNvPr>
          <p:cNvSpPr txBox="1"/>
          <p:nvPr/>
        </p:nvSpPr>
        <p:spPr>
          <a:xfrm>
            <a:off x="648818" y="4499843"/>
            <a:ext cx="8534400" cy="2037224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234315" marR="5080" indent="-137160">
              <a:lnSpc>
                <a:spcPct val="80000"/>
              </a:lnSpc>
              <a:spcBef>
                <a:spcPts val="80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34950" algn="l"/>
              </a:tabLst>
            </a:pPr>
            <a:r>
              <a:rPr sz="2200" spc="-30" dirty="0">
                <a:latin typeface="Microsoft Sans Serif"/>
                <a:cs typeface="Microsoft Sans Serif"/>
              </a:rPr>
              <a:t>Также</a:t>
            </a:r>
            <a:r>
              <a:rPr sz="2200" spc="65" dirty="0">
                <a:latin typeface="Microsoft Sans Serif"/>
                <a:cs typeface="Microsoft Sans Serif"/>
              </a:rPr>
              <a:t> </a:t>
            </a:r>
            <a:r>
              <a:rPr sz="2200" spc="-45" dirty="0">
                <a:latin typeface="Microsoft Sans Serif"/>
                <a:cs typeface="Microsoft Sans Serif"/>
              </a:rPr>
              <a:t>подобно</a:t>
            </a:r>
            <a:r>
              <a:rPr sz="2200" spc="70" dirty="0">
                <a:latin typeface="Microsoft Sans Serif"/>
                <a:cs typeface="Microsoft Sans Serif"/>
              </a:rPr>
              <a:t> </a:t>
            </a:r>
            <a:r>
              <a:rPr sz="2200" spc="15" dirty="0">
                <a:solidFill>
                  <a:srgbClr val="1F973F"/>
                </a:solidFill>
                <a:latin typeface="SimSun"/>
                <a:cs typeface="SimSun"/>
              </a:rPr>
              <a:t>map</a:t>
            </a:r>
            <a:r>
              <a:rPr sz="2200" spc="-140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20" dirty="0">
                <a:latin typeface="Microsoft Sans Serif"/>
                <a:cs typeface="Microsoft Sans Serif"/>
              </a:rPr>
              <a:t>функцию</a:t>
            </a:r>
            <a:r>
              <a:rPr sz="2200" spc="70" dirty="0">
                <a:latin typeface="Microsoft Sans Serif"/>
                <a:cs typeface="Microsoft Sans Serif"/>
              </a:rPr>
              <a:t> </a:t>
            </a:r>
            <a:r>
              <a:rPr sz="2200" spc="15" dirty="0">
                <a:solidFill>
                  <a:srgbClr val="1F973F"/>
                </a:solidFill>
                <a:latin typeface="SimSun"/>
                <a:cs typeface="SimSun"/>
              </a:rPr>
              <a:t>filter</a:t>
            </a:r>
            <a:r>
              <a:rPr sz="2200" spc="-140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25" dirty="0">
                <a:latin typeface="Microsoft Sans Serif"/>
                <a:cs typeface="Microsoft Sans Serif"/>
              </a:rPr>
              <a:t>можно</a:t>
            </a:r>
            <a:r>
              <a:rPr sz="2200" spc="70" dirty="0">
                <a:latin typeface="Microsoft Sans Serif"/>
                <a:cs typeface="Microsoft Sans Serif"/>
              </a:rPr>
              <a:t> </a:t>
            </a:r>
            <a:r>
              <a:rPr sz="2200" spc="-40" dirty="0">
                <a:latin typeface="Microsoft Sans Serif"/>
                <a:cs typeface="Microsoft Sans Serif"/>
              </a:rPr>
              <a:t>эмулировать</a:t>
            </a:r>
            <a:r>
              <a:rPr sz="2200" spc="70" dirty="0">
                <a:latin typeface="Microsoft Sans Serif"/>
                <a:cs typeface="Microsoft Sans Serif"/>
              </a:rPr>
              <a:t> </a:t>
            </a:r>
            <a:r>
              <a:rPr sz="2200" spc="-40" dirty="0">
                <a:latin typeface="Microsoft Sans Serif"/>
                <a:cs typeface="Microsoft Sans Serif"/>
              </a:rPr>
              <a:t>посредством</a:t>
            </a:r>
            <a:r>
              <a:rPr sz="2200" spc="65" dirty="0">
                <a:latin typeface="Microsoft Sans Serif"/>
                <a:cs typeface="Microsoft Sans Serif"/>
              </a:rPr>
              <a:t> </a:t>
            </a:r>
            <a:r>
              <a:rPr sz="2200" spc="-35" dirty="0">
                <a:latin typeface="Microsoft Sans Serif"/>
                <a:cs typeface="Microsoft Sans Serif"/>
              </a:rPr>
              <a:t>синтаксиса </a:t>
            </a:r>
            <a:r>
              <a:rPr sz="2200" spc="-30" dirty="0">
                <a:latin typeface="Microsoft Sans Serif"/>
                <a:cs typeface="Microsoft Sans Serif"/>
              </a:rPr>
              <a:t> </a:t>
            </a:r>
            <a:r>
              <a:rPr sz="2200" spc="-45" dirty="0">
                <a:latin typeface="Microsoft Sans Serif"/>
                <a:cs typeface="Microsoft Sans Serif"/>
              </a:rPr>
              <a:t>генератора</a:t>
            </a:r>
            <a:r>
              <a:rPr sz="2200" spc="-40" dirty="0">
                <a:latin typeface="Microsoft Sans Serif"/>
                <a:cs typeface="Microsoft Sans Serif"/>
              </a:rPr>
              <a:t> списка</a:t>
            </a:r>
            <a:r>
              <a:rPr sz="2200" spc="-35" dirty="0">
                <a:latin typeface="Microsoft Sans Serif"/>
                <a:cs typeface="Microsoft Sans Serif"/>
              </a:rPr>
              <a:t> </a:t>
            </a:r>
            <a:r>
              <a:rPr sz="2200" spc="-45" dirty="0">
                <a:latin typeface="Microsoft Sans Serif"/>
                <a:cs typeface="Microsoft Sans Serif"/>
              </a:rPr>
              <a:t>с</a:t>
            </a:r>
            <a:r>
              <a:rPr sz="2200" spc="-40" dirty="0">
                <a:latin typeface="Microsoft Sans Serif"/>
                <a:cs typeface="Microsoft Sans Serif"/>
              </a:rPr>
              <a:t> </a:t>
            </a:r>
            <a:r>
              <a:rPr sz="2200" spc="-30" dirty="0">
                <a:latin typeface="Microsoft Sans Serif"/>
                <a:cs typeface="Microsoft Sans Serif"/>
              </a:rPr>
              <a:t>часто </a:t>
            </a:r>
            <a:r>
              <a:rPr sz="2200" spc="-65" dirty="0">
                <a:latin typeface="Microsoft Sans Serif"/>
                <a:cs typeface="Microsoft Sans Serif"/>
              </a:rPr>
              <a:t>более</a:t>
            </a:r>
            <a:r>
              <a:rPr sz="2200" spc="-60" dirty="0">
                <a:latin typeface="Microsoft Sans Serif"/>
                <a:cs typeface="Microsoft Sans Serif"/>
              </a:rPr>
              <a:t> </a:t>
            </a:r>
            <a:r>
              <a:rPr sz="2200" spc="-30" dirty="0">
                <a:latin typeface="Microsoft Sans Serif"/>
                <a:cs typeface="Microsoft Sans Serif"/>
              </a:rPr>
              <a:t>простыми </a:t>
            </a:r>
            <a:r>
              <a:rPr sz="2200" spc="-45" dirty="0">
                <a:latin typeface="Microsoft Sans Serif"/>
                <a:cs typeface="Microsoft Sans Serif"/>
              </a:rPr>
              <a:t>результатами</a:t>
            </a:r>
            <a:r>
              <a:rPr sz="2200" spc="-40" dirty="0">
                <a:latin typeface="Microsoft Sans Serif"/>
                <a:cs typeface="Microsoft Sans Serif"/>
              </a:rPr>
              <a:t> (особенно</a:t>
            </a:r>
            <a:r>
              <a:rPr sz="2200" spc="-35" dirty="0">
                <a:latin typeface="Microsoft Sans Serif"/>
                <a:cs typeface="Microsoft Sans Serif"/>
              </a:rPr>
              <a:t> </a:t>
            </a:r>
            <a:r>
              <a:rPr sz="2200" spc="-50" dirty="0">
                <a:latin typeface="Microsoft Sans Serif"/>
                <a:cs typeface="Microsoft Sans Serif"/>
              </a:rPr>
              <a:t>если</a:t>
            </a:r>
            <a:r>
              <a:rPr sz="2200" spc="-45" dirty="0">
                <a:latin typeface="Microsoft Sans Serif"/>
                <a:cs typeface="Microsoft Sans Serif"/>
              </a:rPr>
              <a:t> </a:t>
            </a:r>
            <a:r>
              <a:rPr sz="2200" spc="-50" dirty="0">
                <a:latin typeface="Microsoft Sans Serif"/>
                <a:cs typeface="Microsoft Sans Serif"/>
              </a:rPr>
              <a:t>удается </a:t>
            </a:r>
            <a:r>
              <a:rPr sz="2200" spc="-45" dirty="0">
                <a:latin typeface="Microsoft Sans Serif"/>
                <a:cs typeface="Microsoft Sans Serif"/>
              </a:rPr>
              <a:t> </a:t>
            </a:r>
            <a:r>
              <a:rPr sz="2200" spc="-40" dirty="0">
                <a:latin typeface="Microsoft Sans Serif"/>
                <a:cs typeface="Microsoft Sans Serif"/>
              </a:rPr>
              <a:t>избежать</a:t>
            </a:r>
            <a:r>
              <a:rPr sz="2200" spc="65" dirty="0">
                <a:latin typeface="Microsoft Sans Serif"/>
                <a:cs typeface="Microsoft Sans Serif"/>
              </a:rPr>
              <a:t> </a:t>
            </a:r>
            <a:r>
              <a:rPr sz="2200" spc="-40" dirty="0">
                <a:latin typeface="Microsoft Sans Serif"/>
                <a:cs typeface="Microsoft Sans Serif"/>
              </a:rPr>
              <a:t>создания</a:t>
            </a:r>
            <a:r>
              <a:rPr sz="2200" spc="65" dirty="0">
                <a:latin typeface="Microsoft Sans Serif"/>
                <a:cs typeface="Microsoft Sans Serif"/>
              </a:rPr>
              <a:t> </a:t>
            </a:r>
            <a:r>
              <a:rPr sz="2200" spc="-35" dirty="0">
                <a:latin typeface="Microsoft Sans Serif"/>
                <a:cs typeface="Microsoft Sans Serif"/>
              </a:rPr>
              <a:t>новой</a:t>
            </a:r>
            <a:r>
              <a:rPr sz="2200" spc="65" dirty="0">
                <a:latin typeface="Microsoft Sans Serif"/>
                <a:cs typeface="Microsoft Sans Serif"/>
              </a:rPr>
              <a:t> </a:t>
            </a:r>
            <a:r>
              <a:rPr sz="2200" spc="-15" dirty="0">
                <a:latin typeface="Microsoft Sans Serif"/>
                <a:cs typeface="Microsoft Sans Serif"/>
              </a:rPr>
              <a:t>функции):</a:t>
            </a:r>
            <a:endParaRPr sz="2200" dirty="0">
              <a:latin typeface="Microsoft Sans Serif"/>
              <a:cs typeface="Microsoft Sans Serif"/>
            </a:endParaRPr>
          </a:p>
          <a:p>
            <a:pPr marL="12700">
              <a:lnSpc>
                <a:spcPct val="80000"/>
              </a:lnSpc>
              <a:spcBef>
                <a:spcPts val="414"/>
              </a:spcBef>
              <a:tabLst>
                <a:tab pos="24002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110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200" spc="20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spc="204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[</a:t>
            </a:r>
            <a:r>
              <a:rPr sz="2200" spc="-360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x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220" dirty="0">
                <a:latin typeface="SimSun"/>
                <a:cs typeface="SimSun"/>
              </a:rPr>
              <a:t> </a:t>
            </a:r>
            <a:r>
              <a:rPr sz="2200" spc="85" dirty="0">
                <a:solidFill>
                  <a:srgbClr val="007F00"/>
                </a:solidFill>
                <a:latin typeface="SimSun"/>
                <a:cs typeface="SimSun"/>
              </a:rPr>
              <a:t>f</a:t>
            </a:r>
            <a:r>
              <a:rPr sz="2200" spc="90" dirty="0">
                <a:solidFill>
                  <a:srgbClr val="007F00"/>
                </a:solidFill>
                <a:latin typeface="SimSun"/>
                <a:cs typeface="SimSun"/>
              </a:rPr>
              <a:t>o</a:t>
            </a:r>
            <a:r>
              <a:rPr sz="2200" spc="20" dirty="0">
                <a:solidFill>
                  <a:srgbClr val="007F00"/>
                </a:solidFill>
                <a:latin typeface="SimSun"/>
                <a:cs typeface="SimSun"/>
              </a:rPr>
              <a:t>r</a:t>
            </a:r>
            <a:r>
              <a:rPr sz="220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-22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x</a:t>
            </a:r>
            <a:r>
              <a:rPr sz="2200" spc="220" dirty="0">
                <a:latin typeface="SimSun"/>
                <a:cs typeface="SimSun"/>
              </a:rPr>
              <a:t> </a:t>
            </a:r>
            <a:r>
              <a:rPr sz="2200" spc="80" dirty="0">
                <a:solidFill>
                  <a:srgbClr val="007F00"/>
                </a:solidFill>
                <a:latin typeface="SimSun"/>
                <a:cs typeface="SimSun"/>
              </a:rPr>
              <a:t>i</a:t>
            </a:r>
            <a:r>
              <a:rPr sz="2200" spc="20" dirty="0">
                <a:solidFill>
                  <a:srgbClr val="007F00"/>
                </a:solidFill>
                <a:latin typeface="SimSun"/>
                <a:cs typeface="SimSun"/>
              </a:rPr>
              <a:t>n</a:t>
            </a:r>
            <a:r>
              <a:rPr sz="220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-195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95" dirty="0">
                <a:solidFill>
                  <a:srgbClr val="007F00"/>
                </a:solidFill>
                <a:latin typeface="SimSun"/>
                <a:cs typeface="SimSun"/>
              </a:rPr>
              <a:t>rang</a:t>
            </a:r>
            <a:r>
              <a:rPr sz="2200" spc="20" dirty="0">
                <a:solidFill>
                  <a:srgbClr val="007F00"/>
                </a:solidFill>
                <a:latin typeface="SimSun"/>
                <a:cs typeface="SimSun"/>
              </a:rPr>
              <a:t>e</a:t>
            </a:r>
            <a:r>
              <a:rPr sz="2200" spc="-325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10" dirty="0">
                <a:latin typeface="SimSun"/>
                <a:cs typeface="SimSun"/>
              </a:rPr>
              <a:t>(</a:t>
            </a:r>
            <a:r>
              <a:rPr sz="2200" spc="20" dirty="0">
                <a:solidFill>
                  <a:srgbClr val="AA21FF"/>
                </a:solidFill>
                <a:latin typeface="SimSun"/>
                <a:cs typeface="SimSun"/>
              </a:rPr>
              <a:t>-</a:t>
            </a:r>
            <a:r>
              <a:rPr sz="2200" spc="-36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5</a:t>
            </a:r>
            <a:r>
              <a:rPr sz="2200" spc="-360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,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225" dirty="0">
                <a:latin typeface="SimSun"/>
                <a:cs typeface="SimSun"/>
              </a:rPr>
              <a:t> </a:t>
            </a:r>
            <a:r>
              <a:rPr sz="2200" spc="80" dirty="0">
                <a:latin typeface="SimSun"/>
                <a:cs typeface="SimSun"/>
              </a:rPr>
              <a:t>5</a:t>
            </a:r>
            <a:r>
              <a:rPr sz="2200" spc="20" dirty="0">
                <a:latin typeface="SimSun"/>
                <a:cs typeface="SimSun"/>
              </a:rPr>
              <a:t>)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215" dirty="0">
                <a:latin typeface="SimSun"/>
                <a:cs typeface="SimSun"/>
              </a:rPr>
              <a:t> </a:t>
            </a:r>
            <a:r>
              <a:rPr sz="2200" spc="80" dirty="0">
                <a:solidFill>
                  <a:srgbClr val="007F00"/>
                </a:solidFill>
                <a:latin typeface="SimSun"/>
                <a:cs typeface="SimSun"/>
              </a:rPr>
              <a:t>i</a:t>
            </a:r>
            <a:r>
              <a:rPr sz="2200" spc="20" dirty="0">
                <a:solidFill>
                  <a:srgbClr val="007F00"/>
                </a:solidFill>
                <a:latin typeface="SimSun"/>
                <a:cs typeface="SimSun"/>
              </a:rPr>
              <a:t>f</a:t>
            </a:r>
            <a:r>
              <a:rPr sz="220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-225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x</a:t>
            </a:r>
            <a:r>
              <a:rPr sz="2200" spc="204" dirty="0">
                <a:latin typeface="SimSun"/>
                <a:cs typeface="SimSun"/>
              </a:rPr>
              <a:t> </a:t>
            </a:r>
            <a:r>
              <a:rPr sz="2200" spc="20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-225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80" dirty="0">
                <a:latin typeface="SimSun"/>
                <a:cs typeface="SimSun"/>
              </a:rPr>
              <a:t>0</a:t>
            </a:r>
            <a:r>
              <a:rPr sz="2200" spc="20" dirty="0">
                <a:latin typeface="SimSun"/>
                <a:cs typeface="SimSun"/>
              </a:rPr>
              <a:t>]</a:t>
            </a:r>
            <a:endParaRPr sz="2200" dirty="0">
              <a:latin typeface="SimSun"/>
              <a:cs typeface="SimSun"/>
            </a:endParaRPr>
          </a:p>
          <a:p>
            <a:pPr marL="12700">
              <a:lnSpc>
                <a:spcPct val="80000"/>
              </a:lnSpc>
              <a:tabLst>
                <a:tab pos="241300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75" dirty="0">
                <a:latin typeface="SimSun"/>
                <a:cs typeface="SimSun"/>
              </a:rPr>
              <a:t>[</a:t>
            </a:r>
            <a:r>
              <a:rPr sz="2200" spc="20" dirty="0">
                <a:latin typeface="SimSun"/>
                <a:cs typeface="SimSun"/>
              </a:rPr>
              <a:t>1</a:t>
            </a:r>
            <a:r>
              <a:rPr sz="2200" spc="-340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,</a:t>
            </a:r>
            <a:r>
              <a:rPr sz="2200" spc="215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2</a:t>
            </a:r>
            <a:r>
              <a:rPr sz="2200" spc="-360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,</a:t>
            </a:r>
            <a:r>
              <a:rPr sz="2200" spc="204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3</a:t>
            </a:r>
            <a:r>
              <a:rPr sz="2200" spc="-360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,</a:t>
            </a:r>
            <a:r>
              <a:rPr sz="2200" spc="220" dirty="0">
                <a:latin typeface="SimSun"/>
                <a:cs typeface="SimSun"/>
              </a:rPr>
              <a:t> </a:t>
            </a:r>
            <a:r>
              <a:rPr sz="2200" spc="80" dirty="0">
                <a:latin typeface="SimSun"/>
                <a:cs typeface="SimSun"/>
              </a:rPr>
              <a:t>4</a:t>
            </a:r>
            <a:r>
              <a:rPr sz="2200" spc="20" dirty="0">
                <a:latin typeface="SimSun"/>
                <a:cs typeface="SimSun"/>
              </a:rPr>
              <a:t>]</a:t>
            </a:r>
            <a:endParaRPr sz="2200" dirty="0">
              <a:latin typeface="SimSun"/>
              <a:cs typeface="SimSun"/>
            </a:endParaRPr>
          </a:p>
          <a:p>
            <a:pPr marL="12700">
              <a:lnSpc>
                <a:spcPct val="80000"/>
              </a:lnSpc>
              <a:spcBef>
                <a:spcPts val="114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</a:t>
            </a:r>
            <a:endParaRPr sz="2200" dirty="0">
              <a:latin typeface="Microsoft JhengHei UI"/>
              <a:cs typeface="Microsoft JhengHei UI"/>
            </a:endParaRPr>
          </a:p>
        </p:txBody>
      </p:sp>
      <p:sp>
        <p:nvSpPr>
          <p:cNvPr id="8" name="object 14">
            <a:extLst>
              <a:ext uri="{FF2B5EF4-FFF2-40B4-BE49-F238E27FC236}">
                <a16:creationId xmlns:a16="http://schemas.microsoft.com/office/drawing/2014/main" id="{7706D332-8A13-4F15-97CB-BD286A8D98AF}"/>
              </a:ext>
            </a:extLst>
          </p:cNvPr>
          <p:cNvSpPr txBox="1"/>
          <p:nvPr/>
        </p:nvSpPr>
        <p:spPr>
          <a:xfrm>
            <a:off x="2068910" y="2417930"/>
            <a:ext cx="3112690" cy="5538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80000"/>
              </a:lnSpc>
              <a:spcBef>
                <a:spcPts val="95"/>
              </a:spcBef>
            </a:pPr>
            <a:r>
              <a:rPr sz="2200" spc="50" dirty="0">
                <a:solidFill>
                  <a:srgbClr val="007F00"/>
                </a:solidFill>
                <a:latin typeface="SimSun"/>
                <a:cs typeface="SimSun"/>
              </a:rPr>
              <a:t>if</a:t>
            </a:r>
            <a:r>
              <a:rPr sz="2200" spc="195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x</a:t>
            </a:r>
            <a:r>
              <a:rPr sz="2200" spc="175" dirty="0">
                <a:latin typeface="SimSun"/>
                <a:cs typeface="SimSun"/>
              </a:rPr>
              <a:t> </a:t>
            </a:r>
            <a:r>
              <a:rPr sz="2200" spc="20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spc="2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50" dirty="0">
                <a:latin typeface="SimSun"/>
                <a:cs typeface="SimSun"/>
              </a:rPr>
              <a:t>0:</a:t>
            </a:r>
            <a:endParaRPr sz="2200" dirty="0">
              <a:latin typeface="SimSun"/>
              <a:cs typeface="SimSun"/>
            </a:endParaRPr>
          </a:p>
          <a:p>
            <a:pPr marL="300355">
              <a:lnSpc>
                <a:spcPct val="80000"/>
              </a:lnSpc>
            </a:pPr>
            <a:r>
              <a:rPr sz="2200" spc="85" dirty="0">
                <a:latin typeface="SimSun"/>
                <a:cs typeface="SimSun"/>
              </a:rPr>
              <a:t>r</a:t>
            </a:r>
            <a:r>
              <a:rPr sz="2200" spc="90" dirty="0">
                <a:latin typeface="SimSun"/>
                <a:cs typeface="SimSun"/>
              </a:rPr>
              <a:t>e</a:t>
            </a:r>
            <a:r>
              <a:rPr sz="2200" spc="20" dirty="0">
                <a:latin typeface="SimSun"/>
                <a:cs typeface="SimSun"/>
              </a:rPr>
              <a:t>s</a:t>
            </a:r>
            <a:r>
              <a:rPr sz="2200" spc="-335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.</a:t>
            </a:r>
            <a:r>
              <a:rPr sz="2200" spc="-325" dirty="0">
                <a:latin typeface="SimSun"/>
                <a:cs typeface="SimSun"/>
              </a:rPr>
              <a:t> </a:t>
            </a:r>
            <a:r>
              <a:rPr sz="2200" spc="100" dirty="0">
                <a:latin typeface="SimSun"/>
                <a:cs typeface="SimSun"/>
              </a:rPr>
              <a:t>ap</a:t>
            </a:r>
            <a:r>
              <a:rPr sz="2200" spc="95" dirty="0">
                <a:latin typeface="SimSun"/>
                <a:cs typeface="SimSun"/>
              </a:rPr>
              <a:t>p</a:t>
            </a:r>
            <a:r>
              <a:rPr sz="2200" spc="100" dirty="0">
                <a:latin typeface="SimSun"/>
                <a:cs typeface="SimSun"/>
              </a:rPr>
              <a:t>en</a:t>
            </a:r>
            <a:r>
              <a:rPr sz="2200" spc="20" dirty="0">
                <a:latin typeface="SimSun"/>
                <a:cs typeface="SimSun"/>
              </a:rPr>
              <a:t>d</a:t>
            </a:r>
            <a:r>
              <a:rPr sz="2200" spc="-325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(</a:t>
            </a:r>
            <a:r>
              <a:rPr sz="2200" spc="-360" dirty="0">
                <a:latin typeface="SimSun"/>
                <a:cs typeface="SimSun"/>
              </a:rPr>
              <a:t> </a:t>
            </a:r>
            <a:r>
              <a:rPr sz="2200" spc="110" dirty="0">
                <a:latin typeface="SimSun"/>
                <a:cs typeface="SimSun"/>
              </a:rPr>
              <a:t>x</a:t>
            </a:r>
            <a:r>
              <a:rPr sz="2200" spc="20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</p:txBody>
      </p:sp>
    </p:spTree>
    <p:extLst>
      <p:ext uri="{BB962C8B-B14F-4D97-AF65-F5344CB8AC3E}">
        <p14:creationId xmlns:p14="http://schemas.microsoft.com/office/powerpoint/2010/main" val="39060857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>
            <a:extLst>
              <a:ext uri="{FF2B5EF4-FFF2-40B4-BE49-F238E27FC236}">
                <a16:creationId xmlns:a16="http://schemas.microsoft.com/office/drawing/2014/main" id="{936A9027-DE9A-416D-9D89-E71A205B69C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3400" y="152400"/>
            <a:ext cx="6799098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90" dirty="0"/>
              <a:t>Функция</a:t>
            </a:r>
            <a:r>
              <a:rPr sz="3200" spc="90" dirty="0"/>
              <a:t> </a:t>
            </a:r>
            <a:r>
              <a:rPr sz="3200" b="0" spc="10" dirty="0">
                <a:solidFill>
                  <a:srgbClr val="1F973F"/>
                </a:solidFill>
                <a:latin typeface="SimSun"/>
                <a:cs typeface="SimSun"/>
              </a:rPr>
              <a:t>reduce</a:t>
            </a:r>
          </a:p>
        </p:txBody>
      </p:sp>
      <p:sp>
        <p:nvSpPr>
          <p:cNvPr id="5" name="object 13">
            <a:extLst>
              <a:ext uri="{FF2B5EF4-FFF2-40B4-BE49-F238E27FC236}">
                <a16:creationId xmlns:a16="http://schemas.microsoft.com/office/drawing/2014/main" id="{ED0E54B1-8F17-4732-8805-E5E5F2D00891}"/>
              </a:ext>
            </a:extLst>
          </p:cNvPr>
          <p:cNvSpPr txBox="1"/>
          <p:nvPr/>
        </p:nvSpPr>
        <p:spPr>
          <a:xfrm>
            <a:off x="551121" y="838200"/>
            <a:ext cx="8610600" cy="3053721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272415" marR="17780" indent="-137160">
              <a:lnSpc>
                <a:spcPct val="80000"/>
              </a:lnSpc>
              <a:spcBef>
                <a:spcPts val="80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73050" algn="l"/>
              </a:tabLst>
            </a:pPr>
            <a:r>
              <a:rPr sz="2200" spc="-15" dirty="0">
                <a:latin typeface="Microsoft Sans Serif"/>
                <a:cs typeface="Microsoft Sans Serif"/>
              </a:rPr>
              <a:t>Функция </a:t>
            </a:r>
            <a:r>
              <a:rPr sz="2200" spc="10" dirty="0">
                <a:solidFill>
                  <a:srgbClr val="1F973F"/>
                </a:solidFill>
                <a:latin typeface="SimSun"/>
                <a:cs typeface="SimSun"/>
              </a:rPr>
              <a:t>reduce</a:t>
            </a:r>
            <a:r>
              <a:rPr sz="2200" spc="10" dirty="0">
                <a:latin typeface="Microsoft Sans Serif"/>
                <a:cs typeface="Microsoft Sans Serif"/>
              </a:rPr>
              <a:t>, </a:t>
            </a:r>
            <a:r>
              <a:rPr sz="2200" spc="-30" dirty="0">
                <a:latin typeface="Microsoft Sans Serif"/>
                <a:cs typeface="Microsoft Sans Serif"/>
              </a:rPr>
              <a:t>которая </a:t>
            </a:r>
            <a:r>
              <a:rPr sz="2200" spc="-35" dirty="0">
                <a:latin typeface="Microsoft Sans Serif"/>
                <a:cs typeface="Microsoft Sans Serif"/>
              </a:rPr>
              <a:t>находится</a:t>
            </a:r>
            <a:r>
              <a:rPr sz="2200" spc="-30" dirty="0">
                <a:latin typeface="Microsoft Sans Serif"/>
                <a:cs typeface="Microsoft Sans Serif"/>
              </a:rPr>
              <a:t> </a:t>
            </a:r>
            <a:r>
              <a:rPr sz="2200" spc="-35" dirty="0">
                <a:latin typeface="Microsoft Sans Serif"/>
                <a:cs typeface="Microsoft Sans Serif"/>
              </a:rPr>
              <a:t>в</a:t>
            </a:r>
            <a:r>
              <a:rPr sz="2200" spc="-30" dirty="0">
                <a:latin typeface="Microsoft Sans Serif"/>
                <a:cs typeface="Microsoft Sans Serif"/>
              </a:rPr>
              <a:t> </a:t>
            </a:r>
            <a:r>
              <a:rPr sz="2200" spc="-55" dirty="0">
                <a:latin typeface="Microsoft Sans Serif"/>
                <a:cs typeface="Microsoft Sans Serif"/>
              </a:rPr>
              <a:t>модуле</a:t>
            </a:r>
            <a:r>
              <a:rPr sz="2200" spc="-50" dirty="0">
                <a:latin typeface="Microsoft Sans Serif"/>
                <a:cs typeface="Microsoft Sans Serif"/>
              </a:rPr>
              <a:t> </a:t>
            </a:r>
            <a:r>
              <a:rPr sz="2200" spc="10" dirty="0">
                <a:latin typeface="SimSun"/>
                <a:cs typeface="SimSun"/>
              </a:rPr>
              <a:t>functools</a:t>
            </a:r>
            <a:r>
              <a:rPr sz="2200" spc="10" dirty="0">
                <a:latin typeface="Microsoft Sans Serif"/>
                <a:cs typeface="Microsoft Sans Serif"/>
              </a:rPr>
              <a:t>, </a:t>
            </a:r>
            <a:r>
              <a:rPr sz="2200" spc="-35" dirty="0">
                <a:latin typeface="Microsoft Sans Serif"/>
                <a:cs typeface="Microsoft Sans Serif"/>
              </a:rPr>
              <a:t>принимает</a:t>
            </a:r>
            <a:r>
              <a:rPr sz="2200" spc="-30" dirty="0">
                <a:latin typeface="Microsoft Sans Serif"/>
                <a:cs typeface="Microsoft Sans Serif"/>
              </a:rPr>
              <a:t> </a:t>
            </a:r>
            <a:r>
              <a:rPr sz="2200" spc="-40" dirty="0">
                <a:latin typeface="Microsoft Sans Serif"/>
                <a:cs typeface="Microsoft Sans Serif"/>
              </a:rPr>
              <a:t>итерируемый </a:t>
            </a:r>
            <a:r>
              <a:rPr sz="2200" spc="-35" dirty="0">
                <a:latin typeface="Microsoft Sans Serif"/>
                <a:cs typeface="Microsoft Sans Serif"/>
              </a:rPr>
              <a:t> </a:t>
            </a:r>
            <a:r>
              <a:rPr sz="2200" spc="-45" dirty="0">
                <a:latin typeface="Microsoft Sans Serif"/>
                <a:cs typeface="Microsoft Sans Serif"/>
              </a:rPr>
              <a:t>объект,</a:t>
            </a:r>
            <a:r>
              <a:rPr sz="2200" spc="65" dirty="0">
                <a:latin typeface="Microsoft Sans Serif"/>
                <a:cs typeface="Microsoft Sans Serif"/>
              </a:rPr>
              <a:t> </a:t>
            </a:r>
            <a:r>
              <a:rPr sz="2200" spc="-35" dirty="0">
                <a:latin typeface="Microsoft Sans Serif"/>
                <a:cs typeface="Microsoft Sans Serif"/>
              </a:rPr>
              <a:t>подлежащий</a:t>
            </a:r>
            <a:r>
              <a:rPr sz="2200" spc="70" dirty="0">
                <a:latin typeface="Microsoft Sans Serif"/>
                <a:cs typeface="Microsoft Sans Serif"/>
              </a:rPr>
              <a:t> </a:t>
            </a:r>
            <a:r>
              <a:rPr sz="2200" spc="-45" dirty="0">
                <a:latin typeface="Microsoft Sans Serif"/>
                <a:cs typeface="Microsoft Sans Serif"/>
              </a:rPr>
              <a:t>обработке,</a:t>
            </a:r>
            <a:r>
              <a:rPr sz="2200" spc="70" dirty="0">
                <a:latin typeface="Microsoft Sans Serif"/>
                <a:cs typeface="Microsoft Sans Serif"/>
              </a:rPr>
              <a:t> </a:t>
            </a:r>
            <a:r>
              <a:rPr sz="2200" spc="-35" dirty="0">
                <a:latin typeface="Microsoft Sans Serif"/>
                <a:cs typeface="Microsoft Sans Serif"/>
              </a:rPr>
              <a:t>но</a:t>
            </a:r>
            <a:r>
              <a:rPr sz="2200" spc="65" dirty="0">
                <a:latin typeface="Microsoft Sans Serif"/>
                <a:cs typeface="Microsoft Sans Serif"/>
              </a:rPr>
              <a:t> </a:t>
            </a:r>
            <a:r>
              <a:rPr sz="2200" spc="-50" dirty="0">
                <a:latin typeface="Microsoft Sans Serif"/>
                <a:cs typeface="Microsoft Sans Serif"/>
              </a:rPr>
              <a:t>сама</a:t>
            </a:r>
            <a:r>
              <a:rPr sz="2200" spc="70" dirty="0">
                <a:latin typeface="Microsoft Sans Serif"/>
                <a:cs typeface="Microsoft Sans Serif"/>
              </a:rPr>
              <a:t> </a:t>
            </a:r>
            <a:r>
              <a:rPr sz="2200" spc="-45" dirty="0">
                <a:latin typeface="Microsoft Sans Serif"/>
                <a:cs typeface="Microsoft Sans Serif"/>
              </a:rPr>
              <a:t>возвращает</a:t>
            </a:r>
            <a:r>
              <a:rPr sz="2200" spc="70" dirty="0">
                <a:latin typeface="Microsoft Sans Serif"/>
                <a:cs typeface="Microsoft Sans Serif"/>
              </a:rPr>
              <a:t> </a:t>
            </a:r>
            <a:r>
              <a:rPr sz="2200" spc="-25" dirty="0">
                <a:latin typeface="Microsoft Sans Serif"/>
                <a:cs typeface="Microsoft Sans Serif"/>
              </a:rPr>
              <a:t>одиночный</a:t>
            </a:r>
            <a:r>
              <a:rPr sz="2200" spc="65" dirty="0">
                <a:latin typeface="Microsoft Sans Serif"/>
                <a:cs typeface="Microsoft Sans Serif"/>
              </a:rPr>
              <a:t> </a:t>
            </a:r>
            <a:r>
              <a:rPr sz="2200" spc="-50" dirty="0">
                <a:latin typeface="Microsoft Sans Serif"/>
                <a:cs typeface="Microsoft Sans Serif"/>
              </a:rPr>
              <a:t>результат.</a:t>
            </a:r>
            <a:endParaRPr sz="2200" dirty="0">
              <a:latin typeface="Microsoft Sans Serif"/>
              <a:cs typeface="Microsoft Sans Serif"/>
            </a:endParaRPr>
          </a:p>
          <a:p>
            <a:pPr marL="50800">
              <a:lnSpc>
                <a:spcPct val="80000"/>
              </a:lnSpc>
              <a:spcBef>
                <a:spcPts val="215"/>
              </a:spcBef>
              <a:tabLst>
                <a:tab pos="278130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80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z="2200" spc="225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75" dirty="0">
                <a:solidFill>
                  <a:srgbClr val="007F00"/>
                </a:solidFill>
                <a:latin typeface="SimSun"/>
                <a:cs typeface="SimSun"/>
              </a:rPr>
              <a:t>from</a:t>
            </a:r>
            <a:r>
              <a:rPr sz="2200" spc="265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90" dirty="0">
                <a:latin typeface="SimSun"/>
                <a:cs typeface="SimSun"/>
              </a:rPr>
              <a:t>functools</a:t>
            </a:r>
            <a:r>
              <a:rPr sz="2200" spc="270" dirty="0">
                <a:latin typeface="SimSun"/>
                <a:cs typeface="SimSun"/>
              </a:rPr>
              <a:t> </a:t>
            </a:r>
            <a:r>
              <a:rPr sz="2200" spc="85" dirty="0">
                <a:solidFill>
                  <a:srgbClr val="007F00"/>
                </a:solidFill>
                <a:latin typeface="SimSun"/>
                <a:cs typeface="SimSun"/>
              </a:rPr>
              <a:t>import</a:t>
            </a:r>
            <a:r>
              <a:rPr sz="2200" spc="27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85" dirty="0">
                <a:solidFill>
                  <a:srgbClr val="007F00"/>
                </a:solidFill>
                <a:latin typeface="SimSun"/>
                <a:cs typeface="SimSun"/>
              </a:rPr>
              <a:t>reduce</a:t>
            </a:r>
            <a:endParaRPr sz="2200" dirty="0">
              <a:latin typeface="SimSun"/>
              <a:cs typeface="SimSun"/>
            </a:endParaRPr>
          </a:p>
          <a:p>
            <a:pPr marL="50800">
              <a:lnSpc>
                <a:spcPct val="80000"/>
              </a:lnSpc>
              <a:spcBef>
                <a:spcPts val="114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</a:t>
            </a:r>
            <a:endParaRPr sz="2200" dirty="0">
              <a:latin typeface="Microsoft JhengHei UI"/>
              <a:cs typeface="Microsoft JhengHei UI"/>
            </a:endParaRPr>
          </a:p>
          <a:p>
            <a:pPr marL="50800">
              <a:lnSpc>
                <a:spcPct val="80000"/>
              </a:lnSpc>
              <a:tabLst>
                <a:tab pos="278130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z="2200" spc="110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200" spc="20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-21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00" dirty="0">
                <a:solidFill>
                  <a:srgbClr val="007F00"/>
                </a:solidFill>
                <a:latin typeface="SimSun"/>
                <a:cs typeface="SimSun"/>
              </a:rPr>
              <a:t>reduc</a:t>
            </a:r>
            <a:r>
              <a:rPr sz="2200" spc="20" dirty="0">
                <a:solidFill>
                  <a:srgbClr val="007F00"/>
                </a:solidFill>
                <a:latin typeface="SimSun"/>
                <a:cs typeface="SimSun"/>
              </a:rPr>
              <a:t>e</a:t>
            </a:r>
            <a:r>
              <a:rPr sz="2200" spc="-325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(</a:t>
            </a:r>
            <a:r>
              <a:rPr sz="2200" spc="-325" dirty="0">
                <a:latin typeface="SimSun"/>
                <a:cs typeface="SimSun"/>
              </a:rPr>
              <a:t> </a:t>
            </a:r>
            <a:r>
              <a:rPr sz="2200" spc="100" dirty="0">
                <a:solidFill>
                  <a:srgbClr val="007F00"/>
                </a:solidFill>
                <a:latin typeface="SimSun"/>
                <a:cs typeface="SimSun"/>
              </a:rPr>
              <a:t>lambd</a:t>
            </a:r>
            <a:r>
              <a:rPr sz="2200" spc="20" dirty="0">
                <a:solidFill>
                  <a:srgbClr val="007F00"/>
                </a:solidFill>
                <a:latin typeface="SimSun"/>
                <a:cs typeface="SimSun"/>
              </a:rPr>
              <a:t>a</a:t>
            </a:r>
            <a:r>
              <a:rPr sz="220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-225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30" dirty="0">
                <a:latin typeface="SimSun"/>
                <a:cs typeface="SimSun"/>
              </a:rPr>
              <a:t>x</a:t>
            </a:r>
            <a:r>
              <a:rPr sz="2200" spc="20" dirty="0">
                <a:latin typeface="SimSun"/>
                <a:cs typeface="SimSun"/>
              </a:rPr>
              <a:t>,</a:t>
            </a:r>
            <a:r>
              <a:rPr sz="2200" spc="204" dirty="0">
                <a:latin typeface="SimSun"/>
                <a:cs typeface="SimSun"/>
              </a:rPr>
              <a:t> </a:t>
            </a:r>
            <a:r>
              <a:rPr sz="2200" spc="110" dirty="0">
                <a:latin typeface="SimSun"/>
                <a:cs typeface="SimSun"/>
              </a:rPr>
              <a:t>y</a:t>
            </a:r>
            <a:r>
              <a:rPr sz="2200" spc="20" dirty="0">
                <a:latin typeface="SimSun"/>
                <a:cs typeface="SimSun"/>
              </a:rPr>
              <a:t>:</a:t>
            </a:r>
            <a:r>
              <a:rPr sz="2200" spc="204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x</a:t>
            </a:r>
            <a:r>
              <a:rPr sz="2200" spc="204" dirty="0">
                <a:latin typeface="SimSun"/>
                <a:cs typeface="SimSun"/>
              </a:rPr>
              <a:t> </a:t>
            </a:r>
            <a:r>
              <a:rPr sz="2200" spc="20" dirty="0">
                <a:solidFill>
                  <a:srgbClr val="AA21FF"/>
                </a:solidFill>
                <a:latin typeface="SimSun"/>
                <a:cs typeface="SimSun"/>
              </a:rPr>
              <a:t>+</a:t>
            </a:r>
            <a:r>
              <a:rPr sz="2200" spc="19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25" dirty="0">
                <a:latin typeface="SimSun"/>
                <a:cs typeface="SimSun"/>
              </a:rPr>
              <a:t>y</a:t>
            </a:r>
            <a:r>
              <a:rPr sz="2200" spc="20" dirty="0">
                <a:latin typeface="SimSun"/>
                <a:cs typeface="SimSun"/>
              </a:rPr>
              <a:t>,</a:t>
            </a:r>
            <a:r>
              <a:rPr sz="2200" spc="215" dirty="0">
                <a:latin typeface="SimSun"/>
                <a:cs typeface="SimSun"/>
              </a:rPr>
              <a:t> </a:t>
            </a:r>
            <a:r>
              <a:rPr sz="2200" spc="75" dirty="0">
                <a:latin typeface="SimSun"/>
                <a:cs typeface="SimSun"/>
              </a:rPr>
              <a:t>[</a:t>
            </a:r>
            <a:r>
              <a:rPr sz="2200" spc="20" dirty="0">
                <a:latin typeface="SimSun"/>
                <a:cs typeface="SimSun"/>
              </a:rPr>
              <a:t>1</a:t>
            </a:r>
            <a:r>
              <a:rPr sz="2200" spc="-340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,</a:t>
            </a:r>
            <a:r>
              <a:rPr sz="2200" spc="215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2</a:t>
            </a:r>
            <a:r>
              <a:rPr sz="2200" spc="-360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,</a:t>
            </a:r>
            <a:r>
              <a:rPr sz="2200" spc="204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3</a:t>
            </a:r>
            <a:r>
              <a:rPr sz="2200" spc="-360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,</a:t>
            </a:r>
            <a:r>
              <a:rPr sz="2200" spc="204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4</a:t>
            </a:r>
            <a:r>
              <a:rPr sz="2200" spc="-360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,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220" dirty="0">
                <a:latin typeface="SimSun"/>
                <a:cs typeface="SimSun"/>
              </a:rPr>
              <a:t> </a:t>
            </a:r>
            <a:r>
              <a:rPr sz="2200" spc="90" dirty="0">
                <a:latin typeface="SimSun"/>
                <a:cs typeface="SimSun"/>
              </a:rPr>
              <a:t>5</a:t>
            </a:r>
            <a:r>
              <a:rPr sz="2200" spc="85" dirty="0">
                <a:latin typeface="SimSun"/>
                <a:cs typeface="SimSun"/>
              </a:rPr>
              <a:t>]</a:t>
            </a:r>
            <a:r>
              <a:rPr sz="2200" spc="20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50800">
              <a:lnSpc>
                <a:spcPct val="80000"/>
              </a:lnSpc>
              <a:tabLst>
                <a:tab pos="280035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sz="2200" spc="50" dirty="0">
                <a:latin typeface="SimSun"/>
                <a:cs typeface="SimSun"/>
              </a:rPr>
              <a:t>15</a:t>
            </a:r>
            <a:endParaRPr sz="2200" dirty="0">
              <a:latin typeface="SimSun"/>
              <a:cs typeface="SimSun"/>
            </a:endParaRPr>
          </a:p>
          <a:p>
            <a:pPr marL="50800">
              <a:lnSpc>
                <a:spcPct val="80000"/>
              </a:lnSpc>
              <a:spcBef>
                <a:spcPts val="114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5</a:t>
            </a:r>
            <a:endParaRPr sz="2200" dirty="0">
              <a:latin typeface="Microsoft JhengHei UI"/>
              <a:cs typeface="Microsoft JhengHei UI"/>
            </a:endParaRPr>
          </a:p>
          <a:p>
            <a:pPr marL="50800">
              <a:lnSpc>
                <a:spcPct val="80000"/>
              </a:lnSpc>
              <a:spcBef>
                <a:spcPts val="10"/>
              </a:spcBef>
              <a:tabLst>
                <a:tab pos="278130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6	</a:t>
            </a:r>
            <a:r>
              <a:rPr sz="2200" spc="110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200" spc="20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-21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00" dirty="0">
                <a:solidFill>
                  <a:srgbClr val="007F00"/>
                </a:solidFill>
                <a:latin typeface="SimSun"/>
                <a:cs typeface="SimSun"/>
              </a:rPr>
              <a:t>reduc</a:t>
            </a:r>
            <a:r>
              <a:rPr sz="2200" spc="20" dirty="0">
                <a:solidFill>
                  <a:srgbClr val="007F00"/>
                </a:solidFill>
                <a:latin typeface="SimSun"/>
                <a:cs typeface="SimSun"/>
              </a:rPr>
              <a:t>e</a:t>
            </a:r>
            <a:r>
              <a:rPr sz="2200" spc="-325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(</a:t>
            </a:r>
            <a:r>
              <a:rPr sz="2200" spc="-325" dirty="0">
                <a:latin typeface="SimSun"/>
                <a:cs typeface="SimSun"/>
              </a:rPr>
              <a:t> </a:t>
            </a:r>
            <a:r>
              <a:rPr sz="2200" spc="100" dirty="0">
                <a:solidFill>
                  <a:srgbClr val="007F00"/>
                </a:solidFill>
                <a:latin typeface="SimSun"/>
                <a:cs typeface="SimSun"/>
              </a:rPr>
              <a:t>lambd</a:t>
            </a:r>
            <a:r>
              <a:rPr sz="2200" spc="20" dirty="0">
                <a:solidFill>
                  <a:srgbClr val="007F00"/>
                </a:solidFill>
                <a:latin typeface="SimSun"/>
                <a:cs typeface="SimSun"/>
              </a:rPr>
              <a:t>a</a:t>
            </a:r>
            <a:r>
              <a:rPr sz="220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-225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30" dirty="0">
                <a:latin typeface="SimSun"/>
                <a:cs typeface="SimSun"/>
              </a:rPr>
              <a:t>x</a:t>
            </a:r>
            <a:r>
              <a:rPr sz="2200" spc="20" dirty="0">
                <a:latin typeface="SimSun"/>
                <a:cs typeface="SimSun"/>
              </a:rPr>
              <a:t>,</a:t>
            </a:r>
            <a:r>
              <a:rPr sz="2200" spc="204" dirty="0">
                <a:latin typeface="SimSun"/>
                <a:cs typeface="SimSun"/>
              </a:rPr>
              <a:t> </a:t>
            </a:r>
            <a:r>
              <a:rPr sz="2200" spc="110" dirty="0">
                <a:latin typeface="SimSun"/>
                <a:cs typeface="SimSun"/>
              </a:rPr>
              <a:t>y</a:t>
            </a:r>
            <a:r>
              <a:rPr sz="2200" spc="20" dirty="0">
                <a:latin typeface="SimSun"/>
                <a:cs typeface="SimSun"/>
              </a:rPr>
              <a:t>:</a:t>
            </a:r>
            <a:r>
              <a:rPr sz="2200" spc="204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x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225" dirty="0">
                <a:latin typeface="SimSun"/>
                <a:cs typeface="SimSun"/>
              </a:rPr>
              <a:t> </a:t>
            </a:r>
            <a:r>
              <a:rPr sz="2200" spc="-150" baseline="37037" dirty="0">
                <a:solidFill>
                  <a:srgbClr val="AA21FF"/>
                </a:solidFill>
                <a:latin typeface="Lucida Sans Unicode"/>
                <a:cs typeface="Lucida Sans Unicode"/>
              </a:rPr>
              <a:t>∗</a:t>
            </a:r>
            <a:r>
              <a:rPr sz="2200" baseline="37037" dirty="0">
                <a:solidFill>
                  <a:srgbClr val="AA21FF"/>
                </a:solidFill>
                <a:latin typeface="Lucida Sans Unicode"/>
                <a:cs typeface="Lucida Sans Unicode"/>
              </a:rPr>
              <a:t>   </a:t>
            </a:r>
            <a:r>
              <a:rPr sz="2200" spc="-75" baseline="37037" dirty="0">
                <a:solidFill>
                  <a:srgbClr val="AA21FF"/>
                </a:solidFill>
                <a:latin typeface="Lucida Sans Unicode"/>
                <a:cs typeface="Lucida Sans Unicode"/>
              </a:rPr>
              <a:t> </a:t>
            </a:r>
            <a:r>
              <a:rPr sz="2200" spc="125" dirty="0">
                <a:latin typeface="SimSun"/>
                <a:cs typeface="SimSun"/>
              </a:rPr>
              <a:t>y</a:t>
            </a:r>
            <a:r>
              <a:rPr sz="2200" spc="20" dirty="0">
                <a:latin typeface="SimSun"/>
                <a:cs typeface="SimSun"/>
              </a:rPr>
              <a:t>,</a:t>
            </a:r>
            <a:r>
              <a:rPr sz="2200" spc="215" dirty="0">
                <a:latin typeface="SimSun"/>
                <a:cs typeface="SimSun"/>
              </a:rPr>
              <a:t> </a:t>
            </a:r>
            <a:r>
              <a:rPr sz="2200" spc="75" dirty="0">
                <a:latin typeface="SimSun"/>
                <a:cs typeface="SimSun"/>
              </a:rPr>
              <a:t>[</a:t>
            </a:r>
            <a:r>
              <a:rPr sz="2200" spc="20" dirty="0">
                <a:latin typeface="SimSun"/>
                <a:cs typeface="SimSun"/>
              </a:rPr>
              <a:t>1</a:t>
            </a:r>
            <a:r>
              <a:rPr sz="2200" spc="-340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,</a:t>
            </a:r>
            <a:r>
              <a:rPr sz="2200" spc="215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2</a:t>
            </a:r>
            <a:r>
              <a:rPr sz="2200" spc="-360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,</a:t>
            </a:r>
            <a:r>
              <a:rPr sz="2200" spc="204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3</a:t>
            </a:r>
            <a:r>
              <a:rPr sz="2200" spc="-360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,</a:t>
            </a:r>
            <a:r>
              <a:rPr sz="2200" spc="204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4</a:t>
            </a:r>
            <a:r>
              <a:rPr sz="2200" spc="-360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,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220" dirty="0">
                <a:latin typeface="SimSun"/>
                <a:cs typeface="SimSun"/>
              </a:rPr>
              <a:t> </a:t>
            </a:r>
            <a:r>
              <a:rPr sz="2200" spc="90" dirty="0">
                <a:latin typeface="SimSun"/>
                <a:cs typeface="SimSun"/>
              </a:rPr>
              <a:t>5]</a:t>
            </a:r>
            <a:r>
              <a:rPr sz="2200" spc="20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50800">
              <a:lnSpc>
                <a:spcPct val="80000"/>
              </a:lnSpc>
              <a:tabLst>
                <a:tab pos="281305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7	</a:t>
            </a:r>
            <a:r>
              <a:rPr sz="2200" spc="65" dirty="0">
                <a:latin typeface="SimSun"/>
                <a:cs typeface="SimSun"/>
              </a:rPr>
              <a:t>120</a:t>
            </a:r>
            <a:endParaRPr sz="2200" dirty="0">
              <a:latin typeface="SimSun"/>
              <a:cs typeface="SimSun"/>
            </a:endParaRPr>
          </a:p>
          <a:p>
            <a:pPr marL="50800">
              <a:lnSpc>
                <a:spcPct val="80000"/>
              </a:lnSpc>
              <a:spcBef>
                <a:spcPts val="114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8</a:t>
            </a:r>
            <a:endParaRPr sz="2200" dirty="0">
              <a:latin typeface="Microsoft JhengHei UI"/>
              <a:cs typeface="Microsoft JhengHei UI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02A3D5C-F015-4568-979E-428D01E57A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284" y="3581400"/>
            <a:ext cx="8001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4426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>
            <a:extLst>
              <a:ext uri="{FF2B5EF4-FFF2-40B4-BE49-F238E27FC236}">
                <a16:creationId xmlns:a16="http://schemas.microsoft.com/office/drawing/2014/main" id="{232280EA-ECCC-496A-95D4-657926F94FE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80390" y="258050"/>
            <a:ext cx="8674443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90" dirty="0"/>
              <a:t>Функция</a:t>
            </a:r>
            <a:r>
              <a:rPr sz="3200" spc="90" dirty="0"/>
              <a:t> </a:t>
            </a:r>
            <a:r>
              <a:rPr sz="3200" b="0" spc="10" dirty="0">
                <a:solidFill>
                  <a:srgbClr val="1F973F"/>
                </a:solidFill>
                <a:latin typeface="SimSun"/>
                <a:cs typeface="SimSun"/>
              </a:rPr>
              <a:t>reduce</a:t>
            </a: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524B12AD-348D-416F-9F7F-36D30008BB45}"/>
              </a:ext>
            </a:extLst>
          </p:cNvPr>
          <p:cNvSpPr txBox="1"/>
          <p:nvPr/>
        </p:nvSpPr>
        <p:spPr>
          <a:xfrm>
            <a:off x="480390" y="762675"/>
            <a:ext cx="8796670" cy="2228302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49225" marR="5080" indent="-137160">
              <a:lnSpc>
                <a:spcPct val="101499"/>
              </a:lnSpc>
              <a:spcBef>
                <a:spcPts val="80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149860" algn="l"/>
              </a:tabLst>
            </a:pPr>
            <a:r>
              <a:rPr sz="2000" spc="-35" dirty="0">
                <a:latin typeface="Microsoft Sans Serif"/>
                <a:cs typeface="Microsoft Sans Serif"/>
              </a:rPr>
              <a:t>На </a:t>
            </a:r>
            <a:r>
              <a:rPr sz="2000" spc="-30" dirty="0">
                <a:latin typeface="Microsoft Sans Serif"/>
                <a:cs typeface="Microsoft Sans Serif"/>
              </a:rPr>
              <a:t>каждом </a:t>
            </a:r>
            <a:r>
              <a:rPr sz="2000" spc="-40" dirty="0">
                <a:latin typeface="Microsoft Sans Serif"/>
                <a:cs typeface="Microsoft Sans Serif"/>
              </a:rPr>
              <a:t>шаге</a:t>
            </a:r>
            <a:r>
              <a:rPr sz="2000" spc="-35" dirty="0">
                <a:latin typeface="Microsoft Sans Serif"/>
                <a:cs typeface="Microsoft Sans Serif"/>
              </a:rPr>
              <a:t> </a:t>
            </a:r>
            <a:r>
              <a:rPr sz="2000" spc="15" dirty="0">
                <a:solidFill>
                  <a:srgbClr val="1F973F"/>
                </a:solidFill>
                <a:latin typeface="SimSun"/>
                <a:cs typeface="SimSun"/>
              </a:rPr>
              <a:t>reduce </a:t>
            </a:r>
            <a:r>
              <a:rPr sz="2000" spc="-55" dirty="0">
                <a:latin typeface="Microsoft Sans Serif"/>
                <a:cs typeface="Microsoft Sans Serif"/>
              </a:rPr>
              <a:t>передает</a:t>
            </a:r>
            <a:r>
              <a:rPr sz="2000" spc="-50" dirty="0">
                <a:latin typeface="Microsoft Sans Serif"/>
                <a:cs typeface="Microsoft Sans Serif"/>
              </a:rPr>
              <a:t> </a:t>
            </a:r>
            <a:r>
              <a:rPr sz="2000" spc="-25" dirty="0">
                <a:latin typeface="Microsoft Sans Serif"/>
                <a:cs typeface="Microsoft Sans Serif"/>
              </a:rPr>
              <a:t>текущую </a:t>
            </a:r>
            <a:r>
              <a:rPr sz="2000" spc="-35" dirty="0">
                <a:latin typeface="Microsoft Sans Serif"/>
                <a:cs typeface="Microsoft Sans Serif"/>
              </a:rPr>
              <a:t>сумму </a:t>
            </a:r>
            <a:r>
              <a:rPr sz="2000" spc="-20" dirty="0">
                <a:latin typeface="Microsoft Sans Serif"/>
                <a:cs typeface="Microsoft Sans Serif"/>
              </a:rPr>
              <a:t>или </a:t>
            </a:r>
            <a:r>
              <a:rPr sz="2000" spc="-50" dirty="0">
                <a:latin typeface="Microsoft Sans Serif"/>
                <a:cs typeface="Microsoft Sans Serif"/>
              </a:rPr>
              <a:t>произведение</a:t>
            </a:r>
            <a:r>
              <a:rPr sz="2000" spc="-45" dirty="0">
                <a:latin typeface="Microsoft Sans Serif"/>
                <a:cs typeface="Microsoft Sans Serif"/>
              </a:rPr>
              <a:t> </a:t>
            </a:r>
            <a:r>
              <a:rPr sz="2000" spc="-50" dirty="0">
                <a:latin typeface="Microsoft Sans Serif"/>
                <a:cs typeface="Microsoft Sans Serif"/>
              </a:rPr>
              <a:t>вместе</a:t>
            </a:r>
            <a:r>
              <a:rPr sz="2000" spc="-45" dirty="0">
                <a:latin typeface="Microsoft Sans Serif"/>
                <a:cs typeface="Microsoft Sans Serif"/>
              </a:rPr>
              <a:t> с</a:t>
            </a:r>
            <a:r>
              <a:rPr sz="2000" spc="-40" dirty="0">
                <a:latin typeface="Microsoft Sans Serif"/>
                <a:cs typeface="Microsoft Sans Serif"/>
              </a:rPr>
              <a:t> </a:t>
            </a:r>
            <a:r>
              <a:rPr sz="2000" spc="-45" dirty="0">
                <a:latin typeface="Microsoft Sans Serif"/>
                <a:cs typeface="Microsoft Sans Serif"/>
              </a:rPr>
              <a:t>очередным </a:t>
            </a:r>
            <a:r>
              <a:rPr sz="2000" spc="-40" dirty="0">
                <a:latin typeface="Microsoft Sans Serif"/>
                <a:cs typeface="Microsoft Sans Serif"/>
              </a:rPr>
              <a:t> </a:t>
            </a:r>
            <a:r>
              <a:rPr sz="2000" spc="-45" dirty="0">
                <a:latin typeface="Microsoft Sans Serif"/>
                <a:cs typeface="Microsoft Sans Serif"/>
              </a:rPr>
              <a:t>элементом</a:t>
            </a:r>
            <a:r>
              <a:rPr sz="2000" spc="65" dirty="0">
                <a:latin typeface="Microsoft Sans Serif"/>
                <a:cs typeface="Microsoft Sans Serif"/>
              </a:rPr>
              <a:t> </a:t>
            </a:r>
            <a:r>
              <a:rPr sz="2000" spc="-30" dirty="0">
                <a:latin typeface="Microsoft Sans Serif"/>
                <a:cs typeface="Microsoft Sans Serif"/>
              </a:rPr>
              <a:t>из</a:t>
            </a:r>
            <a:r>
              <a:rPr sz="2000" spc="65" dirty="0">
                <a:latin typeface="Microsoft Sans Serif"/>
                <a:cs typeface="Microsoft Sans Serif"/>
              </a:rPr>
              <a:t> </a:t>
            </a:r>
            <a:r>
              <a:rPr sz="2000" spc="-40" dirty="0">
                <a:latin typeface="Microsoft Sans Serif"/>
                <a:cs typeface="Microsoft Sans Serif"/>
              </a:rPr>
              <a:t>списка</a:t>
            </a:r>
            <a:r>
              <a:rPr sz="2000" spc="65" dirty="0">
                <a:latin typeface="Microsoft Sans Serif"/>
                <a:cs typeface="Microsoft Sans Serif"/>
              </a:rPr>
              <a:t> </a:t>
            </a:r>
            <a:r>
              <a:rPr sz="2000" spc="-40" dirty="0">
                <a:latin typeface="Microsoft Sans Serif"/>
                <a:cs typeface="Microsoft Sans Serif"/>
              </a:rPr>
              <a:t>указанной</a:t>
            </a:r>
            <a:r>
              <a:rPr sz="2000" spc="65" dirty="0">
                <a:latin typeface="Microsoft Sans Serif"/>
                <a:cs typeface="Microsoft Sans Serif"/>
              </a:rPr>
              <a:t> </a:t>
            </a:r>
            <a:r>
              <a:rPr sz="2000" spc="-25" dirty="0">
                <a:latin typeface="Microsoft Sans Serif"/>
                <a:cs typeface="Microsoft Sans Serif"/>
              </a:rPr>
              <a:t>функции</a:t>
            </a:r>
            <a:r>
              <a:rPr sz="2000" spc="70" dirty="0">
                <a:latin typeface="Microsoft Sans Serif"/>
                <a:cs typeface="Microsoft Sans Serif"/>
              </a:rPr>
              <a:t> </a:t>
            </a:r>
            <a:r>
              <a:rPr sz="2000" spc="10" dirty="0">
                <a:solidFill>
                  <a:srgbClr val="1F973F"/>
                </a:solidFill>
                <a:latin typeface="SimSun"/>
                <a:cs typeface="SimSun"/>
              </a:rPr>
              <a:t>lambda</a:t>
            </a:r>
            <a:r>
              <a:rPr sz="2000" spc="10" dirty="0">
                <a:latin typeface="Microsoft Sans Serif"/>
                <a:cs typeface="Microsoft Sans Serif"/>
              </a:rPr>
              <a:t>.</a:t>
            </a:r>
            <a:endParaRPr sz="2000" dirty="0">
              <a:latin typeface="Microsoft Sans Serif"/>
              <a:cs typeface="Microsoft Sans Serif"/>
            </a:endParaRPr>
          </a:p>
          <a:p>
            <a:pPr marL="149225" marR="824230" indent="-137160">
              <a:lnSpc>
                <a:spcPct val="101499"/>
              </a:lnSpc>
              <a:spcBef>
                <a:spcPts val="200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149860" algn="l"/>
              </a:tabLst>
            </a:pPr>
            <a:r>
              <a:rPr sz="2000" spc="-25" dirty="0">
                <a:latin typeface="Microsoft Sans Serif"/>
                <a:cs typeface="Microsoft Sans Serif"/>
              </a:rPr>
              <a:t>По </a:t>
            </a:r>
            <a:r>
              <a:rPr sz="2000" spc="-30" dirty="0">
                <a:latin typeface="Microsoft Sans Serif"/>
                <a:cs typeface="Microsoft Sans Serif"/>
              </a:rPr>
              <a:t>умолчанию </a:t>
            </a:r>
            <a:r>
              <a:rPr sz="2000" spc="-45" dirty="0">
                <a:latin typeface="Microsoft Sans Serif"/>
                <a:cs typeface="Microsoft Sans Serif"/>
              </a:rPr>
              <a:t>начальное</a:t>
            </a:r>
            <a:r>
              <a:rPr sz="2000" spc="-40" dirty="0">
                <a:latin typeface="Microsoft Sans Serif"/>
                <a:cs typeface="Microsoft Sans Serif"/>
              </a:rPr>
              <a:t> </a:t>
            </a:r>
            <a:r>
              <a:rPr sz="2000" spc="-50" dirty="0">
                <a:latin typeface="Microsoft Sans Serif"/>
                <a:cs typeface="Microsoft Sans Serif"/>
              </a:rPr>
              <a:t>значение</a:t>
            </a:r>
            <a:r>
              <a:rPr sz="2000" spc="-45" dirty="0">
                <a:latin typeface="Microsoft Sans Serif"/>
                <a:cs typeface="Microsoft Sans Serif"/>
              </a:rPr>
              <a:t> </a:t>
            </a:r>
            <a:r>
              <a:rPr sz="2000" spc="-35" dirty="0">
                <a:latin typeface="Microsoft Sans Serif"/>
                <a:cs typeface="Microsoft Sans Serif"/>
              </a:rPr>
              <a:t>инициализируется</a:t>
            </a:r>
            <a:r>
              <a:rPr sz="2000" spc="-30" dirty="0">
                <a:latin typeface="Microsoft Sans Serif"/>
                <a:cs typeface="Microsoft Sans Serif"/>
              </a:rPr>
              <a:t> </a:t>
            </a:r>
            <a:r>
              <a:rPr sz="2000" spc="-45" dirty="0">
                <a:latin typeface="Microsoft Sans Serif"/>
                <a:cs typeface="Microsoft Sans Serif"/>
              </a:rPr>
              <a:t>первым</a:t>
            </a:r>
            <a:r>
              <a:rPr sz="2000" spc="-40" dirty="0">
                <a:latin typeface="Microsoft Sans Serif"/>
                <a:cs typeface="Microsoft Sans Serif"/>
              </a:rPr>
              <a:t> </a:t>
            </a:r>
            <a:r>
              <a:rPr sz="2000" spc="-45" dirty="0">
                <a:latin typeface="Microsoft Sans Serif"/>
                <a:cs typeface="Microsoft Sans Serif"/>
              </a:rPr>
              <a:t>элементом </a:t>
            </a:r>
            <a:r>
              <a:rPr sz="2000" spc="-225" dirty="0">
                <a:latin typeface="Microsoft Sans Serif"/>
                <a:cs typeface="Microsoft Sans Serif"/>
              </a:rPr>
              <a:t> </a:t>
            </a:r>
            <a:r>
              <a:rPr sz="2000" spc="-40" dirty="0">
                <a:latin typeface="Microsoft Sans Serif"/>
                <a:cs typeface="Microsoft Sans Serif"/>
              </a:rPr>
              <a:t>последовательности.</a:t>
            </a:r>
            <a:endParaRPr sz="2000" dirty="0">
              <a:latin typeface="Microsoft Sans Serif"/>
              <a:cs typeface="Microsoft Sans Serif"/>
            </a:endParaRPr>
          </a:p>
          <a:p>
            <a:pPr marL="149225" indent="-137160">
              <a:lnSpc>
                <a:spcPct val="100000"/>
              </a:lnSpc>
              <a:spcBef>
                <a:spcPts val="215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149860" algn="l"/>
              </a:tabLst>
            </a:pPr>
            <a:r>
              <a:rPr sz="2000" spc="10" dirty="0">
                <a:latin typeface="Microsoft Sans Serif"/>
                <a:cs typeface="Microsoft Sans Serif"/>
              </a:rPr>
              <a:t>В</a:t>
            </a:r>
            <a:r>
              <a:rPr sz="2000" spc="65" dirty="0">
                <a:latin typeface="Microsoft Sans Serif"/>
                <a:cs typeface="Microsoft Sans Serif"/>
              </a:rPr>
              <a:t> </a:t>
            </a:r>
            <a:r>
              <a:rPr sz="2000" spc="-40" dirty="0">
                <a:latin typeface="Microsoft Sans Serif"/>
                <a:cs typeface="Microsoft Sans Serif"/>
              </a:rPr>
              <a:t>целях</a:t>
            </a:r>
            <a:r>
              <a:rPr sz="2000" spc="70" dirty="0">
                <a:latin typeface="Microsoft Sans Serif"/>
                <a:cs typeface="Microsoft Sans Serif"/>
              </a:rPr>
              <a:t> </a:t>
            </a:r>
            <a:r>
              <a:rPr sz="2000" spc="-30" dirty="0">
                <a:latin typeface="Microsoft Sans Serif"/>
                <a:cs typeface="Microsoft Sans Serif"/>
              </a:rPr>
              <a:t>демонстрации</a:t>
            </a:r>
            <a:r>
              <a:rPr sz="2000" spc="70" dirty="0">
                <a:latin typeface="Microsoft Sans Serif"/>
                <a:cs typeface="Microsoft Sans Serif"/>
              </a:rPr>
              <a:t> </a:t>
            </a:r>
            <a:r>
              <a:rPr sz="2000" spc="-35" dirty="0">
                <a:latin typeface="Microsoft Sans Serif"/>
                <a:cs typeface="Microsoft Sans Serif"/>
              </a:rPr>
              <a:t>рассмотрим</a:t>
            </a:r>
            <a:r>
              <a:rPr sz="2000" spc="65" dirty="0">
                <a:latin typeface="Microsoft Sans Serif"/>
                <a:cs typeface="Microsoft Sans Serif"/>
              </a:rPr>
              <a:t> </a:t>
            </a:r>
            <a:r>
              <a:rPr sz="2000" spc="-35" dirty="0">
                <a:latin typeface="Microsoft Sans Serif"/>
                <a:cs typeface="Microsoft Sans Serif"/>
              </a:rPr>
              <a:t>эквивалент</a:t>
            </a:r>
            <a:r>
              <a:rPr sz="2000" spc="70" dirty="0">
                <a:latin typeface="Microsoft Sans Serif"/>
                <a:cs typeface="Microsoft Sans Serif"/>
              </a:rPr>
              <a:t> </a:t>
            </a:r>
            <a:r>
              <a:rPr sz="2000" spc="-40" dirty="0">
                <a:latin typeface="Microsoft Sans Serif"/>
                <a:cs typeface="Microsoft Sans Serif"/>
              </a:rPr>
              <a:t>первого</a:t>
            </a:r>
            <a:r>
              <a:rPr sz="2000" spc="70" dirty="0">
                <a:latin typeface="Microsoft Sans Serif"/>
                <a:cs typeface="Microsoft Sans Serif"/>
              </a:rPr>
              <a:t> </a:t>
            </a:r>
            <a:r>
              <a:rPr sz="2000" spc="-30" dirty="0">
                <a:latin typeface="Microsoft Sans Serif"/>
                <a:cs typeface="Microsoft Sans Serif"/>
              </a:rPr>
              <a:t>из</a:t>
            </a:r>
            <a:r>
              <a:rPr sz="2000" spc="65" dirty="0">
                <a:latin typeface="Microsoft Sans Serif"/>
                <a:cs typeface="Microsoft Sans Serif"/>
              </a:rPr>
              <a:t> </a:t>
            </a:r>
            <a:r>
              <a:rPr sz="2000" spc="-30" dirty="0">
                <a:latin typeface="Microsoft Sans Serif"/>
                <a:cs typeface="Microsoft Sans Serif"/>
              </a:rPr>
              <a:t>двух</a:t>
            </a:r>
            <a:r>
              <a:rPr sz="2000" spc="70" dirty="0">
                <a:latin typeface="Microsoft Sans Serif"/>
                <a:cs typeface="Microsoft Sans Serif"/>
              </a:rPr>
              <a:t> </a:t>
            </a:r>
            <a:r>
              <a:rPr sz="2000" spc="-40" dirty="0">
                <a:latin typeface="Microsoft Sans Serif"/>
                <a:cs typeface="Microsoft Sans Serif"/>
              </a:rPr>
              <a:t>вызовов</a:t>
            </a:r>
            <a:r>
              <a:rPr sz="2000" spc="70" dirty="0">
                <a:latin typeface="Microsoft Sans Serif"/>
                <a:cs typeface="Microsoft Sans Serif"/>
              </a:rPr>
              <a:t> </a:t>
            </a:r>
            <a:r>
              <a:rPr sz="2000" spc="-35" dirty="0">
                <a:latin typeface="Microsoft Sans Serif"/>
                <a:cs typeface="Microsoft Sans Serif"/>
              </a:rPr>
              <a:t>в</a:t>
            </a:r>
            <a:r>
              <a:rPr sz="2000" spc="70" dirty="0">
                <a:latin typeface="Microsoft Sans Serif"/>
                <a:cs typeface="Microsoft Sans Serif"/>
              </a:rPr>
              <a:t> </a:t>
            </a:r>
            <a:r>
              <a:rPr sz="2000" spc="-45" dirty="0">
                <a:latin typeface="Microsoft Sans Serif"/>
                <a:cs typeface="Microsoft Sans Serif"/>
              </a:rPr>
              <a:t>виде</a:t>
            </a:r>
            <a:r>
              <a:rPr sz="2000" spc="65" dirty="0">
                <a:latin typeface="Microsoft Sans Serif"/>
                <a:cs typeface="Microsoft Sans Serif"/>
              </a:rPr>
              <a:t> </a:t>
            </a:r>
            <a:r>
              <a:rPr sz="2000" spc="-30" dirty="0">
                <a:latin typeface="Microsoft Sans Serif"/>
                <a:cs typeface="Microsoft Sans Serif"/>
              </a:rPr>
              <a:t>цикла</a:t>
            </a:r>
            <a:endParaRPr sz="2000" dirty="0">
              <a:latin typeface="Microsoft Sans Serif"/>
              <a:cs typeface="Microsoft Sans Serif"/>
            </a:endParaRPr>
          </a:p>
          <a:p>
            <a:pPr marL="149225">
              <a:lnSpc>
                <a:spcPct val="100000"/>
              </a:lnSpc>
              <a:spcBef>
                <a:spcPts val="15"/>
              </a:spcBef>
            </a:pPr>
            <a:r>
              <a:rPr sz="2000" spc="15" dirty="0">
                <a:solidFill>
                  <a:srgbClr val="1F973F"/>
                </a:solidFill>
                <a:latin typeface="SimSun"/>
                <a:cs typeface="SimSun"/>
              </a:rPr>
              <a:t>for</a:t>
            </a:r>
            <a:r>
              <a:rPr sz="2000" spc="-140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000" spc="-45" dirty="0">
                <a:latin typeface="Microsoft Sans Serif"/>
                <a:cs typeface="Microsoft Sans Serif"/>
              </a:rPr>
              <a:t>с</a:t>
            </a:r>
            <a:r>
              <a:rPr sz="2000" spc="75" dirty="0">
                <a:latin typeface="Microsoft Sans Serif"/>
                <a:cs typeface="Microsoft Sans Serif"/>
              </a:rPr>
              <a:t> </a:t>
            </a:r>
            <a:r>
              <a:rPr sz="2000" spc="-35" dirty="0">
                <a:latin typeface="Microsoft Sans Serif"/>
                <a:cs typeface="Microsoft Sans Serif"/>
              </a:rPr>
              <a:t>жестко</a:t>
            </a:r>
            <a:r>
              <a:rPr sz="2000" spc="70" dirty="0">
                <a:latin typeface="Microsoft Sans Serif"/>
                <a:cs typeface="Microsoft Sans Serif"/>
              </a:rPr>
              <a:t> </a:t>
            </a:r>
            <a:r>
              <a:rPr sz="2000" spc="-40" dirty="0">
                <a:latin typeface="Microsoft Sans Serif"/>
                <a:cs typeface="Microsoft Sans Serif"/>
              </a:rPr>
              <a:t>закодированным</a:t>
            </a:r>
            <a:r>
              <a:rPr sz="2000" spc="75" dirty="0">
                <a:latin typeface="Microsoft Sans Serif"/>
                <a:cs typeface="Microsoft Sans Serif"/>
              </a:rPr>
              <a:t> </a:t>
            </a:r>
            <a:r>
              <a:rPr sz="2000" spc="-45" dirty="0">
                <a:latin typeface="Microsoft Sans Serif"/>
                <a:cs typeface="Microsoft Sans Serif"/>
              </a:rPr>
              <a:t>сложением</a:t>
            </a:r>
            <a:r>
              <a:rPr sz="2000" spc="70" dirty="0">
                <a:latin typeface="Microsoft Sans Serif"/>
                <a:cs typeface="Microsoft Sans Serif"/>
              </a:rPr>
              <a:t> </a:t>
            </a:r>
            <a:r>
              <a:rPr sz="2000" spc="-25" dirty="0">
                <a:latin typeface="Microsoft Sans Serif"/>
                <a:cs typeface="Microsoft Sans Serif"/>
              </a:rPr>
              <a:t>внутри</a:t>
            </a:r>
            <a:r>
              <a:rPr sz="2000" spc="75" dirty="0">
                <a:latin typeface="Microsoft Sans Serif"/>
                <a:cs typeface="Microsoft Sans Serif"/>
              </a:rPr>
              <a:t> </a:t>
            </a:r>
            <a:r>
              <a:rPr sz="2000" spc="-25" dirty="0">
                <a:latin typeface="Microsoft Sans Serif"/>
                <a:cs typeface="Microsoft Sans Serif"/>
              </a:rPr>
              <a:t>цикла:</a:t>
            </a:r>
            <a:endParaRPr sz="2000" dirty="0">
              <a:latin typeface="Microsoft Sans Serif"/>
              <a:cs typeface="Microsoft Sans Serif"/>
            </a:endParaRPr>
          </a:p>
        </p:txBody>
      </p:sp>
      <p:sp>
        <p:nvSpPr>
          <p:cNvPr id="6" name="object 17">
            <a:extLst>
              <a:ext uri="{FF2B5EF4-FFF2-40B4-BE49-F238E27FC236}">
                <a16:creationId xmlns:a16="http://schemas.microsoft.com/office/drawing/2014/main" id="{51D641B7-169E-4D00-9CAB-A5D9643B1D27}"/>
              </a:ext>
            </a:extLst>
          </p:cNvPr>
          <p:cNvSpPr txBox="1"/>
          <p:nvPr/>
        </p:nvSpPr>
        <p:spPr>
          <a:xfrm>
            <a:off x="480390" y="3004417"/>
            <a:ext cx="7066954" cy="2289858"/>
          </a:xfrm>
          <a:prstGeom prst="rect">
            <a:avLst/>
          </a:prstGeom>
        </p:spPr>
        <p:txBody>
          <a:bodyPr vert="horz" wrap="square" lIns="0" tIns="34925" rIns="0" bIns="0" rtlCol="0">
            <a:spAutoFit/>
          </a:bodyPr>
          <a:lstStyle/>
          <a:p>
            <a:pPr marL="57150">
              <a:lnSpc>
                <a:spcPct val="80000"/>
              </a:lnSpc>
              <a:spcBef>
                <a:spcPts val="275"/>
              </a:spcBef>
              <a:tabLst>
                <a:tab pos="284480" algn="l"/>
              </a:tabLst>
            </a:pPr>
            <a:r>
              <a:rPr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pc="110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pc="20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pc="-22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pc="90" dirty="0">
                <a:latin typeface="SimSun"/>
                <a:cs typeface="SimSun"/>
              </a:rPr>
              <a:t>a</a:t>
            </a:r>
            <a:r>
              <a:rPr spc="85" dirty="0">
                <a:latin typeface="SimSun"/>
                <a:cs typeface="SimSun"/>
              </a:rPr>
              <a:t>r</a:t>
            </a:r>
            <a:r>
              <a:rPr spc="20" dirty="0">
                <a:latin typeface="SimSun"/>
                <a:cs typeface="SimSun"/>
              </a:rPr>
              <a:t>r</a:t>
            </a:r>
            <a:r>
              <a:rPr dirty="0">
                <a:latin typeface="SimSun"/>
                <a:cs typeface="SimSun"/>
              </a:rPr>
              <a:t> </a:t>
            </a:r>
            <a:r>
              <a:rPr spc="-220" dirty="0">
                <a:latin typeface="SimSun"/>
                <a:cs typeface="SimSun"/>
              </a:rPr>
              <a:t> </a:t>
            </a:r>
            <a:r>
              <a:rPr spc="20" dirty="0">
                <a:latin typeface="SimSun"/>
                <a:cs typeface="SimSun"/>
              </a:rPr>
              <a:t>=</a:t>
            </a:r>
            <a:r>
              <a:rPr spc="215" dirty="0">
                <a:latin typeface="SimSun"/>
                <a:cs typeface="SimSun"/>
              </a:rPr>
              <a:t> </a:t>
            </a:r>
            <a:r>
              <a:rPr spc="75" dirty="0">
                <a:latin typeface="SimSun"/>
                <a:cs typeface="SimSun"/>
              </a:rPr>
              <a:t>[</a:t>
            </a:r>
            <a:r>
              <a:rPr spc="20" dirty="0">
                <a:latin typeface="SimSun"/>
                <a:cs typeface="SimSun"/>
              </a:rPr>
              <a:t>1</a:t>
            </a:r>
            <a:r>
              <a:rPr spc="-340" dirty="0">
                <a:latin typeface="SimSun"/>
                <a:cs typeface="SimSun"/>
              </a:rPr>
              <a:t> </a:t>
            </a:r>
            <a:r>
              <a:rPr spc="20" dirty="0">
                <a:latin typeface="SimSun"/>
                <a:cs typeface="SimSun"/>
              </a:rPr>
              <a:t>,</a:t>
            </a:r>
            <a:r>
              <a:rPr spc="215" dirty="0">
                <a:latin typeface="SimSun"/>
                <a:cs typeface="SimSun"/>
              </a:rPr>
              <a:t> </a:t>
            </a:r>
            <a:r>
              <a:rPr spc="20" dirty="0">
                <a:latin typeface="SimSun"/>
                <a:cs typeface="SimSun"/>
              </a:rPr>
              <a:t>2</a:t>
            </a:r>
            <a:r>
              <a:rPr spc="-360" dirty="0">
                <a:latin typeface="SimSun"/>
                <a:cs typeface="SimSun"/>
              </a:rPr>
              <a:t> </a:t>
            </a:r>
            <a:r>
              <a:rPr spc="20" dirty="0">
                <a:latin typeface="SimSun"/>
                <a:cs typeface="SimSun"/>
              </a:rPr>
              <a:t>,</a:t>
            </a:r>
            <a:r>
              <a:rPr spc="204" dirty="0">
                <a:latin typeface="SimSun"/>
                <a:cs typeface="SimSun"/>
              </a:rPr>
              <a:t> </a:t>
            </a:r>
            <a:r>
              <a:rPr spc="20" dirty="0">
                <a:latin typeface="SimSun"/>
                <a:cs typeface="SimSun"/>
              </a:rPr>
              <a:t>3</a:t>
            </a:r>
            <a:r>
              <a:rPr spc="-360" dirty="0">
                <a:latin typeface="SimSun"/>
                <a:cs typeface="SimSun"/>
              </a:rPr>
              <a:t> </a:t>
            </a:r>
            <a:r>
              <a:rPr spc="20" dirty="0">
                <a:latin typeface="SimSun"/>
                <a:cs typeface="SimSun"/>
              </a:rPr>
              <a:t>,</a:t>
            </a:r>
            <a:r>
              <a:rPr spc="204" dirty="0">
                <a:latin typeface="SimSun"/>
                <a:cs typeface="SimSun"/>
              </a:rPr>
              <a:t> </a:t>
            </a:r>
            <a:r>
              <a:rPr spc="20" dirty="0">
                <a:latin typeface="SimSun"/>
                <a:cs typeface="SimSun"/>
              </a:rPr>
              <a:t>4</a:t>
            </a:r>
            <a:r>
              <a:rPr spc="-360" dirty="0">
                <a:latin typeface="SimSun"/>
                <a:cs typeface="SimSun"/>
              </a:rPr>
              <a:t> </a:t>
            </a:r>
            <a:r>
              <a:rPr spc="20" dirty="0">
                <a:latin typeface="SimSun"/>
                <a:cs typeface="SimSun"/>
              </a:rPr>
              <a:t>,</a:t>
            </a:r>
            <a:r>
              <a:rPr dirty="0">
                <a:latin typeface="SimSun"/>
                <a:cs typeface="SimSun"/>
              </a:rPr>
              <a:t> </a:t>
            </a:r>
            <a:r>
              <a:rPr spc="-225" dirty="0">
                <a:latin typeface="SimSun"/>
                <a:cs typeface="SimSun"/>
              </a:rPr>
              <a:t> </a:t>
            </a:r>
            <a:r>
              <a:rPr spc="80" dirty="0">
                <a:latin typeface="SimSun"/>
                <a:cs typeface="SimSun"/>
              </a:rPr>
              <a:t>5</a:t>
            </a:r>
            <a:r>
              <a:rPr spc="20" dirty="0">
                <a:latin typeface="SimSun"/>
                <a:cs typeface="SimSun"/>
              </a:rPr>
              <a:t>]</a:t>
            </a:r>
            <a:endParaRPr dirty="0">
              <a:latin typeface="SimSun"/>
              <a:cs typeface="SimSun"/>
            </a:endParaRPr>
          </a:p>
          <a:p>
            <a:pPr marL="57150">
              <a:lnSpc>
                <a:spcPct val="80000"/>
              </a:lnSpc>
              <a:spcBef>
                <a:spcPts val="114"/>
              </a:spcBef>
            </a:pPr>
            <a:r>
              <a:rPr dirty="0">
                <a:solidFill>
                  <a:srgbClr val="8C8C8C"/>
                </a:solidFill>
                <a:latin typeface="Microsoft JhengHei UI"/>
                <a:cs typeface="Microsoft JhengHei UI"/>
              </a:rPr>
              <a:t>2</a:t>
            </a:r>
            <a:endParaRPr dirty="0">
              <a:latin typeface="Microsoft JhengHei UI"/>
              <a:cs typeface="Microsoft JhengHei UI"/>
            </a:endParaRPr>
          </a:p>
          <a:p>
            <a:pPr marL="57150">
              <a:lnSpc>
                <a:spcPct val="80000"/>
              </a:lnSpc>
              <a:tabLst>
                <a:tab pos="284480" algn="l"/>
              </a:tabLst>
            </a:pPr>
            <a:r>
              <a:rPr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pc="110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pc="20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pc="-22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pc="90" dirty="0">
                <a:latin typeface="SimSun"/>
                <a:cs typeface="SimSun"/>
              </a:rPr>
              <a:t>r</a:t>
            </a:r>
            <a:r>
              <a:rPr spc="85" dirty="0">
                <a:latin typeface="SimSun"/>
                <a:cs typeface="SimSun"/>
              </a:rPr>
              <a:t>e</a:t>
            </a:r>
            <a:r>
              <a:rPr spc="20" dirty="0">
                <a:latin typeface="SimSun"/>
                <a:cs typeface="SimSun"/>
              </a:rPr>
              <a:t>s</a:t>
            </a:r>
            <a:r>
              <a:rPr dirty="0">
                <a:latin typeface="SimSun"/>
                <a:cs typeface="SimSun"/>
              </a:rPr>
              <a:t> </a:t>
            </a:r>
            <a:r>
              <a:rPr spc="-220" dirty="0">
                <a:latin typeface="SimSun"/>
                <a:cs typeface="SimSun"/>
              </a:rPr>
              <a:t> </a:t>
            </a:r>
            <a:r>
              <a:rPr spc="20" dirty="0">
                <a:latin typeface="SimSun"/>
                <a:cs typeface="SimSun"/>
              </a:rPr>
              <a:t>=</a:t>
            </a:r>
            <a:r>
              <a:rPr dirty="0">
                <a:latin typeface="SimSun"/>
                <a:cs typeface="SimSun"/>
              </a:rPr>
              <a:t> </a:t>
            </a:r>
            <a:r>
              <a:rPr spc="-220" dirty="0">
                <a:latin typeface="SimSun"/>
                <a:cs typeface="SimSun"/>
              </a:rPr>
              <a:t> </a:t>
            </a:r>
            <a:r>
              <a:rPr spc="90" dirty="0">
                <a:latin typeface="SimSun"/>
                <a:cs typeface="SimSun"/>
              </a:rPr>
              <a:t>ar</a:t>
            </a:r>
            <a:r>
              <a:rPr spc="20" dirty="0">
                <a:latin typeface="SimSun"/>
                <a:cs typeface="SimSun"/>
              </a:rPr>
              <a:t>r</a:t>
            </a:r>
            <a:r>
              <a:rPr spc="-310" dirty="0">
                <a:latin typeface="SimSun"/>
                <a:cs typeface="SimSun"/>
              </a:rPr>
              <a:t> </a:t>
            </a:r>
            <a:r>
              <a:rPr spc="90" dirty="0">
                <a:latin typeface="SimSun"/>
                <a:cs typeface="SimSun"/>
              </a:rPr>
              <a:t>[0</a:t>
            </a:r>
            <a:r>
              <a:rPr spc="20" dirty="0">
                <a:latin typeface="SimSun"/>
                <a:cs typeface="SimSun"/>
              </a:rPr>
              <a:t>]</a:t>
            </a:r>
            <a:endParaRPr dirty="0">
              <a:latin typeface="SimSun"/>
              <a:cs typeface="SimSun"/>
            </a:endParaRPr>
          </a:p>
          <a:p>
            <a:pPr marL="57150">
              <a:lnSpc>
                <a:spcPct val="80000"/>
              </a:lnSpc>
              <a:spcBef>
                <a:spcPts val="120"/>
              </a:spcBef>
            </a:pPr>
            <a:r>
              <a:rPr dirty="0">
                <a:solidFill>
                  <a:srgbClr val="8C8C8C"/>
                </a:solidFill>
                <a:latin typeface="Microsoft JhengHei UI"/>
                <a:cs typeface="Microsoft JhengHei UI"/>
              </a:rPr>
              <a:t>4</a:t>
            </a:r>
            <a:endParaRPr dirty="0">
              <a:latin typeface="Microsoft JhengHei UI"/>
              <a:cs typeface="Microsoft JhengHei UI"/>
            </a:endParaRPr>
          </a:p>
          <a:p>
            <a:pPr marL="57150">
              <a:lnSpc>
                <a:spcPct val="80000"/>
              </a:lnSpc>
              <a:tabLst>
                <a:tab pos="284480" algn="l"/>
              </a:tabLst>
            </a:pPr>
            <a:r>
              <a:rPr dirty="0">
                <a:solidFill>
                  <a:srgbClr val="8C8C8C"/>
                </a:solidFill>
                <a:latin typeface="Microsoft JhengHei UI"/>
                <a:cs typeface="Microsoft JhengHei UI"/>
              </a:rPr>
              <a:t>5	</a:t>
            </a:r>
            <a:r>
              <a:rPr spc="110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pc="20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pc="-22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pc="90" dirty="0">
                <a:solidFill>
                  <a:srgbClr val="007F00"/>
                </a:solidFill>
                <a:latin typeface="SimSun"/>
                <a:cs typeface="SimSun"/>
              </a:rPr>
              <a:t>f</a:t>
            </a:r>
            <a:r>
              <a:rPr spc="85" dirty="0">
                <a:solidFill>
                  <a:srgbClr val="007F00"/>
                </a:solidFill>
                <a:latin typeface="SimSun"/>
                <a:cs typeface="SimSun"/>
              </a:rPr>
              <a:t>o</a:t>
            </a:r>
            <a:r>
              <a:rPr spc="20" dirty="0">
                <a:solidFill>
                  <a:srgbClr val="007F00"/>
                </a:solidFill>
                <a:latin typeface="SimSun"/>
                <a:cs typeface="SimSun"/>
              </a:rPr>
              <a:t>r</a:t>
            </a:r>
            <a:r>
              <a:rPr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pc="-22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pc="20" dirty="0">
                <a:latin typeface="SimSun"/>
                <a:cs typeface="SimSun"/>
              </a:rPr>
              <a:t>x</a:t>
            </a:r>
            <a:r>
              <a:rPr dirty="0">
                <a:latin typeface="SimSun"/>
                <a:cs typeface="SimSun"/>
              </a:rPr>
              <a:t> </a:t>
            </a:r>
            <a:r>
              <a:rPr spc="-225" dirty="0">
                <a:latin typeface="SimSun"/>
                <a:cs typeface="SimSun"/>
              </a:rPr>
              <a:t> </a:t>
            </a:r>
            <a:r>
              <a:rPr spc="80" dirty="0">
                <a:solidFill>
                  <a:srgbClr val="007F00"/>
                </a:solidFill>
                <a:latin typeface="SimSun"/>
                <a:cs typeface="SimSun"/>
              </a:rPr>
              <a:t>i</a:t>
            </a:r>
            <a:r>
              <a:rPr spc="20" dirty="0">
                <a:solidFill>
                  <a:srgbClr val="007F00"/>
                </a:solidFill>
                <a:latin typeface="SimSun"/>
                <a:cs typeface="SimSun"/>
              </a:rPr>
              <a:t>n</a:t>
            </a:r>
            <a:r>
              <a:rPr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pc="-204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pc="90" dirty="0">
                <a:latin typeface="SimSun"/>
                <a:cs typeface="SimSun"/>
              </a:rPr>
              <a:t>ar</a:t>
            </a:r>
            <a:r>
              <a:rPr spc="20" dirty="0">
                <a:latin typeface="SimSun"/>
                <a:cs typeface="SimSun"/>
              </a:rPr>
              <a:t>r</a:t>
            </a:r>
            <a:r>
              <a:rPr spc="-305" dirty="0">
                <a:latin typeface="SimSun"/>
                <a:cs typeface="SimSun"/>
              </a:rPr>
              <a:t> </a:t>
            </a:r>
            <a:r>
              <a:rPr spc="95" dirty="0">
                <a:latin typeface="SimSun"/>
                <a:cs typeface="SimSun"/>
              </a:rPr>
              <a:t>[1:]</a:t>
            </a:r>
            <a:r>
              <a:rPr spc="20" dirty="0">
                <a:latin typeface="SimSun"/>
                <a:cs typeface="SimSun"/>
              </a:rPr>
              <a:t>:</a:t>
            </a:r>
            <a:endParaRPr dirty="0">
              <a:latin typeface="SimSun"/>
              <a:cs typeface="SimSun"/>
            </a:endParaRPr>
          </a:p>
          <a:p>
            <a:pPr marL="57150">
              <a:lnSpc>
                <a:spcPct val="80000"/>
              </a:lnSpc>
              <a:tabLst>
                <a:tab pos="287655" algn="l"/>
              </a:tabLst>
            </a:pPr>
            <a:r>
              <a:rPr dirty="0">
                <a:solidFill>
                  <a:srgbClr val="8C8C8C"/>
                </a:solidFill>
                <a:latin typeface="Microsoft JhengHei UI"/>
                <a:cs typeface="Microsoft JhengHei UI"/>
              </a:rPr>
              <a:t>6	</a:t>
            </a:r>
            <a:r>
              <a:rPr spc="65" dirty="0">
                <a:latin typeface="SimSun"/>
                <a:cs typeface="SimSun"/>
              </a:rPr>
              <a:t>...</a:t>
            </a:r>
            <a:endParaRPr dirty="0">
              <a:latin typeface="SimSun"/>
              <a:cs typeface="SimSun"/>
            </a:endParaRPr>
          </a:p>
          <a:p>
            <a:pPr marL="57150">
              <a:lnSpc>
                <a:spcPct val="80000"/>
              </a:lnSpc>
              <a:tabLst>
                <a:tab pos="287655" algn="l"/>
              </a:tabLst>
            </a:pPr>
            <a:r>
              <a:rPr dirty="0">
                <a:solidFill>
                  <a:srgbClr val="8C8C8C"/>
                </a:solidFill>
                <a:latin typeface="Microsoft JhengHei UI"/>
                <a:cs typeface="Microsoft JhengHei UI"/>
              </a:rPr>
              <a:t>7	</a:t>
            </a:r>
            <a:r>
              <a:rPr spc="65" dirty="0">
                <a:latin typeface="SimSun"/>
                <a:cs typeface="SimSun"/>
              </a:rPr>
              <a:t>...</a:t>
            </a:r>
            <a:endParaRPr dirty="0">
              <a:latin typeface="SimSun"/>
              <a:cs typeface="SimSun"/>
            </a:endParaRPr>
          </a:p>
          <a:p>
            <a:pPr marL="57150">
              <a:lnSpc>
                <a:spcPct val="80000"/>
              </a:lnSpc>
              <a:tabLst>
                <a:tab pos="284480" algn="l"/>
              </a:tabLst>
            </a:pPr>
            <a:r>
              <a:rPr dirty="0">
                <a:solidFill>
                  <a:srgbClr val="8C8C8C"/>
                </a:solidFill>
                <a:latin typeface="Microsoft JhengHei UI"/>
                <a:cs typeface="Microsoft JhengHei UI"/>
              </a:rPr>
              <a:t>8	</a:t>
            </a:r>
            <a:r>
              <a:rPr spc="80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pc="155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pc="65" dirty="0">
                <a:latin typeface="SimSun"/>
                <a:cs typeface="SimSun"/>
              </a:rPr>
              <a:t>res</a:t>
            </a:r>
            <a:endParaRPr dirty="0">
              <a:latin typeface="SimSun"/>
              <a:cs typeface="SimSun"/>
            </a:endParaRPr>
          </a:p>
          <a:p>
            <a:pPr marL="57150">
              <a:lnSpc>
                <a:spcPct val="80000"/>
              </a:lnSpc>
              <a:tabLst>
                <a:tab pos="286385" algn="l"/>
              </a:tabLst>
            </a:pPr>
            <a:r>
              <a:rPr dirty="0">
                <a:solidFill>
                  <a:srgbClr val="8C8C8C"/>
                </a:solidFill>
                <a:latin typeface="Microsoft JhengHei UI"/>
                <a:cs typeface="Microsoft JhengHei UI"/>
              </a:rPr>
              <a:t>9	</a:t>
            </a:r>
            <a:r>
              <a:rPr spc="50" dirty="0">
                <a:latin typeface="SimSun"/>
                <a:cs typeface="SimSun"/>
              </a:rPr>
              <a:t>15</a:t>
            </a:r>
            <a:endParaRPr dirty="0">
              <a:latin typeface="SimSun"/>
              <a:cs typeface="SimSun"/>
            </a:endParaRPr>
          </a:p>
          <a:p>
            <a:pPr marL="12700">
              <a:lnSpc>
                <a:spcPct val="80000"/>
              </a:lnSpc>
              <a:spcBef>
                <a:spcPts val="114"/>
              </a:spcBef>
            </a:pPr>
            <a:r>
              <a:rPr dirty="0">
                <a:solidFill>
                  <a:srgbClr val="8C8C8C"/>
                </a:solidFill>
                <a:latin typeface="Microsoft JhengHei UI"/>
                <a:cs typeface="Microsoft JhengHei UI"/>
              </a:rPr>
              <a:t>10</a:t>
            </a:r>
            <a:endParaRPr dirty="0">
              <a:latin typeface="Microsoft JhengHei UI"/>
              <a:cs typeface="Microsoft JhengHei UI"/>
            </a:endParaRPr>
          </a:p>
        </p:txBody>
      </p:sp>
      <p:sp>
        <p:nvSpPr>
          <p:cNvPr id="7" name="object 18">
            <a:extLst>
              <a:ext uri="{FF2B5EF4-FFF2-40B4-BE49-F238E27FC236}">
                <a16:creationId xmlns:a16="http://schemas.microsoft.com/office/drawing/2014/main" id="{65C8D70B-B722-4F10-A657-20C9BD4873E5}"/>
              </a:ext>
            </a:extLst>
          </p:cNvPr>
          <p:cNvSpPr txBox="1"/>
          <p:nvPr/>
        </p:nvSpPr>
        <p:spPr>
          <a:xfrm>
            <a:off x="480390" y="5334000"/>
            <a:ext cx="9197010" cy="1355436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49225" marR="5080" indent="-137160">
              <a:lnSpc>
                <a:spcPct val="101499"/>
              </a:lnSpc>
              <a:spcBef>
                <a:spcPts val="80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149860" algn="l"/>
              </a:tabLst>
            </a:pPr>
            <a:r>
              <a:rPr sz="2200" spc="-35" dirty="0">
                <a:latin typeface="Microsoft Sans Serif"/>
                <a:cs typeface="Microsoft Sans Serif"/>
              </a:rPr>
              <a:t>Встроенная </a:t>
            </a:r>
            <a:r>
              <a:rPr sz="2200" spc="-25" dirty="0">
                <a:latin typeface="Microsoft Sans Serif"/>
                <a:cs typeface="Microsoft Sans Serif"/>
              </a:rPr>
              <a:t>функция </a:t>
            </a:r>
            <a:r>
              <a:rPr sz="2200" spc="15" dirty="0">
                <a:solidFill>
                  <a:srgbClr val="1F973F"/>
                </a:solidFill>
                <a:latin typeface="SimSun"/>
                <a:cs typeface="SimSun"/>
              </a:rPr>
              <a:t>reduce </a:t>
            </a:r>
            <a:r>
              <a:rPr sz="2200" spc="-50" dirty="0">
                <a:latin typeface="Microsoft Sans Serif"/>
                <a:cs typeface="Microsoft Sans Serif"/>
              </a:rPr>
              <a:t>разрешает</a:t>
            </a:r>
            <a:r>
              <a:rPr sz="2200" spc="-45" dirty="0">
                <a:latin typeface="Microsoft Sans Serif"/>
                <a:cs typeface="Microsoft Sans Serif"/>
              </a:rPr>
              <a:t> </a:t>
            </a:r>
            <a:r>
              <a:rPr sz="2200" spc="-50" dirty="0">
                <a:latin typeface="Microsoft Sans Serif"/>
                <a:cs typeface="Microsoft Sans Serif"/>
              </a:rPr>
              <a:t>передавать</a:t>
            </a:r>
            <a:r>
              <a:rPr sz="2200" spc="-45" dirty="0">
                <a:latin typeface="Microsoft Sans Serif"/>
                <a:cs typeface="Microsoft Sans Serif"/>
              </a:rPr>
              <a:t> необязательный</a:t>
            </a:r>
            <a:r>
              <a:rPr sz="2200" spc="-40" dirty="0">
                <a:latin typeface="Microsoft Sans Serif"/>
                <a:cs typeface="Microsoft Sans Serif"/>
              </a:rPr>
              <a:t> </a:t>
            </a:r>
            <a:r>
              <a:rPr sz="2200" spc="-25" dirty="0">
                <a:latin typeface="Microsoft Sans Serif"/>
                <a:cs typeface="Microsoft Sans Serif"/>
              </a:rPr>
              <a:t>третий </a:t>
            </a:r>
            <a:r>
              <a:rPr sz="2200" spc="-40" dirty="0">
                <a:latin typeface="Microsoft Sans Serif"/>
                <a:cs typeface="Microsoft Sans Serif"/>
              </a:rPr>
              <a:t>аргумент, </a:t>
            </a:r>
            <a:r>
              <a:rPr sz="2200" spc="-35" dirty="0">
                <a:latin typeface="Microsoft Sans Serif"/>
                <a:cs typeface="Microsoft Sans Serif"/>
              </a:rPr>
              <a:t> </a:t>
            </a:r>
            <a:r>
              <a:rPr sz="2200" spc="-25" dirty="0">
                <a:latin typeface="Microsoft Sans Serif"/>
                <a:cs typeface="Microsoft Sans Serif"/>
              </a:rPr>
              <a:t>который </a:t>
            </a:r>
            <a:r>
              <a:rPr sz="2200" spc="-50" dirty="0">
                <a:latin typeface="Microsoft Sans Serif"/>
                <a:cs typeface="Microsoft Sans Serif"/>
              </a:rPr>
              <a:t>помещается</a:t>
            </a:r>
            <a:r>
              <a:rPr sz="2200" spc="-45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перед</a:t>
            </a:r>
            <a:r>
              <a:rPr sz="2200" spc="-55" dirty="0">
                <a:latin typeface="Microsoft Sans Serif"/>
                <a:cs typeface="Microsoft Sans Serif"/>
              </a:rPr>
              <a:t> </a:t>
            </a:r>
            <a:r>
              <a:rPr sz="2200" spc="-45" dirty="0">
                <a:latin typeface="Microsoft Sans Serif"/>
                <a:cs typeface="Microsoft Sans Serif"/>
              </a:rPr>
              <a:t>элементами</a:t>
            </a:r>
            <a:r>
              <a:rPr sz="2200" spc="-40" dirty="0">
                <a:latin typeface="Microsoft Sans Serif"/>
                <a:cs typeface="Microsoft Sans Serif"/>
              </a:rPr>
              <a:t> последовательности</a:t>
            </a:r>
            <a:r>
              <a:rPr sz="2200" spc="-35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и </a:t>
            </a:r>
            <a:r>
              <a:rPr sz="2200" spc="-15" dirty="0">
                <a:latin typeface="Microsoft Sans Serif"/>
                <a:cs typeface="Microsoft Sans Serif"/>
              </a:rPr>
              <a:t>служит </a:t>
            </a:r>
            <a:r>
              <a:rPr sz="2200" spc="-40" dirty="0">
                <a:latin typeface="Microsoft Sans Serif"/>
                <a:cs typeface="Microsoft Sans Serif"/>
              </a:rPr>
              <a:t>начальным </a:t>
            </a:r>
            <a:r>
              <a:rPr sz="2200" spc="-35" dirty="0">
                <a:latin typeface="Microsoft Sans Serif"/>
                <a:cs typeface="Microsoft Sans Serif"/>
              </a:rPr>
              <a:t> </a:t>
            </a:r>
            <a:r>
              <a:rPr sz="2200" spc="-45" dirty="0">
                <a:latin typeface="Microsoft Sans Serif"/>
                <a:cs typeface="Microsoft Sans Serif"/>
              </a:rPr>
              <a:t>значением,</a:t>
            </a:r>
            <a:r>
              <a:rPr sz="2200" spc="65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а</a:t>
            </a:r>
            <a:r>
              <a:rPr sz="2200" spc="65" dirty="0">
                <a:latin typeface="Microsoft Sans Serif"/>
                <a:cs typeface="Microsoft Sans Serif"/>
              </a:rPr>
              <a:t> </a:t>
            </a:r>
            <a:r>
              <a:rPr sz="2200" spc="-30" dirty="0">
                <a:latin typeface="Microsoft Sans Serif"/>
                <a:cs typeface="Microsoft Sans Serif"/>
              </a:rPr>
              <a:t>также</a:t>
            </a:r>
            <a:r>
              <a:rPr sz="2200" spc="65" dirty="0">
                <a:latin typeface="Microsoft Sans Serif"/>
                <a:cs typeface="Microsoft Sans Serif"/>
              </a:rPr>
              <a:t> </a:t>
            </a:r>
            <a:r>
              <a:rPr sz="2200" spc="-30" dirty="0">
                <a:latin typeface="Microsoft Sans Serif"/>
                <a:cs typeface="Microsoft Sans Serif"/>
              </a:rPr>
              <a:t>стандартным</a:t>
            </a:r>
            <a:r>
              <a:rPr sz="2200" spc="70" dirty="0">
                <a:latin typeface="Microsoft Sans Serif"/>
                <a:cs typeface="Microsoft Sans Serif"/>
              </a:rPr>
              <a:t> </a:t>
            </a:r>
            <a:r>
              <a:rPr sz="2200" spc="-40" dirty="0">
                <a:latin typeface="Microsoft Sans Serif"/>
                <a:cs typeface="Microsoft Sans Serif"/>
              </a:rPr>
              <a:t>результатом,</a:t>
            </a:r>
            <a:r>
              <a:rPr sz="2200" spc="65" dirty="0">
                <a:latin typeface="Microsoft Sans Serif"/>
                <a:cs typeface="Microsoft Sans Serif"/>
              </a:rPr>
              <a:t> </a:t>
            </a:r>
            <a:r>
              <a:rPr sz="2200" spc="-35" dirty="0">
                <a:latin typeface="Microsoft Sans Serif"/>
                <a:cs typeface="Microsoft Sans Serif"/>
              </a:rPr>
              <a:t>когда</a:t>
            </a:r>
            <a:r>
              <a:rPr sz="2200" spc="65" dirty="0">
                <a:latin typeface="Microsoft Sans Serif"/>
                <a:cs typeface="Microsoft Sans Serif"/>
              </a:rPr>
              <a:t> </a:t>
            </a:r>
            <a:r>
              <a:rPr sz="2200" spc="-40" dirty="0">
                <a:latin typeface="Microsoft Sans Serif"/>
                <a:cs typeface="Microsoft Sans Serif"/>
              </a:rPr>
              <a:t>последовательность</a:t>
            </a:r>
            <a:r>
              <a:rPr sz="2200" spc="70" dirty="0">
                <a:latin typeface="Microsoft Sans Serif"/>
                <a:cs typeface="Microsoft Sans Serif"/>
              </a:rPr>
              <a:t> </a:t>
            </a:r>
            <a:r>
              <a:rPr sz="2200" spc="-30" dirty="0">
                <a:latin typeface="Microsoft Sans Serif"/>
                <a:cs typeface="Microsoft Sans Serif"/>
              </a:rPr>
              <a:t>пуста.</a:t>
            </a:r>
            <a:endParaRPr sz="2200" dirty="0">
              <a:latin typeface="Microsoft Sans Serif"/>
              <a:cs typeface="Microsoft Sans Serif"/>
            </a:endParaRPr>
          </a:p>
        </p:txBody>
      </p:sp>
      <p:sp>
        <p:nvSpPr>
          <p:cNvPr id="8" name="object 16">
            <a:extLst>
              <a:ext uri="{FF2B5EF4-FFF2-40B4-BE49-F238E27FC236}">
                <a16:creationId xmlns:a16="http://schemas.microsoft.com/office/drawing/2014/main" id="{BB9DBD59-B205-49F2-B472-3D8F8D0006BB}"/>
              </a:ext>
            </a:extLst>
          </p:cNvPr>
          <p:cNvSpPr txBox="1"/>
          <p:nvPr/>
        </p:nvSpPr>
        <p:spPr>
          <a:xfrm>
            <a:off x="1841334" y="4130418"/>
            <a:ext cx="4178466" cy="289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65" dirty="0">
                <a:latin typeface="SimSun"/>
                <a:cs typeface="SimSun"/>
              </a:rPr>
              <a:t>res</a:t>
            </a:r>
            <a:r>
              <a:rPr spc="229" dirty="0">
                <a:latin typeface="SimSun"/>
                <a:cs typeface="SimSun"/>
              </a:rPr>
              <a:t> </a:t>
            </a:r>
            <a:r>
              <a:rPr spc="15" dirty="0">
                <a:latin typeface="SimSun"/>
                <a:cs typeface="SimSun"/>
              </a:rPr>
              <a:t>+=</a:t>
            </a:r>
            <a:r>
              <a:rPr spc="220" dirty="0">
                <a:latin typeface="SimSun"/>
                <a:cs typeface="SimSun"/>
              </a:rPr>
              <a:t> </a:t>
            </a:r>
            <a:r>
              <a:rPr spc="20" dirty="0">
                <a:latin typeface="SimSun"/>
                <a:cs typeface="SimSun"/>
              </a:rPr>
              <a:t>x</a:t>
            </a:r>
            <a:endParaRPr dirty="0">
              <a:latin typeface="SimSun"/>
              <a:cs typeface="SimSun"/>
            </a:endParaRPr>
          </a:p>
        </p:txBody>
      </p:sp>
    </p:spTree>
    <p:extLst>
      <p:ext uri="{BB962C8B-B14F-4D97-AF65-F5344CB8AC3E}">
        <p14:creationId xmlns:p14="http://schemas.microsoft.com/office/powerpoint/2010/main" val="7562117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458972" y="715910"/>
            <a:ext cx="8839200" cy="2410771"/>
          </a:xfrm>
          <a:prstGeom prst="rect">
            <a:avLst/>
          </a:prstGeom>
        </p:spPr>
        <p:txBody>
          <a:bodyPr vert="horz" wrap="square" lIns="0" tIns="40496" rIns="0" bIns="0" rtlCol="0">
            <a:spAutoFit/>
          </a:bodyPr>
          <a:lstStyle/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функций</a:t>
            </a: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def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return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Параметры функций </a:t>
            </a:r>
            <a:endParaRPr lang="en-US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Локальные переменные </a:t>
            </a:r>
            <a:endParaRPr lang="en-US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global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 </a:t>
            </a:r>
            <a:r>
              <a:rPr lang="en-US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filter</a:t>
            </a:r>
            <a:r>
              <a:rPr lang="kk-KZ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reduce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8B9182-1CE6-4996-8969-9DE87C1415FB}"/>
              </a:ext>
            </a:extLst>
          </p:cNvPr>
          <p:cNvSpPr txBox="1"/>
          <p:nvPr/>
        </p:nvSpPr>
        <p:spPr>
          <a:xfrm>
            <a:off x="457200" y="152400"/>
            <a:ext cx="12577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5EB42D-390B-4837-B677-E889FB157F21}"/>
              </a:ext>
            </a:extLst>
          </p:cNvPr>
          <p:cNvSpPr txBox="1"/>
          <p:nvPr/>
        </p:nvSpPr>
        <p:spPr>
          <a:xfrm>
            <a:off x="382772" y="3843278"/>
            <a:ext cx="89916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Кучин Н.В., Павлова М.М. Основы программирования на языке СИ: Учеб. пособие / СПбГУАП, 2001. -86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Керниган Б., Ритчи Д. Язык программирования Си. 2-е изда­ние. - М.: Вильямс , 2013. - 304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Трой Д.А.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Программирование на языке Си для персонального компьютера IBM PC/ Пер.с англ.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В.А.Кузьмина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Под ред.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И. В. Емелина. 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М.: Радио и связь, 1991. 429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Уинер Р.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Язык Турбо Си/ Пер. с англ.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 П. Матенина;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 ред.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Мартынюка.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М.: Мир 1991. 384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Абрамов С.А. Задачи по программированию. М., 1988.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Серікбаева Ә. Б., Паскаль тіліне арналған есептер жинағы, - Карағанды: 2004, 86 б.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C938661-C309-4D69-9109-0EE1983E7B89}"/>
              </a:ext>
            </a:extLst>
          </p:cNvPr>
          <p:cNvSpPr txBox="1"/>
          <p:nvPr/>
        </p:nvSpPr>
        <p:spPr>
          <a:xfrm>
            <a:off x="494414" y="3192592"/>
            <a:ext cx="830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Литература:</a:t>
            </a:r>
          </a:p>
        </p:txBody>
      </p:sp>
    </p:spTree>
  </p:cSld>
  <p:clrMapOvr>
    <a:masterClrMapping/>
  </p:clrMapOvr>
  <p:transition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>
            <a:extLst>
              <a:ext uri="{FF2B5EF4-FFF2-40B4-BE49-F238E27FC236}">
                <a16:creationId xmlns:a16="http://schemas.microsoft.com/office/drawing/2014/main" id="{95F87B82-B72D-44B3-9ADA-9B839FD216D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85800" y="0"/>
            <a:ext cx="7620000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65" dirty="0"/>
              <a:t>Написание</a:t>
            </a:r>
            <a:r>
              <a:rPr sz="3200" spc="-5" dirty="0"/>
              <a:t> </a:t>
            </a:r>
            <a:r>
              <a:rPr sz="3200" spc="-45" dirty="0"/>
              <a:t>кода</a:t>
            </a:r>
            <a:r>
              <a:rPr sz="3200" spc="-5" dirty="0"/>
              <a:t> </a:t>
            </a:r>
            <a:r>
              <a:rPr sz="3200" spc="-50" dirty="0"/>
              <a:t>функций</a:t>
            </a:r>
          </a:p>
        </p:txBody>
      </p:sp>
      <p:sp>
        <p:nvSpPr>
          <p:cNvPr id="7" name="object 11">
            <a:extLst>
              <a:ext uri="{FF2B5EF4-FFF2-40B4-BE49-F238E27FC236}">
                <a16:creationId xmlns:a16="http://schemas.microsoft.com/office/drawing/2014/main" id="{38CC481B-7CA7-4E1B-B043-BBD6A7B3685C}"/>
              </a:ext>
            </a:extLst>
          </p:cNvPr>
          <p:cNvSpPr txBox="1"/>
          <p:nvPr/>
        </p:nvSpPr>
        <p:spPr>
          <a:xfrm>
            <a:off x="457200" y="517418"/>
            <a:ext cx="8763000" cy="6340582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233045" marR="5080" indent="-135890">
              <a:lnSpc>
                <a:spcPct val="80000"/>
              </a:lnSpc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34315" algn="l"/>
              </a:tabLst>
            </a:pPr>
            <a:r>
              <a:rPr sz="2200" b="1" spc="-20" dirty="0">
                <a:latin typeface="Arial"/>
                <a:cs typeface="Arial"/>
              </a:rPr>
              <a:t>Функции</a:t>
            </a:r>
            <a:r>
              <a:rPr sz="2200" b="1" spc="5" dirty="0">
                <a:latin typeface="Arial"/>
                <a:cs typeface="Arial"/>
              </a:rPr>
              <a:t> </a:t>
            </a:r>
            <a:r>
              <a:rPr sz="2200" spc="195" dirty="0">
                <a:latin typeface="Microsoft Sans Serif"/>
                <a:cs typeface="Microsoft Sans Serif"/>
              </a:rPr>
              <a:t>–</a:t>
            </a:r>
            <a:r>
              <a:rPr sz="2200" spc="20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это</a:t>
            </a:r>
            <a:r>
              <a:rPr sz="2200" spc="15" dirty="0">
                <a:latin typeface="Microsoft Sans Serif"/>
                <a:cs typeface="Microsoft Sans Serif"/>
              </a:rPr>
              <a:t> </a:t>
            </a:r>
            <a:r>
              <a:rPr sz="2200" spc="-25" dirty="0">
                <a:latin typeface="Microsoft Sans Serif"/>
                <a:cs typeface="Microsoft Sans Serif"/>
              </a:rPr>
              <a:t>многократно</a:t>
            </a:r>
            <a:r>
              <a:rPr sz="2200" spc="20" dirty="0">
                <a:latin typeface="Microsoft Sans Serif"/>
                <a:cs typeface="Microsoft Sans Serif"/>
              </a:rPr>
              <a:t> </a:t>
            </a:r>
            <a:r>
              <a:rPr sz="2200" spc="-45" dirty="0">
                <a:latin typeface="Microsoft Sans Serif"/>
                <a:cs typeface="Microsoft Sans Serif"/>
              </a:rPr>
              <a:t>используемые</a:t>
            </a:r>
            <a:r>
              <a:rPr sz="2200" spc="15" dirty="0">
                <a:latin typeface="Microsoft Sans Serif"/>
                <a:cs typeface="Microsoft Sans Serif"/>
              </a:rPr>
              <a:t> </a:t>
            </a:r>
            <a:r>
              <a:rPr sz="2200" spc="-20" dirty="0">
                <a:latin typeface="Microsoft Sans Serif"/>
                <a:cs typeface="Microsoft Sans Serif"/>
              </a:rPr>
              <a:t>фрагменты</a:t>
            </a:r>
            <a:r>
              <a:rPr sz="2200" spc="20" dirty="0">
                <a:latin typeface="Microsoft Sans Serif"/>
                <a:cs typeface="Microsoft Sans Serif"/>
              </a:rPr>
              <a:t> </a:t>
            </a:r>
            <a:r>
              <a:rPr sz="2200" spc="-20" dirty="0">
                <a:latin typeface="Microsoft Sans Serif"/>
                <a:cs typeface="Microsoft Sans Serif"/>
              </a:rPr>
              <a:t>программы.</a:t>
            </a:r>
            <a:r>
              <a:rPr sz="2200" spc="20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Они</a:t>
            </a:r>
            <a:r>
              <a:rPr sz="2200" spc="15" dirty="0">
                <a:latin typeface="Microsoft Sans Serif"/>
                <a:cs typeface="Microsoft Sans Serif"/>
              </a:rPr>
              <a:t> </a:t>
            </a:r>
            <a:r>
              <a:rPr sz="2200" spc="-25" dirty="0">
                <a:latin typeface="Microsoft Sans Serif"/>
                <a:cs typeface="Microsoft Sans Serif"/>
              </a:rPr>
              <a:t>позволяют</a:t>
            </a:r>
            <a:r>
              <a:rPr sz="2200" spc="20" dirty="0">
                <a:latin typeface="Microsoft Sans Serif"/>
                <a:cs typeface="Microsoft Sans Serif"/>
              </a:rPr>
              <a:t> </a:t>
            </a:r>
            <a:r>
              <a:rPr sz="2200" spc="-20" dirty="0">
                <a:latin typeface="Microsoft Sans Serif"/>
                <a:cs typeface="Microsoft Sans Serif"/>
              </a:rPr>
              <a:t>дать 	</a:t>
            </a:r>
            <a:r>
              <a:rPr sz="2200" dirty="0">
                <a:latin typeface="Microsoft Sans Serif"/>
                <a:cs typeface="Microsoft Sans Serif"/>
              </a:rPr>
              <a:t>имя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spc="-45" dirty="0">
                <a:latin typeface="Microsoft Sans Serif"/>
                <a:cs typeface="Microsoft Sans Serif"/>
              </a:rPr>
              <a:t>определенному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spc="-20" dirty="0">
                <a:latin typeface="Microsoft Sans Serif"/>
                <a:cs typeface="Microsoft Sans Serif"/>
              </a:rPr>
              <a:t>блоку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spc="-25" dirty="0">
                <a:latin typeface="Microsoft Sans Serif"/>
                <a:cs typeface="Microsoft Sans Serif"/>
              </a:rPr>
              <a:t>команд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с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тем,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чтобы</a:t>
            </a:r>
            <a:r>
              <a:rPr sz="2200" spc="15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spc="-35" dirty="0">
                <a:latin typeface="Microsoft Sans Serif"/>
                <a:cs typeface="Microsoft Sans Serif"/>
              </a:rPr>
              <a:t>последствии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spc="-35" dirty="0">
                <a:latin typeface="Microsoft Sans Serif"/>
                <a:cs typeface="Microsoft Sans Serif"/>
              </a:rPr>
              <a:t>запускать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блок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spc="-25" dirty="0">
                <a:latin typeface="Microsoft Sans Serif"/>
                <a:cs typeface="Microsoft Sans Serif"/>
              </a:rPr>
              <a:t>по 	</a:t>
            </a:r>
            <a:r>
              <a:rPr sz="2200" spc="-40" dirty="0">
                <a:latin typeface="Microsoft Sans Serif"/>
                <a:cs typeface="Microsoft Sans Serif"/>
              </a:rPr>
              <a:t>указанному</a:t>
            </a:r>
            <a:r>
              <a:rPr sz="2200" spc="-5" dirty="0">
                <a:latin typeface="Microsoft Sans Serif"/>
                <a:cs typeface="Microsoft Sans Serif"/>
              </a:rPr>
              <a:t> </a:t>
            </a:r>
            <a:r>
              <a:rPr sz="2200" spc="-20" dirty="0">
                <a:latin typeface="Microsoft Sans Serif"/>
                <a:cs typeface="Microsoft Sans Serif"/>
              </a:rPr>
              <a:t>имени</a:t>
            </a:r>
            <a:r>
              <a:rPr sz="2200" dirty="0">
                <a:latin typeface="Microsoft Sans Serif"/>
                <a:cs typeface="Microsoft Sans Serif"/>
              </a:rPr>
              <a:t> в </a:t>
            </a:r>
            <a:r>
              <a:rPr sz="2200" spc="-10" dirty="0">
                <a:latin typeface="Microsoft Sans Serif"/>
                <a:cs typeface="Microsoft Sans Serif"/>
              </a:rPr>
              <a:t>любом</a:t>
            </a:r>
            <a:r>
              <a:rPr sz="2200" dirty="0">
                <a:latin typeface="Microsoft Sans Serif"/>
                <a:cs typeface="Microsoft Sans Serif"/>
              </a:rPr>
              <a:t> </a:t>
            </a:r>
            <a:r>
              <a:rPr sz="2200" spc="-40" dirty="0">
                <a:latin typeface="Microsoft Sans Serif"/>
                <a:cs typeface="Microsoft Sans Serif"/>
              </a:rPr>
              <a:t>месте</a:t>
            </a:r>
            <a:r>
              <a:rPr sz="2200" dirty="0">
                <a:latin typeface="Microsoft Sans Serif"/>
                <a:cs typeface="Microsoft Sans Serif"/>
              </a:rPr>
              <a:t> </a:t>
            </a:r>
            <a:r>
              <a:rPr sz="2200" spc="-20" dirty="0">
                <a:latin typeface="Microsoft Sans Serif"/>
                <a:cs typeface="Microsoft Sans Serif"/>
              </a:rPr>
              <a:t>программы</a:t>
            </a:r>
            <a:r>
              <a:rPr sz="2200" dirty="0">
                <a:latin typeface="Microsoft Sans Serif"/>
                <a:cs typeface="Microsoft Sans Serif"/>
              </a:rPr>
              <a:t> и </a:t>
            </a:r>
            <a:r>
              <a:rPr sz="2200" spc="-20" dirty="0">
                <a:latin typeface="Microsoft Sans Serif"/>
                <a:cs typeface="Microsoft Sans Serif"/>
              </a:rPr>
              <a:t>сколь</a:t>
            </a:r>
            <a:r>
              <a:rPr sz="2200" dirty="0">
                <a:latin typeface="Microsoft Sans Serif"/>
                <a:cs typeface="Microsoft Sans Serif"/>
              </a:rPr>
              <a:t> </a:t>
            </a:r>
            <a:r>
              <a:rPr sz="2200" spc="-20" dirty="0">
                <a:latin typeface="Microsoft Sans Serif"/>
                <a:cs typeface="Microsoft Sans Serif"/>
              </a:rPr>
              <a:t>угодно</a:t>
            </a:r>
            <a:r>
              <a:rPr sz="2200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много</a:t>
            </a:r>
            <a:r>
              <a:rPr sz="2200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раз.</a:t>
            </a:r>
            <a:r>
              <a:rPr sz="2200" dirty="0">
                <a:latin typeface="Microsoft Sans Serif"/>
                <a:cs typeface="Microsoft Sans Serif"/>
              </a:rPr>
              <a:t> Это </a:t>
            </a:r>
            <a:r>
              <a:rPr sz="2200" spc="-10" dirty="0">
                <a:latin typeface="Microsoft Sans Serif"/>
                <a:cs typeface="Microsoft Sans Serif"/>
              </a:rPr>
              <a:t>называется 	</a:t>
            </a:r>
            <a:r>
              <a:rPr sz="2200" i="1" spc="-20" dirty="0">
                <a:latin typeface="Arial"/>
                <a:cs typeface="Arial"/>
              </a:rPr>
              <a:t>вызовом</a:t>
            </a:r>
            <a:r>
              <a:rPr sz="2200" i="1" spc="10" dirty="0">
                <a:latin typeface="Arial"/>
                <a:cs typeface="Arial"/>
              </a:rPr>
              <a:t> </a:t>
            </a:r>
            <a:r>
              <a:rPr sz="2200" i="1" spc="-10" dirty="0">
                <a:latin typeface="Arial"/>
                <a:cs typeface="Arial"/>
              </a:rPr>
              <a:t>функции</a:t>
            </a:r>
            <a:r>
              <a:rPr sz="2200" spc="-10" dirty="0">
                <a:latin typeface="Microsoft Sans Serif"/>
                <a:cs typeface="Microsoft Sans Serif"/>
              </a:rPr>
              <a:t>.</a:t>
            </a:r>
            <a:endParaRPr sz="2200" dirty="0">
              <a:latin typeface="Microsoft Sans Serif"/>
              <a:cs typeface="Microsoft Sans Serif"/>
            </a:endParaRPr>
          </a:p>
          <a:p>
            <a:pPr marL="233045" marR="93980" indent="-135890">
              <a:lnSpc>
                <a:spcPct val="80000"/>
              </a:lnSpc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34315" algn="l"/>
              </a:tabLst>
            </a:pPr>
            <a:r>
              <a:rPr sz="2200" dirty="0">
                <a:latin typeface="Microsoft Sans Serif"/>
                <a:cs typeface="Microsoft Sans Serif"/>
              </a:rPr>
              <a:t>Функции</a:t>
            </a:r>
            <a:r>
              <a:rPr sz="2200" spc="35" dirty="0">
                <a:latin typeface="Microsoft Sans Serif"/>
                <a:cs typeface="Microsoft Sans Serif"/>
              </a:rPr>
              <a:t> </a:t>
            </a:r>
            <a:r>
              <a:rPr sz="2200" spc="-35" dirty="0">
                <a:latin typeface="Microsoft Sans Serif"/>
                <a:cs typeface="Microsoft Sans Serif"/>
              </a:rPr>
              <a:t>определяются</a:t>
            </a:r>
            <a:r>
              <a:rPr sz="2200" spc="35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при</a:t>
            </a:r>
            <a:r>
              <a:rPr sz="2200" spc="35" dirty="0">
                <a:latin typeface="Microsoft Sans Serif"/>
                <a:cs typeface="Microsoft Sans Serif"/>
              </a:rPr>
              <a:t> </a:t>
            </a:r>
            <a:r>
              <a:rPr sz="2200" spc="-20" dirty="0">
                <a:latin typeface="Microsoft Sans Serif"/>
                <a:cs typeface="Microsoft Sans Serif"/>
              </a:rPr>
              <a:t>помощи</a:t>
            </a:r>
            <a:r>
              <a:rPr sz="2200" spc="35" dirty="0">
                <a:latin typeface="Microsoft Sans Serif"/>
                <a:cs typeface="Microsoft Sans Serif"/>
              </a:rPr>
              <a:t> </a:t>
            </a:r>
            <a:r>
              <a:rPr sz="2200" spc="-45" dirty="0">
                <a:latin typeface="Microsoft Sans Serif"/>
                <a:cs typeface="Microsoft Sans Serif"/>
              </a:rPr>
              <a:t>зарезервированного</a:t>
            </a:r>
            <a:r>
              <a:rPr sz="2200" spc="35" dirty="0">
                <a:latin typeface="Microsoft Sans Serif"/>
                <a:cs typeface="Microsoft Sans Serif"/>
              </a:rPr>
              <a:t> </a:t>
            </a:r>
            <a:r>
              <a:rPr sz="2200" spc="-30" dirty="0">
                <a:latin typeface="Microsoft Sans Serif"/>
                <a:cs typeface="Microsoft Sans Serif"/>
              </a:rPr>
              <a:t>слова</a:t>
            </a:r>
            <a:r>
              <a:rPr sz="2200" spc="35" dirty="0">
                <a:latin typeface="Microsoft Sans Serif"/>
                <a:cs typeface="Microsoft Sans Serif"/>
              </a:rPr>
              <a:t> </a:t>
            </a:r>
            <a:r>
              <a:rPr sz="2200" dirty="0">
                <a:solidFill>
                  <a:srgbClr val="1F973F"/>
                </a:solidFill>
                <a:latin typeface="Calibri"/>
                <a:cs typeface="Calibri"/>
              </a:rPr>
              <a:t>def</a:t>
            </a:r>
            <a:r>
              <a:rPr sz="2200" dirty="0">
                <a:latin typeface="Microsoft Sans Serif"/>
                <a:cs typeface="Microsoft Sans Serif"/>
              </a:rPr>
              <a:t>.</a:t>
            </a:r>
            <a:r>
              <a:rPr sz="2200" spc="35" dirty="0">
                <a:latin typeface="Microsoft Sans Serif"/>
                <a:cs typeface="Microsoft Sans Serif"/>
              </a:rPr>
              <a:t> </a:t>
            </a:r>
            <a:r>
              <a:rPr sz="2200" spc="-30" dirty="0">
                <a:latin typeface="Microsoft Sans Serif"/>
                <a:cs typeface="Microsoft Sans Serif"/>
              </a:rPr>
              <a:t>После</a:t>
            </a:r>
            <a:r>
              <a:rPr sz="2200" spc="35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этого</a:t>
            </a:r>
            <a:r>
              <a:rPr sz="2200" spc="35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слова 	</a:t>
            </a:r>
            <a:r>
              <a:rPr sz="2200" spc="-45" dirty="0">
                <a:latin typeface="Microsoft Sans Serif"/>
                <a:cs typeface="Microsoft Sans Serif"/>
              </a:rPr>
              <a:t>указывается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имя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функции,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за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spc="-20" dirty="0">
                <a:latin typeface="Microsoft Sans Serif"/>
                <a:cs typeface="Microsoft Sans Serif"/>
              </a:rPr>
              <a:t>которым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spc="-45" dirty="0">
                <a:latin typeface="Microsoft Sans Serif"/>
                <a:cs typeface="Microsoft Sans Serif"/>
              </a:rPr>
              <a:t>следует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spc="-30" dirty="0">
                <a:latin typeface="Microsoft Sans Serif"/>
                <a:cs typeface="Microsoft Sans Serif"/>
              </a:rPr>
              <a:t>пара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spc="-20" dirty="0">
                <a:latin typeface="Microsoft Sans Serif"/>
                <a:cs typeface="Microsoft Sans Serif"/>
              </a:rPr>
              <a:t>скобок,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spc="-20" dirty="0">
                <a:latin typeface="Microsoft Sans Serif"/>
                <a:cs typeface="Microsoft Sans Serif"/>
              </a:rPr>
              <a:t>которых</a:t>
            </a:r>
            <a:r>
              <a:rPr sz="2200" spc="15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можно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указать 	</a:t>
            </a:r>
            <a:r>
              <a:rPr sz="2200" spc="-35" dirty="0">
                <a:latin typeface="Microsoft Sans Serif"/>
                <a:cs typeface="Microsoft Sans Serif"/>
              </a:rPr>
              <a:t>имена</a:t>
            </a:r>
            <a:r>
              <a:rPr sz="2200" spc="20" dirty="0">
                <a:latin typeface="Microsoft Sans Serif"/>
                <a:cs typeface="Microsoft Sans Serif"/>
              </a:rPr>
              <a:t> </a:t>
            </a:r>
            <a:r>
              <a:rPr sz="2200" spc="-30" dirty="0">
                <a:latin typeface="Microsoft Sans Serif"/>
                <a:cs typeface="Microsoft Sans Serif"/>
              </a:rPr>
              <a:t>некоторых</a:t>
            </a:r>
            <a:r>
              <a:rPr sz="2200" spc="25" dirty="0">
                <a:latin typeface="Microsoft Sans Serif"/>
                <a:cs typeface="Microsoft Sans Serif"/>
              </a:rPr>
              <a:t> </a:t>
            </a:r>
            <a:r>
              <a:rPr sz="2200" spc="-40" dirty="0">
                <a:latin typeface="Microsoft Sans Serif"/>
                <a:cs typeface="Microsoft Sans Serif"/>
              </a:rPr>
              <a:t>переменных,</a:t>
            </a:r>
            <a:r>
              <a:rPr sz="2200" spc="20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</a:t>
            </a:r>
            <a:r>
              <a:rPr sz="2200" spc="25" dirty="0">
                <a:latin typeface="Microsoft Sans Serif"/>
                <a:cs typeface="Microsoft Sans Serif"/>
              </a:rPr>
              <a:t> </a:t>
            </a:r>
            <a:r>
              <a:rPr sz="2200" spc="-35" dirty="0">
                <a:latin typeface="Microsoft Sans Serif"/>
                <a:cs typeface="Microsoft Sans Serif"/>
              </a:rPr>
              <a:t>заключительное</a:t>
            </a:r>
            <a:r>
              <a:rPr sz="2200" spc="20" dirty="0">
                <a:latin typeface="Microsoft Sans Serif"/>
                <a:cs typeface="Microsoft Sans Serif"/>
              </a:rPr>
              <a:t> </a:t>
            </a:r>
            <a:r>
              <a:rPr sz="2200" spc="-35" dirty="0">
                <a:latin typeface="Microsoft Sans Serif"/>
                <a:cs typeface="Microsoft Sans Serif"/>
              </a:rPr>
              <a:t>двоеточие</a:t>
            </a:r>
            <a:r>
              <a:rPr sz="2200" spc="25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20" dirty="0">
                <a:latin typeface="Microsoft Sans Serif"/>
                <a:cs typeface="Microsoft Sans Serif"/>
              </a:rPr>
              <a:t> </a:t>
            </a:r>
            <a:r>
              <a:rPr sz="2200" spc="-25" dirty="0">
                <a:latin typeface="Microsoft Sans Serif"/>
                <a:cs typeface="Microsoft Sans Serif"/>
              </a:rPr>
              <a:t>конце</a:t>
            </a:r>
            <a:r>
              <a:rPr sz="2200" spc="25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строки.</a:t>
            </a:r>
            <a:r>
              <a:rPr sz="2200" spc="20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Далее 	</a:t>
            </a:r>
            <a:r>
              <a:rPr sz="2200" spc="-45" dirty="0">
                <a:latin typeface="Microsoft Sans Serif"/>
                <a:cs typeface="Microsoft Sans Serif"/>
              </a:rPr>
              <a:t>следует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блок</a:t>
            </a:r>
            <a:r>
              <a:rPr sz="2200" spc="15" dirty="0">
                <a:latin typeface="Microsoft Sans Serif"/>
                <a:cs typeface="Microsoft Sans Serif"/>
              </a:rPr>
              <a:t> </a:t>
            </a:r>
            <a:r>
              <a:rPr sz="2200" spc="-25" dirty="0">
                <a:latin typeface="Microsoft Sans Serif"/>
                <a:cs typeface="Microsoft Sans Serif"/>
              </a:rPr>
              <a:t>команд</a:t>
            </a:r>
            <a:r>
              <a:rPr sz="2200" spc="15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(инструкций),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spc="-30" dirty="0">
                <a:latin typeface="Microsoft Sans Serif"/>
                <a:cs typeface="Microsoft Sans Serif"/>
              </a:rPr>
              <a:t>составляющих</a:t>
            </a:r>
            <a:r>
              <a:rPr sz="2200" spc="15" dirty="0">
                <a:latin typeface="Microsoft Sans Serif"/>
                <a:cs typeface="Microsoft Sans Serif"/>
              </a:rPr>
              <a:t> </a:t>
            </a:r>
            <a:r>
              <a:rPr sz="2200" spc="-25" dirty="0">
                <a:latin typeface="Microsoft Sans Serif"/>
                <a:cs typeface="Microsoft Sans Serif"/>
              </a:rPr>
              <a:t>тело</a:t>
            </a:r>
            <a:r>
              <a:rPr sz="2200" spc="15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функции.</a:t>
            </a:r>
            <a:endParaRPr sz="2200" dirty="0">
              <a:latin typeface="Microsoft Sans Serif"/>
              <a:cs typeface="Microsoft Sans Serif"/>
            </a:endParaRPr>
          </a:p>
          <a:p>
            <a:pPr marL="233045" marR="206375" indent="-135890">
              <a:lnSpc>
                <a:spcPct val="80000"/>
              </a:lnSpc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34315" algn="l"/>
              </a:tabLst>
            </a:pPr>
            <a:r>
              <a:rPr sz="2200" b="1" spc="-40" dirty="0">
                <a:latin typeface="Arial"/>
                <a:cs typeface="Arial"/>
              </a:rPr>
              <a:t>Сигнатура</a:t>
            </a:r>
            <a:r>
              <a:rPr sz="2200" b="1" spc="10" dirty="0">
                <a:latin typeface="Arial"/>
                <a:cs typeface="Arial"/>
              </a:rPr>
              <a:t> </a:t>
            </a:r>
            <a:r>
              <a:rPr sz="2200" b="1" spc="-35" dirty="0">
                <a:latin typeface="Arial"/>
                <a:cs typeface="Arial"/>
              </a:rPr>
              <a:t>функции</a:t>
            </a:r>
            <a:r>
              <a:rPr sz="2200" b="1" spc="10" dirty="0">
                <a:latin typeface="Arial"/>
                <a:cs typeface="Arial"/>
              </a:rPr>
              <a:t> </a:t>
            </a:r>
            <a:r>
              <a:rPr sz="2200" spc="195" dirty="0">
                <a:latin typeface="Microsoft Sans Serif"/>
                <a:cs typeface="Microsoft Sans Serif"/>
              </a:rPr>
              <a:t>–</a:t>
            </a:r>
            <a:r>
              <a:rPr sz="2200" spc="15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часть</a:t>
            </a:r>
            <a:r>
              <a:rPr sz="2200" spc="15" dirty="0">
                <a:latin typeface="Microsoft Sans Serif"/>
                <a:cs typeface="Microsoft Sans Serif"/>
              </a:rPr>
              <a:t> </a:t>
            </a:r>
            <a:r>
              <a:rPr sz="2200" spc="-30" dirty="0">
                <a:latin typeface="Microsoft Sans Serif"/>
                <a:cs typeface="Microsoft Sans Serif"/>
              </a:rPr>
              <a:t>общего</a:t>
            </a:r>
            <a:r>
              <a:rPr sz="2200" spc="20" dirty="0">
                <a:latin typeface="Microsoft Sans Serif"/>
                <a:cs typeface="Microsoft Sans Serif"/>
              </a:rPr>
              <a:t> </a:t>
            </a:r>
            <a:r>
              <a:rPr sz="2200" spc="-35" dirty="0">
                <a:latin typeface="Microsoft Sans Serif"/>
                <a:cs typeface="Microsoft Sans Serif"/>
              </a:rPr>
              <a:t>объявления</a:t>
            </a:r>
            <a:r>
              <a:rPr sz="2200" spc="15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функции,</a:t>
            </a:r>
            <a:r>
              <a:rPr sz="2200" spc="15" dirty="0">
                <a:latin typeface="Microsoft Sans Serif"/>
                <a:cs typeface="Microsoft Sans Serif"/>
              </a:rPr>
              <a:t> </a:t>
            </a:r>
            <a:r>
              <a:rPr sz="2200" spc="-30" dirty="0">
                <a:latin typeface="Microsoft Sans Serif"/>
                <a:cs typeface="Microsoft Sans Serif"/>
              </a:rPr>
              <a:t>позволяющая</a:t>
            </a:r>
            <a:r>
              <a:rPr sz="2200" spc="20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средствами 	</a:t>
            </a:r>
            <a:r>
              <a:rPr sz="2200" spc="-20" dirty="0">
                <a:latin typeface="Microsoft Sans Serif"/>
                <a:cs typeface="Microsoft Sans Serif"/>
              </a:rPr>
              <a:t>трансляции</a:t>
            </a:r>
            <a:r>
              <a:rPr sz="2200" spc="15" dirty="0">
                <a:latin typeface="Microsoft Sans Serif"/>
                <a:cs typeface="Microsoft Sans Serif"/>
              </a:rPr>
              <a:t> </a:t>
            </a:r>
            <a:r>
              <a:rPr sz="2200" spc="-30" dirty="0">
                <a:latin typeface="Microsoft Sans Serif"/>
                <a:cs typeface="Microsoft Sans Serif"/>
              </a:rPr>
              <a:t>идентифицировать</a:t>
            </a:r>
            <a:r>
              <a:rPr sz="2200" spc="15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функцию</a:t>
            </a:r>
            <a:r>
              <a:rPr sz="2200" spc="20" dirty="0">
                <a:latin typeface="Microsoft Sans Serif"/>
                <a:cs typeface="Microsoft Sans Serif"/>
              </a:rPr>
              <a:t> </a:t>
            </a:r>
            <a:r>
              <a:rPr sz="2200" spc="-30" dirty="0">
                <a:latin typeface="Microsoft Sans Serif"/>
                <a:cs typeface="Microsoft Sans Serif"/>
              </a:rPr>
              <a:t>среди</a:t>
            </a:r>
            <a:r>
              <a:rPr sz="2200" spc="15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других.</a:t>
            </a:r>
            <a:r>
              <a:rPr sz="2200" spc="15" dirty="0">
                <a:latin typeface="Microsoft Sans Serif"/>
                <a:cs typeface="Microsoft Sans Serif"/>
              </a:rPr>
              <a:t> </a:t>
            </a:r>
            <a:r>
              <a:rPr sz="2200" spc="-35" dirty="0">
                <a:latin typeface="Microsoft Sans Serif"/>
                <a:cs typeface="Microsoft Sans Serif"/>
              </a:rPr>
              <a:t>Составляющие</a:t>
            </a:r>
            <a:r>
              <a:rPr sz="2200" spc="20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сигнатуры:</a:t>
            </a:r>
            <a:endParaRPr sz="2200" dirty="0">
              <a:latin typeface="Microsoft Sans Serif"/>
              <a:cs typeface="Microsoft Sans Serif"/>
            </a:endParaRPr>
          </a:p>
          <a:p>
            <a:pPr marL="509270" lvl="1" indent="-165735">
              <a:lnSpc>
                <a:spcPct val="80000"/>
              </a:lnSpc>
              <a:buAutoNum type="arabicPeriod"/>
              <a:tabLst>
                <a:tab pos="509270" algn="l"/>
              </a:tabLst>
            </a:pPr>
            <a:r>
              <a:rPr sz="2200" dirty="0">
                <a:latin typeface="Microsoft Sans Serif"/>
                <a:cs typeface="Microsoft Sans Serif"/>
              </a:rPr>
              <a:t>имя</a:t>
            </a:r>
            <a:r>
              <a:rPr sz="2200" spc="-45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функции;</a:t>
            </a:r>
            <a:endParaRPr sz="2200" dirty="0">
              <a:latin typeface="Microsoft Sans Serif"/>
              <a:cs typeface="Microsoft Sans Serif"/>
            </a:endParaRPr>
          </a:p>
          <a:p>
            <a:pPr marL="509270" lvl="1" indent="-165735">
              <a:lnSpc>
                <a:spcPct val="80000"/>
              </a:lnSpc>
              <a:buAutoNum type="arabicPeriod"/>
              <a:tabLst>
                <a:tab pos="509270" algn="l"/>
              </a:tabLst>
            </a:pPr>
            <a:r>
              <a:rPr sz="2200" spc="-40" dirty="0">
                <a:latin typeface="Microsoft Sans Serif"/>
                <a:cs typeface="Microsoft Sans Serif"/>
              </a:rPr>
              <a:t>аргументы</a:t>
            </a:r>
            <a:r>
              <a:rPr sz="2200" spc="25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функции;</a:t>
            </a:r>
            <a:endParaRPr sz="2200" dirty="0">
              <a:latin typeface="Microsoft Sans Serif"/>
              <a:cs typeface="Microsoft Sans Serif"/>
            </a:endParaRPr>
          </a:p>
          <a:p>
            <a:pPr marL="509270" lvl="1" indent="-165735">
              <a:lnSpc>
                <a:spcPct val="80000"/>
              </a:lnSpc>
              <a:buAutoNum type="arabicPeriod"/>
              <a:tabLst>
                <a:tab pos="509270" algn="l"/>
              </a:tabLst>
            </a:pPr>
            <a:r>
              <a:rPr sz="2200" spc="-65" dirty="0">
                <a:latin typeface="Microsoft Sans Serif"/>
                <a:cs typeface="Microsoft Sans Serif"/>
              </a:rPr>
              <a:t>возвращаемые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значения.</a:t>
            </a:r>
            <a:endParaRPr sz="2200" dirty="0">
              <a:latin typeface="Microsoft Sans Serif"/>
              <a:cs typeface="Microsoft Sans Serif"/>
            </a:endParaRPr>
          </a:p>
          <a:p>
            <a:pPr marL="12700">
              <a:lnSpc>
                <a:spcPct val="80000"/>
              </a:lnSpc>
              <a:tabLst>
                <a:tab pos="240029" algn="l"/>
              </a:tabLst>
            </a:pPr>
            <a:r>
              <a:rPr sz="2200" spc="-50" dirty="0">
                <a:solidFill>
                  <a:srgbClr val="8C8C8C"/>
                </a:solidFill>
                <a:latin typeface="Lucida Sans Unicode"/>
                <a:cs typeface="Lucida Sans Unicode"/>
              </a:rPr>
              <a:t>1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75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2200" spc="484" dirty="0">
                <a:solidFill>
                  <a:srgbClr val="AA21FF"/>
                </a:solidFill>
                <a:latin typeface="Calibri"/>
                <a:cs typeface="Calibri"/>
              </a:rPr>
              <a:t> </a:t>
            </a:r>
            <a:r>
              <a:rPr sz="2200" spc="110" dirty="0">
                <a:solidFill>
                  <a:srgbClr val="007F00"/>
                </a:solidFill>
                <a:latin typeface="Calibri"/>
                <a:cs typeface="Calibri"/>
              </a:rPr>
              <a:t>def</a:t>
            </a:r>
            <a:r>
              <a:rPr sz="2200" spc="160" dirty="0">
                <a:solidFill>
                  <a:srgbClr val="007F00"/>
                </a:solidFill>
                <a:latin typeface="Calibri"/>
                <a:cs typeface="Calibri"/>
              </a:rPr>
              <a:t>  </a:t>
            </a:r>
            <a:r>
              <a:rPr sz="2200" spc="145" dirty="0">
                <a:latin typeface="Calibri"/>
                <a:cs typeface="Calibri"/>
              </a:rPr>
              <a:t>say_hi</a:t>
            </a:r>
            <a:r>
              <a:rPr sz="2200" spc="-60" dirty="0">
                <a:latin typeface="Calibri"/>
                <a:cs typeface="Calibri"/>
              </a:rPr>
              <a:t> </a:t>
            </a:r>
            <a:r>
              <a:rPr sz="2200" spc="235" dirty="0">
                <a:latin typeface="Calibri"/>
                <a:cs typeface="Calibri"/>
              </a:rPr>
              <a:t>():</a:t>
            </a:r>
            <a:endParaRPr sz="2200" dirty="0">
              <a:latin typeface="Calibri"/>
              <a:cs typeface="Calibri"/>
            </a:endParaRPr>
          </a:p>
          <a:p>
            <a:pPr marL="12700">
              <a:lnSpc>
                <a:spcPct val="80000"/>
              </a:lnSpc>
              <a:tabLst>
                <a:tab pos="243204" algn="l"/>
                <a:tab pos="817880" algn="l"/>
              </a:tabLst>
            </a:pPr>
            <a:r>
              <a:rPr sz="2200" spc="-50" dirty="0">
                <a:solidFill>
                  <a:srgbClr val="8C8C8C"/>
                </a:solidFill>
                <a:latin typeface="Lucida Sans Unicode"/>
                <a:cs typeface="Lucida Sans Unicode"/>
              </a:rPr>
              <a:t>2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265" dirty="0">
                <a:latin typeface="Calibri"/>
                <a:cs typeface="Calibri"/>
              </a:rPr>
              <a:t>...</a:t>
            </a:r>
            <a:r>
              <a:rPr sz="2200" dirty="0">
                <a:latin typeface="Calibri"/>
                <a:cs typeface="Calibri"/>
              </a:rPr>
              <a:t>	</a:t>
            </a:r>
            <a:r>
              <a:rPr sz="2200" spc="220" dirty="0">
                <a:solidFill>
                  <a:srgbClr val="007F00"/>
                </a:solidFill>
                <a:latin typeface="Calibri"/>
                <a:cs typeface="Calibri"/>
              </a:rPr>
              <a:t>print</a:t>
            </a:r>
            <a:r>
              <a:rPr sz="2200" spc="220" dirty="0">
                <a:latin typeface="Calibri"/>
                <a:cs typeface="Calibri"/>
              </a:rPr>
              <a:t>(</a:t>
            </a:r>
            <a:r>
              <a:rPr sz="2200" spc="220" dirty="0">
                <a:solidFill>
                  <a:srgbClr val="BA2020"/>
                </a:solidFill>
                <a:latin typeface="Calibri"/>
                <a:cs typeface="Calibri"/>
              </a:rPr>
              <a:t>’</a:t>
            </a:r>
            <a:r>
              <a:rPr sz="2200" spc="-110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110" dirty="0">
                <a:solidFill>
                  <a:srgbClr val="BA2020"/>
                </a:solidFill>
                <a:latin typeface="Calibri"/>
                <a:cs typeface="Calibri"/>
              </a:rPr>
              <a:t>Hi</a:t>
            </a:r>
            <a:r>
              <a:rPr sz="2200" spc="-95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265" dirty="0">
                <a:solidFill>
                  <a:srgbClr val="BA2020"/>
                </a:solidFill>
                <a:latin typeface="Calibri"/>
                <a:cs typeface="Calibri"/>
              </a:rPr>
              <a:t>Ị’</a:t>
            </a:r>
            <a:r>
              <a:rPr sz="2200" spc="265" dirty="0">
                <a:latin typeface="Calibri"/>
                <a:cs typeface="Calibri"/>
              </a:rPr>
              <a:t>)</a:t>
            </a:r>
            <a:endParaRPr sz="2200" dirty="0">
              <a:latin typeface="Calibri"/>
              <a:cs typeface="Calibri"/>
            </a:endParaRPr>
          </a:p>
          <a:p>
            <a:pPr marL="12700">
              <a:lnSpc>
                <a:spcPct val="80000"/>
              </a:lnSpc>
            </a:pPr>
            <a:r>
              <a:rPr sz="2200" spc="-50" dirty="0">
                <a:solidFill>
                  <a:srgbClr val="8C8C8C"/>
                </a:solidFill>
                <a:latin typeface="Lucida Sans Unicode"/>
                <a:cs typeface="Lucida Sans Unicode"/>
              </a:rPr>
              <a:t>3</a:t>
            </a:r>
            <a:endParaRPr sz="2200" dirty="0">
              <a:latin typeface="Lucida Sans Unicode"/>
              <a:cs typeface="Lucida Sans Unicode"/>
            </a:endParaRPr>
          </a:p>
          <a:p>
            <a:pPr marL="12700">
              <a:lnSpc>
                <a:spcPct val="80000"/>
              </a:lnSpc>
              <a:tabLst>
                <a:tab pos="240029" algn="l"/>
              </a:tabLst>
            </a:pPr>
            <a:r>
              <a:rPr sz="2200" spc="-50" dirty="0">
                <a:solidFill>
                  <a:srgbClr val="8C8C8C"/>
                </a:solidFill>
                <a:latin typeface="Lucida Sans Unicode"/>
                <a:cs typeface="Lucida Sans Unicode"/>
              </a:rPr>
              <a:t>4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75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2200" spc="150" dirty="0">
                <a:solidFill>
                  <a:srgbClr val="AA21FF"/>
                </a:solidFill>
                <a:latin typeface="Calibri"/>
                <a:cs typeface="Calibri"/>
              </a:rPr>
              <a:t>  </a:t>
            </a:r>
            <a:r>
              <a:rPr sz="2200" spc="145" dirty="0">
                <a:latin typeface="Calibri"/>
                <a:cs typeface="Calibri"/>
              </a:rPr>
              <a:t>say_hi</a:t>
            </a:r>
            <a:r>
              <a:rPr sz="2200" spc="-60" dirty="0">
                <a:latin typeface="Calibri"/>
                <a:cs typeface="Calibri"/>
              </a:rPr>
              <a:t> </a:t>
            </a:r>
            <a:r>
              <a:rPr sz="2200" spc="200" dirty="0">
                <a:latin typeface="Calibri"/>
                <a:cs typeface="Calibri"/>
              </a:rPr>
              <a:t>()</a:t>
            </a:r>
            <a:endParaRPr sz="2200" dirty="0">
              <a:latin typeface="Calibri"/>
              <a:cs typeface="Calibri"/>
            </a:endParaRPr>
          </a:p>
          <a:p>
            <a:pPr marL="12700">
              <a:lnSpc>
                <a:spcPct val="80000"/>
              </a:lnSpc>
              <a:tabLst>
                <a:tab pos="234315" algn="l"/>
              </a:tabLst>
            </a:pPr>
            <a:r>
              <a:rPr sz="2200" spc="-50" dirty="0">
                <a:solidFill>
                  <a:srgbClr val="8C8C8C"/>
                </a:solidFill>
                <a:latin typeface="Lucida Sans Unicode"/>
                <a:cs typeface="Lucida Sans Unicode"/>
              </a:rPr>
              <a:t>5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05" dirty="0">
                <a:solidFill>
                  <a:srgbClr val="BA2020"/>
                </a:solidFill>
                <a:latin typeface="Calibri"/>
                <a:cs typeface="Calibri"/>
              </a:rPr>
              <a:t>HiỊ</a:t>
            </a:r>
            <a:endParaRPr sz="2200" dirty="0">
              <a:latin typeface="Calibri"/>
              <a:cs typeface="Calibri"/>
            </a:endParaRPr>
          </a:p>
          <a:p>
            <a:pPr marL="12700">
              <a:lnSpc>
                <a:spcPct val="80000"/>
              </a:lnSpc>
            </a:pPr>
            <a:r>
              <a:rPr sz="2200" spc="-50" dirty="0">
                <a:solidFill>
                  <a:srgbClr val="8C8C8C"/>
                </a:solidFill>
                <a:latin typeface="Lucida Sans Unicode"/>
                <a:cs typeface="Lucida Sans Unicode"/>
              </a:rPr>
              <a:t>6</a:t>
            </a:r>
            <a:endParaRPr sz="2200" dirty="0">
              <a:latin typeface="Lucida Sans Unicode"/>
              <a:cs typeface="Lucida Sans Unicode"/>
            </a:endParaRPr>
          </a:p>
        </p:txBody>
      </p:sp>
    </p:spTree>
  </p:cSld>
  <p:clrMapOvr>
    <a:masterClrMapping/>
  </p:clrMapOvr>
  <p:transition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>
            <a:extLst>
              <a:ext uri="{FF2B5EF4-FFF2-40B4-BE49-F238E27FC236}">
                <a16:creationId xmlns:a16="http://schemas.microsoft.com/office/drawing/2014/main" id="{16B8B737-6913-4FFC-8ACC-8D6B11209DC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200" y="228600"/>
            <a:ext cx="7066724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spc="-77" dirty="0"/>
              <a:t>Оператор</a:t>
            </a:r>
            <a:r>
              <a:rPr sz="3200" dirty="0"/>
              <a:t> </a:t>
            </a:r>
            <a:r>
              <a:rPr sz="3200" b="0" spc="86" dirty="0">
                <a:solidFill>
                  <a:srgbClr val="1F973F"/>
                </a:solidFill>
                <a:latin typeface="Cambria"/>
                <a:cs typeface="Cambria"/>
              </a:rPr>
              <a:t>def</a:t>
            </a: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00BAE569-2273-48E6-AC7F-7B2DB8353A7D}"/>
              </a:ext>
            </a:extLst>
          </p:cNvPr>
          <p:cNvSpPr txBox="1"/>
          <p:nvPr/>
        </p:nvSpPr>
        <p:spPr>
          <a:xfrm>
            <a:off x="455428" y="728171"/>
            <a:ext cx="9298172" cy="5450185"/>
          </a:xfrm>
          <a:prstGeom prst="rect">
            <a:avLst/>
          </a:prstGeom>
        </p:spPr>
        <p:txBody>
          <a:bodyPr vert="horz" wrap="square" lIns="0" tIns="21819" rIns="0" bIns="0" rtlCol="0">
            <a:spAutoFit/>
          </a:bodyPr>
          <a:lstStyle/>
          <a:p>
            <a:pPr marL="254201" marR="2968593" indent="-233473">
              <a:lnSpc>
                <a:spcPct val="80000"/>
              </a:lnSpc>
              <a:spcBef>
                <a:spcPts val="172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sz="2200" spc="-43" dirty="0">
                <a:latin typeface="Microsoft Sans Serif"/>
                <a:cs typeface="Microsoft Sans Serif"/>
              </a:rPr>
              <a:t>Тело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почти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всегда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содержит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оператор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94" dirty="0">
                <a:solidFill>
                  <a:srgbClr val="1F973F"/>
                </a:solidFill>
                <a:latin typeface="Calibri"/>
                <a:cs typeface="Calibri"/>
              </a:rPr>
              <a:t>return</a:t>
            </a:r>
            <a:r>
              <a:rPr sz="2200" spc="94" dirty="0">
                <a:latin typeface="Microsoft Sans Serif"/>
                <a:cs typeface="Microsoft Sans Serif"/>
              </a:rPr>
              <a:t>: 	</a:t>
            </a:r>
            <a:r>
              <a:rPr sz="2200" spc="103" dirty="0">
                <a:solidFill>
                  <a:srgbClr val="1F973F"/>
                </a:solidFill>
                <a:latin typeface="Calibri"/>
                <a:cs typeface="Calibri"/>
              </a:rPr>
              <a:t>def</a:t>
            </a:r>
            <a:r>
              <a:rPr sz="2200" spc="576" dirty="0">
                <a:solidFill>
                  <a:srgbClr val="1F973F"/>
                </a:solidFill>
                <a:latin typeface="Calibri"/>
                <a:cs typeface="Calibri"/>
              </a:rPr>
              <a:t> </a:t>
            </a:r>
            <a:r>
              <a:rPr sz="2200" i="1" spc="-69" dirty="0">
                <a:latin typeface="Calibri"/>
                <a:cs typeface="Calibri"/>
              </a:rPr>
              <a:t>имя</a:t>
            </a:r>
            <a:r>
              <a:rPr sz="2200" i="1" spc="-146" dirty="0">
                <a:latin typeface="Calibri"/>
                <a:cs typeface="Calibri"/>
              </a:rPr>
              <a:t> </a:t>
            </a:r>
            <a:r>
              <a:rPr sz="2200" dirty="0">
                <a:latin typeface="Calibri"/>
                <a:cs typeface="Calibri"/>
              </a:rPr>
              <a:t>(</a:t>
            </a:r>
            <a:r>
              <a:rPr sz="2200" i="1" dirty="0">
                <a:latin typeface="Calibri"/>
                <a:cs typeface="Calibri"/>
              </a:rPr>
              <a:t>аргумент1</a:t>
            </a:r>
            <a:r>
              <a:rPr sz="2200" dirty="0">
                <a:latin typeface="Calibri"/>
                <a:cs typeface="Calibri"/>
              </a:rPr>
              <a:t>,</a:t>
            </a:r>
            <a:r>
              <a:rPr sz="2200" spc="576" dirty="0">
                <a:latin typeface="Calibri"/>
                <a:cs typeface="Calibri"/>
              </a:rPr>
              <a:t> </a:t>
            </a:r>
            <a:r>
              <a:rPr sz="2200" i="1" dirty="0">
                <a:latin typeface="Calibri"/>
                <a:cs typeface="Calibri"/>
              </a:rPr>
              <a:t>аргумент2</a:t>
            </a:r>
            <a:r>
              <a:rPr sz="2200" dirty="0">
                <a:latin typeface="Calibri"/>
                <a:cs typeface="Calibri"/>
              </a:rPr>
              <a:t>,</a:t>
            </a:r>
            <a:r>
              <a:rPr sz="2200" spc="576" dirty="0">
                <a:latin typeface="Calibri"/>
                <a:cs typeface="Calibri"/>
              </a:rPr>
              <a:t> </a:t>
            </a:r>
            <a:r>
              <a:rPr sz="2200" spc="412" dirty="0">
                <a:latin typeface="Calibri"/>
                <a:cs typeface="Calibri"/>
              </a:rPr>
              <a:t>...</a:t>
            </a:r>
            <a:r>
              <a:rPr sz="2200" spc="576" dirty="0">
                <a:latin typeface="Calibri"/>
                <a:cs typeface="Calibri"/>
              </a:rPr>
              <a:t> </a:t>
            </a:r>
            <a:r>
              <a:rPr sz="2200" i="1" spc="-69" dirty="0">
                <a:latin typeface="Calibri"/>
                <a:cs typeface="Calibri"/>
              </a:rPr>
              <a:t>аргументN</a:t>
            </a:r>
            <a:r>
              <a:rPr sz="2200" i="1" spc="-146" dirty="0">
                <a:latin typeface="Calibri"/>
                <a:cs typeface="Calibri"/>
              </a:rPr>
              <a:t> </a:t>
            </a:r>
            <a:r>
              <a:rPr sz="2200" spc="309" dirty="0">
                <a:latin typeface="Calibri"/>
                <a:cs typeface="Calibri"/>
              </a:rPr>
              <a:t>):</a:t>
            </a:r>
            <a:endParaRPr sz="2200" dirty="0">
              <a:latin typeface="Calibri"/>
              <a:cs typeface="Calibri"/>
            </a:endParaRPr>
          </a:p>
          <a:p>
            <a:pPr marL="658960">
              <a:lnSpc>
                <a:spcPct val="80000"/>
              </a:lnSpc>
              <a:spcBef>
                <a:spcPts val="206"/>
              </a:spcBef>
            </a:pPr>
            <a:r>
              <a:rPr sz="2200" i="1" spc="-17" dirty="0">
                <a:latin typeface="Calibri"/>
                <a:cs typeface="Calibri"/>
              </a:rPr>
              <a:t>операторы</a:t>
            </a:r>
            <a:endParaRPr sz="2200" dirty="0">
              <a:latin typeface="Calibri"/>
              <a:cs typeface="Calibri"/>
            </a:endParaRPr>
          </a:p>
          <a:p>
            <a:pPr marL="658960">
              <a:lnSpc>
                <a:spcPct val="80000"/>
              </a:lnSpc>
              <a:spcBef>
                <a:spcPts val="26"/>
              </a:spcBef>
            </a:pPr>
            <a:r>
              <a:rPr sz="2200" i="1" dirty="0">
                <a:latin typeface="Arial"/>
                <a:cs typeface="Arial"/>
              </a:rPr>
              <a:t>.</a:t>
            </a:r>
            <a:r>
              <a:rPr sz="2200" i="1" spc="-163" dirty="0">
                <a:latin typeface="Arial"/>
                <a:cs typeface="Arial"/>
              </a:rPr>
              <a:t> </a:t>
            </a:r>
            <a:r>
              <a:rPr sz="2200" i="1" dirty="0">
                <a:latin typeface="Arial"/>
                <a:cs typeface="Arial"/>
              </a:rPr>
              <a:t>.</a:t>
            </a:r>
            <a:r>
              <a:rPr sz="2200" i="1" spc="-163" dirty="0">
                <a:latin typeface="Arial"/>
                <a:cs typeface="Arial"/>
              </a:rPr>
              <a:t> </a:t>
            </a:r>
            <a:r>
              <a:rPr sz="2200" i="1" spc="-86" dirty="0">
                <a:latin typeface="Arial"/>
                <a:cs typeface="Arial"/>
              </a:rPr>
              <a:t>.</a:t>
            </a:r>
            <a:endParaRPr sz="2200" dirty="0">
              <a:latin typeface="Arial"/>
              <a:cs typeface="Arial"/>
            </a:endParaRPr>
          </a:p>
          <a:p>
            <a:pPr marL="658960">
              <a:lnSpc>
                <a:spcPct val="80000"/>
              </a:lnSpc>
              <a:spcBef>
                <a:spcPts val="26"/>
              </a:spcBef>
            </a:pPr>
            <a:r>
              <a:rPr sz="2200" spc="129" dirty="0">
                <a:solidFill>
                  <a:srgbClr val="1F973F"/>
                </a:solidFill>
                <a:latin typeface="Calibri"/>
                <a:cs typeface="Calibri"/>
              </a:rPr>
              <a:t>return</a:t>
            </a:r>
            <a:r>
              <a:rPr sz="2200" spc="180" dirty="0">
                <a:solidFill>
                  <a:srgbClr val="1F973F"/>
                </a:solidFill>
                <a:latin typeface="Calibri"/>
                <a:cs typeface="Calibri"/>
              </a:rPr>
              <a:t> </a:t>
            </a:r>
            <a:r>
              <a:rPr sz="2200" spc="-17" dirty="0">
                <a:latin typeface="Calibri"/>
                <a:cs typeface="Calibri"/>
              </a:rPr>
              <a:t>значение</a:t>
            </a:r>
            <a:endParaRPr sz="2200" dirty="0">
              <a:latin typeface="Calibri"/>
              <a:cs typeface="Calibri"/>
            </a:endParaRPr>
          </a:p>
          <a:p>
            <a:pPr marL="254201" marR="8728" indent="-233473">
              <a:lnSpc>
                <a:spcPct val="80000"/>
              </a:lnSpc>
              <a:spcBef>
                <a:spcPts val="350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sz="2200" spc="-60" dirty="0">
                <a:latin typeface="Microsoft Sans Serif"/>
                <a:cs typeface="Microsoft Sans Serif"/>
              </a:rPr>
              <a:t>Оператор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129" dirty="0">
                <a:solidFill>
                  <a:srgbClr val="1F973F"/>
                </a:solidFill>
                <a:latin typeface="Calibri"/>
                <a:cs typeface="Calibri"/>
              </a:rPr>
              <a:t>return</a:t>
            </a:r>
            <a:r>
              <a:rPr sz="2200" spc="77" dirty="0">
                <a:solidFill>
                  <a:srgbClr val="1F973F"/>
                </a:solidFill>
                <a:latin typeface="Calibri"/>
                <a:cs typeface="Calibri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Python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может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появляться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где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угодно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теле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функции;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по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достижении 	</a:t>
            </a:r>
            <a:r>
              <a:rPr sz="2200" dirty="0">
                <a:latin typeface="Microsoft Sans Serif"/>
                <a:cs typeface="Microsoft Sans Serif"/>
              </a:rPr>
              <a:t>он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заканчивает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выполнение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возвращает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результат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обратно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вызывающему 	коду.</a:t>
            </a:r>
            <a:endParaRPr sz="2200" dirty="0">
              <a:latin typeface="Microsoft Sans Serif"/>
              <a:cs typeface="Microsoft Sans Serif"/>
            </a:endParaRPr>
          </a:p>
          <a:p>
            <a:pPr marL="254201" marR="593500" indent="-233473">
              <a:lnSpc>
                <a:spcPct val="80000"/>
              </a:lnSpc>
              <a:spcBef>
                <a:spcPts val="350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sz="2200" spc="-60" dirty="0">
                <a:latin typeface="Microsoft Sans Serif"/>
                <a:cs typeface="Microsoft Sans Serif"/>
              </a:rPr>
              <a:t>Оператор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129" dirty="0">
                <a:solidFill>
                  <a:srgbClr val="1F973F"/>
                </a:solidFill>
                <a:latin typeface="Calibri"/>
                <a:cs typeface="Calibri"/>
              </a:rPr>
              <a:t>return</a:t>
            </a:r>
            <a:r>
              <a:rPr sz="2200" spc="120" dirty="0">
                <a:solidFill>
                  <a:srgbClr val="1F973F"/>
                </a:solidFill>
                <a:latin typeface="Calibri"/>
                <a:cs typeface="Calibri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состоит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из</a:t>
            </a:r>
            <a:r>
              <a:rPr sz="2200" spc="69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необязательного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выражения</a:t>
            </a:r>
            <a:r>
              <a:rPr sz="2200" spc="69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с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объектным</a:t>
            </a:r>
            <a:r>
              <a:rPr sz="2200" spc="69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значением, 	</a:t>
            </a:r>
            <a:r>
              <a:rPr sz="2200" spc="-60" dirty="0">
                <a:latin typeface="Microsoft Sans Serif"/>
                <a:cs typeface="Microsoft Sans Serif"/>
              </a:rPr>
              <a:t>которое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дает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результат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функции.</a:t>
            </a:r>
            <a:endParaRPr sz="2200" dirty="0">
              <a:latin typeface="Microsoft Sans Serif"/>
              <a:cs typeface="Microsoft Sans Serif"/>
            </a:endParaRPr>
          </a:p>
          <a:p>
            <a:pPr marL="255292" indent="-233473">
              <a:lnSpc>
                <a:spcPct val="80000"/>
              </a:lnSpc>
              <a:spcBef>
                <a:spcPts val="378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5292" algn="l"/>
              </a:tabLst>
            </a:pPr>
            <a:r>
              <a:rPr sz="2200" spc="-17" dirty="0">
                <a:latin typeface="Microsoft Sans Serif"/>
                <a:cs typeface="Microsoft Sans Serif"/>
              </a:rPr>
              <a:t>Если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значение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опущено,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тогда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129" dirty="0">
                <a:solidFill>
                  <a:srgbClr val="1F973F"/>
                </a:solidFill>
                <a:latin typeface="Calibri"/>
                <a:cs typeface="Calibri"/>
              </a:rPr>
              <a:t>return</a:t>
            </a:r>
            <a:r>
              <a:rPr sz="2200" spc="77" dirty="0">
                <a:solidFill>
                  <a:srgbClr val="1F973F"/>
                </a:solidFill>
                <a:latin typeface="Calibri"/>
                <a:cs typeface="Calibri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возвращает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solidFill>
                  <a:srgbClr val="1F973F"/>
                </a:solidFill>
                <a:latin typeface="Calibri"/>
                <a:cs typeface="Calibri"/>
              </a:rPr>
              <a:t>None</a:t>
            </a:r>
            <a:r>
              <a:rPr sz="2200" spc="-17" dirty="0">
                <a:latin typeface="Microsoft Sans Serif"/>
                <a:cs typeface="Microsoft Sans Serif"/>
              </a:rPr>
              <a:t>.</a:t>
            </a:r>
            <a:endParaRPr sz="2200" dirty="0">
              <a:latin typeface="Microsoft Sans Serif"/>
              <a:cs typeface="Microsoft Sans Serif"/>
            </a:endParaRPr>
          </a:p>
          <a:p>
            <a:pPr marL="254201" marR="238928" indent="-233473">
              <a:lnSpc>
                <a:spcPct val="80000"/>
              </a:lnSpc>
              <a:spcBef>
                <a:spcPts val="350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sz="2200" spc="-60" dirty="0">
                <a:latin typeface="Microsoft Sans Serif"/>
                <a:cs typeface="Microsoft Sans Serif"/>
              </a:rPr>
              <a:t>Оператор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129" dirty="0">
                <a:solidFill>
                  <a:srgbClr val="1F973F"/>
                </a:solidFill>
                <a:latin typeface="Calibri"/>
                <a:cs typeface="Calibri"/>
              </a:rPr>
              <a:t>return</a:t>
            </a:r>
            <a:r>
              <a:rPr sz="2200" spc="86" dirty="0">
                <a:solidFill>
                  <a:srgbClr val="1F973F"/>
                </a:solidFill>
                <a:latin typeface="Calibri"/>
                <a:cs typeface="Calibri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сам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по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12" dirty="0">
                <a:latin typeface="Microsoft Sans Serif"/>
                <a:cs typeface="Microsoft Sans Serif"/>
              </a:rPr>
              <a:t>себе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также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необязателен;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если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он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отсутствует,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то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выход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из 	</a:t>
            </a:r>
            <a:r>
              <a:rPr sz="2200" spc="-17" dirty="0">
                <a:latin typeface="Microsoft Sans Serif"/>
                <a:cs typeface="Microsoft Sans Serif"/>
              </a:rPr>
              <a:t>функции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происходит,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когда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интерпретатор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достигает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26" dirty="0">
                <a:latin typeface="Microsoft Sans Serif"/>
                <a:cs typeface="Microsoft Sans Serif"/>
              </a:rPr>
              <a:t>конца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тела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функции.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Формально 	функция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без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оператора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129" dirty="0">
                <a:solidFill>
                  <a:srgbClr val="1F973F"/>
                </a:solidFill>
                <a:latin typeface="Calibri"/>
                <a:cs typeface="Calibri"/>
              </a:rPr>
              <a:t>return</a:t>
            </a:r>
            <a:r>
              <a:rPr sz="2200" spc="112" dirty="0">
                <a:solidFill>
                  <a:srgbClr val="1F973F"/>
                </a:solidFill>
                <a:latin typeface="Calibri"/>
                <a:cs typeface="Calibri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автоматически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возвращает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объект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solidFill>
                  <a:srgbClr val="1F973F"/>
                </a:solidFill>
                <a:latin typeface="Calibri"/>
                <a:cs typeface="Calibri"/>
              </a:rPr>
              <a:t>None</a:t>
            </a:r>
            <a:r>
              <a:rPr sz="2200" spc="-17" dirty="0">
                <a:latin typeface="Microsoft Sans Serif"/>
                <a:cs typeface="Microsoft Sans Serif"/>
              </a:rPr>
              <a:t>.</a:t>
            </a:r>
            <a:endParaRPr sz="2200" dirty="0">
              <a:latin typeface="Microsoft Sans Serif"/>
              <a:cs typeface="Microsoft Sans Serif"/>
            </a:endParaRPr>
          </a:p>
          <a:p>
            <a:pPr marL="254201" marR="766968" indent="-233473">
              <a:lnSpc>
                <a:spcPct val="80000"/>
              </a:lnSpc>
              <a:spcBef>
                <a:spcPts val="350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sz="2200" spc="-17" dirty="0">
                <a:latin typeface="Microsoft Sans Serif"/>
                <a:cs typeface="Microsoft Sans Serif"/>
              </a:rPr>
              <a:t>Хорошим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тоном</a:t>
            </a:r>
            <a:r>
              <a:rPr sz="2200" spc="43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является</a:t>
            </a:r>
            <a:r>
              <a:rPr sz="2200" spc="43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явное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использование</a:t>
            </a:r>
            <a:r>
              <a:rPr sz="2200" spc="43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пустого</a:t>
            </a:r>
            <a:r>
              <a:rPr sz="2200" spc="43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оператора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129" dirty="0">
                <a:solidFill>
                  <a:srgbClr val="1F973F"/>
                </a:solidFill>
                <a:latin typeface="Calibri"/>
                <a:cs typeface="Calibri"/>
              </a:rPr>
              <a:t>return</a:t>
            </a:r>
            <a:r>
              <a:rPr sz="2200" spc="94" dirty="0">
                <a:solidFill>
                  <a:srgbClr val="1F973F"/>
                </a:solidFill>
                <a:latin typeface="Calibri"/>
                <a:cs typeface="Calibri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для 	</a:t>
            </a:r>
            <a:r>
              <a:rPr sz="2200" spc="-60" dirty="0">
                <a:latin typeface="Microsoft Sans Serif"/>
                <a:cs typeface="Microsoft Sans Serif"/>
              </a:rPr>
              <a:t>дополнительного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пояснения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того,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что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функция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ничего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не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возвращает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качестве 	результата.</a:t>
            </a:r>
            <a:endParaRPr sz="2200" dirty="0">
              <a:latin typeface="Microsoft Sans Serif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2880200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>
            <a:extLst>
              <a:ext uri="{FF2B5EF4-FFF2-40B4-BE49-F238E27FC236}">
                <a16:creationId xmlns:a16="http://schemas.microsoft.com/office/drawing/2014/main" id="{918FAB50-E67E-4F3C-9275-ED771253F5F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81000" y="155220"/>
            <a:ext cx="9343646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spc="-77" dirty="0"/>
              <a:t>Оператор</a:t>
            </a:r>
            <a:r>
              <a:rPr sz="3200" dirty="0"/>
              <a:t> </a:t>
            </a:r>
            <a:r>
              <a:rPr sz="3200" b="0" spc="77" dirty="0">
                <a:solidFill>
                  <a:srgbClr val="1F973F"/>
                </a:solidFill>
                <a:latin typeface="Cambria"/>
                <a:cs typeface="Cambria"/>
              </a:rPr>
              <a:t>return</a:t>
            </a: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8954CB14-8AA4-4431-B0C1-1F9B63DB9966}"/>
              </a:ext>
            </a:extLst>
          </p:cNvPr>
          <p:cNvSpPr txBox="1">
            <a:spLocks/>
          </p:cNvSpPr>
          <p:nvPr/>
        </p:nvSpPr>
        <p:spPr>
          <a:xfrm>
            <a:off x="191987" y="387284"/>
            <a:ext cx="9067800" cy="3752705"/>
          </a:xfrm>
          <a:prstGeom prst="rect">
            <a:avLst/>
          </a:prstGeom>
        </p:spPr>
        <p:txBody>
          <a:bodyPr vert="horz" wrap="square" lIns="0" tIns="193559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201" marR="8728" indent="-233473">
              <a:lnSpc>
                <a:spcPct val="101499"/>
              </a:lnSpc>
              <a:spcBef>
                <a:spcPts val="13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lang="ru-RU" spc="-60" dirty="0"/>
              <a:t>Оператор</a:t>
            </a:r>
            <a:r>
              <a:rPr lang="ru-RU" spc="34" dirty="0"/>
              <a:t> </a:t>
            </a:r>
            <a:r>
              <a:rPr lang="ru-RU" spc="129" dirty="0" err="1">
                <a:solidFill>
                  <a:srgbClr val="1F973F"/>
                </a:solidFill>
                <a:latin typeface="Calibri"/>
                <a:cs typeface="Calibri"/>
              </a:rPr>
              <a:t>return</a:t>
            </a:r>
            <a:r>
              <a:rPr lang="ru-RU" spc="94" dirty="0">
                <a:solidFill>
                  <a:srgbClr val="1F973F"/>
                </a:solidFill>
                <a:latin typeface="Calibri"/>
                <a:cs typeface="Calibri"/>
              </a:rPr>
              <a:t> </a:t>
            </a:r>
            <a:r>
              <a:rPr lang="ru-RU" spc="-69" dirty="0"/>
              <a:t>используется</a:t>
            </a:r>
            <a:r>
              <a:rPr lang="ru-RU" spc="43" dirty="0"/>
              <a:t> </a:t>
            </a:r>
            <a:r>
              <a:rPr lang="ru-RU" dirty="0"/>
              <a:t>для</a:t>
            </a:r>
            <a:r>
              <a:rPr lang="ru-RU" spc="43" dirty="0"/>
              <a:t> </a:t>
            </a:r>
            <a:r>
              <a:rPr lang="ru-RU" spc="-69" dirty="0"/>
              <a:t>возврата5</a:t>
            </a:r>
            <a:r>
              <a:rPr lang="ru-RU" spc="43" dirty="0"/>
              <a:t> </a:t>
            </a:r>
            <a:r>
              <a:rPr lang="ru-RU" dirty="0"/>
              <a:t>из</a:t>
            </a:r>
            <a:r>
              <a:rPr lang="ru-RU" spc="43" dirty="0"/>
              <a:t> </a:t>
            </a:r>
            <a:r>
              <a:rPr lang="ru-RU" spc="-17" dirty="0"/>
              <a:t>функции,</a:t>
            </a:r>
            <a:r>
              <a:rPr lang="ru-RU" spc="43" dirty="0"/>
              <a:t> </a:t>
            </a:r>
            <a:r>
              <a:rPr lang="ru-RU" spc="-34" dirty="0"/>
              <a:t>т.е.</a:t>
            </a:r>
            <a:r>
              <a:rPr lang="ru-RU" spc="34" dirty="0"/>
              <a:t> </a:t>
            </a:r>
            <a:r>
              <a:rPr lang="ru-RU" dirty="0"/>
              <a:t>для</a:t>
            </a:r>
            <a:r>
              <a:rPr lang="ru-RU" spc="43" dirty="0"/>
              <a:t> </a:t>
            </a:r>
            <a:r>
              <a:rPr lang="ru-RU" spc="-69" dirty="0"/>
              <a:t>прекращения</a:t>
            </a:r>
            <a:r>
              <a:rPr lang="ru-RU" spc="43" dirty="0"/>
              <a:t> </a:t>
            </a:r>
            <a:r>
              <a:rPr lang="ru-RU" spc="-43" dirty="0"/>
              <a:t>её 	</a:t>
            </a:r>
            <a:r>
              <a:rPr lang="ru-RU" spc="-34" dirty="0"/>
              <a:t>работы</a:t>
            </a:r>
            <a:r>
              <a:rPr lang="ru-RU" dirty="0"/>
              <a:t> и </a:t>
            </a:r>
            <a:r>
              <a:rPr lang="ru-RU" spc="-69" dirty="0"/>
              <a:t>выхода</a:t>
            </a:r>
            <a:r>
              <a:rPr lang="ru-RU" spc="9" dirty="0"/>
              <a:t> </a:t>
            </a:r>
            <a:r>
              <a:rPr lang="ru-RU" dirty="0"/>
              <a:t>из </a:t>
            </a:r>
            <a:r>
              <a:rPr lang="ru-RU" spc="-77" dirty="0"/>
              <a:t>неё.</a:t>
            </a:r>
            <a:r>
              <a:rPr lang="ru-RU" dirty="0"/>
              <a:t> При </a:t>
            </a:r>
            <a:r>
              <a:rPr lang="ru-RU" spc="-17" dirty="0"/>
              <a:t>этом</a:t>
            </a:r>
            <a:r>
              <a:rPr lang="ru-RU" spc="9" dirty="0"/>
              <a:t> </a:t>
            </a:r>
            <a:r>
              <a:rPr lang="ru-RU" spc="-34" dirty="0"/>
              <a:t>можно</a:t>
            </a:r>
            <a:r>
              <a:rPr lang="ru-RU" dirty="0"/>
              <a:t> </a:t>
            </a:r>
            <a:r>
              <a:rPr lang="ru-RU" spc="-34" dirty="0"/>
              <a:t>также</a:t>
            </a:r>
            <a:r>
              <a:rPr lang="ru-RU" dirty="0"/>
              <a:t> </a:t>
            </a:r>
            <a:r>
              <a:rPr lang="ru-RU" spc="-52" dirty="0"/>
              <a:t>вернуть</a:t>
            </a:r>
            <a:r>
              <a:rPr lang="ru-RU" spc="9" dirty="0"/>
              <a:t> </a:t>
            </a:r>
            <a:r>
              <a:rPr lang="ru-RU" spc="-69" dirty="0"/>
              <a:t>некоторое</a:t>
            </a:r>
            <a:r>
              <a:rPr lang="ru-RU" dirty="0"/>
              <a:t> </a:t>
            </a:r>
            <a:r>
              <a:rPr lang="ru-RU" spc="-77" dirty="0"/>
              <a:t>значение</a:t>
            </a:r>
            <a:r>
              <a:rPr lang="ru-RU" dirty="0"/>
              <a:t> из</a:t>
            </a:r>
            <a:r>
              <a:rPr lang="ru-RU" spc="9" dirty="0"/>
              <a:t> </a:t>
            </a:r>
            <a:r>
              <a:rPr lang="ru-RU" spc="-17" dirty="0"/>
              <a:t>функции.</a:t>
            </a:r>
          </a:p>
          <a:p>
            <a:pPr marL="254201" marR="29457" indent="-233473">
              <a:lnSpc>
                <a:spcPct val="101499"/>
              </a:lnSpc>
              <a:spcBef>
                <a:spcPts val="679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lang="ru-RU" spc="-60" dirty="0"/>
              <a:t>Оператор</a:t>
            </a:r>
            <a:r>
              <a:rPr lang="ru-RU" spc="17" dirty="0"/>
              <a:t> </a:t>
            </a:r>
            <a:r>
              <a:rPr lang="ru-RU" spc="129" dirty="0" err="1">
                <a:solidFill>
                  <a:srgbClr val="1F973F"/>
                </a:solidFill>
                <a:latin typeface="Calibri"/>
                <a:cs typeface="Calibri"/>
              </a:rPr>
              <a:t>return</a:t>
            </a:r>
            <a:r>
              <a:rPr lang="ru-RU" spc="77" dirty="0">
                <a:solidFill>
                  <a:srgbClr val="1F973F"/>
                </a:solidFill>
                <a:latin typeface="Calibri"/>
                <a:cs typeface="Calibri"/>
              </a:rPr>
              <a:t> </a:t>
            </a:r>
            <a:r>
              <a:rPr lang="ru-RU" dirty="0"/>
              <a:t>в</a:t>
            </a:r>
            <a:r>
              <a:rPr lang="ru-RU" spc="26" dirty="0"/>
              <a:t> </a:t>
            </a:r>
            <a:r>
              <a:rPr lang="ru-RU" dirty="0" err="1"/>
              <a:t>Python</a:t>
            </a:r>
            <a:r>
              <a:rPr lang="ru-RU" spc="26" dirty="0"/>
              <a:t> </a:t>
            </a:r>
            <a:r>
              <a:rPr lang="ru-RU" spc="-43" dirty="0"/>
              <a:t>может</a:t>
            </a:r>
            <a:r>
              <a:rPr lang="ru-RU" spc="26" dirty="0"/>
              <a:t> </a:t>
            </a:r>
            <a:r>
              <a:rPr lang="ru-RU" spc="-52" dirty="0"/>
              <a:t>появляться</a:t>
            </a:r>
            <a:r>
              <a:rPr lang="ru-RU" spc="26" dirty="0"/>
              <a:t> </a:t>
            </a:r>
            <a:r>
              <a:rPr lang="ru-RU" spc="-34" dirty="0"/>
              <a:t>где</a:t>
            </a:r>
            <a:r>
              <a:rPr lang="ru-RU" spc="26" dirty="0"/>
              <a:t> </a:t>
            </a:r>
            <a:r>
              <a:rPr lang="ru-RU" spc="-34" dirty="0"/>
              <a:t>угодно</a:t>
            </a:r>
            <a:r>
              <a:rPr lang="ru-RU" spc="26" dirty="0"/>
              <a:t> </a:t>
            </a:r>
            <a:r>
              <a:rPr lang="ru-RU" dirty="0"/>
              <a:t>в</a:t>
            </a:r>
            <a:r>
              <a:rPr lang="ru-RU" spc="17" dirty="0"/>
              <a:t> </a:t>
            </a:r>
            <a:r>
              <a:rPr lang="ru-RU" spc="-69" dirty="0"/>
              <a:t>теле</a:t>
            </a:r>
            <a:r>
              <a:rPr lang="ru-RU" spc="26" dirty="0"/>
              <a:t> </a:t>
            </a:r>
            <a:r>
              <a:rPr lang="ru-RU" spc="-17" dirty="0"/>
              <a:t>функции;</a:t>
            </a:r>
            <a:r>
              <a:rPr lang="ru-RU" spc="26" dirty="0"/>
              <a:t> </a:t>
            </a:r>
            <a:r>
              <a:rPr lang="ru-RU" dirty="0"/>
              <a:t>по</a:t>
            </a:r>
            <a:r>
              <a:rPr lang="ru-RU" spc="26" dirty="0"/>
              <a:t> </a:t>
            </a:r>
            <a:r>
              <a:rPr lang="ru-RU" spc="-17" dirty="0"/>
              <a:t>достижении 	</a:t>
            </a:r>
            <a:r>
              <a:rPr lang="ru-RU" dirty="0"/>
              <a:t>он</a:t>
            </a:r>
            <a:r>
              <a:rPr lang="ru-RU" spc="34" dirty="0"/>
              <a:t> </a:t>
            </a:r>
            <a:r>
              <a:rPr lang="ru-RU" b="1" spc="-77" dirty="0">
                <a:latin typeface="Arial"/>
                <a:cs typeface="Arial"/>
              </a:rPr>
              <a:t>заканчивает</a:t>
            </a:r>
            <a:r>
              <a:rPr lang="ru-RU" b="1" spc="43" dirty="0">
                <a:latin typeface="Arial"/>
                <a:cs typeface="Arial"/>
              </a:rPr>
              <a:t> </a:t>
            </a:r>
            <a:r>
              <a:rPr lang="ru-RU" b="1" spc="-120" dirty="0">
                <a:latin typeface="Arial"/>
                <a:cs typeface="Arial"/>
              </a:rPr>
              <a:t>выполнение</a:t>
            </a:r>
            <a:r>
              <a:rPr lang="ru-RU" b="1" spc="26" dirty="0">
                <a:latin typeface="Arial"/>
                <a:cs typeface="Arial"/>
              </a:rPr>
              <a:t> </a:t>
            </a:r>
            <a:r>
              <a:rPr lang="ru-RU" b="1" spc="-60" dirty="0">
                <a:latin typeface="Arial"/>
                <a:cs typeface="Arial"/>
              </a:rPr>
              <a:t>функции</a:t>
            </a:r>
            <a:r>
              <a:rPr lang="ru-RU" b="1" spc="17" dirty="0">
                <a:latin typeface="Arial"/>
                <a:cs typeface="Arial"/>
              </a:rPr>
              <a:t> </a:t>
            </a:r>
            <a:r>
              <a:rPr lang="ru-RU" dirty="0"/>
              <a:t>и</a:t>
            </a:r>
            <a:r>
              <a:rPr lang="ru-RU" spc="34" dirty="0"/>
              <a:t> </a:t>
            </a:r>
            <a:r>
              <a:rPr lang="ru-RU" spc="-69" dirty="0"/>
              <a:t>возвращает</a:t>
            </a:r>
            <a:r>
              <a:rPr lang="ru-RU" spc="43" dirty="0"/>
              <a:t> </a:t>
            </a:r>
            <a:r>
              <a:rPr lang="ru-RU" spc="-69" dirty="0"/>
              <a:t>результат</a:t>
            </a:r>
            <a:r>
              <a:rPr lang="ru-RU" spc="34" dirty="0"/>
              <a:t> </a:t>
            </a:r>
            <a:r>
              <a:rPr lang="ru-RU" spc="-52" dirty="0"/>
              <a:t>обратно</a:t>
            </a:r>
            <a:r>
              <a:rPr lang="ru-RU" spc="34" dirty="0"/>
              <a:t> </a:t>
            </a:r>
            <a:r>
              <a:rPr lang="ru-RU" spc="-17" dirty="0"/>
              <a:t>вызывающему 	коду.</a:t>
            </a:r>
          </a:p>
        </p:txBody>
      </p:sp>
      <p:sp>
        <p:nvSpPr>
          <p:cNvPr id="6" name="object 17">
            <a:extLst>
              <a:ext uri="{FF2B5EF4-FFF2-40B4-BE49-F238E27FC236}">
                <a16:creationId xmlns:a16="http://schemas.microsoft.com/office/drawing/2014/main" id="{4D547F0C-01F4-4D3B-AC99-4EF47516B41B}"/>
              </a:ext>
            </a:extLst>
          </p:cNvPr>
          <p:cNvSpPr txBox="1"/>
          <p:nvPr/>
        </p:nvSpPr>
        <p:spPr>
          <a:xfrm>
            <a:off x="411126" y="4348665"/>
            <a:ext cx="3941672" cy="2192935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98189">
              <a:lnSpc>
                <a:spcPts val="1701"/>
              </a:lnSpc>
              <a:spcBef>
                <a:spcPts val="163"/>
              </a:spcBef>
              <a:tabLst>
                <a:tab pos="488765" algn="l"/>
              </a:tabLst>
            </a:pPr>
            <a:r>
              <a:rPr sz="1031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1</a:t>
            </a:r>
            <a:r>
              <a:rPr sz="1031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1546" spc="129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1546" spc="258" dirty="0">
                <a:solidFill>
                  <a:srgbClr val="AA21FF"/>
                </a:solidFill>
                <a:latin typeface="Calibri"/>
                <a:cs typeface="Calibri"/>
              </a:rPr>
              <a:t>  </a:t>
            </a:r>
            <a:r>
              <a:rPr sz="1546" spc="189" dirty="0">
                <a:solidFill>
                  <a:srgbClr val="007F00"/>
                </a:solidFill>
                <a:latin typeface="Calibri"/>
                <a:cs typeface="Calibri"/>
              </a:rPr>
              <a:t>def</a:t>
            </a:r>
            <a:r>
              <a:rPr sz="1546" spc="283" dirty="0">
                <a:solidFill>
                  <a:srgbClr val="007F00"/>
                </a:solidFill>
                <a:latin typeface="Calibri"/>
                <a:cs typeface="Calibri"/>
              </a:rPr>
              <a:t>  </a:t>
            </a:r>
            <a:r>
              <a:rPr sz="1546" dirty="0">
                <a:latin typeface="Calibri"/>
                <a:cs typeface="Calibri"/>
              </a:rPr>
              <a:t>maximum</a:t>
            </a:r>
            <a:r>
              <a:rPr sz="1546" spc="-103" dirty="0">
                <a:latin typeface="Calibri"/>
                <a:cs typeface="Calibri"/>
              </a:rPr>
              <a:t> </a:t>
            </a:r>
            <a:r>
              <a:rPr sz="1546" spc="393" dirty="0">
                <a:latin typeface="Calibri"/>
                <a:cs typeface="Calibri"/>
              </a:rPr>
              <a:t>(x,</a:t>
            </a:r>
            <a:r>
              <a:rPr sz="1546" spc="816" dirty="0">
                <a:latin typeface="Calibri"/>
                <a:cs typeface="Calibri"/>
              </a:rPr>
              <a:t> </a:t>
            </a:r>
            <a:r>
              <a:rPr sz="1546" spc="335" dirty="0">
                <a:latin typeface="Calibri"/>
                <a:cs typeface="Calibri"/>
              </a:rPr>
              <a:t>y):</a:t>
            </a:r>
            <a:endParaRPr sz="1546" dirty="0">
              <a:latin typeface="Calibri"/>
              <a:cs typeface="Calibri"/>
            </a:endParaRPr>
          </a:p>
          <a:p>
            <a:pPr marL="98189">
              <a:lnSpc>
                <a:spcPts val="1536"/>
              </a:lnSpc>
              <a:tabLst>
                <a:tab pos="494220" algn="l"/>
                <a:tab pos="1478296" algn="l"/>
              </a:tabLst>
            </a:pPr>
            <a:r>
              <a:rPr sz="1031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2</a:t>
            </a:r>
            <a:r>
              <a:rPr sz="1031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1546" spc="455" dirty="0">
                <a:latin typeface="Calibri"/>
                <a:cs typeface="Calibri"/>
              </a:rPr>
              <a:t>...</a:t>
            </a:r>
            <a:r>
              <a:rPr sz="1546" dirty="0">
                <a:latin typeface="Calibri"/>
                <a:cs typeface="Calibri"/>
              </a:rPr>
              <a:t>	</a:t>
            </a:r>
            <a:r>
              <a:rPr sz="1546" spc="436" dirty="0">
                <a:solidFill>
                  <a:srgbClr val="007F00"/>
                </a:solidFill>
                <a:latin typeface="Calibri"/>
                <a:cs typeface="Calibri"/>
              </a:rPr>
              <a:t>if</a:t>
            </a:r>
            <a:r>
              <a:rPr sz="1546" spc="799" dirty="0">
                <a:solidFill>
                  <a:srgbClr val="007F00"/>
                </a:solidFill>
                <a:latin typeface="Calibri"/>
                <a:cs typeface="Calibri"/>
              </a:rPr>
              <a:t> </a:t>
            </a:r>
            <a:r>
              <a:rPr sz="1546" spc="137" dirty="0">
                <a:latin typeface="Calibri"/>
                <a:cs typeface="Calibri"/>
              </a:rPr>
              <a:t>x</a:t>
            </a:r>
            <a:r>
              <a:rPr sz="1546" spc="773" dirty="0">
                <a:latin typeface="Calibri"/>
                <a:cs typeface="Calibri"/>
              </a:rPr>
              <a:t> </a:t>
            </a:r>
            <a:r>
              <a:rPr sz="1546" dirty="0">
                <a:solidFill>
                  <a:srgbClr val="AA21FF"/>
                </a:solidFill>
                <a:latin typeface="Calibri"/>
                <a:cs typeface="Calibri"/>
              </a:rPr>
              <a:t>&gt;</a:t>
            </a:r>
            <a:r>
              <a:rPr sz="1546" spc="782" dirty="0">
                <a:solidFill>
                  <a:srgbClr val="AA21FF"/>
                </a:solidFill>
                <a:latin typeface="Calibri"/>
                <a:cs typeface="Calibri"/>
              </a:rPr>
              <a:t> </a:t>
            </a:r>
            <a:r>
              <a:rPr sz="1546" spc="283" dirty="0">
                <a:latin typeface="Calibri"/>
                <a:cs typeface="Calibri"/>
              </a:rPr>
              <a:t>y:</a:t>
            </a:r>
            <a:endParaRPr sz="1546" dirty="0">
              <a:latin typeface="Calibri"/>
              <a:cs typeface="Calibri"/>
            </a:endParaRPr>
          </a:p>
          <a:p>
            <a:pPr marL="98189">
              <a:lnSpc>
                <a:spcPts val="1536"/>
              </a:lnSpc>
              <a:tabLst>
                <a:tab pos="494220" algn="l"/>
                <a:tab pos="1974698" algn="l"/>
              </a:tabLst>
            </a:pPr>
            <a:r>
              <a:rPr sz="1031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3</a:t>
            </a:r>
            <a:r>
              <a:rPr sz="1031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1546" spc="455" dirty="0">
                <a:latin typeface="Calibri"/>
                <a:cs typeface="Calibri"/>
              </a:rPr>
              <a:t>...</a:t>
            </a:r>
            <a:r>
              <a:rPr sz="1546" dirty="0">
                <a:latin typeface="Calibri"/>
                <a:cs typeface="Calibri"/>
              </a:rPr>
              <a:t>	</a:t>
            </a:r>
            <a:r>
              <a:rPr sz="1546" spc="249" dirty="0">
                <a:solidFill>
                  <a:srgbClr val="007F00"/>
                </a:solidFill>
                <a:latin typeface="Calibri"/>
                <a:cs typeface="Calibri"/>
              </a:rPr>
              <a:t>return</a:t>
            </a:r>
            <a:r>
              <a:rPr sz="1546" spc="850" dirty="0">
                <a:solidFill>
                  <a:srgbClr val="007F00"/>
                </a:solidFill>
                <a:latin typeface="Calibri"/>
                <a:cs typeface="Calibri"/>
              </a:rPr>
              <a:t> </a:t>
            </a:r>
            <a:r>
              <a:rPr sz="1546" spc="52" dirty="0">
                <a:latin typeface="Calibri"/>
                <a:cs typeface="Calibri"/>
              </a:rPr>
              <a:t>x</a:t>
            </a:r>
            <a:endParaRPr sz="1546" dirty="0">
              <a:latin typeface="Calibri"/>
              <a:cs typeface="Calibri"/>
            </a:endParaRPr>
          </a:p>
          <a:p>
            <a:pPr marL="98189">
              <a:lnSpc>
                <a:spcPts val="1536"/>
              </a:lnSpc>
              <a:tabLst>
                <a:tab pos="494220" algn="l"/>
                <a:tab pos="1480476" algn="l"/>
              </a:tabLst>
            </a:pPr>
            <a:r>
              <a:rPr sz="1031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4</a:t>
            </a:r>
            <a:r>
              <a:rPr sz="1031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1546" spc="455" dirty="0">
                <a:latin typeface="Calibri"/>
                <a:cs typeface="Calibri"/>
              </a:rPr>
              <a:t>...</a:t>
            </a:r>
            <a:r>
              <a:rPr sz="1546" dirty="0">
                <a:latin typeface="Calibri"/>
                <a:cs typeface="Calibri"/>
              </a:rPr>
              <a:t>	</a:t>
            </a:r>
            <a:r>
              <a:rPr sz="1546" spc="404" dirty="0">
                <a:solidFill>
                  <a:srgbClr val="007F00"/>
                </a:solidFill>
                <a:latin typeface="Calibri"/>
                <a:cs typeface="Calibri"/>
              </a:rPr>
              <a:t>elif</a:t>
            </a:r>
            <a:r>
              <a:rPr sz="1546" spc="266" dirty="0">
                <a:solidFill>
                  <a:srgbClr val="007F00"/>
                </a:solidFill>
                <a:latin typeface="Calibri"/>
                <a:cs typeface="Calibri"/>
              </a:rPr>
              <a:t>  </a:t>
            </a:r>
            <a:r>
              <a:rPr sz="1546" spc="137" dirty="0">
                <a:latin typeface="Calibri"/>
                <a:cs typeface="Calibri"/>
              </a:rPr>
              <a:t>x</a:t>
            </a:r>
            <a:r>
              <a:rPr sz="1546" spc="850" dirty="0">
                <a:latin typeface="Calibri"/>
                <a:cs typeface="Calibri"/>
              </a:rPr>
              <a:t> </a:t>
            </a:r>
            <a:r>
              <a:rPr sz="1546" dirty="0">
                <a:latin typeface="Calibri"/>
                <a:cs typeface="Calibri"/>
              </a:rPr>
              <a:t>==</a:t>
            </a:r>
            <a:r>
              <a:rPr sz="1546" spc="850" dirty="0">
                <a:latin typeface="Calibri"/>
                <a:cs typeface="Calibri"/>
              </a:rPr>
              <a:t> </a:t>
            </a:r>
            <a:r>
              <a:rPr sz="1546" spc="283" dirty="0">
                <a:latin typeface="Calibri"/>
                <a:cs typeface="Calibri"/>
              </a:rPr>
              <a:t>y:</a:t>
            </a:r>
            <a:endParaRPr sz="1546" dirty="0">
              <a:latin typeface="Calibri"/>
              <a:cs typeface="Calibri"/>
            </a:endParaRPr>
          </a:p>
          <a:p>
            <a:pPr marL="98189">
              <a:lnSpc>
                <a:spcPts val="1536"/>
              </a:lnSpc>
              <a:tabLst>
                <a:tab pos="494220" algn="l"/>
                <a:tab pos="1974698" algn="l"/>
              </a:tabLst>
            </a:pPr>
            <a:r>
              <a:rPr sz="1031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5</a:t>
            </a:r>
            <a:r>
              <a:rPr sz="1031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1546" spc="455" dirty="0">
                <a:latin typeface="Calibri"/>
                <a:cs typeface="Calibri"/>
              </a:rPr>
              <a:t>...</a:t>
            </a:r>
            <a:r>
              <a:rPr sz="1546" dirty="0">
                <a:latin typeface="Calibri"/>
                <a:cs typeface="Calibri"/>
              </a:rPr>
              <a:t>	</a:t>
            </a:r>
            <a:r>
              <a:rPr sz="1546" spc="249" dirty="0">
                <a:solidFill>
                  <a:srgbClr val="007F00"/>
                </a:solidFill>
                <a:latin typeface="Calibri"/>
                <a:cs typeface="Calibri"/>
              </a:rPr>
              <a:t>return</a:t>
            </a:r>
            <a:r>
              <a:rPr sz="1546" spc="850" dirty="0">
                <a:solidFill>
                  <a:srgbClr val="007F00"/>
                </a:solidFill>
                <a:latin typeface="Calibri"/>
                <a:cs typeface="Calibri"/>
              </a:rPr>
              <a:t> </a:t>
            </a:r>
            <a:r>
              <a:rPr sz="1546" spc="180" dirty="0">
                <a:solidFill>
                  <a:srgbClr val="BA2020"/>
                </a:solidFill>
                <a:latin typeface="Calibri"/>
                <a:cs typeface="Calibri"/>
              </a:rPr>
              <a:t>"</a:t>
            </a:r>
            <a:r>
              <a:rPr sz="1546" spc="-137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spc="283" dirty="0">
                <a:solidFill>
                  <a:srgbClr val="BA2020"/>
                </a:solidFill>
                <a:latin typeface="Calibri"/>
                <a:cs typeface="Calibri"/>
              </a:rPr>
              <a:t>Equals."</a:t>
            </a:r>
            <a:endParaRPr sz="1546" dirty="0">
              <a:latin typeface="Calibri"/>
              <a:cs typeface="Calibri"/>
            </a:endParaRPr>
          </a:p>
          <a:p>
            <a:pPr marL="98189">
              <a:lnSpc>
                <a:spcPts val="1536"/>
              </a:lnSpc>
              <a:tabLst>
                <a:tab pos="494220" algn="l"/>
                <a:tab pos="1480476" algn="l"/>
              </a:tabLst>
            </a:pPr>
            <a:r>
              <a:rPr sz="1031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6</a:t>
            </a:r>
            <a:r>
              <a:rPr sz="1031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1546" spc="455" dirty="0">
                <a:latin typeface="Calibri"/>
                <a:cs typeface="Calibri"/>
              </a:rPr>
              <a:t>...</a:t>
            </a:r>
            <a:r>
              <a:rPr sz="1546" dirty="0">
                <a:latin typeface="Calibri"/>
                <a:cs typeface="Calibri"/>
              </a:rPr>
              <a:t>	</a:t>
            </a:r>
            <a:r>
              <a:rPr sz="1546" spc="266" dirty="0">
                <a:solidFill>
                  <a:srgbClr val="007F00"/>
                </a:solidFill>
                <a:latin typeface="Calibri"/>
                <a:cs typeface="Calibri"/>
              </a:rPr>
              <a:t>else</a:t>
            </a:r>
            <a:r>
              <a:rPr sz="1546" spc="-120" dirty="0">
                <a:solidFill>
                  <a:srgbClr val="007F00"/>
                </a:solidFill>
                <a:latin typeface="Calibri"/>
                <a:cs typeface="Calibri"/>
              </a:rPr>
              <a:t> </a:t>
            </a:r>
            <a:r>
              <a:rPr sz="1546" spc="309" dirty="0">
                <a:latin typeface="Calibri"/>
                <a:cs typeface="Calibri"/>
              </a:rPr>
              <a:t>:</a:t>
            </a:r>
            <a:endParaRPr sz="1546" dirty="0">
              <a:latin typeface="Calibri"/>
              <a:cs typeface="Calibri"/>
            </a:endParaRPr>
          </a:p>
          <a:p>
            <a:pPr marL="98189">
              <a:lnSpc>
                <a:spcPts val="1701"/>
              </a:lnSpc>
              <a:tabLst>
                <a:tab pos="494220" algn="l"/>
                <a:tab pos="1974698" algn="l"/>
              </a:tabLst>
            </a:pPr>
            <a:r>
              <a:rPr sz="1031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7</a:t>
            </a:r>
            <a:r>
              <a:rPr sz="1031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1546" spc="455" dirty="0">
                <a:latin typeface="Calibri"/>
                <a:cs typeface="Calibri"/>
              </a:rPr>
              <a:t>...</a:t>
            </a:r>
            <a:r>
              <a:rPr sz="1546" dirty="0">
                <a:latin typeface="Calibri"/>
                <a:cs typeface="Calibri"/>
              </a:rPr>
              <a:t>	</a:t>
            </a:r>
            <a:r>
              <a:rPr sz="1546" spc="249" dirty="0">
                <a:solidFill>
                  <a:srgbClr val="007F00"/>
                </a:solidFill>
                <a:latin typeface="Calibri"/>
                <a:cs typeface="Calibri"/>
              </a:rPr>
              <a:t>return</a:t>
            </a:r>
            <a:r>
              <a:rPr sz="1546" spc="850" dirty="0">
                <a:solidFill>
                  <a:srgbClr val="007F00"/>
                </a:solidFill>
                <a:latin typeface="Calibri"/>
                <a:cs typeface="Calibri"/>
              </a:rPr>
              <a:t> </a:t>
            </a:r>
            <a:r>
              <a:rPr sz="1546" spc="9" dirty="0">
                <a:latin typeface="Calibri"/>
                <a:cs typeface="Calibri"/>
              </a:rPr>
              <a:t>y</a:t>
            </a:r>
            <a:endParaRPr sz="1546" dirty="0">
              <a:latin typeface="Calibri"/>
              <a:cs typeface="Calibri"/>
            </a:endParaRPr>
          </a:p>
          <a:p>
            <a:pPr marL="98189">
              <a:lnSpc>
                <a:spcPts val="1134"/>
              </a:lnSpc>
              <a:spcBef>
                <a:spcPts val="196"/>
              </a:spcBef>
            </a:pPr>
            <a:r>
              <a:rPr sz="1031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8</a:t>
            </a:r>
            <a:endParaRPr sz="1031" dirty="0">
              <a:latin typeface="Lucida Sans Unicode"/>
              <a:cs typeface="Lucida Sans Unicode"/>
            </a:endParaRPr>
          </a:p>
          <a:p>
            <a:pPr marL="98189">
              <a:lnSpc>
                <a:spcPts val="1589"/>
              </a:lnSpc>
              <a:tabLst>
                <a:tab pos="488765" algn="l"/>
              </a:tabLst>
            </a:pPr>
            <a:r>
              <a:rPr sz="1031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9</a:t>
            </a:r>
            <a:r>
              <a:rPr sz="1031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1546" spc="129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1546" spc="266" dirty="0">
                <a:solidFill>
                  <a:srgbClr val="AA21FF"/>
                </a:solidFill>
                <a:latin typeface="Calibri"/>
                <a:cs typeface="Calibri"/>
              </a:rPr>
              <a:t>  </a:t>
            </a:r>
            <a:r>
              <a:rPr sz="1546" spc="335" dirty="0">
                <a:solidFill>
                  <a:srgbClr val="007F00"/>
                </a:solidFill>
                <a:latin typeface="Calibri"/>
                <a:cs typeface="Calibri"/>
              </a:rPr>
              <a:t>print</a:t>
            </a:r>
            <a:r>
              <a:rPr sz="1546" spc="335" dirty="0">
                <a:latin typeface="Calibri"/>
                <a:cs typeface="Calibri"/>
              </a:rPr>
              <a:t>(</a:t>
            </a:r>
            <a:r>
              <a:rPr sz="1546" spc="-103" dirty="0">
                <a:latin typeface="Calibri"/>
                <a:cs typeface="Calibri"/>
              </a:rPr>
              <a:t> </a:t>
            </a:r>
            <a:r>
              <a:rPr sz="1546" dirty="0">
                <a:latin typeface="Calibri"/>
                <a:cs typeface="Calibri"/>
              </a:rPr>
              <a:t>maximum</a:t>
            </a:r>
            <a:r>
              <a:rPr sz="1546" spc="-103" dirty="0">
                <a:latin typeface="Calibri"/>
                <a:cs typeface="Calibri"/>
              </a:rPr>
              <a:t> </a:t>
            </a:r>
            <a:r>
              <a:rPr sz="1546" spc="223" dirty="0">
                <a:latin typeface="Calibri"/>
                <a:cs typeface="Calibri"/>
              </a:rPr>
              <a:t>(2</a:t>
            </a:r>
            <a:r>
              <a:rPr sz="1546" spc="-146" dirty="0">
                <a:latin typeface="Calibri"/>
                <a:cs typeface="Calibri"/>
              </a:rPr>
              <a:t> </a:t>
            </a:r>
            <a:r>
              <a:rPr sz="1546" spc="421" dirty="0">
                <a:latin typeface="Calibri"/>
                <a:cs typeface="Calibri"/>
              </a:rPr>
              <a:t>,</a:t>
            </a:r>
            <a:r>
              <a:rPr sz="1546" spc="266" dirty="0">
                <a:latin typeface="Calibri"/>
                <a:cs typeface="Calibri"/>
              </a:rPr>
              <a:t>  </a:t>
            </a:r>
            <a:r>
              <a:rPr sz="1546" spc="283" dirty="0">
                <a:latin typeface="Calibri"/>
                <a:cs typeface="Calibri"/>
              </a:rPr>
              <a:t>3))</a:t>
            </a:r>
            <a:endParaRPr sz="1546" dirty="0">
              <a:latin typeface="Calibri"/>
              <a:cs typeface="Calibri"/>
            </a:endParaRPr>
          </a:p>
          <a:p>
            <a:pPr marL="21820">
              <a:lnSpc>
                <a:spcPts val="1701"/>
              </a:lnSpc>
              <a:tabLst>
                <a:tab pos="488765" algn="l"/>
              </a:tabLst>
            </a:pPr>
            <a:r>
              <a:rPr sz="1031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10</a:t>
            </a:r>
            <a:r>
              <a:rPr sz="1031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1546" spc="-86" dirty="0">
                <a:latin typeface="Calibri"/>
                <a:cs typeface="Calibri"/>
              </a:rPr>
              <a:t>3</a:t>
            </a:r>
            <a:endParaRPr sz="1546" dirty="0">
              <a:latin typeface="Calibri"/>
              <a:cs typeface="Calibri"/>
            </a:endParaRPr>
          </a:p>
          <a:p>
            <a:pPr marL="21820">
              <a:spcBef>
                <a:spcPts val="206"/>
              </a:spcBef>
            </a:pPr>
            <a:r>
              <a:rPr sz="1031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11</a:t>
            </a:r>
            <a:endParaRPr sz="1031" dirty="0">
              <a:latin typeface="Lucida Sans Unicode"/>
              <a:cs typeface="Lucida Sans Unicode"/>
            </a:endParaRPr>
          </a:p>
        </p:txBody>
      </p:sp>
      <p:sp>
        <p:nvSpPr>
          <p:cNvPr id="7" name="object 29">
            <a:extLst>
              <a:ext uri="{FF2B5EF4-FFF2-40B4-BE49-F238E27FC236}">
                <a16:creationId xmlns:a16="http://schemas.microsoft.com/office/drawing/2014/main" id="{3AB1A43C-C94D-4CFE-BDF7-ACE021F16110}"/>
              </a:ext>
            </a:extLst>
          </p:cNvPr>
          <p:cNvSpPr txBox="1"/>
          <p:nvPr/>
        </p:nvSpPr>
        <p:spPr>
          <a:xfrm>
            <a:off x="5181600" y="4509127"/>
            <a:ext cx="3941672" cy="2000575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98189">
              <a:lnSpc>
                <a:spcPts val="1701"/>
              </a:lnSpc>
              <a:spcBef>
                <a:spcPts val="163"/>
              </a:spcBef>
              <a:tabLst>
                <a:tab pos="488765" algn="l"/>
              </a:tabLst>
            </a:pPr>
            <a:r>
              <a:rPr sz="1031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1</a:t>
            </a:r>
            <a:r>
              <a:rPr sz="1031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1546" spc="129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1546" spc="258" dirty="0">
                <a:solidFill>
                  <a:srgbClr val="AA21FF"/>
                </a:solidFill>
                <a:latin typeface="Calibri"/>
                <a:cs typeface="Calibri"/>
              </a:rPr>
              <a:t>  </a:t>
            </a:r>
            <a:r>
              <a:rPr sz="1546" spc="189" dirty="0">
                <a:solidFill>
                  <a:srgbClr val="007F00"/>
                </a:solidFill>
                <a:latin typeface="Calibri"/>
                <a:cs typeface="Calibri"/>
              </a:rPr>
              <a:t>def</a:t>
            </a:r>
            <a:r>
              <a:rPr sz="1546" spc="283" dirty="0">
                <a:solidFill>
                  <a:srgbClr val="007F00"/>
                </a:solidFill>
                <a:latin typeface="Calibri"/>
                <a:cs typeface="Calibri"/>
              </a:rPr>
              <a:t>  </a:t>
            </a:r>
            <a:r>
              <a:rPr sz="1546" dirty="0">
                <a:latin typeface="Calibri"/>
                <a:cs typeface="Calibri"/>
              </a:rPr>
              <a:t>maximum</a:t>
            </a:r>
            <a:r>
              <a:rPr sz="1546" spc="-103" dirty="0">
                <a:latin typeface="Calibri"/>
                <a:cs typeface="Calibri"/>
              </a:rPr>
              <a:t> </a:t>
            </a:r>
            <a:r>
              <a:rPr sz="1546" spc="393" dirty="0">
                <a:latin typeface="Calibri"/>
                <a:cs typeface="Calibri"/>
              </a:rPr>
              <a:t>(x,</a:t>
            </a:r>
            <a:r>
              <a:rPr sz="1546" spc="816" dirty="0">
                <a:latin typeface="Calibri"/>
                <a:cs typeface="Calibri"/>
              </a:rPr>
              <a:t> </a:t>
            </a:r>
            <a:r>
              <a:rPr sz="1546" spc="335" dirty="0">
                <a:latin typeface="Calibri"/>
                <a:cs typeface="Calibri"/>
              </a:rPr>
              <a:t>y):</a:t>
            </a:r>
            <a:endParaRPr sz="1546" dirty="0">
              <a:latin typeface="Calibri"/>
              <a:cs typeface="Calibri"/>
            </a:endParaRPr>
          </a:p>
          <a:p>
            <a:pPr marL="98189">
              <a:lnSpc>
                <a:spcPts val="1536"/>
              </a:lnSpc>
              <a:tabLst>
                <a:tab pos="494220" algn="l"/>
                <a:tab pos="1478296" algn="l"/>
              </a:tabLst>
            </a:pPr>
            <a:r>
              <a:rPr sz="1031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2</a:t>
            </a:r>
            <a:r>
              <a:rPr sz="1031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1546" spc="455" dirty="0">
                <a:latin typeface="Calibri"/>
                <a:cs typeface="Calibri"/>
              </a:rPr>
              <a:t>...</a:t>
            </a:r>
            <a:r>
              <a:rPr sz="1546" dirty="0">
                <a:latin typeface="Calibri"/>
                <a:cs typeface="Calibri"/>
              </a:rPr>
              <a:t>	</a:t>
            </a:r>
            <a:r>
              <a:rPr sz="1546" spc="436" dirty="0">
                <a:solidFill>
                  <a:srgbClr val="007F00"/>
                </a:solidFill>
                <a:latin typeface="Calibri"/>
                <a:cs typeface="Calibri"/>
              </a:rPr>
              <a:t>if</a:t>
            </a:r>
            <a:r>
              <a:rPr sz="1546" spc="799" dirty="0">
                <a:solidFill>
                  <a:srgbClr val="007F00"/>
                </a:solidFill>
                <a:latin typeface="Calibri"/>
                <a:cs typeface="Calibri"/>
              </a:rPr>
              <a:t> </a:t>
            </a:r>
            <a:r>
              <a:rPr sz="1546" spc="137" dirty="0">
                <a:latin typeface="Calibri"/>
                <a:cs typeface="Calibri"/>
              </a:rPr>
              <a:t>x</a:t>
            </a:r>
            <a:r>
              <a:rPr sz="1546" spc="773" dirty="0">
                <a:latin typeface="Calibri"/>
                <a:cs typeface="Calibri"/>
              </a:rPr>
              <a:t> </a:t>
            </a:r>
            <a:r>
              <a:rPr sz="1546" dirty="0">
                <a:solidFill>
                  <a:srgbClr val="AA21FF"/>
                </a:solidFill>
                <a:latin typeface="Calibri"/>
                <a:cs typeface="Calibri"/>
              </a:rPr>
              <a:t>&gt;</a:t>
            </a:r>
            <a:r>
              <a:rPr sz="1546" spc="782" dirty="0">
                <a:solidFill>
                  <a:srgbClr val="AA21FF"/>
                </a:solidFill>
                <a:latin typeface="Calibri"/>
                <a:cs typeface="Calibri"/>
              </a:rPr>
              <a:t> </a:t>
            </a:r>
            <a:r>
              <a:rPr sz="1546" spc="283" dirty="0">
                <a:latin typeface="Calibri"/>
                <a:cs typeface="Calibri"/>
              </a:rPr>
              <a:t>y:</a:t>
            </a:r>
            <a:endParaRPr sz="1546" dirty="0">
              <a:latin typeface="Calibri"/>
              <a:cs typeface="Calibri"/>
            </a:endParaRPr>
          </a:p>
          <a:p>
            <a:pPr marL="98189">
              <a:lnSpc>
                <a:spcPts val="1536"/>
              </a:lnSpc>
              <a:tabLst>
                <a:tab pos="494220" algn="l"/>
                <a:tab pos="1974698" algn="l"/>
              </a:tabLst>
            </a:pPr>
            <a:r>
              <a:rPr sz="1031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3</a:t>
            </a:r>
            <a:r>
              <a:rPr sz="1031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1546" spc="455" dirty="0">
                <a:latin typeface="Calibri"/>
                <a:cs typeface="Calibri"/>
              </a:rPr>
              <a:t>...</a:t>
            </a:r>
            <a:r>
              <a:rPr sz="1546" dirty="0">
                <a:latin typeface="Calibri"/>
                <a:cs typeface="Calibri"/>
              </a:rPr>
              <a:t>	</a:t>
            </a:r>
            <a:r>
              <a:rPr sz="1546" spc="249" dirty="0">
                <a:solidFill>
                  <a:srgbClr val="007F00"/>
                </a:solidFill>
                <a:latin typeface="Calibri"/>
                <a:cs typeface="Calibri"/>
              </a:rPr>
              <a:t>return</a:t>
            </a:r>
            <a:r>
              <a:rPr sz="1546" spc="842" dirty="0">
                <a:solidFill>
                  <a:srgbClr val="007F00"/>
                </a:solidFill>
                <a:latin typeface="Calibri"/>
                <a:cs typeface="Calibri"/>
              </a:rPr>
              <a:t> </a:t>
            </a:r>
            <a:r>
              <a:rPr sz="1546" spc="52" dirty="0">
                <a:latin typeface="Calibri"/>
                <a:cs typeface="Calibri"/>
              </a:rPr>
              <a:t>x</a:t>
            </a:r>
            <a:endParaRPr sz="1546" dirty="0">
              <a:latin typeface="Calibri"/>
              <a:cs typeface="Calibri"/>
            </a:endParaRPr>
          </a:p>
          <a:p>
            <a:pPr marL="98189">
              <a:lnSpc>
                <a:spcPts val="1536"/>
              </a:lnSpc>
              <a:tabLst>
                <a:tab pos="494220" algn="l"/>
                <a:tab pos="1478296" algn="l"/>
              </a:tabLst>
            </a:pPr>
            <a:r>
              <a:rPr sz="1031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4</a:t>
            </a:r>
            <a:r>
              <a:rPr sz="1031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1546" spc="455" dirty="0">
                <a:latin typeface="Calibri"/>
                <a:cs typeface="Calibri"/>
              </a:rPr>
              <a:t>...</a:t>
            </a:r>
            <a:r>
              <a:rPr sz="1546" dirty="0">
                <a:latin typeface="Calibri"/>
                <a:cs typeface="Calibri"/>
              </a:rPr>
              <a:t>	</a:t>
            </a:r>
            <a:r>
              <a:rPr sz="1546" spc="436" dirty="0">
                <a:solidFill>
                  <a:srgbClr val="007F00"/>
                </a:solidFill>
                <a:latin typeface="Calibri"/>
                <a:cs typeface="Calibri"/>
              </a:rPr>
              <a:t>if</a:t>
            </a:r>
            <a:r>
              <a:rPr sz="1546" spc="842" dirty="0">
                <a:solidFill>
                  <a:srgbClr val="007F00"/>
                </a:solidFill>
                <a:latin typeface="Calibri"/>
                <a:cs typeface="Calibri"/>
              </a:rPr>
              <a:t> </a:t>
            </a:r>
            <a:r>
              <a:rPr sz="1546" spc="137" dirty="0">
                <a:latin typeface="Calibri"/>
                <a:cs typeface="Calibri"/>
              </a:rPr>
              <a:t>x</a:t>
            </a:r>
            <a:r>
              <a:rPr sz="1546" spc="850" dirty="0">
                <a:latin typeface="Calibri"/>
                <a:cs typeface="Calibri"/>
              </a:rPr>
              <a:t> </a:t>
            </a:r>
            <a:r>
              <a:rPr sz="1546" dirty="0">
                <a:latin typeface="Calibri"/>
                <a:cs typeface="Calibri"/>
              </a:rPr>
              <a:t>==</a:t>
            </a:r>
            <a:r>
              <a:rPr sz="1546" spc="842" dirty="0">
                <a:latin typeface="Calibri"/>
                <a:cs typeface="Calibri"/>
              </a:rPr>
              <a:t> </a:t>
            </a:r>
            <a:r>
              <a:rPr sz="1546" spc="283" dirty="0">
                <a:latin typeface="Calibri"/>
                <a:cs typeface="Calibri"/>
              </a:rPr>
              <a:t>y:</a:t>
            </a:r>
            <a:endParaRPr sz="1546" dirty="0">
              <a:latin typeface="Calibri"/>
              <a:cs typeface="Calibri"/>
            </a:endParaRPr>
          </a:p>
          <a:p>
            <a:pPr marL="98189">
              <a:lnSpc>
                <a:spcPts val="1536"/>
              </a:lnSpc>
              <a:tabLst>
                <a:tab pos="494220" algn="l"/>
                <a:tab pos="1974698" algn="l"/>
              </a:tabLst>
            </a:pPr>
            <a:r>
              <a:rPr sz="1031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5</a:t>
            </a:r>
            <a:r>
              <a:rPr sz="1031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1546" spc="455" dirty="0">
                <a:latin typeface="Calibri"/>
                <a:cs typeface="Calibri"/>
              </a:rPr>
              <a:t>...</a:t>
            </a:r>
            <a:r>
              <a:rPr sz="1546" dirty="0">
                <a:latin typeface="Calibri"/>
                <a:cs typeface="Calibri"/>
              </a:rPr>
              <a:t>	</a:t>
            </a:r>
            <a:r>
              <a:rPr sz="1546" spc="249" dirty="0">
                <a:solidFill>
                  <a:srgbClr val="007F00"/>
                </a:solidFill>
                <a:latin typeface="Calibri"/>
                <a:cs typeface="Calibri"/>
              </a:rPr>
              <a:t>return</a:t>
            </a:r>
            <a:r>
              <a:rPr sz="1546" spc="842" dirty="0">
                <a:solidFill>
                  <a:srgbClr val="007F00"/>
                </a:solidFill>
                <a:latin typeface="Calibri"/>
                <a:cs typeface="Calibri"/>
              </a:rPr>
              <a:t> </a:t>
            </a:r>
            <a:r>
              <a:rPr sz="1546" spc="180" dirty="0">
                <a:solidFill>
                  <a:srgbClr val="BA2020"/>
                </a:solidFill>
                <a:latin typeface="Calibri"/>
                <a:cs typeface="Calibri"/>
              </a:rPr>
              <a:t>"</a:t>
            </a:r>
            <a:r>
              <a:rPr sz="1546" spc="-137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spc="283" dirty="0">
                <a:solidFill>
                  <a:srgbClr val="BA2020"/>
                </a:solidFill>
                <a:latin typeface="Calibri"/>
                <a:cs typeface="Calibri"/>
              </a:rPr>
              <a:t>Equals."</a:t>
            </a:r>
            <a:endParaRPr sz="1546" dirty="0">
              <a:latin typeface="Calibri"/>
              <a:cs typeface="Calibri"/>
            </a:endParaRPr>
          </a:p>
          <a:p>
            <a:pPr marL="98189">
              <a:lnSpc>
                <a:spcPts val="1701"/>
              </a:lnSpc>
              <a:tabLst>
                <a:tab pos="494220" algn="l"/>
                <a:tab pos="1481569" algn="l"/>
              </a:tabLst>
            </a:pPr>
            <a:r>
              <a:rPr sz="1031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6</a:t>
            </a:r>
            <a:r>
              <a:rPr sz="1031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1546" spc="455" dirty="0">
                <a:latin typeface="Calibri"/>
                <a:cs typeface="Calibri"/>
              </a:rPr>
              <a:t>...</a:t>
            </a:r>
            <a:r>
              <a:rPr sz="1546" dirty="0">
                <a:latin typeface="Calibri"/>
                <a:cs typeface="Calibri"/>
              </a:rPr>
              <a:t>	</a:t>
            </a:r>
            <a:r>
              <a:rPr sz="1546" spc="249" dirty="0">
                <a:solidFill>
                  <a:srgbClr val="007F00"/>
                </a:solidFill>
                <a:latin typeface="Calibri"/>
                <a:cs typeface="Calibri"/>
              </a:rPr>
              <a:t>return</a:t>
            </a:r>
            <a:r>
              <a:rPr sz="1546" spc="850" dirty="0">
                <a:solidFill>
                  <a:srgbClr val="007F00"/>
                </a:solidFill>
                <a:latin typeface="Calibri"/>
                <a:cs typeface="Calibri"/>
              </a:rPr>
              <a:t> </a:t>
            </a:r>
            <a:r>
              <a:rPr sz="1546" spc="9" dirty="0">
                <a:latin typeface="Calibri"/>
                <a:cs typeface="Calibri"/>
              </a:rPr>
              <a:t>y</a:t>
            </a:r>
            <a:endParaRPr sz="1546" dirty="0">
              <a:latin typeface="Calibri"/>
              <a:cs typeface="Calibri"/>
            </a:endParaRPr>
          </a:p>
          <a:p>
            <a:pPr marL="98189">
              <a:lnSpc>
                <a:spcPts val="1134"/>
              </a:lnSpc>
              <a:spcBef>
                <a:spcPts val="196"/>
              </a:spcBef>
            </a:pPr>
            <a:r>
              <a:rPr sz="1031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7</a:t>
            </a:r>
            <a:endParaRPr sz="1031" dirty="0">
              <a:latin typeface="Lucida Sans Unicode"/>
              <a:cs typeface="Lucida Sans Unicode"/>
            </a:endParaRPr>
          </a:p>
          <a:p>
            <a:pPr marL="98189">
              <a:lnSpc>
                <a:spcPts val="1589"/>
              </a:lnSpc>
              <a:tabLst>
                <a:tab pos="488765" algn="l"/>
              </a:tabLst>
            </a:pPr>
            <a:r>
              <a:rPr sz="1031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8</a:t>
            </a:r>
            <a:r>
              <a:rPr sz="1031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1546" spc="129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1546" spc="266" dirty="0">
                <a:solidFill>
                  <a:srgbClr val="AA21FF"/>
                </a:solidFill>
                <a:latin typeface="Calibri"/>
                <a:cs typeface="Calibri"/>
              </a:rPr>
              <a:t>  </a:t>
            </a:r>
            <a:r>
              <a:rPr sz="1546" spc="335" dirty="0">
                <a:solidFill>
                  <a:srgbClr val="007F00"/>
                </a:solidFill>
                <a:latin typeface="Calibri"/>
                <a:cs typeface="Calibri"/>
              </a:rPr>
              <a:t>print</a:t>
            </a:r>
            <a:r>
              <a:rPr sz="1546" spc="335" dirty="0">
                <a:latin typeface="Calibri"/>
                <a:cs typeface="Calibri"/>
              </a:rPr>
              <a:t>(</a:t>
            </a:r>
            <a:r>
              <a:rPr sz="1546" spc="-103" dirty="0">
                <a:latin typeface="Calibri"/>
                <a:cs typeface="Calibri"/>
              </a:rPr>
              <a:t> </a:t>
            </a:r>
            <a:r>
              <a:rPr sz="1546" dirty="0">
                <a:latin typeface="Calibri"/>
                <a:cs typeface="Calibri"/>
              </a:rPr>
              <a:t>maximum</a:t>
            </a:r>
            <a:r>
              <a:rPr sz="1546" spc="-103" dirty="0">
                <a:latin typeface="Calibri"/>
                <a:cs typeface="Calibri"/>
              </a:rPr>
              <a:t> </a:t>
            </a:r>
            <a:r>
              <a:rPr sz="1546" spc="223" dirty="0">
                <a:latin typeface="Calibri"/>
                <a:cs typeface="Calibri"/>
              </a:rPr>
              <a:t>(2</a:t>
            </a:r>
            <a:r>
              <a:rPr sz="1546" spc="-146" dirty="0">
                <a:latin typeface="Calibri"/>
                <a:cs typeface="Calibri"/>
              </a:rPr>
              <a:t> </a:t>
            </a:r>
            <a:r>
              <a:rPr sz="1546" spc="421" dirty="0">
                <a:latin typeface="Calibri"/>
                <a:cs typeface="Calibri"/>
              </a:rPr>
              <a:t>,</a:t>
            </a:r>
            <a:r>
              <a:rPr sz="1546" spc="266" dirty="0">
                <a:latin typeface="Calibri"/>
                <a:cs typeface="Calibri"/>
              </a:rPr>
              <a:t>  </a:t>
            </a:r>
            <a:r>
              <a:rPr sz="1546" spc="283" dirty="0">
                <a:latin typeface="Calibri"/>
                <a:cs typeface="Calibri"/>
              </a:rPr>
              <a:t>3))</a:t>
            </a:r>
            <a:endParaRPr sz="1546" dirty="0">
              <a:latin typeface="Calibri"/>
              <a:cs typeface="Calibri"/>
            </a:endParaRPr>
          </a:p>
          <a:p>
            <a:pPr marL="98189">
              <a:lnSpc>
                <a:spcPts val="1701"/>
              </a:lnSpc>
              <a:tabLst>
                <a:tab pos="488765" algn="l"/>
              </a:tabLst>
            </a:pPr>
            <a:r>
              <a:rPr sz="1031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9</a:t>
            </a:r>
            <a:r>
              <a:rPr sz="1031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1546" spc="-86" dirty="0">
                <a:latin typeface="Calibri"/>
                <a:cs typeface="Calibri"/>
              </a:rPr>
              <a:t>3</a:t>
            </a:r>
            <a:endParaRPr sz="1546" dirty="0">
              <a:latin typeface="Calibri"/>
              <a:cs typeface="Calibri"/>
            </a:endParaRPr>
          </a:p>
          <a:p>
            <a:pPr marL="21820">
              <a:spcBef>
                <a:spcPts val="206"/>
              </a:spcBef>
            </a:pPr>
            <a:r>
              <a:rPr sz="1031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10</a:t>
            </a:r>
            <a:endParaRPr sz="1031" dirty="0">
              <a:latin typeface="Lucida Sans Unicode"/>
              <a:cs typeface="Lucida Sans Unicode"/>
            </a:endParaRPr>
          </a:p>
        </p:txBody>
      </p:sp>
    </p:spTree>
    <p:extLst>
      <p:ext uri="{BB962C8B-B14F-4D97-AF65-F5344CB8AC3E}">
        <p14:creationId xmlns:p14="http://schemas.microsoft.com/office/powerpoint/2010/main" val="92647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>
            <a:extLst>
              <a:ext uri="{FF2B5EF4-FFF2-40B4-BE49-F238E27FC236}">
                <a16:creationId xmlns:a16="http://schemas.microsoft.com/office/drawing/2014/main" id="{20B90679-80A5-48F4-BC55-90CDAE8ED70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85775" y="311699"/>
            <a:ext cx="7993125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spc="-77" dirty="0"/>
              <a:t>Параметры</a:t>
            </a:r>
            <a:r>
              <a:rPr sz="3200" dirty="0"/>
              <a:t> </a:t>
            </a:r>
            <a:r>
              <a:rPr sz="3200" spc="-94" dirty="0"/>
              <a:t>функций</a:t>
            </a: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8DD40C9E-9C13-4AD7-B874-BBCA49D7F7D4}"/>
              </a:ext>
            </a:extLst>
          </p:cNvPr>
          <p:cNvSpPr txBox="1"/>
          <p:nvPr/>
        </p:nvSpPr>
        <p:spPr>
          <a:xfrm>
            <a:off x="369778" y="1066800"/>
            <a:ext cx="8178996" cy="5052723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254201" marR="69824" indent="-233473">
              <a:lnSpc>
                <a:spcPct val="101499"/>
              </a:lnSpc>
              <a:spcBef>
                <a:spcPts val="13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sz="2200" dirty="0">
                <a:latin typeface="Microsoft Sans Serif"/>
                <a:cs typeface="Microsoft Sans Serif"/>
              </a:rPr>
              <a:t>Функции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могут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принимать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параметры,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т.е.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некоторые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значения,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передаваемые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 	</a:t>
            </a:r>
            <a:r>
              <a:rPr sz="2200" dirty="0">
                <a:latin typeface="Microsoft Sans Serif"/>
                <a:cs typeface="Microsoft Sans Serif"/>
              </a:rPr>
              <a:t>для</a:t>
            </a:r>
            <a:r>
              <a:rPr sz="2200" spc="-9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того,</a:t>
            </a:r>
            <a:r>
              <a:rPr sz="2200" spc="-9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чтобы</a:t>
            </a:r>
            <a:r>
              <a:rPr sz="2200" spc="-9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она</a:t>
            </a:r>
            <a:r>
              <a:rPr sz="2200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что-</a:t>
            </a:r>
            <a:r>
              <a:rPr sz="2200" dirty="0">
                <a:latin typeface="Microsoft Sans Serif"/>
                <a:cs typeface="Microsoft Sans Serif"/>
              </a:rPr>
              <a:t>либо</a:t>
            </a:r>
            <a:r>
              <a:rPr sz="2200" spc="-9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сделала</a:t>
            </a:r>
            <a:r>
              <a:rPr sz="2200" spc="-9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с </a:t>
            </a:r>
            <a:r>
              <a:rPr sz="2200" spc="-17" dirty="0">
                <a:latin typeface="Microsoft Sans Serif"/>
                <a:cs typeface="Microsoft Sans Serif"/>
              </a:rPr>
              <a:t>ними.</a:t>
            </a:r>
            <a:endParaRPr sz="2200" dirty="0">
              <a:latin typeface="Microsoft Sans Serif"/>
              <a:cs typeface="Microsoft Sans Serif"/>
            </a:endParaRPr>
          </a:p>
          <a:p>
            <a:pPr marL="254201" marR="488765" indent="-233473">
              <a:lnSpc>
                <a:spcPct val="101499"/>
              </a:lnSpc>
              <a:spcBef>
                <a:spcPts val="679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sz="2200" dirty="0">
                <a:latin typeface="Microsoft Sans Serif"/>
                <a:cs typeface="Microsoft Sans Serif"/>
              </a:rPr>
              <a:t>Эти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параметры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похожи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на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переменные,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за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исключением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того,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что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значение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этих 	</a:t>
            </a:r>
            <a:r>
              <a:rPr sz="2200" spc="-86" dirty="0">
                <a:latin typeface="Microsoft Sans Serif"/>
                <a:cs typeface="Microsoft Sans Serif"/>
              </a:rPr>
              <a:t>переменных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указывается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при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вызове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функции,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во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время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работы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им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уже 	</a:t>
            </a:r>
            <a:r>
              <a:rPr sz="2200" spc="-52" dirty="0">
                <a:latin typeface="Microsoft Sans Serif"/>
                <a:cs typeface="Microsoft Sans Serif"/>
              </a:rPr>
              <a:t>присвоены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их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значения.</a:t>
            </a:r>
            <a:endParaRPr sz="2200" dirty="0">
              <a:latin typeface="Microsoft Sans Serif"/>
              <a:cs typeface="Microsoft Sans Serif"/>
            </a:endParaRPr>
          </a:p>
          <a:p>
            <a:pPr marL="254201" marR="137465" indent="-233473">
              <a:lnSpc>
                <a:spcPct val="101499"/>
              </a:lnSpc>
              <a:spcBef>
                <a:spcPts val="68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sz="2200" spc="-60" dirty="0">
                <a:latin typeface="Microsoft Sans Serif"/>
                <a:cs typeface="Microsoft Sans Serif"/>
              </a:rPr>
              <a:t>Параметры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указываются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скобках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при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объявлении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разделяются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запятыми. 	</a:t>
            </a:r>
            <a:r>
              <a:rPr sz="2200" spc="-34" dirty="0">
                <a:latin typeface="Microsoft Sans Serif"/>
                <a:cs typeface="Microsoft Sans Serif"/>
              </a:rPr>
              <a:t>Аналогично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мы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передаём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значения,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когда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вызываем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функцию.</a:t>
            </a:r>
            <a:endParaRPr sz="2200" dirty="0">
              <a:latin typeface="Microsoft Sans Serif"/>
              <a:cs typeface="Microsoft Sans Serif"/>
            </a:endParaRPr>
          </a:p>
          <a:p>
            <a:pPr marL="254201" marR="8728" indent="-233473">
              <a:lnSpc>
                <a:spcPct val="101499"/>
              </a:lnSpc>
              <a:spcBef>
                <a:spcPts val="68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sz="2200" spc="-52" dirty="0">
                <a:latin typeface="Microsoft Sans Serif"/>
                <a:cs typeface="Microsoft Sans Serif"/>
              </a:rPr>
              <a:t>Обратите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внимание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на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терминологию:</a:t>
            </a:r>
            <a:r>
              <a:rPr sz="2200" spc="43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имена,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указанные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43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объявлении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функции, 	</a:t>
            </a:r>
            <a:r>
              <a:rPr sz="2200" spc="-60" dirty="0">
                <a:latin typeface="Microsoft Sans Serif"/>
                <a:cs typeface="Microsoft Sans Serif"/>
              </a:rPr>
              <a:t>называются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b="1" spc="-77" dirty="0">
                <a:solidFill>
                  <a:srgbClr val="F7931E"/>
                </a:solidFill>
                <a:latin typeface="Arial"/>
                <a:cs typeface="Arial"/>
              </a:rPr>
              <a:t>параметрами</a:t>
            </a:r>
            <a:r>
              <a:rPr sz="2200" spc="-77" dirty="0">
                <a:latin typeface="Microsoft Sans Serif"/>
                <a:cs typeface="Microsoft Sans Serif"/>
              </a:rPr>
              <a:t>,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тогда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как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значения,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которые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Вы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передаёте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функцию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при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её 	</a:t>
            </a:r>
            <a:r>
              <a:rPr sz="2200" spc="-52" dirty="0">
                <a:latin typeface="Microsoft Sans Serif"/>
                <a:cs typeface="Microsoft Sans Serif"/>
              </a:rPr>
              <a:t>вызове,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335" dirty="0">
                <a:latin typeface="Microsoft Sans Serif"/>
                <a:cs typeface="Microsoft Sans Serif"/>
              </a:rPr>
              <a:t>–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b="1" spc="-17" dirty="0">
                <a:solidFill>
                  <a:srgbClr val="F7931E"/>
                </a:solidFill>
                <a:latin typeface="Arial"/>
                <a:cs typeface="Arial"/>
              </a:rPr>
              <a:t>аргументами</a:t>
            </a:r>
            <a:r>
              <a:rPr sz="2200" spc="-17" dirty="0">
                <a:latin typeface="Microsoft Sans Serif"/>
                <a:cs typeface="Microsoft Sans Serif"/>
              </a:rPr>
              <a:t>.</a:t>
            </a:r>
            <a:endParaRPr sz="2200" dirty="0">
              <a:latin typeface="Microsoft Sans Serif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25911049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>
            <a:extLst>
              <a:ext uri="{FF2B5EF4-FFF2-40B4-BE49-F238E27FC236}">
                <a16:creationId xmlns:a16="http://schemas.microsoft.com/office/drawing/2014/main" id="{800B6ACB-D5E8-4C6A-8A71-FC352D61FA1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200" y="152400"/>
            <a:ext cx="9343646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spc="-77" dirty="0"/>
              <a:t>Примеры</a:t>
            </a:r>
            <a:r>
              <a:rPr sz="3200" spc="17" dirty="0"/>
              <a:t> </a:t>
            </a:r>
            <a:r>
              <a:rPr sz="3200" spc="-129" dirty="0"/>
              <a:t>определения</a:t>
            </a:r>
            <a:r>
              <a:rPr sz="3200" spc="17" dirty="0"/>
              <a:t> </a:t>
            </a:r>
            <a:r>
              <a:rPr sz="3200" dirty="0"/>
              <a:t>и</a:t>
            </a:r>
            <a:r>
              <a:rPr sz="3200" spc="17" dirty="0"/>
              <a:t> </a:t>
            </a:r>
            <a:r>
              <a:rPr sz="3200" spc="-94" dirty="0"/>
              <a:t>вызова</a:t>
            </a:r>
            <a:r>
              <a:rPr sz="3200" spc="17" dirty="0"/>
              <a:t> </a:t>
            </a:r>
            <a:r>
              <a:rPr sz="3200" spc="-69" dirty="0"/>
              <a:t>функций</a:t>
            </a:r>
          </a:p>
        </p:txBody>
      </p:sp>
      <p:sp>
        <p:nvSpPr>
          <p:cNvPr id="5" name="object 8">
            <a:extLst>
              <a:ext uri="{FF2B5EF4-FFF2-40B4-BE49-F238E27FC236}">
                <a16:creationId xmlns:a16="http://schemas.microsoft.com/office/drawing/2014/main" id="{56FECED2-0D1B-4DC9-82A5-C87B72F7D328}"/>
              </a:ext>
            </a:extLst>
          </p:cNvPr>
          <p:cNvSpPr txBox="1"/>
          <p:nvPr/>
        </p:nvSpPr>
        <p:spPr>
          <a:xfrm>
            <a:off x="381000" y="762000"/>
            <a:ext cx="8952493" cy="5196130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489856">
              <a:spcBef>
                <a:spcPts val="163"/>
              </a:spcBef>
            </a:pPr>
            <a:r>
              <a:rPr sz="2200" b="1" spc="-17" dirty="0">
                <a:solidFill>
                  <a:srgbClr val="0072BB"/>
                </a:solidFill>
                <a:latin typeface="Arial"/>
                <a:cs typeface="Arial"/>
              </a:rPr>
              <a:t>Определение</a:t>
            </a:r>
            <a:endParaRPr sz="2200" dirty="0">
              <a:latin typeface="Arial"/>
              <a:cs typeface="Arial"/>
            </a:endParaRPr>
          </a:p>
          <a:p>
            <a:pPr>
              <a:spcBef>
                <a:spcPts val="275"/>
              </a:spcBef>
            </a:pPr>
            <a:endParaRPr sz="2200" dirty="0">
              <a:latin typeface="Arial"/>
              <a:cs typeface="Arial"/>
            </a:endParaRPr>
          </a:p>
          <a:p>
            <a:pPr marL="489856" marR="52368">
              <a:lnSpc>
                <a:spcPct val="101499"/>
              </a:lnSpc>
            </a:pPr>
            <a:r>
              <a:rPr sz="2200" spc="-17" dirty="0">
                <a:latin typeface="Microsoft Sans Serif"/>
                <a:cs typeface="Microsoft Sans Serif"/>
              </a:rPr>
              <a:t>Ниже</a:t>
            </a:r>
            <a:r>
              <a:rPr sz="2200" spc="86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показано</a:t>
            </a:r>
            <a:r>
              <a:rPr sz="2200" spc="86" dirty="0">
                <a:latin typeface="Microsoft Sans Serif"/>
                <a:cs typeface="Microsoft Sans Serif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определение</a:t>
            </a:r>
            <a:r>
              <a:rPr sz="2200" spc="8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</a:t>
            </a:r>
            <a:r>
              <a:rPr sz="2200" spc="8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по</a:t>
            </a:r>
            <a:r>
              <a:rPr sz="2200" spc="86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имени</a:t>
            </a:r>
            <a:r>
              <a:rPr sz="2200" spc="8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Calibri"/>
                <a:cs typeface="Calibri"/>
              </a:rPr>
              <a:t>times</a:t>
            </a:r>
            <a:r>
              <a:rPr sz="2200" dirty="0">
                <a:latin typeface="Microsoft Sans Serif"/>
                <a:cs typeface="Microsoft Sans Serif"/>
              </a:rPr>
              <a:t>,</a:t>
            </a:r>
            <a:r>
              <a:rPr sz="2200" spc="86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которое</a:t>
            </a:r>
            <a:r>
              <a:rPr sz="2200" spc="86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возвращает</a:t>
            </a:r>
            <a:r>
              <a:rPr sz="2200" spc="86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произведение</a:t>
            </a:r>
            <a:r>
              <a:rPr sz="2200" spc="86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двух </a:t>
            </a:r>
            <a:r>
              <a:rPr sz="2200" spc="-17" dirty="0">
                <a:latin typeface="Microsoft Sans Serif"/>
                <a:cs typeface="Microsoft Sans Serif"/>
              </a:rPr>
              <a:t>аргументов:</a:t>
            </a:r>
            <a:endParaRPr sz="2200" dirty="0">
              <a:latin typeface="Microsoft Sans Serif"/>
              <a:cs typeface="Microsoft Sans Serif"/>
            </a:endParaRPr>
          </a:p>
          <a:p>
            <a:pPr>
              <a:spcBef>
                <a:spcPts val="1014"/>
              </a:spcBef>
            </a:pPr>
            <a:endParaRPr sz="2200" dirty="0">
              <a:latin typeface="Microsoft Sans Serif"/>
              <a:cs typeface="Microsoft Sans Serif"/>
            </a:endParaRPr>
          </a:p>
          <a:p>
            <a:pPr marL="109099">
              <a:lnSpc>
                <a:spcPts val="1813"/>
              </a:lnSpc>
              <a:tabLst>
                <a:tab pos="505130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1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89" dirty="0">
                <a:solidFill>
                  <a:srgbClr val="007F00"/>
                </a:solidFill>
                <a:latin typeface="Calibri"/>
                <a:cs typeface="Calibri"/>
              </a:rPr>
              <a:t>def</a:t>
            </a:r>
            <a:r>
              <a:rPr sz="2200" spc="266" dirty="0">
                <a:solidFill>
                  <a:srgbClr val="007F00"/>
                </a:solidFill>
                <a:latin typeface="Calibri"/>
                <a:cs typeface="Calibri"/>
              </a:rPr>
              <a:t>  </a:t>
            </a:r>
            <a:r>
              <a:rPr sz="2200" spc="301" dirty="0">
                <a:latin typeface="Calibri"/>
                <a:cs typeface="Calibri"/>
              </a:rPr>
              <a:t>times(x,</a:t>
            </a:r>
            <a:r>
              <a:rPr sz="2200" spc="808" dirty="0">
                <a:latin typeface="Calibri"/>
                <a:cs typeface="Calibri"/>
              </a:rPr>
              <a:t> </a:t>
            </a:r>
            <a:r>
              <a:rPr sz="2200" spc="335" dirty="0">
                <a:latin typeface="Calibri"/>
                <a:cs typeface="Calibri"/>
              </a:rPr>
              <a:t>y):</a:t>
            </a:r>
            <a:endParaRPr sz="2200" dirty="0">
              <a:latin typeface="Calibri"/>
              <a:cs typeface="Calibri"/>
            </a:endParaRPr>
          </a:p>
          <a:p>
            <a:pPr marL="109099">
              <a:lnSpc>
                <a:spcPts val="1813"/>
              </a:lnSpc>
              <a:tabLst>
                <a:tab pos="999350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2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249" dirty="0">
                <a:solidFill>
                  <a:srgbClr val="007F00"/>
                </a:solidFill>
                <a:latin typeface="Calibri"/>
                <a:cs typeface="Calibri"/>
              </a:rPr>
              <a:t>return</a:t>
            </a:r>
            <a:r>
              <a:rPr sz="2200" spc="782" dirty="0">
                <a:solidFill>
                  <a:srgbClr val="007F00"/>
                </a:solidFill>
                <a:latin typeface="Calibri"/>
                <a:cs typeface="Calibri"/>
              </a:rPr>
              <a:t> </a:t>
            </a:r>
            <a:r>
              <a:rPr sz="2200" spc="137" dirty="0">
                <a:latin typeface="Calibri"/>
                <a:cs typeface="Calibri"/>
              </a:rPr>
              <a:t>x</a:t>
            </a:r>
            <a:r>
              <a:rPr sz="2200" spc="756" dirty="0">
                <a:latin typeface="Calibri"/>
                <a:cs typeface="Calibri"/>
              </a:rPr>
              <a:t> </a:t>
            </a:r>
            <a:r>
              <a:rPr sz="2200" baseline="37037" dirty="0">
                <a:solidFill>
                  <a:srgbClr val="AA21FF"/>
                </a:solidFill>
                <a:latin typeface="Lucida Sans Unicode"/>
                <a:cs typeface="Lucida Sans Unicode"/>
              </a:rPr>
              <a:t>∗</a:t>
            </a:r>
            <a:r>
              <a:rPr sz="2200" spc="399" baseline="37037" dirty="0">
                <a:solidFill>
                  <a:srgbClr val="AA21FF"/>
                </a:solidFill>
                <a:latin typeface="Lucida Sans Unicode"/>
                <a:cs typeface="Lucida Sans Unicode"/>
              </a:rPr>
              <a:t>  </a:t>
            </a:r>
            <a:r>
              <a:rPr sz="2200" spc="9" dirty="0">
                <a:latin typeface="Calibri"/>
                <a:cs typeface="Calibri"/>
              </a:rPr>
              <a:t>y</a:t>
            </a:r>
            <a:endParaRPr sz="2200" dirty="0">
              <a:latin typeface="Calibri"/>
              <a:cs typeface="Calibri"/>
            </a:endParaRPr>
          </a:p>
          <a:p>
            <a:pPr marL="109099">
              <a:spcBef>
                <a:spcPts val="206"/>
              </a:spcBef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3</a:t>
            </a:r>
            <a:endParaRPr sz="2200" dirty="0">
              <a:latin typeface="Lucida Sans Unicode"/>
              <a:cs typeface="Lucida Sans Unicode"/>
            </a:endParaRPr>
          </a:p>
          <a:p>
            <a:pPr>
              <a:spcBef>
                <a:spcPts val="223"/>
              </a:spcBef>
            </a:pPr>
            <a:endParaRPr sz="2200" dirty="0">
              <a:latin typeface="Lucida Sans Unicode"/>
              <a:cs typeface="Lucida Sans Unicode"/>
            </a:endParaRPr>
          </a:p>
          <a:p>
            <a:pPr marL="963347" marR="552043" indent="-233473">
              <a:lnSpc>
                <a:spcPct val="101499"/>
              </a:lnSpc>
              <a:buClr>
                <a:srgbClr val="1F973F"/>
              </a:buClr>
              <a:buSzPct val="66666"/>
              <a:buFont typeface="Lucida Sans Unicode"/>
              <a:buChar char="■"/>
              <a:tabLst>
                <a:tab pos="965529" algn="l"/>
              </a:tabLst>
            </a:pPr>
            <a:r>
              <a:rPr sz="2200" spc="-17" dirty="0">
                <a:latin typeface="Microsoft Sans Serif"/>
                <a:cs typeface="Microsoft Sans Serif"/>
              </a:rPr>
              <a:t>Когда</a:t>
            </a:r>
            <a:r>
              <a:rPr sz="2200" spc="77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интерпретатор</a:t>
            </a:r>
            <a:r>
              <a:rPr sz="2200" spc="86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встречает</a:t>
            </a:r>
            <a:r>
              <a:rPr sz="2200" spc="7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</a:t>
            </a:r>
            <a:r>
              <a:rPr sz="2200" spc="86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выполняет</a:t>
            </a:r>
            <a:r>
              <a:rPr sz="2200" spc="8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этот</a:t>
            </a:r>
            <a:r>
              <a:rPr sz="2200" spc="77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оператор</a:t>
            </a:r>
            <a:r>
              <a:rPr sz="2200" spc="94" dirty="0">
                <a:latin typeface="Microsoft Sans Serif"/>
                <a:cs typeface="Microsoft Sans Serif"/>
              </a:rPr>
              <a:t> </a:t>
            </a:r>
            <a:r>
              <a:rPr sz="2200" dirty="0">
                <a:solidFill>
                  <a:srgbClr val="1F973F"/>
                </a:solidFill>
                <a:latin typeface="Calibri"/>
                <a:cs typeface="Calibri"/>
              </a:rPr>
              <a:t>def</a:t>
            </a:r>
            <a:r>
              <a:rPr sz="2200" dirty="0">
                <a:latin typeface="Microsoft Sans Serif"/>
                <a:cs typeface="Microsoft Sans Serif"/>
              </a:rPr>
              <a:t>,</a:t>
            </a:r>
            <a:r>
              <a:rPr sz="2200" spc="7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он</a:t>
            </a:r>
            <a:r>
              <a:rPr sz="2200" spc="86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создает</a:t>
            </a:r>
            <a:r>
              <a:rPr sz="2200" spc="77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новый 	</a:t>
            </a:r>
            <a:r>
              <a:rPr sz="2200" spc="-52" dirty="0">
                <a:latin typeface="Microsoft Sans Serif"/>
                <a:cs typeface="Microsoft Sans Serif"/>
              </a:rPr>
              <a:t>объект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функции,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умещающий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12" dirty="0">
                <a:latin typeface="Microsoft Sans Serif"/>
                <a:cs typeface="Microsoft Sans Serif"/>
              </a:rPr>
              <a:t>себе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код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функции,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присваивает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его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имени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Calibri"/>
                <a:cs typeface="Calibri"/>
              </a:rPr>
              <a:t>times</a:t>
            </a:r>
            <a:r>
              <a:rPr sz="2200" spc="-17" dirty="0">
                <a:latin typeface="Microsoft Sans Serif"/>
                <a:cs typeface="Microsoft Sans Serif"/>
              </a:rPr>
              <a:t>.</a:t>
            </a:r>
            <a:endParaRPr sz="2200" dirty="0">
              <a:latin typeface="Microsoft Sans Serif"/>
              <a:cs typeface="Microsoft Sans Serif"/>
            </a:endParaRPr>
          </a:p>
          <a:p>
            <a:pPr marL="963347" marR="1346286" indent="-233473">
              <a:lnSpc>
                <a:spcPct val="101499"/>
              </a:lnSpc>
              <a:spcBef>
                <a:spcPts val="68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965529" algn="l"/>
              </a:tabLst>
            </a:pPr>
            <a:r>
              <a:rPr sz="2200" spc="-34" dirty="0">
                <a:latin typeface="Microsoft Sans Serif"/>
                <a:cs typeface="Microsoft Sans Serif"/>
              </a:rPr>
              <a:t>Обычно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такой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оператор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находится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файле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модуля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выполняется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при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его 	</a:t>
            </a:r>
            <a:r>
              <a:rPr sz="2200" spc="-17" dirty="0">
                <a:latin typeface="Microsoft Sans Serif"/>
                <a:cs typeface="Microsoft Sans Serif"/>
              </a:rPr>
              <a:t>импортировании.</a:t>
            </a:r>
            <a:endParaRPr sz="2200" dirty="0">
              <a:latin typeface="Microsoft Sans Serif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34791727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>
            <a:extLst>
              <a:ext uri="{FF2B5EF4-FFF2-40B4-BE49-F238E27FC236}">
                <a16:creationId xmlns:a16="http://schemas.microsoft.com/office/drawing/2014/main" id="{E24E4491-C2B2-444A-AD9D-D5BE37F30D3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200" y="165666"/>
            <a:ext cx="9343646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spc="-77" dirty="0"/>
              <a:t>Примеры</a:t>
            </a:r>
            <a:r>
              <a:rPr sz="3200" spc="17" dirty="0"/>
              <a:t> </a:t>
            </a:r>
            <a:r>
              <a:rPr sz="3200" spc="-129" dirty="0"/>
              <a:t>определения</a:t>
            </a:r>
            <a:r>
              <a:rPr sz="3200" spc="17" dirty="0"/>
              <a:t> </a:t>
            </a:r>
            <a:r>
              <a:rPr sz="3200" dirty="0"/>
              <a:t>и</a:t>
            </a:r>
            <a:r>
              <a:rPr sz="3200" spc="17" dirty="0"/>
              <a:t> </a:t>
            </a:r>
            <a:r>
              <a:rPr sz="3200" spc="-94" dirty="0"/>
              <a:t>вызова</a:t>
            </a:r>
            <a:r>
              <a:rPr sz="3200" spc="17" dirty="0"/>
              <a:t> </a:t>
            </a:r>
            <a:r>
              <a:rPr sz="3200" spc="-69" dirty="0"/>
              <a:t>функций</a:t>
            </a:r>
          </a:p>
        </p:txBody>
      </p:sp>
      <p:sp>
        <p:nvSpPr>
          <p:cNvPr id="5" name="object 13">
            <a:extLst>
              <a:ext uri="{FF2B5EF4-FFF2-40B4-BE49-F238E27FC236}">
                <a16:creationId xmlns:a16="http://schemas.microsoft.com/office/drawing/2014/main" id="{7C8566C8-627B-4648-B6F5-CBF4EA97EAD4}"/>
              </a:ext>
            </a:extLst>
          </p:cNvPr>
          <p:cNvSpPr txBox="1"/>
          <p:nvPr/>
        </p:nvSpPr>
        <p:spPr>
          <a:xfrm>
            <a:off x="495300" y="629795"/>
            <a:ext cx="8915400" cy="6070212"/>
          </a:xfrm>
          <a:prstGeom prst="rect">
            <a:avLst/>
          </a:prstGeom>
        </p:spPr>
        <p:txBody>
          <a:bodyPr vert="horz" wrap="square" lIns="0" tIns="68731" rIns="0" bIns="0" rtlCol="0">
            <a:spAutoFit/>
          </a:bodyPr>
          <a:lstStyle/>
          <a:p>
            <a:pPr marL="21820">
              <a:spcBef>
                <a:spcPts val="541"/>
              </a:spcBef>
            </a:pPr>
            <a:r>
              <a:rPr sz="2200" b="1" spc="-17" dirty="0">
                <a:solidFill>
                  <a:srgbClr val="0072BB"/>
                </a:solidFill>
                <a:latin typeface="Arial"/>
                <a:cs typeface="Arial"/>
              </a:rPr>
              <a:t>Вызов</a:t>
            </a:r>
            <a:endParaRPr sz="2200" dirty="0">
              <a:latin typeface="Arial"/>
              <a:cs typeface="Arial"/>
            </a:endParaRPr>
          </a:p>
          <a:p>
            <a:pPr marL="495311" indent="-233473">
              <a:spcBef>
                <a:spcPts val="369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495311" algn="l"/>
              </a:tabLst>
            </a:pPr>
            <a:r>
              <a:rPr sz="2200" spc="-60" dirty="0">
                <a:latin typeface="Microsoft Sans Serif"/>
                <a:cs typeface="Microsoft Sans Serif"/>
              </a:rPr>
              <a:t>Оператор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103" dirty="0">
                <a:solidFill>
                  <a:srgbClr val="1F973F"/>
                </a:solidFill>
                <a:latin typeface="Calibri"/>
                <a:cs typeface="Calibri"/>
              </a:rPr>
              <a:t>def</a:t>
            </a:r>
            <a:r>
              <a:rPr sz="2200" spc="86" dirty="0">
                <a:solidFill>
                  <a:srgbClr val="1F973F"/>
                </a:solidFill>
                <a:latin typeface="Calibri"/>
                <a:cs typeface="Calibri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создает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функцию,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но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не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вызывает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ее.</a:t>
            </a:r>
            <a:endParaRPr sz="2200" dirty="0">
              <a:latin typeface="Microsoft Sans Serif"/>
              <a:cs typeface="Microsoft Sans Serif"/>
            </a:endParaRPr>
          </a:p>
          <a:p>
            <a:pPr marL="495311" marR="122191" indent="-233473">
              <a:lnSpc>
                <a:spcPct val="101499"/>
              </a:lnSpc>
              <a:spcBef>
                <a:spcPts val="344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497493" algn="l"/>
              </a:tabLst>
            </a:pPr>
            <a:r>
              <a:rPr sz="2200" spc="-52" dirty="0">
                <a:latin typeface="Microsoft Sans Serif"/>
                <a:cs typeface="Microsoft Sans Serif"/>
              </a:rPr>
              <a:t>После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выполнения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103" dirty="0">
                <a:solidFill>
                  <a:srgbClr val="1F973F"/>
                </a:solidFill>
                <a:latin typeface="Calibri"/>
                <a:cs typeface="Calibri"/>
              </a:rPr>
              <a:t>def</a:t>
            </a:r>
            <a:r>
              <a:rPr sz="2200" spc="86" dirty="0">
                <a:solidFill>
                  <a:srgbClr val="1F973F"/>
                </a:solidFill>
                <a:latin typeface="Calibri"/>
                <a:cs typeface="Calibri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функцию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можно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вызывать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(выполнять)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своей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программе, 	</a:t>
            </a:r>
            <a:r>
              <a:rPr sz="2200" spc="-60" dirty="0">
                <a:latin typeface="Microsoft Sans Serif"/>
                <a:cs typeface="Microsoft Sans Serif"/>
              </a:rPr>
              <a:t>добавляя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к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имени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круглые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скобки.</a:t>
            </a:r>
            <a:endParaRPr sz="2200" dirty="0">
              <a:latin typeface="Microsoft Sans Serif"/>
              <a:cs typeface="Microsoft Sans Serif"/>
            </a:endParaRPr>
          </a:p>
          <a:p>
            <a:pPr marL="495311" marR="8728" indent="-233473">
              <a:lnSpc>
                <a:spcPct val="101499"/>
              </a:lnSpc>
              <a:spcBef>
                <a:spcPts val="335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497493" algn="l"/>
              </a:tabLst>
            </a:pPr>
            <a:r>
              <a:rPr sz="2200" spc="-34" dirty="0">
                <a:latin typeface="Microsoft Sans Serif"/>
                <a:cs typeface="Microsoft Sans Serif"/>
              </a:rPr>
              <a:t>Круглые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скобки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могут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дополнительно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содержать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один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более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объектов-</a:t>
            </a:r>
            <a:r>
              <a:rPr sz="2200" spc="-17" dirty="0">
                <a:latin typeface="Microsoft Sans Serif"/>
                <a:cs typeface="Microsoft Sans Serif"/>
              </a:rPr>
              <a:t>аргументов, 	</a:t>
            </a:r>
            <a:r>
              <a:rPr sz="2200" spc="-60" dirty="0">
                <a:latin typeface="Microsoft Sans Serif"/>
                <a:cs typeface="Microsoft Sans Serif"/>
              </a:rPr>
              <a:t>подлежащих</a:t>
            </a:r>
            <a:r>
              <a:rPr sz="2200" spc="69" dirty="0">
                <a:latin typeface="Microsoft Sans Serif"/>
                <a:cs typeface="Microsoft Sans Serif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передаче</a:t>
            </a:r>
            <a:r>
              <a:rPr sz="2200" spc="69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(присваиванию)</a:t>
            </a:r>
            <a:r>
              <a:rPr sz="2200" spc="69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именам</a:t>
            </a:r>
            <a:r>
              <a:rPr sz="2200" spc="69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69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заголовке</a:t>
            </a:r>
            <a:r>
              <a:rPr sz="2200" spc="69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функции.</a:t>
            </a:r>
            <a:endParaRPr sz="2200" dirty="0">
              <a:latin typeface="Microsoft Sans Serif"/>
              <a:cs typeface="Microsoft Sans Serif"/>
            </a:endParaRPr>
          </a:p>
          <a:p>
            <a:pPr marL="116736">
              <a:lnSpc>
                <a:spcPts val="1701"/>
              </a:lnSpc>
              <a:spcBef>
                <a:spcPts val="369"/>
              </a:spcBef>
              <a:tabLst>
                <a:tab pos="507312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1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29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2200" spc="832" dirty="0">
                <a:solidFill>
                  <a:srgbClr val="AA21FF"/>
                </a:solidFill>
                <a:latin typeface="Calibri"/>
                <a:cs typeface="Calibri"/>
              </a:rPr>
              <a:t> </a:t>
            </a:r>
            <a:r>
              <a:rPr sz="2200" spc="241" dirty="0">
                <a:latin typeface="Calibri"/>
                <a:cs typeface="Calibri"/>
              </a:rPr>
              <a:t>times(3</a:t>
            </a:r>
            <a:r>
              <a:rPr sz="2200" spc="-155" dirty="0">
                <a:latin typeface="Calibri"/>
                <a:cs typeface="Calibri"/>
              </a:rPr>
              <a:t> </a:t>
            </a:r>
            <a:r>
              <a:rPr sz="2200" spc="421" dirty="0">
                <a:latin typeface="Calibri"/>
                <a:cs typeface="Calibri"/>
              </a:rPr>
              <a:t>,</a:t>
            </a:r>
            <a:r>
              <a:rPr sz="2200" spc="825" dirty="0">
                <a:latin typeface="Calibri"/>
                <a:cs typeface="Calibri"/>
              </a:rPr>
              <a:t> </a:t>
            </a:r>
            <a:r>
              <a:rPr sz="2200" spc="189" dirty="0">
                <a:latin typeface="Calibri"/>
                <a:cs typeface="Calibri"/>
              </a:rPr>
              <a:t>5)</a:t>
            </a:r>
            <a:endParaRPr sz="2200" dirty="0">
              <a:latin typeface="Calibri"/>
              <a:cs typeface="Calibri"/>
            </a:endParaRPr>
          </a:p>
          <a:p>
            <a:pPr marL="116736">
              <a:lnSpc>
                <a:spcPts val="1701"/>
              </a:lnSpc>
              <a:tabLst>
                <a:tab pos="510585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2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-43" dirty="0">
                <a:latin typeface="Calibri"/>
                <a:cs typeface="Calibri"/>
              </a:rPr>
              <a:t>15</a:t>
            </a:r>
            <a:endParaRPr sz="2200" dirty="0">
              <a:latin typeface="Calibri"/>
              <a:cs typeface="Calibri"/>
            </a:endParaRPr>
          </a:p>
          <a:p>
            <a:pPr marL="495311" indent="-233473">
              <a:spcBef>
                <a:spcPts val="1160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495311" algn="l"/>
              </a:tabLst>
            </a:pPr>
            <a:r>
              <a:rPr sz="2200" spc="-52" dirty="0" err="1">
                <a:latin typeface="Microsoft Sans Serif"/>
                <a:cs typeface="Microsoft Sans Serif"/>
              </a:rPr>
              <a:t>Выражение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вызова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передает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94" dirty="0">
                <a:latin typeface="Calibri"/>
                <a:cs typeface="Calibri"/>
              </a:rPr>
              <a:t>times </a:t>
            </a:r>
            <a:r>
              <a:rPr sz="2200" spc="-17" dirty="0">
                <a:latin typeface="Microsoft Sans Serif"/>
                <a:cs typeface="Microsoft Sans Serif"/>
              </a:rPr>
              <a:t>два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аргумента.</a:t>
            </a:r>
            <a:endParaRPr sz="2200" dirty="0">
              <a:latin typeface="Microsoft Sans Serif"/>
              <a:cs typeface="Microsoft Sans Serif"/>
            </a:endParaRPr>
          </a:p>
          <a:p>
            <a:pPr marL="495311" marR="601137" indent="-233473">
              <a:lnSpc>
                <a:spcPct val="101499"/>
              </a:lnSpc>
              <a:spcBef>
                <a:spcPts val="335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497493" algn="l"/>
              </a:tabLst>
            </a:pPr>
            <a:r>
              <a:rPr sz="2200" spc="-17" dirty="0">
                <a:latin typeface="Microsoft Sans Serif"/>
                <a:cs typeface="Microsoft Sans Serif"/>
              </a:rPr>
              <a:t>Аргументы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передаются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по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порядку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следования: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имени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137" dirty="0">
                <a:latin typeface="Calibri"/>
                <a:cs typeface="Calibri"/>
              </a:rPr>
              <a:t>x</a:t>
            </a:r>
            <a:r>
              <a:rPr sz="2200" spc="86" dirty="0">
                <a:latin typeface="Calibri"/>
                <a:cs typeface="Calibri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заголовке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 	</a:t>
            </a:r>
            <a:r>
              <a:rPr sz="2200" spc="-69" dirty="0">
                <a:latin typeface="Microsoft Sans Serif"/>
                <a:cs typeface="Microsoft Sans Serif"/>
              </a:rPr>
              <a:t>присваивается</a:t>
            </a:r>
            <a:r>
              <a:rPr sz="2200" spc="103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значение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Calibri"/>
                <a:cs typeface="Calibri"/>
              </a:rPr>
              <a:t>2</a:t>
            </a:r>
            <a:r>
              <a:rPr sz="2200" dirty="0">
                <a:latin typeface="Microsoft Sans Serif"/>
                <a:cs typeface="Microsoft Sans Serif"/>
              </a:rPr>
              <a:t>,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переменной</a:t>
            </a:r>
            <a:r>
              <a:rPr sz="2200" spc="103" dirty="0">
                <a:latin typeface="Microsoft Sans Serif"/>
                <a:cs typeface="Microsoft Sans Serif"/>
              </a:rPr>
              <a:t> </a:t>
            </a:r>
            <a:r>
              <a:rPr sz="2200" spc="94" dirty="0">
                <a:latin typeface="Calibri"/>
                <a:cs typeface="Calibri"/>
              </a:rPr>
              <a:t>y</a:t>
            </a:r>
            <a:r>
              <a:rPr sz="2200" spc="172" dirty="0">
                <a:latin typeface="Calibri"/>
                <a:cs typeface="Calibri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присваивается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значение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Calibri"/>
                <a:cs typeface="Calibri"/>
              </a:rPr>
              <a:t>4</a:t>
            </a:r>
            <a:r>
              <a:rPr sz="2200" spc="-43" dirty="0">
                <a:latin typeface="Microsoft Sans Serif"/>
                <a:cs typeface="Microsoft Sans Serif"/>
              </a:rPr>
              <a:t>.</a:t>
            </a:r>
            <a:endParaRPr sz="2200" dirty="0">
              <a:latin typeface="Microsoft Sans Serif"/>
              <a:cs typeface="Microsoft Sans Serif"/>
            </a:endParaRPr>
          </a:p>
          <a:p>
            <a:pPr marL="495311" indent="-233473">
              <a:spcBef>
                <a:spcPts val="369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495311" algn="l"/>
              </a:tabLst>
            </a:pPr>
            <a:r>
              <a:rPr sz="2200" spc="-69" dirty="0">
                <a:latin typeface="Microsoft Sans Serif"/>
                <a:cs typeface="Microsoft Sans Serif"/>
              </a:rPr>
              <a:t>Возвращаемый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объект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можно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присвоить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переменной:</a:t>
            </a:r>
            <a:endParaRPr sz="2200" dirty="0">
              <a:latin typeface="Microsoft Sans Serif"/>
              <a:cs typeface="Microsoft Sans Serif"/>
            </a:endParaRPr>
          </a:p>
          <a:p>
            <a:pPr marL="116736">
              <a:lnSpc>
                <a:spcPts val="1701"/>
              </a:lnSpc>
              <a:spcBef>
                <a:spcPts val="369"/>
              </a:spcBef>
              <a:tabLst>
                <a:tab pos="507312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1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29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2200" spc="782" dirty="0">
                <a:solidFill>
                  <a:srgbClr val="AA21FF"/>
                </a:solidFill>
                <a:latin typeface="Calibri"/>
                <a:cs typeface="Calibri"/>
              </a:rPr>
              <a:t> </a:t>
            </a:r>
            <a:r>
              <a:rPr sz="2200" spc="137" dirty="0">
                <a:latin typeface="Calibri"/>
                <a:cs typeface="Calibri"/>
              </a:rPr>
              <a:t>x</a:t>
            </a:r>
            <a:r>
              <a:rPr sz="2200" spc="782" dirty="0">
                <a:latin typeface="Calibri"/>
                <a:cs typeface="Calibri"/>
              </a:rPr>
              <a:t> </a:t>
            </a:r>
            <a:r>
              <a:rPr sz="2200" dirty="0">
                <a:latin typeface="Calibri"/>
                <a:cs typeface="Calibri"/>
              </a:rPr>
              <a:t>=</a:t>
            </a:r>
            <a:r>
              <a:rPr sz="2200" spc="832" dirty="0">
                <a:latin typeface="Calibri"/>
                <a:cs typeface="Calibri"/>
              </a:rPr>
              <a:t> </a:t>
            </a:r>
            <a:r>
              <a:rPr sz="2200" spc="206" dirty="0">
                <a:latin typeface="Calibri"/>
                <a:cs typeface="Calibri"/>
              </a:rPr>
              <a:t>times</a:t>
            </a:r>
            <a:r>
              <a:rPr sz="2200" spc="-86" dirty="0">
                <a:latin typeface="Calibri"/>
                <a:cs typeface="Calibri"/>
              </a:rPr>
              <a:t> </a:t>
            </a:r>
            <a:r>
              <a:rPr sz="2200" spc="258" dirty="0">
                <a:latin typeface="Calibri"/>
                <a:cs typeface="Calibri"/>
              </a:rPr>
              <a:t>(3.14</a:t>
            </a:r>
            <a:r>
              <a:rPr sz="2200" spc="-112" dirty="0">
                <a:latin typeface="Calibri"/>
                <a:cs typeface="Calibri"/>
              </a:rPr>
              <a:t> </a:t>
            </a:r>
            <a:r>
              <a:rPr sz="2200" spc="421" dirty="0">
                <a:latin typeface="Calibri"/>
                <a:cs typeface="Calibri"/>
              </a:rPr>
              <a:t>,</a:t>
            </a:r>
            <a:r>
              <a:rPr sz="2200" spc="850" dirty="0">
                <a:latin typeface="Calibri"/>
                <a:cs typeface="Calibri"/>
              </a:rPr>
              <a:t> </a:t>
            </a:r>
            <a:r>
              <a:rPr sz="2200" spc="189" dirty="0">
                <a:latin typeface="Calibri"/>
                <a:cs typeface="Calibri"/>
              </a:rPr>
              <a:t>3)</a:t>
            </a:r>
            <a:endParaRPr sz="2200" dirty="0">
              <a:latin typeface="Calibri"/>
              <a:cs typeface="Calibri"/>
            </a:endParaRPr>
          </a:p>
          <a:p>
            <a:pPr marL="116736">
              <a:lnSpc>
                <a:spcPts val="1536"/>
              </a:lnSpc>
              <a:tabLst>
                <a:tab pos="507312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2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29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2200" spc="773" dirty="0">
                <a:solidFill>
                  <a:srgbClr val="AA21FF"/>
                </a:solidFill>
                <a:latin typeface="Calibri"/>
                <a:cs typeface="Calibri"/>
              </a:rPr>
              <a:t> </a:t>
            </a:r>
            <a:r>
              <a:rPr sz="2200" spc="52" dirty="0">
                <a:latin typeface="Calibri"/>
                <a:cs typeface="Calibri"/>
              </a:rPr>
              <a:t>x</a:t>
            </a:r>
            <a:endParaRPr sz="2200" dirty="0">
              <a:latin typeface="Calibri"/>
              <a:cs typeface="Calibri"/>
            </a:endParaRPr>
          </a:p>
          <a:p>
            <a:pPr marL="116736">
              <a:lnSpc>
                <a:spcPts val="1701"/>
              </a:lnSpc>
              <a:tabLst>
                <a:tab pos="513858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3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89" dirty="0">
                <a:latin typeface="Calibri"/>
                <a:cs typeface="Calibri"/>
              </a:rPr>
              <a:t>9.42</a:t>
            </a:r>
            <a:endParaRPr sz="22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83249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>
            <a:extLst>
              <a:ext uri="{FF2B5EF4-FFF2-40B4-BE49-F238E27FC236}">
                <a16:creationId xmlns:a16="http://schemas.microsoft.com/office/drawing/2014/main" id="{70AF5A25-D3EF-487E-8DF5-D5C087F0DB0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1177" y="89466"/>
            <a:ext cx="9343646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spc="-77" dirty="0"/>
              <a:t>Примеры</a:t>
            </a:r>
            <a:r>
              <a:rPr sz="3200" spc="17" dirty="0"/>
              <a:t> </a:t>
            </a:r>
            <a:r>
              <a:rPr sz="3200" spc="-129" dirty="0"/>
              <a:t>определения</a:t>
            </a:r>
            <a:r>
              <a:rPr sz="3200" spc="17" dirty="0"/>
              <a:t> </a:t>
            </a:r>
            <a:r>
              <a:rPr sz="3200" dirty="0"/>
              <a:t>и</a:t>
            </a:r>
            <a:r>
              <a:rPr sz="3200" spc="17" dirty="0"/>
              <a:t> </a:t>
            </a:r>
            <a:r>
              <a:rPr sz="3200" spc="-94" dirty="0"/>
              <a:t>вызова</a:t>
            </a:r>
            <a:r>
              <a:rPr sz="3200" spc="17" dirty="0"/>
              <a:t> </a:t>
            </a:r>
            <a:r>
              <a:rPr sz="3200" spc="-69" dirty="0"/>
              <a:t>функций</a:t>
            </a:r>
          </a:p>
        </p:txBody>
      </p:sp>
      <p:sp>
        <p:nvSpPr>
          <p:cNvPr id="5" name="object 25">
            <a:extLst>
              <a:ext uri="{FF2B5EF4-FFF2-40B4-BE49-F238E27FC236}">
                <a16:creationId xmlns:a16="http://schemas.microsoft.com/office/drawing/2014/main" id="{FDC67081-A8F1-49AB-B1F6-04C655A02190}"/>
              </a:ext>
            </a:extLst>
          </p:cNvPr>
          <p:cNvSpPr txBox="1"/>
          <p:nvPr/>
        </p:nvSpPr>
        <p:spPr>
          <a:xfrm>
            <a:off x="76200" y="762000"/>
            <a:ext cx="8763000" cy="5454726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98189">
              <a:lnSpc>
                <a:spcPct val="80000"/>
              </a:lnSpc>
              <a:tabLst>
                <a:tab pos="488765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1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29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2200" spc="842" dirty="0">
                <a:solidFill>
                  <a:srgbClr val="AA21FF"/>
                </a:solidFill>
                <a:latin typeface="Calibri"/>
                <a:cs typeface="Calibri"/>
              </a:rPr>
              <a:t> </a:t>
            </a:r>
            <a:r>
              <a:rPr sz="2200" spc="189" dirty="0">
                <a:solidFill>
                  <a:srgbClr val="007F00"/>
                </a:solidFill>
                <a:latin typeface="Calibri"/>
                <a:cs typeface="Calibri"/>
              </a:rPr>
              <a:t>def</a:t>
            </a:r>
            <a:r>
              <a:rPr sz="2200" spc="283" dirty="0">
                <a:solidFill>
                  <a:srgbClr val="007F00"/>
                </a:solidFill>
                <a:latin typeface="Calibri"/>
                <a:cs typeface="Calibri"/>
              </a:rPr>
              <a:t>  </a:t>
            </a:r>
            <a:r>
              <a:rPr sz="2200" spc="266" dirty="0">
                <a:latin typeface="Calibri"/>
                <a:cs typeface="Calibri"/>
              </a:rPr>
              <a:t>print_max(a,</a:t>
            </a:r>
            <a:r>
              <a:rPr sz="2200" spc="808" dirty="0">
                <a:latin typeface="Calibri"/>
                <a:cs typeface="Calibri"/>
              </a:rPr>
              <a:t> </a:t>
            </a:r>
            <a:r>
              <a:rPr sz="2200" spc="301" dirty="0">
                <a:latin typeface="Calibri"/>
                <a:cs typeface="Calibri"/>
              </a:rPr>
              <a:t>b):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ct val="80000"/>
              </a:lnSpc>
              <a:tabLst>
                <a:tab pos="494220" algn="l"/>
                <a:tab pos="1478296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2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455" dirty="0">
                <a:latin typeface="Calibri"/>
                <a:cs typeface="Calibri"/>
              </a:rPr>
              <a:t>...</a:t>
            </a:r>
            <a:r>
              <a:rPr sz="2200" dirty="0">
                <a:latin typeface="Calibri"/>
                <a:cs typeface="Calibri"/>
              </a:rPr>
              <a:t>	</a:t>
            </a:r>
            <a:r>
              <a:rPr sz="2200" spc="436" dirty="0">
                <a:solidFill>
                  <a:srgbClr val="007F00"/>
                </a:solidFill>
                <a:latin typeface="Calibri"/>
                <a:cs typeface="Calibri"/>
              </a:rPr>
              <a:t>if</a:t>
            </a:r>
            <a:r>
              <a:rPr sz="2200" spc="825" dirty="0">
                <a:solidFill>
                  <a:srgbClr val="007F00"/>
                </a:solidFill>
                <a:latin typeface="Calibri"/>
                <a:cs typeface="Calibri"/>
              </a:rPr>
              <a:t> </a:t>
            </a:r>
            <a:r>
              <a:rPr sz="2200" dirty="0">
                <a:latin typeface="Calibri"/>
                <a:cs typeface="Calibri"/>
              </a:rPr>
              <a:t>a</a:t>
            </a:r>
            <a:r>
              <a:rPr sz="2200" spc="799" dirty="0"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AA21FF"/>
                </a:solidFill>
                <a:latin typeface="Calibri"/>
                <a:cs typeface="Calibri"/>
              </a:rPr>
              <a:t>&gt;</a:t>
            </a:r>
            <a:r>
              <a:rPr sz="2200" spc="799" dirty="0">
                <a:solidFill>
                  <a:srgbClr val="AA21FF"/>
                </a:solidFill>
                <a:latin typeface="Calibri"/>
                <a:cs typeface="Calibri"/>
              </a:rPr>
              <a:t> </a:t>
            </a:r>
            <a:r>
              <a:rPr sz="2200" spc="223" dirty="0">
                <a:latin typeface="Calibri"/>
                <a:cs typeface="Calibri"/>
              </a:rPr>
              <a:t>b: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ct val="80000"/>
              </a:lnSpc>
              <a:tabLst>
                <a:tab pos="494220" algn="l"/>
                <a:tab pos="1974698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3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455" dirty="0">
                <a:latin typeface="Calibri"/>
                <a:cs typeface="Calibri"/>
              </a:rPr>
              <a:t>...</a:t>
            </a:r>
            <a:r>
              <a:rPr sz="2200" dirty="0">
                <a:latin typeface="Calibri"/>
                <a:cs typeface="Calibri"/>
              </a:rPr>
              <a:t>	</a:t>
            </a:r>
            <a:r>
              <a:rPr sz="2200" spc="350" dirty="0">
                <a:solidFill>
                  <a:srgbClr val="007F00"/>
                </a:solidFill>
                <a:latin typeface="Calibri"/>
                <a:cs typeface="Calibri"/>
              </a:rPr>
              <a:t>print</a:t>
            </a:r>
            <a:r>
              <a:rPr sz="2200" spc="350" dirty="0">
                <a:latin typeface="Calibri"/>
                <a:cs typeface="Calibri"/>
              </a:rPr>
              <a:t>(a,</a:t>
            </a:r>
            <a:r>
              <a:rPr sz="2200" spc="782" dirty="0">
                <a:latin typeface="Calibri"/>
                <a:cs typeface="Calibri"/>
              </a:rPr>
              <a:t> </a:t>
            </a:r>
            <a:r>
              <a:rPr sz="2200" spc="180" dirty="0">
                <a:solidFill>
                  <a:srgbClr val="BA2020"/>
                </a:solidFill>
                <a:latin typeface="Calibri"/>
                <a:cs typeface="Calibri"/>
              </a:rPr>
              <a:t>"</a:t>
            </a:r>
            <a:r>
              <a:rPr sz="2200" spc="-163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369" dirty="0">
                <a:solidFill>
                  <a:srgbClr val="BA2020"/>
                </a:solidFill>
                <a:latin typeface="Calibri"/>
                <a:cs typeface="Calibri"/>
              </a:rPr>
              <a:t>is</a:t>
            </a:r>
            <a:r>
              <a:rPr sz="2200" spc="258" dirty="0">
                <a:solidFill>
                  <a:srgbClr val="BA2020"/>
                </a:solidFill>
                <a:latin typeface="Calibri"/>
                <a:cs typeface="Calibri"/>
              </a:rPr>
              <a:t>  </a:t>
            </a:r>
            <a:r>
              <a:rPr sz="2200" spc="137" dirty="0">
                <a:solidFill>
                  <a:srgbClr val="BA2020"/>
                </a:solidFill>
                <a:latin typeface="Calibri"/>
                <a:cs typeface="Calibri"/>
              </a:rPr>
              <a:t>max"</a:t>
            </a:r>
            <a:r>
              <a:rPr sz="2200" spc="137" dirty="0">
                <a:latin typeface="Calibri"/>
                <a:cs typeface="Calibri"/>
              </a:rPr>
              <a:t>)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ct val="80000"/>
              </a:lnSpc>
              <a:tabLst>
                <a:tab pos="494220" algn="l"/>
                <a:tab pos="1480476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4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455" dirty="0">
                <a:latin typeface="Calibri"/>
                <a:cs typeface="Calibri"/>
              </a:rPr>
              <a:t>...</a:t>
            </a:r>
            <a:r>
              <a:rPr sz="2200" dirty="0">
                <a:latin typeface="Calibri"/>
                <a:cs typeface="Calibri"/>
              </a:rPr>
              <a:t>	</a:t>
            </a:r>
            <a:r>
              <a:rPr sz="2200" spc="404" dirty="0">
                <a:solidFill>
                  <a:srgbClr val="007F00"/>
                </a:solidFill>
                <a:latin typeface="Calibri"/>
                <a:cs typeface="Calibri"/>
              </a:rPr>
              <a:t>elif</a:t>
            </a:r>
            <a:r>
              <a:rPr sz="2200" spc="275" dirty="0">
                <a:solidFill>
                  <a:srgbClr val="007F00"/>
                </a:solidFill>
                <a:latin typeface="Calibri"/>
                <a:cs typeface="Calibri"/>
              </a:rPr>
              <a:t>  </a:t>
            </a:r>
            <a:r>
              <a:rPr sz="2200" dirty="0">
                <a:latin typeface="Calibri"/>
                <a:cs typeface="Calibri"/>
              </a:rPr>
              <a:t>a</a:t>
            </a:r>
            <a:r>
              <a:rPr sz="2200" spc="266" dirty="0">
                <a:latin typeface="Calibri"/>
                <a:cs typeface="Calibri"/>
              </a:rPr>
              <a:t>  </a:t>
            </a:r>
            <a:r>
              <a:rPr sz="2200" dirty="0">
                <a:latin typeface="Calibri"/>
                <a:cs typeface="Calibri"/>
              </a:rPr>
              <a:t>==</a:t>
            </a:r>
            <a:r>
              <a:rPr sz="2200" spc="266" dirty="0">
                <a:latin typeface="Calibri"/>
                <a:cs typeface="Calibri"/>
              </a:rPr>
              <a:t>  </a:t>
            </a:r>
            <a:r>
              <a:rPr sz="2200" spc="223" dirty="0">
                <a:latin typeface="Calibri"/>
                <a:cs typeface="Calibri"/>
              </a:rPr>
              <a:t>b: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ct val="80000"/>
              </a:lnSpc>
              <a:tabLst>
                <a:tab pos="494220" algn="l"/>
                <a:tab pos="1974698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5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455" dirty="0">
                <a:latin typeface="Calibri"/>
                <a:cs typeface="Calibri"/>
              </a:rPr>
              <a:t>...</a:t>
            </a:r>
            <a:r>
              <a:rPr sz="2200" dirty="0">
                <a:latin typeface="Calibri"/>
                <a:cs typeface="Calibri"/>
              </a:rPr>
              <a:t>	</a:t>
            </a:r>
            <a:r>
              <a:rPr sz="2200" spc="350" dirty="0">
                <a:solidFill>
                  <a:srgbClr val="007F00"/>
                </a:solidFill>
                <a:latin typeface="Calibri"/>
                <a:cs typeface="Calibri"/>
              </a:rPr>
              <a:t>print</a:t>
            </a:r>
            <a:r>
              <a:rPr sz="2200" spc="350" dirty="0">
                <a:latin typeface="Calibri"/>
                <a:cs typeface="Calibri"/>
              </a:rPr>
              <a:t>(a,</a:t>
            </a:r>
            <a:r>
              <a:rPr sz="2200" spc="782" dirty="0">
                <a:latin typeface="Calibri"/>
                <a:cs typeface="Calibri"/>
              </a:rPr>
              <a:t> </a:t>
            </a:r>
            <a:r>
              <a:rPr sz="2200" spc="180" dirty="0">
                <a:solidFill>
                  <a:srgbClr val="BA2020"/>
                </a:solidFill>
                <a:latin typeface="Calibri"/>
                <a:cs typeface="Calibri"/>
              </a:rPr>
              <a:t>"</a:t>
            </a:r>
            <a:r>
              <a:rPr sz="2200" spc="-129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232" dirty="0">
                <a:solidFill>
                  <a:srgbClr val="BA2020"/>
                </a:solidFill>
                <a:latin typeface="Calibri"/>
                <a:cs typeface="Calibri"/>
              </a:rPr>
              <a:t>equals</a:t>
            </a:r>
            <a:r>
              <a:rPr sz="2200" spc="266" dirty="0">
                <a:solidFill>
                  <a:srgbClr val="BA2020"/>
                </a:solidFill>
                <a:latin typeface="Calibri"/>
                <a:cs typeface="Calibri"/>
              </a:rPr>
              <a:t>  </a:t>
            </a:r>
            <a:r>
              <a:rPr sz="2200" spc="335" dirty="0">
                <a:solidFill>
                  <a:srgbClr val="BA2020"/>
                </a:solidFill>
                <a:latin typeface="Calibri"/>
                <a:cs typeface="Calibri"/>
              </a:rPr>
              <a:t>to"</a:t>
            </a:r>
            <a:r>
              <a:rPr sz="2200" spc="335" dirty="0">
                <a:latin typeface="Calibri"/>
                <a:cs typeface="Calibri"/>
              </a:rPr>
              <a:t>,</a:t>
            </a:r>
            <a:r>
              <a:rPr sz="2200" spc="765" dirty="0">
                <a:latin typeface="Calibri"/>
                <a:cs typeface="Calibri"/>
              </a:rPr>
              <a:t> </a:t>
            </a:r>
            <a:r>
              <a:rPr sz="2200" spc="196" dirty="0">
                <a:latin typeface="Calibri"/>
                <a:cs typeface="Calibri"/>
              </a:rPr>
              <a:t>b)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ct val="80000"/>
              </a:lnSpc>
              <a:tabLst>
                <a:tab pos="494220" algn="l"/>
                <a:tab pos="1480476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6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455" dirty="0">
                <a:latin typeface="Calibri"/>
                <a:cs typeface="Calibri"/>
              </a:rPr>
              <a:t>...</a:t>
            </a:r>
            <a:r>
              <a:rPr sz="2200" dirty="0">
                <a:latin typeface="Calibri"/>
                <a:cs typeface="Calibri"/>
              </a:rPr>
              <a:t>	</a:t>
            </a:r>
            <a:r>
              <a:rPr sz="2200" spc="266" dirty="0">
                <a:solidFill>
                  <a:srgbClr val="007F00"/>
                </a:solidFill>
                <a:latin typeface="Calibri"/>
                <a:cs typeface="Calibri"/>
              </a:rPr>
              <a:t>else</a:t>
            </a:r>
            <a:r>
              <a:rPr sz="2200" spc="-120" dirty="0">
                <a:solidFill>
                  <a:srgbClr val="007F00"/>
                </a:solidFill>
                <a:latin typeface="Calibri"/>
                <a:cs typeface="Calibri"/>
              </a:rPr>
              <a:t> </a:t>
            </a:r>
            <a:r>
              <a:rPr sz="2200" spc="309" dirty="0">
                <a:latin typeface="Calibri"/>
                <a:cs typeface="Calibri"/>
              </a:rPr>
              <a:t>: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ct val="80000"/>
              </a:lnSpc>
              <a:tabLst>
                <a:tab pos="494220" algn="l"/>
                <a:tab pos="1974698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7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455" dirty="0">
                <a:latin typeface="Calibri"/>
                <a:cs typeface="Calibri"/>
              </a:rPr>
              <a:t>...</a:t>
            </a:r>
            <a:r>
              <a:rPr sz="2200" dirty="0">
                <a:latin typeface="Calibri"/>
                <a:cs typeface="Calibri"/>
              </a:rPr>
              <a:t>	</a:t>
            </a:r>
            <a:r>
              <a:rPr sz="2200" spc="344" dirty="0">
                <a:solidFill>
                  <a:srgbClr val="007F00"/>
                </a:solidFill>
                <a:latin typeface="Calibri"/>
                <a:cs typeface="Calibri"/>
              </a:rPr>
              <a:t>print</a:t>
            </a:r>
            <a:r>
              <a:rPr sz="2200" spc="344" dirty="0">
                <a:latin typeface="Calibri"/>
                <a:cs typeface="Calibri"/>
              </a:rPr>
              <a:t>(b,</a:t>
            </a:r>
            <a:r>
              <a:rPr sz="2200" spc="773" dirty="0">
                <a:latin typeface="Calibri"/>
                <a:cs typeface="Calibri"/>
              </a:rPr>
              <a:t> </a:t>
            </a:r>
            <a:r>
              <a:rPr sz="2200" spc="180" dirty="0">
                <a:solidFill>
                  <a:srgbClr val="BA2020"/>
                </a:solidFill>
                <a:latin typeface="Calibri"/>
                <a:cs typeface="Calibri"/>
              </a:rPr>
              <a:t>"</a:t>
            </a:r>
            <a:r>
              <a:rPr sz="2200" spc="-163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369" dirty="0">
                <a:solidFill>
                  <a:srgbClr val="BA2020"/>
                </a:solidFill>
                <a:latin typeface="Calibri"/>
                <a:cs typeface="Calibri"/>
              </a:rPr>
              <a:t>is</a:t>
            </a:r>
            <a:r>
              <a:rPr sz="2200" spc="850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137" dirty="0">
                <a:solidFill>
                  <a:srgbClr val="BA2020"/>
                </a:solidFill>
                <a:latin typeface="Calibri"/>
                <a:cs typeface="Calibri"/>
              </a:rPr>
              <a:t>max"</a:t>
            </a:r>
            <a:r>
              <a:rPr sz="2200" spc="137" dirty="0">
                <a:latin typeface="Calibri"/>
                <a:cs typeface="Calibri"/>
              </a:rPr>
              <a:t>)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ct val="80000"/>
              </a:lnSpc>
              <a:tabLst>
                <a:tab pos="494220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8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455" dirty="0">
                <a:latin typeface="Calibri"/>
                <a:cs typeface="Calibri"/>
              </a:rPr>
              <a:t>...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ct val="80000"/>
              </a:lnSpc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9</a:t>
            </a:r>
            <a:endParaRPr sz="2200" dirty="0">
              <a:latin typeface="Lucida Sans Unicode"/>
              <a:cs typeface="Lucida Sans Unicode"/>
            </a:endParaRPr>
          </a:p>
          <a:p>
            <a:pPr marL="21820">
              <a:lnSpc>
                <a:spcPct val="80000"/>
              </a:lnSpc>
              <a:tabLst>
                <a:tab pos="488765" algn="l"/>
              </a:tabLst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10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29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2200" spc="258" dirty="0">
                <a:solidFill>
                  <a:srgbClr val="AA21FF"/>
                </a:solidFill>
                <a:latin typeface="Calibri"/>
                <a:cs typeface="Calibri"/>
              </a:rPr>
              <a:t>  </a:t>
            </a:r>
            <a:r>
              <a:rPr sz="2200" spc="206" dirty="0">
                <a:latin typeface="Calibri"/>
                <a:cs typeface="Calibri"/>
              </a:rPr>
              <a:t>print_max</a:t>
            </a:r>
            <a:r>
              <a:rPr sz="2200" spc="-103" dirty="0">
                <a:latin typeface="Calibri"/>
                <a:cs typeface="Calibri"/>
              </a:rPr>
              <a:t> </a:t>
            </a:r>
            <a:r>
              <a:rPr sz="2200" spc="223" dirty="0">
                <a:latin typeface="Calibri"/>
                <a:cs typeface="Calibri"/>
              </a:rPr>
              <a:t>(6</a:t>
            </a:r>
            <a:r>
              <a:rPr sz="2200" spc="-155" dirty="0">
                <a:latin typeface="Calibri"/>
                <a:cs typeface="Calibri"/>
              </a:rPr>
              <a:t> </a:t>
            </a:r>
            <a:r>
              <a:rPr sz="2200" spc="421" dirty="0">
                <a:latin typeface="Calibri"/>
                <a:cs typeface="Calibri"/>
              </a:rPr>
              <a:t>,</a:t>
            </a:r>
            <a:r>
              <a:rPr sz="2200" spc="842" dirty="0">
                <a:latin typeface="Calibri"/>
                <a:cs typeface="Calibri"/>
              </a:rPr>
              <a:t> </a:t>
            </a:r>
            <a:r>
              <a:rPr sz="2200" spc="189" dirty="0">
                <a:latin typeface="Calibri"/>
                <a:cs typeface="Calibri"/>
              </a:rPr>
              <a:t>7)</a:t>
            </a:r>
            <a:endParaRPr sz="2200" dirty="0">
              <a:latin typeface="Calibri"/>
              <a:cs typeface="Calibri"/>
            </a:endParaRPr>
          </a:p>
          <a:p>
            <a:pPr marL="21820">
              <a:lnSpc>
                <a:spcPct val="80000"/>
              </a:lnSpc>
              <a:tabLst>
                <a:tab pos="478946" algn="l"/>
              </a:tabLst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11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dirty="0">
                <a:solidFill>
                  <a:srgbClr val="BA2020"/>
                </a:solidFill>
                <a:latin typeface="Calibri"/>
                <a:cs typeface="Calibri"/>
              </a:rPr>
              <a:t>7</a:t>
            </a:r>
            <a:r>
              <a:rPr sz="2200" spc="455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318" dirty="0">
                <a:solidFill>
                  <a:srgbClr val="BA2020"/>
                </a:solidFill>
                <a:latin typeface="Calibri"/>
                <a:cs typeface="Calibri"/>
              </a:rPr>
              <a:t>is</a:t>
            </a:r>
            <a:r>
              <a:rPr sz="2200" spc="464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-43" dirty="0">
                <a:solidFill>
                  <a:srgbClr val="BA2020"/>
                </a:solidFill>
                <a:latin typeface="Calibri"/>
                <a:cs typeface="Calibri"/>
              </a:rPr>
              <a:t>max</a:t>
            </a:r>
            <a:endParaRPr sz="2200" dirty="0">
              <a:latin typeface="Calibri"/>
              <a:cs typeface="Calibri"/>
            </a:endParaRPr>
          </a:p>
          <a:p>
            <a:pPr marL="21820">
              <a:lnSpc>
                <a:spcPct val="80000"/>
              </a:lnSpc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12</a:t>
            </a:r>
            <a:endParaRPr sz="2200" dirty="0">
              <a:latin typeface="Lucida Sans Unicode"/>
              <a:cs typeface="Lucida Sans Unicode"/>
            </a:endParaRPr>
          </a:p>
          <a:p>
            <a:pPr marL="21820">
              <a:lnSpc>
                <a:spcPct val="80000"/>
              </a:lnSpc>
              <a:tabLst>
                <a:tab pos="488765" algn="l"/>
              </a:tabLst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13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29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2200" spc="258" dirty="0">
                <a:solidFill>
                  <a:srgbClr val="AA21FF"/>
                </a:solidFill>
                <a:latin typeface="Calibri"/>
                <a:cs typeface="Calibri"/>
              </a:rPr>
              <a:t>  </a:t>
            </a:r>
            <a:r>
              <a:rPr sz="2200" spc="206" dirty="0">
                <a:latin typeface="Calibri"/>
                <a:cs typeface="Calibri"/>
              </a:rPr>
              <a:t>print_max</a:t>
            </a:r>
            <a:r>
              <a:rPr sz="2200" spc="-103" dirty="0">
                <a:latin typeface="Calibri"/>
                <a:cs typeface="Calibri"/>
              </a:rPr>
              <a:t> </a:t>
            </a:r>
            <a:r>
              <a:rPr sz="2200" spc="223" dirty="0">
                <a:latin typeface="Calibri"/>
                <a:cs typeface="Calibri"/>
              </a:rPr>
              <a:t>(3</a:t>
            </a:r>
            <a:r>
              <a:rPr sz="2200" spc="-155" dirty="0">
                <a:latin typeface="Calibri"/>
                <a:cs typeface="Calibri"/>
              </a:rPr>
              <a:t> </a:t>
            </a:r>
            <a:r>
              <a:rPr sz="2200" spc="421" dirty="0">
                <a:latin typeface="Calibri"/>
                <a:cs typeface="Calibri"/>
              </a:rPr>
              <a:t>,</a:t>
            </a:r>
            <a:r>
              <a:rPr sz="2200" spc="842" dirty="0">
                <a:latin typeface="Calibri"/>
                <a:cs typeface="Calibri"/>
              </a:rPr>
              <a:t> </a:t>
            </a:r>
            <a:r>
              <a:rPr sz="2200" spc="189" dirty="0">
                <a:latin typeface="Calibri"/>
                <a:cs typeface="Calibri"/>
              </a:rPr>
              <a:t>3)</a:t>
            </a:r>
            <a:endParaRPr sz="2200" dirty="0">
              <a:latin typeface="Calibri"/>
              <a:cs typeface="Calibri"/>
            </a:endParaRPr>
          </a:p>
          <a:p>
            <a:pPr marL="21820">
              <a:lnSpc>
                <a:spcPct val="80000"/>
              </a:lnSpc>
              <a:tabLst>
                <a:tab pos="478946" algn="l"/>
              </a:tabLst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14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dirty="0">
                <a:solidFill>
                  <a:srgbClr val="BA2020"/>
                </a:solidFill>
                <a:latin typeface="Calibri"/>
                <a:cs typeface="Calibri"/>
              </a:rPr>
              <a:t>3</a:t>
            </a:r>
            <a:r>
              <a:rPr sz="2200" spc="464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112" dirty="0">
                <a:solidFill>
                  <a:srgbClr val="BA2020"/>
                </a:solidFill>
                <a:latin typeface="Calibri"/>
                <a:cs typeface="Calibri"/>
              </a:rPr>
              <a:t>equals</a:t>
            </a:r>
            <a:r>
              <a:rPr sz="2200" spc="472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129" dirty="0">
                <a:solidFill>
                  <a:srgbClr val="BA2020"/>
                </a:solidFill>
                <a:latin typeface="Calibri"/>
                <a:cs typeface="Calibri"/>
              </a:rPr>
              <a:t>to</a:t>
            </a:r>
            <a:r>
              <a:rPr sz="2200" spc="472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-86" dirty="0">
                <a:solidFill>
                  <a:srgbClr val="BA2020"/>
                </a:solidFill>
                <a:latin typeface="Calibri"/>
                <a:cs typeface="Calibri"/>
              </a:rPr>
              <a:t>3</a:t>
            </a:r>
            <a:endParaRPr sz="2200" dirty="0">
              <a:latin typeface="Calibri"/>
              <a:cs typeface="Calibri"/>
            </a:endParaRPr>
          </a:p>
          <a:p>
            <a:pPr marL="21820">
              <a:lnSpc>
                <a:spcPct val="80000"/>
              </a:lnSpc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15</a:t>
            </a:r>
            <a:endParaRPr sz="2200" dirty="0">
              <a:latin typeface="Lucida Sans Unicode"/>
              <a:cs typeface="Lucida Sans Unicode"/>
            </a:endParaRPr>
          </a:p>
          <a:p>
            <a:pPr marL="21820">
              <a:lnSpc>
                <a:spcPct val="80000"/>
              </a:lnSpc>
              <a:tabLst>
                <a:tab pos="488765" algn="l"/>
              </a:tabLst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16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29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2200" spc="756" dirty="0">
                <a:solidFill>
                  <a:srgbClr val="AA21FF"/>
                </a:solidFill>
                <a:latin typeface="Calibri"/>
                <a:cs typeface="Calibri"/>
              </a:rPr>
              <a:t> </a:t>
            </a:r>
            <a:r>
              <a:rPr sz="2200" spc="369" dirty="0">
                <a:latin typeface="Calibri"/>
                <a:cs typeface="Calibri"/>
              </a:rPr>
              <a:t>x,</a:t>
            </a:r>
            <a:r>
              <a:rPr sz="2200" spc="782" dirty="0">
                <a:latin typeface="Calibri"/>
                <a:cs typeface="Calibri"/>
              </a:rPr>
              <a:t> </a:t>
            </a:r>
            <a:r>
              <a:rPr sz="2200" spc="94" dirty="0">
                <a:latin typeface="Calibri"/>
                <a:cs typeface="Calibri"/>
              </a:rPr>
              <a:t>y</a:t>
            </a:r>
            <a:r>
              <a:rPr sz="2200" spc="782" dirty="0">
                <a:latin typeface="Calibri"/>
                <a:cs typeface="Calibri"/>
              </a:rPr>
              <a:t> </a:t>
            </a:r>
            <a:r>
              <a:rPr sz="2200" dirty="0">
                <a:latin typeface="Calibri"/>
                <a:cs typeface="Calibri"/>
              </a:rPr>
              <a:t>=</a:t>
            </a:r>
            <a:r>
              <a:rPr sz="2200" spc="782" dirty="0">
                <a:latin typeface="Calibri"/>
                <a:cs typeface="Calibri"/>
              </a:rPr>
              <a:t> </a:t>
            </a:r>
            <a:r>
              <a:rPr sz="2200" dirty="0">
                <a:latin typeface="Calibri"/>
                <a:cs typeface="Calibri"/>
              </a:rPr>
              <a:t>5</a:t>
            </a:r>
            <a:r>
              <a:rPr sz="2200" spc="-189" dirty="0">
                <a:latin typeface="Calibri"/>
                <a:cs typeface="Calibri"/>
              </a:rPr>
              <a:t> </a:t>
            </a:r>
            <a:r>
              <a:rPr sz="2200" spc="421" dirty="0">
                <a:latin typeface="Calibri"/>
                <a:cs typeface="Calibri"/>
              </a:rPr>
              <a:t>,</a:t>
            </a:r>
            <a:r>
              <a:rPr sz="2200" spc="782" dirty="0">
                <a:latin typeface="Calibri"/>
                <a:cs typeface="Calibri"/>
              </a:rPr>
              <a:t> </a:t>
            </a:r>
            <a:r>
              <a:rPr sz="2200" spc="-86" dirty="0">
                <a:latin typeface="Calibri"/>
                <a:cs typeface="Calibri"/>
              </a:rPr>
              <a:t>2</a:t>
            </a:r>
            <a:endParaRPr sz="2200" dirty="0">
              <a:latin typeface="Calibri"/>
              <a:cs typeface="Calibri"/>
            </a:endParaRPr>
          </a:p>
          <a:p>
            <a:pPr marL="21820">
              <a:lnSpc>
                <a:spcPct val="80000"/>
              </a:lnSpc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17</a:t>
            </a:r>
            <a:endParaRPr sz="2200" dirty="0">
              <a:latin typeface="Lucida Sans Unicode"/>
              <a:cs typeface="Lucida Sans Unicode"/>
            </a:endParaRPr>
          </a:p>
          <a:p>
            <a:pPr marL="21820">
              <a:lnSpc>
                <a:spcPct val="80000"/>
              </a:lnSpc>
              <a:tabLst>
                <a:tab pos="488765" algn="l"/>
              </a:tabLst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18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29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2200" spc="850" dirty="0">
                <a:solidFill>
                  <a:srgbClr val="AA21FF"/>
                </a:solidFill>
                <a:latin typeface="Calibri"/>
                <a:cs typeface="Calibri"/>
              </a:rPr>
              <a:t> </a:t>
            </a:r>
            <a:r>
              <a:rPr sz="2200" spc="275" dirty="0">
                <a:latin typeface="Calibri"/>
                <a:cs typeface="Calibri"/>
              </a:rPr>
              <a:t>print_max(x,</a:t>
            </a:r>
            <a:r>
              <a:rPr sz="2200" spc="789" dirty="0">
                <a:latin typeface="Calibri"/>
                <a:cs typeface="Calibri"/>
              </a:rPr>
              <a:t> </a:t>
            </a:r>
            <a:r>
              <a:rPr sz="2200" spc="232" dirty="0">
                <a:latin typeface="Calibri"/>
                <a:cs typeface="Calibri"/>
              </a:rPr>
              <a:t>y)</a:t>
            </a:r>
            <a:endParaRPr sz="2200" dirty="0">
              <a:latin typeface="Calibri"/>
              <a:cs typeface="Calibri"/>
            </a:endParaRPr>
          </a:p>
          <a:p>
            <a:pPr marL="21820">
              <a:lnSpc>
                <a:spcPct val="80000"/>
              </a:lnSpc>
              <a:tabLst>
                <a:tab pos="478946" algn="l"/>
              </a:tabLst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19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dirty="0">
                <a:solidFill>
                  <a:srgbClr val="BA2020"/>
                </a:solidFill>
                <a:latin typeface="Calibri"/>
                <a:cs typeface="Calibri"/>
              </a:rPr>
              <a:t>5</a:t>
            </a:r>
            <a:r>
              <a:rPr sz="2200" spc="455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318" dirty="0">
                <a:solidFill>
                  <a:srgbClr val="BA2020"/>
                </a:solidFill>
                <a:latin typeface="Calibri"/>
                <a:cs typeface="Calibri"/>
              </a:rPr>
              <a:t>is</a:t>
            </a:r>
            <a:r>
              <a:rPr sz="2200" spc="464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-43" dirty="0">
                <a:solidFill>
                  <a:srgbClr val="BA2020"/>
                </a:solidFill>
                <a:latin typeface="Calibri"/>
                <a:cs typeface="Calibri"/>
              </a:rPr>
              <a:t>max</a:t>
            </a:r>
            <a:endParaRPr sz="2200" dirty="0">
              <a:latin typeface="Calibri"/>
              <a:cs typeface="Calibri"/>
            </a:endParaRPr>
          </a:p>
          <a:p>
            <a:pPr marL="21820">
              <a:lnSpc>
                <a:spcPct val="80000"/>
              </a:lnSpc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20</a:t>
            </a:r>
            <a:endParaRPr sz="2200" dirty="0">
              <a:latin typeface="Lucida Sans Unicode"/>
              <a:cs typeface="Lucida Sans Unicode"/>
            </a:endParaRPr>
          </a:p>
        </p:txBody>
      </p:sp>
    </p:spTree>
    <p:extLst>
      <p:ext uri="{BB962C8B-B14F-4D97-AF65-F5344CB8AC3E}">
        <p14:creationId xmlns:p14="http://schemas.microsoft.com/office/powerpoint/2010/main" val="6621400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248</TotalTime>
  <Words>2611</Words>
  <Application>Microsoft Office PowerPoint</Application>
  <PresentationFormat>Лист A4 (210x297 мм)</PresentationFormat>
  <Paragraphs>305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9" baseType="lpstr">
      <vt:lpstr>Microsoft JhengHei UI</vt:lpstr>
      <vt:lpstr>SimSun</vt:lpstr>
      <vt:lpstr>Arial</vt:lpstr>
      <vt:lpstr>Calibri</vt:lpstr>
      <vt:lpstr>Calibri Light</vt:lpstr>
      <vt:lpstr>Cambria</vt:lpstr>
      <vt:lpstr>Lucida Sans Unicode</vt:lpstr>
      <vt:lpstr>Microsoft Sans Serif</vt:lpstr>
      <vt:lpstr>Times New Roman</vt:lpstr>
      <vt:lpstr>Тема Office</vt:lpstr>
      <vt:lpstr>Презентация PowerPoint</vt:lpstr>
      <vt:lpstr>Презентация PowerPoint</vt:lpstr>
      <vt:lpstr>Написание кода функций</vt:lpstr>
      <vt:lpstr>Оператор def</vt:lpstr>
      <vt:lpstr>Оператор return</vt:lpstr>
      <vt:lpstr>Параметры функций</vt:lpstr>
      <vt:lpstr>Примеры определения и вызова функций</vt:lpstr>
      <vt:lpstr>Примеры определения и вызова функций</vt:lpstr>
      <vt:lpstr>Примеры определения и вызова функций</vt:lpstr>
      <vt:lpstr>Локальные переменные</vt:lpstr>
      <vt:lpstr>Оператор global</vt:lpstr>
      <vt:lpstr>Оператор global</vt:lpstr>
      <vt:lpstr>Глобальные переменные только для крайних случаев</vt:lpstr>
      <vt:lpstr>Области видимости и вложенные функции</vt:lpstr>
      <vt:lpstr>Области видимости и вложенные функции</vt:lpstr>
      <vt:lpstr>Функция filter</vt:lpstr>
      <vt:lpstr>Функция filter</vt:lpstr>
      <vt:lpstr>Функция reduce</vt:lpstr>
      <vt:lpstr>Функция reduce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Углубленный   курс информатики - Лекция 1   Основы программирования на Python</dc:title>
  <dc:creator>Вячеслав Алексеевич Чузлов,  к.т.н., доцент ОХИ ИШПР</dc:creator>
  <cp:lastModifiedBy>Кутимов Кияс Сабирович</cp:lastModifiedBy>
  <cp:revision>13</cp:revision>
  <dcterms:created xsi:type="dcterms:W3CDTF">2024-06-07T06:06:22Z</dcterms:created>
  <dcterms:modified xsi:type="dcterms:W3CDTF">2024-06-07T12:03:43Z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2022-02-04T00:00:00Z</vt:filetime>
  </property>
  <property fmtid="{D5CDD505-2E9C-101B-9397-08002B2CF9AE}" pid="3" name="Creator">
    <vt:lpwstr>LaTeX with Beamer class</vt:lpwstr>
  </property>
  <property fmtid="{D5CDD505-2E9C-101B-9397-08002B2CF9AE}" pid="4" name="LastSaved">
    <vt:filetime>2024-06-07T00:00:00Z</vt:filetime>
  </property>
</Properties>
</file>