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501216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9.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Типы коллекций: наборы, кортежи, словари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3">
            <a:extLst>
              <a:ext uri="{FF2B5EF4-FFF2-40B4-BE49-F238E27FC236}">
                <a16:creationId xmlns:a16="http://schemas.microsoft.com/office/drawing/2014/main" id="{FB65E94E-9493-4621-A7ED-7F64411646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1632" y="291422"/>
            <a:ext cx="6956968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46" dirty="0">
                <a:latin typeface="Georgia"/>
                <a:cs typeface="Georgia"/>
              </a:rPr>
              <a:t>Базовые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89" dirty="0">
                <a:latin typeface="Georgia"/>
                <a:cs typeface="Georgia"/>
              </a:rPr>
              <a:t>операции</a:t>
            </a:r>
            <a:r>
              <a:rPr sz="3200" b="1" spc="232" dirty="0">
                <a:latin typeface="Georgia"/>
                <a:cs typeface="Georgia"/>
              </a:rPr>
              <a:t> </a:t>
            </a:r>
            <a:r>
              <a:rPr sz="3200" b="1" spc="-120" dirty="0">
                <a:latin typeface="Georgia"/>
                <a:cs typeface="Georgia"/>
              </a:rPr>
              <a:t>со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63" dirty="0">
                <a:latin typeface="Georgia"/>
                <a:cs typeface="Georgia"/>
              </a:rPr>
              <a:t>словарями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33971C37-C3CF-4A2D-890F-674CDC0AB998}"/>
              </a:ext>
            </a:extLst>
          </p:cNvPr>
          <p:cNvSpPr txBox="1"/>
          <p:nvPr/>
        </p:nvSpPr>
        <p:spPr>
          <a:xfrm>
            <a:off x="829609" y="909929"/>
            <a:ext cx="7638966" cy="137514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Обычно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сначала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создается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словарь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при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помощи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литерального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выражения,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а </a:t>
            </a:r>
            <a:r>
              <a:rPr sz="2200" spc="-430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затем</a:t>
            </a:r>
            <a:r>
              <a:rPr sz="2200" spc="-94" dirty="0">
                <a:latin typeface="Microsoft Sans Serif"/>
                <a:cs typeface="Microsoft Sans Serif"/>
              </a:rPr>
              <a:t> в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нем</a:t>
            </a:r>
            <a:r>
              <a:rPr sz="2200" spc="-120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сохраняются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элементы,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доступ </a:t>
            </a:r>
            <a:r>
              <a:rPr sz="2200" spc="-26" dirty="0">
                <a:latin typeface="Microsoft Sans Serif"/>
                <a:cs typeface="Microsoft Sans Serif"/>
              </a:rPr>
              <a:t>к </a:t>
            </a:r>
            <a:r>
              <a:rPr sz="2200" spc="-77" dirty="0">
                <a:latin typeface="Microsoft Sans Serif"/>
                <a:cs typeface="Microsoft Sans Serif"/>
              </a:rPr>
              <a:t>которым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последствии </a:t>
            </a:r>
            <a:r>
              <a:rPr sz="2200" spc="-86" dirty="0">
                <a:latin typeface="Microsoft Sans Serif"/>
                <a:cs typeface="Microsoft Sans Serif"/>
              </a:rPr>
              <a:t> производится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ключам: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7A9932E5-FE51-4A11-BCB8-92C0D32CCC09}"/>
              </a:ext>
            </a:extLst>
          </p:cNvPr>
          <p:cNvSpPr txBox="1"/>
          <p:nvPr/>
        </p:nvSpPr>
        <p:spPr>
          <a:xfrm>
            <a:off x="1003389" y="2389376"/>
            <a:ext cx="8477197" cy="16162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d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=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{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z="2200" spc="155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4</a:t>
            </a:r>
            <a:r>
              <a:rPr sz="2200" spc="34" dirty="0">
                <a:latin typeface="SimSun"/>
                <a:cs typeface="SimSun"/>
              </a:rPr>
              <a:t>}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  <a:tab pos="2260539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d[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]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Получени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е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значени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я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п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о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ключу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z="2200" spc="34" dirty="0">
                <a:latin typeface="SimSun"/>
                <a:cs typeface="SimSun"/>
              </a:rPr>
              <a:t>3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22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d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2394" algn="l"/>
                <a:tab pos="4601811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z="2200" spc="189" dirty="0">
                <a:latin typeface="SimSun"/>
                <a:cs typeface="SimSun"/>
              </a:rPr>
              <a:t>{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87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4</a:t>
            </a:r>
            <a:r>
              <a:rPr sz="2200" spc="34" dirty="0">
                <a:latin typeface="SimSun"/>
                <a:cs typeface="SimSun"/>
              </a:rPr>
              <a:t>}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Порядо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к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може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т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измениться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2" name="object 14">
            <a:extLst>
              <a:ext uri="{FF2B5EF4-FFF2-40B4-BE49-F238E27FC236}">
                <a16:creationId xmlns:a16="http://schemas.microsoft.com/office/drawing/2014/main" id="{BBC736BC-55A2-477B-91E4-0B88997B7D3A}"/>
              </a:ext>
            </a:extLst>
          </p:cNvPr>
          <p:cNvSpPr txBox="1"/>
          <p:nvPr/>
        </p:nvSpPr>
        <p:spPr>
          <a:xfrm>
            <a:off x="1003389" y="4191000"/>
            <a:ext cx="7661876" cy="103659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77" dirty="0">
                <a:latin typeface="Microsoft Sans Serif"/>
                <a:cs typeface="Microsoft Sans Serif"/>
              </a:rPr>
              <a:t>Для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индексации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словарей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применяется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тот </a:t>
            </a:r>
            <a:r>
              <a:rPr sz="2200" spc="-103" dirty="0">
                <a:latin typeface="Microsoft Sans Serif"/>
                <a:cs typeface="Microsoft Sans Serif"/>
              </a:rPr>
              <a:t>же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синтаксис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квадратными 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скобками,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что </a:t>
            </a:r>
            <a:r>
              <a:rPr sz="2200" spc="-43" dirty="0">
                <a:latin typeface="Microsoft Sans Serif"/>
                <a:cs typeface="Microsoft Sans Serif"/>
              </a:rPr>
              <a:t>и </a:t>
            </a:r>
            <a:r>
              <a:rPr sz="2200" spc="-77" dirty="0">
                <a:latin typeface="Microsoft Sans Serif"/>
                <a:cs typeface="Microsoft Sans Serif"/>
              </a:rPr>
              <a:t>для списков, </a:t>
            </a:r>
            <a:r>
              <a:rPr sz="2200" spc="-112" dirty="0">
                <a:latin typeface="Microsoft Sans Serif"/>
                <a:cs typeface="Microsoft Sans Serif"/>
              </a:rPr>
              <a:t>однако</a:t>
            </a:r>
            <a:r>
              <a:rPr sz="2200" spc="-103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данном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случае</a:t>
            </a:r>
            <a:r>
              <a:rPr sz="2200" spc="-94" dirty="0">
                <a:latin typeface="Microsoft Sans Serif"/>
                <a:cs typeface="Microsoft Sans Serif"/>
              </a:rPr>
              <a:t> он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означает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доступ </a:t>
            </a:r>
            <a:r>
              <a:rPr sz="2200" spc="-94" dirty="0">
                <a:latin typeface="Microsoft Sans Serif"/>
                <a:cs typeface="Microsoft Sans Serif"/>
              </a:rPr>
              <a:t>по </a:t>
            </a:r>
            <a:r>
              <a:rPr sz="2200" spc="-43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ключу,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а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не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индексу.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441037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316E9D50-DBD7-4D21-9F98-48DEAD39A25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3400" y="89466"/>
            <a:ext cx="77724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46" dirty="0">
                <a:latin typeface="Georgia"/>
                <a:cs typeface="Georgia"/>
              </a:rPr>
              <a:t>Базовые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89" dirty="0">
                <a:latin typeface="Georgia"/>
                <a:cs typeface="Georgia"/>
              </a:rPr>
              <a:t>операции</a:t>
            </a:r>
            <a:r>
              <a:rPr sz="3200" b="1" spc="232" dirty="0">
                <a:latin typeface="Georgia"/>
                <a:cs typeface="Georgia"/>
              </a:rPr>
              <a:t> </a:t>
            </a:r>
            <a:r>
              <a:rPr sz="3200" b="1" spc="-120" dirty="0">
                <a:latin typeface="Georgia"/>
                <a:cs typeface="Georgia"/>
              </a:rPr>
              <a:t>со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63" dirty="0">
                <a:latin typeface="Georgia"/>
                <a:cs typeface="Georgia"/>
              </a:rPr>
              <a:t>словарями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44A07A96-F2C6-40DD-9107-33C42AB41709}"/>
              </a:ext>
            </a:extLst>
          </p:cNvPr>
          <p:cNvSpPr txBox="1"/>
          <p:nvPr/>
        </p:nvSpPr>
        <p:spPr>
          <a:xfrm>
            <a:off x="533400" y="670230"/>
            <a:ext cx="8000077" cy="214202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94" dirty="0">
                <a:latin typeface="Microsoft Sans Serif"/>
                <a:cs typeface="Microsoft Sans Serif"/>
              </a:rPr>
              <a:t>Встроенная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функция </a:t>
            </a:r>
            <a:r>
              <a:rPr sz="2200" spc="94" dirty="0">
                <a:solidFill>
                  <a:srgbClr val="1F973F"/>
                </a:solidFill>
                <a:latin typeface="Trebuchet MS"/>
                <a:cs typeface="Trebuchet MS"/>
              </a:rPr>
              <a:t>len </a:t>
            </a:r>
            <a:r>
              <a:rPr sz="2200" spc="-112" dirty="0">
                <a:latin typeface="Microsoft Sans Serif"/>
                <a:cs typeface="Microsoft Sans Serif"/>
              </a:rPr>
              <a:t>работает</a:t>
            </a:r>
            <a:r>
              <a:rPr sz="2200" spc="-103" dirty="0">
                <a:latin typeface="Microsoft Sans Serif"/>
                <a:cs typeface="Microsoft Sans Serif"/>
              </a:rPr>
              <a:t> со</a:t>
            </a:r>
            <a:r>
              <a:rPr sz="2200" spc="-94" dirty="0">
                <a:latin typeface="Microsoft Sans Serif"/>
                <a:cs typeface="Microsoft Sans Serif"/>
              </a:rPr>
              <a:t> словарями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также, </a:t>
            </a:r>
            <a:r>
              <a:rPr sz="2200" spc="-77" dirty="0">
                <a:latin typeface="Microsoft Sans Serif"/>
                <a:cs typeface="Microsoft Sans Serif"/>
              </a:rPr>
              <a:t>как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со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списками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 </a:t>
            </a:r>
            <a:r>
              <a:rPr sz="2200" spc="-3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строками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350" dirty="0">
                <a:latin typeface="Microsoft Sans Serif"/>
                <a:cs typeface="Microsoft Sans Serif"/>
              </a:rPr>
              <a:t>–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возвращает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количество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элементов,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хранящихся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словаре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или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длину </a:t>
            </a:r>
            <a:r>
              <a:rPr sz="2200" spc="-430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списка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его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ключей.</a:t>
            </a:r>
            <a:endParaRPr sz="2200" dirty="0">
              <a:latin typeface="Microsoft Sans Serif"/>
              <a:cs typeface="Microsoft Sans Serif"/>
            </a:endParaRPr>
          </a:p>
          <a:p>
            <a:pPr marL="256383" marR="171286" indent="-235655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94" dirty="0">
                <a:latin typeface="Microsoft Sans Serif"/>
                <a:cs typeface="Microsoft Sans Serif"/>
              </a:rPr>
              <a:t>Операция</a:t>
            </a:r>
            <a:r>
              <a:rPr sz="2200" spc="120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проверки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вхождения</a:t>
            </a:r>
            <a:r>
              <a:rPr sz="2200" spc="137" dirty="0">
                <a:latin typeface="Microsoft Sans Serif"/>
                <a:cs typeface="Microsoft Sans Serif"/>
              </a:rPr>
              <a:t> </a:t>
            </a:r>
            <a:r>
              <a:rPr sz="2200" spc="172" dirty="0">
                <a:solidFill>
                  <a:srgbClr val="1F973F"/>
                </a:solidFill>
                <a:latin typeface="Trebuchet MS"/>
                <a:cs typeface="Trebuchet MS"/>
              </a:rPr>
              <a:t>in</a:t>
            </a:r>
            <a:r>
              <a:rPr sz="2200" spc="69" dirty="0">
                <a:solidFill>
                  <a:srgbClr val="1F973F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случае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со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словарями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позволяет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проверять </a:t>
            </a:r>
            <a:r>
              <a:rPr sz="2200" spc="-430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существование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ключей,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а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метод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solidFill>
                  <a:srgbClr val="1F973F"/>
                </a:solidFill>
                <a:latin typeface="Trebuchet MS"/>
                <a:cs typeface="Trebuchet MS"/>
              </a:rPr>
              <a:t>keys </a:t>
            </a:r>
            <a:r>
              <a:rPr sz="2200" spc="-103" dirty="0">
                <a:latin typeface="Microsoft Sans Serif"/>
                <a:cs typeface="Microsoft Sans Serif"/>
              </a:rPr>
              <a:t>возвращает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все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ключи: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C749E96E-07ED-4ADD-A5AD-A230AC01ED49}"/>
              </a:ext>
            </a:extLst>
          </p:cNvPr>
          <p:cNvSpPr txBox="1"/>
          <p:nvPr/>
        </p:nvSpPr>
        <p:spPr>
          <a:xfrm>
            <a:off x="838200" y="2943066"/>
            <a:ext cx="6553200" cy="159059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l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-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d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2200" spc="34" dirty="0">
                <a:latin typeface="SimSun"/>
                <a:cs typeface="SimSun"/>
              </a:rPr>
              <a:t>3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38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37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d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8942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2200" spc="129" dirty="0">
                <a:latin typeface="SimSun"/>
                <a:cs typeface="SimSun"/>
              </a:rPr>
              <a:t>True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lis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d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key</a:t>
            </a:r>
            <a:r>
              <a:rPr sz="2200" spc="34" dirty="0">
                <a:latin typeface="SimSun"/>
                <a:cs typeface="SimSun"/>
              </a:rPr>
              <a:t>s</a:t>
            </a:r>
            <a:r>
              <a:rPr sz="2200" spc="-541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(</a:t>
            </a:r>
            <a:r>
              <a:rPr sz="2200" spc="215" dirty="0">
                <a:latin typeface="SimSun"/>
                <a:cs typeface="SimSun"/>
              </a:rPr>
              <a:t>)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6	</a:t>
            </a:r>
            <a:r>
              <a:rPr sz="2200" spc="189" dirty="0">
                <a:latin typeface="SimSun"/>
                <a:cs typeface="SimSun"/>
              </a:rPr>
              <a:t>[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26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z="2200" spc="155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26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]</a:t>
            </a:r>
            <a:endParaRPr sz="220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2200">
              <a:latin typeface="Tahoma"/>
              <a:cs typeface="Tahoma"/>
            </a:endParaRPr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E1512CD1-4484-4DAF-A334-BE0ACC701E07}"/>
              </a:ext>
            </a:extLst>
          </p:cNvPr>
          <p:cNvSpPr txBox="1"/>
          <p:nvPr/>
        </p:nvSpPr>
        <p:spPr>
          <a:xfrm>
            <a:off x="685800" y="4652064"/>
            <a:ext cx="7986985" cy="171370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Вызов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метода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solidFill>
                  <a:srgbClr val="1F973F"/>
                </a:solidFill>
                <a:latin typeface="Trebuchet MS"/>
                <a:cs typeface="Trebuchet MS"/>
              </a:rPr>
              <a:t>keys </a:t>
            </a:r>
            <a:r>
              <a:rPr sz="2200" spc="-120" dirty="0">
                <a:latin typeface="Microsoft Sans Serif"/>
                <a:cs typeface="Microsoft Sans Serif"/>
              </a:rPr>
              <a:t>помещен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внутрь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функции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232" dirty="0">
                <a:solidFill>
                  <a:srgbClr val="1F973F"/>
                </a:solidFill>
                <a:latin typeface="Trebuchet MS"/>
                <a:cs typeface="Trebuchet MS"/>
              </a:rPr>
              <a:t>list</a:t>
            </a:r>
            <a:r>
              <a:rPr sz="2200" spc="232" dirty="0">
                <a:latin typeface="Microsoft Sans Serif"/>
                <a:cs typeface="Microsoft Sans Serif"/>
              </a:rPr>
              <a:t>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причине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того,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что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метод </a:t>
            </a:r>
            <a:r>
              <a:rPr sz="2200" spc="-430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solidFill>
                  <a:srgbClr val="1F973F"/>
                </a:solidFill>
                <a:latin typeface="Trebuchet MS"/>
                <a:cs typeface="Trebuchet MS"/>
              </a:rPr>
              <a:t>keys </a:t>
            </a:r>
            <a:r>
              <a:rPr sz="2200" spc="-103" dirty="0">
                <a:latin typeface="Microsoft Sans Serif"/>
                <a:cs typeface="Microsoft Sans Serif"/>
              </a:rPr>
              <a:t>возвращает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итератор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вместо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физического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списка.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Вызов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функции </a:t>
            </a:r>
            <a:r>
              <a:rPr sz="2200" spc="292" dirty="0">
                <a:solidFill>
                  <a:srgbClr val="1F973F"/>
                </a:solidFill>
                <a:latin typeface="Trebuchet MS"/>
                <a:cs typeface="Trebuchet MS"/>
              </a:rPr>
              <a:t>list </a:t>
            </a:r>
            <a:r>
              <a:rPr sz="2200" spc="301" dirty="0">
                <a:solidFill>
                  <a:srgbClr val="1F973F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получает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все</a:t>
            </a:r>
            <a:r>
              <a:rPr sz="2200" spc="-120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значения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этого </a:t>
            </a:r>
            <a:r>
              <a:rPr sz="2200" spc="-86" dirty="0">
                <a:latin typeface="Microsoft Sans Serif"/>
                <a:cs typeface="Microsoft Sans Serif"/>
              </a:rPr>
              <a:t>итератора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 </a:t>
            </a:r>
            <a:r>
              <a:rPr sz="2200" spc="-94" dirty="0">
                <a:latin typeface="Microsoft Sans Serif"/>
                <a:cs typeface="Microsoft Sans Serif"/>
              </a:rPr>
              <a:t>сохраняет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их, </a:t>
            </a:r>
            <a:r>
              <a:rPr sz="2200" spc="-86" dirty="0">
                <a:latin typeface="Microsoft Sans Serif"/>
                <a:cs typeface="Microsoft Sans Serif"/>
              </a:rPr>
              <a:t>хотя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ряде</a:t>
            </a:r>
            <a:r>
              <a:rPr sz="2200" spc="-103" dirty="0">
                <a:latin typeface="Microsoft Sans Serif"/>
                <a:cs typeface="Microsoft Sans Serif"/>
              </a:rPr>
              <a:t> случаев </a:t>
            </a:r>
            <a:r>
              <a:rPr sz="2200" spc="-94" dirty="0">
                <a:latin typeface="Microsoft Sans Serif"/>
                <a:cs typeface="Microsoft Sans Serif"/>
              </a:rPr>
              <a:t> использование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списков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не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требуется.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454049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B227017B-3742-4DAC-9FC0-1ADB87CFE7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6152" y="132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129" dirty="0">
                <a:solidFill>
                  <a:srgbClr val="1F973F"/>
                </a:solidFill>
                <a:latin typeface="Cambria"/>
                <a:cs typeface="Cambria"/>
              </a:rPr>
              <a:t>global</a:t>
            </a: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EA38888C-2664-481C-8913-93BBB5326647}"/>
              </a:ext>
            </a:extLst>
          </p:cNvPr>
          <p:cNvSpPr txBox="1"/>
          <p:nvPr/>
        </p:nvSpPr>
        <p:spPr>
          <a:xfrm>
            <a:off x="333743" y="598009"/>
            <a:ext cx="4238258" cy="2305466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21820">
              <a:spcBef>
                <a:spcPts val="258"/>
              </a:spcBef>
              <a:tabLst>
                <a:tab pos="411305" algn="l"/>
                <a:tab pos="129828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87" dirty="0">
                <a:latin typeface="Times New Roman"/>
                <a:cs typeface="Times New Roman"/>
              </a:rPr>
              <a:t> </a:t>
            </a:r>
            <a:r>
              <a:rPr sz="2200" spc="-43" dirty="0">
                <a:latin typeface="Times New Roman"/>
                <a:cs typeface="Times New Roman"/>
              </a:rPr>
              <a:t>24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Глобальная</a:t>
            </a:r>
            <a:r>
              <a:rPr sz="2200" spc="292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переменная</a:t>
            </a:r>
            <a:r>
              <a:rPr sz="2200" spc="292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spc="-86" dirty="0">
                <a:solidFill>
                  <a:srgbClr val="BA2020"/>
                </a:solidFill>
                <a:latin typeface="Times New Roman"/>
                <a:cs typeface="Times New Roman"/>
              </a:rPr>
              <a:t>x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imes New Roman"/>
                <a:cs typeface="Times New Roman"/>
              </a:rPr>
              <a:t>def</a:t>
            </a:r>
            <a:r>
              <a:rPr sz="2200" spc="765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196" dirty="0">
                <a:latin typeface="Times New Roman"/>
                <a:cs typeface="Times New Roman"/>
              </a:rPr>
              <a:t>func</a:t>
            </a:r>
            <a:r>
              <a:rPr sz="2200" spc="-129" dirty="0">
                <a:latin typeface="Times New Roman"/>
                <a:cs typeface="Times New Roman"/>
              </a:rPr>
              <a:t> </a:t>
            </a:r>
            <a:r>
              <a:rPr sz="2200" spc="335" dirty="0">
                <a:latin typeface="Times New Roman"/>
                <a:cs typeface="Times New Roman"/>
              </a:rPr>
              <a:t>():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854248" algn="l"/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96" dirty="0">
                <a:latin typeface="Times New Roman"/>
                <a:cs typeface="Times New Roman"/>
              </a:rPr>
              <a:t> </a:t>
            </a:r>
            <a:r>
              <a:rPr sz="2200" spc="60" dirty="0">
                <a:latin typeface="Times New Roman"/>
                <a:cs typeface="Times New Roman"/>
              </a:rPr>
              <a:t>100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Локальная</a:t>
            </a:r>
            <a:r>
              <a:rPr sz="2200" spc="85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переменная</a:t>
            </a:r>
            <a:r>
              <a:rPr sz="2200" spc="85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Times New Roman"/>
                <a:cs typeface="Times New Roman"/>
              </a:rPr>
              <a:t>x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676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96" dirty="0">
                <a:latin typeface="Times New Roman"/>
                <a:cs typeface="Times New Roman"/>
              </a:rPr>
              <a:t>func</a:t>
            </a:r>
            <a:r>
              <a:rPr sz="2200" spc="-129" dirty="0">
                <a:latin typeface="Times New Roman"/>
                <a:cs typeface="Times New Roman"/>
              </a:rPr>
              <a:t> </a:t>
            </a:r>
            <a:r>
              <a:rPr sz="2200" spc="275" dirty="0">
                <a:latin typeface="Times New Roman"/>
                <a:cs typeface="Times New Roman"/>
              </a:rPr>
              <a:t>()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417849" algn="l"/>
                <a:tab pos="1519754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326" dirty="0">
                <a:solidFill>
                  <a:srgbClr val="007F00"/>
                </a:solidFill>
                <a:latin typeface="Times New Roman"/>
                <a:cs typeface="Times New Roman"/>
              </a:rPr>
              <a:t>print</a:t>
            </a:r>
            <a:r>
              <a:rPr sz="2200" spc="326" dirty="0">
                <a:latin typeface="Times New Roman"/>
                <a:cs typeface="Times New Roman"/>
              </a:rPr>
              <a:t>(</a:t>
            </a:r>
            <a:r>
              <a:rPr sz="2200" spc="-196" dirty="0">
                <a:latin typeface="Times New Roman"/>
                <a:cs typeface="Times New Roman"/>
              </a:rPr>
              <a:t> </a:t>
            </a:r>
            <a:r>
              <a:rPr sz="2200" spc="180" dirty="0">
                <a:latin typeface="Times New Roman"/>
                <a:cs typeface="Times New Roman"/>
              </a:rPr>
              <a:t>x)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Выводит</a:t>
            </a:r>
            <a:r>
              <a:rPr sz="2200" spc="318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Times New Roman"/>
                <a:cs typeface="Times New Roman"/>
              </a:rPr>
              <a:t>100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6" name="object 23">
            <a:extLst>
              <a:ext uri="{FF2B5EF4-FFF2-40B4-BE49-F238E27FC236}">
                <a16:creationId xmlns:a16="http://schemas.microsoft.com/office/drawing/2014/main" id="{DCF5E457-1A83-4C40-9F46-D90EB3AC3F5F}"/>
              </a:ext>
            </a:extLst>
          </p:cNvPr>
          <p:cNvSpPr txBox="1"/>
          <p:nvPr/>
        </p:nvSpPr>
        <p:spPr>
          <a:xfrm>
            <a:off x="4648200" y="609600"/>
            <a:ext cx="5638800" cy="201378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512"/>
              </a:lnSpc>
              <a:spcBef>
                <a:spcPts val="163"/>
              </a:spcBef>
              <a:tabLst>
                <a:tab pos="408032" algn="l"/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83" dirty="0">
                <a:latin typeface="Times New Roman"/>
                <a:cs typeface="Times New Roman"/>
              </a:rPr>
              <a:t>y,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spc="120" dirty="0">
                <a:latin typeface="Times New Roman"/>
                <a:cs typeface="Times New Roman"/>
              </a:rPr>
              <a:t>z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206" dirty="0">
                <a:latin typeface="Times New Roman"/>
                <a:cs typeface="Times New Roman"/>
              </a:rPr>
              <a:t> </a:t>
            </a:r>
            <a:r>
              <a:rPr sz="2200" spc="378" dirty="0">
                <a:latin typeface="Times New Roman"/>
                <a:cs typeface="Times New Roman"/>
              </a:rPr>
              <a:t>,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spc="-86" dirty="0">
                <a:latin typeface="Times New Roman"/>
                <a:cs typeface="Times New Roman"/>
              </a:rPr>
              <a:t>2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Глобальные</a:t>
            </a:r>
            <a:r>
              <a:rPr sz="2200" spc="687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переменные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spc="86" dirty="0">
                <a:solidFill>
                  <a:srgbClr val="BA2020"/>
                </a:solidFill>
                <a:latin typeface="Times New Roman"/>
                <a:cs typeface="Times New Roman"/>
              </a:rPr>
              <a:t>в</a:t>
            </a:r>
            <a:r>
              <a:rPr sz="2200" spc="369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модуле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imes New Roman"/>
                <a:cs typeface="Times New Roman"/>
              </a:rPr>
              <a:t>def</a:t>
            </a:r>
            <a:r>
              <a:rPr sz="2200" spc="825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283" dirty="0">
                <a:latin typeface="Times New Roman"/>
                <a:cs typeface="Times New Roman"/>
              </a:rPr>
              <a:t>all_global</a:t>
            </a:r>
            <a:r>
              <a:rPr sz="2200" spc="-103" dirty="0">
                <a:latin typeface="Times New Roman"/>
                <a:cs typeface="Times New Roman"/>
              </a:rPr>
              <a:t> </a:t>
            </a:r>
            <a:r>
              <a:rPr sz="2200" spc="335" dirty="0">
                <a:latin typeface="Times New Roman"/>
                <a:cs typeface="Times New Roman"/>
              </a:rPr>
              <a:t>():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366"/>
              </a:lnSpc>
              <a:tabLst>
                <a:tab pos="860794" algn="l"/>
                <a:tab pos="196269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49" dirty="0">
                <a:solidFill>
                  <a:srgbClr val="007F00"/>
                </a:solidFill>
                <a:latin typeface="Times New Roman"/>
                <a:cs typeface="Times New Roman"/>
              </a:rPr>
              <a:t>global</a:t>
            </a:r>
            <a:r>
              <a:rPr sz="2200" spc="730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-86" dirty="0">
                <a:latin typeface="Times New Roman"/>
                <a:cs typeface="Times New Roman"/>
              </a:rPr>
              <a:t>x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Объявление</a:t>
            </a:r>
            <a:r>
              <a:rPr sz="2200" spc="687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присваеваемой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366"/>
              </a:lnSpc>
              <a:tabLst>
                <a:tab pos="196269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глобальной</a:t>
            </a:r>
            <a:r>
              <a:rPr sz="2200" spc="335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переменной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854248" algn="l"/>
                <a:tab pos="207397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y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AA21FF"/>
                </a:solidFill>
                <a:latin typeface="Times New Roman"/>
                <a:cs typeface="Times New Roman"/>
              </a:rPr>
              <a:t>+</a:t>
            </a:r>
            <a:r>
              <a:rPr sz="2200" spc="670" dirty="0">
                <a:solidFill>
                  <a:srgbClr val="AA21FF"/>
                </a:solidFill>
                <a:latin typeface="Times New Roman"/>
                <a:cs typeface="Times New Roman"/>
              </a:rPr>
              <a:t> </a:t>
            </a:r>
            <a:r>
              <a:rPr sz="2200" spc="34" dirty="0">
                <a:latin typeface="Times New Roman"/>
                <a:cs typeface="Times New Roman"/>
              </a:rPr>
              <a:t>z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Объявлять</a:t>
            </a:r>
            <a:r>
              <a:rPr sz="2200" spc="481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y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и</a:t>
            </a:r>
            <a:r>
              <a:rPr sz="2200" spc="481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120" dirty="0">
                <a:solidFill>
                  <a:srgbClr val="BA2020"/>
                </a:solidFill>
                <a:latin typeface="Times New Roman"/>
                <a:cs typeface="Times New Roman"/>
              </a:rPr>
              <a:t>z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не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нужно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AC762973-557A-489D-9FFE-7B44DA91A526}"/>
              </a:ext>
            </a:extLst>
          </p:cNvPr>
          <p:cNvSpPr txBox="1"/>
          <p:nvPr/>
        </p:nvSpPr>
        <p:spPr>
          <a:xfrm>
            <a:off x="333742" y="2916008"/>
            <a:ext cx="9343645" cy="322203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Добавленное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объявление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55" dirty="0">
                <a:solidFill>
                  <a:srgbClr val="1F973F"/>
                </a:solidFill>
                <a:latin typeface="Calibri"/>
                <a:cs typeface="Calibri"/>
              </a:rPr>
              <a:t>global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привело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тому,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теперь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ссылается 	</a:t>
            </a:r>
            <a:r>
              <a:rPr sz="2200" dirty="0">
                <a:latin typeface="Microsoft Sans Serif"/>
                <a:cs typeface="Microsoft Sans Serif"/>
              </a:rPr>
              <a:t>на имя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69" dirty="0"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снаружи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-34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43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этот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раз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представляют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собой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одну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же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переменную,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потому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изменение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latin typeface="Calibri"/>
                <a:cs typeface="Calibri"/>
              </a:rPr>
              <a:t>x</a:t>
            </a:r>
            <a:endParaRPr sz="2200" dirty="0">
              <a:latin typeface="Calibri"/>
              <a:cs typeface="Calibri"/>
            </a:endParaRPr>
          </a:p>
          <a:p>
            <a:pPr marL="256383">
              <a:spcBef>
                <a:spcPts val="34"/>
              </a:spcBef>
            </a:pP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приводит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изменению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solidFill>
                  <a:srgbClr val="1F973F"/>
                </a:solidFill>
                <a:latin typeface="Calibri"/>
                <a:cs typeface="Calibri"/>
              </a:rPr>
              <a:t>x</a:t>
            </a:r>
            <a:r>
              <a:rPr sz="2200" spc="94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ее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пределами.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43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Переменные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latin typeface="Calibri"/>
                <a:cs typeface="Calibri"/>
              </a:rPr>
              <a:t>y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96" dirty="0">
                <a:latin typeface="Calibri"/>
                <a:cs typeface="Calibri"/>
              </a:rPr>
              <a:t>z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Python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ищет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модуле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автоматически.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13092" indent="-233473">
              <a:lnSpc>
                <a:spcPct val="101499"/>
              </a:lnSpc>
              <a:spcBef>
                <a:spcPts val="40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Кроме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выполнения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89" dirty="0">
                <a:latin typeface="Calibri"/>
                <a:cs typeface="Calibri"/>
              </a:rPr>
              <a:t>all_global</a:t>
            </a:r>
            <a:r>
              <a:rPr sz="2200" spc="86" dirty="0">
                <a:latin typeface="Calibri"/>
                <a:cs typeface="Calibri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переменная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94" dirty="0"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вообще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существует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во 	включающем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модуле;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данном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случае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первое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присваивание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создает 	</a:t>
            </a:r>
            <a:r>
              <a:rPr sz="2200" spc="-77" dirty="0">
                <a:latin typeface="Microsoft Sans Serif"/>
                <a:cs typeface="Microsoft Sans Serif"/>
              </a:rPr>
              <a:t>переменную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146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модуле.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4101543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74309" y="309535"/>
            <a:ext cx="5474091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89" dirty="0">
                <a:latin typeface="Georgia"/>
                <a:cs typeface="Georgia"/>
              </a:rPr>
              <a:t>Изменение</a:t>
            </a:r>
            <a:r>
              <a:rPr sz="3200" b="1" spc="112" dirty="0">
                <a:latin typeface="Georgia"/>
                <a:cs typeface="Georgia"/>
              </a:rPr>
              <a:t>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>
              <a:latin typeface="Georgia"/>
              <a:cs typeface="Georg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70153" y="3322259"/>
            <a:ext cx="8728" cy="2152482"/>
            <a:chOff x="622884" y="1560296"/>
            <a:chExt cx="5080" cy="1252855"/>
          </a:xfrm>
        </p:grpSpPr>
        <p:sp>
          <p:nvSpPr>
            <p:cNvPr id="5" name="object 5"/>
            <p:cNvSpPr/>
            <p:nvPr/>
          </p:nvSpPr>
          <p:spPr>
            <a:xfrm>
              <a:off x="625411" y="156029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625411" y="1674164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625411" y="1788032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625411" y="1901913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9" name="object 9"/>
            <p:cNvSpPr/>
            <p:nvPr/>
          </p:nvSpPr>
          <p:spPr>
            <a:xfrm>
              <a:off x="625411" y="2015782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0" name="object 10"/>
            <p:cNvSpPr/>
            <p:nvPr/>
          </p:nvSpPr>
          <p:spPr>
            <a:xfrm>
              <a:off x="625411" y="2129650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1" name="object 11"/>
            <p:cNvSpPr/>
            <p:nvPr/>
          </p:nvSpPr>
          <p:spPr>
            <a:xfrm>
              <a:off x="625411" y="2243531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2" name="object 12"/>
            <p:cNvSpPr/>
            <p:nvPr/>
          </p:nvSpPr>
          <p:spPr>
            <a:xfrm>
              <a:off x="625411" y="2357399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3" name="object 13"/>
            <p:cNvSpPr/>
            <p:nvPr/>
          </p:nvSpPr>
          <p:spPr>
            <a:xfrm>
              <a:off x="625411" y="2471280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4" name="object 14"/>
            <p:cNvSpPr/>
            <p:nvPr/>
          </p:nvSpPr>
          <p:spPr>
            <a:xfrm>
              <a:off x="625411" y="2585148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5" name="object 15"/>
            <p:cNvSpPr/>
            <p:nvPr/>
          </p:nvSpPr>
          <p:spPr>
            <a:xfrm>
              <a:off x="625411" y="269901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85800" y="918028"/>
            <a:ext cx="8367733" cy="5202809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478946" indent="-236746">
              <a:spcBef>
                <a:spcPts val="88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-26" dirty="0">
                <a:latin typeface="Tahoma"/>
                <a:cs typeface="Tahoma"/>
              </a:rPr>
              <a:t>Наряду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со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списками,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словари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26" dirty="0">
                <a:latin typeface="Tahoma"/>
                <a:cs typeface="Tahoma"/>
              </a:rPr>
              <a:t>являются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i="1" spc="-52" dirty="0">
                <a:solidFill>
                  <a:srgbClr val="F7931E"/>
                </a:solidFill>
                <a:latin typeface="Arial"/>
                <a:cs typeface="Arial"/>
              </a:rPr>
              <a:t>изменяемыми</a:t>
            </a:r>
            <a:r>
              <a:rPr i="1" spc="163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pc="-34" dirty="0">
                <a:latin typeface="Tahoma"/>
                <a:cs typeface="Tahoma"/>
              </a:rPr>
              <a:t>объектами.</a:t>
            </a:r>
            <a:endParaRPr dirty="0">
              <a:latin typeface="Tahoma"/>
              <a:cs typeface="Tahoma"/>
            </a:endParaRPr>
          </a:p>
          <a:p>
            <a:pPr marL="478946" marR="98189" indent="-235655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17" dirty="0">
                <a:latin typeface="Tahoma"/>
                <a:cs typeface="Tahoma"/>
              </a:rPr>
              <a:t>Для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изменения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или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создания</a:t>
            </a:r>
            <a:r>
              <a:rPr spc="69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элемента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необходимо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просто</a:t>
            </a:r>
            <a:r>
              <a:rPr spc="69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выполнить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присваивание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по </a:t>
            </a:r>
            <a:r>
              <a:rPr spc="-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ключу.</a:t>
            </a:r>
            <a:endParaRPr dirty="0">
              <a:latin typeface="Tahoma"/>
              <a:cs typeface="Tahoma"/>
            </a:endParaRPr>
          </a:p>
          <a:p>
            <a:pPr marL="478946" marR="591318" indent="-235655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-34" dirty="0">
                <a:latin typeface="Tahoma"/>
                <a:cs typeface="Tahoma"/>
              </a:rPr>
              <a:t>Оператор</a:t>
            </a:r>
            <a:r>
              <a:rPr spc="34" dirty="0">
                <a:latin typeface="Tahoma"/>
                <a:cs typeface="Tahoma"/>
              </a:rPr>
              <a:t> </a:t>
            </a:r>
            <a:r>
              <a:rPr spc="26" dirty="0">
                <a:solidFill>
                  <a:srgbClr val="1F973F"/>
                </a:solidFill>
                <a:latin typeface="SimSun"/>
                <a:cs typeface="SimSun"/>
              </a:rPr>
              <a:t>del</a:t>
            </a:r>
            <a:r>
              <a:rPr spc="-249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pc="-43" dirty="0">
                <a:latin typeface="Tahoma"/>
                <a:cs typeface="Tahoma"/>
              </a:rPr>
              <a:t>также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9" dirty="0">
                <a:latin typeface="Tahoma"/>
                <a:cs typeface="Tahoma"/>
              </a:rPr>
              <a:t>определен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для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словарей: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он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производит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9" dirty="0">
                <a:latin typeface="Tahoma"/>
                <a:cs typeface="Tahoma"/>
              </a:rPr>
              <a:t>удаление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элемента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17" dirty="0">
                <a:latin typeface="Tahoma"/>
                <a:cs typeface="Tahoma"/>
              </a:rPr>
              <a:t>с </a:t>
            </a:r>
            <a:r>
              <a:rPr spc="-455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ключом,</a:t>
            </a:r>
            <a:r>
              <a:rPr spc="34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указанным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в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качестве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индекса.</a:t>
            </a:r>
            <a:endParaRPr dirty="0">
              <a:latin typeface="Tahoma"/>
              <a:cs typeface="Tahoma"/>
            </a:endParaRPr>
          </a:p>
          <a:p>
            <a:pPr marL="98189">
              <a:lnSpc>
                <a:spcPts val="1701"/>
              </a:lnSpc>
              <a:spcBef>
                <a:spcPts val="713"/>
              </a:spcBef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=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3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2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4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  <a:tab pos="5664438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]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=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gril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bak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fr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]</a:t>
            </a:r>
            <a:r>
              <a:rPr dirty="0">
                <a:latin typeface="SimSun"/>
                <a:cs typeface="SimSun"/>
              </a:rPr>
              <a:t>	</a:t>
            </a:r>
            <a:r>
              <a:rPr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Замен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а</a:t>
            </a:r>
            <a:r>
              <a:rPr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значени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я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н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а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список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3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gril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bak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189" dirty="0">
                <a:latin typeface="SimSun"/>
                <a:cs typeface="SimSun"/>
              </a:rPr>
              <a:t>]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4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  <a:tab pos="283003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pc="146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pc="34" dirty="0">
                <a:solidFill>
                  <a:srgbClr val="007F00"/>
                </a:solidFill>
                <a:latin typeface="SimSun"/>
                <a:cs typeface="SimSun"/>
              </a:rPr>
              <a:t>l</a:t>
            </a:r>
            <a:r>
              <a:rPr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-37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]</a:t>
            </a:r>
            <a:r>
              <a:rPr dirty="0">
                <a:latin typeface="SimSun"/>
                <a:cs typeface="SimSun"/>
              </a:rPr>
              <a:t>	</a:t>
            </a:r>
            <a:r>
              <a:rPr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Удалени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е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элемента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6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7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gril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bak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189" dirty="0">
                <a:latin typeface="SimSun"/>
                <a:cs typeface="SimSun"/>
              </a:rPr>
              <a:t>]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4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  <a:tab pos="381629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8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brunc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]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=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Baco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dirty="0">
                <a:solidFill>
                  <a:srgbClr val="BA2020"/>
                </a:solidFill>
                <a:latin typeface="SimSun"/>
                <a:cs typeface="SimSun"/>
              </a:rPr>
              <a:t>	</a:t>
            </a:r>
            <a:r>
              <a:rPr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Добавлени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е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новог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о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элемента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9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10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gril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bak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189" dirty="0">
                <a:latin typeface="SimSun"/>
                <a:cs typeface="SimSun"/>
              </a:rPr>
              <a:t>]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4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bru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c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Baco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sz="1100" dirty="0">
              <a:latin typeface="Tahoma"/>
              <a:cs typeface="Tahoma"/>
            </a:endParaRPr>
          </a:p>
          <a:p>
            <a:pPr>
              <a:spcBef>
                <a:spcPts val="77"/>
              </a:spcBef>
            </a:pPr>
            <a:endParaRPr dirty="0">
              <a:latin typeface="Tahoma"/>
              <a:cs typeface="Tahoma"/>
            </a:endParaRPr>
          </a:p>
          <a:p>
            <a:pPr marL="478946" indent="-236746"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-43" dirty="0">
                <a:latin typeface="Tahoma"/>
                <a:cs typeface="Tahoma"/>
              </a:rPr>
              <a:t>Присваивание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по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i="1" spc="-52" dirty="0">
                <a:solidFill>
                  <a:srgbClr val="F7931E"/>
                </a:solidFill>
                <a:latin typeface="Arial"/>
                <a:cs typeface="Arial"/>
              </a:rPr>
              <a:t>новому</a:t>
            </a:r>
            <a:r>
              <a:rPr i="1" spc="275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pc="-17" dirty="0">
                <a:latin typeface="Tahoma"/>
                <a:cs typeface="Tahoma"/>
              </a:rPr>
              <a:t>ключу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словаря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приводит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dirty="0">
                <a:latin typeface="Tahoma"/>
                <a:cs typeface="Tahoma"/>
              </a:rPr>
              <a:t>к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созданию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нового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элемента.</a:t>
            </a:r>
            <a:endParaRPr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89466"/>
            <a:ext cx="83058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2" dirty="0">
                <a:latin typeface="Georgia"/>
                <a:cs typeface="Georgia"/>
              </a:rPr>
              <a:t>Распространенные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46" dirty="0">
                <a:latin typeface="Georgia"/>
                <a:cs typeface="Georgia"/>
              </a:rPr>
              <a:t>методы 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7375" y="838200"/>
            <a:ext cx="8034988" cy="2346534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6383" marR="531314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-9" dirty="0">
                <a:latin typeface="Tahoma"/>
                <a:cs typeface="Tahoma"/>
              </a:rPr>
              <a:t>Методы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values</a:t>
            </a:r>
            <a:r>
              <a:rPr sz="20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items</a:t>
            </a:r>
            <a:r>
              <a:rPr sz="20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52" dirty="0">
                <a:latin typeface="Tahoma"/>
                <a:cs typeface="Tahoma"/>
              </a:rPr>
              <a:t>возвращают,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соответственно,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значения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словаря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список 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кортежей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парами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«ключ: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значение».</a:t>
            </a:r>
            <a:endParaRPr sz="2000" dirty="0">
              <a:latin typeface="Tahoma"/>
              <a:cs typeface="Tahoma"/>
            </a:endParaRPr>
          </a:p>
          <a:p>
            <a:pPr marL="256383" marR="476764" indent="-235655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-26" dirty="0">
                <a:latin typeface="Tahoma"/>
                <a:cs typeface="Tahoma"/>
              </a:rPr>
              <a:t>Совместно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методом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keys</a:t>
            </a:r>
            <a:r>
              <a:rPr sz="20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34" dirty="0">
                <a:latin typeface="Tahoma"/>
                <a:cs typeface="Tahoma"/>
              </a:rPr>
              <a:t>их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удобно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использовать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в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циклах,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которые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нужны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9" dirty="0">
                <a:latin typeface="Tahoma"/>
                <a:cs typeface="Tahoma"/>
              </a:rPr>
              <a:t>для </a:t>
            </a:r>
            <a:r>
              <a:rPr sz="2000" spc="-455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прохода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60" dirty="0" err="1">
                <a:latin typeface="Tahoma"/>
                <a:cs typeface="Tahoma"/>
              </a:rPr>
              <a:t>по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34" dirty="0" err="1">
                <a:latin typeface="Tahoma"/>
                <a:cs typeface="Tahoma"/>
              </a:rPr>
              <a:t>элементам</a:t>
            </a:r>
            <a:r>
              <a:rPr sz="2000" spc="-34" dirty="0">
                <a:latin typeface="Tahoma"/>
                <a:cs typeface="Tahoma"/>
              </a:rPr>
              <a:t>.</a:t>
            </a:r>
            <a:endParaRPr sz="2000" dirty="0">
              <a:latin typeface="Tahoma"/>
              <a:cs typeface="Tahoma"/>
            </a:endParaRPr>
          </a:p>
          <a:p>
            <a:pPr marL="256383" marR="8728" indent="-235655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34" dirty="0">
                <a:latin typeface="Tahoma"/>
                <a:cs typeface="Tahoma"/>
              </a:rPr>
              <a:t>Как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метод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9" dirty="0">
                <a:solidFill>
                  <a:srgbClr val="1F973F"/>
                </a:solidFill>
                <a:latin typeface="SimSun"/>
                <a:cs typeface="SimSun"/>
              </a:rPr>
              <a:t>keys</a:t>
            </a:r>
            <a:r>
              <a:rPr sz="2000" spc="9" dirty="0">
                <a:latin typeface="Tahoma"/>
                <a:cs typeface="Tahoma"/>
              </a:rPr>
              <a:t>,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методы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values</a:t>
            </a:r>
            <a:r>
              <a:rPr sz="2000" spc="-23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items</a:t>
            </a:r>
            <a:r>
              <a:rPr sz="2000" spc="-23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43" dirty="0">
                <a:latin typeface="Tahoma"/>
                <a:cs typeface="Tahoma"/>
              </a:rPr>
              <a:t>возвращают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итераторы,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поэтому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вызовы </a:t>
            </a:r>
            <a:r>
              <a:rPr sz="2000" spc="-455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помещены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в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функцию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1F973F"/>
                </a:solidFill>
                <a:latin typeface="SimSun"/>
                <a:cs typeface="SimSun"/>
              </a:rPr>
              <a:t>list</a:t>
            </a:r>
            <a:r>
              <a:rPr sz="2000" dirty="0">
                <a:latin typeface="Tahoma"/>
                <a:cs typeface="Tahoma"/>
              </a:rPr>
              <a:t>: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915618"/>
              </p:ext>
            </p:extLst>
          </p:nvPr>
        </p:nvGraphicFramePr>
        <p:xfrm>
          <a:off x="990600" y="4038600"/>
          <a:ext cx="7467599" cy="15947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2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80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96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r>
                        <a:rPr lang="kk-KZ"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200" dirty="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35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935"/>
                        </a:lnSpc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spa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h</a:t>
                      </a:r>
                      <a:r>
                        <a:rPr sz="2000" spc="7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000" spc="-33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egg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}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L="31750">
                        <a:lnSpc>
                          <a:spcPts val="64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719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ts val="855"/>
                        </a:lnSpc>
                      </a:pPr>
                      <a:r>
                        <a:rPr sz="2000" spc="7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lis</a:t>
                      </a:r>
                      <a:r>
                        <a:rPr sz="20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000" spc="-33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latin typeface="SimSun"/>
                          <a:cs typeface="SimSun"/>
                        </a:rPr>
                        <a:t>value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1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105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9380">
                        <a:lnSpc>
                          <a:spcPts val="844"/>
                        </a:lnSpc>
                      </a:pPr>
                      <a:r>
                        <a:rPr sz="2000" spc="55" dirty="0">
                          <a:latin typeface="SimSun"/>
                          <a:cs typeface="SimSun"/>
                        </a:rPr>
                        <a:t>[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2000" spc="-3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844"/>
                        </a:lnSpc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]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556">
                <a:tc>
                  <a:txBody>
                    <a:bodyPr/>
                    <a:lstStyle/>
                    <a:p>
                      <a:pPr marL="31750">
                        <a:lnSpc>
                          <a:spcPts val="685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187">
                <a:tc>
                  <a:txBody>
                    <a:bodyPr/>
                    <a:lstStyle/>
                    <a:p>
                      <a:pPr marL="31750">
                        <a:lnSpc>
                          <a:spcPts val="670"/>
                        </a:lnSpc>
                        <a:spcBef>
                          <a:spcPts val="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545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7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ts val="700"/>
                        </a:lnSpc>
                      </a:pPr>
                      <a:r>
                        <a:rPr sz="2000" spc="7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lis</a:t>
                      </a:r>
                      <a:r>
                        <a:rPr sz="20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000" spc="-33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latin typeface="SimSun"/>
                          <a:cs typeface="SimSun"/>
                        </a:rPr>
                        <a:t>item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1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105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17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ts val="905"/>
                        </a:lnSpc>
                      </a:pPr>
                      <a:r>
                        <a:rPr sz="2000" spc="60" dirty="0">
                          <a:latin typeface="SimSun"/>
                          <a:cs typeface="SimSun"/>
                        </a:rPr>
                        <a:t>[</a:t>
                      </a:r>
                      <a:r>
                        <a:rPr sz="2000" spc="105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080">
                        <a:lnSpc>
                          <a:spcPts val="905"/>
                        </a:lnSpc>
                      </a:pP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pa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h</a:t>
                      </a:r>
                      <a:r>
                        <a:rPr sz="2000" spc="7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000" spc="-33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egg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10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105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]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498">
                <a:tc>
                  <a:txBody>
                    <a:bodyPr/>
                    <a:lstStyle/>
                    <a:p>
                      <a:pPr marL="31750">
                        <a:lnSpc>
                          <a:spcPts val="685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18543" y="96467"/>
            <a:ext cx="4738079" cy="90732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2" dirty="0">
                <a:latin typeface="Georgia"/>
                <a:cs typeface="Georgia"/>
              </a:rPr>
              <a:t>Распространенные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46" dirty="0">
                <a:latin typeface="Georgia"/>
                <a:cs typeface="Georgia"/>
              </a:rPr>
              <a:t>методы 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845" y="1126765"/>
            <a:ext cx="8214998" cy="196021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6383" marR="50184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43" dirty="0">
                <a:latin typeface="Tahoma"/>
                <a:cs typeface="Tahoma"/>
              </a:rPr>
              <a:t>Во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многих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случаях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невозможно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предугадать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содержимое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словаря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до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запуска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программы </a:t>
            </a:r>
            <a:r>
              <a:rPr sz="2000" spc="-464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или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при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написании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кода.</a:t>
            </a:r>
            <a:endParaRPr sz="2000">
              <a:latin typeface="Tahoma"/>
              <a:cs typeface="Tahoma"/>
            </a:endParaRPr>
          </a:p>
          <a:p>
            <a:pPr marL="256383" indent="-235655">
              <a:spcBef>
                <a:spcPts val="71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-43" dirty="0">
                <a:latin typeface="Tahoma"/>
                <a:cs typeface="Tahoma"/>
              </a:rPr>
              <a:t>Извлечение</a:t>
            </a:r>
            <a:r>
              <a:rPr sz="2000" spc="17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по</a:t>
            </a:r>
            <a:r>
              <a:rPr sz="2000" spc="17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несуществующему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ключу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интерпретируется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как</a:t>
            </a:r>
            <a:r>
              <a:rPr sz="2000" spc="17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ошибка,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однако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метод</a:t>
            </a:r>
            <a:r>
              <a:rPr sz="2000" spc="17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get</a:t>
            </a:r>
            <a:endParaRPr sz="2000">
              <a:latin typeface="SimSun"/>
              <a:cs typeface="SimSun"/>
            </a:endParaRPr>
          </a:p>
          <a:p>
            <a:pPr marL="256383">
              <a:spcBef>
                <a:spcPts val="26"/>
              </a:spcBef>
            </a:pPr>
            <a:r>
              <a:rPr sz="2000" spc="-52" dirty="0">
                <a:latin typeface="Tahoma"/>
                <a:cs typeface="Tahoma"/>
              </a:rPr>
              <a:t>возвращает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в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таких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случаях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стандартное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значение</a:t>
            </a:r>
            <a:r>
              <a:rPr sz="2000" spc="69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–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None</a:t>
            </a:r>
            <a:r>
              <a:rPr sz="2000" spc="-23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34" dirty="0">
                <a:latin typeface="Tahoma"/>
                <a:cs typeface="Tahoma"/>
              </a:rPr>
              <a:t>или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переданное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ему</a:t>
            </a:r>
            <a:r>
              <a:rPr sz="2000" spc="69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значение.</a:t>
            </a:r>
            <a:endParaRPr sz="200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888039"/>
              </p:ext>
            </p:extLst>
          </p:nvPr>
        </p:nvGraphicFramePr>
        <p:xfrm>
          <a:off x="755757" y="3377100"/>
          <a:ext cx="7931043" cy="25813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0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461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505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90"/>
                        </a:lnSpc>
                      </a:pPr>
                      <a:r>
                        <a:rPr sz="28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890"/>
                        </a:lnSpc>
                      </a:pPr>
                      <a:r>
                        <a:rPr sz="28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0" dirty="0">
                          <a:latin typeface="SimSun"/>
                          <a:cs typeface="SimSun"/>
                        </a:rPr>
                        <a:t>g</a:t>
                      </a:r>
                      <a:r>
                        <a:rPr sz="2800" spc="65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spa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8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)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2800" dirty="0">
                          <a:latin typeface="SimSun"/>
                          <a:cs typeface="SimSun"/>
                        </a:rPr>
                        <a:t>4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101">
                <a:tc>
                  <a:txBody>
                    <a:bodyPr/>
                    <a:lstStyle/>
                    <a:p>
                      <a:pPr marR="56515" algn="r">
                        <a:lnSpc>
                          <a:spcPts val="640"/>
                        </a:lnSpc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174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05"/>
                        </a:lnSpc>
                      </a:pPr>
                      <a:r>
                        <a:rPr sz="28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905"/>
                        </a:lnSpc>
                      </a:pPr>
                      <a:r>
                        <a:rPr sz="28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0" dirty="0">
                          <a:latin typeface="SimSun"/>
                          <a:cs typeface="SimSun"/>
                        </a:rPr>
                        <a:t>g</a:t>
                      </a:r>
                      <a:r>
                        <a:rPr sz="2800" spc="65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banan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)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R="56515" algn="r">
                        <a:lnSpc>
                          <a:spcPts val="640"/>
                        </a:lnSpc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8707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28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0795">
                        <a:lnSpc>
                          <a:spcPts val="855"/>
                        </a:lnSpc>
                      </a:pPr>
                      <a:r>
                        <a:rPr sz="2800" spc="7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prin</a:t>
                      </a:r>
                      <a:r>
                        <a:rPr sz="28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65" dirty="0">
                          <a:latin typeface="SimSun"/>
                          <a:cs typeface="SimSun"/>
                        </a:rPr>
                        <a:t>g</a:t>
                      </a:r>
                      <a:r>
                        <a:rPr sz="2800" spc="70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</a:t>
                      </a: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8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nan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)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844"/>
                        </a:lnSpc>
                      </a:pPr>
                      <a:r>
                        <a:rPr sz="2800" spc="75" dirty="0">
                          <a:latin typeface="SimSun"/>
                          <a:cs typeface="SimSun"/>
                        </a:rPr>
                        <a:t>Non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e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R="56515" algn="r">
                        <a:lnSpc>
                          <a:spcPts val="640"/>
                        </a:lnSpc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8719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28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855"/>
                        </a:lnSpc>
                      </a:pPr>
                      <a:r>
                        <a:rPr sz="28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0" dirty="0">
                          <a:latin typeface="SimSun"/>
                          <a:cs typeface="SimSun"/>
                        </a:rPr>
                        <a:t>g</a:t>
                      </a:r>
                      <a:r>
                        <a:rPr sz="2800" spc="65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banan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11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8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Empt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y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)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600" spc="2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Em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p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844"/>
                        </a:lnSpc>
                      </a:pP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y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498">
                <a:tc>
                  <a:txBody>
                    <a:bodyPr/>
                    <a:lstStyle/>
                    <a:p>
                      <a:pPr marR="56515" algn="r">
                        <a:lnSpc>
                          <a:spcPts val="685"/>
                        </a:lnSpc>
                      </a:pPr>
                      <a:r>
                        <a:rPr sz="1600" spc="2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318066"/>
            <a:ext cx="86868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2" dirty="0">
                <a:latin typeface="Georgia"/>
                <a:cs typeface="Georgia"/>
              </a:rPr>
              <a:t>Распространенные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46" dirty="0">
                <a:latin typeface="Georgia"/>
                <a:cs typeface="Georgia"/>
              </a:rPr>
              <a:t>методы 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042" y="990294"/>
            <a:ext cx="8019714" cy="135793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6383" marR="8728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200" spc="-9" dirty="0">
                <a:latin typeface="Tahoma"/>
                <a:cs typeface="Tahoma"/>
              </a:rPr>
              <a:t>Метод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update</a:t>
            </a:r>
            <a:r>
              <a:rPr sz="22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i="1" spc="-120" dirty="0">
                <a:latin typeface="Arial"/>
                <a:cs typeface="Arial"/>
              </a:rPr>
              <a:t>объединяет</a:t>
            </a:r>
            <a:r>
              <a:rPr sz="2200" i="1" spc="-17" dirty="0">
                <a:latin typeface="Arial"/>
                <a:cs typeface="Arial"/>
              </a:rPr>
              <a:t> </a:t>
            </a:r>
            <a:r>
              <a:rPr sz="2200" spc="-17" dirty="0">
                <a:latin typeface="Tahoma"/>
                <a:cs typeface="Tahoma"/>
              </a:rPr>
              <a:t>ключи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значения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одного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словаря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9" dirty="0">
                <a:latin typeface="Tahoma"/>
                <a:cs typeface="Tahoma"/>
              </a:rPr>
              <a:t>ключами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значениями </a:t>
            </a:r>
            <a:r>
              <a:rPr sz="2200" spc="-464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другого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словаря,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переписывая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значения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одинаковых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ключей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при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возникновении </a:t>
            </a:r>
            <a:r>
              <a:rPr sz="2200" spc="-43" dirty="0">
                <a:latin typeface="Tahoma"/>
                <a:cs typeface="Tahoma"/>
              </a:rPr>
              <a:t> конфликтов: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444998"/>
              </p:ext>
            </p:extLst>
          </p:nvPr>
        </p:nvGraphicFramePr>
        <p:xfrm>
          <a:off x="762000" y="2720845"/>
          <a:ext cx="8686800" cy="2255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12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94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buritt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o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burge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r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}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17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</a:pPr>
                      <a:r>
                        <a:rPr sz="2000" spc="6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pizz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nacho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5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}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101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17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latin typeface="SimSun"/>
                          <a:cs typeface="SimSun"/>
                        </a:rPr>
                        <a:t>updat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-3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spc="-3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70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d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u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ritt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o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urge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r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pizz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nacho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5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}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50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8485" y="394266"/>
            <a:ext cx="820311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2" dirty="0">
                <a:latin typeface="Georgia"/>
                <a:cs typeface="Georgia"/>
              </a:rPr>
              <a:t>Распространенные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46" dirty="0">
                <a:latin typeface="Georgia"/>
                <a:cs typeface="Georgia"/>
              </a:rPr>
              <a:t>методы 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 dirty="0">
              <a:latin typeface="Georgia"/>
              <a:cs typeface="Georg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70153" y="3183552"/>
            <a:ext cx="8728" cy="2347766"/>
            <a:chOff x="622884" y="1479562"/>
            <a:chExt cx="5080" cy="1366520"/>
          </a:xfrm>
        </p:grpSpPr>
        <p:sp>
          <p:nvSpPr>
            <p:cNvPr id="5" name="object 5"/>
            <p:cNvSpPr/>
            <p:nvPr/>
          </p:nvSpPr>
          <p:spPr>
            <a:xfrm>
              <a:off x="625411" y="1479562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625411" y="1593443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625411" y="1707311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625411" y="1821179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9" name="object 9"/>
            <p:cNvSpPr/>
            <p:nvPr/>
          </p:nvSpPr>
          <p:spPr>
            <a:xfrm>
              <a:off x="625411" y="1935060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0" name="object 10"/>
            <p:cNvSpPr/>
            <p:nvPr/>
          </p:nvSpPr>
          <p:spPr>
            <a:xfrm>
              <a:off x="625411" y="2048929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1" name="object 11"/>
            <p:cNvSpPr/>
            <p:nvPr/>
          </p:nvSpPr>
          <p:spPr>
            <a:xfrm>
              <a:off x="625411" y="2162797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2" name="object 12"/>
            <p:cNvSpPr/>
            <p:nvPr/>
          </p:nvSpPr>
          <p:spPr>
            <a:xfrm>
              <a:off x="625411" y="2276678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3" name="object 13"/>
            <p:cNvSpPr/>
            <p:nvPr/>
          </p:nvSpPr>
          <p:spPr>
            <a:xfrm>
              <a:off x="625411" y="239054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4" name="object 14"/>
            <p:cNvSpPr/>
            <p:nvPr/>
          </p:nvSpPr>
          <p:spPr>
            <a:xfrm>
              <a:off x="625411" y="2504427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5" name="object 15"/>
            <p:cNvSpPr/>
            <p:nvPr/>
          </p:nvSpPr>
          <p:spPr>
            <a:xfrm>
              <a:off x="625411" y="2618295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6" name="object 16"/>
            <p:cNvSpPr/>
            <p:nvPr/>
          </p:nvSpPr>
          <p:spPr>
            <a:xfrm>
              <a:off x="625411" y="2732163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88485" y="1241588"/>
            <a:ext cx="8031715" cy="4153419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478946" indent="-236746">
              <a:spcBef>
                <a:spcPts val="88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-9" dirty="0">
                <a:latin typeface="Tahoma"/>
                <a:cs typeface="Tahoma"/>
              </a:rPr>
              <a:t>Метод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26" dirty="0">
                <a:solidFill>
                  <a:srgbClr val="1F973F"/>
                </a:solidFill>
                <a:latin typeface="SimSun"/>
                <a:cs typeface="SimSun"/>
              </a:rPr>
              <a:t>pop</a:t>
            </a:r>
            <a:r>
              <a:rPr spc="-249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pc="-52" dirty="0">
                <a:latin typeface="Tahoma"/>
                <a:cs typeface="Tahoma"/>
              </a:rPr>
              <a:t>удаляет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ключ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17" dirty="0">
                <a:latin typeface="Tahoma"/>
                <a:cs typeface="Tahoma"/>
              </a:rPr>
              <a:t>из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словаря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26" dirty="0">
                <a:latin typeface="Tahoma"/>
                <a:cs typeface="Tahoma"/>
              </a:rPr>
              <a:t>и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возвращает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ассоциированное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17" dirty="0">
                <a:latin typeface="Tahoma"/>
                <a:cs typeface="Tahoma"/>
              </a:rPr>
              <a:t>с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ним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значение.</a:t>
            </a:r>
            <a:endParaRPr dirty="0">
              <a:latin typeface="Tahoma"/>
              <a:cs typeface="Tahoma"/>
            </a:endParaRPr>
          </a:p>
          <a:p>
            <a:pPr marL="478946" marR="906616" indent="-235655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43" dirty="0">
                <a:latin typeface="Tahoma"/>
                <a:cs typeface="Tahoma"/>
              </a:rPr>
              <a:t>Во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многом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26" dirty="0">
                <a:latin typeface="Tahoma"/>
                <a:cs typeface="Tahoma"/>
              </a:rPr>
              <a:t>этот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метод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69" dirty="0">
                <a:latin typeface="Tahoma"/>
                <a:cs typeface="Tahoma"/>
              </a:rPr>
              <a:t>похож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на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одноименный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для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списков,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однако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вместо </a:t>
            </a:r>
            <a:r>
              <a:rPr spc="-464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необязательного</a:t>
            </a:r>
            <a:r>
              <a:rPr spc="34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индекса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он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принимает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ключ:</a:t>
            </a:r>
            <a:endParaRPr dirty="0">
              <a:latin typeface="Tahoma"/>
              <a:cs typeface="Tahoma"/>
            </a:endParaRPr>
          </a:p>
          <a:p>
            <a:pPr>
              <a:spcBef>
                <a:spcPts val="69"/>
              </a:spcBef>
            </a:pPr>
            <a:endParaRPr sz="2800" dirty="0">
              <a:latin typeface="Tahoma"/>
              <a:cs typeface="Tahoma"/>
            </a:endParaRPr>
          </a:p>
          <a:p>
            <a:pPr marL="98189">
              <a:lnSpc>
                <a:spcPts val="1701"/>
              </a:lnSpc>
              <a:spcBef>
                <a:spcPts val="9"/>
              </a:spcBef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buritt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2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urge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3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pizz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2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nacho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5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1100" dirty="0">
              <a:latin typeface="Tahoma"/>
              <a:cs typeface="Tahoma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</a:t>
            </a:r>
            <a:r>
              <a:rPr spc="34" dirty="0">
                <a:latin typeface="SimSun"/>
                <a:cs typeface="SimSun"/>
              </a:rPr>
              <a:t>.</a:t>
            </a:r>
            <a:r>
              <a:rPr spc="-576" dirty="0">
                <a:latin typeface="SimSun"/>
                <a:cs typeface="SimSun"/>
              </a:rPr>
              <a:t> </a:t>
            </a:r>
            <a:r>
              <a:rPr spc="155" dirty="0">
                <a:latin typeface="SimSun"/>
                <a:cs typeface="SimSun"/>
              </a:rPr>
              <a:t>p</a:t>
            </a:r>
            <a:r>
              <a:rPr spc="146" dirty="0">
                <a:latin typeface="SimSun"/>
                <a:cs typeface="SimSun"/>
              </a:rPr>
              <a:t>o</a:t>
            </a:r>
            <a:r>
              <a:rPr spc="34" dirty="0">
                <a:latin typeface="SimSun"/>
                <a:cs typeface="SimSun"/>
              </a:rPr>
              <a:t>p</a:t>
            </a:r>
            <a:r>
              <a:rPr spc="-576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(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burge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)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pc="34" dirty="0">
                <a:latin typeface="SimSun"/>
                <a:cs typeface="SimSun"/>
              </a:rPr>
              <a:t>3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1100" dirty="0">
              <a:latin typeface="Tahoma"/>
              <a:cs typeface="Tahoma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7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</a:t>
            </a:r>
            <a:r>
              <a:rPr spc="34" dirty="0">
                <a:latin typeface="SimSun"/>
                <a:cs typeface="SimSun"/>
              </a:rPr>
              <a:t>.</a:t>
            </a:r>
            <a:r>
              <a:rPr spc="-576" dirty="0">
                <a:latin typeface="SimSun"/>
                <a:cs typeface="SimSun"/>
              </a:rPr>
              <a:t> </a:t>
            </a:r>
            <a:r>
              <a:rPr spc="155" dirty="0">
                <a:latin typeface="SimSun"/>
                <a:cs typeface="SimSun"/>
              </a:rPr>
              <a:t>p</a:t>
            </a:r>
            <a:r>
              <a:rPr spc="146" dirty="0">
                <a:latin typeface="SimSun"/>
                <a:cs typeface="SimSun"/>
              </a:rPr>
              <a:t>o</a:t>
            </a:r>
            <a:r>
              <a:rPr spc="34" dirty="0">
                <a:latin typeface="SimSun"/>
                <a:cs typeface="SimSun"/>
              </a:rPr>
              <a:t>p</a:t>
            </a:r>
            <a:r>
              <a:rPr spc="-576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(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pizz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)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8	</a:t>
            </a:r>
            <a:r>
              <a:rPr spc="34" dirty="0">
                <a:latin typeface="SimSun"/>
                <a:cs typeface="SimSun"/>
              </a:rPr>
              <a:t>2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sz="1100" dirty="0">
              <a:latin typeface="Tahoma"/>
              <a:cs typeface="Tahoma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10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11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buritt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2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acho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5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21820">
              <a:spcBef>
                <a:spcPts val="20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sz="11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65052" y="227249"/>
            <a:ext cx="6907348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96" dirty="0">
                <a:latin typeface="Georgia"/>
                <a:cs typeface="Georgia"/>
              </a:rPr>
              <a:t>Вложенные</a:t>
            </a:r>
            <a:r>
              <a:rPr sz="3200" b="1" spc="180" dirty="0">
                <a:latin typeface="Georgia"/>
                <a:cs typeface="Georgia"/>
              </a:rPr>
              <a:t> </a:t>
            </a:r>
            <a:r>
              <a:rPr sz="3200" b="1" spc="-163" dirty="0">
                <a:latin typeface="Georgia"/>
                <a:cs typeface="Georgia"/>
              </a:rPr>
              <a:t>словари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5052" y="708118"/>
            <a:ext cx="7660785" cy="103659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indent="-235655">
              <a:spcBef>
                <a:spcPts val="16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200" spc="-34" dirty="0">
                <a:latin typeface="Tahoma"/>
                <a:cs typeface="Tahoma"/>
              </a:rPr>
              <a:t>Встроенные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типы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Python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позволяют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легкостью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представлять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i="1" spc="-112" dirty="0">
                <a:latin typeface="Arial"/>
                <a:cs typeface="Arial"/>
              </a:rPr>
              <a:t>структурированную</a:t>
            </a:r>
            <a:endParaRPr sz="2200" dirty="0">
              <a:latin typeface="Arial"/>
              <a:cs typeface="Arial"/>
            </a:endParaRPr>
          </a:p>
          <a:p>
            <a:pPr marL="256383">
              <a:spcBef>
                <a:spcPts val="26"/>
              </a:spcBef>
            </a:pPr>
            <a:r>
              <a:rPr sz="2200" spc="-26" dirty="0">
                <a:latin typeface="Tahoma"/>
                <a:cs typeface="Tahoma"/>
              </a:rPr>
              <a:t>информацию,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особенно,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когда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они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вложены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друг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друга.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10551" y="2093019"/>
            <a:ext cx="5683949" cy="64930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</a:pP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job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d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v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lo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r>
              <a:rPr sz="1546" spc="326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189" dirty="0">
                <a:latin typeface="SimSun"/>
                <a:cs typeface="SimSun"/>
              </a:rPr>
              <a:t>]</a:t>
            </a:r>
            <a:r>
              <a:rPr sz="1546" spc="34" dirty="0">
                <a:latin typeface="SimSun"/>
                <a:cs typeface="SimSun"/>
              </a:rPr>
              <a:t>,</a:t>
            </a:r>
            <a:endParaRPr sz="1546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</a:pP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46" dirty="0">
                <a:solidFill>
                  <a:srgbClr val="BA2020"/>
                </a:solidFill>
                <a:latin typeface="SimSun"/>
                <a:cs typeface="SimSun"/>
              </a:rPr>
              <a:t>w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w</a:t>
            </a:r>
            <a:r>
              <a:rPr sz="1546" spc="146" dirty="0">
                <a:solidFill>
                  <a:srgbClr val="BA2020"/>
                </a:solidFill>
                <a:latin typeface="SimSun"/>
                <a:cs typeface="SimSun"/>
              </a:rPr>
              <a:t>w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w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.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joh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.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46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g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/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joh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endParaRPr sz="1546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</a:pP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hom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{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stat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Overworke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d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r>
              <a:rPr sz="1546" spc="326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46" dirty="0">
                <a:solidFill>
                  <a:srgbClr val="BA2020"/>
                </a:solidFill>
                <a:latin typeface="SimSun"/>
                <a:cs typeface="SimSun"/>
              </a:rPr>
              <a:t>z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i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dirty="0">
                <a:latin typeface="SimSun"/>
                <a:cs typeface="SimSun"/>
              </a:rPr>
              <a:t> </a:t>
            </a:r>
            <a:r>
              <a:rPr sz="1546" spc="-361" dirty="0">
                <a:latin typeface="SimSun"/>
                <a:cs typeface="SimSun"/>
              </a:rPr>
              <a:t> </a:t>
            </a:r>
            <a:r>
              <a:rPr sz="1546" spc="172" dirty="0">
                <a:latin typeface="SimSun"/>
                <a:cs typeface="SimSun"/>
              </a:rPr>
              <a:t>13546}</a:t>
            </a:r>
            <a:r>
              <a:rPr sz="1546" spc="34" dirty="0">
                <a:latin typeface="SimSun"/>
                <a:cs typeface="SimSun"/>
              </a:rPr>
              <a:t>}</a:t>
            </a:r>
            <a:endParaRPr sz="1546">
              <a:latin typeface="SimSun"/>
              <a:cs typeface="SimSu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40758" y="1897363"/>
            <a:ext cx="3745297" cy="102594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dirty="0">
                <a:latin typeface="SimSun"/>
                <a:cs typeface="SimSun"/>
              </a:rPr>
              <a:t> </a:t>
            </a:r>
            <a:r>
              <a:rPr sz="1546" spc="-369" dirty="0">
                <a:latin typeface="SimSun"/>
                <a:cs typeface="SimSun"/>
              </a:rPr>
              <a:t> </a:t>
            </a:r>
            <a:r>
              <a:rPr sz="1546" spc="34" dirty="0">
                <a:latin typeface="SimSun"/>
                <a:cs typeface="SimSun"/>
              </a:rPr>
              <a:t>=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{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Joh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1546" spc="112" dirty="0">
                <a:latin typeface="SimSun"/>
                <a:cs typeface="SimSun"/>
              </a:rPr>
              <a:t>...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z="1546" spc="112" dirty="0">
                <a:latin typeface="SimSun"/>
                <a:cs typeface="SimSun"/>
              </a:rPr>
              <a:t>...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7849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1546" spc="112" dirty="0">
                <a:latin typeface="SimSun"/>
                <a:cs typeface="SimSun"/>
              </a:rPr>
              <a:t>...</a:t>
            </a:r>
            <a:endParaRPr sz="1546"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1031" dirty="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35226" y="3118968"/>
            <a:ext cx="7790611" cy="2700284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402577" marR="8728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03668" algn="l"/>
              </a:tabLst>
            </a:pPr>
            <a:r>
              <a:rPr sz="2200" spc="17" dirty="0">
                <a:latin typeface="Tahoma"/>
                <a:cs typeface="Tahoma"/>
              </a:rPr>
              <a:t>Для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доступа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к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компонентам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вложенных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объектов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нужно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просто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составить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цепочку 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операций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индексирования: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77"/>
              </a:spcBef>
            </a:pPr>
            <a:endParaRPr sz="1374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spc="-567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nam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Joh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spc="-567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job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d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v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r>
              <a:rPr sz="1546" spc="326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fe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spc="-567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job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][1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6	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7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spc="-567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hom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137" dirty="0">
                <a:latin typeface="SimSun"/>
                <a:cs typeface="SimSun"/>
              </a:rPr>
              <a:t>]</a:t>
            </a:r>
            <a:r>
              <a:rPr sz="1546" spc="215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stat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8	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Overworke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d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1546"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sz="1031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394266"/>
            <a:ext cx="70104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89" dirty="0">
                <a:latin typeface="Georgia"/>
                <a:cs typeface="Georgia"/>
              </a:rPr>
              <a:t>Инициализация</a:t>
            </a:r>
            <a:r>
              <a:rPr sz="3200" b="1" spc="120" dirty="0">
                <a:latin typeface="Georgia"/>
                <a:cs typeface="Georgia"/>
              </a:rPr>
              <a:t>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>
              <a:latin typeface="Georgia"/>
              <a:cs typeface="Georgi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1000" y="1409336"/>
            <a:ext cx="8393917" cy="360271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402577" marR="9819">
              <a:lnSpc>
                <a:spcPct val="101499"/>
              </a:lnSpc>
              <a:spcBef>
                <a:spcPts val="137"/>
              </a:spcBef>
            </a:pPr>
            <a:r>
              <a:rPr sz="2000" spc="137" dirty="0">
                <a:latin typeface="Tahoma"/>
                <a:cs typeface="Tahoma"/>
              </a:rPr>
              <a:t>В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качестве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иллюстрации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стандартного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способа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инициализации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словаря,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рассмотрим 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объединение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его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ключей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значений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при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помощи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функции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zip</a:t>
            </a:r>
            <a:r>
              <a:rPr sz="20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17" dirty="0">
                <a:latin typeface="Tahoma"/>
                <a:cs typeface="Tahoma"/>
              </a:rPr>
              <a:t>с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последующей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передачей </a:t>
            </a:r>
            <a:r>
              <a:rPr sz="2000" spc="-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результата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вызову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1F973F"/>
                </a:solidFill>
                <a:latin typeface="SimSun"/>
                <a:cs typeface="SimSun"/>
              </a:rPr>
              <a:t>dict</a:t>
            </a:r>
            <a:r>
              <a:rPr sz="2000" dirty="0">
                <a:latin typeface="Tahoma"/>
                <a:cs typeface="Tahoma"/>
              </a:rPr>
              <a:t>:</a:t>
            </a:r>
          </a:p>
          <a:p>
            <a:pPr>
              <a:spcBef>
                <a:spcPts val="69"/>
              </a:spcBef>
            </a:pPr>
            <a:endParaRPr sz="3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lis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576" dirty="0">
                <a:latin typeface="SimSun"/>
                <a:cs typeface="SimSun"/>
              </a:rPr>
              <a:t> </a:t>
            </a:r>
            <a:r>
              <a:rPr sz="2000" spc="146" dirty="0">
                <a:solidFill>
                  <a:srgbClr val="007F00"/>
                </a:solidFill>
                <a:latin typeface="SimSun"/>
                <a:cs typeface="SimSun"/>
              </a:rPr>
              <a:t>z</a:t>
            </a:r>
            <a:r>
              <a:rPr sz="20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p</a:t>
            </a:r>
            <a:r>
              <a:rPr sz="2000" spc="-55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(</a:t>
            </a:r>
            <a:r>
              <a:rPr sz="2000" spc="215" dirty="0">
                <a:latin typeface="SimSun"/>
                <a:cs typeface="SimSun"/>
              </a:rPr>
              <a:t>[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0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z="20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c"</a:t>
            </a:r>
            <a:r>
              <a:rPr sz="2000" spc="189" dirty="0">
                <a:latin typeface="SimSun"/>
                <a:cs typeface="SimSun"/>
              </a:rPr>
              <a:t>]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69" dirty="0">
                <a:latin typeface="SimSun"/>
                <a:cs typeface="SimSun"/>
              </a:rPr>
              <a:t> </a:t>
            </a:r>
            <a:r>
              <a:rPr sz="2000" spc="129" dirty="0">
                <a:latin typeface="SimSun"/>
                <a:cs typeface="SimSun"/>
              </a:rPr>
              <a:t>[</a:t>
            </a:r>
            <a:r>
              <a:rPr sz="2000" spc="34" dirty="0">
                <a:latin typeface="SimSun"/>
                <a:cs typeface="SimSun"/>
              </a:rPr>
              <a:t>1</a:t>
            </a:r>
            <a:r>
              <a:rPr sz="2000" spc="-584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6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2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dirty="0">
                <a:latin typeface="SimSun"/>
                <a:cs typeface="SimSun"/>
              </a:rPr>
              <a:t> </a:t>
            </a:r>
            <a:r>
              <a:rPr sz="2000" spc="-378" dirty="0">
                <a:latin typeface="SimSun"/>
                <a:cs typeface="SimSun"/>
              </a:rPr>
              <a:t> </a:t>
            </a:r>
            <a:r>
              <a:rPr sz="2000" spc="155" dirty="0">
                <a:latin typeface="SimSun"/>
                <a:cs typeface="SimSun"/>
              </a:rPr>
              <a:t>3</a:t>
            </a:r>
            <a:r>
              <a:rPr sz="2000" spc="146" dirty="0">
                <a:latin typeface="SimSun"/>
                <a:cs typeface="SimSun"/>
              </a:rPr>
              <a:t>]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-576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spc="-746" dirty="0">
                <a:solidFill>
                  <a:srgbClr val="BA2020"/>
                </a:solidFill>
                <a:latin typeface="SimSun"/>
                <a:cs typeface="SimSun"/>
              </a:rPr>
              <a:t>Упаковк</a:t>
            </a:r>
            <a:r>
              <a:rPr sz="2000" spc="-739" dirty="0">
                <a:solidFill>
                  <a:srgbClr val="BA2020"/>
                </a:solidFill>
                <a:latin typeface="SimSun"/>
                <a:cs typeface="SimSun"/>
              </a:rPr>
              <a:t>а</a:t>
            </a:r>
            <a:r>
              <a:rPr sz="20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-746" dirty="0">
                <a:solidFill>
                  <a:srgbClr val="BA2020"/>
                </a:solidFill>
                <a:latin typeface="SimSun"/>
                <a:cs typeface="SimSun"/>
              </a:rPr>
              <a:t>ключе</a:t>
            </a:r>
            <a:r>
              <a:rPr sz="2000" spc="-739" dirty="0">
                <a:solidFill>
                  <a:srgbClr val="BA2020"/>
                </a:solidFill>
                <a:latin typeface="SimSun"/>
                <a:cs typeface="SimSun"/>
              </a:rPr>
              <a:t>й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-739" dirty="0">
                <a:solidFill>
                  <a:srgbClr val="BA2020"/>
                </a:solidFill>
                <a:latin typeface="SimSun"/>
                <a:cs typeface="SimSun"/>
              </a:rPr>
              <a:t>и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-746" dirty="0">
                <a:solidFill>
                  <a:srgbClr val="BA2020"/>
                </a:solidFill>
                <a:latin typeface="SimSun"/>
                <a:cs typeface="SimSun"/>
              </a:rPr>
              <a:t>значений</a:t>
            </a:r>
            <a:endParaRPr sz="2000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5669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2000" spc="137" dirty="0">
                <a:latin typeface="SimSun"/>
                <a:cs typeface="SimSun"/>
              </a:rPr>
              <a:t>[</a:t>
            </a:r>
            <a:r>
              <a:rPr sz="2000" spc="215" dirty="0">
                <a:latin typeface="SimSun"/>
                <a:cs typeface="SimSun"/>
              </a:rPr>
              <a:t>(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0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1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-567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(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z="20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2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-558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(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c</a:t>
            </a:r>
            <a:r>
              <a:rPr sz="20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3</a:t>
            </a:r>
            <a:r>
              <a:rPr sz="2000" spc="223" dirty="0">
                <a:latin typeface="SimSun"/>
                <a:cs typeface="SimSun"/>
              </a:rPr>
              <a:t>)</a:t>
            </a:r>
            <a:r>
              <a:rPr sz="2000" spc="34" dirty="0">
                <a:latin typeface="SimSun"/>
                <a:cs typeface="SimSun"/>
              </a:rPr>
              <a:t>]</a:t>
            </a:r>
            <a:endParaRPr sz="20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196"/>
              </a:spcBef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1200" dirty="0">
              <a:latin typeface="Tahoma"/>
              <a:cs typeface="Tahoma"/>
            </a:endParaRPr>
          </a:p>
          <a:p>
            <a:pPr marL="21820">
              <a:lnSpc>
                <a:spcPts val="1751"/>
              </a:lnSpc>
              <a:tabLst>
                <a:tab pos="412394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d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=</a:t>
            </a:r>
            <a:r>
              <a:rPr sz="2000" dirty="0">
                <a:latin typeface="SimSun"/>
                <a:cs typeface="SimSun"/>
              </a:rPr>
              <a:t> </a:t>
            </a:r>
            <a:r>
              <a:rPr sz="2000" spc="-369" dirty="0"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dic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576" dirty="0">
                <a:latin typeface="SimSun"/>
                <a:cs typeface="SimSun"/>
              </a:rPr>
              <a:t> </a:t>
            </a:r>
            <a:r>
              <a:rPr sz="2000" spc="155" dirty="0">
                <a:solidFill>
                  <a:srgbClr val="007F00"/>
                </a:solidFill>
                <a:latin typeface="SimSun"/>
                <a:cs typeface="SimSun"/>
              </a:rPr>
              <a:t>zi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p</a:t>
            </a:r>
            <a:r>
              <a:rPr sz="2000" spc="-55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(</a:t>
            </a:r>
            <a:r>
              <a:rPr sz="2000" spc="223" dirty="0">
                <a:latin typeface="SimSun"/>
                <a:cs typeface="SimSun"/>
              </a:rPr>
              <a:t>[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0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z="20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c"</a:t>
            </a:r>
            <a:r>
              <a:rPr sz="2000" spc="189" dirty="0">
                <a:latin typeface="SimSun"/>
                <a:cs typeface="SimSun"/>
              </a:rPr>
              <a:t>]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69" dirty="0">
                <a:latin typeface="SimSun"/>
                <a:cs typeface="SimSun"/>
              </a:rPr>
              <a:t> </a:t>
            </a:r>
            <a:r>
              <a:rPr sz="2000" spc="129" dirty="0">
                <a:latin typeface="SimSun"/>
                <a:cs typeface="SimSun"/>
              </a:rPr>
              <a:t>[</a:t>
            </a:r>
            <a:r>
              <a:rPr sz="2000" spc="34" dirty="0">
                <a:latin typeface="SimSun"/>
                <a:cs typeface="SimSun"/>
              </a:rPr>
              <a:t>1</a:t>
            </a:r>
            <a:r>
              <a:rPr sz="2000" spc="-584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6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2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dirty="0">
                <a:latin typeface="SimSun"/>
                <a:cs typeface="SimSun"/>
              </a:rPr>
              <a:t> </a:t>
            </a:r>
            <a:r>
              <a:rPr sz="2000" spc="-378" dirty="0">
                <a:latin typeface="SimSun"/>
                <a:cs typeface="SimSun"/>
              </a:rPr>
              <a:t> </a:t>
            </a:r>
            <a:r>
              <a:rPr sz="2000" spc="155" dirty="0">
                <a:latin typeface="SimSun"/>
                <a:cs typeface="SimSun"/>
              </a:rPr>
              <a:t>3]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-576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)</a:t>
            </a:r>
            <a:endParaRPr sz="20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206"/>
              </a:spcBef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1200" dirty="0">
              <a:latin typeface="Tahoma"/>
              <a:cs typeface="Tahoma"/>
            </a:endParaRPr>
          </a:p>
          <a:p>
            <a:pPr marL="21820">
              <a:lnSpc>
                <a:spcPts val="1589"/>
              </a:lnSpc>
              <a:tabLst>
                <a:tab pos="412394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6	</a:t>
            </a:r>
            <a:r>
              <a:rPr sz="20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000"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d</a:t>
            </a:r>
            <a:endParaRPr sz="2000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7	</a:t>
            </a:r>
            <a:r>
              <a:rPr sz="2000" spc="189" dirty="0">
                <a:latin typeface="SimSun"/>
                <a:cs typeface="SimSun"/>
              </a:rPr>
              <a:t>{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a"</a:t>
            </a:r>
            <a:r>
              <a:rPr sz="2000" spc="34" dirty="0">
                <a:latin typeface="SimSun"/>
                <a:cs typeface="SimSun"/>
              </a:rPr>
              <a:t>: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1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b"</a:t>
            </a:r>
            <a:r>
              <a:rPr sz="2000" spc="34" dirty="0">
                <a:latin typeface="SimSun"/>
                <a:cs typeface="SimSun"/>
              </a:rPr>
              <a:t>: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2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c"</a:t>
            </a:r>
            <a:r>
              <a:rPr sz="2000" spc="34" dirty="0">
                <a:latin typeface="SimSun"/>
                <a:cs typeface="SimSun"/>
              </a:rPr>
              <a:t>:</a:t>
            </a:r>
            <a:r>
              <a:rPr sz="2000" spc="378" dirty="0"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3</a:t>
            </a:r>
            <a:r>
              <a:rPr sz="2000" spc="34" dirty="0">
                <a:latin typeface="SimSun"/>
                <a:cs typeface="SimSun"/>
              </a:rPr>
              <a:t>}</a:t>
            </a:r>
            <a:endParaRPr sz="2000"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endParaRPr sz="1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395108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Кортежи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над кортежами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55A28801-8774-4D19-AD23-391E7AD93B3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7353" y="1656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Кортежи</a:t>
            </a: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0C767888-D96C-45C8-97B6-A0F36031DF3D}"/>
              </a:ext>
            </a:extLst>
          </p:cNvPr>
          <p:cNvSpPr txBox="1"/>
          <p:nvPr/>
        </p:nvSpPr>
        <p:spPr>
          <a:xfrm>
            <a:off x="445187" y="533400"/>
            <a:ext cx="9144000" cy="1240956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255292" indent="-233473">
              <a:spcBef>
                <a:spcPts val="88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Microsoft Sans Serif"/>
                <a:cs typeface="Microsoft Sans Serif"/>
              </a:rPr>
              <a:t>Кортежи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служат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хранения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нескольких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объектов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вместе.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lnSpc>
                <a:spcPct val="80000"/>
              </a:lnSpc>
              <a:spcBef>
                <a:spcPts val="71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Аналог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списков,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без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обширной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функциональности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i="1" spc="-43" dirty="0">
                <a:solidFill>
                  <a:srgbClr val="F7931E"/>
                </a:solidFill>
                <a:latin typeface="Arial"/>
                <a:cs typeface="Arial"/>
              </a:rPr>
              <a:t>класса</a:t>
            </a:r>
            <a:r>
              <a:rPr sz="2200" i="1" spc="-9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i="1" spc="-17" dirty="0">
                <a:solidFill>
                  <a:srgbClr val="F7931E"/>
                </a:solidFill>
                <a:latin typeface="Arial"/>
                <a:cs typeface="Arial"/>
              </a:rPr>
              <a:t>списков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70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Microsoft Sans Serif"/>
                <a:cs typeface="Microsoft Sans Serif"/>
              </a:rPr>
              <a:t>Кортежи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i="1" spc="-52" dirty="0">
                <a:solidFill>
                  <a:srgbClr val="F7931E"/>
                </a:solidFill>
                <a:latin typeface="Arial"/>
                <a:cs typeface="Arial"/>
              </a:rPr>
              <a:t>неизменяемы</a:t>
            </a:r>
            <a:r>
              <a:rPr sz="2200" spc="-52" dirty="0">
                <a:latin typeface="Microsoft Sans Serif"/>
                <a:cs typeface="Microsoft Sans Serif"/>
              </a:rPr>
              <a:t>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так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же,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как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строки.</a:t>
            </a:r>
            <a:endParaRPr sz="22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10" name="object 5">
            <a:extLst>
              <a:ext uri="{FF2B5EF4-FFF2-40B4-BE49-F238E27FC236}">
                <a16:creationId xmlns:a16="http://schemas.microsoft.com/office/drawing/2014/main" id="{BEE75EA1-F5C1-4E25-823F-91C074980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170719"/>
              </p:ext>
            </p:extLst>
          </p:nvPr>
        </p:nvGraphicFramePr>
        <p:xfrm>
          <a:off x="696584" y="1920240"/>
          <a:ext cx="8512831" cy="463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25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7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0372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Операция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Описание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736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65" dirty="0">
                          <a:latin typeface="Cambria"/>
                          <a:cs typeface="Cambria"/>
                        </a:rPr>
                        <a:t>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Пустой</a:t>
                      </a:r>
                      <a:r>
                        <a:rPr sz="2000" spc="2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кортеж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(0,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40" dirty="0">
                          <a:latin typeface="Cambria"/>
                          <a:cs typeface="Cambria"/>
                        </a:rPr>
                        <a:t>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30" dirty="0">
                          <a:latin typeface="Tahoma"/>
                          <a:cs typeface="Tahoma"/>
                        </a:rPr>
                        <a:t>Одноэлементный</a:t>
                      </a:r>
                      <a:r>
                        <a:rPr sz="2000" spc="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кортеж</a:t>
                      </a:r>
                      <a:r>
                        <a:rPr sz="2000" spc="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(не</a:t>
                      </a:r>
                      <a:r>
                        <a:rPr sz="2000" spc="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выражение)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(0,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1.2,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3)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0" dirty="0">
                          <a:latin typeface="Tahoma"/>
                          <a:cs typeface="Tahoma"/>
                        </a:rPr>
                        <a:t>Кортеж</a:t>
                      </a:r>
                      <a:r>
                        <a:rPr sz="2000" spc="1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из</a:t>
                      </a:r>
                      <a:r>
                        <a:rPr sz="2000" spc="1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четырех</a:t>
                      </a:r>
                      <a:r>
                        <a:rPr sz="2000" spc="1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элементов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0,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1.2,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0" dirty="0">
                          <a:latin typeface="Cambria"/>
                          <a:cs typeface="Cambria"/>
                        </a:rPr>
                        <a:t>3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" dirty="0">
                          <a:latin typeface="Tahoma"/>
                          <a:cs typeface="Tahoma"/>
                        </a:rPr>
                        <a:t>Такой</a:t>
                      </a:r>
                      <a:r>
                        <a:rPr sz="2000" spc="1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же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кортеж,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как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в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предыдущей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строке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0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10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John</a:t>
                      </a:r>
                      <a:r>
                        <a:rPr sz="2000" spc="10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0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1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1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prof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1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dev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80" dirty="0">
                          <a:latin typeface="Cambria"/>
                          <a:cs typeface="Cambria"/>
                        </a:rPr>
                        <a:t>))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" dirty="0">
                          <a:latin typeface="Tahoma"/>
                          <a:cs typeface="Tahoma"/>
                        </a:rPr>
                        <a:t>Вложенные</a:t>
                      </a:r>
                      <a:r>
                        <a:rPr sz="2000" spc="26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кортежи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7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tuple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hello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0" dirty="0">
                          <a:latin typeface="Tahoma"/>
                          <a:cs typeface="Tahoma"/>
                        </a:rPr>
                        <a:t>Кортеж</a:t>
                      </a:r>
                      <a:r>
                        <a:rPr sz="2000" spc="1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из</a:t>
                      </a:r>
                      <a:r>
                        <a:rPr sz="2000" spc="1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элементов</a:t>
                      </a:r>
                      <a:r>
                        <a:rPr sz="2000" spc="1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итерируемого</a:t>
                      </a:r>
                      <a:r>
                        <a:rPr sz="2000" spc="1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объекта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0" dirty="0">
                          <a:latin typeface="Cambria"/>
                          <a:cs typeface="Cambria"/>
                        </a:rPr>
                        <a:t>t[i]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Индекс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5" dirty="0">
                          <a:latin typeface="Cambria"/>
                          <a:cs typeface="Cambria"/>
                        </a:rPr>
                        <a:t>t[i][j]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Индекс</a:t>
                      </a:r>
                      <a:r>
                        <a:rPr sz="2000" spc="26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индекса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20" dirty="0">
                          <a:latin typeface="Cambria"/>
                          <a:cs typeface="Cambria"/>
                        </a:rPr>
                        <a:t>t[i:j]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20" dirty="0">
                          <a:latin typeface="Tahoma"/>
                          <a:cs typeface="Tahoma"/>
                        </a:rPr>
                        <a:t>Срез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6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len</a:t>
                      </a:r>
                      <a:r>
                        <a:rPr sz="2000" spc="65" dirty="0">
                          <a:latin typeface="Cambria"/>
                          <a:cs typeface="Cambria"/>
                        </a:rPr>
                        <a:t>(t)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Длина</a:t>
                      </a:r>
                      <a:r>
                        <a:rPr sz="2000" spc="2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кортежа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Cambria"/>
                          <a:cs typeface="Cambria"/>
                        </a:rPr>
                        <a:t>t1</a:t>
                      </a:r>
                      <a:r>
                        <a:rPr sz="2000" spc="2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+</a:t>
                      </a:r>
                      <a:r>
                        <a:rPr sz="2000" spc="2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35" dirty="0">
                          <a:latin typeface="Cambria"/>
                          <a:cs typeface="Cambria"/>
                        </a:rPr>
                        <a:t>t2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Конкатенация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*</a:t>
                      </a:r>
                      <a:r>
                        <a:rPr sz="2000" spc="18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60" dirty="0">
                          <a:latin typeface="Cambria"/>
                          <a:cs typeface="Cambria"/>
                        </a:rPr>
                        <a:t>3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Повторение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2000" spc="5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000" spc="6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in</a:t>
                      </a:r>
                      <a:r>
                        <a:rPr sz="2000" spc="190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65" dirty="0">
                          <a:latin typeface="Cambria"/>
                          <a:cs typeface="Cambria"/>
                        </a:rPr>
                        <a:t>t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Проверка</a:t>
                      </a:r>
                      <a:r>
                        <a:rPr sz="2000" spc="254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вхождения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t.index(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Поиск</a:t>
                      </a:r>
                      <a:r>
                        <a:rPr sz="2000" spc="2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индекса</a:t>
                      </a:r>
                      <a:r>
                        <a:rPr sz="2000" spc="2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элемента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9281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t.count(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hello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" dirty="0">
                          <a:latin typeface="Tahoma"/>
                          <a:cs typeface="Tahoma"/>
                        </a:rPr>
                        <a:t>Подсчет</a:t>
                      </a:r>
                      <a:r>
                        <a:rPr sz="2000" spc="2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повторений</a:t>
                      </a:r>
                      <a:r>
                        <a:rPr sz="2000" spc="2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элемента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2A24C41E-D6BC-4EF4-8ABA-C872E19A067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7651" y="103664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dirty="0"/>
              <a:t>над</a:t>
            </a:r>
            <a:r>
              <a:rPr sz="3200" spc="86" dirty="0"/>
              <a:t> </a:t>
            </a:r>
            <a:r>
              <a:rPr sz="3200" spc="-17" dirty="0"/>
              <a:t>кортежами</a:t>
            </a: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F83E1297-1FC7-4DA7-B1D5-49EE2D5B2FAE}"/>
              </a:ext>
            </a:extLst>
          </p:cNvPr>
          <p:cNvSpPr txBox="1"/>
          <p:nvPr/>
        </p:nvSpPr>
        <p:spPr>
          <a:xfrm>
            <a:off x="743460" y="633506"/>
            <a:ext cx="7849523" cy="63648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5292" indent="-233473">
              <a:spcBef>
                <a:spcPts val="16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000" dirty="0">
                <a:latin typeface="Microsoft Sans Serif"/>
                <a:cs typeface="Microsoft Sans Serif"/>
              </a:rPr>
              <a:t>Кортежи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поддерживают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обычные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операции,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специфичные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последовательностей: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8" name="object 19">
            <a:extLst>
              <a:ext uri="{FF2B5EF4-FFF2-40B4-BE49-F238E27FC236}">
                <a16:creationId xmlns:a16="http://schemas.microsoft.com/office/drawing/2014/main" id="{2AF8FD98-9B06-458A-8A6C-D3D9A80DDB3F}"/>
              </a:ext>
            </a:extLst>
          </p:cNvPr>
          <p:cNvSpPr txBox="1"/>
          <p:nvPr/>
        </p:nvSpPr>
        <p:spPr>
          <a:xfrm>
            <a:off x="938393" y="1265504"/>
            <a:ext cx="9008753" cy="2411001"/>
          </a:xfrm>
          <a:prstGeom prst="rect">
            <a:avLst/>
          </a:prstGeom>
        </p:spPr>
        <p:txBody>
          <a:bodyPr vert="horz" wrap="square" lIns="0" tIns="38184" rIns="0" bIns="0" rtlCol="0">
            <a:spAutoFit/>
          </a:bodyPr>
          <a:lstStyle/>
          <a:p>
            <a:pPr marL="141829">
              <a:spcBef>
                <a:spcPts val="301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endParaRPr sz="2000" dirty="0">
              <a:latin typeface="Tahoma"/>
              <a:cs typeface="Tahoma"/>
            </a:endParaRPr>
          </a:p>
          <a:p>
            <a:pPr marL="141829">
              <a:spcBef>
                <a:spcPts val="137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000" dirty="0">
              <a:latin typeface="Tahoma"/>
              <a:cs typeface="Tahoma"/>
            </a:endParaRPr>
          </a:p>
          <a:p>
            <a:pPr marL="141829">
              <a:lnSpc>
                <a:spcPts val="1220"/>
              </a:lnSpc>
              <a:spcBef>
                <a:spcPts val="129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000" dirty="0">
              <a:latin typeface="Tahoma"/>
              <a:cs typeface="Tahoma"/>
            </a:endParaRPr>
          </a:p>
          <a:p>
            <a:pPr marL="141829">
              <a:lnSpc>
                <a:spcPts val="1493"/>
              </a:lnSpc>
              <a:tabLst>
                <a:tab pos="53131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72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129" dirty="0">
                <a:latin typeface="Cambria"/>
                <a:cs typeface="Cambria"/>
              </a:rPr>
              <a:t>(1</a:t>
            </a:r>
            <a:r>
              <a:rPr sz="2000" spc="-120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46" dirty="0">
                <a:latin typeface="Cambria"/>
                <a:cs typeface="Cambria"/>
              </a:rPr>
              <a:t> </a:t>
            </a:r>
            <a:r>
              <a:rPr sz="2000" spc="137" dirty="0">
                <a:latin typeface="Cambria"/>
                <a:cs typeface="Cambria"/>
              </a:rPr>
              <a:t>2)</a:t>
            </a:r>
            <a:r>
              <a:rPr sz="2000" spc="730" dirty="0">
                <a:latin typeface="Cambria"/>
                <a:cs typeface="Cambria"/>
              </a:rPr>
              <a:t> </a:t>
            </a:r>
            <a:r>
              <a:rPr sz="2000" baseline="2777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000" spc="1146" baseline="2777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000" spc="-86" dirty="0">
                <a:latin typeface="Cambria"/>
                <a:cs typeface="Cambria"/>
              </a:rPr>
              <a:t>5</a:t>
            </a:r>
            <a:endParaRPr sz="2000" dirty="0">
              <a:latin typeface="Cambria"/>
              <a:cs typeface="Cambria"/>
            </a:endParaRPr>
          </a:p>
          <a:p>
            <a:pPr marL="141829">
              <a:lnSpc>
                <a:spcPts val="1512"/>
              </a:lnSpc>
              <a:tabLst>
                <a:tab pos="533496" algn="l"/>
                <a:tab pos="407813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129" dirty="0">
                <a:latin typeface="Cambria"/>
                <a:cs typeface="Cambria"/>
              </a:rPr>
              <a:t>(1</a:t>
            </a:r>
            <a:r>
              <a:rPr sz="2000" spc="-129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30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2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1</a:t>
            </a:r>
            <a:r>
              <a:rPr sz="2000" spc="-155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2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1</a:t>
            </a:r>
            <a:r>
              <a:rPr sz="2000" spc="-155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2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1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22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2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1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46" dirty="0">
                <a:latin typeface="Cambria"/>
                <a:cs typeface="Cambria"/>
              </a:rPr>
              <a:t> </a:t>
            </a:r>
            <a:r>
              <a:rPr sz="2000" spc="94" dirty="0">
                <a:latin typeface="Cambria"/>
                <a:cs typeface="Cambria"/>
              </a:rPr>
              <a:t>2)</a:t>
            </a:r>
            <a:r>
              <a:rPr sz="2000" dirty="0">
                <a:latin typeface="Cambria"/>
                <a:cs typeface="Cambria"/>
              </a:rPr>
              <a:t>	</a:t>
            </a:r>
            <a:r>
              <a:rPr sz="2000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000" spc="-17" dirty="0">
                <a:solidFill>
                  <a:srgbClr val="BA2020"/>
                </a:solidFill>
                <a:latin typeface="Cambria"/>
                <a:cs typeface="Cambria"/>
              </a:rPr>
              <a:t>Повторение</a:t>
            </a:r>
            <a:endParaRPr sz="2000" dirty="0">
              <a:latin typeface="Cambria"/>
              <a:cs typeface="Cambria"/>
            </a:endParaRPr>
          </a:p>
          <a:p>
            <a:pPr marL="141829">
              <a:lnSpc>
                <a:spcPts val="1134"/>
              </a:lnSpc>
              <a:spcBef>
                <a:spcPts val="60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000" dirty="0">
              <a:latin typeface="Tahoma"/>
              <a:cs typeface="Tahoma"/>
            </a:endParaRPr>
          </a:p>
          <a:p>
            <a:pPr marL="141829">
              <a:lnSpc>
                <a:spcPts val="1546"/>
              </a:lnSpc>
              <a:tabLst>
                <a:tab pos="53131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730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249" dirty="0">
                <a:latin typeface="Cambria"/>
                <a:cs typeface="Cambria"/>
              </a:rPr>
              <a:t>t</a:t>
            </a:r>
            <a:r>
              <a:rPr sz="2000" spc="739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756" dirty="0">
                <a:latin typeface="Cambria"/>
                <a:cs typeface="Cambria"/>
              </a:rPr>
              <a:t> </a:t>
            </a:r>
            <a:r>
              <a:rPr sz="2000" spc="112" dirty="0">
                <a:latin typeface="Cambria"/>
                <a:cs typeface="Cambria"/>
              </a:rPr>
              <a:t>(10</a:t>
            </a:r>
            <a:r>
              <a:rPr sz="2000" spc="-10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20</a:t>
            </a:r>
            <a:r>
              <a:rPr sz="2000" spc="-120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30</a:t>
            </a:r>
            <a:r>
              <a:rPr sz="2000" spc="-129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40</a:t>
            </a:r>
            <a:r>
              <a:rPr sz="2000" spc="-120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69" dirty="0">
                <a:latin typeface="Cambria"/>
                <a:cs typeface="Cambria"/>
              </a:rPr>
              <a:t>50)</a:t>
            </a:r>
            <a:endParaRPr sz="2000" dirty="0">
              <a:latin typeface="Cambria"/>
              <a:cs typeface="Cambria"/>
            </a:endParaRPr>
          </a:p>
          <a:p>
            <a:pPr marL="141829">
              <a:lnSpc>
                <a:spcPts val="1134"/>
              </a:lnSpc>
              <a:spcBef>
                <a:spcPts val="69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endParaRPr sz="2000" dirty="0">
              <a:latin typeface="Tahoma"/>
              <a:cs typeface="Tahoma"/>
            </a:endParaRPr>
          </a:p>
          <a:p>
            <a:pPr marL="141829">
              <a:lnSpc>
                <a:spcPts val="1400"/>
              </a:lnSpc>
              <a:tabLst>
                <a:tab pos="531314" algn="l"/>
                <a:tab pos="407813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808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335" dirty="0">
                <a:latin typeface="Cambria"/>
                <a:cs typeface="Cambria"/>
              </a:rPr>
              <a:t>t[0],</a:t>
            </a:r>
            <a:r>
              <a:rPr sz="2000" spc="842" dirty="0">
                <a:latin typeface="Cambria"/>
                <a:cs typeface="Cambria"/>
              </a:rPr>
              <a:t> </a:t>
            </a:r>
            <a:r>
              <a:rPr sz="2000" spc="266" dirty="0">
                <a:latin typeface="Cambria"/>
                <a:cs typeface="Cambria"/>
              </a:rPr>
              <a:t>t[1:3]</a:t>
            </a:r>
            <a:r>
              <a:rPr sz="2000" dirty="0">
                <a:latin typeface="Cambria"/>
                <a:cs typeface="Cambria"/>
              </a:rPr>
              <a:t>	</a:t>
            </a:r>
            <a:r>
              <a:rPr sz="2000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000" dirty="0">
                <a:solidFill>
                  <a:srgbClr val="BA2020"/>
                </a:solidFill>
                <a:latin typeface="Cambria"/>
                <a:cs typeface="Cambria"/>
              </a:rPr>
              <a:t>Индексация,</a:t>
            </a:r>
            <a:r>
              <a:rPr sz="2000" spc="50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-17" dirty="0">
                <a:solidFill>
                  <a:srgbClr val="BA2020"/>
                </a:solidFill>
                <a:latin typeface="Cambria"/>
                <a:cs typeface="Cambria"/>
              </a:rPr>
              <a:t>срезы</a:t>
            </a:r>
            <a:endParaRPr sz="2000" dirty="0">
              <a:latin typeface="Cambria"/>
              <a:cs typeface="Cambria"/>
            </a:endParaRPr>
          </a:p>
          <a:p>
            <a:pPr marL="65460">
              <a:lnSpc>
                <a:spcPts val="1512"/>
              </a:lnSpc>
              <a:tabLst>
                <a:tab pos="534587" algn="l"/>
              </a:tabLst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112" dirty="0">
                <a:latin typeface="Cambria"/>
                <a:cs typeface="Cambria"/>
              </a:rPr>
              <a:t>(10</a:t>
            </a:r>
            <a:r>
              <a:rPr sz="2000" spc="-112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56" dirty="0">
                <a:latin typeface="Cambria"/>
                <a:cs typeface="Cambria"/>
              </a:rPr>
              <a:t> </a:t>
            </a:r>
            <a:r>
              <a:rPr sz="2000" spc="112" dirty="0">
                <a:latin typeface="Cambria"/>
                <a:cs typeface="Cambria"/>
              </a:rPr>
              <a:t>(20</a:t>
            </a:r>
            <a:r>
              <a:rPr sz="2000" spc="-112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spc="146" dirty="0">
                <a:latin typeface="Cambria"/>
                <a:cs typeface="Cambria"/>
              </a:rPr>
              <a:t>30))</a:t>
            </a:r>
            <a:endParaRPr sz="2000" dirty="0">
              <a:latin typeface="Cambria"/>
              <a:cs typeface="Cambria"/>
            </a:endParaRPr>
          </a:p>
          <a:p>
            <a:pPr marL="65460">
              <a:spcBef>
                <a:spcPts val="60"/>
              </a:spcBef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9" name="object 20">
            <a:extLst>
              <a:ext uri="{FF2B5EF4-FFF2-40B4-BE49-F238E27FC236}">
                <a16:creationId xmlns:a16="http://schemas.microsoft.com/office/drawing/2014/main" id="{73F31E5C-4C47-4DF6-B755-5847AA60440F}"/>
              </a:ext>
            </a:extLst>
          </p:cNvPr>
          <p:cNvSpPr txBox="1"/>
          <p:nvPr/>
        </p:nvSpPr>
        <p:spPr>
          <a:xfrm>
            <a:off x="1255915" y="3706063"/>
            <a:ext cx="8040485" cy="32870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5292" indent="-233473">
              <a:spcBef>
                <a:spcPts val="16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000" spc="-77" dirty="0">
                <a:latin typeface="Microsoft Sans Serif"/>
                <a:cs typeface="Microsoft Sans Serif"/>
              </a:rPr>
              <a:t>Создание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кортежа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из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одного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элемента: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10" name="object 34">
            <a:extLst>
              <a:ext uri="{FF2B5EF4-FFF2-40B4-BE49-F238E27FC236}">
                <a16:creationId xmlns:a16="http://schemas.microsoft.com/office/drawing/2014/main" id="{43860A3C-9ACF-449E-9108-4A3587CC893F}"/>
              </a:ext>
            </a:extLst>
          </p:cNvPr>
          <p:cNvSpPr txBox="1"/>
          <p:nvPr/>
        </p:nvSpPr>
        <p:spPr>
          <a:xfrm>
            <a:off x="938392" y="4082049"/>
            <a:ext cx="6072007" cy="2059244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98189">
              <a:spcBef>
                <a:spcPts val="258"/>
              </a:spcBef>
              <a:tabLst>
                <a:tab pos="48767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773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x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816" dirty="0">
                <a:latin typeface="Cambria"/>
                <a:cs typeface="Cambria"/>
              </a:rPr>
              <a:t> </a:t>
            </a:r>
            <a:r>
              <a:rPr sz="2000" spc="137" dirty="0">
                <a:latin typeface="Cambria"/>
                <a:cs typeface="Cambria"/>
              </a:rPr>
              <a:t>(30)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000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-86" dirty="0">
                <a:latin typeface="Cambria"/>
                <a:cs typeface="Cambria"/>
              </a:rPr>
              <a:t>x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90947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-43" dirty="0">
                <a:latin typeface="Cambria"/>
                <a:cs typeface="Cambria"/>
              </a:rPr>
              <a:t>30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9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2000" dirty="0">
              <a:latin typeface="Tahoma"/>
              <a:cs typeface="Tahoma"/>
            </a:endParaRPr>
          </a:p>
          <a:p>
            <a:pPr marL="98189">
              <a:lnSpc>
                <a:spcPts val="1546"/>
              </a:lnSpc>
              <a:tabLst>
                <a:tab pos="48767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74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y</a:t>
            </a:r>
            <a:r>
              <a:rPr sz="2000" spc="746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112" dirty="0">
                <a:latin typeface="Cambria"/>
                <a:cs typeface="Cambria"/>
              </a:rPr>
              <a:t>(30</a:t>
            </a:r>
            <a:r>
              <a:rPr sz="2000" spc="-10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spc="120" dirty="0">
                <a:latin typeface="Cambria"/>
                <a:cs typeface="Cambria"/>
              </a:rPr>
              <a:t>)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2000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-86" dirty="0">
                <a:latin typeface="Cambria"/>
                <a:cs typeface="Cambria"/>
              </a:rPr>
              <a:t>y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92038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112" dirty="0">
                <a:latin typeface="Cambria"/>
                <a:cs typeface="Cambria"/>
              </a:rPr>
              <a:t>(30</a:t>
            </a:r>
            <a:r>
              <a:rPr sz="2000" spc="-77" dirty="0">
                <a:latin typeface="Cambria"/>
                <a:cs typeface="Cambria"/>
              </a:rPr>
              <a:t> </a:t>
            </a:r>
            <a:r>
              <a:rPr sz="2000" spc="335" dirty="0">
                <a:latin typeface="Cambria"/>
                <a:cs typeface="Cambria"/>
              </a:rPr>
              <a:t>,)</a:t>
            </a:r>
            <a:endParaRPr sz="2000" dirty="0">
              <a:latin typeface="Cambria"/>
              <a:cs typeface="Cambria"/>
            </a:endParaRPr>
          </a:p>
          <a:p>
            <a:pPr marL="21820">
              <a:spcBef>
                <a:spcPts val="60"/>
              </a:spcBef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endParaRPr sz="2000" dirty="0">
              <a:latin typeface="Tahoma"/>
              <a:cs typeface="Tahoma"/>
            </a:endParaRPr>
          </a:p>
        </p:txBody>
      </p:sp>
      <p:graphicFrame>
        <p:nvGraphicFramePr>
          <p:cNvPr id="11" name="object 18">
            <a:extLst>
              <a:ext uri="{FF2B5EF4-FFF2-40B4-BE49-F238E27FC236}">
                <a16:creationId xmlns:a16="http://schemas.microsoft.com/office/drawing/2014/main" id="{63241032-78A1-4DB2-BB68-144E235CD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572974"/>
              </p:ext>
            </p:extLst>
          </p:nvPr>
        </p:nvGraphicFramePr>
        <p:xfrm>
          <a:off x="1219200" y="1468222"/>
          <a:ext cx="3810000" cy="384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7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2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011">
                <a:tc>
                  <a:txBody>
                    <a:bodyPr/>
                    <a:lstStyle/>
                    <a:p>
                      <a:pPr algn="ctr">
                        <a:lnSpc>
                          <a:spcPts val="780"/>
                        </a:lnSpc>
                      </a:pP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20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2000" spc="65" dirty="0">
                          <a:latin typeface="Cambria"/>
                          <a:cs typeface="Cambria"/>
                        </a:rPr>
                        <a:t>(10</a:t>
                      </a:r>
                      <a:r>
                        <a:rPr sz="2000" spc="-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10" dirty="0">
                          <a:latin typeface="Cambria"/>
                          <a:cs typeface="Cambria"/>
                        </a:rPr>
                        <a:t>,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80"/>
                        </a:lnSpc>
                      </a:pPr>
                      <a:r>
                        <a:rPr sz="2000" spc="40" dirty="0">
                          <a:latin typeface="Cambria"/>
                          <a:cs typeface="Cambria"/>
                        </a:rPr>
                        <a:t>20)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780"/>
                        </a:lnSpc>
                      </a:pP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+</a:t>
                      </a:r>
                      <a:r>
                        <a:rPr sz="2000" spc="41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65" dirty="0">
                          <a:latin typeface="Cambria"/>
                          <a:cs typeface="Cambria"/>
                        </a:rPr>
                        <a:t>(30</a:t>
                      </a:r>
                      <a:r>
                        <a:rPr sz="20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40" dirty="0">
                          <a:latin typeface="Cambria"/>
                          <a:cs typeface="Cambria"/>
                        </a:rPr>
                        <a:t>40)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11">
                <a:tc>
                  <a:txBody>
                    <a:bodyPr/>
                    <a:lstStyle/>
                    <a:p>
                      <a:pPr algn="ctr">
                        <a:lnSpc>
                          <a:spcPts val="755"/>
                        </a:lnSpc>
                      </a:pPr>
                      <a:r>
                        <a:rPr sz="2000" spc="65" dirty="0">
                          <a:latin typeface="Cambria"/>
                          <a:cs typeface="Cambria"/>
                        </a:rPr>
                        <a:t>(10</a:t>
                      </a:r>
                      <a:r>
                        <a:rPr sz="20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20</a:t>
                      </a:r>
                      <a:r>
                        <a:rPr sz="20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10" dirty="0">
                          <a:latin typeface="Cambria"/>
                          <a:cs typeface="Cambria"/>
                        </a:rPr>
                        <a:t>,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5"/>
                        </a:lnSpc>
                      </a:pPr>
                      <a:r>
                        <a:rPr sz="2000" dirty="0">
                          <a:latin typeface="Cambria"/>
                          <a:cs typeface="Cambria"/>
                        </a:rPr>
                        <a:t>30</a:t>
                      </a:r>
                      <a:r>
                        <a:rPr sz="20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10" dirty="0">
                          <a:latin typeface="Cambria"/>
                          <a:cs typeface="Cambria"/>
                        </a:rPr>
                        <a:t>,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ts val="755"/>
                        </a:lnSpc>
                      </a:pPr>
                      <a:r>
                        <a:rPr sz="2000" spc="40" dirty="0">
                          <a:latin typeface="Cambria"/>
                          <a:cs typeface="Cambria"/>
                        </a:rPr>
                        <a:t>40)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0200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7D0FE261-4132-4969-BC68-27D64D2731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3593" y="894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Сортировка</a:t>
            </a:r>
            <a:r>
              <a:rPr sz="3200" spc="189" dirty="0"/>
              <a:t> </a:t>
            </a:r>
            <a:r>
              <a:rPr sz="3200" spc="-34" dirty="0"/>
              <a:t>кортежей</a:t>
            </a: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111A0402-D285-4FCB-89AD-773C700E0796}"/>
              </a:ext>
            </a:extLst>
          </p:cNvPr>
          <p:cNvSpPr txBox="1"/>
          <p:nvPr/>
        </p:nvSpPr>
        <p:spPr>
          <a:xfrm>
            <a:off x="603593" y="571316"/>
            <a:ext cx="8133175" cy="929543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000" dirty="0">
                <a:latin typeface="Microsoft Sans Serif"/>
                <a:cs typeface="Microsoft Sans Serif"/>
              </a:rPr>
              <a:t>Чтобы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отсортировать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элементы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кортежа,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77" dirty="0">
                <a:latin typeface="Microsoft Sans Serif"/>
                <a:cs typeface="Microsoft Sans Serif"/>
              </a:rPr>
              <a:t>потребуется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сначала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77" dirty="0">
                <a:latin typeface="Microsoft Sans Serif"/>
                <a:cs typeface="Microsoft Sans Serif"/>
              </a:rPr>
              <a:t>преобразовать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его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список,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получения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доступа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к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методу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сортировки: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10" name="object 22">
            <a:extLst>
              <a:ext uri="{FF2B5EF4-FFF2-40B4-BE49-F238E27FC236}">
                <a16:creationId xmlns:a16="http://schemas.microsoft.com/office/drawing/2014/main" id="{1C90587C-23CC-4BB4-A131-924487C4BAB9}"/>
              </a:ext>
            </a:extLst>
          </p:cNvPr>
          <p:cNvSpPr txBox="1"/>
          <p:nvPr/>
        </p:nvSpPr>
        <p:spPr>
          <a:xfrm>
            <a:off x="607137" y="1500859"/>
            <a:ext cx="6403263" cy="3074234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98189">
              <a:spcBef>
                <a:spcPts val="472"/>
              </a:spcBef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808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283" dirty="0">
                <a:latin typeface="Cambria"/>
                <a:cs typeface="Cambria"/>
              </a:rPr>
              <a:t>t</a:t>
            </a:r>
            <a:r>
              <a:rPr sz="2000" spc="816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816" dirty="0">
                <a:latin typeface="Cambria"/>
                <a:cs typeface="Cambria"/>
              </a:rPr>
              <a:t> </a:t>
            </a:r>
            <a:r>
              <a:rPr sz="2000" spc="292" dirty="0">
                <a:latin typeface="Cambria"/>
                <a:cs typeface="Cambria"/>
              </a:rPr>
              <a:t>(</a:t>
            </a:r>
            <a:r>
              <a:rPr sz="2000" spc="292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26" dirty="0">
                <a:solidFill>
                  <a:srgbClr val="BA2020"/>
                </a:solidFill>
                <a:latin typeface="Cambria"/>
                <a:cs typeface="Cambria"/>
              </a:rPr>
              <a:t>b"</a:t>
            </a:r>
            <a:r>
              <a:rPr sz="2000" spc="326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78" dirty="0">
                <a:solidFill>
                  <a:srgbClr val="BA2020"/>
                </a:solidFill>
                <a:latin typeface="Cambria"/>
                <a:cs typeface="Cambria"/>
              </a:rPr>
              <a:t>c"</a:t>
            </a:r>
            <a:r>
              <a:rPr sz="2000" spc="378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61" dirty="0">
                <a:solidFill>
                  <a:srgbClr val="BA2020"/>
                </a:solidFill>
                <a:latin typeface="Cambria"/>
                <a:cs typeface="Cambria"/>
              </a:rPr>
              <a:t>a"</a:t>
            </a:r>
            <a:r>
              <a:rPr sz="2000" spc="361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61" dirty="0">
                <a:solidFill>
                  <a:srgbClr val="BA2020"/>
                </a:solidFill>
                <a:latin typeface="Cambria"/>
                <a:cs typeface="Cambria"/>
              </a:rPr>
              <a:t>e"</a:t>
            </a:r>
            <a:r>
              <a:rPr sz="2000" spc="361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180" dirty="0">
                <a:solidFill>
                  <a:srgbClr val="BA2020"/>
                </a:solidFill>
                <a:latin typeface="Cambria"/>
                <a:cs typeface="Cambria"/>
              </a:rPr>
              <a:t>d"</a:t>
            </a:r>
            <a:r>
              <a:rPr sz="2000" spc="180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000">
              <a:latin typeface="Tahoma"/>
              <a:cs typeface="Tahoma"/>
            </a:endParaRPr>
          </a:p>
          <a:p>
            <a:pPr marL="98189">
              <a:lnSpc>
                <a:spcPts val="1751"/>
              </a:lnSpc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25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dirty="0">
                <a:latin typeface="Cambria"/>
                <a:cs typeface="Cambria"/>
              </a:rPr>
              <a:t>tmp</a:t>
            </a:r>
            <a:r>
              <a:rPr sz="2000" spc="266" dirty="0">
                <a:latin typeface="Cambria"/>
                <a:cs typeface="Cambria"/>
              </a:rPr>
              <a:t> 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266" dirty="0">
                <a:latin typeface="Cambria"/>
                <a:cs typeface="Cambria"/>
              </a:rPr>
              <a:t>  </a:t>
            </a:r>
            <a:r>
              <a:rPr sz="2000" spc="393" dirty="0">
                <a:solidFill>
                  <a:srgbClr val="007F00"/>
                </a:solidFill>
                <a:latin typeface="Cambria"/>
                <a:cs typeface="Cambria"/>
              </a:rPr>
              <a:t>list</a:t>
            </a:r>
            <a:r>
              <a:rPr sz="2000" spc="393" dirty="0">
                <a:latin typeface="Cambria"/>
                <a:cs typeface="Cambria"/>
              </a:rPr>
              <a:t>(</a:t>
            </a:r>
            <a:r>
              <a:rPr sz="2000" spc="-180" dirty="0">
                <a:latin typeface="Cambria"/>
                <a:cs typeface="Cambria"/>
              </a:rPr>
              <a:t> </a:t>
            </a:r>
            <a:r>
              <a:rPr sz="2000" spc="283" dirty="0">
                <a:latin typeface="Cambria"/>
                <a:cs typeface="Cambria"/>
              </a:rPr>
              <a:t>t)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206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endParaRPr sz="2000">
              <a:latin typeface="Tahoma"/>
              <a:cs typeface="Tahoma"/>
            </a:endParaRPr>
          </a:p>
          <a:p>
            <a:pPr marL="98189">
              <a:lnSpc>
                <a:spcPts val="1751"/>
              </a:lnSpc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-17" dirty="0">
                <a:latin typeface="Cambria"/>
                <a:cs typeface="Cambria"/>
              </a:rPr>
              <a:t>tmp</a:t>
            </a:r>
            <a:r>
              <a:rPr sz="2000" spc="-103" dirty="0">
                <a:latin typeface="Cambria"/>
                <a:cs typeface="Cambria"/>
              </a:rPr>
              <a:t> </a:t>
            </a:r>
            <a:r>
              <a:rPr sz="2000" spc="481" dirty="0">
                <a:latin typeface="Cambria"/>
                <a:cs typeface="Cambria"/>
              </a:rPr>
              <a:t>.</a:t>
            </a:r>
            <a:r>
              <a:rPr sz="2000" spc="-120" dirty="0">
                <a:latin typeface="Cambria"/>
                <a:cs typeface="Cambria"/>
              </a:rPr>
              <a:t> </a:t>
            </a:r>
            <a:r>
              <a:rPr sz="2000" spc="241" dirty="0">
                <a:latin typeface="Cambria"/>
                <a:cs typeface="Cambria"/>
              </a:rPr>
              <a:t>sort</a:t>
            </a:r>
            <a:r>
              <a:rPr sz="2000" spc="-86" dirty="0">
                <a:latin typeface="Cambria"/>
                <a:cs typeface="Cambria"/>
              </a:rPr>
              <a:t> </a:t>
            </a:r>
            <a:r>
              <a:rPr sz="2000" spc="232" dirty="0">
                <a:latin typeface="Cambria"/>
                <a:cs typeface="Cambria"/>
              </a:rPr>
              <a:t>()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000">
              <a:latin typeface="Tahoma"/>
              <a:cs typeface="Tahoma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31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-43" dirty="0">
                <a:latin typeface="Cambria"/>
                <a:cs typeface="Cambria"/>
              </a:rPr>
              <a:t>tmp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309" dirty="0">
                <a:latin typeface="Cambria"/>
                <a:cs typeface="Cambria"/>
              </a:rPr>
              <a:t>[</a:t>
            </a:r>
            <a:r>
              <a:rPr sz="20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50" dirty="0">
                <a:solidFill>
                  <a:srgbClr val="BA2020"/>
                </a:solidFill>
                <a:latin typeface="Cambria"/>
                <a:cs typeface="Cambria"/>
              </a:rPr>
              <a:t>a"</a:t>
            </a:r>
            <a:r>
              <a:rPr sz="2000" spc="350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26" dirty="0">
                <a:solidFill>
                  <a:srgbClr val="BA2020"/>
                </a:solidFill>
                <a:latin typeface="Cambria"/>
                <a:cs typeface="Cambria"/>
              </a:rPr>
              <a:t>b"</a:t>
            </a:r>
            <a:r>
              <a:rPr sz="2000" spc="326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78" dirty="0">
                <a:solidFill>
                  <a:srgbClr val="BA2020"/>
                </a:solidFill>
                <a:latin typeface="Cambria"/>
                <a:cs typeface="Cambria"/>
              </a:rPr>
              <a:t>c"</a:t>
            </a:r>
            <a:r>
              <a:rPr sz="2000" spc="378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18" dirty="0">
                <a:solidFill>
                  <a:srgbClr val="BA2020"/>
                </a:solidFill>
                <a:latin typeface="Cambria"/>
                <a:cs typeface="Cambria"/>
              </a:rPr>
              <a:t>d"</a:t>
            </a:r>
            <a:r>
              <a:rPr sz="2000" spc="318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232" dirty="0">
                <a:solidFill>
                  <a:srgbClr val="BA2020"/>
                </a:solidFill>
                <a:latin typeface="Cambria"/>
                <a:cs typeface="Cambria"/>
              </a:rPr>
              <a:t>e"</a:t>
            </a:r>
            <a:r>
              <a:rPr sz="2000" spc="232" dirty="0">
                <a:latin typeface="Cambria"/>
                <a:cs typeface="Cambria"/>
              </a:rPr>
              <a:t>]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sz="2000">
              <a:latin typeface="Tahoma"/>
              <a:cs typeface="Tahoma"/>
            </a:endParaRPr>
          </a:p>
          <a:p>
            <a:pPr marL="21820">
              <a:lnSpc>
                <a:spcPts val="1751"/>
              </a:lnSpc>
              <a:tabLst>
                <a:tab pos="488765" algn="l"/>
              </a:tabLst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83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283" dirty="0">
                <a:latin typeface="Cambria"/>
                <a:cs typeface="Cambria"/>
              </a:rPr>
              <a:t>t</a:t>
            </a:r>
            <a:r>
              <a:rPr sz="2000" spc="832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275" dirty="0">
                <a:latin typeface="Cambria"/>
                <a:cs typeface="Cambria"/>
              </a:rPr>
              <a:t>  </a:t>
            </a:r>
            <a:r>
              <a:rPr sz="2000" spc="223" dirty="0">
                <a:solidFill>
                  <a:srgbClr val="007F00"/>
                </a:solidFill>
                <a:latin typeface="Cambria"/>
                <a:cs typeface="Cambria"/>
              </a:rPr>
              <a:t>tuple</a:t>
            </a:r>
            <a:r>
              <a:rPr sz="2000" spc="-120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000" spc="223" dirty="0">
                <a:latin typeface="Cambria"/>
                <a:cs typeface="Cambria"/>
              </a:rPr>
              <a:t>(</a:t>
            </a:r>
            <a:r>
              <a:rPr sz="2000" spc="-137" dirty="0">
                <a:latin typeface="Cambria"/>
                <a:cs typeface="Cambria"/>
              </a:rPr>
              <a:t> </a:t>
            </a:r>
            <a:r>
              <a:rPr sz="2000" spc="-17" dirty="0">
                <a:latin typeface="Cambria"/>
                <a:cs typeface="Cambria"/>
              </a:rPr>
              <a:t>tmp</a:t>
            </a:r>
            <a:r>
              <a:rPr sz="2000" spc="-137" dirty="0">
                <a:latin typeface="Cambria"/>
                <a:cs typeface="Cambria"/>
              </a:rPr>
              <a:t> </a:t>
            </a:r>
            <a:r>
              <a:rPr sz="2000" spc="137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  <a:p>
            <a:pPr marL="21820">
              <a:lnSpc>
                <a:spcPts val="1134"/>
              </a:lnSpc>
              <a:spcBef>
                <a:spcPts val="206"/>
              </a:spcBef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sz="2000">
              <a:latin typeface="Tahoma"/>
              <a:cs typeface="Tahoma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196" dirty="0">
                <a:latin typeface="Cambria"/>
                <a:cs typeface="Cambria"/>
              </a:rPr>
              <a:t>t</a:t>
            </a:r>
            <a:endParaRPr sz="2000">
              <a:latin typeface="Cambria"/>
              <a:cs typeface="Cambria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292" dirty="0">
                <a:latin typeface="Cambria"/>
                <a:cs typeface="Cambria"/>
              </a:rPr>
              <a:t>(</a:t>
            </a:r>
            <a:r>
              <a:rPr sz="2000" spc="292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50" dirty="0">
                <a:solidFill>
                  <a:srgbClr val="BA2020"/>
                </a:solidFill>
                <a:latin typeface="Cambria"/>
                <a:cs typeface="Cambria"/>
              </a:rPr>
              <a:t>a"</a:t>
            </a:r>
            <a:r>
              <a:rPr sz="2000" spc="350" dirty="0">
                <a:latin typeface="Cambria"/>
                <a:cs typeface="Cambria"/>
              </a:rPr>
              <a:t>,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7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26" dirty="0">
                <a:solidFill>
                  <a:srgbClr val="BA2020"/>
                </a:solidFill>
                <a:latin typeface="Cambria"/>
                <a:cs typeface="Cambria"/>
              </a:rPr>
              <a:t>b"</a:t>
            </a:r>
            <a:r>
              <a:rPr sz="2000" spc="326" dirty="0">
                <a:latin typeface="Cambria"/>
                <a:cs typeface="Cambria"/>
              </a:rPr>
              <a:t>,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7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78" dirty="0">
                <a:solidFill>
                  <a:srgbClr val="BA2020"/>
                </a:solidFill>
                <a:latin typeface="Cambria"/>
                <a:cs typeface="Cambria"/>
              </a:rPr>
              <a:t>c"</a:t>
            </a:r>
            <a:r>
              <a:rPr sz="2000" spc="378" dirty="0">
                <a:latin typeface="Cambria"/>
                <a:cs typeface="Cambria"/>
              </a:rPr>
              <a:t>,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18" dirty="0">
                <a:solidFill>
                  <a:srgbClr val="BA2020"/>
                </a:solidFill>
                <a:latin typeface="Cambria"/>
                <a:cs typeface="Cambria"/>
              </a:rPr>
              <a:t>d"</a:t>
            </a:r>
            <a:r>
              <a:rPr sz="2000" spc="318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215" dirty="0">
                <a:solidFill>
                  <a:srgbClr val="BA2020"/>
                </a:solidFill>
                <a:latin typeface="Cambria"/>
                <a:cs typeface="Cambria"/>
              </a:rPr>
              <a:t>e"</a:t>
            </a:r>
            <a:r>
              <a:rPr sz="2000" spc="215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A4800F18-1415-4599-9805-813863405FFD}"/>
              </a:ext>
            </a:extLst>
          </p:cNvPr>
          <p:cNvSpPr txBox="1"/>
          <p:nvPr/>
        </p:nvSpPr>
        <p:spPr>
          <a:xfrm>
            <a:off x="763678" y="4737938"/>
            <a:ext cx="8378643" cy="929543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000" spc="-60" dirty="0">
                <a:latin typeface="Microsoft Sans Serif"/>
                <a:cs typeface="Microsoft Sans Serif"/>
              </a:rPr>
              <a:t>Встроенные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функции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283" dirty="0">
                <a:solidFill>
                  <a:srgbClr val="1F973F"/>
                </a:solidFill>
                <a:latin typeface="Cambria"/>
                <a:cs typeface="Cambria"/>
              </a:rPr>
              <a:t>list</a:t>
            </a:r>
            <a:r>
              <a:rPr sz="2000" spc="137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и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112" dirty="0">
                <a:solidFill>
                  <a:srgbClr val="1F973F"/>
                </a:solidFill>
                <a:latin typeface="Cambria"/>
                <a:cs typeface="Cambria"/>
              </a:rPr>
              <a:t>tuple</a:t>
            </a:r>
            <a:r>
              <a:rPr sz="2000" spc="129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используются</a:t>
            </a:r>
            <a:r>
              <a:rPr sz="2000" spc="60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77" dirty="0">
                <a:latin typeface="Microsoft Sans Serif"/>
                <a:cs typeface="Microsoft Sans Serif"/>
              </a:rPr>
              <a:t>преобразования</a:t>
            </a:r>
            <a:r>
              <a:rPr sz="2000" spc="60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объекта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60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список,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86" dirty="0">
                <a:latin typeface="Microsoft Sans Serif"/>
                <a:cs typeface="Microsoft Sans Serif"/>
              </a:rPr>
              <a:t>а</a:t>
            </a:r>
            <a:r>
              <a:rPr sz="2000" spc="-43" dirty="0">
                <a:latin typeface="Microsoft Sans Serif"/>
                <a:cs typeface="Microsoft Sans Serif"/>
              </a:rPr>
              <a:t> затем</a:t>
            </a:r>
            <a:r>
              <a:rPr sz="2000" dirty="0">
                <a:latin typeface="Microsoft Sans Serif"/>
                <a:cs typeface="Microsoft Sans Serif"/>
              </a:rPr>
              <a:t> в </a:t>
            </a:r>
            <a:r>
              <a:rPr sz="2000" spc="-17" dirty="0">
                <a:latin typeface="Microsoft Sans Serif"/>
                <a:cs typeface="Microsoft Sans Serif"/>
              </a:rPr>
              <a:t>кортеж;</a:t>
            </a:r>
            <a:r>
              <a:rPr sz="2000" dirty="0">
                <a:latin typeface="Microsoft Sans Serif"/>
                <a:cs typeface="Microsoft Sans Serif"/>
              </a:rPr>
              <a:t> на </a:t>
            </a:r>
            <a:r>
              <a:rPr sz="2000" spc="-43" dirty="0">
                <a:latin typeface="Microsoft Sans Serif"/>
                <a:cs typeface="Microsoft Sans Serif"/>
              </a:rPr>
              <a:t>самом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94" dirty="0">
                <a:latin typeface="Microsoft Sans Serif"/>
                <a:cs typeface="Microsoft Sans Serif"/>
              </a:rPr>
              <a:t>деле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оба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вызова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создают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новые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объекты,</a:t>
            </a:r>
            <a:r>
              <a:rPr sz="2000" dirty="0">
                <a:latin typeface="Microsoft Sans Serif"/>
                <a:cs typeface="Microsoft Sans Serif"/>
              </a:rPr>
              <a:t> но </a:t>
            </a:r>
            <a:r>
              <a:rPr sz="2000" spc="-69" dirty="0">
                <a:latin typeface="Microsoft Sans Serif"/>
                <a:cs typeface="Microsoft Sans Serif"/>
              </a:rPr>
              <a:t>внешне</a:t>
            </a:r>
            <a:r>
              <a:rPr sz="2000" dirty="0">
                <a:latin typeface="Microsoft Sans Serif"/>
                <a:cs typeface="Microsoft Sans Serif"/>
              </a:rPr>
              <a:t> это </a:t>
            </a:r>
            <a:r>
              <a:rPr sz="2000" spc="-77" dirty="0">
                <a:latin typeface="Microsoft Sans Serif"/>
                <a:cs typeface="Microsoft Sans Serif"/>
              </a:rPr>
              <a:t>похоже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на </a:t>
            </a:r>
            <a:r>
              <a:rPr sz="2000" spc="-17" dirty="0">
                <a:latin typeface="Microsoft Sans Serif"/>
                <a:cs typeface="Microsoft Sans Serif"/>
              </a:rPr>
              <a:t>преобразование.</a:t>
            </a:r>
            <a:endParaRPr sz="20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9264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8BBF30D7-F005-4ACE-8E90-384CF31DFB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00" y="1656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Преобразование</a:t>
            </a:r>
            <a:r>
              <a:rPr sz="3200" spc="-60" dirty="0"/>
              <a:t> </a:t>
            </a:r>
            <a:r>
              <a:rPr sz="3200" spc="-17" dirty="0"/>
              <a:t>кортежей</a:t>
            </a:r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8BD21275-8DAF-40C8-9570-FB4A01BCD9A9}"/>
              </a:ext>
            </a:extLst>
          </p:cNvPr>
          <p:cNvSpPr txBox="1"/>
          <p:nvPr/>
        </p:nvSpPr>
        <p:spPr>
          <a:xfrm>
            <a:off x="609600" y="903961"/>
            <a:ext cx="8839200" cy="1382039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200" spc="-77" dirty="0">
                <a:latin typeface="Microsoft Sans Serif"/>
                <a:cs typeface="Microsoft Sans Serif"/>
              </a:rPr>
              <a:t>Преобразовать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элементы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кортежа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можно</a:t>
            </a:r>
            <a:r>
              <a:rPr sz="2200" dirty="0">
                <a:latin typeface="Microsoft Sans Serif"/>
                <a:cs typeface="Microsoft Sans Serif"/>
              </a:rPr>
              <a:t> при </a:t>
            </a:r>
            <a:r>
              <a:rPr sz="2200" spc="-43" dirty="0">
                <a:latin typeface="Microsoft Sans Serif"/>
                <a:cs typeface="Microsoft Sans Serif"/>
              </a:rPr>
              <a:t>помощи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выражения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генератора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списка,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либо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 </a:t>
            </a:r>
            <a:r>
              <a:rPr sz="2200" spc="-34" dirty="0">
                <a:latin typeface="Microsoft Sans Serif"/>
                <a:cs typeface="Microsoft Sans Serif"/>
              </a:rPr>
              <a:t>помощи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итерации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его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элементам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 </a:t>
            </a:r>
            <a:r>
              <a:rPr sz="2200" spc="-34" dirty="0">
                <a:latin typeface="Microsoft Sans Serif"/>
                <a:cs typeface="Microsoft Sans Serif"/>
              </a:rPr>
              <a:t>цикле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77" dirty="0">
                <a:solidFill>
                  <a:srgbClr val="1F973F"/>
                </a:solidFill>
                <a:latin typeface="Cambria"/>
                <a:cs typeface="Cambria"/>
              </a:rPr>
              <a:t>for</a:t>
            </a:r>
            <a:r>
              <a:rPr sz="2200" spc="77" dirty="0">
                <a:latin typeface="Microsoft Sans Serif"/>
                <a:cs typeface="Microsoft Sans Serif"/>
              </a:rPr>
              <a:t>:</a:t>
            </a:r>
            <a:endParaRPr sz="2200" dirty="0">
              <a:latin typeface="Microsoft Sans Serif"/>
              <a:cs typeface="Microsoft Sans Serif"/>
            </a:endParaRPr>
          </a:p>
          <a:p>
            <a:pPr marL="21820">
              <a:tabLst>
                <a:tab pos="4335608" algn="l"/>
              </a:tabLst>
            </a:pP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использованием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генератора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списка:</a:t>
            </a:r>
            <a:r>
              <a:rPr sz="2200" dirty="0">
                <a:latin typeface="Microsoft Sans Serif"/>
                <a:cs typeface="Microsoft Sans Serif"/>
              </a:rPr>
              <a:t>	С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использованием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цикла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77" dirty="0">
                <a:solidFill>
                  <a:srgbClr val="1F973F"/>
                </a:solidFill>
                <a:latin typeface="Cambria"/>
                <a:cs typeface="Cambria"/>
              </a:rPr>
              <a:t>for</a:t>
            </a:r>
            <a:r>
              <a:rPr sz="2200" spc="77" dirty="0">
                <a:latin typeface="Microsoft Sans Serif"/>
                <a:cs typeface="Microsoft Sans Serif"/>
              </a:rPr>
              <a:t>:</a:t>
            </a:r>
            <a:endParaRPr sz="22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8" name="object 29">
            <a:extLst>
              <a:ext uri="{FF2B5EF4-FFF2-40B4-BE49-F238E27FC236}">
                <a16:creationId xmlns:a16="http://schemas.microsoft.com/office/drawing/2014/main" id="{8EA42E5A-EE5C-4D8C-9EF0-791F5AB86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269893"/>
              </p:ext>
            </p:extLst>
          </p:nvPr>
        </p:nvGraphicFramePr>
        <p:xfrm>
          <a:off x="609600" y="2622276"/>
          <a:ext cx="8534401" cy="25351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0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8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2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56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519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04011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16365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145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(1</a:t>
                      </a:r>
                      <a:r>
                        <a:rPr sz="20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5" dirty="0">
                          <a:latin typeface="Cambria"/>
                          <a:cs typeface="Cambria"/>
                        </a:rPr>
                        <a:t>5)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16365" marB="0"/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145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0" dirty="0">
                          <a:latin typeface="Cambria"/>
                          <a:cs typeface="Cambria"/>
                        </a:rPr>
                        <a:t>=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ct val="8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(1</a:t>
                      </a:r>
                      <a:r>
                        <a:rPr sz="20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45" dirty="0">
                          <a:latin typeface="Cambria"/>
                          <a:cs typeface="Cambria"/>
                        </a:rPr>
                        <a:t>5)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473">
                <a:tc>
                  <a:txBody>
                    <a:bodyPr/>
                    <a:lstStyle/>
                    <a:p>
                      <a:pPr marL="44450">
                        <a:lnSpc>
                          <a:spcPct val="80000"/>
                        </a:lnSpc>
                        <a:spcBef>
                          <a:spcPts val="9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44450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20728" marB="0"/>
                </a:tc>
                <a:tc gridSpan="3"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  <a:tabLst>
                          <a:tab pos="2401570" algn="l"/>
                        </a:tabLst>
                      </a:pP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2000" spc="42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4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x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142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sz="2000" spc="-97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2000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sz="2000" spc="682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0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3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for</a:t>
                      </a:r>
                      <a:r>
                        <a:rPr sz="2000" spc="44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x</a:t>
                      </a:r>
                      <a:r>
                        <a:rPr sz="20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1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in</a:t>
                      </a:r>
                      <a:r>
                        <a:rPr sz="2000" spc="434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60" dirty="0">
                          <a:latin typeface="Cambria"/>
                          <a:cs typeface="Cambria"/>
                        </a:rPr>
                        <a:t>t]</a:t>
                      </a:r>
                      <a:r>
                        <a:rPr lang="kk-KZ" sz="2000" spc="160" dirty="0">
                          <a:latin typeface="Cambria"/>
                          <a:cs typeface="Cambria"/>
                        </a:rPr>
                        <a:t>     </a:t>
                      </a:r>
                      <a:r>
                        <a:rPr lang="kk-KZ" sz="2000" dirty="0">
                          <a:latin typeface="Cambria"/>
                          <a:cs typeface="Cambria"/>
                        </a:rPr>
                        <a:t>          </a:t>
                      </a:r>
                      <a:r>
                        <a:rPr lang="kk-KZ" sz="2000" kern="1200" spc="-50" dirty="0">
                          <a:solidFill>
                            <a:srgbClr val="8C8C8C"/>
                          </a:solidFill>
                          <a:latin typeface="Tahoma"/>
                          <a:ea typeface="+mn-ea"/>
                          <a:cs typeface="Tahoma"/>
                        </a:rPr>
                        <a:t>3</a:t>
                      </a:r>
                      <a:endParaRPr sz="2000" kern="1200" spc="-50" dirty="0">
                        <a:solidFill>
                          <a:srgbClr val="8C8C8C"/>
                        </a:solidFill>
                        <a:latin typeface="Tahoma"/>
                        <a:ea typeface="+mn-ea"/>
                        <a:cs typeface="Tahoma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2000" spc="4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2000" spc="4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4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45" dirty="0">
                          <a:latin typeface="Cambria"/>
                          <a:cs typeface="Cambria"/>
                        </a:rPr>
                        <a:t>[]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830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  <a:spcBef>
                          <a:spcPts val="180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39275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-50" dirty="0">
                          <a:latin typeface="Cambria"/>
                          <a:cs typeface="Cambria"/>
                        </a:rPr>
                        <a:t>a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16365" marB="0"/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005">
                        <a:lnSpc>
                          <a:spcPct val="80000"/>
                        </a:lnSpc>
                      </a:pPr>
                      <a:r>
                        <a:rPr sz="2000" spc="10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for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ct val="8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element</a:t>
                      </a:r>
                      <a:r>
                        <a:rPr sz="2000" spc="4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1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in</a:t>
                      </a:r>
                      <a:r>
                        <a:rPr sz="2000" spc="43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90" dirty="0">
                          <a:latin typeface="Cambria"/>
                          <a:cs typeface="Cambria"/>
                        </a:rPr>
                        <a:t>t: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556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20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10" dirty="0">
                          <a:latin typeface="Cambria"/>
                          <a:cs typeface="Cambria"/>
                        </a:rPr>
                        <a:t>,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-25" dirty="0">
                          <a:latin typeface="Cambria"/>
                          <a:cs typeface="Cambria"/>
                        </a:rPr>
                        <a:t>8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27</a:t>
                      </a:r>
                      <a:r>
                        <a:rPr sz="20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64</a:t>
                      </a:r>
                      <a:r>
                        <a:rPr sz="20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125]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ct val="80000"/>
                        </a:lnSpc>
                      </a:pPr>
                      <a:r>
                        <a:rPr sz="2000" spc="275" dirty="0">
                          <a:latin typeface="Cambria"/>
                          <a:cs typeface="Cambria"/>
                        </a:rPr>
                        <a:t>...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20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20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append</a:t>
                      </a:r>
                      <a:r>
                        <a:rPr sz="20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lang="ru-RU" sz="1800" spc="-163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lang="ru-RU" sz="1800" spc="-112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lang="ru-RU" sz="1800" spc="619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lang="ru-RU" sz="2000" kern="1200" spc="50" dirty="0">
                          <a:solidFill>
                            <a:schemeClr val="tx1"/>
                          </a:solidFill>
                          <a:latin typeface="Cambria"/>
                          <a:ea typeface="+mn-ea"/>
                          <a:cs typeface="Cambria"/>
                        </a:rPr>
                        <a:t>3)</a:t>
                      </a:r>
                    </a:p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element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7637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145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4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tuple</a:t>
                      </a:r>
                      <a:r>
                        <a:rPr sz="2000" spc="-6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90" dirty="0">
                          <a:latin typeface="Cambria"/>
                          <a:cs typeface="Cambria"/>
                        </a:rPr>
                        <a:t>a)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7637" marB="0"/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145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0" dirty="0">
                          <a:latin typeface="Cambria"/>
                          <a:cs typeface="Cambria"/>
                        </a:rPr>
                        <a:t>=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ct val="80000"/>
                        </a:lnSpc>
                      </a:pPr>
                      <a:r>
                        <a:rPr sz="2000" spc="12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tuple</a:t>
                      </a:r>
                      <a:r>
                        <a:rPr sz="2000" spc="-6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90" dirty="0">
                          <a:latin typeface="Cambria"/>
                          <a:cs typeface="Cambria"/>
                        </a:rPr>
                        <a:t>a)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011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95" dirty="0">
                          <a:latin typeface="Cambria"/>
                          <a:cs typeface="Cambria"/>
                        </a:rPr>
                        <a:t>t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95" dirty="0">
                          <a:latin typeface="Cambria"/>
                          <a:cs typeface="Cambria"/>
                        </a:rPr>
                        <a:t>t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object 16">
            <a:extLst>
              <a:ext uri="{FF2B5EF4-FFF2-40B4-BE49-F238E27FC236}">
                <a16:creationId xmlns:a16="http://schemas.microsoft.com/office/drawing/2014/main" id="{CC472C93-F348-4BB0-97CF-6777B3EA9ECA}"/>
              </a:ext>
            </a:extLst>
          </p:cNvPr>
          <p:cNvSpPr txBox="1"/>
          <p:nvPr/>
        </p:nvSpPr>
        <p:spPr>
          <a:xfrm>
            <a:off x="609600" y="5115130"/>
            <a:ext cx="3755114" cy="599870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21820">
              <a:spcBef>
                <a:spcPts val="258"/>
              </a:spcBef>
              <a:tabLst>
                <a:tab pos="489856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129" dirty="0">
                <a:latin typeface="Cambria"/>
                <a:cs typeface="Cambria"/>
              </a:rPr>
              <a:t>(1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39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8</a:t>
            </a:r>
            <a:r>
              <a:rPr spc="-163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39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27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56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64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82" dirty="0">
                <a:latin typeface="Cambria"/>
                <a:cs typeface="Cambria"/>
              </a:rPr>
              <a:t> </a:t>
            </a:r>
            <a:r>
              <a:rPr spc="77" dirty="0">
                <a:latin typeface="Cambria"/>
                <a:cs typeface="Cambria"/>
              </a:rPr>
              <a:t>125)</a:t>
            </a:r>
            <a:endParaRPr dirty="0">
              <a:latin typeface="Cambria"/>
              <a:cs typeface="Cambria"/>
            </a:endParaRPr>
          </a:p>
          <a:p>
            <a:pPr marL="21820">
              <a:spcBef>
                <a:spcPts val="60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10" name="object 33">
            <a:extLst>
              <a:ext uri="{FF2B5EF4-FFF2-40B4-BE49-F238E27FC236}">
                <a16:creationId xmlns:a16="http://schemas.microsoft.com/office/drawing/2014/main" id="{18889C0D-DBD0-454B-ABEE-4F8CB40A9768}"/>
              </a:ext>
            </a:extLst>
          </p:cNvPr>
          <p:cNvSpPr txBox="1"/>
          <p:nvPr/>
        </p:nvSpPr>
        <p:spPr>
          <a:xfrm>
            <a:off x="5557237" y="5115130"/>
            <a:ext cx="3755114" cy="599870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21820">
              <a:spcBef>
                <a:spcPts val="258"/>
              </a:spcBef>
              <a:tabLst>
                <a:tab pos="489856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129" dirty="0">
                <a:latin typeface="Cambria"/>
                <a:cs typeface="Cambria"/>
              </a:rPr>
              <a:t>(1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39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8</a:t>
            </a:r>
            <a:r>
              <a:rPr spc="-163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39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27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56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64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82" dirty="0">
                <a:latin typeface="Cambria"/>
                <a:cs typeface="Cambria"/>
              </a:rPr>
              <a:t> </a:t>
            </a:r>
            <a:r>
              <a:rPr spc="77" dirty="0">
                <a:latin typeface="Cambria"/>
                <a:cs typeface="Cambria"/>
              </a:rPr>
              <a:t>125)</a:t>
            </a:r>
            <a:endParaRPr dirty="0">
              <a:latin typeface="Cambria"/>
              <a:cs typeface="Cambria"/>
            </a:endParaRPr>
          </a:p>
          <a:p>
            <a:pPr marL="21820">
              <a:spcBef>
                <a:spcPts val="60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591104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9FB73961-A5F2-41E7-A0FB-E80C174887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1796" y="1656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Преобразование</a:t>
            </a:r>
            <a:r>
              <a:rPr sz="3200" spc="-60" dirty="0"/>
              <a:t> </a:t>
            </a:r>
            <a:r>
              <a:rPr sz="3200" spc="-17" dirty="0"/>
              <a:t>кортежей</a:t>
            </a:r>
          </a:p>
        </p:txBody>
      </p:sp>
      <p:sp>
        <p:nvSpPr>
          <p:cNvPr id="7" name="object 19">
            <a:extLst>
              <a:ext uri="{FF2B5EF4-FFF2-40B4-BE49-F238E27FC236}">
                <a16:creationId xmlns:a16="http://schemas.microsoft.com/office/drawing/2014/main" id="{4445045E-7900-46F6-ACE6-5CCB2FD8D326}"/>
              </a:ext>
            </a:extLst>
          </p:cNvPr>
          <p:cNvSpPr txBox="1"/>
          <p:nvPr/>
        </p:nvSpPr>
        <p:spPr>
          <a:xfrm>
            <a:off x="301796" y="762000"/>
            <a:ext cx="9070804" cy="539778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78946">
              <a:lnSpc>
                <a:spcPct val="80000"/>
              </a:lnSpc>
              <a:spcBef>
                <a:spcPts val="163"/>
              </a:spcBef>
            </a:pPr>
            <a:r>
              <a:rPr sz="2200" spc="-52" dirty="0">
                <a:latin typeface="Microsoft Sans Serif"/>
                <a:cs typeface="Microsoft Sans Serif"/>
              </a:rPr>
              <a:t>Изменять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элементы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кортежей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индексу,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как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элементы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строк,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нельзя:</a:t>
            </a:r>
            <a:endParaRPr sz="2200" dirty="0">
              <a:latin typeface="Microsoft Sans Serif"/>
              <a:cs typeface="Microsoft Sans Serif"/>
            </a:endParaRPr>
          </a:p>
          <a:p>
            <a:pPr>
              <a:lnSpc>
                <a:spcPct val="80000"/>
              </a:lnSpc>
              <a:spcBef>
                <a:spcPts val="1014"/>
              </a:spcBef>
            </a:pPr>
            <a:endParaRPr sz="2200" dirty="0">
              <a:latin typeface="Microsoft Sans Serif"/>
              <a:cs typeface="Microsoft Sans Serif"/>
            </a:endParaRPr>
          </a:p>
          <a:p>
            <a:pPr marL="98189">
              <a:lnSpc>
                <a:spcPct val="80000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808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283" dirty="0">
                <a:latin typeface="Cambria"/>
                <a:cs typeface="Cambria"/>
              </a:rPr>
              <a:t>t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825" dirty="0">
                <a:latin typeface="Cambria"/>
                <a:cs typeface="Cambria"/>
              </a:rPr>
              <a:t> </a:t>
            </a:r>
            <a:r>
              <a:rPr sz="2200" spc="129" dirty="0">
                <a:latin typeface="Cambria"/>
                <a:cs typeface="Cambria"/>
              </a:rPr>
              <a:t>(1</a:t>
            </a:r>
            <a:r>
              <a:rPr sz="2200" spc="-155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-52" dirty="0">
                <a:latin typeface="Cambria"/>
                <a:cs typeface="Cambria"/>
              </a:rPr>
              <a:t>2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-52" dirty="0">
                <a:latin typeface="Cambria"/>
                <a:cs typeface="Cambria"/>
              </a:rPr>
              <a:t>3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-52" dirty="0">
                <a:latin typeface="Cambria"/>
                <a:cs typeface="Cambria"/>
              </a:rPr>
              <a:t>4</a:t>
            </a:r>
            <a:r>
              <a:rPr sz="2200" spc="-172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42" dirty="0">
                <a:latin typeface="Cambria"/>
                <a:cs typeface="Cambria"/>
              </a:rPr>
              <a:t> </a:t>
            </a:r>
            <a:r>
              <a:rPr sz="2200" spc="94" dirty="0">
                <a:latin typeface="Cambria"/>
                <a:cs typeface="Cambria"/>
              </a:rPr>
              <a:t>5)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spcBef>
                <a:spcPts val="20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ct val="80000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81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301" dirty="0">
                <a:latin typeface="Cambria"/>
                <a:cs typeface="Cambria"/>
              </a:rPr>
              <a:t>t[1]</a:t>
            </a:r>
            <a:r>
              <a:rPr sz="2200" spc="258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hi</a:t>
            </a:r>
            <a:r>
              <a:rPr sz="2200" spc="-155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92" dirty="0">
                <a:solidFill>
                  <a:srgbClr val="BA2020"/>
                </a:solidFill>
                <a:latin typeface="Cambria"/>
                <a:cs typeface="Cambria"/>
              </a:rPr>
              <a:t>Ị"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tabLst>
                <a:tab pos="497493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63" dirty="0">
                <a:latin typeface="Cambria"/>
                <a:cs typeface="Cambria"/>
              </a:rPr>
              <a:t>Traceback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223" dirty="0">
                <a:latin typeface="Cambria"/>
                <a:cs typeface="Cambria"/>
              </a:rPr>
              <a:t>(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most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spc="215" dirty="0">
                <a:latin typeface="Cambria"/>
                <a:cs typeface="Cambria"/>
              </a:rPr>
              <a:t>recent</a:t>
            </a:r>
            <a:r>
              <a:rPr sz="2200" spc="326" dirty="0">
                <a:latin typeface="Cambria"/>
                <a:cs typeface="Cambria"/>
              </a:rPr>
              <a:t>  call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350" dirty="0">
                <a:latin typeface="Cambria"/>
                <a:cs typeface="Cambria"/>
              </a:rPr>
              <a:t>last):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tabLst>
                <a:tab pos="495311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83" dirty="0">
                <a:latin typeface="Cambria"/>
                <a:cs typeface="Cambria"/>
              </a:rPr>
              <a:t>File</a:t>
            </a:r>
            <a:r>
              <a:rPr sz="2200" spc="850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&lt;stdin</a:t>
            </a:r>
            <a:r>
              <a:rPr sz="2200" spc="-3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mbria"/>
                <a:cs typeface="Cambria"/>
              </a:rPr>
              <a:t>&gt;"</a:t>
            </a:r>
            <a:r>
              <a:rPr sz="2200" spc="318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283" dirty="0">
                <a:latin typeface="Cambria"/>
                <a:cs typeface="Cambria"/>
              </a:rPr>
              <a:t>line</a:t>
            </a:r>
            <a:r>
              <a:rPr sz="2200" spc="258" dirty="0">
                <a:latin typeface="Cambria"/>
                <a:cs typeface="Cambria"/>
              </a:rPr>
              <a:t>  </a:t>
            </a:r>
            <a:r>
              <a:rPr sz="2200" spc="-52" dirty="0">
                <a:latin typeface="Cambria"/>
                <a:cs typeface="Cambria"/>
              </a:rPr>
              <a:t>1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2200" spc="84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200" spc="-52" dirty="0">
                <a:solidFill>
                  <a:srgbClr val="AA21FF"/>
                </a:solidFill>
                <a:latin typeface="Cambria"/>
                <a:cs typeface="Cambria"/>
              </a:rPr>
              <a:t>&lt;</a:t>
            </a:r>
            <a:r>
              <a:rPr sz="2200" spc="-12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86" dirty="0">
                <a:latin typeface="Cambria"/>
                <a:cs typeface="Cambria"/>
              </a:rPr>
              <a:t>module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-86" dirty="0">
                <a:solidFill>
                  <a:srgbClr val="AA21FF"/>
                </a:solidFill>
                <a:latin typeface="Cambria"/>
                <a:cs typeface="Cambria"/>
              </a:rPr>
              <a:t>&gt;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tabLst>
                <a:tab pos="497493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2" dirty="0">
                <a:latin typeface="Cambria"/>
                <a:cs typeface="Cambria"/>
              </a:rPr>
              <a:t>Type</a:t>
            </a:r>
            <a:r>
              <a:rPr sz="2200" spc="-196" dirty="0">
                <a:latin typeface="Cambria"/>
                <a:cs typeface="Cambria"/>
              </a:rPr>
              <a:t> </a:t>
            </a:r>
            <a:r>
              <a:rPr sz="2200" spc="258" dirty="0">
                <a:latin typeface="Cambria"/>
                <a:cs typeface="Cambria"/>
              </a:rPr>
              <a:t>Error:</a:t>
            </a:r>
            <a:r>
              <a:rPr sz="2200" spc="825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tuple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266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49" dirty="0">
                <a:solidFill>
                  <a:srgbClr val="007F00"/>
                </a:solidFill>
                <a:latin typeface="Cambria"/>
                <a:cs typeface="Cambria"/>
              </a:rPr>
              <a:t>object</a:t>
            </a:r>
            <a:r>
              <a:rPr sz="2200" spc="301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129" dirty="0">
                <a:latin typeface="Cambria"/>
                <a:cs typeface="Cambria"/>
              </a:rPr>
              <a:t>does</a:t>
            </a:r>
            <a:r>
              <a:rPr sz="2200" spc="292" dirty="0">
                <a:latin typeface="Cambria"/>
                <a:cs typeface="Cambria"/>
              </a:rPr>
              <a:t>  </a:t>
            </a:r>
            <a:r>
              <a:rPr sz="2200" spc="155" dirty="0">
                <a:solidFill>
                  <a:srgbClr val="007F00"/>
                </a:solidFill>
                <a:latin typeface="Cambria"/>
                <a:cs typeface="Cambria"/>
              </a:rPr>
              <a:t>not</a:t>
            </a:r>
            <a:r>
              <a:rPr sz="2200" spc="292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172" dirty="0">
                <a:latin typeface="Cambria"/>
                <a:cs typeface="Cambria"/>
              </a:rPr>
              <a:t>support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146" dirty="0">
                <a:latin typeface="Cambria"/>
                <a:cs typeface="Cambria"/>
              </a:rPr>
              <a:t>item</a:t>
            </a:r>
            <a:r>
              <a:rPr sz="2200" spc="309" dirty="0">
                <a:latin typeface="Cambria"/>
                <a:cs typeface="Cambria"/>
              </a:rPr>
              <a:t>  </a:t>
            </a:r>
            <a:r>
              <a:rPr sz="2200" spc="163" dirty="0">
                <a:latin typeface="Cambria"/>
                <a:cs typeface="Cambria"/>
              </a:rPr>
              <a:t>assignment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ct val="80000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3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808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s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34" dirty="0">
                <a:latin typeface="Cambria"/>
                <a:cs typeface="Cambria"/>
              </a:rPr>
              <a:t>=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Cambria"/>
                <a:cs typeface="Cambria"/>
              </a:rPr>
              <a:t>compound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82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258" dirty="0">
                <a:latin typeface="Cambria"/>
                <a:cs typeface="Cambria"/>
              </a:rPr>
              <a:t>s[3]</a:t>
            </a:r>
            <a:r>
              <a:rPr sz="2200" spc="266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7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b"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97493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63" dirty="0">
                <a:latin typeface="Cambria"/>
                <a:cs typeface="Cambria"/>
              </a:rPr>
              <a:t>Traceback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223" dirty="0">
                <a:latin typeface="Cambria"/>
                <a:cs typeface="Cambria"/>
              </a:rPr>
              <a:t>(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most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spc="215" dirty="0">
                <a:latin typeface="Cambria"/>
                <a:cs typeface="Cambria"/>
              </a:rPr>
              <a:t>recent</a:t>
            </a:r>
            <a:r>
              <a:rPr sz="2200" spc="326" dirty="0">
                <a:latin typeface="Cambria"/>
                <a:cs typeface="Cambria"/>
              </a:rPr>
              <a:t>  call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350" dirty="0">
                <a:latin typeface="Cambria"/>
                <a:cs typeface="Cambria"/>
              </a:rPr>
              <a:t>last):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95311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83" dirty="0">
                <a:latin typeface="Cambria"/>
                <a:cs typeface="Cambria"/>
              </a:rPr>
              <a:t>File</a:t>
            </a:r>
            <a:r>
              <a:rPr sz="2200" spc="850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&lt;stdin</a:t>
            </a:r>
            <a:r>
              <a:rPr sz="2200" spc="-3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mbria"/>
                <a:cs typeface="Cambria"/>
              </a:rPr>
              <a:t>&gt;"</a:t>
            </a:r>
            <a:r>
              <a:rPr sz="2200" spc="318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283" dirty="0">
                <a:latin typeface="Cambria"/>
                <a:cs typeface="Cambria"/>
              </a:rPr>
              <a:t>line</a:t>
            </a:r>
            <a:r>
              <a:rPr sz="2200" spc="258" dirty="0">
                <a:latin typeface="Cambria"/>
                <a:cs typeface="Cambria"/>
              </a:rPr>
              <a:t>  </a:t>
            </a:r>
            <a:r>
              <a:rPr sz="2200" spc="-52" dirty="0">
                <a:latin typeface="Cambria"/>
                <a:cs typeface="Cambria"/>
              </a:rPr>
              <a:t>1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2200" spc="84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200" spc="-52" dirty="0">
                <a:solidFill>
                  <a:srgbClr val="AA21FF"/>
                </a:solidFill>
                <a:latin typeface="Cambria"/>
                <a:cs typeface="Cambria"/>
              </a:rPr>
              <a:t>&lt;</a:t>
            </a:r>
            <a:r>
              <a:rPr sz="2200" spc="-12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86" dirty="0">
                <a:latin typeface="Cambria"/>
                <a:cs typeface="Cambria"/>
              </a:rPr>
              <a:t>module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-86" dirty="0">
                <a:solidFill>
                  <a:srgbClr val="AA21FF"/>
                </a:solidFill>
                <a:latin typeface="Cambria"/>
                <a:cs typeface="Cambria"/>
              </a:rPr>
              <a:t>&gt;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97493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2" dirty="0">
                <a:latin typeface="Cambria"/>
                <a:cs typeface="Cambria"/>
              </a:rPr>
              <a:t>Type</a:t>
            </a:r>
            <a:r>
              <a:rPr sz="2200" spc="-196" dirty="0">
                <a:latin typeface="Cambria"/>
                <a:cs typeface="Cambria"/>
              </a:rPr>
              <a:t> </a:t>
            </a:r>
            <a:r>
              <a:rPr sz="2200" spc="258" dirty="0">
                <a:latin typeface="Cambria"/>
                <a:cs typeface="Cambria"/>
              </a:rPr>
              <a:t>Error:</a:t>
            </a:r>
            <a:r>
              <a:rPr sz="2200" spc="825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01" dirty="0">
                <a:solidFill>
                  <a:srgbClr val="BA2020"/>
                </a:solidFill>
                <a:latin typeface="Cambria"/>
                <a:cs typeface="Cambria"/>
              </a:rPr>
              <a:t>str"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49" dirty="0">
                <a:solidFill>
                  <a:srgbClr val="007F00"/>
                </a:solidFill>
                <a:latin typeface="Cambria"/>
                <a:cs typeface="Cambria"/>
              </a:rPr>
              <a:t>object</a:t>
            </a:r>
            <a:r>
              <a:rPr sz="2200" spc="292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129" dirty="0">
                <a:latin typeface="Cambria"/>
                <a:cs typeface="Cambria"/>
              </a:rPr>
              <a:t>does</a:t>
            </a:r>
            <a:r>
              <a:rPr sz="2200" spc="292" dirty="0">
                <a:latin typeface="Cambria"/>
                <a:cs typeface="Cambria"/>
              </a:rPr>
              <a:t>  </a:t>
            </a:r>
            <a:r>
              <a:rPr sz="2200" spc="155" dirty="0">
                <a:solidFill>
                  <a:srgbClr val="007F00"/>
                </a:solidFill>
                <a:latin typeface="Cambria"/>
                <a:cs typeface="Cambria"/>
              </a:rPr>
              <a:t>not</a:t>
            </a:r>
            <a:r>
              <a:rPr sz="2200" spc="292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172" dirty="0">
                <a:latin typeface="Cambria"/>
                <a:cs typeface="Cambria"/>
              </a:rPr>
              <a:t>support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146" dirty="0">
                <a:latin typeface="Cambria"/>
                <a:cs typeface="Cambria"/>
              </a:rPr>
              <a:t>item</a:t>
            </a:r>
            <a:r>
              <a:rPr sz="2200" spc="309" dirty="0">
                <a:latin typeface="Cambria"/>
                <a:cs typeface="Cambria"/>
              </a:rPr>
              <a:t>  </a:t>
            </a:r>
            <a:r>
              <a:rPr sz="2200" spc="163" dirty="0">
                <a:latin typeface="Cambria"/>
                <a:cs typeface="Cambria"/>
              </a:rPr>
              <a:t>assignment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spcBef>
                <a:spcPts val="206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endParaRPr sz="22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479172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EF4EC6FA-6661-4A3B-8F2D-A8FE32A81B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241866"/>
            <a:ext cx="51816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46" dirty="0">
                <a:latin typeface="Georgia"/>
                <a:cs typeface="Georgia"/>
              </a:rPr>
              <a:t>Словари</a:t>
            </a:r>
            <a:r>
              <a:rPr sz="3200" b="1" spc="137" dirty="0">
                <a:latin typeface="Georgia"/>
                <a:cs typeface="Georgia"/>
              </a:rPr>
              <a:t> </a:t>
            </a:r>
            <a:r>
              <a:rPr sz="3200" b="1" spc="94" dirty="0">
                <a:latin typeface="Georgia"/>
                <a:cs typeface="Georgia"/>
              </a:rPr>
              <a:t>(</a:t>
            </a:r>
            <a:r>
              <a:rPr sz="3200" spc="94" dirty="0">
                <a:solidFill>
                  <a:srgbClr val="1F973F"/>
                </a:solidFill>
                <a:latin typeface="Trebuchet MS"/>
                <a:cs typeface="Trebuchet MS"/>
              </a:rPr>
              <a:t>dict</a:t>
            </a:r>
            <a:r>
              <a:rPr sz="3200" b="1" spc="94" dirty="0">
                <a:latin typeface="Georgia"/>
                <a:cs typeface="Georgia"/>
              </a:rPr>
              <a:t>)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3319D33-CA1D-4237-953B-D0453B3FEBBC}"/>
              </a:ext>
            </a:extLst>
          </p:cNvPr>
          <p:cNvSpPr txBox="1"/>
          <p:nvPr/>
        </p:nvSpPr>
        <p:spPr>
          <a:xfrm>
            <a:off x="381000" y="705995"/>
            <a:ext cx="8929577" cy="2719969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6383" marR="8728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1900" i="1" spc="-60" dirty="0">
                <a:latin typeface="Arial"/>
                <a:cs typeface="Arial"/>
              </a:rPr>
              <a:t>Словари</a:t>
            </a:r>
            <a:r>
              <a:rPr sz="1900" i="1" spc="163" dirty="0">
                <a:latin typeface="Arial"/>
                <a:cs typeface="Arial"/>
              </a:rPr>
              <a:t> </a:t>
            </a:r>
            <a:r>
              <a:rPr sz="1900" spc="-43" dirty="0">
                <a:latin typeface="Tahoma"/>
                <a:cs typeface="Tahoma"/>
              </a:rPr>
              <a:t>представляют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собой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69" dirty="0">
                <a:latin typeface="Tahoma"/>
                <a:cs typeface="Tahoma"/>
              </a:rPr>
              <a:t>наиболее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гибкие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структуры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данных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dirty="0">
                <a:latin typeface="Tahoma"/>
                <a:cs typeface="Tahoma"/>
              </a:rPr>
              <a:t>Python.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9" dirty="0">
                <a:latin typeface="Tahoma"/>
                <a:cs typeface="Tahoma"/>
              </a:rPr>
              <a:t>Их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можно </a:t>
            </a:r>
            <a:r>
              <a:rPr sz="1900" spc="-455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представить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как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некий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аналог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адресной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книги,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которой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можно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найти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адрес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или </a:t>
            </a:r>
            <a:r>
              <a:rPr sz="1900" spc="-26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контактную</a:t>
            </a:r>
            <a:r>
              <a:rPr sz="1900" spc="34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информацию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о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69" dirty="0">
                <a:latin typeface="Tahoma"/>
                <a:cs typeface="Tahoma"/>
              </a:rPr>
              <a:t>человеке,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зная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лишь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его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9" dirty="0">
                <a:latin typeface="Tahoma"/>
                <a:cs typeface="Tahoma"/>
              </a:rPr>
              <a:t>имя.</a:t>
            </a:r>
            <a:endParaRPr sz="1900" dirty="0">
              <a:latin typeface="Tahoma"/>
              <a:cs typeface="Tahoma"/>
            </a:endParaRPr>
          </a:p>
          <a:p>
            <a:pPr marL="256383" indent="-235655">
              <a:spcBef>
                <a:spcPts val="24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1900" spc="-26" dirty="0">
                <a:latin typeface="Tahoma"/>
                <a:cs typeface="Tahoma"/>
              </a:rPr>
              <a:t>Словари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86" dirty="0">
                <a:latin typeface="Tahoma"/>
                <a:cs typeface="Tahoma"/>
              </a:rPr>
              <a:t>не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сохраняют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порядок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следования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своих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элементов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отличие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от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списков.</a:t>
            </a:r>
            <a:endParaRPr sz="1900" dirty="0">
              <a:latin typeface="Tahoma"/>
              <a:cs typeface="Tahoma"/>
            </a:endParaRPr>
          </a:p>
          <a:p>
            <a:pPr marL="256383" indent="-235655">
              <a:spcBef>
                <a:spcPts val="24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1900" spc="-17" dirty="0">
                <a:latin typeface="Tahoma"/>
                <a:cs typeface="Tahoma"/>
              </a:rPr>
              <a:t>Элементы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словарей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хранятся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и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извлекаются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по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i="1" spc="-9" dirty="0">
                <a:solidFill>
                  <a:srgbClr val="F7931E"/>
                </a:solidFill>
                <a:latin typeface="Arial"/>
                <a:cs typeface="Arial"/>
              </a:rPr>
              <a:t>ключам</a:t>
            </a:r>
            <a:r>
              <a:rPr sz="1900" spc="-9" dirty="0">
                <a:latin typeface="Tahoma"/>
                <a:cs typeface="Tahoma"/>
              </a:rPr>
              <a:t>,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а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86" dirty="0">
                <a:latin typeface="Tahoma"/>
                <a:cs typeface="Tahoma"/>
              </a:rPr>
              <a:t>не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по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индексам.</a:t>
            </a:r>
            <a:endParaRPr sz="1900" dirty="0">
              <a:latin typeface="Tahoma"/>
              <a:cs typeface="Tahoma"/>
            </a:endParaRPr>
          </a:p>
          <a:p>
            <a:pPr marL="256383" marR="149466" indent="-235655">
              <a:lnSpc>
                <a:spcPct val="101499"/>
              </a:lnSpc>
              <a:spcBef>
                <a:spcPts val="21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1900" spc="-9" dirty="0">
                <a:latin typeface="Tahoma"/>
                <a:cs typeface="Tahoma"/>
              </a:rPr>
              <a:t>Поиск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элементов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в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словаре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по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17" dirty="0">
                <a:latin typeface="Tahoma"/>
                <a:cs typeface="Tahoma"/>
              </a:rPr>
              <a:t>ключу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является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крайне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быстрой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операцией,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т.к.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17" dirty="0">
                <a:latin typeface="Tahoma"/>
                <a:cs typeface="Tahoma"/>
              </a:rPr>
              <a:t>сами </a:t>
            </a:r>
            <a:r>
              <a:rPr sz="1900" spc="-455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словари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представляют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собой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максимально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оптимизированную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структуру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данных.</a:t>
            </a:r>
            <a:endParaRPr sz="1900" dirty="0">
              <a:latin typeface="Tahoma"/>
              <a:cs typeface="Tahoma"/>
            </a:endParaRPr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71C8F336-B104-4A18-8F00-F700E7C9A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006127"/>
              </p:ext>
            </p:extLst>
          </p:nvPr>
        </p:nvGraphicFramePr>
        <p:xfrm>
          <a:off x="304801" y="3690592"/>
          <a:ext cx="9487754" cy="30114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40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7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5204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b="1" spc="-10" dirty="0">
                          <a:latin typeface="Arial"/>
                          <a:cs typeface="Arial"/>
                        </a:rPr>
                        <a:t>Операция</a:t>
                      </a:r>
                      <a:endParaRPr sz="19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b="1" spc="-10" dirty="0">
                          <a:latin typeface="Arial"/>
                          <a:cs typeface="Arial"/>
                        </a:rPr>
                        <a:t>Интерпретация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5896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1900" spc="-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1900" spc="-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{}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1900" spc="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1900" spc="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"John"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1900" spc="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 35}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 marR="218440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d1 =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"person"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19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"John"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 35 </a:t>
                      </a:r>
                      <a:r>
                        <a:rPr sz="1900" spc="-38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1900" spc="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= dict(name=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"John"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age=35)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 =</a:t>
                      </a:r>
                      <a:r>
                        <a:rPr sz="19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dict([(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"John"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),</a:t>
                      </a:r>
                      <a:r>
                        <a:rPr sz="19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40)])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 marR="541020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 = dict.fromkeys([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]) </a:t>
                      </a:r>
                      <a:r>
                        <a:rPr sz="1900" spc="-38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d[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]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d1[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"person"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][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]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80000"/>
                        </a:lnSpc>
                        <a:spcBef>
                          <a:spcPts val="10"/>
                        </a:spcBef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  <a:spcBef>
                          <a:spcPts val="5"/>
                        </a:spcBef>
                      </a:pP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-1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in</a:t>
                      </a:r>
                      <a:r>
                        <a:rPr sz="1900" spc="-1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d</a:t>
                      </a:r>
                      <a:endParaRPr sz="19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dirty="0">
                          <a:latin typeface="Tahoma"/>
                          <a:cs typeface="Tahoma"/>
                        </a:rPr>
                        <a:t>Пустой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 словарь</a:t>
                      </a:r>
                      <a:endParaRPr sz="1900" dirty="0">
                        <a:latin typeface="Tahoma"/>
                        <a:cs typeface="Tahoma"/>
                      </a:endParaRPr>
                    </a:p>
                    <a:p>
                      <a:pPr marL="75565" marR="977265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1900" spc="-5" dirty="0">
                          <a:latin typeface="Tahoma"/>
                          <a:cs typeface="Tahoma"/>
                        </a:rPr>
                        <a:t>Словарь</a:t>
                      </a:r>
                      <a:r>
                        <a:rPr sz="19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из</a:t>
                      </a:r>
                      <a:r>
                        <a:rPr sz="19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двух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элементов </a:t>
                      </a:r>
                      <a:r>
                        <a:rPr sz="1900" spc="-2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Вложенный</a:t>
                      </a:r>
                      <a:r>
                        <a:rPr sz="19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словарь</a:t>
                      </a:r>
                      <a:endParaRPr sz="19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-5" dirty="0">
                          <a:latin typeface="Tahoma"/>
                          <a:cs typeface="Tahoma"/>
                        </a:rPr>
                        <a:t>Создание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словаря</a:t>
                      </a:r>
                      <a:r>
                        <a:rPr sz="19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ключевым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словам</a:t>
                      </a:r>
                    </a:p>
                    <a:p>
                      <a:pPr marL="75565" marR="68580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900" spc="-5" dirty="0">
                          <a:latin typeface="Tahoma"/>
                          <a:cs typeface="Tahoma"/>
                        </a:rPr>
                        <a:t>Создание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словаря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парам </a:t>
                      </a:r>
                      <a:r>
                        <a:rPr sz="1900" spc="15" dirty="0">
                          <a:latin typeface="Tahoma"/>
                          <a:cs typeface="Tahoma"/>
                        </a:rPr>
                        <a:t>«ключ: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значение» </a:t>
                      </a:r>
                      <a:r>
                        <a:rPr sz="1900" spc="-2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Создание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словаря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списку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ключей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Индексирование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ключу</a:t>
                      </a: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-5" dirty="0">
                          <a:latin typeface="Tahoma"/>
                          <a:cs typeface="Tahoma"/>
                        </a:rPr>
                        <a:t>Инде</a:t>
                      </a:r>
                      <a:r>
                        <a:rPr sz="1900" spc="-25" dirty="0">
                          <a:latin typeface="Tahoma"/>
                          <a:cs typeface="Tahoma"/>
                        </a:rPr>
                        <a:t>к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сирование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ключу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дважды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для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доступа</a:t>
                      </a:r>
                    </a:p>
                    <a:p>
                      <a:pPr marL="75565" marR="1069975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900" spc="15" dirty="0">
                          <a:latin typeface="Tahoma"/>
                          <a:cs typeface="Tahoma"/>
                        </a:rPr>
                        <a:t>к</a:t>
                      </a:r>
                      <a:r>
                        <a:rPr sz="19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вложенным</a:t>
                      </a:r>
                      <a:r>
                        <a:rPr sz="19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объектам </a:t>
                      </a:r>
                      <a:r>
                        <a:rPr sz="19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Проверка</a:t>
                      </a:r>
                      <a:r>
                        <a:rPr sz="19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наличия</a:t>
                      </a:r>
                      <a:r>
                        <a:rPr sz="19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ключа</a:t>
                      </a:r>
                      <a:endParaRPr sz="19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24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A81B927C-F586-45E6-8D7C-8C9552AA99B6}"/>
              </a:ext>
            </a:extLst>
          </p:cNvPr>
          <p:cNvSpPr txBox="1"/>
          <p:nvPr/>
        </p:nvSpPr>
        <p:spPr>
          <a:xfrm>
            <a:off x="762000" y="304800"/>
            <a:ext cx="4191000" cy="51337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55" dirty="0">
                <a:latin typeface="Georgia"/>
                <a:cs typeface="Georgia"/>
              </a:rPr>
              <a:t>Словари</a:t>
            </a:r>
            <a:endParaRPr sz="3200" dirty="0">
              <a:latin typeface="Georgia"/>
              <a:cs typeface="Georgia"/>
            </a:endParaRPr>
          </a:p>
        </p:txBody>
      </p:sp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9B04CE79-EE0A-4769-9F9C-B1DEF44E26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857865"/>
              </p:ext>
            </p:extLst>
          </p:nvPr>
        </p:nvGraphicFramePr>
        <p:xfrm>
          <a:off x="495300" y="868680"/>
          <a:ext cx="8915400" cy="560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77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5204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Операция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Интерпретация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0946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d.keys()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 marR="1146175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d.values() 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d.items()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80000"/>
                        </a:lnSpc>
                        <a:spcBef>
                          <a:spcPts val="40"/>
                        </a:spcBef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d.copy()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 marR="662305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d.clear() </a:t>
                      </a:r>
                      <a:r>
                        <a:rPr sz="20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d.update(d2) </a:t>
                      </a:r>
                      <a:r>
                        <a:rPr sz="20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d.get(key,</a:t>
                      </a:r>
                      <a:r>
                        <a:rPr sz="2000" spc="-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default)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 marR="285750">
                        <a:lnSpc>
                          <a:spcPct val="80000"/>
                        </a:lnSpc>
                        <a:spcBef>
                          <a:spcPts val="185"/>
                        </a:spcBef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d.pop(key. default) </a:t>
                      </a:r>
                      <a:r>
                        <a:rPr sz="20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d.setdefault(key,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default) </a:t>
                      </a:r>
                      <a:r>
                        <a:rPr sz="2000" spc="-38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d.popitem()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2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len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(d)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d[key]</a:t>
                      </a:r>
                      <a:r>
                        <a:rPr sz="2000" spc="-1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000" spc="-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32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80000"/>
                        </a:lnSpc>
                        <a:spcBef>
                          <a:spcPts val="55"/>
                        </a:spcBef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75565" marR="930910">
                        <a:lnSpc>
                          <a:spcPct val="80000"/>
                        </a:lnSpc>
                      </a:pPr>
                      <a:r>
                        <a:rPr sz="2000" spc="2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del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d[key] </a:t>
                      </a:r>
                      <a:r>
                        <a:rPr sz="20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list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(d.keys())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" dirty="0">
                          <a:latin typeface="Tahoma"/>
                          <a:cs typeface="Tahoma"/>
                        </a:rPr>
                        <a:t>Получить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все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ключи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" dirty="0">
                          <a:latin typeface="Tahoma"/>
                          <a:cs typeface="Tahoma"/>
                        </a:rPr>
                        <a:t>Получить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все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значения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marR="68580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2000" spc="5" dirty="0">
                          <a:latin typeface="Tahoma"/>
                          <a:cs typeface="Tahoma"/>
                        </a:rPr>
                        <a:t>Получить</a:t>
                      </a:r>
                      <a:r>
                        <a:rPr sz="2000" spc="1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все</a:t>
                      </a:r>
                      <a:r>
                        <a:rPr sz="2000" spc="19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пары</a:t>
                      </a:r>
                      <a:r>
                        <a:rPr sz="2000" spc="1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5" dirty="0">
                          <a:latin typeface="Tahoma"/>
                          <a:cs typeface="Tahoma"/>
                        </a:rPr>
                        <a:t>«ключ:</a:t>
                      </a:r>
                      <a:r>
                        <a:rPr sz="2000" spc="16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значение»</a:t>
                      </a:r>
                      <a:r>
                        <a:rPr sz="2000" spc="1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(в</a:t>
                      </a:r>
                      <a:r>
                        <a:rPr sz="2000" spc="1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виде</a:t>
                      </a:r>
                      <a:r>
                        <a:rPr sz="2000" spc="19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списка </a:t>
                      </a:r>
                      <a:r>
                        <a:rPr sz="2000" spc="-2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кортежей)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Копирование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marR="1767839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Удаление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всех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элементов </a:t>
                      </a:r>
                      <a:r>
                        <a:rPr sz="2000" spc="-2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Объединение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ключам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5" dirty="0">
                          <a:latin typeface="Tahoma"/>
                          <a:cs typeface="Tahoma"/>
                        </a:rPr>
                        <a:t>Извлечение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ключу,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если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отсутствует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–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возвращается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стандартное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значение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или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20" dirty="0">
                          <a:solidFill>
                            <a:srgbClr val="1F973F"/>
                          </a:solidFill>
                          <a:latin typeface="SimSun"/>
                          <a:cs typeface="SimSun"/>
                        </a:rPr>
                        <a:t>None</a:t>
                      </a:r>
                      <a:endParaRPr sz="2000" dirty="0">
                        <a:latin typeface="SimSun"/>
                        <a:cs typeface="SimSun"/>
                      </a:endParaRPr>
                    </a:p>
                    <a:p>
                      <a:pPr marL="75565" marR="68580" algn="just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Удаление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ключу, если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отсутствует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–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возвращается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стандартное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значение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или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вызывается исключение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(ошибка) 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Установить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ключу, если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отсутствует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–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установить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стандартное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значение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или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20" dirty="0">
                          <a:solidFill>
                            <a:srgbClr val="1F973F"/>
                          </a:solidFill>
                          <a:latin typeface="SimSun"/>
                          <a:cs typeface="SimSun"/>
                        </a:rPr>
                        <a:t>None</a:t>
                      </a:r>
                      <a:endParaRPr sz="2000" dirty="0">
                        <a:latin typeface="SimSun"/>
                        <a:cs typeface="SimSun"/>
                      </a:endParaRPr>
                    </a:p>
                    <a:p>
                      <a:pPr marL="75565" algn="just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Удаление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возвращение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любой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пары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5" dirty="0">
                          <a:latin typeface="Tahoma"/>
                          <a:cs typeface="Tahoma"/>
                        </a:rPr>
                        <a:t>«ключ: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значение»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algn="just">
                        <a:lnSpc>
                          <a:spcPct val="80000"/>
                        </a:lnSpc>
                      </a:pPr>
                      <a:r>
                        <a:rPr sz="2000" spc="10" dirty="0">
                          <a:latin typeface="Tahoma"/>
                          <a:cs typeface="Tahoma"/>
                        </a:rPr>
                        <a:t>Длина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(количество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сохраненных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элементов)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marR="67945" algn="just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Добавление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ключей или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изменение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значений,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связанных 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с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 ключами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algn="just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Удаление</a:t>
                      </a:r>
                      <a:r>
                        <a:rPr sz="20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элемента</a:t>
                      </a:r>
                      <a:r>
                        <a:rPr sz="20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20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ключу</a:t>
                      </a:r>
                    </a:p>
                    <a:p>
                      <a:pPr marL="75565" algn="just">
                        <a:lnSpc>
                          <a:spcPct val="80000"/>
                        </a:lnSpc>
                      </a:pPr>
                      <a:r>
                        <a:rPr sz="2000" spc="5" dirty="0">
                          <a:latin typeface="Tahoma"/>
                          <a:cs typeface="Tahoma"/>
                        </a:rPr>
                        <a:t>Получить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список ключей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140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</TotalTime>
  <Words>2775</Words>
  <Application>Microsoft Office PowerPoint</Application>
  <PresentationFormat>Лист A4 (210x297 мм)</PresentationFormat>
  <Paragraphs>396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1" baseType="lpstr">
      <vt:lpstr>SimSun</vt:lpstr>
      <vt:lpstr>Arial</vt:lpstr>
      <vt:lpstr>Calibri</vt:lpstr>
      <vt:lpstr>Calibri Light</vt:lpstr>
      <vt:lpstr>Cambria</vt:lpstr>
      <vt:lpstr>Georgia</vt:lpstr>
      <vt:lpstr>Lucida Sans Unicode</vt:lpstr>
      <vt:lpstr>Microsoft Sans Serif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Кортежи</vt:lpstr>
      <vt:lpstr>Операции над кортежами</vt:lpstr>
      <vt:lpstr>Сортировка кортежей</vt:lpstr>
      <vt:lpstr>Преобразование кортежей</vt:lpstr>
      <vt:lpstr>Преобразование кортежей</vt:lpstr>
      <vt:lpstr>Словари (dict)</vt:lpstr>
      <vt:lpstr>Презентация PowerPoint</vt:lpstr>
      <vt:lpstr>Базовые операции со словарями</vt:lpstr>
      <vt:lpstr>Базовые операции со словарями</vt:lpstr>
      <vt:lpstr>Оператор global</vt:lpstr>
      <vt:lpstr>Изменение словарей</vt:lpstr>
      <vt:lpstr>Распространенные методы  словарей</vt:lpstr>
      <vt:lpstr>Распространенные методы  словарей</vt:lpstr>
      <vt:lpstr>Распространенные методы  словарей</vt:lpstr>
      <vt:lpstr>Распространенные методы  словарей</vt:lpstr>
      <vt:lpstr>Вложенные словари</vt:lpstr>
      <vt:lpstr>Инициализация словарей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15</cp:revision>
  <dcterms:created xsi:type="dcterms:W3CDTF">2024-06-07T06:06:22Z</dcterms:created>
  <dcterms:modified xsi:type="dcterms:W3CDTF">2024-06-07T12:03:51Z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