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9" r:id="rId12"/>
    <p:sldId id="290" r:id="rId13"/>
    <p:sldId id="291" r:id="rId14"/>
    <p:sldId id="292" r:id="rId15"/>
    <p:sldId id="293" r:id="rId16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7.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Инструкция повторения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9" y="228600"/>
            <a:ext cx="7438363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9" dirty="0"/>
              <a:t>Вложенные</a:t>
            </a:r>
            <a:r>
              <a:rPr sz="3200" spc="163" dirty="0"/>
              <a:t> </a:t>
            </a:r>
            <a:r>
              <a:rPr sz="3200" spc="-43" dirty="0"/>
              <a:t>циклы</a:t>
            </a:r>
            <a:r>
              <a:rPr sz="3200" spc="180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4280" y="900811"/>
            <a:ext cx="8986920" cy="680314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-94" dirty="0">
                <a:latin typeface="Tahoma"/>
                <a:cs typeface="Tahoma"/>
              </a:rPr>
              <a:t>ы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r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43" dirty="0">
                <a:latin typeface="Tahoma"/>
                <a:cs typeface="Tahoma"/>
              </a:rPr>
              <a:t>могут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быт</a:t>
            </a:r>
            <a:r>
              <a:rPr sz="2200" spc="-52" dirty="0">
                <a:latin typeface="Tahoma"/>
                <a:cs typeface="Tahoma"/>
              </a:rPr>
              <a:t>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вл</a:t>
            </a:r>
            <a:r>
              <a:rPr sz="2200" spc="-146" dirty="0">
                <a:latin typeface="Tahoma"/>
                <a:cs typeface="Tahoma"/>
              </a:rPr>
              <a:t>о</a:t>
            </a:r>
            <a:r>
              <a:rPr sz="2200" spc="-77" dirty="0">
                <a:latin typeface="Tahoma"/>
                <a:cs typeface="Tahoma"/>
              </a:rPr>
              <a:t>ж</a:t>
            </a:r>
            <a:r>
              <a:rPr sz="2200" spc="-112" dirty="0">
                <a:latin typeface="Tahoma"/>
                <a:cs typeface="Tahoma"/>
              </a:rPr>
              <a:t>ен</a:t>
            </a:r>
            <a:r>
              <a:rPr sz="2200" spc="-129" dirty="0">
                <a:latin typeface="Tahoma"/>
                <a:cs typeface="Tahoma"/>
              </a:rPr>
              <a:t>ы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друг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друга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н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произвольную  </a:t>
            </a:r>
            <a:r>
              <a:rPr sz="2200" spc="-103" dirty="0">
                <a:latin typeface="Tahoma"/>
                <a:cs typeface="Tahoma"/>
              </a:rPr>
              <a:t>глубину: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48200" y="2514600"/>
            <a:ext cx="464820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j</a:t>
            </a:r>
            <a:r>
              <a:rPr sz="2200" spc="258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2</a:t>
            </a:r>
            <a:r>
              <a:rPr sz="2200" spc="258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200" y="1739963"/>
            <a:ext cx="4876800" cy="156494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22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70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(3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590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j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70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(3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7084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!</a:t>
            </a:r>
            <a:r>
              <a:rPr sz="2200" spc="-8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j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235654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12" dirty="0">
                <a:latin typeface="SimSun"/>
                <a:cs typeface="SimSun"/>
              </a:rPr>
              <a:t> </a:t>
            </a:r>
            <a:r>
              <a:rPr sz="2200" spc="258" dirty="0">
                <a:latin typeface="SimSun"/>
                <a:cs typeface="SimSun"/>
              </a:rPr>
              <a:t>j</a:t>
            </a:r>
            <a:r>
              <a:rPr sz="2200" spc="17" dirty="0">
                <a:latin typeface="SimSun"/>
                <a:cs typeface="SimSun"/>
              </a:rPr>
              <a:t>,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8200" y="3733800"/>
            <a:ext cx="3636305" cy="168805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</a:pP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1.0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0.5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1.0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0.33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38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0.5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</a:pP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0.33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6148" y="117142"/>
            <a:ext cx="7307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94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break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26148" y="766122"/>
            <a:ext cx="8266273" cy="339201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8728">
              <a:lnSpc>
                <a:spcPct val="102600"/>
              </a:lnSpc>
              <a:spcBef>
                <a:spcPts val="94"/>
              </a:spcBef>
            </a:pPr>
            <a:r>
              <a:rPr sz="2200" spc="-94" dirty="0">
                <a:latin typeface="Tahoma"/>
                <a:cs typeface="Tahoma"/>
              </a:rPr>
              <a:t>Операто</a:t>
            </a:r>
            <a:r>
              <a:rPr sz="2200" spc="-86" dirty="0">
                <a:latin typeface="Tahoma"/>
                <a:cs typeface="Tahoma"/>
              </a:rPr>
              <a:t>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brea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k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выполняет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немедленны</a:t>
            </a:r>
            <a:r>
              <a:rPr sz="2200" spc="-94" dirty="0">
                <a:latin typeface="Tahoma"/>
                <a:cs typeface="Tahoma"/>
              </a:rPr>
              <a:t>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</a:t>
            </a:r>
            <a:r>
              <a:rPr sz="2200" spc="-120" dirty="0">
                <a:latin typeface="Tahoma"/>
                <a:cs typeface="Tahoma"/>
              </a:rPr>
              <a:t>х</a:t>
            </a:r>
            <a:r>
              <a:rPr sz="2200" spc="-163" dirty="0">
                <a:latin typeface="Tahoma"/>
                <a:cs typeface="Tahoma"/>
              </a:rPr>
              <a:t>о</a:t>
            </a:r>
            <a:r>
              <a:rPr sz="2200" spc="-60" dirty="0">
                <a:latin typeface="Tahoma"/>
                <a:cs typeface="Tahoma"/>
              </a:rPr>
              <a:t>д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из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ц</a:t>
            </a:r>
            <a:r>
              <a:rPr sz="2200" spc="-69" dirty="0">
                <a:latin typeface="Tahoma"/>
                <a:cs typeface="Tahoma"/>
              </a:rPr>
              <a:t>икла,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89" dirty="0">
                <a:latin typeface="Tahoma"/>
                <a:cs typeface="Tahoma"/>
              </a:rPr>
              <a:t>т</a:t>
            </a:r>
            <a:r>
              <a:rPr sz="2200" spc="-94" dirty="0">
                <a:latin typeface="Tahoma"/>
                <a:cs typeface="Tahoma"/>
              </a:rPr>
              <a:t>.е.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остановку  </a:t>
            </a:r>
            <a:r>
              <a:rPr sz="2200" spc="-94" dirty="0">
                <a:latin typeface="Tahoma"/>
                <a:cs typeface="Tahoma"/>
              </a:rPr>
              <a:t>выполнения </a:t>
            </a:r>
            <a:r>
              <a:rPr sz="2200" spc="-77" dirty="0">
                <a:latin typeface="Tahoma"/>
                <a:cs typeface="Tahoma"/>
              </a:rPr>
              <a:t>команд, </a:t>
            </a:r>
            <a:r>
              <a:rPr sz="2200" spc="-103" dirty="0">
                <a:latin typeface="Tahoma"/>
                <a:cs typeface="Tahoma"/>
              </a:rPr>
              <a:t>даже </a:t>
            </a:r>
            <a:r>
              <a:rPr sz="2200" spc="-94" dirty="0">
                <a:latin typeface="Tahoma"/>
                <a:cs typeface="Tahoma"/>
              </a:rPr>
              <a:t>если </a:t>
            </a:r>
            <a:r>
              <a:rPr sz="2200" spc="-112" dirty="0">
                <a:latin typeface="Tahoma"/>
                <a:cs typeface="Tahoma"/>
              </a:rPr>
              <a:t>условие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выполнения </a:t>
            </a:r>
            <a:r>
              <a:rPr sz="2200" spc="-69" dirty="0">
                <a:latin typeface="Tahoma"/>
                <a:cs typeface="Tahoma"/>
              </a:rPr>
              <a:t>цикла </a:t>
            </a:r>
            <a:r>
              <a:rPr sz="2200" spc="-137" dirty="0">
                <a:latin typeface="Tahoma"/>
                <a:cs typeface="Tahoma"/>
              </a:rPr>
              <a:t>еще</a:t>
            </a:r>
            <a:r>
              <a:rPr sz="2200" spc="-129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-13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приняло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последовательность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элементов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закончилась.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890"/>
              </a:lnSpc>
              <a:spcBef>
                <a:spcPts val="533"/>
              </a:spcBef>
              <a:tabLst>
                <a:tab pos="42112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0" dirty="0">
                <a:solidFill>
                  <a:srgbClr val="007F00"/>
                </a:solidFill>
                <a:latin typeface="SimSun"/>
                <a:cs typeface="SimSun"/>
              </a:rPr>
              <a:t>whil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3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Tru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8"/>
              </a:lnSpc>
              <a:tabLst>
                <a:tab pos="9677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12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04" dirty="0"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62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SimSun"/>
                <a:cs typeface="SimSun"/>
              </a:rPr>
              <a:t>Ente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3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SimSun"/>
                <a:cs typeface="SimSun"/>
              </a:rPr>
              <a:t>nam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39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8"/>
              </a:lnSpc>
              <a:tabLst>
                <a:tab pos="96443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78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=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3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SimSun"/>
                <a:cs typeface="SimSun"/>
              </a:rPr>
              <a:t>sto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8"/>
              </a:lnSpc>
              <a:tabLst>
                <a:tab pos="151648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break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890"/>
              </a:lnSpc>
              <a:tabLst>
                <a:tab pos="96662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163" dirty="0">
                <a:latin typeface="SimSun"/>
                <a:cs typeface="SimSun"/>
              </a:rPr>
              <a:t>ag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2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04" dirty="0"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62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SimSun"/>
                <a:cs typeface="SimSun"/>
              </a:rPr>
              <a:t>Ente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36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ag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2200" spc="-63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39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335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  </a:t>
            </a:r>
            <a:r>
              <a:rPr lang="en-US" sz="2200" spc="180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lang="en-US"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en-US" sz="2200" spc="-62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en-US" sz="2200" spc="206" dirty="0">
                <a:latin typeface="SimSun"/>
                <a:cs typeface="SimSun"/>
              </a:rPr>
              <a:t>(</a:t>
            </a:r>
            <a:r>
              <a:rPr lang="en-US"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lang="en-US" sz="2200" spc="180" dirty="0">
                <a:solidFill>
                  <a:srgbClr val="BA2020"/>
                </a:solidFill>
                <a:latin typeface="SimSun"/>
                <a:cs typeface="SimSun"/>
              </a:rPr>
              <a:t>Hell</a:t>
            </a:r>
            <a:r>
              <a:rPr lang="en-US" sz="2200" spc="34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lang="en-US"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lang="en-US" sz="2200" spc="241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34" dirty="0">
                <a:latin typeface="SimSun"/>
                <a:cs typeface="SimSun"/>
              </a:rPr>
              <a:t>,</a:t>
            </a:r>
            <a:r>
              <a:rPr lang="en-US" sz="2200" spc="393" dirty="0">
                <a:latin typeface="SimSun"/>
                <a:cs typeface="SimSun"/>
              </a:rPr>
              <a:t> </a:t>
            </a:r>
            <a:r>
              <a:rPr lang="en-US" sz="2200" spc="146" dirty="0">
                <a:latin typeface="SimSun"/>
                <a:cs typeface="SimSun"/>
              </a:rPr>
              <a:t>nam</a:t>
            </a:r>
            <a:r>
              <a:rPr lang="en-US" sz="2200" spc="34" dirty="0">
                <a:latin typeface="SimSun"/>
                <a:cs typeface="SimSun"/>
              </a:rPr>
              <a:t>e</a:t>
            </a:r>
            <a:r>
              <a:rPr lang="en-US" sz="2200" spc="-533" dirty="0">
                <a:latin typeface="SimSun"/>
                <a:cs typeface="SimSun"/>
              </a:rPr>
              <a:t> </a:t>
            </a:r>
            <a:r>
              <a:rPr lang="en-US" sz="2200" spc="34" dirty="0">
                <a:latin typeface="SimSun"/>
                <a:cs typeface="SimSun"/>
              </a:rPr>
              <a:t>,</a:t>
            </a:r>
            <a:r>
              <a:rPr lang="en-US" sz="2200" spc="393" dirty="0">
                <a:latin typeface="SimSun"/>
                <a:cs typeface="SimSun"/>
              </a:rPr>
              <a:t> </a:t>
            </a:r>
            <a:r>
              <a:rPr lang="en-US"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-68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lang="en-US" sz="2200" spc="206" dirty="0">
                <a:solidFill>
                  <a:srgbClr val="BA2020"/>
                </a:solidFill>
                <a:latin typeface="SimSun"/>
                <a:cs typeface="SimSun"/>
              </a:rPr>
              <a:t>=&gt;</a:t>
            </a:r>
            <a:r>
              <a:rPr lang="en-US" sz="2200" spc="241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34" dirty="0">
                <a:latin typeface="SimSun"/>
                <a:cs typeface="SimSun"/>
              </a:rPr>
              <a:t>,</a:t>
            </a:r>
            <a:r>
              <a:rPr lang="en-US" sz="2200" spc="412" dirty="0">
                <a:latin typeface="SimSun"/>
                <a:cs typeface="SimSun"/>
              </a:rPr>
              <a:t> </a:t>
            </a:r>
            <a:r>
              <a:rPr lang="en-US" sz="2200" spc="163" dirty="0">
                <a:solidFill>
                  <a:srgbClr val="007F00"/>
                </a:solidFill>
                <a:latin typeface="SimSun"/>
                <a:cs typeface="SimSun"/>
              </a:rPr>
              <a:t>in</a:t>
            </a:r>
            <a:r>
              <a:rPr lang="en-US"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en-US" sz="2200" spc="-63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en-US" sz="2200" spc="34" dirty="0">
                <a:latin typeface="SimSun"/>
                <a:cs typeface="SimSun"/>
              </a:rPr>
              <a:t>(</a:t>
            </a:r>
            <a:r>
              <a:rPr lang="en-US" sz="2200" spc="-636" dirty="0">
                <a:latin typeface="SimSun"/>
                <a:cs typeface="SimSun"/>
              </a:rPr>
              <a:t> </a:t>
            </a:r>
            <a:r>
              <a:rPr lang="en-US" sz="2200" spc="163" dirty="0">
                <a:latin typeface="SimSun"/>
                <a:cs typeface="SimSun"/>
              </a:rPr>
              <a:t>ag</a:t>
            </a:r>
            <a:r>
              <a:rPr lang="en-US" sz="2200" spc="34" dirty="0">
                <a:latin typeface="SimSun"/>
                <a:cs typeface="SimSun"/>
              </a:rPr>
              <a:t>e</a:t>
            </a:r>
            <a:r>
              <a:rPr lang="en-US" sz="2200" spc="-636" dirty="0">
                <a:latin typeface="SimSun"/>
                <a:cs typeface="SimSun"/>
              </a:rPr>
              <a:t> </a:t>
            </a:r>
            <a:r>
              <a:rPr lang="en-US" sz="2200" spc="34" dirty="0">
                <a:latin typeface="SimSun"/>
                <a:cs typeface="SimSun"/>
              </a:rPr>
              <a:t>)</a:t>
            </a:r>
            <a:r>
              <a:rPr lang="en-US" sz="2200" dirty="0">
                <a:latin typeface="SimSun"/>
                <a:cs typeface="SimSun"/>
              </a:rPr>
              <a:t>	</a:t>
            </a:r>
            <a:r>
              <a:rPr lang="en-US" sz="2200" spc="146" dirty="0">
                <a:latin typeface="SimSun"/>
                <a:cs typeface="SimSun"/>
              </a:rPr>
              <a:t>2</a:t>
            </a:r>
            <a:r>
              <a:rPr lang="en-US" sz="2200" spc="34" dirty="0">
                <a:latin typeface="SimSun"/>
                <a:cs typeface="SimSun"/>
              </a:rPr>
              <a:t>)</a:t>
            </a:r>
            <a:endParaRPr lang="en-US" sz="2200" dirty="0">
              <a:latin typeface="SimSun"/>
              <a:cs typeface="SimSun"/>
            </a:endParaRPr>
          </a:p>
          <a:p>
            <a:pPr marL="21820">
              <a:spcBef>
                <a:spcPts val="481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3028" y="4117291"/>
            <a:ext cx="1649498" cy="1757767"/>
          </a:xfrm>
          <a:prstGeom prst="rect">
            <a:avLst/>
          </a:prstGeom>
        </p:spPr>
        <p:txBody>
          <a:bodyPr vert="horz" wrap="square" lIns="0" tIns="64367" rIns="0" bIns="0" rtlCol="0">
            <a:spAutoFit/>
          </a:bodyPr>
          <a:lstStyle/>
          <a:p>
            <a:pPr marL="21820" marR="8728" algn="just">
              <a:spcBef>
                <a:spcPts val="507"/>
              </a:spcBef>
            </a:pPr>
            <a:r>
              <a:rPr sz="2200" spc="180" dirty="0">
                <a:latin typeface="SimSun"/>
                <a:cs typeface="SimSun"/>
              </a:rPr>
              <a:t>Ente</a:t>
            </a:r>
            <a:r>
              <a:rPr sz="2200" spc="34" dirty="0">
                <a:latin typeface="SimSun"/>
                <a:cs typeface="SimSun"/>
              </a:rPr>
              <a:t>r </a:t>
            </a:r>
            <a:r>
              <a:rPr sz="2200" spc="180" dirty="0">
                <a:latin typeface="SimSun"/>
                <a:cs typeface="SimSun"/>
              </a:rPr>
              <a:t>Hell</a:t>
            </a:r>
            <a:r>
              <a:rPr sz="2200" spc="34" dirty="0">
                <a:latin typeface="SimSun"/>
                <a:cs typeface="SimSun"/>
              </a:rPr>
              <a:t>o  </a:t>
            </a:r>
            <a:r>
              <a:rPr sz="2200" spc="180" dirty="0">
                <a:latin typeface="SimSun"/>
                <a:cs typeface="SimSun"/>
              </a:rPr>
              <a:t>Ente</a:t>
            </a:r>
            <a:r>
              <a:rPr sz="2200" spc="34" dirty="0">
                <a:latin typeface="SimSun"/>
                <a:cs typeface="SimSun"/>
              </a:rPr>
              <a:t>r </a:t>
            </a:r>
            <a:r>
              <a:rPr sz="2200" spc="180" dirty="0">
                <a:latin typeface="SimSun"/>
                <a:cs typeface="SimSun"/>
              </a:rPr>
              <a:t>Hell</a:t>
            </a:r>
            <a:r>
              <a:rPr sz="2200" spc="34" dirty="0">
                <a:latin typeface="SimSun"/>
                <a:cs typeface="SimSun"/>
              </a:rPr>
              <a:t>o  </a:t>
            </a:r>
            <a:r>
              <a:rPr sz="2200" spc="180" dirty="0">
                <a:latin typeface="SimSun"/>
                <a:cs typeface="SimSun"/>
              </a:rPr>
              <a:t>Ente</a:t>
            </a:r>
            <a:r>
              <a:rPr sz="2200" spc="34" dirty="0">
                <a:latin typeface="SimSun"/>
                <a:cs typeface="SimSun"/>
              </a:rPr>
              <a:t>r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47800" y="4117291"/>
            <a:ext cx="5020876" cy="1783415"/>
          </a:xfrm>
          <a:prstGeom prst="rect">
            <a:avLst/>
          </a:prstGeom>
        </p:spPr>
        <p:txBody>
          <a:bodyPr vert="horz" wrap="square" lIns="0" tIns="64367" rIns="0" bIns="0" rtlCol="0">
            <a:spAutoFit/>
          </a:bodyPr>
          <a:lstStyle/>
          <a:p>
            <a:pPr marL="21820" marR="148375" indent="1091">
              <a:spcBef>
                <a:spcPts val="507"/>
              </a:spcBef>
            </a:pP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12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Joh</a:t>
            </a:r>
            <a:r>
              <a:rPr sz="2200" spc="34" dirty="0">
                <a:latin typeface="SimSun"/>
                <a:cs typeface="SimSun"/>
              </a:rPr>
              <a:t>n  </a:t>
            </a:r>
            <a:r>
              <a:rPr sz="2200" spc="163" dirty="0">
                <a:latin typeface="SimSun"/>
                <a:cs typeface="SimSun"/>
              </a:rPr>
              <a:t>ag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30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3</a:t>
            </a:r>
            <a:r>
              <a:rPr sz="2200" spc="34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pPr marL="21820"/>
            <a:r>
              <a:rPr sz="2200" spc="137" dirty="0">
                <a:latin typeface="SimSun"/>
                <a:cs typeface="SimSun"/>
              </a:rPr>
              <a:t>John</a:t>
            </a:r>
            <a:r>
              <a:rPr sz="2200" spc="387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94" dirty="0">
                <a:latin typeface="SimSun"/>
                <a:cs typeface="SimSun"/>
              </a:rPr>
              <a:t>70</a:t>
            </a:r>
            <a:endParaRPr sz="2200" dirty="0">
              <a:latin typeface="SimSun"/>
              <a:cs typeface="SimSun"/>
            </a:endParaRPr>
          </a:p>
          <a:p>
            <a:pPr marL="21820" marR="12001" indent="1091">
              <a:spcBef>
                <a:spcPts val="172"/>
              </a:spcBef>
            </a:pP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04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July</a:t>
            </a:r>
            <a:r>
              <a:rPr sz="2200" spc="34" dirty="0">
                <a:latin typeface="SimSun"/>
                <a:cs typeface="SimSun"/>
              </a:rPr>
              <a:t>a  </a:t>
            </a:r>
            <a:r>
              <a:rPr sz="2200" spc="163" dirty="0">
                <a:latin typeface="SimSun"/>
                <a:cs typeface="SimSun"/>
              </a:rPr>
              <a:t>ag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30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4</a:t>
            </a:r>
            <a:endParaRPr sz="2200" dirty="0">
              <a:latin typeface="SimSun"/>
              <a:cs typeface="SimSun"/>
            </a:endParaRPr>
          </a:p>
          <a:p>
            <a:pPr marL="22911"/>
            <a:r>
              <a:rPr sz="2200" spc="155" dirty="0">
                <a:latin typeface="SimSun"/>
                <a:cs typeface="SimSun"/>
              </a:rPr>
              <a:t>Julya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94" dirty="0">
                <a:latin typeface="SimSun"/>
                <a:cs typeface="SimSun"/>
              </a:rPr>
              <a:t>48</a:t>
            </a:r>
            <a:endParaRPr sz="2200" dirty="0">
              <a:latin typeface="SimSun"/>
              <a:cs typeface="SimSun"/>
            </a:endParaRPr>
          </a:p>
          <a:p>
            <a:pPr marL="21820"/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12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sto</a:t>
            </a:r>
            <a:r>
              <a:rPr sz="2200" spc="34" dirty="0">
                <a:latin typeface="SimSun"/>
                <a:cs typeface="SimSun"/>
              </a:rPr>
              <a:t>p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8164" y="132474"/>
            <a:ext cx="64691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12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continue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8164" y="702003"/>
            <a:ext cx="9136836" cy="696937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continue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немедленного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перехода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начало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цикла.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19200" y="4716536"/>
            <a:ext cx="2225002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34" dirty="0">
                <a:latin typeface="SimSun"/>
                <a:cs typeface="SimSun"/>
              </a:rPr>
              <a:t>8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6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0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44802" y="4037878"/>
            <a:ext cx="295653" cy="28529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718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718" spc="34" dirty="0">
                <a:latin typeface="SimSun"/>
                <a:cs typeface="SimSun"/>
              </a:rPr>
              <a:t>)</a:t>
            </a:r>
            <a:endParaRPr sz="1718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41084"/>
              </p:ext>
            </p:extLst>
          </p:nvPr>
        </p:nvGraphicFramePr>
        <p:xfrm>
          <a:off x="228600" y="1797349"/>
          <a:ext cx="9136836" cy="29235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8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57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866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234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10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234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10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313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47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21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ct val="80000"/>
                        </a:lnSpc>
                      </a:pPr>
                      <a:r>
                        <a:rPr sz="2200" spc="9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while</a:t>
                      </a:r>
                      <a:r>
                        <a:rPr sz="2200" spc="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x: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21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ct val="80000"/>
                        </a:lnSpc>
                      </a:pPr>
                      <a:r>
                        <a:rPr sz="2200" spc="9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while</a:t>
                      </a:r>
                      <a:r>
                        <a:rPr sz="2200" spc="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x: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374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-=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1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-=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1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749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80000"/>
                        </a:lnSpc>
                      </a:pPr>
                      <a:r>
                        <a:rPr sz="2200" spc="50" dirty="0">
                          <a:solidFill>
                            <a:srgbClr val="3F7F7F"/>
                          </a:solidFill>
                          <a:latin typeface="SimSun"/>
                          <a:cs typeface="SimSun"/>
                        </a:rPr>
                        <a:t>#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Нечетное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?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Тогд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а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пропустить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80000"/>
                        </a:lnSpc>
                      </a:pPr>
                      <a:r>
                        <a:rPr sz="2200" spc="50" dirty="0">
                          <a:solidFill>
                            <a:srgbClr val="3F7F7F"/>
                          </a:solidFill>
                          <a:latin typeface="SimSun"/>
                          <a:cs typeface="SimSun"/>
                        </a:rPr>
                        <a:t>#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Четное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?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Тогд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а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выводим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90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80000"/>
                        </a:lnSpc>
                      </a:pPr>
                      <a:r>
                        <a:rPr sz="2200" spc="6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</a:t>
                      </a:r>
                      <a:r>
                        <a:rPr sz="2200" spc="24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29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%</a:t>
                      </a:r>
                      <a:r>
                        <a:rPr sz="2200" spc="229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200" spc="229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!</a:t>
                      </a:r>
                      <a:r>
                        <a:rPr sz="2200" spc="-4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65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80000"/>
                        </a:lnSpc>
                      </a:pPr>
                      <a:r>
                        <a:rPr sz="2200" spc="5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if</a:t>
                      </a:r>
                      <a:r>
                        <a:rPr sz="2200" spc="22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%</a:t>
                      </a:r>
                      <a:r>
                        <a:rPr sz="2200" spc="21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200" spc="229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==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0: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9098">
                <a:tc>
                  <a:txBody>
                    <a:bodyPr/>
                    <a:lstStyle/>
                    <a:p>
                      <a:pPr marL="31750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31750">
                        <a:lnSpc>
                          <a:spcPct val="80000"/>
                        </a:lnSpc>
                        <a:spcBef>
                          <a:spcPts val="2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31750">
                        <a:lnSpc>
                          <a:spcPct val="80000"/>
                        </a:lnSpc>
                        <a:spcBef>
                          <a:spcPts val="280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9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761365">
                        <a:lnSpc>
                          <a:spcPct val="80000"/>
                        </a:lnSpc>
                        <a:tabLst>
                          <a:tab pos="2401570" algn="l"/>
                        </a:tabLst>
                      </a:pPr>
                      <a:r>
                        <a:rPr sz="2200" spc="1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continue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L="760730">
                        <a:lnSpc>
                          <a:spcPct val="80000"/>
                        </a:lnSpc>
                        <a:tabLst>
                          <a:tab pos="2401570" algn="l"/>
                        </a:tabLst>
                      </a:pPr>
                      <a:r>
                        <a:rPr sz="2200" spc="9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print</a:t>
                      </a:r>
                      <a:r>
                        <a:rPr sz="2200" spc="-36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90" dirty="0">
                          <a:latin typeface="SimSun"/>
                          <a:cs typeface="SimSun"/>
                        </a:rPr>
                        <a:t>(x,</a:t>
                      </a:r>
                      <a:r>
                        <a:rPr sz="2200" spc="26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end</a:t>
                      </a:r>
                      <a:r>
                        <a:rPr sz="2200" spc="-3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200" spc="24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)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0485" algn="r">
                        <a:lnSpc>
                          <a:spcPct val="80000"/>
                        </a:lnSpc>
                      </a:pPr>
                      <a:r>
                        <a:rPr sz="2200" spc="8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prin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200" spc="-36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85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200" spc="1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2200" spc="-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5" dirty="0">
                          <a:latin typeface="SimSun"/>
                          <a:cs typeface="SimSun"/>
                        </a:rPr>
                        <a:t>en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200" spc="-3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6019800" y="4716536"/>
            <a:ext cx="2225002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34" dirty="0">
                <a:latin typeface="SimSun"/>
                <a:cs typeface="SimSun"/>
              </a:rPr>
              <a:t>8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6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0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4945" y="129547"/>
            <a:ext cx="55547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86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pass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9600" y="914400"/>
            <a:ext cx="8445192" cy="4299446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77461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pass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это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заполнитель,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обозначающий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отсутствие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действий,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используемый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ситуациях,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синтаксис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требует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нет 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возможности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выполнить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что-либо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полезное.</a:t>
            </a:r>
            <a:endParaRPr sz="2200" dirty="0">
              <a:latin typeface="Tahoma"/>
              <a:cs typeface="Tahoma"/>
            </a:endParaRPr>
          </a:p>
          <a:p>
            <a:pPr marL="878250" marR="20729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Данный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часто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применяется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кодирования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пустого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тела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составного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оператора.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77"/>
              </a:spcBef>
            </a:pPr>
            <a:endParaRPr sz="2200" dirty="0">
              <a:latin typeface="Tahoma"/>
              <a:cs typeface="Tahoma"/>
            </a:endParaRPr>
          </a:p>
          <a:p>
            <a:pPr marL="402577" marR="8728">
              <a:lnSpc>
                <a:spcPct val="102699"/>
              </a:lnSpc>
            </a:pPr>
            <a:r>
              <a:rPr sz="2200" spc="146" dirty="0">
                <a:latin typeface="Tahoma"/>
                <a:cs typeface="Tahoma"/>
              </a:rPr>
              <a:t>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примеру,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помощью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pass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написать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бесконечный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цикл,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который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каждом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проходе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ничего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делает: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whil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5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Tru</a:t>
            </a:r>
            <a:r>
              <a:rPr sz="2200" spc="17" dirty="0">
                <a:latin typeface="SimSun"/>
                <a:cs typeface="SimSun"/>
              </a:rPr>
              <a:t>e</a:t>
            </a:r>
            <a:r>
              <a:rPr sz="2200" spc="-75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  <a:tab pos="202597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pass	</a:t>
            </a:r>
            <a:r>
              <a:rPr sz="2200" spc="-73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730" dirty="0">
                <a:solidFill>
                  <a:srgbClr val="BA2020"/>
                </a:solidFill>
                <a:latin typeface="SimSun"/>
                <a:cs typeface="SimSun"/>
              </a:rPr>
              <a:t>Для</a:t>
            </a:r>
            <a:r>
              <a:rPr sz="2200" spc="5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прекращения</a:t>
            </a:r>
            <a:r>
              <a:rPr sz="2200" spc="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работы</a:t>
            </a:r>
            <a:r>
              <a:rPr sz="2200" spc="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нажмите</a:t>
            </a:r>
            <a:r>
              <a:rPr sz="2200" spc="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&lt;Ctrl+C&gt;!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8540" y="110348"/>
            <a:ext cx="6316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dirty="0"/>
              <a:t>Конструкция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3200" spc="-26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3200" spc="-9" dirty="0"/>
              <a:t>цикла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748095"/>
            <a:ext cx="7236398" cy="698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-52" dirty="0">
                <a:latin typeface="Tahoma"/>
                <a:cs typeface="Tahoma"/>
              </a:rPr>
              <a:t>Полная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форма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записи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циклов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выглядит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следующим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образом: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273186"/>
              </p:ext>
            </p:extLst>
          </p:nvPr>
        </p:nvGraphicFramePr>
        <p:xfrm>
          <a:off x="228050" y="1446134"/>
          <a:ext cx="9236460" cy="45086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9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8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9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6973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  <a:spcBef>
                          <a:spcPts val="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80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80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tabLst>
                          <a:tab pos="2279015" algn="l"/>
                        </a:tabLst>
                      </a:pPr>
                      <a:r>
                        <a:rPr sz="2200" spc="9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while</a:t>
                      </a:r>
                      <a:r>
                        <a:rPr sz="2200" spc="45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True</a:t>
                      </a:r>
                      <a:r>
                        <a:rPr sz="2200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40" dirty="0">
                          <a:latin typeface="Trebuchet MS"/>
                          <a:cs typeface="Trebuchet MS"/>
                        </a:rPr>
                        <a:t>: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991360" algn="l"/>
                        </a:tabLst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spcBef>
                          <a:spcPts val="114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996439" algn="l"/>
                        </a:tabLst>
                      </a:pPr>
                      <a:r>
                        <a:rPr sz="2200" spc="-4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4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Выход</a:t>
                      </a:r>
                      <a:r>
                        <a:rPr sz="2200" spc="21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22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пропуском</a:t>
                      </a:r>
                      <a:r>
                        <a:rPr sz="2200" spc="21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else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994535" algn="l"/>
                        </a:tabLst>
                      </a:pPr>
                      <a:r>
                        <a:rPr sz="2200" spc="204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if</a:t>
                      </a:r>
                      <a:r>
                        <a:rPr sz="2200" spc="45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25" dirty="0">
                          <a:latin typeface="Trebuchet MS"/>
                          <a:cs typeface="Trebuchet MS"/>
                        </a:rPr>
                        <a:t>exitTest</a:t>
                      </a:r>
                      <a:r>
                        <a:rPr sz="2200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95" dirty="0">
                          <a:latin typeface="Trebuchet MS"/>
                          <a:cs typeface="Trebuchet MS"/>
                        </a:rPr>
                        <a:t>():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705610" algn="l"/>
                        </a:tabLst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break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</a:pPr>
                      <a:r>
                        <a:rPr sz="2200" spc="7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</a:t>
                      </a:r>
                      <a:r>
                        <a:rPr sz="2200" spc="6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r  </a:t>
                      </a:r>
                      <a:r>
                        <a:rPr sz="2200" spc="-13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x </a:t>
                      </a:r>
                      <a:r>
                        <a:rPr sz="2200" spc="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n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5" dirty="0">
                          <a:latin typeface="Trebuchet MS"/>
                          <a:cs typeface="Trebuchet MS"/>
                        </a:rPr>
                        <a:t>collectio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22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  <a:p>
                      <a:pPr marL="409575">
                        <a:lnSpc>
                          <a:spcPct val="80000"/>
                        </a:lnSpc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  <a:p>
                      <a:pPr marL="407034" marR="274955" indent="-2540">
                        <a:lnSpc>
                          <a:spcPct val="80000"/>
                        </a:lnSpc>
                        <a:spcBef>
                          <a:spcPts val="890"/>
                        </a:spcBef>
                      </a:pPr>
                      <a:r>
                        <a:rPr sz="2200" spc="-4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4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Выход</a:t>
                      </a:r>
                      <a:r>
                        <a:rPr sz="2200" spc="-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пропуском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else </a:t>
                      </a:r>
                      <a:r>
                        <a:rPr sz="2200" spc="-2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exitTes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2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spc="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  <a:p>
                      <a:pPr marL="695960">
                        <a:lnSpc>
                          <a:spcPct val="80000"/>
                        </a:lnSpc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break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01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719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5130">
                        <a:lnSpc>
                          <a:spcPct val="80000"/>
                        </a:lnSpc>
                      </a:pPr>
                      <a:r>
                        <a:rPr sz="2200" spc="-3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Переход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заголовку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цикла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95250" algn="r">
                        <a:lnSpc>
                          <a:spcPct val="80000"/>
                        </a:lnSpc>
                      </a:pPr>
                      <a:r>
                        <a:rPr sz="2200" spc="-3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Переход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19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заголовку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цикла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9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ct val="80000"/>
                        </a:lnSpc>
                      </a:pP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ski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2200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Tes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2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spc="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9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ct val="80000"/>
                        </a:lnSpc>
                      </a:pP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ski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2200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Tes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2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spc="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10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6595">
                        <a:lnSpc>
                          <a:spcPct val="80000"/>
                        </a:lnSpc>
                      </a:pPr>
                      <a:r>
                        <a:rPr sz="2200" spc="1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continue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10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14300" algn="ctr">
                        <a:lnSpc>
                          <a:spcPct val="80000"/>
                        </a:lnSpc>
                      </a:pPr>
                      <a:r>
                        <a:rPr sz="2200" spc="1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continue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70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Выполняется,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если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было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break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8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Выполняется,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если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было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break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80000"/>
                        </a:lnSpc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els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2200" spc="-15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80000"/>
                        </a:lnSpc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els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2200" spc="-15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9575">
                        <a:lnSpc>
                          <a:spcPct val="80000"/>
                        </a:lnSpc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9575">
                        <a:lnSpc>
                          <a:spcPct val="80000"/>
                        </a:lnSpc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49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52400" y="5897776"/>
            <a:ext cx="9448800" cy="733290"/>
          </a:xfrm>
          <a:prstGeom prst="rect">
            <a:avLst/>
          </a:prstGeom>
        </p:spPr>
        <p:txBody>
          <a:bodyPr vert="horz" wrap="square" lIns="0" tIns="55638" rIns="0" bIns="0" rtlCol="0">
            <a:spAutoFit/>
          </a:bodyPr>
          <a:lstStyle/>
          <a:p>
            <a:pPr marL="21820">
              <a:spcBef>
                <a:spcPts val="436"/>
              </a:spcBef>
            </a:pPr>
            <a:r>
              <a:rPr sz="2200" spc="-26" dirty="0">
                <a:latin typeface="Tahoma"/>
                <a:cs typeface="Tahoma"/>
              </a:rPr>
              <a:t>Если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циклы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-27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или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200" spc="-27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прервать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оператором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break</a:t>
            </a:r>
            <a:r>
              <a:rPr sz="2200" spc="17" dirty="0">
                <a:latin typeface="Tahoma"/>
                <a:cs typeface="Tahoma"/>
              </a:rPr>
              <a:t>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соответствующие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 err="1">
                <a:latin typeface="Tahoma"/>
                <a:cs typeface="Tahoma"/>
              </a:rPr>
              <a:t>им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9" dirty="0" err="1">
                <a:latin typeface="Tahoma"/>
                <a:cs typeface="Tahoma"/>
              </a:rPr>
              <a:t>блоки</a:t>
            </a:r>
            <a:r>
              <a:rPr lang="ru-RU" sz="2200" spc="-69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els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29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выполнять</a:t>
            </a:r>
            <a:r>
              <a:rPr sz="2200" spc="-103" dirty="0">
                <a:latin typeface="Tahoma"/>
                <a:cs typeface="Tahoma"/>
              </a:rPr>
              <a:t>с</a:t>
            </a:r>
            <a:r>
              <a:rPr sz="2200" spc="-26" dirty="0">
                <a:latin typeface="Tahoma"/>
                <a:cs typeface="Tahoma"/>
              </a:rPr>
              <a:t>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</a:t>
            </a:r>
            <a:r>
              <a:rPr sz="2200" spc="-146" dirty="0">
                <a:latin typeface="Tahoma"/>
                <a:cs typeface="Tahoma"/>
              </a:rPr>
              <a:t>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б</a:t>
            </a:r>
            <a:r>
              <a:rPr sz="2200" spc="-180" dirty="0">
                <a:latin typeface="Tahoma"/>
                <a:cs typeface="Tahoma"/>
              </a:rPr>
              <a:t>у</a:t>
            </a:r>
            <a:r>
              <a:rPr sz="2200" spc="-52" dirty="0">
                <a:latin typeface="Tahoma"/>
                <a:cs typeface="Tahoma"/>
              </a:rPr>
              <a:t>ду</a:t>
            </a:r>
            <a:r>
              <a:rPr sz="2200" spc="-189" dirty="0">
                <a:latin typeface="Tahoma"/>
                <a:cs typeface="Tahoma"/>
              </a:rPr>
              <a:t>т</a:t>
            </a:r>
            <a:r>
              <a:rPr sz="2200" spc="-52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9372" y="92333"/>
            <a:ext cx="7688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dirty="0"/>
              <a:t>Конструкция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3200" spc="-26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3200" spc="-9" dirty="0"/>
              <a:t>цикла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69334" y="806788"/>
            <a:ext cx="7993531" cy="1029000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120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приведенном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примере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выполняется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проверка,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является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положительное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целое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i="1" spc="-26" dirty="0">
                <a:latin typeface="Corbel"/>
                <a:cs typeface="Corbel"/>
              </a:rPr>
              <a:t>y</a:t>
            </a:r>
            <a:r>
              <a:rPr sz="2200" i="1" spc="94" dirty="0">
                <a:latin typeface="Corbel"/>
                <a:cs typeface="Corbel"/>
              </a:rPr>
              <a:t> </a:t>
            </a:r>
            <a:r>
              <a:rPr sz="2200" spc="-69" dirty="0">
                <a:latin typeface="Tahoma"/>
                <a:cs typeface="Tahoma"/>
              </a:rPr>
              <a:t>простым,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счет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поиска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сомножителей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больше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37" dirty="0">
                <a:latin typeface="Tahoma"/>
                <a:cs typeface="Tahoma"/>
              </a:rPr>
              <a:t>1: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31939" y="3406609"/>
            <a:ext cx="5179922" cy="3382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  <a:tabLst>
                <a:tab pos="2593292" algn="l"/>
              </a:tabLst>
            </a:pP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062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AA21FF"/>
                </a:solidFill>
                <a:latin typeface="SimSun"/>
                <a:cs typeface="SimSun"/>
              </a:rPr>
              <a:t>%</a:t>
            </a:r>
            <a:r>
              <a:rPr sz="2062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81" dirty="0">
                <a:latin typeface="SimSun"/>
                <a:cs typeface="SimSun"/>
              </a:rPr>
              <a:t> </a:t>
            </a:r>
            <a:r>
              <a:rPr sz="2062" spc="155" dirty="0">
                <a:latin typeface="SimSun"/>
                <a:cs typeface="SimSun"/>
              </a:rPr>
              <a:t>=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dirty="0">
                <a:latin typeface="SimSun"/>
                <a:cs typeface="SimSun"/>
              </a:rPr>
              <a:t> </a:t>
            </a:r>
            <a:r>
              <a:rPr sz="2062" spc="-515" dirty="0">
                <a:latin typeface="SimSun"/>
                <a:cs typeface="SimSun"/>
              </a:rPr>
              <a:t> </a:t>
            </a:r>
            <a:r>
              <a:rPr sz="2062" spc="155" dirty="0">
                <a:latin typeface="SimSun"/>
                <a:cs typeface="SimSun"/>
              </a:rPr>
              <a:t>0</a:t>
            </a:r>
            <a:r>
              <a:rPr sz="2062" spc="17" dirty="0">
                <a:latin typeface="SimSun"/>
                <a:cs typeface="SimSun"/>
              </a:rPr>
              <a:t>: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Остаток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от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деления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80564" y="3667459"/>
            <a:ext cx="6973475" cy="3382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  <a:tabLst>
                <a:tab pos="4521077" algn="l"/>
              </a:tabLst>
            </a:pP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latin typeface="SimSun"/>
                <a:cs typeface="SimSun"/>
              </a:rPr>
              <a:t>(</a:t>
            </a:r>
            <a:r>
              <a:rPr sz="2062" spc="258" dirty="0">
                <a:latin typeface="SimSun"/>
                <a:cs typeface="SimSun"/>
              </a:rPr>
              <a:t>y</a:t>
            </a:r>
            <a:r>
              <a:rPr sz="2062" spc="17" dirty="0">
                <a:latin typeface="SimSun"/>
                <a:cs typeface="SimSun"/>
              </a:rPr>
              <a:t>,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7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2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45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96" dirty="0">
                <a:solidFill>
                  <a:srgbClr val="BA2020"/>
                </a:solidFill>
                <a:latin typeface="SimSun"/>
                <a:cs typeface="SimSun"/>
              </a:rPr>
              <a:t>facto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2062" spc="-74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5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,</a:t>
            </a:r>
            <a:r>
              <a:rPr sz="2062" spc="412" dirty="0"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x</a:t>
            </a:r>
            <a:r>
              <a:rPr sz="2062" spc="17" dirty="0">
                <a:latin typeface="SimSun"/>
                <a:cs typeface="SimSun"/>
              </a:rPr>
              <a:t>)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Имеет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сомножитель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27467" y="3928310"/>
            <a:ext cx="3574015" cy="612418"/>
          </a:xfrm>
          <a:prstGeom prst="rect">
            <a:avLst/>
          </a:prstGeom>
        </p:spPr>
        <p:txBody>
          <a:bodyPr vert="horz" wrap="square" lIns="0" tIns="73095" rIns="0" bIns="0" rtlCol="0">
            <a:spAutoFit/>
          </a:bodyPr>
          <a:lstStyle/>
          <a:p>
            <a:pPr marL="21820" marR="8728" indent="652414">
              <a:lnSpc>
                <a:spcPts val="2062"/>
              </a:lnSpc>
              <a:spcBef>
                <a:spcPts val="576"/>
              </a:spcBef>
              <a:tabLst>
                <a:tab pos="1792502" algn="l"/>
              </a:tabLst>
            </a:pP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brea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007F00"/>
                </a:solidFill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Пропуск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else  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533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-=</a:t>
            </a:r>
            <a:r>
              <a:rPr sz="2062" spc="541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1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970217" y="4971735"/>
            <a:ext cx="2339038" cy="3382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Является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простым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0701" y="2891317"/>
            <a:ext cx="4352967" cy="268640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ts val="2268"/>
              </a:lnSpc>
              <a:spcBef>
                <a:spcPts val="163"/>
              </a:spcBef>
              <a:tabLst>
                <a:tab pos="492038" algn="l"/>
                <a:tab pos="2424188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062" spc="17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062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2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Для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&gt;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1</a:t>
            </a:r>
            <a:endParaRPr sz="2062" dirty="0">
              <a:latin typeface="SimSun"/>
              <a:cs typeface="SimSun"/>
            </a:endParaRPr>
          </a:p>
          <a:p>
            <a:pPr marL="98189">
              <a:lnSpc>
                <a:spcPts val="2268"/>
              </a:lnSpc>
              <a:tabLst>
                <a:tab pos="500766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while</a:t>
            </a:r>
            <a:r>
              <a:rPr sz="2062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12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62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1:</a:t>
            </a:r>
            <a:endParaRPr sz="2062" dirty="0">
              <a:latin typeface="SimSun"/>
              <a:cs typeface="SimSun"/>
            </a:endParaRPr>
          </a:p>
          <a:p>
            <a:pPr marL="98189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lnSpc>
                <a:spcPts val="1134"/>
              </a:lnSpc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7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lnSpc>
                <a:spcPts val="2156"/>
              </a:lnSpc>
              <a:tabLst>
                <a:tab pos="499675" algn="l"/>
                <a:tab pos="1619034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062" spc="180" dirty="0">
                <a:solidFill>
                  <a:srgbClr val="007F00"/>
                </a:solidFill>
                <a:latin typeface="SimSun"/>
                <a:cs typeface="SimSun"/>
              </a:rPr>
              <a:t>els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: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Н</a:t>
            </a:r>
            <a:r>
              <a:rPr sz="2062" spc="-1022" dirty="0">
                <a:solidFill>
                  <a:srgbClr val="BA2020"/>
                </a:solidFill>
                <a:latin typeface="SimSun"/>
                <a:cs typeface="SimSun"/>
              </a:rPr>
              <a:t>о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рмальный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в</a:t>
            </a:r>
            <a:r>
              <a:rPr sz="2062" spc="-1022" dirty="0">
                <a:solidFill>
                  <a:srgbClr val="BA2020"/>
                </a:solidFill>
                <a:latin typeface="SimSun"/>
                <a:cs typeface="SimSun"/>
              </a:rPr>
              <a:t>ы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ход</a:t>
            </a:r>
            <a:endParaRPr sz="2062" dirty="0">
              <a:latin typeface="SimSun"/>
              <a:cs typeface="SimSun"/>
            </a:endParaRPr>
          </a:p>
          <a:p>
            <a:pPr marL="98189">
              <a:lnSpc>
                <a:spcPts val="2268"/>
              </a:lnSpc>
              <a:tabLst>
                <a:tab pos="1145543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latin typeface="SimSun"/>
                <a:cs typeface="SimSun"/>
              </a:rPr>
              <a:t>(</a:t>
            </a:r>
            <a:r>
              <a:rPr sz="2062" spc="258" dirty="0">
                <a:latin typeface="SimSun"/>
                <a:cs typeface="SimSun"/>
              </a:rPr>
              <a:t>y</a:t>
            </a:r>
            <a:r>
              <a:rPr sz="2062" spc="17" dirty="0">
                <a:latin typeface="SimSun"/>
                <a:cs typeface="SimSun"/>
              </a:rPr>
              <a:t>,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8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55" dirty="0">
                <a:solidFill>
                  <a:srgbClr val="BA2020"/>
                </a:solidFill>
                <a:latin typeface="SimSun"/>
                <a:cs typeface="SimSun"/>
              </a:rPr>
              <a:t>i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48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prim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10</a:t>
            </a:r>
            <a:endParaRPr sz="1031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цикла в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  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break, continue, pass 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конструкция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244733"/>
            <a:ext cx="6011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Операторы</a:t>
            </a:r>
            <a:r>
              <a:rPr sz="3200" spc="69" dirty="0"/>
              <a:t> </a:t>
            </a:r>
            <a:r>
              <a:rPr sz="3200" spc="-9" dirty="0"/>
              <a:t>цикла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1295400"/>
            <a:ext cx="8456102" cy="4853444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97493" marR="988440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43" dirty="0">
                <a:latin typeface="Tahoma"/>
                <a:cs typeface="Tahoma"/>
              </a:rPr>
              <a:t>Алгоритмы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решения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многих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задач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требуют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некоторого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количества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повторений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своих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отдельных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частей.</a:t>
            </a:r>
            <a:endParaRPr sz="2200" dirty="0">
              <a:latin typeface="Tahoma"/>
              <a:cs typeface="Tahoma"/>
            </a:endParaRPr>
          </a:p>
          <a:p>
            <a:pPr marL="49749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77" dirty="0">
                <a:latin typeface="Tahoma"/>
                <a:cs typeface="Tahoma"/>
              </a:rPr>
              <a:t>Такие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повторяющиеся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участки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называют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циклическими,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операторы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языка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Python,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реализующие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соответствующие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повторения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b="1" spc="-850" dirty="0">
                <a:latin typeface="Yu Gothic"/>
                <a:cs typeface="Yu Gothic"/>
              </a:rPr>
              <a:t>операторами</a:t>
            </a:r>
            <a:r>
              <a:rPr sz="2200" b="1" spc="129" dirty="0">
                <a:latin typeface="Yu Gothic"/>
                <a:cs typeface="Yu Gothic"/>
              </a:rPr>
              <a:t> </a:t>
            </a:r>
            <a:r>
              <a:rPr sz="2200" b="1" spc="-696" dirty="0">
                <a:latin typeface="Yu Gothic"/>
                <a:cs typeface="Yu Gothic"/>
              </a:rPr>
              <a:t>цикла</a:t>
            </a:r>
            <a:r>
              <a:rPr sz="2200" spc="-696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497493" indent="-236746">
              <a:spcBef>
                <a:spcPts val="57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52" dirty="0">
                <a:latin typeface="Tahoma"/>
                <a:cs typeface="Tahoma"/>
              </a:rPr>
              <a:t>Цикл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состоит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из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="1" spc="-919" dirty="0">
                <a:latin typeface="Yu Gothic"/>
                <a:cs typeface="Yu Gothic"/>
              </a:rPr>
              <a:t>заголовка</a:t>
            </a:r>
            <a:r>
              <a:rPr sz="2200" b="1" spc="146" dirty="0">
                <a:latin typeface="Yu Gothic"/>
                <a:cs typeface="Yu Gothic"/>
              </a:rPr>
              <a:t> </a:t>
            </a:r>
            <a:r>
              <a:rPr sz="2200" b="1" spc="-825" dirty="0">
                <a:latin typeface="Yu Gothic"/>
                <a:cs typeface="Yu Gothic"/>
              </a:rPr>
              <a:t>цикла</a:t>
            </a:r>
            <a:r>
              <a:rPr sz="2200" b="1" spc="86" dirty="0">
                <a:latin typeface="Yu Gothic"/>
                <a:cs typeface="Yu Gothic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="1" spc="-902" dirty="0">
                <a:latin typeface="Yu Gothic"/>
                <a:cs typeface="Yu Gothic"/>
              </a:rPr>
              <a:t>тела</a:t>
            </a:r>
            <a:r>
              <a:rPr sz="2200" b="1" spc="146" dirty="0">
                <a:latin typeface="Yu Gothic"/>
                <a:cs typeface="Yu Gothic"/>
              </a:rPr>
              <a:t> </a:t>
            </a:r>
            <a:r>
              <a:rPr sz="2200" b="1" spc="-696" dirty="0">
                <a:latin typeface="Yu Gothic"/>
                <a:cs typeface="Yu Gothic"/>
              </a:rPr>
              <a:t>цикла</a:t>
            </a:r>
            <a:r>
              <a:rPr sz="2200" spc="-696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497493" marR="439669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60" dirty="0">
                <a:latin typeface="Tahoma"/>
                <a:cs typeface="Tahoma"/>
              </a:rPr>
              <a:t>Заголовок </a:t>
            </a:r>
            <a:r>
              <a:rPr sz="2200" spc="-112" dirty="0">
                <a:latin typeface="Tahoma"/>
                <a:cs typeface="Tahoma"/>
              </a:rPr>
              <a:t>определяет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условие</a:t>
            </a:r>
            <a:r>
              <a:rPr sz="2200" spc="-103" dirty="0">
                <a:latin typeface="Tahoma"/>
                <a:cs typeface="Tahoma"/>
              </a:rPr>
              <a:t> прекращения </a:t>
            </a:r>
            <a:r>
              <a:rPr sz="2200" spc="-60" dirty="0">
                <a:latin typeface="Tahoma"/>
                <a:cs typeface="Tahoma"/>
              </a:rPr>
              <a:t>(или </a:t>
            </a:r>
            <a:r>
              <a:rPr sz="2200" spc="-86" dirty="0">
                <a:latin typeface="Tahoma"/>
                <a:cs typeface="Tahoma"/>
              </a:rPr>
              <a:t>выполнения) </a:t>
            </a:r>
            <a:r>
              <a:rPr sz="2200" spc="-69" dirty="0">
                <a:latin typeface="Tahoma"/>
                <a:cs typeface="Tahoma"/>
              </a:rPr>
              <a:t>цикла, </a:t>
            </a:r>
            <a:r>
              <a:rPr sz="2200" spc="-103" dirty="0">
                <a:latin typeface="Tahoma"/>
                <a:cs typeface="Tahoma"/>
              </a:rPr>
              <a:t>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тело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содержит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операторы,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которые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нужно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повторять.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26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spcBef>
                <a:spcPts val="9"/>
              </a:spcBef>
            </a:pPr>
            <a:r>
              <a:rPr sz="2200" spc="-86" dirty="0">
                <a:latin typeface="Tahoma"/>
                <a:cs typeface="Tahoma"/>
              </a:rPr>
              <a:t>Операторы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Python: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67"/>
              </a:spcBef>
              <a:buAutoNum type="arabicPeriod"/>
              <a:tabLst>
                <a:tab pos="498584" algn="l"/>
              </a:tabLst>
            </a:pPr>
            <a:r>
              <a:rPr sz="2200" spc="-52" dirty="0">
                <a:latin typeface="Tahoma"/>
                <a:cs typeface="Tahoma"/>
              </a:rPr>
              <a:t>Цикл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endParaRPr sz="2200" dirty="0">
              <a:latin typeface="SimSun"/>
              <a:cs typeface="SimSun"/>
            </a:endParaRPr>
          </a:p>
          <a:p>
            <a:pPr marL="497493" indent="-304387">
              <a:spcBef>
                <a:spcPts val="576"/>
              </a:spcBef>
              <a:buAutoNum type="arabicPeriod"/>
              <a:tabLst>
                <a:tab pos="498584" algn="l"/>
              </a:tabLst>
            </a:pPr>
            <a:r>
              <a:rPr sz="2200" spc="-52" dirty="0">
                <a:latin typeface="Tahoma"/>
                <a:cs typeface="Tahoma"/>
              </a:rPr>
              <a:t>Цикл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309246"/>
            <a:ext cx="5630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37" dirty="0"/>
              <a:t> </a:t>
            </a:r>
            <a:r>
              <a:rPr sz="3200" spc="-9" dirty="0"/>
              <a:t>цикла</a:t>
            </a:r>
            <a:r>
              <a:rPr sz="3200" spc="146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7200" y="1143000"/>
            <a:ext cx="5373973" cy="501717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255292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77" dirty="0">
                <a:latin typeface="Tahoma"/>
                <a:cs typeface="Tahoma"/>
              </a:rPr>
              <a:t>Операто</a:t>
            </a:r>
            <a:r>
              <a:rPr sz="2200" spc="-69" dirty="0">
                <a:latin typeface="Tahoma"/>
                <a:cs typeface="Tahoma"/>
              </a:rPr>
              <a:t>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29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многократно  </a:t>
            </a:r>
            <a:r>
              <a:rPr sz="2200" spc="-77" dirty="0">
                <a:latin typeface="Tahoma"/>
                <a:cs typeface="Tahoma"/>
              </a:rPr>
              <a:t>повторяет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операторов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до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тех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пор,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пока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проверка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заголовочной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оценивается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истина.</a:t>
            </a:r>
            <a:endParaRPr sz="2200" dirty="0">
              <a:latin typeface="Tahoma"/>
              <a:cs typeface="Tahoma"/>
            </a:endParaRPr>
          </a:p>
          <a:p>
            <a:pPr marL="256383" marR="141829" indent="-235655">
              <a:spcBef>
                <a:spcPts val="996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77" dirty="0">
                <a:latin typeface="Tahoma"/>
                <a:cs typeface="Tahoma"/>
              </a:rPr>
              <a:t>Управление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продолжает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возвращаться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началу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оператора,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пока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проверка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не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даст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ложное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значение.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Когда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становится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ложным,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управление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переходит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следующий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после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блока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256383" marR="8728" indent="-235655">
              <a:spcBef>
                <a:spcPts val="97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Если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проверка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оценивается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ложное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значение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самого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начала,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тогда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тело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цикла </a:t>
            </a:r>
            <a:r>
              <a:rPr sz="2200" spc="-77" dirty="0">
                <a:latin typeface="Tahoma"/>
                <a:cs typeface="Tahoma"/>
              </a:rPr>
              <a:t>никогда </a:t>
            </a:r>
            <a:r>
              <a:rPr sz="2200" spc="-120" dirty="0">
                <a:latin typeface="Tahoma"/>
                <a:cs typeface="Tahoma"/>
              </a:rPr>
              <a:t>не</a:t>
            </a:r>
            <a:r>
              <a:rPr sz="2200" spc="-11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выполнится </a:t>
            </a:r>
            <a:r>
              <a:rPr sz="2200" spc="-52" dirty="0">
                <a:latin typeface="Tahoma"/>
                <a:cs typeface="Tahoma"/>
              </a:rPr>
              <a:t>и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29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проп</a:t>
            </a:r>
            <a:r>
              <a:rPr sz="2200" spc="-120" dirty="0">
                <a:latin typeface="Tahoma"/>
                <a:cs typeface="Tahoma"/>
              </a:rPr>
              <a:t>у</a:t>
            </a:r>
            <a:r>
              <a:rPr sz="2200" spc="-26" dirty="0">
                <a:latin typeface="Tahoma"/>
                <a:cs typeface="Tahoma"/>
              </a:rPr>
              <a:t>с</a:t>
            </a:r>
            <a:r>
              <a:rPr sz="2200" spc="-86" dirty="0">
                <a:latin typeface="Tahoma"/>
                <a:cs typeface="Tahoma"/>
              </a:rPr>
              <a:t>к</a:t>
            </a:r>
            <a:r>
              <a:rPr sz="2200" spc="-77" dirty="0">
                <a:latin typeface="Tahoma"/>
                <a:cs typeface="Tahoma"/>
              </a:rPr>
              <a:t>ает</a:t>
            </a:r>
            <a:r>
              <a:rPr sz="2200" spc="-120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я.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9526" y="942937"/>
            <a:ext cx="4046474" cy="4972125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0894" y="76200"/>
            <a:ext cx="60881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37" dirty="0"/>
              <a:t> </a:t>
            </a:r>
            <a:r>
              <a:rPr sz="3200" spc="-9" dirty="0"/>
              <a:t>цикла</a:t>
            </a:r>
            <a:r>
              <a:rPr sz="3200" spc="146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44588" y="762000"/>
            <a:ext cx="5884812" cy="358383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2200" spc="-60" dirty="0">
                <a:latin typeface="Tahoma"/>
                <a:cs typeface="Tahoma"/>
              </a:rPr>
              <a:t>Общий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формат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-17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3000" y="1350315"/>
            <a:ext cx="2070659" cy="881722"/>
          </a:xfrm>
          <a:prstGeom prst="rect">
            <a:avLst/>
          </a:prstGeom>
        </p:spPr>
        <p:txBody>
          <a:bodyPr vert="horz" wrap="square" lIns="0" tIns="73095" rIns="0" bIns="0" rtlCol="0">
            <a:spAutoFit/>
          </a:bodyPr>
          <a:lstStyle/>
          <a:p>
            <a:pPr marL="21820" marR="8728" indent="-1091">
              <a:lnSpc>
                <a:spcPts val="2062"/>
              </a:lnSpc>
              <a:spcBef>
                <a:spcPts val="576"/>
              </a:spcBef>
            </a:pP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Проверка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868" dirty="0">
                <a:solidFill>
                  <a:srgbClr val="BA2020"/>
                </a:solidFill>
                <a:latin typeface="SimSun"/>
                <a:cs typeface="SimSun"/>
              </a:rPr>
              <a:t>цикла  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Тело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цикла</a:t>
            </a:r>
            <a:endParaRPr sz="2062" dirty="0">
              <a:latin typeface="SimSun"/>
              <a:cs typeface="SimSu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3629" y="1380252"/>
            <a:ext cx="3998369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whil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latin typeface="SimSun"/>
                <a:cs typeface="SimSun"/>
              </a:rPr>
              <a:t>expressio</a:t>
            </a:r>
            <a:r>
              <a:rPr sz="2200" spc="17" dirty="0">
                <a:latin typeface="SimSun"/>
                <a:cs typeface="SimSun"/>
              </a:rPr>
              <a:t>n</a:t>
            </a:r>
            <a:r>
              <a:rPr sz="2200" spc="-73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702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latin typeface="SimSun"/>
                <a:cs typeface="SimSun"/>
              </a:rPr>
              <a:t>operators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3629" y="2666455"/>
            <a:ext cx="8405917" cy="2721559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21820">
              <a:spcBef>
                <a:spcPts val="746"/>
              </a:spcBef>
            </a:pPr>
            <a:r>
              <a:rPr sz="2200" spc="-52" dirty="0">
                <a:latin typeface="Tahoma"/>
                <a:cs typeface="Tahoma"/>
              </a:rPr>
              <a:t>Цик</a:t>
            </a:r>
            <a:r>
              <a:rPr sz="2200" spc="-43" dirty="0">
                <a:latin typeface="Tahoma"/>
                <a:cs typeface="Tahoma"/>
              </a:rPr>
              <a:t>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whil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43" dirty="0">
                <a:latin typeface="Tahoma"/>
                <a:cs typeface="Tahoma"/>
              </a:rPr>
              <a:t>м</a:t>
            </a:r>
            <a:r>
              <a:rPr sz="2200" spc="-94" dirty="0">
                <a:latin typeface="Tahoma"/>
                <a:cs typeface="Tahoma"/>
              </a:rPr>
              <a:t>о</a:t>
            </a:r>
            <a:r>
              <a:rPr sz="2200" spc="-77" dirty="0">
                <a:latin typeface="Tahoma"/>
                <a:cs typeface="Tahoma"/>
              </a:rPr>
              <a:t>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использовать:</a:t>
            </a:r>
            <a:endParaRPr sz="2200" dirty="0">
              <a:latin typeface="Tahoma"/>
              <a:cs typeface="Tahoma"/>
            </a:endParaRPr>
          </a:p>
          <a:p>
            <a:pPr marL="49749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математических </a:t>
            </a:r>
            <a:r>
              <a:rPr sz="2200" spc="-86" dirty="0">
                <a:latin typeface="Tahoma"/>
                <a:cs typeface="Tahoma"/>
              </a:rPr>
              <a:t>итерационных </a:t>
            </a:r>
            <a:r>
              <a:rPr sz="2200" spc="-69" dirty="0">
                <a:latin typeface="Tahoma"/>
                <a:cs typeface="Tahoma"/>
              </a:rPr>
              <a:t>алгоритмах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112" dirty="0">
                <a:latin typeface="Tahoma"/>
                <a:cs typeface="Tahoma"/>
              </a:rPr>
              <a:t>проведения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вычислений </a:t>
            </a:r>
            <a:r>
              <a:rPr sz="2200" spc="-52" dirty="0">
                <a:latin typeface="Tahoma"/>
                <a:cs typeface="Tahoma"/>
              </a:rPr>
              <a:t>с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заданной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точностью;</a:t>
            </a:r>
            <a:endParaRPr sz="2200" dirty="0">
              <a:latin typeface="Tahoma"/>
              <a:cs typeface="Tahoma"/>
            </a:endParaRPr>
          </a:p>
          <a:p>
            <a:pPr marL="497493" marR="593500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94" dirty="0">
                <a:latin typeface="Tahoma"/>
                <a:cs typeface="Tahoma"/>
              </a:rPr>
              <a:t>при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вводе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количество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заранее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неизвестно,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условие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завершения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ввода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определено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некоторым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введенным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значением;</a:t>
            </a:r>
            <a:endParaRPr sz="2200" dirty="0">
              <a:latin typeface="Tahoma"/>
              <a:cs typeface="Tahoma"/>
            </a:endParaRPr>
          </a:p>
          <a:p>
            <a:pPr marL="497493" indent="-236746">
              <a:spcBef>
                <a:spcPts val="567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94" dirty="0">
                <a:latin typeface="Tahoma"/>
                <a:cs typeface="Tahoma"/>
              </a:rPr>
              <a:t>при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поиске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нужного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какой-либо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структуре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5437" y="457200"/>
            <a:ext cx="87551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52" dirty="0"/>
              <a:t>Примеры</a:t>
            </a:r>
            <a:r>
              <a:rPr sz="3200" spc="189" dirty="0"/>
              <a:t> </a:t>
            </a:r>
            <a:r>
              <a:rPr sz="3200" spc="-86" dirty="0"/>
              <a:t>использования</a:t>
            </a:r>
            <a:r>
              <a:rPr sz="3200" spc="180" dirty="0"/>
              <a:t> </a:t>
            </a:r>
            <a:r>
              <a:rPr sz="3200" spc="-9" dirty="0"/>
              <a:t>цикла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400" y="1524000"/>
            <a:ext cx="6400800" cy="2732459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402577">
              <a:spcBef>
                <a:spcPts val="746"/>
              </a:spcBef>
            </a:pPr>
            <a:r>
              <a:rPr sz="2200" spc="-43" dirty="0">
                <a:latin typeface="Tahoma"/>
                <a:cs typeface="Tahoma"/>
              </a:rPr>
              <a:t>Выв</a:t>
            </a:r>
            <a:r>
              <a:rPr sz="2200" spc="-86" dirty="0">
                <a:latin typeface="Tahoma"/>
                <a:cs typeface="Tahoma"/>
              </a:rPr>
              <a:t>о</a:t>
            </a:r>
            <a:r>
              <a:rPr sz="2200" spc="-60" dirty="0">
                <a:latin typeface="Tahoma"/>
                <a:cs typeface="Tahoma"/>
              </a:rPr>
              <a:t>д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чисел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диапазоне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Lucida Sans Unicode"/>
                <a:cs typeface="Lucida Sans Unicode"/>
              </a:rPr>
              <a:t>[</a:t>
            </a:r>
            <a:r>
              <a:rPr sz="2200" spc="-112" dirty="0">
                <a:latin typeface="Tahoma"/>
                <a:cs typeface="Tahoma"/>
              </a:rPr>
              <a:t>0</a:t>
            </a:r>
            <a:r>
              <a:rPr sz="2200" i="1" spc="-9" dirty="0">
                <a:latin typeface="Arial"/>
                <a:cs typeface="Arial"/>
              </a:rPr>
              <a:t>,</a:t>
            </a:r>
            <a:r>
              <a:rPr sz="2200" i="1" spc="-215" dirty="0">
                <a:latin typeface="Arial"/>
                <a:cs typeface="Arial"/>
              </a:rPr>
              <a:t> </a:t>
            </a:r>
            <a:r>
              <a:rPr sz="2200" spc="-112" dirty="0">
                <a:latin typeface="Tahoma"/>
                <a:cs typeface="Tahoma"/>
              </a:rPr>
              <a:t>10</a:t>
            </a:r>
            <a:r>
              <a:rPr sz="2200" spc="112" dirty="0">
                <a:latin typeface="Lucida Sans Unicode"/>
                <a:cs typeface="Lucida Sans Unicode"/>
              </a:rPr>
              <a:t>)</a:t>
            </a:r>
            <a:r>
              <a:rPr sz="2200" spc="17" dirty="0">
                <a:latin typeface="Lucida Sans Unicode"/>
                <a:cs typeface="Lucida Sans Unicode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шагом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1</a:t>
            </a:r>
            <a:r>
              <a:rPr sz="2200" spc="-155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1130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258" dirty="0">
                <a:latin typeface="SimSun"/>
                <a:cs typeface="SimSun"/>
              </a:rPr>
              <a:t>a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b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1</a:t>
            </a:r>
            <a:r>
              <a:rPr sz="2200" spc="17" dirty="0">
                <a:latin typeface="SimSun"/>
                <a:cs typeface="SimSun"/>
              </a:rPr>
              <a:t>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while</a:t>
            </a:r>
            <a:r>
              <a:rPr sz="2200" spc="47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a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12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b: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a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5935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7" dirty="0">
                <a:latin typeface="SimSun"/>
                <a:cs typeface="SimSun"/>
              </a:rPr>
              <a:t>a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+=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</a:pPr>
            <a:endParaRPr sz="2200" dirty="0">
              <a:latin typeface="Microsoft JhengHei UI"/>
              <a:cs typeface="Microsoft JhengHei UI"/>
            </a:endParaRPr>
          </a:p>
          <a:p>
            <a:pPr marL="426578">
              <a:spcBef>
                <a:spcPts val="9"/>
              </a:spcBef>
            </a:pPr>
            <a:r>
              <a:rPr sz="2200" spc="189" dirty="0">
                <a:latin typeface="SimSun"/>
                <a:cs typeface="SimSun"/>
              </a:rPr>
              <a:t>0123456789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5953" y="151894"/>
            <a:ext cx="8221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52" dirty="0"/>
              <a:t>Примеры</a:t>
            </a:r>
            <a:r>
              <a:rPr sz="3200" spc="189" dirty="0"/>
              <a:t> </a:t>
            </a:r>
            <a:r>
              <a:rPr sz="3200" spc="-86" dirty="0"/>
              <a:t>использования</a:t>
            </a:r>
            <a:r>
              <a:rPr sz="3200" spc="180" dirty="0"/>
              <a:t> </a:t>
            </a:r>
            <a:r>
              <a:rPr sz="3200" spc="-9" dirty="0"/>
              <a:t>цикла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3400" y="914400"/>
            <a:ext cx="9220200" cy="571992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ct val="80000"/>
              </a:lnSpc>
              <a:spcBef>
                <a:spcPts val="163"/>
              </a:spcBef>
              <a:tabLst>
                <a:tab pos="49640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43" dirty="0">
                <a:latin typeface="Trebuchet MS"/>
                <a:cs typeface="Trebuchet MS"/>
              </a:rPr>
              <a:t>number </a:t>
            </a:r>
            <a:r>
              <a:rPr sz="2200" spc="137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627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24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49640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0" dirty="0">
                <a:latin typeface="Trebuchet MS"/>
                <a:cs typeface="Trebuchet MS"/>
              </a:rPr>
              <a:t>running</a:t>
            </a:r>
            <a:r>
              <a:rPr sz="2200" spc="661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653" dirty="0">
                <a:latin typeface="Trebuchet MS"/>
                <a:cs typeface="Trebuchet MS"/>
              </a:rPr>
              <a:t> </a:t>
            </a:r>
            <a:r>
              <a:rPr sz="2200" spc="103" dirty="0">
                <a:latin typeface="Trebuchet MS"/>
                <a:cs typeface="Trebuchet MS"/>
              </a:rPr>
              <a:t>True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spcBef>
                <a:spcPts val="369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98189">
              <a:lnSpc>
                <a:spcPct val="80000"/>
              </a:lnSpc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-215" dirty="0">
                <a:solidFill>
                  <a:srgbClr val="007F00"/>
                </a:solidFill>
                <a:latin typeface="Trebuchet MS"/>
                <a:cs typeface="Trebuchet MS"/>
              </a:rPr>
              <a:t>w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h</a:t>
            </a:r>
            <a:r>
              <a:rPr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dirty="0">
                <a:solidFill>
                  <a:srgbClr val="007F00"/>
                </a:solidFill>
                <a:latin typeface="Trebuchet MS"/>
                <a:cs typeface="Trebuchet MS"/>
              </a:rPr>
              <a:t>  </a:t>
            </a:r>
            <a:r>
              <a:rPr sz="2200" spc="-155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344" dirty="0">
                <a:latin typeface="Trebuchet MS"/>
                <a:cs typeface="Trebuchet MS"/>
              </a:rPr>
              <a:t>r</a:t>
            </a:r>
            <a:r>
              <a:rPr sz="2200" spc="94" dirty="0">
                <a:latin typeface="Trebuchet MS"/>
                <a:cs typeface="Trebuchet MS"/>
              </a:rPr>
              <a:t>unn</a:t>
            </a:r>
            <a:r>
              <a:rPr sz="2200" spc="498" dirty="0">
                <a:latin typeface="Trebuchet MS"/>
                <a:cs typeface="Trebuchet MS"/>
              </a:rPr>
              <a:t>i</a:t>
            </a:r>
            <a:r>
              <a:rPr sz="2200" spc="94" dirty="0">
                <a:latin typeface="Trebuchet MS"/>
                <a:cs typeface="Trebuchet MS"/>
              </a:rPr>
              <a:t>n</a:t>
            </a:r>
            <a:r>
              <a:rPr sz="2200" spc="26" dirty="0">
                <a:latin typeface="Trebuchet MS"/>
                <a:cs typeface="Trebuchet MS"/>
              </a:rPr>
              <a:t>g</a:t>
            </a:r>
            <a:r>
              <a:rPr sz="2200" spc="-249" dirty="0"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13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703" dirty="0">
                <a:latin typeface="Trebuchet MS"/>
                <a:cs typeface="Trebuchet MS"/>
              </a:rPr>
              <a:t> </a:t>
            </a:r>
            <a:r>
              <a:rPr sz="2200" spc="292" dirty="0">
                <a:solidFill>
                  <a:srgbClr val="007F00"/>
                </a:solidFill>
                <a:latin typeface="Trebuchet MS"/>
                <a:cs typeface="Trebuchet MS"/>
              </a:rPr>
              <a:t>int</a:t>
            </a:r>
            <a:r>
              <a:rPr sz="2200" spc="292" dirty="0">
                <a:latin typeface="Trebuchet MS"/>
                <a:cs typeface="Trebuchet MS"/>
              </a:rPr>
              <a:t>(</a:t>
            </a:r>
            <a:r>
              <a:rPr sz="2200" spc="-258" dirty="0"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input</a:t>
            </a:r>
            <a:r>
              <a:rPr sz="2200" spc="120" dirty="0">
                <a:latin typeface="Trebuchet MS"/>
                <a:cs typeface="Trebuchet MS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Trebuchet MS"/>
                <a:cs typeface="Trebuchet MS"/>
              </a:rPr>
              <a:t>"Введите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6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361" dirty="0">
                <a:latin typeface="Trebuchet MS"/>
                <a:cs typeface="Trebuchet MS"/>
              </a:rPr>
              <a:t>))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98516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71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22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15" dirty="0"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14815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86" dirty="0">
                <a:latin typeface="Trebuchet MS"/>
                <a:cs typeface="Trebuchet MS"/>
              </a:rPr>
              <a:t>(</a:t>
            </a:r>
            <a:r>
              <a:rPr sz="2200" spc="86" dirty="0">
                <a:solidFill>
                  <a:srgbClr val="BA2020"/>
                </a:solidFill>
                <a:latin typeface="Trebuchet MS"/>
                <a:cs typeface="Trebuchet MS"/>
              </a:rPr>
              <a:t>"Поздравляем,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2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угадали!"</a:t>
            </a:r>
            <a:r>
              <a:rPr sz="2200" spc="94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1482660" algn="l"/>
                <a:tab pos="356973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80" dirty="0">
                <a:latin typeface="Trebuchet MS"/>
                <a:cs typeface="Trebuchet MS"/>
              </a:rPr>
              <a:t>running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196" dirty="0">
                <a:latin typeface="Trebuchet MS"/>
                <a:cs typeface="Trebuchet MS"/>
              </a:rPr>
              <a:t>False	</a:t>
            </a:r>
            <a:r>
              <a:rPr sz="2200" spc="4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Trebuchet MS"/>
                <a:cs typeface="Trebuchet MS"/>
              </a:rPr>
              <a:t>это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останавливает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цикл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52" dirty="0">
                <a:solidFill>
                  <a:srgbClr val="BA2020"/>
                </a:solidFill>
                <a:latin typeface="Trebuchet MS"/>
                <a:cs typeface="Trebuchet MS"/>
              </a:rPr>
              <a:t>while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200" spc="326" dirty="0">
                <a:solidFill>
                  <a:srgbClr val="007F00"/>
                </a:solidFill>
                <a:latin typeface="Trebuchet MS"/>
                <a:cs typeface="Trebuchet MS"/>
              </a:rPr>
              <a:t>elif</a:t>
            </a:r>
            <a:r>
              <a:rPr sz="2200" spc="730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696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&lt;</a:t>
            </a:r>
            <a:r>
              <a:rPr sz="2200" spc="68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14815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solidFill>
                  <a:srgbClr val="BA2020"/>
                </a:solidFill>
                <a:latin typeface="Trebuchet MS"/>
                <a:cs typeface="Trebuchet MS"/>
              </a:rPr>
              <a:t>больше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Trebuchet MS"/>
                <a:cs typeface="Trebuchet MS"/>
              </a:rPr>
              <a:t>этого"</a:t>
            </a:r>
            <a:r>
              <a:rPr sz="2200" spc="137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11	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14815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12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29" dirty="0">
                <a:solidFill>
                  <a:srgbClr val="BA2020"/>
                </a:solidFill>
                <a:latin typeface="Trebuchet MS"/>
                <a:cs typeface="Trebuchet MS"/>
              </a:rPr>
              <a:t>меньше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Trebuchet MS"/>
                <a:cs typeface="Trebuchet MS"/>
              </a:rPr>
              <a:t>этого"</a:t>
            </a:r>
            <a:r>
              <a:rPr sz="2200" spc="137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spcBef>
                <a:spcPts val="37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13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14	</a:t>
            </a:r>
            <a:r>
              <a:rPr sz="2200" spc="-9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другие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операторы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solidFill>
                  <a:srgbClr val="BA2020"/>
                </a:solidFill>
                <a:latin typeface="Trebuchet MS"/>
                <a:cs typeface="Trebuchet MS"/>
              </a:rPr>
              <a:t>программы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15	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120" dirty="0">
                <a:latin typeface="Trebuchet MS"/>
                <a:cs typeface="Trebuchet MS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Trebuchet MS"/>
                <a:cs typeface="Trebuchet MS"/>
              </a:rPr>
              <a:t>"Завершение."</a:t>
            </a:r>
            <a:r>
              <a:rPr sz="2200" spc="120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478946">
              <a:lnSpc>
                <a:spcPct val="80000"/>
              </a:lnSpc>
              <a:spcBef>
                <a:spcPts val="1323"/>
              </a:spcBef>
            </a:pP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Введите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12</a:t>
            </a:r>
            <a:endParaRPr sz="2200" dirty="0">
              <a:latin typeface="Trebuchet MS"/>
              <a:cs typeface="Trebuchet MS"/>
            </a:endParaRPr>
          </a:p>
          <a:p>
            <a:pPr marL="478946" marR="2526741">
              <a:lnSpc>
                <a:spcPct val="80000"/>
              </a:lnSpc>
              <a:spcBef>
                <a:spcPts val="137"/>
              </a:spcBef>
            </a:pPr>
            <a:r>
              <a:rPr sz="2200" spc="26" dirty="0">
                <a:solidFill>
                  <a:srgbClr val="BA2020"/>
                </a:solidFill>
                <a:latin typeface="Trebuchet MS"/>
                <a:cs typeface="Trebuchet MS"/>
              </a:rPr>
              <a:t>Нет,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69" dirty="0">
                <a:solidFill>
                  <a:srgbClr val="BA2020"/>
                </a:solidFill>
                <a:latin typeface="Trebuchet MS"/>
                <a:cs typeface="Trebuchet MS"/>
              </a:rPr>
              <a:t>больше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52" dirty="0">
                <a:solidFill>
                  <a:srgbClr val="BA2020"/>
                </a:solidFill>
                <a:latin typeface="Trebuchet MS"/>
                <a:cs typeface="Trebuchet MS"/>
              </a:rPr>
              <a:t>этого </a:t>
            </a:r>
            <a:r>
              <a:rPr sz="2200" spc="-39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Введите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30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</a:t>
            </a:r>
            <a:r>
              <a:rPr sz="2200" spc="30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24</a:t>
            </a:r>
            <a:endParaRPr sz="2200" dirty="0">
              <a:latin typeface="Trebuchet MS"/>
              <a:cs typeface="Trebuchet MS"/>
            </a:endParaRPr>
          </a:p>
          <a:p>
            <a:pPr marL="478946">
              <a:lnSpc>
                <a:spcPct val="80000"/>
              </a:lnSpc>
            </a:pP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Поздравляем,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37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26" dirty="0">
                <a:solidFill>
                  <a:srgbClr val="BA2020"/>
                </a:solidFill>
                <a:latin typeface="Trebuchet MS"/>
                <a:cs typeface="Trebuchet MS"/>
              </a:rPr>
              <a:t>угадали!</a:t>
            </a:r>
            <a:endParaRPr sz="2200" dirty="0">
              <a:latin typeface="Trebuchet MS"/>
              <a:cs typeface="Trebuchet MS"/>
            </a:endParaRPr>
          </a:p>
          <a:p>
            <a:pPr marL="478946">
              <a:lnSpc>
                <a:spcPct val="80000"/>
              </a:lnSpc>
            </a:pPr>
            <a:r>
              <a:rPr sz="2200" spc="-26" dirty="0">
                <a:solidFill>
                  <a:srgbClr val="BA2020"/>
                </a:solidFill>
                <a:latin typeface="Trebuchet MS"/>
                <a:cs typeface="Trebuchet MS"/>
              </a:rPr>
              <a:t>Завершение.</a:t>
            </a:r>
            <a:endParaRPr sz="22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82273" y="152400"/>
            <a:ext cx="7459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29" dirty="0"/>
              <a:t> </a:t>
            </a:r>
            <a:r>
              <a:rPr sz="3200" spc="-9" dirty="0"/>
              <a:t>цикла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7200" y="990600"/>
            <a:ext cx="8446283" cy="5114925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81825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for...in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также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является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оператором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который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осуществляет итерацию </a:t>
            </a:r>
            <a:r>
              <a:rPr sz="2200" spc="-112" dirty="0">
                <a:latin typeface="Tahoma"/>
                <a:cs typeface="Tahoma"/>
              </a:rPr>
              <a:t>по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i="1" spc="-196" dirty="0">
                <a:latin typeface="Arial"/>
                <a:cs typeface="Arial"/>
              </a:rPr>
              <a:t>последовательности</a:t>
            </a:r>
            <a:r>
              <a:rPr sz="2200" i="1" spc="-189" dirty="0">
                <a:latin typeface="Arial"/>
                <a:cs typeface="Arial"/>
              </a:rPr>
              <a:t> </a:t>
            </a:r>
            <a:r>
              <a:rPr sz="2200" spc="-86" dirty="0">
                <a:latin typeface="Tahoma"/>
                <a:cs typeface="Tahoma"/>
              </a:rPr>
              <a:t>объектов, </a:t>
            </a:r>
            <a:r>
              <a:rPr sz="2200" spc="-120" dirty="0">
                <a:latin typeface="Tahoma"/>
                <a:cs typeface="Tahoma"/>
              </a:rPr>
              <a:t>т.е.</a:t>
            </a:r>
            <a:r>
              <a:rPr sz="2200" spc="-112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проходит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через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каждый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последовательности.</a:t>
            </a:r>
            <a:endParaRPr sz="2200" dirty="0">
              <a:latin typeface="Tahoma"/>
              <a:cs typeface="Tahoma"/>
            </a:endParaRPr>
          </a:p>
          <a:p>
            <a:pPr marL="878250" marR="134192" indent="-235655">
              <a:lnSpc>
                <a:spcPct val="102699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i="1" spc="-189" dirty="0">
                <a:latin typeface="Arial"/>
                <a:cs typeface="Arial"/>
              </a:rPr>
              <a:t>Последовательность</a:t>
            </a:r>
            <a:r>
              <a:rPr sz="2200" i="1" spc="146" dirty="0">
                <a:latin typeface="Arial"/>
                <a:cs typeface="Arial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это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упорядоченный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неупорядоченный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набор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элементов.</a:t>
            </a:r>
            <a:endParaRPr sz="2200" dirty="0">
              <a:latin typeface="Tahoma"/>
              <a:cs typeface="Tahoma"/>
            </a:endParaRPr>
          </a:p>
          <a:p>
            <a:pPr marL="878250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dirty="0">
                <a:latin typeface="Tahoma"/>
                <a:cs typeface="Tahoma"/>
              </a:rPr>
              <a:t>В</a:t>
            </a:r>
            <a:r>
              <a:rPr sz="2200" spc="9" dirty="0">
                <a:latin typeface="Tahoma"/>
                <a:cs typeface="Tahoma"/>
              </a:rPr>
              <a:t>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многих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</a:t>
            </a:r>
            <a:r>
              <a:rPr sz="2200" spc="-69" dirty="0">
                <a:latin typeface="Tahoma"/>
                <a:cs typeface="Tahoma"/>
              </a:rPr>
              <a:t>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заголов</a:t>
            </a:r>
            <a:r>
              <a:rPr sz="2200" spc="-137" dirty="0">
                <a:latin typeface="Tahoma"/>
                <a:cs typeface="Tahoma"/>
              </a:rPr>
              <a:t>к</a:t>
            </a:r>
            <a:r>
              <a:rPr sz="2200" spc="-172" dirty="0">
                <a:latin typeface="Tahoma"/>
                <a:cs typeface="Tahoma"/>
              </a:rPr>
              <a:t>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r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</a:t>
            </a:r>
            <a:r>
              <a:rPr sz="2200" spc="-129" dirty="0">
                <a:latin typeface="Tahoma"/>
                <a:cs typeface="Tahoma"/>
              </a:rPr>
              <a:t>у</a:t>
            </a:r>
            <a:r>
              <a:rPr sz="2200" spc="-94" dirty="0">
                <a:latin typeface="Tahoma"/>
                <a:cs typeface="Tahoma"/>
              </a:rPr>
              <a:t>ет</a:t>
            </a:r>
            <a:r>
              <a:rPr sz="2200" spc="-129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функция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range</a:t>
            </a:r>
            <a:r>
              <a:rPr sz="2200" spc="-60" dirty="0">
                <a:latin typeface="Tahoma"/>
                <a:cs typeface="Tahoma"/>
              </a:rPr>
              <a:t>,  </a:t>
            </a:r>
            <a:r>
              <a:rPr sz="2200" spc="-86" dirty="0">
                <a:latin typeface="Tahoma"/>
                <a:cs typeface="Tahoma"/>
              </a:rPr>
              <a:t>которая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является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генератором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арифметических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прогрессий: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1151"/>
              </a:spcBef>
              <a:tabLst>
                <a:tab pos="422214" algn="l"/>
                <a:tab pos="379774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68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(10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spc="-75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10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не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включите</a:t>
            </a:r>
            <a:r>
              <a:rPr sz="2200" spc="-1022" dirty="0">
                <a:solidFill>
                  <a:srgbClr val="BA2020"/>
                </a:solidFill>
                <a:latin typeface="SimSun"/>
                <a:cs typeface="SimSun"/>
              </a:rPr>
              <a:t>л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ьно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spcBef>
                <a:spcPts val="9"/>
              </a:spcBef>
            </a:pPr>
            <a:endParaRPr sz="2200" dirty="0">
              <a:latin typeface="Microsoft JhengHei UI"/>
              <a:cs typeface="Microsoft JhengHei UI"/>
            </a:endParaRPr>
          </a:p>
          <a:p>
            <a:pPr marL="415669"/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6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8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9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6034" y="92333"/>
            <a:ext cx="70025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29" dirty="0"/>
              <a:t> </a:t>
            </a:r>
            <a:r>
              <a:rPr sz="3200" spc="-9" dirty="0"/>
              <a:t>цикла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8996" y="758771"/>
            <a:ext cx="8450647" cy="1811694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402577">
              <a:spcBef>
                <a:spcPts val="746"/>
              </a:spcBef>
            </a:pPr>
            <a:r>
              <a:rPr sz="2200" spc="-43" dirty="0">
                <a:latin typeface="Tahoma"/>
                <a:cs typeface="Tahoma"/>
              </a:rPr>
              <a:t>Функция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генератор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арифметических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</a:t>
            </a:r>
            <a:r>
              <a:rPr sz="2200" spc="-69" dirty="0">
                <a:latin typeface="Tahoma"/>
                <a:cs typeface="Tahoma"/>
              </a:rPr>
              <a:t>г</a:t>
            </a:r>
            <a:r>
              <a:rPr sz="2200" spc="-94" dirty="0">
                <a:latin typeface="Tahoma"/>
                <a:cs typeface="Tahoma"/>
              </a:rPr>
              <a:t>ресси</a:t>
            </a:r>
            <a:r>
              <a:rPr sz="2200" spc="-112" dirty="0">
                <a:latin typeface="Tahoma"/>
                <a:cs typeface="Tahoma"/>
              </a:rPr>
              <a:t>й: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222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20" dirty="0">
                <a:solidFill>
                  <a:srgbClr val="007F00"/>
                </a:solidFill>
                <a:latin typeface="SimSun"/>
                <a:cs typeface="SimSun"/>
              </a:rPr>
              <a:t>for</a:t>
            </a:r>
            <a:r>
              <a:rPr sz="2200" spc="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507" dirty="0">
                <a:latin typeface="SimSun"/>
                <a:cs typeface="SimSun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SimSun"/>
                <a:cs typeface="SimSun"/>
              </a:rPr>
              <a:t>in</a:t>
            </a:r>
            <a:r>
              <a:rPr sz="2200" spc="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range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77" dirty="0">
                <a:latin typeface="SimSun"/>
                <a:cs typeface="SimSun"/>
              </a:rPr>
              <a:t>(1</a:t>
            </a:r>
            <a:r>
              <a:rPr sz="2200" spc="-78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541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11)</a:t>
            </a:r>
            <a:r>
              <a:rPr sz="2200" spc="-76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-825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825" dirty="0">
                <a:solidFill>
                  <a:srgbClr val="BA2020"/>
                </a:solidFill>
                <a:latin typeface="SimSun"/>
                <a:cs typeface="SimSun"/>
              </a:rPr>
              <a:t>можно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задать</a:t>
            </a:r>
            <a:r>
              <a:rPr sz="2200" spc="-1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начальное</a:t>
            </a:r>
            <a:r>
              <a:rPr sz="2200" spc="-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значение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19600" y="2973036"/>
            <a:ext cx="487680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  <a:tabLst>
                <a:tab pos="821518" algn="l"/>
              </a:tabLst>
            </a:pPr>
            <a:r>
              <a:rPr sz="2200" spc="155" dirty="0">
                <a:latin typeface="SimSun"/>
                <a:cs typeface="SimSun"/>
              </a:rPr>
              <a:t>2</a:t>
            </a:r>
            <a:r>
              <a:rPr sz="2200" spc="258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также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можно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меня</a:t>
            </a:r>
            <a:r>
              <a:rPr sz="2200" spc="-1022" dirty="0">
                <a:solidFill>
                  <a:srgbClr val="BA2020"/>
                </a:solidFill>
                <a:latin typeface="SimSun"/>
                <a:cs typeface="SimSun"/>
              </a:rPr>
              <a:t>т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ь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шаг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6083" y="2482059"/>
            <a:ext cx="4252111" cy="157007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15669">
              <a:spcBef>
                <a:spcPts val="163"/>
              </a:spcBef>
            </a:pP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6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8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9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spcBef>
                <a:spcPts val="1632"/>
              </a:spcBef>
              <a:tabLst>
                <a:tab pos="4222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7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-78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0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1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-78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2000" y="4066308"/>
            <a:ext cx="335280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6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8</a:t>
            </a:r>
            <a:r>
              <a:rPr sz="2200" spc="455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</TotalTime>
  <Words>1448</Words>
  <Application>Microsoft Office PowerPoint</Application>
  <PresentationFormat>Лист A4 (210x297 мм)</PresentationFormat>
  <Paragraphs>229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Microsoft JhengHei UI</vt:lpstr>
      <vt:lpstr>SimSun</vt:lpstr>
      <vt:lpstr>Yu Gothic</vt:lpstr>
      <vt:lpstr>Arial</vt:lpstr>
      <vt:lpstr>Calibri</vt:lpstr>
      <vt:lpstr>Calibri Light</vt:lpstr>
      <vt:lpstr>Corbel</vt:lpstr>
      <vt:lpstr>Lucida Sans Unicode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Операторы цикла</vt:lpstr>
      <vt:lpstr>Оператор цикла while</vt:lpstr>
      <vt:lpstr>Оператор цикла while</vt:lpstr>
      <vt:lpstr>Примеры использования цикла while</vt:lpstr>
      <vt:lpstr>Примеры использования цикла while</vt:lpstr>
      <vt:lpstr>Оператор цикла for</vt:lpstr>
      <vt:lpstr>Оператор цикла for</vt:lpstr>
      <vt:lpstr>Вложенные циклы for</vt:lpstr>
      <vt:lpstr>Оператор break</vt:lpstr>
      <vt:lpstr>Оператор continue</vt:lpstr>
      <vt:lpstr>Оператор pass</vt:lpstr>
      <vt:lpstr>Конструкция else цикла</vt:lpstr>
      <vt:lpstr>Конструкция else цикла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12</cp:revision>
  <dcterms:created xsi:type="dcterms:W3CDTF">2024-06-07T06:06:22Z</dcterms:created>
  <dcterms:modified xsi:type="dcterms:W3CDTF">2024-06-07T12:03:34Z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