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92" r:id="rId1"/>
  </p:sldMasterIdLst>
  <p:sldIdLst>
    <p:sldId id="256" r:id="rId2"/>
    <p:sldId id="258" r:id="rId3"/>
    <p:sldId id="260" r:id="rId4"/>
    <p:sldId id="261" r:id="rId5"/>
    <p:sldId id="262" r:id="rId6"/>
    <p:sldId id="266" r:id="rId7"/>
    <p:sldId id="268" r:id="rId8"/>
    <p:sldId id="269" r:id="rId9"/>
    <p:sldId id="271" r:id="rId10"/>
    <p:sldId id="272" r:id="rId11"/>
    <p:sldId id="273" r:id="rId12"/>
    <p:sldId id="274" r:id="rId13"/>
    <p:sldId id="275" r:id="rId14"/>
    <p:sldId id="277" r:id="rId15"/>
  </p:sldIdLst>
  <p:sldSz cx="9906000" cy="6858000" type="A4"/>
  <p:notesSz cx="5765800" cy="324485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87" userDrawn="1">
          <p15:clr>
            <a:srgbClr val="A4A3A4"/>
          </p15:clr>
        </p15:guide>
        <p15:guide id="2" pos="371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1244" y="44"/>
      </p:cViewPr>
      <p:guideLst>
        <p:guide orient="horz" pos="6087"/>
        <p:guide pos="371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2575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87673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27972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6/7/2024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836873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1724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86278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38556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05374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66358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89951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70564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8950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1945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  <p:sldLayoutId id="2147483704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python.org/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9"/>
          <p:cNvSpPr txBox="1"/>
          <p:nvPr/>
        </p:nvSpPr>
        <p:spPr>
          <a:xfrm>
            <a:off x="1143000" y="1143000"/>
            <a:ext cx="8153400" cy="2498925"/>
          </a:xfrm>
          <a:prstGeom prst="rect">
            <a:avLst/>
          </a:prstGeom>
        </p:spPr>
        <p:txBody>
          <a:bodyPr vert="horz" wrap="square" lIns="0" tIns="10957" rIns="0" bIns="0" rtlCol="0">
            <a:spAutoFit/>
          </a:bodyPr>
          <a:lstStyle/>
          <a:p>
            <a:pPr marL="9529">
              <a:spcBef>
                <a:spcPts val="86"/>
              </a:spcBef>
            </a:pPr>
            <a:r>
              <a:rPr lang="ru-RU" sz="32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Програмирование</a:t>
            </a: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на языке </a:t>
            </a:r>
            <a:r>
              <a:rPr lang="ru-RU" sz="32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Python</a:t>
            </a:r>
            <a:endParaRPr lang="en-US" sz="3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9529">
              <a:spcBef>
                <a:spcPts val="86"/>
              </a:spcBef>
            </a:pP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Тема 1. Знакомство с языком программирования </a:t>
            </a:r>
            <a:r>
              <a:rPr lang="ru-RU" sz="32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Python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marL="9529">
              <a:spcBef>
                <a:spcPts val="86"/>
              </a:spcBef>
            </a:pPr>
            <a:r>
              <a:rPr lang="ru-RU" sz="3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Установка </a:t>
            </a:r>
            <a:r>
              <a:rPr lang="ru-RU" sz="32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Python</a:t>
            </a:r>
            <a:r>
              <a:rPr lang="ru-RU" sz="3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. Ознакомление с интерпретатором.</a:t>
            </a:r>
            <a:endParaRPr sz="3200" dirty="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914400" y="3619586"/>
            <a:ext cx="8610600" cy="2781214"/>
          </a:xfrm>
          <a:prstGeom prst="rect">
            <a:avLst/>
          </a:prstGeom>
        </p:spPr>
        <p:txBody>
          <a:bodyPr vert="horz" wrap="square" lIns="0" tIns="8576" rIns="0" bIns="0" rtlCol="0">
            <a:spAutoFit/>
          </a:bodyPr>
          <a:lstStyle/>
          <a:p>
            <a:pPr marL="9529">
              <a:spcBef>
                <a:spcPts val="68"/>
              </a:spcBef>
            </a:pP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Образовательная программа: «6В07107-Робототехника и мехатроника»</a:t>
            </a:r>
          </a:p>
          <a:p>
            <a:pPr marL="9529">
              <a:spcBef>
                <a:spcPts val="68"/>
              </a:spcBef>
            </a:pP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Авторы: </a:t>
            </a:r>
            <a:r>
              <a:rPr lang="ru-RU" sz="2200" b="1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Хабидолда</a:t>
            </a:r>
            <a:r>
              <a:rPr lang="ru-RU" sz="2200" b="1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Омирхан</a:t>
            </a: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PhD, </a:t>
            </a:r>
            <a:r>
              <a:rPr lang="ru-RU" sz="2200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ассоцированный</a:t>
            </a: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профессор кафедры </a:t>
            </a:r>
            <a:r>
              <a:rPr lang="ru-RU" sz="2200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АМЛиГ</a:t>
            </a: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им. проф. </a:t>
            </a:r>
            <a:r>
              <a:rPr lang="ru-RU" sz="2200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Т.Г.Мустафина</a:t>
            </a:r>
            <a:endParaRPr lang="ru-RU" sz="2200" spc="-3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529">
              <a:spcBef>
                <a:spcPts val="68"/>
              </a:spcBef>
            </a:pPr>
            <a:r>
              <a:rPr lang="ru-RU" sz="2200" b="1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Кутимов Кияс Сабирович</a:t>
            </a: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старший преподаватель кафедры </a:t>
            </a:r>
            <a:r>
              <a:rPr lang="ru-RU" sz="2200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АМЛиГ</a:t>
            </a: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им. проф. </a:t>
            </a:r>
            <a:r>
              <a:rPr lang="ru-RU" sz="2200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Т.Г.Мустафина</a:t>
            </a:r>
            <a:endParaRPr lang="ru-RU" sz="2200" spc="-3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529">
              <a:spcBef>
                <a:spcPts val="68"/>
              </a:spcBef>
            </a:pP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 занятий: </a:t>
            </a:r>
            <a:r>
              <a:rPr lang="ru-RU" sz="2200" b="1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лекция</a:t>
            </a:r>
          </a:p>
          <a:p>
            <a:pPr marL="9529" algn="r">
              <a:spcBef>
                <a:spcPts val="68"/>
              </a:spcBef>
            </a:pP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529" algn="r">
              <a:spcBef>
                <a:spcPts val="68"/>
              </a:spcBef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 2024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1F5F782-55CF-4CA1-A0E0-BF542E66F256}"/>
              </a:ext>
            </a:extLst>
          </p:cNvPr>
          <p:cNvSpPr txBox="1"/>
          <p:nvPr/>
        </p:nvSpPr>
        <p:spPr>
          <a:xfrm>
            <a:off x="533400" y="169064"/>
            <a:ext cx="8763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науки и высшего образования Республики Казахстан</a:t>
            </a:r>
          </a:p>
          <a:p>
            <a:pPr algn="ctr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Карагандинский университет имени  академика Е.А.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Букетова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ut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81000" y="282609"/>
            <a:ext cx="9067800" cy="501583"/>
          </a:xfrm>
          <a:prstGeom prst="rect">
            <a:avLst/>
          </a:prstGeom>
        </p:spPr>
        <p:txBody>
          <a:bodyPr vert="horz" wrap="square" lIns="0" tIns="9052" rIns="0" bIns="0" rtlCol="0" anchor="ctr">
            <a:spAutoFit/>
          </a:bodyPr>
          <a:lstStyle/>
          <a:p>
            <a:pPr marL="9529">
              <a:lnSpc>
                <a:spcPct val="100000"/>
              </a:lnSpc>
              <a:spcBef>
                <a:spcPts val="71"/>
              </a:spcBef>
            </a:pPr>
            <a:r>
              <a:rPr sz="3200" b="1" spc="-34" dirty="0">
                <a:latin typeface="Arial"/>
                <a:cs typeface="Arial"/>
              </a:rPr>
              <a:t>Ссылочная</a:t>
            </a:r>
            <a:r>
              <a:rPr sz="3200" b="1" spc="71" dirty="0">
                <a:latin typeface="Arial"/>
                <a:cs typeface="Arial"/>
              </a:rPr>
              <a:t> </a:t>
            </a:r>
            <a:r>
              <a:rPr sz="3200" b="1" spc="-41" dirty="0">
                <a:latin typeface="Arial"/>
                <a:cs typeface="Arial"/>
              </a:rPr>
              <a:t>модель</a:t>
            </a:r>
            <a:r>
              <a:rPr sz="3200" b="1" spc="75" dirty="0">
                <a:latin typeface="Arial"/>
                <a:cs typeface="Arial"/>
              </a:rPr>
              <a:t> </a:t>
            </a:r>
            <a:r>
              <a:rPr sz="3200" b="1" spc="-38" dirty="0">
                <a:latin typeface="Arial"/>
                <a:cs typeface="Arial"/>
              </a:rPr>
              <a:t>данных</a:t>
            </a:r>
            <a:endParaRPr sz="3200">
              <a:latin typeface="Arial"/>
              <a:cs typeface="Arial"/>
            </a:endParaRPr>
          </a:p>
        </p:txBody>
      </p:sp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414932" y="4714241"/>
            <a:ext cx="1300852" cy="1089515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1447767" y="4714241"/>
            <a:ext cx="1301326" cy="426592"/>
          </a:xfrm>
          <a:prstGeom prst="rect">
            <a:avLst/>
          </a:prstGeom>
          <a:ln w="4739">
            <a:solidFill>
              <a:srgbClr val="3D64AC"/>
            </a:solidFill>
          </a:ln>
        </p:spPr>
        <p:txBody>
          <a:bodyPr vert="horz" wrap="square" lIns="0" tIns="87186" rIns="0" bIns="0" rtlCol="0">
            <a:spAutoFit/>
          </a:bodyPr>
          <a:lstStyle/>
          <a:p>
            <a:pPr marL="476" algn="ctr">
              <a:spcBef>
                <a:spcPts val="687"/>
              </a:spcBef>
            </a:pPr>
            <a:r>
              <a:rPr sz="2200" b="1" spc="4" dirty="0">
                <a:solidFill>
                  <a:srgbClr val="3D64AC"/>
                </a:solidFill>
                <a:latin typeface="Calibri"/>
                <a:cs typeface="Calibri"/>
              </a:rPr>
              <a:t>a</a:t>
            </a:r>
            <a:endParaRPr sz="2200" dirty="0">
              <a:latin typeface="Calibri"/>
              <a:cs typeface="Calibri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2743200" y="3900255"/>
            <a:ext cx="3601882" cy="2117295"/>
            <a:chOff x="2246223" y="2151971"/>
            <a:chExt cx="2066925" cy="1088390"/>
          </a:xfrm>
        </p:grpSpPr>
        <p:pic>
          <p:nvPicPr>
            <p:cNvPr id="10" name="object 1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424016" y="2400011"/>
              <a:ext cx="746488" cy="560063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246223" y="2151971"/>
              <a:ext cx="2066469" cy="1088026"/>
            </a:xfrm>
            <a:prstGeom prst="rect">
              <a:avLst/>
            </a:prstGeom>
          </p:spPr>
        </p:pic>
      </p:grpSp>
      <p:sp>
        <p:nvSpPr>
          <p:cNvPr id="12" name="object 12"/>
          <p:cNvSpPr txBox="1"/>
          <p:nvPr/>
        </p:nvSpPr>
        <p:spPr>
          <a:xfrm>
            <a:off x="5318824" y="4752728"/>
            <a:ext cx="254512" cy="349618"/>
          </a:xfrm>
          <a:prstGeom prst="rect">
            <a:avLst/>
          </a:prstGeom>
        </p:spPr>
        <p:txBody>
          <a:bodyPr vert="horz" wrap="square" lIns="0" tIns="10957" rIns="0" bIns="0" rtlCol="0">
            <a:spAutoFit/>
          </a:bodyPr>
          <a:lstStyle/>
          <a:p>
            <a:pPr marL="9529">
              <a:spcBef>
                <a:spcPts val="86"/>
              </a:spcBef>
            </a:pPr>
            <a:r>
              <a:rPr sz="2200" b="1" spc="4" dirty="0">
                <a:solidFill>
                  <a:srgbClr val="4672C3"/>
                </a:solidFill>
                <a:latin typeface="Calibri"/>
                <a:cs typeface="Calibri"/>
              </a:rPr>
              <a:t>5</a:t>
            </a:r>
            <a:endParaRPr sz="2200" dirty="0">
              <a:latin typeface="Calibri"/>
              <a:cs typeface="Calibr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457200" y="840450"/>
            <a:ext cx="8686799" cy="2732968"/>
          </a:xfrm>
          <a:prstGeom prst="rect">
            <a:avLst/>
          </a:prstGeom>
        </p:spPr>
        <p:txBody>
          <a:bodyPr vert="horz" wrap="square" lIns="0" tIns="24297" rIns="0" bIns="0" rtlCol="0">
            <a:spAutoFit/>
          </a:bodyPr>
          <a:lstStyle/>
          <a:p>
            <a:pPr marL="9529"/>
            <a:r>
              <a:rPr sz="2200" spc="53" dirty="0">
                <a:latin typeface="Tahoma"/>
                <a:cs typeface="Tahoma"/>
              </a:rPr>
              <a:t>В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38" dirty="0">
                <a:latin typeface="Tahoma"/>
                <a:cs typeface="Tahoma"/>
              </a:rPr>
              <a:t>момент,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41" dirty="0">
                <a:latin typeface="Tahoma"/>
                <a:cs typeface="Tahoma"/>
              </a:rPr>
              <a:t>когда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41" dirty="0">
                <a:latin typeface="Tahoma"/>
                <a:cs typeface="Tahoma"/>
              </a:rPr>
              <a:t>происходит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45" dirty="0">
                <a:latin typeface="Tahoma"/>
                <a:cs typeface="Tahoma"/>
              </a:rPr>
              <a:t>присваивание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45" dirty="0">
                <a:latin typeface="Tahoma"/>
                <a:cs typeface="Tahoma"/>
              </a:rPr>
              <a:t>значений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53" dirty="0">
                <a:latin typeface="Tahoma"/>
                <a:cs typeface="Tahoma"/>
              </a:rPr>
              <a:t>переменной:</a:t>
            </a:r>
            <a:endParaRPr sz="2200" dirty="0">
              <a:latin typeface="Tahoma"/>
              <a:cs typeface="Tahoma"/>
            </a:endParaRPr>
          </a:p>
          <a:p>
            <a:pPr marL="15246"/>
            <a:r>
              <a:rPr sz="2200" spc="8" dirty="0">
                <a:latin typeface="SimSun"/>
                <a:cs typeface="SimSun"/>
              </a:rPr>
              <a:t>a</a:t>
            </a:r>
            <a:r>
              <a:rPr sz="2200" spc="165" dirty="0">
                <a:latin typeface="SimSun"/>
                <a:cs typeface="SimSun"/>
              </a:rPr>
              <a:t> </a:t>
            </a:r>
            <a:r>
              <a:rPr sz="2200" spc="8" dirty="0">
                <a:latin typeface="SimSun"/>
                <a:cs typeface="SimSun"/>
              </a:rPr>
              <a:t>=</a:t>
            </a:r>
            <a:r>
              <a:rPr sz="2200" spc="169" dirty="0">
                <a:latin typeface="SimSun"/>
                <a:cs typeface="SimSun"/>
              </a:rPr>
              <a:t> </a:t>
            </a:r>
            <a:r>
              <a:rPr sz="2200" spc="8" dirty="0">
                <a:latin typeface="SimSun"/>
                <a:cs typeface="SimSun"/>
              </a:rPr>
              <a:t>5</a:t>
            </a:r>
            <a:endParaRPr sz="2200" dirty="0">
              <a:latin typeface="SimSun"/>
              <a:cs typeface="SimSun"/>
            </a:endParaRPr>
          </a:p>
          <a:p>
            <a:endParaRPr sz="2200" dirty="0">
              <a:latin typeface="SimSun"/>
              <a:cs typeface="SimSun"/>
            </a:endParaRPr>
          </a:p>
          <a:p>
            <a:pPr marL="9529"/>
            <a:r>
              <a:rPr sz="2200" spc="-26" dirty="0">
                <a:latin typeface="Tahoma"/>
                <a:cs typeface="Tahoma"/>
              </a:rPr>
              <a:t>фактически</a:t>
            </a:r>
            <a:r>
              <a:rPr sz="2200" dirty="0">
                <a:latin typeface="Tahoma"/>
                <a:cs typeface="Tahoma"/>
              </a:rPr>
              <a:t> </a:t>
            </a:r>
            <a:r>
              <a:rPr sz="2200" spc="-41" dirty="0">
                <a:latin typeface="Tahoma"/>
                <a:cs typeface="Tahoma"/>
              </a:rPr>
              <a:t>происходит</a:t>
            </a:r>
            <a:r>
              <a:rPr sz="2200" spc="4" dirty="0">
                <a:latin typeface="Tahoma"/>
                <a:cs typeface="Tahoma"/>
              </a:rPr>
              <a:t> </a:t>
            </a:r>
            <a:r>
              <a:rPr sz="2200" spc="-45" dirty="0">
                <a:latin typeface="Tahoma"/>
                <a:cs typeface="Tahoma"/>
              </a:rPr>
              <a:t>выполнение</a:t>
            </a:r>
            <a:r>
              <a:rPr sz="2200" spc="4" dirty="0">
                <a:latin typeface="Tahoma"/>
                <a:cs typeface="Tahoma"/>
              </a:rPr>
              <a:t> </a:t>
            </a:r>
            <a:r>
              <a:rPr sz="2200" spc="-45" dirty="0">
                <a:latin typeface="Tahoma"/>
                <a:cs typeface="Tahoma"/>
              </a:rPr>
              <a:t>трех</a:t>
            </a:r>
            <a:r>
              <a:rPr sz="2200" spc="4" dirty="0">
                <a:latin typeface="Tahoma"/>
                <a:cs typeface="Tahoma"/>
              </a:rPr>
              <a:t> </a:t>
            </a:r>
            <a:r>
              <a:rPr sz="2200" spc="-41" dirty="0">
                <a:latin typeface="Tahoma"/>
                <a:cs typeface="Tahoma"/>
              </a:rPr>
              <a:t>шагов:</a:t>
            </a:r>
            <a:endParaRPr sz="2200" dirty="0">
              <a:latin typeface="Tahoma"/>
              <a:cs typeface="Tahoma"/>
            </a:endParaRPr>
          </a:p>
          <a:p>
            <a:pPr marL="217257" indent="-132927">
              <a:buAutoNum type="arabicPeriod"/>
              <a:tabLst>
                <a:tab pos="217733" algn="l"/>
              </a:tabLst>
            </a:pPr>
            <a:r>
              <a:rPr sz="2200" spc="-38" dirty="0">
                <a:latin typeface="Tahoma"/>
                <a:cs typeface="Tahoma"/>
              </a:rPr>
              <a:t>Создание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38" dirty="0">
                <a:latin typeface="Tahoma"/>
                <a:cs typeface="Tahoma"/>
              </a:rPr>
              <a:t>объекта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26" dirty="0">
                <a:latin typeface="Tahoma"/>
                <a:cs typeface="Tahoma"/>
              </a:rPr>
              <a:t>для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41" dirty="0">
                <a:latin typeface="Tahoma"/>
                <a:cs typeface="Tahoma"/>
              </a:rPr>
              <a:t>представления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41" dirty="0">
                <a:latin typeface="Tahoma"/>
                <a:cs typeface="Tahoma"/>
              </a:rPr>
              <a:t>значения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41" dirty="0">
                <a:latin typeface="Tahoma"/>
                <a:cs typeface="Tahoma"/>
              </a:rPr>
              <a:t>5.</a:t>
            </a:r>
            <a:endParaRPr sz="2200" dirty="0">
              <a:latin typeface="Tahoma"/>
              <a:cs typeface="Tahoma"/>
            </a:endParaRPr>
          </a:p>
          <a:p>
            <a:pPr marL="217257" indent="-132927">
              <a:buAutoNum type="arabicPeriod"/>
              <a:tabLst>
                <a:tab pos="217733" algn="l"/>
              </a:tabLst>
            </a:pPr>
            <a:r>
              <a:rPr sz="2200" spc="-38" dirty="0">
                <a:latin typeface="Tahoma"/>
                <a:cs typeface="Tahoma"/>
              </a:rPr>
              <a:t>Создание</a:t>
            </a:r>
            <a:r>
              <a:rPr sz="2200" spc="4" dirty="0">
                <a:latin typeface="Tahoma"/>
                <a:cs typeface="Tahoma"/>
              </a:rPr>
              <a:t> </a:t>
            </a:r>
            <a:r>
              <a:rPr sz="2200" spc="-53" dirty="0">
                <a:latin typeface="Tahoma"/>
                <a:cs typeface="Tahoma"/>
              </a:rPr>
              <a:t>переменной</a:t>
            </a:r>
            <a:r>
              <a:rPr sz="2200" spc="8" dirty="0">
                <a:latin typeface="Tahoma"/>
                <a:cs typeface="Tahoma"/>
              </a:rPr>
              <a:t> </a:t>
            </a:r>
            <a:r>
              <a:rPr sz="2200" spc="-8" dirty="0">
                <a:latin typeface="SimSun"/>
                <a:cs typeface="SimSun"/>
              </a:rPr>
              <a:t>a</a:t>
            </a:r>
            <a:r>
              <a:rPr sz="2200" spc="-8" dirty="0">
                <a:latin typeface="Tahoma"/>
                <a:cs typeface="Tahoma"/>
              </a:rPr>
              <a:t>.</a:t>
            </a:r>
            <a:endParaRPr sz="2200" dirty="0">
              <a:latin typeface="Tahoma"/>
              <a:cs typeface="Tahoma"/>
            </a:endParaRPr>
          </a:p>
          <a:p>
            <a:pPr marL="217257" indent="-132927">
              <a:buAutoNum type="arabicPeriod"/>
              <a:tabLst>
                <a:tab pos="217733" algn="l"/>
              </a:tabLst>
            </a:pPr>
            <a:r>
              <a:rPr sz="2200" spc="-38" dirty="0">
                <a:latin typeface="Tahoma"/>
                <a:cs typeface="Tahoma"/>
              </a:rPr>
              <a:t>Связывание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53" dirty="0">
                <a:latin typeface="Tahoma"/>
                <a:cs typeface="Tahoma"/>
              </a:rPr>
              <a:t>переменной</a:t>
            </a:r>
            <a:r>
              <a:rPr sz="2200" spc="19" dirty="0">
                <a:latin typeface="Tahoma"/>
                <a:cs typeface="Tahoma"/>
              </a:rPr>
              <a:t> </a:t>
            </a:r>
            <a:r>
              <a:rPr sz="2200" spc="8" dirty="0">
                <a:latin typeface="SimSun"/>
                <a:cs typeface="SimSun"/>
              </a:rPr>
              <a:t>a</a:t>
            </a:r>
            <a:r>
              <a:rPr sz="2200" spc="-172" dirty="0">
                <a:latin typeface="SimSun"/>
                <a:cs typeface="SimSun"/>
              </a:rPr>
              <a:t> </a:t>
            </a:r>
            <a:r>
              <a:rPr sz="2200" spc="-23" dirty="0">
                <a:latin typeface="Tahoma"/>
                <a:cs typeface="Tahoma"/>
              </a:rPr>
              <a:t>с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новым</a:t>
            </a:r>
            <a:r>
              <a:rPr sz="2200" spc="19" dirty="0">
                <a:latin typeface="Tahoma"/>
                <a:cs typeface="Tahoma"/>
              </a:rPr>
              <a:t> </a:t>
            </a:r>
            <a:r>
              <a:rPr sz="2200" spc="-30" dirty="0">
                <a:latin typeface="Tahoma"/>
                <a:cs typeface="Tahoma"/>
              </a:rPr>
              <a:t>объектом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41" dirty="0">
                <a:latin typeface="Tahoma"/>
                <a:cs typeface="Tahoma"/>
              </a:rPr>
              <a:t>5.</a:t>
            </a:r>
            <a:endParaRPr sz="2200" dirty="0">
              <a:latin typeface="Tahoma"/>
              <a:cs typeface="Tahoma"/>
            </a:endParaRPr>
          </a:p>
          <a:p>
            <a:pPr marL="958122">
              <a:tabLst>
                <a:tab pos="1554625" algn="l"/>
                <a:tab pos="2340752" algn="l"/>
              </a:tabLst>
            </a:pPr>
            <a:r>
              <a:rPr sz="2200" b="1" spc="11" dirty="0">
                <a:solidFill>
                  <a:srgbClr val="4672C3"/>
                </a:solidFill>
                <a:latin typeface="Calibri"/>
                <a:cs typeface="Calibri"/>
              </a:rPr>
              <a:t>Имена	Ссылки	Объекты</a:t>
            </a:r>
            <a:endParaRPr sz="2200" dirty="0">
              <a:latin typeface="Calibri"/>
              <a:cs typeface="Calibri"/>
            </a:endParaRPr>
          </a:p>
        </p:txBody>
      </p:sp>
    </p:spTree>
  </p:cSld>
  <p:clrMapOvr>
    <a:masterClrMapping/>
  </p:clrMapOvr>
  <p:transition>
    <p:cut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820900" y="2516141"/>
            <a:ext cx="100049" cy="101473"/>
          </a:xfrm>
          <a:prstGeom prst="rect">
            <a:avLst/>
          </a:prstGeom>
        </p:spPr>
        <p:txBody>
          <a:bodyPr vert="horz" wrap="square" lIns="0" tIns="9052" rIns="0" bIns="0" rtlCol="0">
            <a:spAutoFit/>
          </a:bodyPr>
          <a:lstStyle/>
          <a:p>
            <a:pPr marL="9529">
              <a:spcBef>
                <a:spcPts val="71"/>
              </a:spcBef>
            </a:pPr>
            <a:r>
              <a:rPr sz="600" dirty="0">
                <a:solidFill>
                  <a:srgbClr val="3A3838"/>
                </a:solidFill>
                <a:latin typeface="Trebuchet MS"/>
                <a:cs typeface="Trebuchet MS"/>
              </a:rPr>
              <a:t>18</a:t>
            </a:r>
            <a:endParaRPr sz="600">
              <a:latin typeface="Trebuchet MS"/>
              <a:cs typeface="Trebuchet MS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09600" y="280228"/>
            <a:ext cx="6934200" cy="501583"/>
          </a:xfrm>
          <a:prstGeom prst="rect">
            <a:avLst/>
          </a:prstGeom>
        </p:spPr>
        <p:txBody>
          <a:bodyPr vert="horz" wrap="square" lIns="0" tIns="9052" rIns="0" bIns="0" rtlCol="0" anchor="ctr">
            <a:spAutoFit/>
          </a:bodyPr>
          <a:lstStyle/>
          <a:p>
            <a:pPr marL="9529">
              <a:lnSpc>
                <a:spcPct val="100000"/>
              </a:lnSpc>
              <a:spcBef>
                <a:spcPts val="71"/>
              </a:spcBef>
            </a:pPr>
            <a:r>
              <a:rPr sz="3200" b="1" spc="-26" dirty="0">
                <a:latin typeface="Arial"/>
                <a:cs typeface="Arial"/>
              </a:rPr>
              <a:t>Сборка</a:t>
            </a:r>
            <a:r>
              <a:rPr sz="3200" b="1" spc="45" dirty="0">
                <a:latin typeface="Arial"/>
                <a:cs typeface="Arial"/>
              </a:rPr>
              <a:t> </a:t>
            </a:r>
            <a:r>
              <a:rPr sz="3200" b="1" spc="-41" dirty="0">
                <a:latin typeface="Arial"/>
                <a:cs typeface="Arial"/>
              </a:rPr>
              <a:t>мусора</a:t>
            </a:r>
            <a:endParaRPr sz="3200" dirty="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62000" y="1087516"/>
            <a:ext cx="8534400" cy="1375924"/>
          </a:xfrm>
          <a:prstGeom prst="rect">
            <a:avLst/>
          </a:prstGeom>
        </p:spPr>
        <p:txBody>
          <a:bodyPr vert="horz" wrap="square" lIns="0" tIns="5241" rIns="0" bIns="0" rtlCol="0">
            <a:spAutoFit/>
          </a:bodyPr>
          <a:lstStyle/>
          <a:p>
            <a:pPr marL="9529" marR="3812">
              <a:lnSpc>
                <a:spcPct val="102600"/>
              </a:lnSpc>
              <a:spcBef>
                <a:spcPts val="41"/>
              </a:spcBef>
            </a:pPr>
            <a:r>
              <a:rPr sz="2200" spc="53" dirty="0">
                <a:latin typeface="Tahoma"/>
                <a:cs typeface="Tahoma"/>
              </a:rPr>
              <a:t>В</a:t>
            </a:r>
            <a:r>
              <a:rPr sz="2200" spc="8" dirty="0">
                <a:latin typeface="Tahoma"/>
                <a:cs typeface="Tahoma"/>
              </a:rPr>
              <a:t> </a:t>
            </a:r>
            <a:r>
              <a:rPr sz="2200" spc="-15" dirty="0">
                <a:latin typeface="Tahoma"/>
                <a:cs typeface="Tahoma"/>
              </a:rPr>
              <a:t>Python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41" dirty="0">
                <a:latin typeface="Tahoma"/>
                <a:cs typeface="Tahoma"/>
              </a:rPr>
              <a:t>при</a:t>
            </a:r>
            <a:r>
              <a:rPr sz="2200" spc="8" dirty="0">
                <a:latin typeface="Tahoma"/>
                <a:cs typeface="Tahoma"/>
              </a:rPr>
              <a:t> </a:t>
            </a:r>
            <a:r>
              <a:rPr sz="2200" spc="-41" dirty="0">
                <a:latin typeface="Tahoma"/>
                <a:cs typeface="Tahoma"/>
              </a:rPr>
              <a:t>присваивании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имени</a:t>
            </a:r>
            <a:r>
              <a:rPr sz="2200" spc="8" dirty="0">
                <a:latin typeface="Tahoma"/>
                <a:cs typeface="Tahoma"/>
              </a:rPr>
              <a:t> </a:t>
            </a:r>
            <a:r>
              <a:rPr sz="2200" spc="-41" dirty="0">
                <a:latin typeface="Tahoma"/>
                <a:cs typeface="Tahoma"/>
              </a:rPr>
              <a:t>нового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38" dirty="0">
                <a:latin typeface="Tahoma"/>
                <a:cs typeface="Tahoma"/>
              </a:rPr>
              <a:t>объекта</a:t>
            </a:r>
            <a:r>
              <a:rPr sz="2200" spc="8" dirty="0">
                <a:latin typeface="Tahoma"/>
                <a:cs typeface="Tahoma"/>
              </a:rPr>
              <a:t> </a:t>
            </a:r>
            <a:r>
              <a:rPr sz="2200" spc="-41" dirty="0">
                <a:latin typeface="Tahoma"/>
                <a:cs typeface="Tahoma"/>
              </a:rPr>
              <a:t>происходит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45" dirty="0">
                <a:latin typeface="Tahoma"/>
                <a:cs typeface="Tahoma"/>
              </a:rPr>
              <a:t>освобождение </a:t>
            </a:r>
            <a:r>
              <a:rPr sz="2200" spc="-41" dirty="0">
                <a:latin typeface="Tahoma"/>
                <a:cs typeface="Tahoma"/>
              </a:rPr>
              <a:t> </a:t>
            </a:r>
            <a:r>
              <a:rPr sz="2200" spc="-38" dirty="0">
                <a:latin typeface="Tahoma"/>
                <a:cs typeface="Tahoma"/>
              </a:rPr>
              <a:t>области</a:t>
            </a:r>
            <a:r>
              <a:rPr sz="2200" spc="8" dirty="0">
                <a:latin typeface="Tahoma"/>
                <a:cs typeface="Tahoma"/>
              </a:rPr>
              <a:t> </a:t>
            </a:r>
            <a:r>
              <a:rPr sz="2200" spc="-26" dirty="0">
                <a:latin typeface="Tahoma"/>
                <a:cs typeface="Tahoma"/>
              </a:rPr>
              <a:t>памяти,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занимаемой</a:t>
            </a:r>
            <a:r>
              <a:rPr sz="2200" spc="8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предыдущим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30" dirty="0">
                <a:latin typeface="Tahoma"/>
                <a:cs typeface="Tahoma"/>
              </a:rPr>
              <a:t>объектом,</a:t>
            </a:r>
            <a:r>
              <a:rPr sz="2200" spc="8" dirty="0">
                <a:latin typeface="Tahoma"/>
                <a:cs typeface="Tahoma"/>
              </a:rPr>
              <a:t> </a:t>
            </a:r>
            <a:r>
              <a:rPr sz="2200" spc="-41" dirty="0">
                <a:latin typeface="Tahoma"/>
                <a:cs typeface="Tahoma"/>
              </a:rPr>
              <a:t>если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49" dirty="0">
                <a:latin typeface="Tahoma"/>
                <a:cs typeface="Tahoma"/>
              </a:rPr>
              <a:t>на</a:t>
            </a:r>
            <a:r>
              <a:rPr sz="2200" spc="8" dirty="0">
                <a:latin typeface="Tahoma"/>
                <a:cs typeface="Tahoma"/>
              </a:rPr>
              <a:t> </a:t>
            </a:r>
            <a:r>
              <a:rPr sz="2200" spc="-49" dirty="0">
                <a:latin typeface="Tahoma"/>
                <a:cs typeface="Tahoma"/>
              </a:rPr>
              <a:t>него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64" dirty="0">
                <a:latin typeface="Tahoma"/>
                <a:cs typeface="Tahoma"/>
              </a:rPr>
              <a:t>не</a:t>
            </a:r>
            <a:r>
              <a:rPr sz="2200" spc="8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ссылается </a:t>
            </a:r>
            <a:r>
              <a:rPr sz="2200" spc="-244" dirty="0">
                <a:latin typeface="Tahoma"/>
                <a:cs typeface="Tahoma"/>
              </a:rPr>
              <a:t> </a:t>
            </a:r>
            <a:r>
              <a:rPr sz="2200" spc="-41" dirty="0">
                <a:latin typeface="Tahoma"/>
                <a:cs typeface="Tahoma"/>
              </a:rPr>
              <a:t>другое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15" dirty="0">
                <a:latin typeface="Tahoma"/>
                <a:cs typeface="Tahoma"/>
              </a:rPr>
              <a:t>имя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или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41" dirty="0">
                <a:latin typeface="Tahoma"/>
                <a:cs typeface="Tahoma"/>
              </a:rPr>
              <a:t>объект.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30" dirty="0">
                <a:latin typeface="Tahoma"/>
                <a:cs typeface="Tahoma"/>
              </a:rPr>
              <a:t>Данная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45" dirty="0">
                <a:latin typeface="Tahoma"/>
                <a:cs typeface="Tahoma"/>
              </a:rPr>
              <a:t>операция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38" dirty="0">
                <a:latin typeface="Tahoma"/>
                <a:cs typeface="Tahoma"/>
              </a:rPr>
              <a:t>известна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как</a:t>
            </a:r>
            <a:r>
              <a:rPr sz="2200" spc="8" dirty="0">
                <a:latin typeface="Tahoma"/>
                <a:cs typeface="Tahoma"/>
              </a:rPr>
              <a:t> </a:t>
            </a:r>
            <a:r>
              <a:rPr sz="2200" i="1" spc="-53" dirty="0">
                <a:solidFill>
                  <a:srgbClr val="1F973F"/>
                </a:solidFill>
                <a:latin typeface="Arial"/>
                <a:cs typeface="Arial"/>
              </a:rPr>
              <a:t>сборка</a:t>
            </a:r>
            <a:r>
              <a:rPr sz="2200" i="1" spc="41" dirty="0">
                <a:solidFill>
                  <a:srgbClr val="1F973F"/>
                </a:solidFill>
                <a:latin typeface="Arial"/>
                <a:cs typeface="Arial"/>
              </a:rPr>
              <a:t> </a:t>
            </a:r>
            <a:r>
              <a:rPr sz="2200" i="1" spc="-56" dirty="0">
                <a:solidFill>
                  <a:srgbClr val="1F973F"/>
                </a:solidFill>
                <a:latin typeface="Arial"/>
                <a:cs typeface="Arial"/>
              </a:rPr>
              <a:t>мусора</a:t>
            </a:r>
            <a:r>
              <a:rPr sz="2200" spc="-56" dirty="0">
                <a:latin typeface="Tahoma"/>
                <a:cs typeface="Tahoma"/>
              </a:rPr>
              <a:t>:</a:t>
            </a:r>
            <a:endParaRPr sz="2200" dirty="0">
              <a:latin typeface="Tahoma"/>
              <a:cs typeface="Tahoma"/>
            </a:endParaRPr>
          </a:p>
        </p:txBody>
      </p:sp>
      <p:grpSp>
        <p:nvGrpSpPr>
          <p:cNvPr id="5" name="object 5"/>
          <p:cNvGrpSpPr/>
          <p:nvPr/>
        </p:nvGrpSpPr>
        <p:grpSpPr>
          <a:xfrm flipH="1">
            <a:off x="876455" y="2651710"/>
            <a:ext cx="252859" cy="1920290"/>
            <a:chOff x="345795" y="1351178"/>
            <a:chExt cx="5080" cy="911225"/>
          </a:xfrm>
        </p:grpSpPr>
        <p:sp>
          <p:nvSpPr>
            <p:cNvPr id="6" name="object 6"/>
            <p:cNvSpPr/>
            <p:nvPr/>
          </p:nvSpPr>
          <p:spPr>
            <a:xfrm>
              <a:off x="348322" y="1351178"/>
              <a:ext cx="0" cy="152400"/>
            </a:xfrm>
            <a:custGeom>
              <a:avLst/>
              <a:gdLst/>
              <a:ahLst/>
              <a:cxnLst/>
              <a:rect l="l" t="t" r="r" b="b"/>
              <a:pathLst>
                <a:path h="152400">
                  <a:moveTo>
                    <a:pt x="0" y="15182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1351"/>
            </a:p>
          </p:txBody>
        </p:sp>
        <p:sp>
          <p:nvSpPr>
            <p:cNvPr id="7" name="object 7"/>
            <p:cNvSpPr/>
            <p:nvPr/>
          </p:nvSpPr>
          <p:spPr>
            <a:xfrm>
              <a:off x="348322" y="1503006"/>
              <a:ext cx="0" cy="152400"/>
            </a:xfrm>
            <a:custGeom>
              <a:avLst/>
              <a:gdLst/>
              <a:ahLst/>
              <a:cxnLst/>
              <a:rect l="l" t="t" r="r" b="b"/>
              <a:pathLst>
                <a:path h="152400">
                  <a:moveTo>
                    <a:pt x="0" y="15182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1351"/>
            </a:p>
          </p:txBody>
        </p:sp>
        <p:sp>
          <p:nvSpPr>
            <p:cNvPr id="8" name="object 8"/>
            <p:cNvSpPr/>
            <p:nvPr/>
          </p:nvSpPr>
          <p:spPr>
            <a:xfrm>
              <a:off x="348322" y="1654848"/>
              <a:ext cx="0" cy="152400"/>
            </a:xfrm>
            <a:custGeom>
              <a:avLst/>
              <a:gdLst/>
              <a:ahLst/>
              <a:cxnLst/>
              <a:rect l="l" t="t" r="r" b="b"/>
              <a:pathLst>
                <a:path h="152400">
                  <a:moveTo>
                    <a:pt x="0" y="15182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1351"/>
            </a:p>
          </p:txBody>
        </p:sp>
        <p:sp>
          <p:nvSpPr>
            <p:cNvPr id="9" name="object 9"/>
            <p:cNvSpPr/>
            <p:nvPr/>
          </p:nvSpPr>
          <p:spPr>
            <a:xfrm>
              <a:off x="348322" y="1806676"/>
              <a:ext cx="0" cy="152400"/>
            </a:xfrm>
            <a:custGeom>
              <a:avLst/>
              <a:gdLst/>
              <a:ahLst/>
              <a:cxnLst/>
              <a:rect l="l" t="t" r="r" b="b"/>
              <a:pathLst>
                <a:path h="152400">
                  <a:moveTo>
                    <a:pt x="0" y="15182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1351"/>
            </a:p>
          </p:txBody>
        </p:sp>
        <p:sp>
          <p:nvSpPr>
            <p:cNvPr id="10" name="object 10"/>
            <p:cNvSpPr/>
            <p:nvPr/>
          </p:nvSpPr>
          <p:spPr>
            <a:xfrm>
              <a:off x="348322" y="1958505"/>
              <a:ext cx="0" cy="152400"/>
            </a:xfrm>
            <a:custGeom>
              <a:avLst/>
              <a:gdLst/>
              <a:ahLst/>
              <a:cxnLst/>
              <a:rect l="l" t="t" r="r" b="b"/>
              <a:pathLst>
                <a:path h="152400">
                  <a:moveTo>
                    <a:pt x="0" y="15182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1351"/>
            </a:p>
          </p:txBody>
        </p:sp>
        <p:sp>
          <p:nvSpPr>
            <p:cNvPr id="11" name="object 11"/>
            <p:cNvSpPr/>
            <p:nvPr/>
          </p:nvSpPr>
          <p:spPr>
            <a:xfrm>
              <a:off x="348322" y="2110333"/>
              <a:ext cx="0" cy="152400"/>
            </a:xfrm>
            <a:custGeom>
              <a:avLst/>
              <a:gdLst/>
              <a:ahLst/>
              <a:cxnLst/>
              <a:rect l="l" t="t" r="r" b="b"/>
              <a:pathLst>
                <a:path h="152400">
                  <a:moveTo>
                    <a:pt x="0" y="15182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1351"/>
            </a:p>
          </p:txBody>
        </p:sp>
      </p:grpSp>
      <p:sp>
        <p:nvSpPr>
          <p:cNvPr id="12" name="object 12"/>
          <p:cNvSpPr txBox="1"/>
          <p:nvPr/>
        </p:nvSpPr>
        <p:spPr>
          <a:xfrm>
            <a:off x="2176317" y="2660882"/>
            <a:ext cx="1526689" cy="686249"/>
          </a:xfrm>
          <a:prstGeom prst="rect">
            <a:avLst/>
          </a:prstGeom>
        </p:spPr>
        <p:txBody>
          <a:bodyPr vert="horz" wrap="square" lIns="0" tIns="9052" rIns="0" bIns="0" rtlCol="0">
            <a:spAutoFit/>
          </a:bodyPr>
          <a:lstStyle/>
          <a:p>
            <a:pPr marL="11435"/>
            <a:r>
              <a:rPr sz="2200" spc="38" dirty="0">
                <a:latin typeface="SimSun"/>
                <a:cs typeface="SimSun"/>
              </a:rPr>
              <a:t>32</a:t>
            </a:r>
            <a:endParaRPr sz="2200" dirty="0">
              <a:latin typeface="SimSun"/>
              <a:cs typeface="SimSun"/>
            </a:endParaRPr>
          </a:p>
          <a:p>
            <a:pPr marL="9529"/>
            <a:r>
              <a:rPr sz="2200" spc="8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200" spc="-326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83" dirty="0">
                <a:solidFill>
                  <a:srgbClr val="BA2020"/>
                </a:solidFill>
                <a:latin typeface="SimSun"/>
                <a:cs typeface="SimSun"/>
              </a:rPr>
              <a:t>hell</a:t>
            </a:r>
            <a:r>
              <a:rPr sz="2200" spc="8" dirty="0">
                <a:solidFill>
                  <a:srgbClr val="BA2020"/>
                </a:solidFill>
                <a:latin typeface="SimSun"/>
                <a:cs typeface="SimSun"/>
              </a:rPr>
              <a:t>o</a:t>
            </a:r>
            <a:r>
              <a:rPr sz="2200" spc="-330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8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endParaRPr sz="2200" dirty="0">
              <a:latin typeface="SimSun"/>
              <a:cs typeface="SimSu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711348" y="2934904"/>
            <a:ext cx="5191120" cy="709340"/>
          </a:xfrm>
          <a:prstGeom prst="rect">
            <a:avLst/>
          </a:prstGeom>
        </p:spPr>
        <p:txBody>
          <a:bodyPr vert="horz" wrap="square" lIns="0" tIns="31920" rIns="0" bIns="0" rtlCol="0">
            <a:spAutoFit/>
          </a:bodyPr>
          <a:lstStyle/>
          <a:p>
            <a:pPr marR="3812"/>
            <a:r>
              <a:rPr sz="2200" kern="0" dirty="0">
                <a:solidFill>
                  <a:srgbClr val="3F7F7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#</a:t>
            </a:r>
            <a:r>
              <a:rPr sz="2200" kern="0" dirty="0">
                <a:solidFill>
                  <a:srgbClr val="BA20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Освободить память, занимаемую 32  </a:t>
            </a:r>
            <a:r>
              <a:rPr sz="2200" kern="0" dirty="0">
                <a:solidFill>
                  <a:srgbClr val="3F7F7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#</a:t>
            </a:r>
            <a:r>
              <a:rPr sz="2200" kern="0" dirty="0">
                <a:solidFill>
                  <a:srgbClr val="BA20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(если нет других ссылок)</a:t>
            </a:r>
            <a:endParaRPr sz="2200" kern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2202169" y="3654995"/>
            <a:ext cx="7338665" cy="347695"/>
          </a:xfrm>
          <a:prstGeom prst="rect">
            <a:avLst/>
          </a:prstGeom>
        </p:spPr>
        <p:txBody>
          <a:bodyPr vert="horz" wrap="square" lIns="0" tIns="9052" rIns="0" bIns="0" rtlCol="0">
            <a:spAutoFit/>
          </a:bodyPr>
          <a:lstStyle/>
          <a:p>
            <a:pPr>
              <a:tabLst>
                <a:tab pos="637954" algn="l"/>
              </a:tabLst>
            </a:pPr>
            <a:r>
              <a:rPr sz="22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3. 1245	</a:t>
            </a:r>
            <a:r>
              <a:rPr sz="2200" kern="0" dirty="0">
                <a:solidFill>
                  <a:srgbClr val="3F7F7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#</a:t>
            </a:r>
            <a:r>
              <a:rPr sz="2200" kern="0" dirty="0">
                <a:solidFill>
                  <a:srgbClr val="BA20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Освободить память, занимаемую "hello"</a:t>
            </a:r>
            <a:endParaRPr sz="2200" kern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211041" y="3994723"/>
            <a:ext cx="6694971" cy="347695"/>
          </a:xfrm>
          <a:prstGeom prst="rect">
            <a:avLst/>
          </a:prstGeom>
        </p:spPr>
        <p:txBody>
          <a:bodyPr vert="horz" wrap="square" lIns="0" tIns="9052" rIns="0" bIns="0" rtlCol="0">
            <a:spAutoFit/>
          </a:bodyPr>
          <a:lstStyle/>
          <a:p>
            <a:pPr marL="9529">
              <a:spcBef>
                <a:spcPts val="71"/>
              </a:spcBef>
            </a:pPr>
            <a:r>
              <a:rPr sz="22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[0 , 1 , 2 , 3] </a:t>
            </a:r>
            <a:r>
              <a:rPr sz="2200" kern="0" dirty="0">
                <a:solidFill>
                  <a:srgbClr val="3F7F7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#</a:t>
            </a:r>
            <a:r>
              <a:rPr sz="2200" kern="0" dirty="0">
                <a:solidFill>
                  <a:srgbClr val="BA20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Освободить память, занимаемую 3.1245</a:t>
            </a:r>
            <a:endParaRPr sz="2200" kern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772895" y="2651710"/>
            <a:ext cx="3261605" cy="2040466"/>
          </a:xfrm>
          <a:prstGeom prst="rect">
            <a:avLst/>
          </a:prstGeom>
        </p:spPr>
        <p:txBody>
          <a:bodyPr vert="horz" wrap="square" lIns="0" tIns="9052" rIns="0" bIns="0" rtlCol="0">
            <a:spAutoFit/>
          </a:bodyPr>
          <a:lstStyle/>
          <a:p>
            <a:pPr marL="9529">
              <a:tabLst>
                <a:tab pos="181524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1	</a:t>
            </a:r>
            <a:r>
              <a:rPr lang="ru-RU"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  </a:t>
            </a:r>
            <a:r>
              <a:rPr sz="2200" spc="68" dirty="0">
                <a:solidFill>
                  <a:srgbClr val="AA21FF"/>
                </a:solidFill>
                <a:latin typeface="SimSun"/>
                <a:cs typeface="SimSun"/>
              </a:rPr>
              <a:t>&gt;&gt;&gt;</a:t>
            </a:r>
            <a:r>
              <a:rPr sz="2200" spc="165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8" dirty="0">
                <a:latin typeface="SimSun"/>
                <a:cs typeface="SimSun"/>
              </a:rPr>
              <a:t>x</a:t>
            </a:r>
            <a:r>
              <a:rPr sz="2200" spc="165" dirty="0">
                <a:latin typeface="SimSun"/>
                <a:cs typeface="SimSun"/>
              </a:rPr>
              <a:t> </a:t>
            </a:r>
            <a:r>
              <a:rPr sz="2200" spc="8" dirty="0">
                <a:latin typeface="SimSun"/>
                <a:cs typeface="SimSun"/>
              </a:rPr>
              <a:t>=</a:t>
            </a:r>
            <a:endParaRPr sz="2200" dirty="0">
              <a:latin typeface="SimSun"/>
              <a:cs typeface="SimSun"/>
            </a:endParaRPr>
          </a:p>
          <a:p>
            <a:pPr marL="9529">
              <a:tabLst>
                <a:tab pos="181524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2	</a:t>
            </a:r>
            <a:r>
              <a:rPr lang="ru-RU"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  </a:t>
            </a:r>
            <a:r>
              <a:rPr sz="2200" spc="68" dirty="0">
                <a:solidFill>
                  <a:srgbClr val="AA21FF"/>
                </a:solidFill>
                <a:latin typeface="SimSun"/>
                <a:cs typeface="SimSun"/>
              </a:rPr>
              <a:t>&gt;&gt;&gt;</a:t>
            </a:r>
            <a:r>
              <a:rPr sz="2200" spc="165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8" dirty="0">
                <a:latin typeface="SimSun"/>
                <a:cs typeface="SimSun"/>
              </a:rPr>
              <a:t>x</a:t>
            </a:r>
            <a:r>
              <a:rPr sz="2200" spc="165" dirty="0">
                <a:latin typeface="SimSun"/>
                <a:cs typeface="SimSun"/>
              </a:rPr>
              <a:t> </a:t>
            </a:r>
            <a:r>
              <a:rPr sz="2200" spc="8" dirty="0">
                <a:latin typeface="SimSun"/>
                <a:cs typeface="SimSun"/>
              </a:rPr>
              <a:t>=</a:t>
            </a:r>
            <a:endParaRPr sz="2200" dirty="0">
              <a:latin typeface="SimSun"/>
              <a:cs typeface="SimSun"/>
            </a:endParaRPr>
          </a:p>
          <a:p>
            <a:pPr marL="9529"/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3</a:t>
            </a:r>
            <a:endParaRPr sz="2200" dirty="0">
              <a:latin typeface="Microsoft JhengHei UI"/>
              <a:cs typeface="Microsoft JhengHei UI"/>
            </a:endParaRPr>
          </a:p>
          <a:p>
            <a:pPr marL="9529">
              <a:tabLst>
                <a:tab pos="181524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4	</a:t>
            </a:r>
            <a:r>
              <a:rPr lang="ru-RU"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  </a:t>
            </a:r>
            <a:r>
              <a:rPr sz="2200" spc="68" dirty="0">
                <a:solidFill>
                  <a:srgbClr val="AA21FF"/>
                </a:solidFill>
                <a:latin typeface="SimSun"/>
                <a:cs typeface="SimSun"/>
              </a:rPr>
              <a:t>&gt;&gt;&gt;</a:t>
            </a:r>
            <a:r>
              <a:rPr sz="2200" spc="165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8" dirty="0">
                <a:latin typeface="SimSun"/>
                <a:cs typeface="SimSun"/>
              </a:rPr>
              <a:t>x</a:t>
            </a:r>
            <a:r>
              <a:rPr sz="2200" spc="165" dirty="0">
                <a:latin typeface="SimSun"/>
                <a:cs typeface="SimSun"/>
              </a:rPr>
              <a:t> </a:t>
            </a:r>
            <a:r>
              <a:rPr sz="2200" spc="8" dirty="0">
                <a:latin typeface="SimSun"/>
                <a:cs typeface="SimSun"/>
              </a:rPr>
              <a:t>=</a:t>
            </a:r>
            <a:endParaRPr sz="2200" dirty="0">
              <a:latin typeface="SimSun"/>
              <a:cs typeface="SimSun"/>
            </a:endParaRPr>
          </a:p>
          <a:p>
            <a:pPr marL="9529">
              <a:tabLst>
                <a:tab pos="181524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5</a:t>
            </a:r>
            <a:r>
              <a:rPr lang="ru-RU"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  </a:t>
            </a:r>
            <a:r>
              <a:rPr sz="2200" spc="68" dirty="0">
                <a:solidFill>
                  <a:srgbClr val="AA21FF"/>
                </a:solidFill>
                <a:latin typeface="SimSun"/>
                <a:cs typeface="SimSun"/>
              </a:rPr>
              <a:t>&gt;&gt;&gt;</a:t>
            </a:r>
            <a:r>
              <a:rPr sz="2200" spc="165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8" dirty="0">
                <a:latin typeface="SimSun"/>
                <a:cs typeface="SimSun"/>
              </a:rPr>
              <a:t>x</a:t>
            </a:r>
            <a:r>
              <a:rPr sz="2200" spc="165" dirty="0">
                <a:latin typeface="SimSun"/>
                <a:cs typeface="SimSun"/>
              </a:rPr>
              <a:t> </a:t>
            </a:r>
            <a:r>
              <a:rPr sz="2200" spc="8" dirty="0">
                <a:latin typeface="SimSun"/>
                <a:cs typeface="SimSun"/>
              </a:rPr>
              <a:t>=</a:t>
            </a:r>
            <a:endParaRPr sz="2200" dirty="0">
              <a:latin typeface="SimSun"/>
              <a:cs typeface="SimSun"/>
            </a:endParaRPr>
          </a:p>
          <a:p>
            <a:pPr marL="9529"/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6</a:t>
            </a:r>
            <a:endParaRPr sz="2200" dirty="0">
              <a:latin typeface="Microsoft JhengHei UI"/>
              <a:cs typeface="Microsoft JhengHei UI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720821" y="4824130"/>
            <a:ext cx="8423179" cy="1719544"/>
          </a:xfrm>
          <a:prstGeom prst="rect">
            <a:avLst/>
          </a:prstGeom>
        </p:spPr>
        <p:txBody>
          <a:bodyPr vert="horz" wrap="square" lIns="0" tIns="5241" rIns="0" bIns="0" rtlCol="0">
            <a:spAutoFit/>
          </a:bodyPr>
          <a:lstStyle/>
          <a:p>
            <a:pPr marL="9529" marR="3812">
              <a:lnSpc>
                <a:spcPct val="102600"/>
              </a:lnSpc>
              <a:spcBef>
                <a:spcPts val="41"/>
              </a:spcBef>
            </a:pPr>
            <a:r>
              <a:rPr sz="2200" spc="-38" dirty="0">
                <a:latin typeface="Tahoma"/>
                <a:cs typeface="Tahoma"/>
              </a:rPr>
              <a:t>Неоспоримое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41" dirty="0">
                <a:latin typeface="Tahoma"/>
                <a:cs typeface="Tahoma"/>
              </a:rPr>
              <a:t>преимущество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38" dirty="0">
                <a:latin typeface="Tahoma"/>
                <a:cs typeface="Tahoma"/>
              </a:rPr>
              <a:t>сборки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38" dirty="0">
                <a:latin typeface="Tahoma"/>
                <a:cs typeface="Tahoma"/>
              </a:rPr>
              <a:t>мусора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38" dirty="0">
                <a:latin typeface="Tahoma"/>
                <a:cs typeface="Tahoma"/>
              </a:rPr>
              <a:t>заключается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45" dirty="0">
                <a:latin typeface="Tahoma"/>
                <a:cs typeface="Tahoma"/>
              </a:rPr>
              <a:t>в</a:t>
            </a:r>
            <a:r>
              <a:rPr sz="2200" spc="19" dirty="0">
                <a:latin typeface="Tahoma"/>
                <a:cs typeface="Tahoma"/>
              </a:rPr>
              <a:t> </a:t>
            </a:r>
            <a:r>
              <a:rPr sz="2200" spc="-19" dirty="0">
                <a:latin typeface="Tahoma"/>
                <a:cs typeface="Tahoma"/>
              </a:rPr>
              <a:t>том,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23" dirty="0">
                <a:latin typeface="Tahoma"/>
                <a:cs typeface="Tahoma"/>
              </a:rPr>
              <a:t>что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49" dirty="0">
                <a:latin typeface="Tahoma"/>
                <a:cs typeface="Tahoma"/>
              </a:rPr>
              <a:t>она </a:t>
            </a:r>
            <a:r>
              <a:rPr sz="2200" spc="-45" dirty="0">
                <a:latin typeface="Tahoma"/>
                <a:cs typeface="Tahoma"/>
              </a:rPr>
              <a:t> </a:t>
            </a:r>
            <a:r>
              <a:rPr sz="2200" spc="-41" dirty="0">
                <a:latin typeface="Tahoma"/>
                <a:cs typeface="Tahoma"/>
              </a:rPr>
              <a:t>позволяет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45" dirty="0">
                <a:latin typeface="Tahoma"/>
                <a:cs typeface="Tahoma"/>
              </a:rPr>
              <a:t>свободно</a:t>
            </a:r>
            <a:r>
              <a:rPr sz="2200" spc="19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использовать</a:t>
            </a:r>
            <a:r>
              <a:rPr sz="2200" spc="19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объекты</a:t>
            </a:r>
            <a:r>
              <a:rPr sz="2200" spc="19" dirty="0">
                <a:latin typeface="Tahoma"/>
                <a:cs typeface="Tahoma"/>
              </a:rPr>
              <a:t> </a:t>
            </a:r>
            <a:r>
              <a:rPr sz="2200" spc="-49" dirty="0">
                <a:latin typeface="Tahoma"/>
                <a:cs typeface="Tahoma"/>
              </a:rPr>
              <a:t>без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41" dirty="0">
                <a:latin typeface="Tahoma"/>
                <a:cs typeface="Tahoma"/>
              </a:rPr>
              <a:t>необходимости</a:t>
            </a:r>
            <a:r>
              <a:rPr sz="2200" spc="19" dirty="0">
                <a:latin typeface="Tahoma"/>
                <a:cs typeface="Tahoma"/>
              </a:rPr>
              <a:t> </a:t>
            </a:r>
            <a:r>
              <a:rPr sz="2200" spc="-41" dirty="0">
                <a:latin typeface="Tahoma"/>
                <a:cs typeface="Tahoma"/>
              </a:rPr>
              <a:t>выделения</a:t>
            </a:r>
            <a:r>
              <a:rPr sz="2200" spc="19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и </a:t>
            </a:r>
            <a:r>
              <a:rPr sz="2200" spc="-30" dirty="0">
                <a:latin typeface="Tahoma"/>
                <a:cs typeface="Tahoma"/>
              </a:rPr>
              <a:t> </a:t>
            </a:r>
            <a:r>
              <a:rPr sz="2200" spc="-41" dirty="0">
                <a:latin typeface="Tahoma"/>
                <a:cs typeface="Tahoma"/>
              </a:rPr>
              <a:t>освобождения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26" dirty="0">
                <a:latin typeface="Tahoma"/>
                <a:cs typeface="Tahoma"/>
              </a:rPr>
              <a:t>памяти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38" dirty="0">
                <a:latin typeface="Tahoma"/>
                <a:cs typeface="Tahoma"/>
              </a:rPr>
              <a:t>вручную.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15" dirty="0">
                <a:latin typeface="Tahoma"/>
                <a:cs typeface="Tahoma"/>
              </a:rPr>
              <a:t>Python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53" dirty="0">
                <a:latin typeface="Tahoma"/>
                <a:cs typeface="Tahoma"/>
              </a:rPr>
              <a:t>будет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30" dirty="0">
                <a:latin typeface="Tahoma"/>
                <a:cs typeface="Tahoma"/>
              </a:rPr>
              <a:t>автоматически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30" dirty="0">
                <a:latin typeface="Tahoma"/>
                <a:cs typeface="Tahoma"/>
              </a:rPr>
              <a:t>выделять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или </a:t>
            </a:r>
            <a:r>
              <a:rPr sz="2200" spc="-30" dirty="0">
                <a:latin typeface="Tahoma"/>
                <a:cs typeface="Tahoma"/>
              </a:rPr>
              <a:t> очищать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38" dirty="0">
                <a:latin typeface="Tahoma"/>
                <a:cs typeface="Tahoma"/>
              </a:rPr>
              <a:t>пространство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26" dirty="0">
                <a:latin typeface="Tahoma"/>
                <a:cs typeface="Tahoma"/>
              </a:rPr>
              <a:t>для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45" dirty="0">
                <a:latin typeface="Tahoma"/>
                <a:cs typeface="Tahoma"/>
              </a:rPr>
              <a:t>хранения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38" dirty="0">
                <a:latin typeface="Tahoma"/>
                <a:cs typeface="Tahoma"/>
              </a:rPr>
              <a:t>объектов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41" dirty="0">
                <a:latin typeface="Tahoma"/>
                <a:cs typeface="Tahoma"/>
              </a:rPr>
              <a:t>при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41" dirty="0">
                <a:latin typeface="Tahoma"/>
                <a:cs typeface="Tahoma"/>
              </a:rPr>
              <a:t>выполнении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30" dirty="0">
                <a:latin typeface="Tahoma"/>
                <a:cs typeface="Tahoma"/>
              </a:rPr>
              <a:t>программы.</a:t>
            </a:r>
            <a:endParaRPr sz="2200" dirty="0">
              <a:latin typeface="Tahoma"/>
              <a:cs typeface="Tahoma"/>
            </a:endParaRPr>
          </a:p>
        </p:txBody>
      </p:sp>
    </p:spTree>
  </p:cSld>
  <p:clrMapOvr>
    <a:masterClrMapping/>
  </p:clrMapOvr>
  <p:transition>
    <p:cut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object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3435242"/>
              </p:ext>
            </p:extLst>
          </p:nvPr>
        </p:nvGraphicFramePr>
        <p:xfrm>
          <a:off x="152400" y="152400"/>
          <a:ext cx="9220198" cy="6553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44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99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180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414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180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1776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6801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371600"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sz="2200" kern="0" spc="0" baseline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3200" b="1" kern="0" spc="0" baseline="0" dirty="0">
                          <a:latin typeface="Arial"/>
                          <a:cs typeface="Arial"/>
                        </a:rPr>
                        <a:t>Разделяемые ссылки</a:t>
                      </a:r>
                      <a:endParaRPr sz="3200" kern="0" spc="0" baseline="0" dirty="0">
                        <a:latin typeface="Arial"/>
                        <a:cs typeface="Arial"/>
                      </a:endParaRPr>
                    </a:p>
                    <a:p>
                      <a:pPr marL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kern="0" spc="0" baseline="0" dirty="0" err="1">
                          <a:latin typeface="Tahoma"/>
                          <a:cs typeface="Tahoma"/>
                        </a:rPr>
                        <a:t>Рассмотрим</a:t>
                      </a:r>
                      <a:r>
                        <a:rPr sz="2200" kern="0" spc="0" baseline="0" dirty="0">
                          <a:latin typeface="Tahoma"/>
                          <a:cs typeface="Tahoma"/>
                        </a:rPr>
                        <a:t> создание разделяемых ссылок: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sz="2200" kern="0" spc="0" baseline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sz="2200" kern="0" spc="0" baseline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sz="2200" kern="0" spc="0" baseline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sz="2200" kern="0" spc="0" baseline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24130" algn="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sz="2200" kern="0" spc="0" baseline="0" dirty="0">
                        <a:latin typeface="Trebuchet MS"/>
                        <a:cs typeface="Trebuchet MS"/>
                      </a:endParaRPr>
                    </a:p>
                  </a:txBody>
                  <a:tcPr marL="0" marR="0" marT="21439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1553">
                <a:tc>
                  <a:txBody>
                    <a:bodyPr/>
                    <a:lstStyle/>
                    <a:p>
                      <a:pPr marL="0" marR="24765"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kern="0" spc="0" baseline="0" dirty="0">
                          <a:solidFill>
                            <a:srgbClr val="8C8C8C"/>
                          </a:solidFill>
                          <a:latin typeface="Microsoft JhengHei UI"/>
                          <a:cs typeface="Microsoft JhengHei UI"/>
                        </a:rPr>
                        <a:t>1</a:t>
                      </a:r>
                      <a:endParaRPr sz="2200" kern="0" spc="0" baseline="0">
                        <a:latin typeface="Microsoft JhengHei UI"/>
                        <a:cs typeface="Microsoft JhengHei UI"/>
                      </a:endParaRPr>
                    </a:p>
                  </a:txBody>
                  <a:tcPr marL="0" marR="0" marT="37161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kern="0" spc="0" baseline="0" dirty="0">
                          <a:solidFill>
                            <a:srgbClr val="AA21FF"/>
                          </a:solidFill>
                          <a:latin typeface="SimSun"/>
                          <a:cs typeface="SimSun"/>
                        </a:rPr>
                        <a:t>&gt;&gt;&gt; </a:t>
                      </a:r>
                      <a:r>
                        <a:rPr sz="2200" kern="0" spc="0" baseline="0" dirty="0">
                          <a:latin typeface="SimSun"/>
                          <a:cs typeface="SimSun"/>
                        </a:rPr>
                        <a:t>a = 5</a:t>
                      </a:r>
                      <a:endParaRPr sz="2200" kern="0" spc="0" baseline="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sz="2200" kern="0" spc="0" baseline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sz="2200" kern="0" spc="0" baseline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sz="2200" kern="0" spc="0" baseline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sz="2200" kern="0" spc="0" baseline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sz="2200" kern="0" spc="0" baseline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7973">
                <a:tc>
                  <a:txBody>
                    <a:bodyPr/>
                    <a:lstStyle/>
                    <a:p>
                      <a:pPr marL="0" marR="24765"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kern="0" spc="0" baseline="0" dirty="0">
                          <a:solidFill>
                            <a:srgbClr val="8C8C8C"/>
                          </a:solidFill>
                          <a:latin typeface="Microsoft JhengHei UI"/>
                          <a:cs typeface="Microsoft JhengHei UI"/>
                        </a:rPr>
                        <a:t>2</a:t>
                      </a:r>
                      <a:endParaRPr sz="2200" kern="0" spc="0" baseline="0">
                        <a:latin typeface="Microsoft JhengHei UI"/>
                        <a:cs typeface="Microsoft JhengHei UI"/>
                      </a:endParaRPr>
                    </a:p>
                  </a:txBody>
                  <a:tcPr marL="0" marR="0" marT="26203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kern="0" spc="0" baseline="0" dirty="0">
                          <a:solidFill>
                            <a:srgbClr val="AA21FF"/>
                          </a:solidFill>
                          <a:latin typeface="SimSun"/>
                          <a:cs typeface="SimSun"/>
                        </a:rPr>
                        <a:t>&gt;&gt;&gt; </a:t>
                      </a:r>
                      <a:r>
                        <a:rPr sz="2200" kern="0" spc="0" baseline="0" dirty="0">
                          <a:latin typeface="SimSun"/>
                          <a:cs typeface="SimSun"/>
                        </a:rPr>
                        <a:t>b = a</a:t>
                      </a:r>
                      <a:endParaRPr sz="2200" kern="0" spc="0" baseline="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sz="2200" kern="0" spc="0" baseline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sz="2200" kern="0" spc="0" baseline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sz="2200" kern="0" spc="0" baseline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sz="2200" kern="0" spc="0" baseline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sz="2200" kern="0" spc="0" baseline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2585">
                <a:tc>
                  <a:txBody>
                    <a:bodyPr/>
                    <a:lstStyle/>
                    <a:p>
                      <a:pPr marL="0" marR="24765"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kern="0" spc="0" baseline="0" dirty="0">
                          <a:solidFill>
                            <a:srgbClr val="8C8C8C"/>
                          </a:solidFill>
                          <a:latin typeface="Microsoft JhengHei UI"/>
                          <a:cs typeface="Microsoft JhengHei UI"/>
                        </a:rPr>
                        <a:t>3</a:t>
                      </a:r>
                      <a:endParaRPr sz="2200" kern="0" spc="0" baseline="0">
                        <a:latin typeface="Microsoft JhengHei UI"/>
                        <a:cs typeface="Microsoft JhengHei UI"/>
                      </a:endParaRPr>
                    </a:p>
                  </a:txBody>
                  <a:tcPr marL="0" marR="0" marT="5717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sz="2200" kern="0" spc="0" baseline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sz="2200" kern="0" spc="0" baseline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sz="2200" kern="0" spc="0" baseline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sz="2200" kern="0" spc="0" baseline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sz="2200" kern="0" spc="0" baseline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sz="2200" kern="0" spc="0" baseline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1489"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sz="2200" kern="0" spc="0" baseline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kern="0" spc="0" baseline="0" dirty="0">
                          <a:latin typeface="Tahoma"/>
                          <a:cs typeface="Tahoma"/>
                        </a:rPr>
                        <a:t>Такой контекст в Python со множеством</a:t>
                      </a:r>
                      <a:endParaRPr sz="2200" kern="0" spc="0" baseline="0">
                        <a:latin typeface="Tahoma"/>
                        <a:cs typeface="Tahoma"/>
                      </a:endParaRPr>
                    </a:p>
                  </a:txBody>
                  <a:tcPr marL="0" marR="0" marT="4669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sz="2200" kern="0" spc="0" baseline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sz="2200" kern="0" spc="0" baseline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sz="2200" kern="0" spc="0" baseline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sz="2200" kern="0" spc="0" baseline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sz="2200" kern="0" spc="0" baseline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21126"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sz="2200" kern="0" spc="0" baseline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kern="0" spc="0" baseline="0" dirty="0">
                          <a:latin typeface="Tahoma"/>
                          <a:cs typeface="Tahoma"/>
                        </a:rPr>
                        <a:t>переменных, ссылающихся на один и</a:t>
                      </a:r>
                    </a:p>
                    <a:p>
                      <a:pPr marL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kern="0" spc="0" baseline="0" dirty="0">
                          <a:latin typeface="Tahoma"/>
                          <a:cs typeface="Tahoma"/>
                        </a:rPr>
                        <a:t>тот же объект, называется </a:t>
                      </a:r>
                      <a:r>
                        <a:rPr sz="2200" i="1" kern="0" spc="0" baseline="0" dirty="0">
                          <a:solidFill>
                            <a:srgbClr val="1F973F"/>
                          </a:solidFill>
                          <a:latin typeface="Arial"/>
                          <a:cs typeface="Arial"/>
                        </a:rPr>
                        <a:t>разделяемой</a:t>
                      </a:r>
                      <a:endParaRPr sz="2200" kern="0" spc="0" baseline="0" dirty="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sz="2200" kern="0" spc="0" baseline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sz="2200" kern="0" spc="0" baseline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sz="2200" kern="0" spc="0" baseline="0" dirty="0">
                        <a:latin typeface="Calibri"/>
                        <a:cs typeface="Calibri"/>
                      </a:endParaRPr>
                    </a:p>
                  </a:txBody>
                  <a:tcPr marL="0" marR="0" marT="17628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sz="2200" kern="0" spc="0" baseline="0" dirty="0">
                        <a:latin typeface="Calibri"/>
                        <a:cs typeface="Calibri"/>
                      </a:endParaRPr>
                    </a:p>
                  </a:txBody>
                  <a:tcPr marL="0" marR="0" marT="14293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sz="2200" kern="0" spc="0" baseline="0" dirty="0">
                        <a:latin typeface="Calibri"/>
                        <a:cs typeface="Calibri"/>
                      </a:endParaRPr>
                    </a:p>
                  </a:txBody>
                  <a:tcPr marL="0" marR="0" marT="14293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26874"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sz="2200" kern="0" spc="0" baseline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i="1" kern="0" spc="0" baseline="0" dirty="0">
                          <a:solidFill>
                            <a:srgbClr val="1F973F"/>
                          </a:solidFill>
                          <a:latin typeface="Arial"/>
                          <a:cs typeface="Arial"/>
                        </a:rPr>
                        <a:t>ссылкой </a:t>
                      </a:r>
                      <a:r>
                        <a:rPr sz="2200" kern="0" spc="0" baseline="0" dirty="0">
                          <a:latin typeface="Tahoma"/>
                          <a:cs typeface="Tahoma"/>
                        </a:rPr>
                        <a:t>(иногда говорят </a:t>
                      </a:r>
                      <a:r>
                        <a:rPr sz="2200" i="1" kern="0" spc="0" baseline="0" dirty="0">
                          <a:latin typeface="Arial"/>
                          <a:cs typeface="Arial"/>
                        </a:rPr>
                        <a:t>разделяемый</a:t>
                      </a:r>
                      <a:endParaRPr sz="2200" kern="0" spc="0" baseline="0" dirty="0">
                        <a:latin typeface="Arial"/>
                        <a:cs typeface="Arial"/>
                      </a:endParaRPr>
                    </a:p>
                    <a:p>
                      <a:pPr marL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2200" i="1" kern="0" spc="0" baseline="0" dirty="0">
                          <a:latin typeface="Arial"/>
                          <a:cs typeface="Arial"/>
                        </a:rPr>
                        <a:t>объект </a:t>
                      </a:r>
                      <a:r>
                        <a:rPr sz="2200" kern="0" spc="0" baseline="0" dirty="0">
                          <a:latin typeface="Tahoma"/>
                          <a:cs typeface="Tahoma"/>
                        </a:rPr>
                        <a:t>).</a:t>
                      </a:r>
                    </a:p>
                    <a:p>
                      <a:pPr marL="0" marR="139065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sz="2200" kern="0" spc="0" baseline="0" dirty="0">
                          <a:latin typeface="Tahoma"/>
                          <a:cs typeface="Tahoma"/>
                        </a:rPr>
                        <a:t>Стоит обратить внимание, что при этом  имена </a:t>
                      </a:r>
                      <a:r>
                        <a:rPr sz="2200" kern="0" spc="0" baseline="0" dirty="0">
                          <a:latin typeface="SimSun"/>
                          <a:cs typeface="SimSun"/>
                        </a:rPr>
                        <a:t>a </a:t>
                      </a:r>
                      <a:r>
                        <a:rPr sz="2200" kern="0" spc="0" baseline="0" dirty="0">
                          <a:latin typeface="Tahoma"/>
                          <a:cs typeface="Tahoma"/>
                        </a:rPr>
                        <a:t>и </a:t>
                      </a:r>
                      <a:r>
                        <a:rPr sz="2200" kern="0" spc="0" baseline="0" dirty="0">
                          <a:latin typeface="SimSun"/>
                          <a:cs typeface="SimSun"/>
                        </a:rPr>
                        <a:t>b </a:t>
                      </a:r>
                      <a:r>
                        <a:rPr sz="2200" kern="0" spc="0" baseline="0" dirty="0">
                          <a:latin typeface="Tahoma"/>
                          <a:cs typeface="Tahoma"/>
                        </a:rPr>
                        <a:t>не связаны друг с </a:t>
                      </a:r>
                      <a:r>
                        <a:rPr sz="2200" kern="0" spc="0" baseline="0" dirty="0" err="1">
                          <a:latin typeface="Tahoma"/>
                          <a:cs typeface="Tahoma"/>
                        </a:rPr>
                        <a:t>другом</a:t>
                      </a:r>
                      <a:r>
                        <a:rPr lang="ru-RU" sz="2200" kern="0" spc="0" baseline="0" dirty="0">
                          <a:latin typeface="Tahoma"/>
                          <a:cs typeface="Tahoma"/>
                        </a:rPr>
                        <a:t> напрямую.</a:t>
                      </a:r>
                    </a:p>
                  </a:txBody>
                  <a:tcPr marL="0" marR="0" marT="0" marB="0">
                    <a:lnR w="3175">
                      <a:solidFill>
                        <a:srgbClr val="3C63AC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sz="2200" kern="0" spc="0" baseline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429" marB="0">
                    <a:lnL w="3175">
                      <a:solidFill>
                        <a:srgbClr val="3C63AC"/>
                      </a:solidFill>
                      <a:prstDash val="solid"/>
                    </a:lnL>
                    <a:lnR w="3175">
                      <a:solidFill>
                        <a:srgbClr val="3C63AC"/>
                      </a:solidFill>
                      <a:prstDash val="solid"/>
                    </a:lnR>
                    <a:lnB w="3175">
                      <a:solidFill>
                        <a:srgbClr val="3C63A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sz="2200" kern="0" spc="0" baseline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3C63AC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sz="2200" kern="0" spc="0" baseline="0" dirty="0">
                        <a:latin typeface="Calibri"/>
                        <a:cs typeface="Calibri"/>
                      </a:endParaRPr>
                    </a:p>
                  </a:txBody>
                  <a:tcPr marL="0" marR="0" marT="47166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sz="2200" kern="0" spc="0" baseline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sz="2200" kern="0" spc="0" baseline="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2C887D83-8485-423B-8181-A9B25396EB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2090" y="1295400"/>
            <a:ext cx="5200508" cy="2219325"/>
          </a:xfrm>
          <a:prstGeom prst="rect">
            <a:avLst/>
          </a:prstGeom>
        </p:spPr>
      </p:pic>
    </p:spTree>
  </p:cSld>
  <p:clrMapOvr>
    <a:masterClrMapping/>
  </p:clrMapOvr>
  <p:transition>
    <p:cut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Рисунок 37">
            <a:extLst>
              <a:ext uri="{FF2B5EF4-FFF2-40B4-BE49-F238E27FC236}">
                <a16:creationId xmlns:a16="http://schemas.microsoft.com/office/drawing/2014/main" id="{BF7EA3A1-1340-4ABB-8C7C-F10DECF4AD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7783" y="781812"/>
            <a:ext cx="4900013" cy="3323895"/>
          </a:xfrm>
          <a:prstGeom prst="rect">
            <a:avLst/>
          </a:prstGeom>
        </p:spPr>
      </p:pic>
      <p:sp>
        <p:nvSpPr>
          <p:cNvPr id="2" name="object 2"/>
          <p:cNvSpPr txBox="1"/>
          <p:nvPr/>
        </p:nvSpPr>
        <p:spPr>
          <a:xfrm>
            <a:off x="6820900" y="2516141"/>
            <a:ext cx="100049" cy="101473"/>
          </a:xfrm>
          <a:prstGeom prst="rect">
            <a:avLst/>
          </a:prstGeom>
        </p:spPr>
        <p:txBody>
          <a:bodyPr vert="horz" wrap="square" lIns="0" tIns="9052" rIns="0" bIns="0" rtlCol="0">
            <a:spAutoFit/>
          </a:bodyPr>
          <a:lstStyle/>
          <a:p>
            <a:pPr marL="9529">
              <a:spcBef>
                <a:spcPts val="71"/>
              </a:spcBef>
            </a:pPr>
            <a:r>
              <a:rPr sz="600" dirty="0">
                <a:solidFill>
                  <a:srgbClr val="3A3838"/>
                </a:solidFill>
                <a:latin typeface="Trebuchet MS"/>
                <a:cs typeface="Trebuchet MS"/>
              </a:rPr>
              <a:t>20</a:t>
            </a:r>
            <a:endParaRPr sz="600">
              <a:latin typeface="Trebuchet MS"/>
              <a:cs typeface="Trebuchet MS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09600" y="280229"/>
            <a:ext cx="6934200" cy="501583"/>
          </a:xfrm>
          <a:prstGeom prst="rect">
            <a:avLst/>
          </a:prstGeom>
        </p:spPr>
        <p:txBody>
          <a:bodyPr vert="horz" wrap="square" lIns="0" tIns="9052" rIns="0" bIns="0" rtlCol="0" anchor="ctr">
            <a:spAutoFit/>
          </a:bodyPr>
          <a:lstStyle/>
          <a:p>
            <a:pPr marL="9529">
              <a:lnSpc>
                <a:spcPct val="100000"/>
              </a:lnSpc>
              <a:spcBef>
                <a:spcPts val="71"/>
              </a:spcBef>
            </a:pPr>
            <a:r>
              <a:rPr sz="3200" b="1" spc="-26" dirty="0">
                <a:latin typeface="Arial"/>
                <a:cs typeface="Arial"/>
              </a:rPr>
              <a:t>Разделяемые</a:t>
            </a:r>
            <a:r>
              <a:rPr sz="3200" b="1" spc="68" dirty="0">
                <a:latin typeface="Arial"/>
                <a:cs typeface="Arial"/>
              </a:rPr>
              <a:t> </a:t>
            </a:r>
            <a:r>
              <a:rPr sz="3200" b="1" spc="-38" dirty="0">
                <a:latin typeface="Arial"/>
                <a:cs typeface="Arial"/>
              </a:rPr>
              <a:t>ссылки</a:t>
            </a:r>
            <a:endParaRPr sz="3200" dirty="0">
              <a:latin typeface="Arial"/>
              <a:cs typeface="Arial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762000" y="1368232"/>
            <a:ext cx="45719" cy="1383124"/>
            <a:chOff x="345795" y="1170482"/>
            <a:chExt cx="5080" cy="607695"/>
          </a:xfrm>
        </p:grpSpPr>
        <p:sp>
          <p:nvSpPr>
            <p:cNvPr id="5" name="object 5"/>
            <p:cNvSpPr/>
            <p:nvPr/>
          </p:nvSpPr>
          <p:spPr>
            <a:xfrm>
              <a:off x="348322" y="1170482"/>
              <a:ext cx="0" cy="152400"/>
            </a:xfrm>
            <a:custGeom>
              <a:avLst/>
              <a:gdLst/>
              <a:ahLst/>
              <a:cxnLst/>
              <a:rect l="l" t="t" r="r" b="b"/>
              <a:pathLst>
                <a:path h="152400">
                  <a:moveTo>
                    <a:pt x="0" y="15182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1351"/>
            </a:p>
          </p:txBody>
        </p:sp>
        <p:sp>
          <p:nvSpPr>
            <p:cNvPr id="6" name="object 6"/>
            <p:cNvSpPr/>
            <p:nvPr/>
          </p:nvSpPr>
          <p:spPr>
            <a:xfrm>
              <a:off x="348322" y="1322311"/>
              <a:ext cx="0" cy="152400"/>
            </a:xfrm>
            <a:custGeom>
              <a:avLst/>
              <a:gdLst/>
              <a:ahLst/>
              <a:cxnLst/>
              <a:rect l="l" t="t" r="r" b="b"/>
              <a:pathLst>
                <a:path h="152400">
                  <a:moveTo>
                    <a:pt x="0" y="15182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1351"/>
            </a:p>
          </p:txBody>
        </p:sp>
        <p:sp>
          <p:nvSpPr>
            <p:cNvPr id="7" name="object 7"/>
            <p:cNvSpPr/>
            <p:nvPr/>
          </p:nvSpPr>
          <p:spPr>
            <a:xfrm>
              <a:off x="348322" y="1474139"/>
              <a:ext cx="0" cy="152400"/>
            </a:xfrm>
            <a:custGeom>
              <a:avLst/>
              <a:gdLst/>
              <a:ahLst/>
              <a:cxnLst/>
              <a:rect l="l" t="t" r="r" b="b"/>
              <a:pathLst>
                <a:path h="152400">
                  <a:moveTo>
                    <a:pt x="0" y="15182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1351"/>
            </a:p>
          </p:txBody>
        </p:sp>
        <p:sp>
          <p:nvSpPr>
            <p:cNvPr id="8" name="object 8"/>
            <p:cNvSpPr/>
            <p:nvPr/>
          </p:nvSpPr>
          <p:spPr>
            <a:xfrm>
              <a:off x="348322" y="1625968"/>
              <a:ext cx="0" cy="152400"/>
            </a:xfrm>
            <a:custGeom>
              <a:avLst/>
              <a:gdLst/>
              <a:ahLst/>
              <a:cxnLst/>
              <a:rect l="l" t="t" r="r" b="b"/>
              <a:pathLst>
                <a:path h="152400">
                  <a:moveTo>
                    <a:pt x="0" y="15182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1351"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623777" y="1003743"/>
            <a:ext cx="6230852" cy="1747613"/>
          </a:xfrm>
          <a:prstGeom prst="rect">
            <a:avLst/>
          </a:prstGeom>
        </p:spPr>
        <p:txBody>
          <a:bodyPr vert="horz" wrap="square" lIns="0" tIns="54312" rIns="0" bIns="0" rtlCol="0">
            <a:spAutoFit/>
          </a:bodyPr>
          <a:lstStyle/>
          <a:p>
            <a:r>
              <a:rPr sz="2200" kern="0" dirty="0">
                <a:latin typeface="Tahoma"/>
                <a:cs typeface="Tahoma"/>
              </a:rPr>
              <a:t>Добавим еще один оператор:</a:t>
            </a:r>
          </a:p>
          <a:p>
            <a:pPr>
              <a:tabLst>
                <a:tab pos="181524" algn="l"/>
              </a:tabLst>
            </a:pPr>
            <a:r>
              <a:rPr sz="2200" kern="0" dirty="0">
                <a:solidFill>
                  <a:srgbClr val="8C8C8C"/>
                </a:solidFill>
                <a:latin typeface="Microsoft JhengHei UI"/>
                <a:cs typeface="Microsoft JhengHei UI"/>
              </a:rPr>
              <a:t>1	</a:t>
            </a:r>
            <a:r>
              <a:rPr sz="2200" kern="0" dirty="0">
                <a:solidFill>
                  <a:srgbClr val="AA21FF"/>
                </a:solidFill>
                <a:latin typeface="SimSun"/>
                <a:cs typeface="SimSun"/>
              </a:rPr>
              <a:t>&gt;&gt;&gt; </a:t>
            </a:r>
            <a:r>
              <a:rPr sz="2200" kern="0" dirty="0">
                <a:latin typeface="SimSun"/>
                <a:cs typeface="SimSun"/>
              </a:rPr>
              <a:t>a = 5</a:t>
            </a:r>
          </a:p>
          <a:p>
            <a:pPr>
              <a:tabLst>
                <a:tab pos="181524" algn="l"/>
              </a:tabLst>
            </a:pPr>
            <a:r>
              <a:rPr sz="2200" kern="0" dirty="0">
                <a:solidFill>
                  <a:srgbClr val="8C8C8C"/>
                </a:solidFill>
                <a:latin typeface="Microsoft JhengHei UI"/>
                <a:cs typeface="Microsoft JhengHei UI"/>
              </a:rPr>
              <a:t>2	</a:t>
            </a:r>
            <a:r>
              <a:rPr sz="2200" kern="0" dirty="0">
                <a:solidFill>
                  <a:srgbClr val="AA21FF"/>
                </a:solidFill>
                <a:latin typeface="SimSun"/>
                <a:cs typeface="SimSun"/>
              </a:rPr>
              <a:t>&gt;&gt;&gt; </a:t>
            </a:r>
            <a:r>
              <a:rPr sz="2200" kern="0" dirty="0">
                <a:latin typeface="SimSun"/>
                <a:cs typeface="SimSun"/>
              </a:rPr>
              <a:t>b = a</a:t>
            </a:r>
          </a:p>
          <a:p>
            <a:pPr>
              <a:tabLst>
                <a:tab pos="181524" algn="l"/>
              </a:tabLst>
            </a:pPr>
            <a:r>
              <a:rPr sz="2200" kern="0" dirty="0">
                <a:solidFill>
                  <a:srgbClr val="8C8C8C"/>
                </a:solidFill>
                <a:latin typeface="Microsoft JhengHei UI"/>
                <a:cs typeface="Microsoft JhengHei UI"/>
              </a:rPr>
              <a:t>3	</a:t>
            </a:r>
            <a:r>
              <a:rPr sz="2200" kern="0" dirty="0">
                <a:solidFill>
                  <a:srgbClr val="AA21FF"/>
                </a:solidFill>
                <a:latin typeface="SimSun"/>
                <a:cs typeface="SimSun"/>
              </a:rPr>
              <a:t>&gt;&gt;&gt; </a:t>
            </a:r>
            <a:r>
              <a:rPr sz="2200" kern="0" dirty="0">
                <a:latin typeface="SimSun"/>
                <a:cs typeface="SimSun"/>
              </a:rPr>
              <a:t>a = </a:t>
            </a:r>
            <a:r>
              <a:rPr sz="2200" kern="0" dirty="0">
                <a:solidFill>
                  <a:srgbClr val="BA2020"/>
                </a:solidFill>
                <a:latin typeface="SimSun"/>
                <a:cs typeface="SimSun"/>
              </a:rPr>
              <a:t>" hello !"</a:t>
            </a:r>
            <a:endParaRPr sz="2200" kern="0" dirty="0">
              <a:latin typeface="SimSun"/>
              <a:cs typeface="SimSun"/>
            </a:endParaRPr>
          </a:p>
          <a:p>
            <a:r>
              <a:rPr sz="2200" kern="0" dirty="0">
                <a:solidFill>
                  <a:srgbClr val="8C8C8C"/>
                </a:solidFill>
                <a:latin typeface="Microsoft JhengHei UI"/>
                <a:cs typeface="Microsoft JhengHei UI"/>
              </a:rPr>
              <a:t>4</a:t>
            </a:r>
            <a:endParaRPr sz="2200" kern="0" dirty="0">
              <a:latin typeface="Microsoft JhengHei UI"/>
              <a:cs typeface="Microsoft JhengHei U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609600" y="3581400"/>
            <a:ext cx="8077200" cy="347214"/>
          </a:xfrm>
          <a:prstGeom prst="rect">
            <a:avLst/>
          </a:prstGeom>
        </p:spPr>
        <p:txBody>
          <a:bodyPr vert="horz" wrap="square" lIns="0" tIns="8576" rIns="0" bIns="0" rtlCol="0">
            <a:spAutoFit/>
          </a:bodyPr>
          <a:lstStyle/>
          <a:p>
            <a:pPr marL="9529">
              <a:spcBef>
                <a:spcPts val="68"/>
              </a:spcBef>
            </a:pPr>
            <a:r>
              <a:rPr sz="2200" spc="-34" dirty="0">
                <a:latin typeface="Tahoma"/>
                <a:cs typeface="Tahoma"/>
              </a:rPr>
              <a:t>Последний</a:t>
            </a:r>
            <a:r>
              <a:rPr sz="2200" spc="386" dirty="0">
                <a:latin typeface="Tahoma"/>
                <a:cs typeface="Tahoma"/>
              </a:rPr>
              <a:t> </a:t>
            </a:r>
            <a:r>
              <a:rPr sz="2200" spc="-45" dirty="0">
                <a:latin typeface="Tahoma"/>
                <a:cs typeface="Tahoma"/>
              </a:rPr>
              <a:t>оператор</a:t>
            </a:r>
            <a:r>
              <a:rPr sz="2200" spc="386" dirty="0">
                <a:latin typeface="Tahoma"/>
                <a:cs typeface="Tahoma"/>
              </a:rPr>
              <a:t> </a:t>
            </a:r>
            <a:r>
              <a:rPr sz="2200" spc="-38" dirty="0">
                <a:latin typeface="Tahoma"/>
                <a:cs typeface="Tahoma"/>
              </a:rPr>
              <a:t>просто</a:t>
            </a:r>
            <a:r>
              <a:rPr sz="2200" spc="386" dirty="0">
                <a:latin typeface="Tahoma"/>
                <a:cs typeface="Tahoma"/>
              </a:rPr>
              <a:t> </a:t>
            </a:r>
            <a:r>
              <a:rPr sz="2200" spc="-38" dirty="0">
                <a:latin typeface="Tahoma"/>
                <a:cs typeface="Tahoma"/>
              </a:rPr>
              <a:t>создает</a:t>
            </a:r>
            <a:endParaRPr sz="2200" dirty="0">
              <a:latin typeface="Tahoma"/>
              <a:cs typeface="Tahoma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609600" y="3995456"/>
            <a:ext cx="8458200" cy="1719544"/>
          </a:xfrm>
          <a:prstGeom prst="rect">
            <a:avLst/>
          </a:prstGeom>
        </p:spPr>
        <p:txBody>
          <a:bodyPr vert="horz" wrap="square" lIns="0" tIns="5241" rIns="0" bIns="0" rtlCol="0">
            <a:spAutoFit/>
          </a:bodyPr>
          <a:lstStyle/>
          <a:p>
            <a:pPr marL="9529" marR="3812" algn="just">
              <a:lnSpc>
                <a:spcPct val="102600"/>
              </a:lnSpc>
              <a:spcBef>
                <a:spcPts val="41"/>
              </a:spcBef>
            </a:pPr>
            <a:r>
              <a:rPr sz="2200" spc="-41" dirty="0">
                <a:latin typeface="Tahoma"/>
                <a:cs typeface="Tahoma"/>
              </a:rPr>
              <a:t>новый</a:t>
            </a:r>
            <a:r>
              <a:rPr sz="2200" spc="-38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объект</a:t>
            </a:r>
            <a:r>
              <a:rPr sz="2200" spc="-30" dirty="0">
                <a:latin typeface="Tahoma"/>
                <a:cs typeface="Tahoma"/>
              </a:rPr>
              <a:t> </a:t>
            </a:r>
            <a:r>
              <a:rPr sz="2200" spc="-26" dirty="0">
                <a:latin typeface="Tahoma"/>
                <a:cs typeface="Tahoma"/>
              </a:rPr>
              <a:t>для</a:t>
            </a:r>
            <a:r>
              <a:rPr sz="2200" spc="-23" dirty="0">
                <a:latin typeface="Tahoma"/>
                <a:cs typeface="Tahoma"/>
              </a:rPr>
              <a:t> </a:t>
            </a:r>
            <a:r>
              <a:rPr sz="2200" spc="-45" dirty="0">
                <a:latin typeface="Tahoma"/>
                <a:cs typeface="Tahoma"/>
              </a:rPr>
              <a:t>представления </a:t>
            </a:r>
            <a:r>
              <a:rPr sz="2200" spc="-41" dirty="0">
                <a:latin typeface="Tahoma"/>
                <a:cs typeface="Tahoma"/>
              </a:rPr>
              <a:t> </a:t>
            </a:r>
            <a:r>
              <a:rPr sz="2200" spc="-38" dirty="0">
                <a:latin typeface="Tahoma"/>
                <a:cs typeface="Tahoma"/>
              </a:rPr>
              <a:t>строкового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41" dirty="0">
                <a:latin typeface="Tahoma"/>
                <a:cs typeface="Tahoma"/>
              </a:rPr>
              <a:t>значения</a:t>
            </a:r>
            <a:r>
              <a:rPr sz="2200" spc="-38" dirty="0">
                <a:latin typeface="Tahoma"/>
                <a:cs typeface="Tahoma"/>
              </a:rPr>
              <a:t> </a:t>
            </a:r>
            <a:r>
              <a:rPr sz="2200" spc="4" dirty="0">
                <a:latin typeface="SimSun"/>
                <a:cs typeface="SimSun"/>
              </a:rPr>
              <a:t>"hello!"</a:t>
            </a:r>
            <a:r>
              <a:rPr sz="2200" spc="8" dirty="0">
                <a:latin typeface="SimSun"/>
                <a:cs typeface="SimSun"/>
              </a:rPr>
              <a:t> </a:t>
            </a:r>
            <a:r>
              <a:rPr sz="2200" spc="-34" dirty="0">
                <a:latin typeface="Tahoma"/>
                <a:cs typeface="Tahoma"/>
              </a:rPr>
              <a:t>и </a:t>
            </a:r>
            <a:r>
              <a:rPr sz="2200" spc="-30" dirty="0">
                <a:latin typeface="Tahoma"/>
                <a:cs typeface="Tahoma"/>
              </a:rPr>
              <a:t> </a:t>
            </a:r>
            <a:r>
              <a:rPr sz="2200" spc="-53" dirty="0">
                <a:latin typeface="Tahoma"/>
                <a:cs typeface="Tahoma"/>
              </a:rPr>
              <a:t>переопределяет</a:t>
            </a:r>
            <a:r>
              <a:rPr sz="2200" spc="-49" dirty="0">
                <a:latin typeface="Tahoma"/>
                <a:cs typeface="Tahoma"/>
              </a:rPr>
              <a:t> </a:t>
            </a:r>
            <a:r>
              <a:rPr sz="2200" spc="-30" dirty="0">
                <a:latin typeface="Tahoma"/>
                <a:cs typeface="Tahoma"/>
              </a:rPr>
              <a:t>ссылку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8" dirty="0">
                <a:latin typeface="SimSun"/>
                <a:cs typeface="SimSun"/>
              </a:rPr>
              <a:t>a  </a:t>
            </a:r>
            <a:r>
              <a:rPr sz="2200" spc="-49" dirty="0">
                <a:latin typeface="Tahoma"/>
                <a:cs typeface="Tahoma"/>
              </a:rPr>
              <a:t>на</a:t>
            </a:r>
            <a:r>
              <a:rPr sz="2200" spc="161" dirty="0">
                <a:latin typeface="Tahoma"/>
                <a:cs typeface="Tahoma"/>
              </a:rPr>
              <a:t> </a:t>
            </a:r>
            <a:r>
              <a:rPr sz="2200" spc="-26" dirty="0">
                <a:latin typeface="Tahoma"/>
                <a:cs typeface="Tahoma"/>
              </a:rPr>
              <a:t>этот </a:t>
            </a:r>
            <a:r>
              <a:rPr sz="2200" spc="-248" dirty="0">
                <a:latin typeface="Tahoma"/>
                <a:cs typeface="Tahoma"/>
              </a:rPr>
              <a:t> </a:t>
            </a:r>
            <a:r>
              <a:rPr sz="2200" spc="-41" dirty="0">
                <a:latin typeface="Tahoma"/>
                <a:cs typeface="Tahoma"/>
              </a:rPr>
              <a:t>новый</a:t>
            </a:r>
            <a:r>
              <a:rPr sz="2200" spc="-38" dirty="0">
                <a:latin typeface="Tahoma"/>
                <a:cs typeface="Tahoma"/>
              </a:rPr>
              <a:t> </a:t>
            </a:r>
            <a:r>
              <a:rPr sz="2200" spc="-41" dirty="0">
                <a:latin typeface="Tahoma"/>
                <a:cs typeface="Tahoma"/>
              </a:rPr>
              <a:t>объект.</a:t>
            </a:r>
            <a:r>
              <a:rPr sz="2200" spc="-38" dirty="0">
                <a:latin typeface="Tahoma"/>
                <a:cs typeface="Tahoma"/>
              </a:rPr>
              <a:t> </a:t>
            </a:r>
            <a:r>
              <a:rPr sz="2200" spc="-19" dirty="0">
                <a:latin typeface="Tahoma"/>
                <a:cs typeface="Tahoma"/>
              </a:rPr>
              <a:t>Но</a:t>
            </a:r>
            <a:r>
              <a:rPr sz="2200" spc="-15" dirty="0">
                <a:latin typeface="Tahoma"/>
                <a:cs typeface="Tahoma"/>
              </a:rPr>
              <a:t> </a:t>
            </a:r>
            <a:r>
              <a:rPr sz="2200" spc="-45" dirty="0">
                <a:latin typeface="Tahoma"/>
                <a:cs typeface="Tahoma"/>
              </a:rPr>
              <a:t>все</a:t>
            </a:r>
            <a:r>
              <a:rPr sz="2200" spc="169" dirty="0">
                <a:latin typeface="Tahoma"/>
                <a:cs typeface="Tahoma"/>
              </a:rPr>
              <a:t> </a:t>
            </a:r>
            <a:r>
              <a:rPr sz="2200" spc="-30" dirty="0">
                <a:latin typeface="Tahoma"/>
                <a:cs typeface="Tahoma"/>
              </a:rPr>
              <a:t>это</a:t>
            </a:r>
            <a:r>
              <a:rPr sz="2200" spc="199" dirty="0">
                <a:latin typeface="Tahoma"/>
                <a:cs typeface="Tahoma"/>
              </a:rPr>
              <a:t> </a:t>
            </a:r>
            <a:r>
              <a:rPr sz="2200" spc="-64" dirty="0">
                <a:latin typeface="Tahoma"/>
                <a:cs typeface="Tahoma"/>
              </a:rPr>
              <a:t>не </a:t>
            </a:r>
            <a:r>
              <a:rPr sz="2200" spc="-60" dirty="0">
                <a:latin typeface="Tahoma"/>
                <a:cs typeface="Tahoma"/>
              </a:rPr>
              <a:t> </a:t>
            </a:r>
            <a:r>
              <a:rPr sz="2200" spc="-38" dirty="0">
                <a:latin typeface="Tahoma"/>
                <a:cs typeface="Tahoma"/>
              </a:rPr>
              <a:t>отражается</a:t>
            </a:r>
            <a:r>
              <a:rPr sz="2200" spc="128" dirty="0">
                <a:latin typeface="Tahoma"/>
                <a:cs typeface="Tahoma"/>
              </a:rPr>
              <a:t> </a:t>
            </a:r>
            <a:r>
              <a:rPr sz="2200" spc="-49" dirty="0">
                <a:latin typeface="Tahoma"/>
                <a:cs typeface="Tahoma"/>
              </a:rPr>
              <a:t>на</a:t>
            </a:r>
            <a:r>
              <a:rPr sz="2200" spc="139" dirty="0">
                <a:latin typeface="Tahoma"/>
                <a:cs typeface="Tahoma"/>
              </a:rPr>
              <a:t> </a:t>
            </a:r>
            <a:r>
              <a:rPr sz="2200" spc="-45" dirty="0">
                <a:latin typeface="Tahoma"/>
                <a:cs typeface="Tahoma"/>
              </a:rPr>
              <a:t>значении</a:t>
            </a:r>
            <a:r>
              <a:rPr sz="2200" spc="135" dirty="0">
                <a:latin typeface="Tahoma"/>
                <a:cs typeface="Tahoma"/>
              </a:rPr>
              <a:t> </a:t>
            </a:r>
            <a:r>
              <a:rPr sz="2200" spc="-11" dirty="0">
                <a:latin typeface="SimSun"/>
                <a:cs typeface="SimSun"/>
              </a:rPr>
              <a:t>b</a:t>
            </a:r>
            <a:r>
              <a:rPr sz="2200" spc="-11" dirty="0">
                <a:latin typeface="Tahoma"/>
                <a:cs typeface="Tahoma"/>
              </a:rPr>
              <a:t>,</a:t>
            </a:r>
            <a:r>
              <a:rPr sz="2200" spc="105" dirty="0">
                <a:latin typeface="Tahoma"/>
                <a:cs typeface="Tahoma"/>
              </a:rPr>
              <a:t> </a:t>
            </a:r>
            <a:r>
              <a:rPr sz="2200" spc="-49" dirty="0" err="1">
                <a:latin typeface="Tahoma"/>
                <a:cs typeface="Tahoma"/>
              </a:rPr>
              <a:t>она</a:t>
            </a:r>
            <a:r>
              <a:rPr sz="2200" spc="139" dirty="0">
                <a:latin typeface="Tahoma"/>
                <a:cs typeface="Tahoma"/>
              </a:rPr>
              <a:t> </a:t>
            </a:r>
            <a:r>
              <a:rPr sz="2200" spc="-45" dirty="0" err="1">
                <a:latin typeface="Tahoma"/>
                <a:cs typeface="Tahoma"/>
              </a:rPr>
              <a:t>по</a:t>
            </a:r>
            <a:r>
              <a:rPr lang="ru-RU" sz="2200" spc="-45" dirty="0">
                <a:latin typeface="Tahoma"/>
                <a:cs typeface="Tahoma"/>
              </a:rPr>
              <a:t>прежнему</a:t>
            </a:r>
            <a:r>
              <a:rPr lang="ru-RU" sz="2200" spc="-41" dirty="0">
                <a:latin typeface="Tahoma"/>
                <a:cs typeface="Tahoma"/>
              </a:rPr>
              <a:t> продолжает</a:t>
            </a:r>
            <a:r>
              <a:rPr lang="ru-RU" sz="2200" spc="-38" dirty="0">
                <a:latin typeface="Tahoma"/>
                <a:cs typeface="Tahoma"/>
              </a:rPr>
              <a:t> </a:t>
            </a:r>
            <a:r>
              <a:rPr lang="ru-RU" sz="2200" spc="-30" dirty="0">
                <a:latin typeface="Tahoma"/>
                <a:cs typeface="Tahoma"/>
              </a:rPr>
              <a:t>ссылаться</a:t>
            </a:r>
            <a:r>
              <a:rPr lang="ru-RU" sz="2200" spc="-26" dirty="0">
                <a:latin typeface="Tahoma"/>
                <a:cs typeface="Tahoma"/>
              </a:rPr>
              <a:t> </a:t>
            </a:r>
            <a:r>
              <a:rPr lang="ru-RU" sz="2200" spc="-49" dirty="0">
                <a:latin typeface="Tahoma"/>
                <a:cs typeface="Tahoma"/>
              </a:rPr>
              <a:t>на </a:t>
            </a:r>
            <a:r>
              <a:rPr lang="ru-RU" sz="2200" spc="-248" dirty="0">
                <a:latin typeface="Tahoma"/>
                <a:cs typeface="Tahoma"/>
              </a:rPr>
              <a:t> </a:t>
            </a:r>
            <a:r>
              <a:rPr lang="ru-RU" sz="2200" spc="-45" dirty="0">
                <a:latin typeface="Tahoma"/>
                <a:cs typeface="Tahoma"/>
              </a:rPr>
              <a:t>первоначальный</a:t>
            </a:r>
            <a:r>
              <a:rPr lang="ru-RU" sz="2200" spc="-15" dirty="0">
                <a:latin typeface="Tahoma"/>
                <a:cs typeface="Tahoma"/>
              </a:rPr>
              <a:t> </a:t>
            </a:r>
            <a:r>
              <a:rPr lang="ru-RU" sz="2200" spc="-41" dirty="0">
                <a:latin typeface="Tahoma"/>
                <a:cs typeface="Tahoma"/>
              </a:rPr>
              <a:t>объект,</a:t>
            </a:r>
            <a:r>
              <a:rPr lang="ru-RU" sz="2200" spc="-15" dirty="0">
                <a:latin typeface="Tahoma"/>
                <a:cs typeface="Tahoma"/>
              </a:rPr>
              <a:t> </a:t>
            </a:r>
            <a:r>
              <a:rPr lang="ru-RU" sz="2200" spc="-53" dirty="0">
                <a:latin typeface="Tahoma"/>
                <a:cs typeface="Tahoma"/>
              </a:rPr>
              <a:t>целое</a:t>
            </a:r>
            <a:r>
              <a:rPr lang="ru-RU" sz="2200" spc="-11" dirty="0">
                <a:latin typeface="Tahoma"/>
                <a:cs typeface="Tahoma"/>
              </a:rPr>
              <a:t> </a:t>
            </a:r>
            <a:r>
              <a:rPr lang="ru-RU" sz="2200" spc="-30" dirty="0">
                <a:latin typeface="Tahoma"/>
                <a:cs typeface="Tahoma"/>
              </a:rPr>
              <a:t>число</a:t>
            </a:r>
            <a:r>
              <a:rPr lang="ru-RU" sz="2200" spc="-15" dirty="0">
                <a:latin typeface="Tahoma"/>
                <a:cs typeface="Tahoma"/>
              </a:rPr>
              <a:t> </a:t>
            </a:r>
            <a:r>
              <a:rPr lang="ru-RU" sz="2200" spc="-41" dirty="0">
                <a:latin typeface="Tahoma"/>
                <a:cs typeface="Tahoma"/>
              </a:rPr>
              <a:t>5.</a:t>
            </a:r>
            <a:endParaRPr lang="ru-RU" sz="2200" dirty="0">
              <a:latin typeface="Tahoma"/>
              <a:cs typeface="Tahoma"/>
            </a:endParaRPr>
          </a:p>
          <a:p>
            <a:pPr marL="9529" marR="3812" algn="just">
              <a:lnSpc>
                <a:spcPct val="102600"/>
              </a:lnSpc>
              <a:spcBef>
                <a:spcPts val="41"/>
              </a:spcBef>
            </a:pPr>
            <a:endParaRPr sz="2200" dirty="0">
              <a:latin typeface="Tahoma"/>
              <a:cs typeface="Tahoma"/>
            </a:endParaRPr>
          </a:p>
        </p:txBody>
      </p:sp>
    </p:spTree>
  </p:cSld>
  <p:clrMapOvr>
    <a:masterClrMapping/>
  </p:clrMapOvr>
  <p:transition>
    <p:cut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820900" y="2516141"/>
            <a:ext cx="100049" cy="101473"/>
          </a:xfrm>
          <a:prstGeom prst="rect">
            <a:avLst/>
          </a:prstGeom>
        </p:spPr>
        <p:txBody>
          <a:bodyPr vert="horz" wrap="square" lIns="0" tIns="9052" rIns="0" bIns="0" rtlCol="0">
            <a:spAutoFit/>
          </a:bodyPr>
          <a:lstStyle/>
          <a:p>
            <a:pPr marL="9529">
              <a:spcBef>
                <a:spcPts val="71"/>
              </a:spcBef>
            </a:pPr>
            <a:r>
              <a:rPr sz="600" dirty="0">
                <a:solidFill>
                  <a:srgbClr val="3A3838"/>
                </a:solidFill>
                <a:latin typeface="Trebuchet MS"/>
                <a:cs typeface="Trebuchet MS"/>
              </a:rPr>
              <a:t>22</a:t>
            </a:r>
            <a:endParaRPr sz="600">
              <a:latin typeface="Trebuchet MS"/>
              <a:cs typeface="Trebuchet MS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33400" y="127829"/>
            <a:ext cx="6477000" cy="501583"/>
          </a:xfrm>
          <a:prstGeom prst="rect">
            <a:avLst/>
          </a:prstGeom>
        </p:spPr>
        <p:txBody>
          <a:bodyPr vert="horz" wrap="square" lIns="0" tIns="9052" rIns="0" bIns="0" rtlCol="0" anchor="ctr">
            <a:spAutoFit/>
          </a:bodyPr>
          <a:lstStyle/>
          <a:p>
            <a:pPr marL="9529">
              <a:lnSpc>
                <a:spcPct val="100000"/>
              </a:lnSpc>
              <a:spcBef>
                <a:spcPts val="71"/>
              </a:spcBef>
            </a:pPr>
            <a:r>
              <a:rPr sz="3200" b="1" spc="-23" dirty="0">
                <a:latin typeface="Arial"/>
                <a:cs typeface="Arial"/>
              </a:rPr>
              <a:t>Запись</a:t>
            </a:r>
            <a:r>
              <a:rPr sz="3200" b="1" spc="53" dirty="0">
                <a:latin typeface="Arial"/>
                <a:cs typeface="Arial"/>
              </a:rPr>
              <a:t> </a:t>
            </a:r>
            <a:r>
              <a:rPr sz="3200" b="1" spc="-23" dirty="0">
                <a:latin typeface="Arial"/>
                <a:cs typeface="Arial"/>
              </a:rPr>
              <a:t>комментариев</a:t>
            </a:r>
            <a:endParaRPr sz="3200" dirty="0">
              <a:latin typeface="Arial"/>
              <a:cs typeface="Arial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304800" y="1828800"/>
            <a:ext cx="45719" cy="687341"/>
            <a:chOff x="345795" y="1214526"/>
            <a:chExt cx="5080" cy="304165"/>
          </a:xfrm>
        </p:grpSpPr>
        <p:sp>
          <p:nvSpPr>
            <p:cNvPr id="5" name="object 5"/>
            <p:cNvSpPr/>
            <p:nvPr/>
          </p:nvSpPr>
          <p:spPr>
            <a:xfrm>
              <a:off x="348322" y="1214526"/>
              <a:ext cx="0" cy="152400"/>
            </a:xfrm>
            <a:custGeom>
              <a:avLst/>
              <a:gdLst/>
              <a:ahLst/>
              <a:cxnLst/>
              <a:rect l="l" t="t" r="r" b="b"/>
              <a:pathLst>
                <a:path h="152400">
                  <a:moveTo>
                    <a:pt x="0" y="15182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1351"/>
            </a:p>
          </p:txBody>
        </p:sp>
        <p:sp>
          <p:nvSpPr>
            <p:cNvPr id="6" name="object 6"/>
            <p:cNvSpPr/>
            <p:nvPr/>
          </p:nvSpPr>
          <p:spPr>
            <a:xfrm>
              <a:off x="348322" y="1366354"/>
              <a:ext cx="0" cy="152400"/>
            </a:xfrm>
            <a:custGeom>
              <a:avLst/>
              <a:gdLst/>
              <a:ahLst/>
              <a:cxnLst/>
              <a:rect l="l" t="t" r="r" b="b"/>
              <a:pathLst>
                <a:path h="152400">
                  <a:moveTo>
                    <a:pt x="0" y="15182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1351"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152400" y="717366"/>
            <a:ext cx="9188302" cy="5975966"/>
          </a:xfrm>
          <a:prstGeom prst="rect">
            <a:avLst/>
          </a:prstGeom>
        </p:spPr>
        <p:txBody>
          <a:bodyPr vert="horz" wrap="square" lIns="0" tIns="5241" rIns="0" bIns="0" rtlCol="0">
            <a:spAutoFit/>
          </a:bodyPr>
          <a:lstStyle/>
          <a:p>
            <a:pPr marL="175807" marR="15246">
              <a:lnSpc>
                <a:spcPct val="102600"/>
              </a:lnSpc>
              <a:spcBef>
                <a:spcPts val="41"/>
              </a:spcBef>
            </a:pPr>
            <a:r>
              <a:rPr sz="2200" b="1" spc="-19" dirty="0">
                <a:latin typeface="Arial"/>
                <a:cs typeface="Arial"/>
              </a:rPr>
              <a:t>Комментарии</a:t>
            </a:r>
            <a:r>
              <a:rPr sz="2200" b="1" spc="45" dirty="0">
                <a:latin typeface="Arial"/>
                <a:cs typeface="Arial"/>
              </a:rPr>
              <a:t> </a:t>
            </a:r>
            <a:r>
              <a:rPr sz="2200" spc="-45" dirty="0">
                <a:latin typeface="Tahoma"/>
                <a:cs typeface="Tahoma"/>
              </a:rPr>
              <a:t>–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30" dirty="0">
                <a:latin typeface="Tahoma"/>
                <a:cs typeface="Tahoma"/>
              </a:rPr>
              <a:t>это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30" dirty="0">
                <a:latin typeface="Tahoma"/>
                <a:cs typeface="Tahoma"/>
              </a:rPr>
              <a:t>то,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23" dirty="0">
                <a:latin typeface="Tahoma"/>
                <a:cs typeface="Tahoma"/>
              </a:rPr>
              <a:t>что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38" dirty="0">
                <a:latin typeface="Tahoma"/>
                <a:cs typeface="Tahoma"/>
              </a:rPr>
              <a:t>пишется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49" dirty="0">
                <a:latin typeface="Tahoma"/>
                <a:cs typeface="Tahoma"/>
              </a:rPr>
              <a:t>после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8" dirty="0">
                <a:latin typeface="SimSun"/>
                <a:cs typeface="SimSun"/>
              </a:rPr>
              <a:t>#</a:t>
            </a:r>
            <a:r>
              <a:rPr sz="2200" spc="-139" dirty="0">
                <a:latin typeface="SimSun"/>
                <a:cs typeface="SimSun"/>
              </a:rPr>
              <a:t> </a:t>
            </a:r>
            <a:r>
              <a:rPr sz="2200" spc="-34" dirty="0">
                <a:latin typeface="Tahoma"/>
                <a:cs typeface="Tahoma"/>
              </a:rPr>
              <a:t>и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41" dirty="0">
                <a:latin typeface="Tahoma"/>
                <a:cs typeface="Tahoma"/>
              </a:rPr>
              <a:t>представляет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45" dirty="0">
                <a:latin typeface="Tahoma"/>
                <a:cs typeface="Tahoma"/>
              </a:rPr>
              <a:t>интерес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30" dirty="0">
                <a:latin typeface="Tahoma"/>
                <a:cs typeface="Tahoma"/>
              </a:rPr>
              <a:t>лишь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как </a:t>
            </a:r>
            <a:r>
              <a:rPr sz="2200" spc="-248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заметка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26" dirty="0">
                <a:latin typeface="Tahoma"/>
                <a:cs typeface="Tahoma"/>
              </a:rPr>
              <a:t>для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читающего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38" dirty="0">
                <a:latin typeface="Tahoma"/>
                <a:cs typeface="Tahoma"/>
              </a:rPr>
              <a:t>программу.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30" dirty="0">
                <a:latin typeface="Tahoma"/>
                <a:cs typeface="Tahoma"/>
              </a:rPr>
              <a:t>Текст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30" dirty="0">
                <a:latin typeface="Tahoma"/>
                <a:cs typeface="Tahoma"/>
              </a:rPr>
              <a:t>программы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говорит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45" dirty="0">
                <a:latin typeface="Tahoma"/>
                <a:cs typeface="Tahoma"/>
              </a:rPr>
              <a:t>о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19" dirty="0">
                <a:latin typeface="Tahoma"/>
                <a:cs typeface="Tahoma"/>
              </a:rPr>
              <a:t>том,</a:t>
            </a:r>
            <a:r>
              <a:rPr sz="2200" spc="19" dirty="0">
                <a:latin typeface="Tahoma"/>
                <a:cs typeface="Tahoma"/>
              </a:rPr>
              <a:t> </a:t>
            </a:r>
            <a:r>
              <a:rPr sz="2200" b="1" spc="49" dirty="0">
                <a:latin typeface="Arial"/>
                <a:cs typeface="Arial"/>
              </a:rPr>
              <a:t>КАК</a:t>
            </a:r>
            <a:r>
              <a:rPr sz="2200" spc="49" dirty="0">
                <a:latin typeface="Tahoma"/>
                <a:cs typeface="Tahoma"/>
              </a:rPr>
              <a:t>,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45" dirty="0">
                <a:latin typeface="Tahoma"/>
                <a:cs typeface="Tahoma"/>
              </a:rPr>
              <a:t>а </a:t>
            </a:r>
            <a:r>
              <a:rPr sz="2200" spc="-41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комментарии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30" dirty="0">
                <a:latin typeface="Tahoma"/>
                <a:cs typeface="Tahoma"/>
              </a:rPr>
              <a:t>должны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30" dirty="0">
                <a:latin typeface="Tahoma"/>
                <a:cs typeface="Tahoma"/>
              </a:rPr>
              <a:t>объяснять,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b="1" spc="30" dirty="0">
                <a:latin typeface="Arial"/>
                <a:cs typeface="Arial"/>
              </a:rPr>
              <a:t>ПОЧЕМУ</a:t>
            </a:r>
            <a:r>
              <a:rPr sz="2200" spc="30" dirty="0">
                <a:latin typeface="Tahoma"/>
                <a:cs typeface="Tahoma"/>
              </a:rPr>
              <a:t>.</a:t>
            </a:r>
            <a:endParaRPr sz="2200" dirty="0">
              <a:latin typeface="Tahoma"/>
              <a:cs typeface="Tahoma"/>
            </a:endParaRPr>
          </a:p>
          <a:p>
            <a:pPr marL="9529">
              <a:spcBef>
                <a:spcPts val="188"/>
              </a:spcBef>
              <a:tabLst>
                <a:tab pos="185335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1	</a:t>
            </a:r>
            <a:r>
              <a:rPr sz="2200" spc="68" dirty="0">
                <a:solidFill>
                  <a:srgbClr val="007F00"/>
                </a:solidFill>
                <a:latin typeface="SimSun"/>
                <a:cs typeface="SimSun"/>
              </a:rPr>
              <a:t>print</a:t>
            </a:r>
            <a:r>
              <a:rPr sz="2200" spc="-330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-311" dirty="0">
                <a:latin typeface="SimSun"/>
                <a:cs typeface="SimSun"/>
              </a:rPr>
              <a:t>(</a:t>
            </a:r>
            <a:r>
              <a:rPr sz="2200" spc="-311" dirty="0">
                <a:solidFill>
                  <a:srgbClr val="BA2020"/>
                </a:solidFill>
                <a:latin typeface="SimSun"/>
                <a:cs typeface="SimSun"/>
              </a:rPr>
              <a:t>"Привет</a:t>
            </a:r>
            <a:r>
              <a:rPr sz="2200" spc="15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-180" dirty="0">
                <a:solidFill>
                  <a:srgbClr val="BA2020"/>
                </a:solidFill>
                <a:latin typeface="SimSun"/>
                <a:cs typeface="SimSun"/>
              </a:rPr>
              <a:t>Мир!"</a:t>
            </a:r>
            <a:r>
              <a:rPr sz="2200" spc="-180" dirty="0">
                <a:latin typeface="SimSun"/>
                <a:cs typeface="SimSun"/>
              </a:rPr>
              <a:t>)</a:t>
            </a:r>
            <a:r>
              <a:rPr sz="2200" spc="203" dirty="0">
                <a:latin typeface="SimSun"/>
                <a:cs typeface="SimSun"/>
              </a:rPr>
              <a:t> </a:t>
            </a:r>
            <a:r>
              <a:rPr sz="2200" spc="15" dirty="0">
                <a:solidFill>
                  <a:srgbClr val="3F7F7F"/>
                </a:solidFill>
                <a:latin typeface="SimSun"/>
                <a:cs typeface="SimSun"/>
              </a:rPr>
              <a:t>#</a:t>
            </a:r>
            <a:r>
              <a:rPr sz="2200" spc="15" dirty="0">
                <a:solidFill>
                  <a:srgbClr val="BA2020"/>
                </a:solidFill>
                <a:latin typeface="SimSun"/>
                <a:cs typeface="SimSun"/>
              </a:rPr>
              <a:t>print</a:t>
            </a:r>
            <a:r>
              <a:rPr sz="2200" spc="19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8" dirty="0">
                <a:solidFill>
                  <a:srgbClr val="BA2020"/>
                </a:solidFill>
                <a:latin typeface="SimSun"/>
                <a:cs typeface="SimSun"/>
              </a:rPr>
              <a:t>-</a:t>
            </a:r>
            <a:r>
              <a:rPr sz="2200" spc="15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-443" dirty="0">
                <a:solidFill>
                  <a:srgbClr val="BA2020"/>
                </a:solidFill>
                <a:latin typeface="SimSun"/>
                <a:cs typeface="SimSun"/>
              </a:rPr>
              <a:t>это</a:t>
            </a:r>
            <a:r>
              <a:rPr sz="2200" spc="-49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-443" dirty="0">
                <a:solidFill>
                  <a:srgbClr val="BA2020"/>
                </a:solidFill>
                <a:latin typeface="SimSun"/>
                <a:cs typeface="SimSun"/>
              </a:rPr>
              <a:t>функция</a:t>
            </a:r>
            <a:endParaRPr sz="2200" dirty="0">
              <a:latin typeface="SimSun"/>
              <a:cs typeface="SimSun"/>
            </a:endParaRPr>
          </a:p>
          <a:p>
            <a:pPr marL="9529">
              <a:spcBef>
                <a:spcPts val="266"/>
              </a:spcBef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2</a:t>
            </a:r>
            <a:endParaRPr sz="2200" dirty="0">
              <a:latin typeface="Microsoft JhengHei UI"/>
              <a:cs typeface="Microsoft JhengHei UI"/>
            </a:endParaRPr>
          </a:p>
          <a:p>
            <a:pPr>
              <a:spcBef>
                <a:spcPts val="8"/>
              </a:spcBef>
            </a:pPr>
            <a:endParaRPr sz="2200" dirty="0">
              <a:latin typeface="Microsoft JhengHei UI"/>
              <a:cs typeface="Microsoft JhengHei UI"/>
            </a:endParaRPr>
          </a:p>
          <a:p>
            <a:pPr marL="383535" marR="3812" indent="-102911">
              <a:lnSpc>
                <a:spcPct val="102600"/>
              </a:lnSpc>
              <a:buClr>
                <a:srgbClr val="1F973F"/>
              </a:buClr>
              <a:buSzPct val="54545"/>
              <a:buFont typeface="Lucida Sans Unicode"/>
              <a:buChar char="■"/>
              <a:tabLst>
                <a:tab pos="384010" algn="l"/>
              </a:tabLst>
            </a:pPr>
            <a:r>
              <a:rPr sz="2200" spc="-23" dirty="0">
                <a:latin typeface="Tahoma"/>
                <a:cs typeface="Tahoma"/>
              </a:rPr>
              <a:t>Комментарии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19" dirty="0">
                <a:latin typeface="Tahoma"/>
                <a:cs typeface="Tahoma"/>
              </a:rPr>
              <a:t>могут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встречаться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45" dirty="0">
                <a:latin typeface="Tahoma"/>
                <a:cs typeface="Tahoma"/>
              </a:rPr>
              <a:t>в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41" dirty="0">
                <a:latin typeface="Tahoma"/>
                <a:cs typeface="Tahoma"/>
              </a:rPr>
              <a:t>тексте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30" dirty="0">
                <a:latin typeface="Tahoma"/>
                <a:cs typeface="Tahoma"/>
              </a:rPr>
              <a:t>программы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как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41" dirty="0">
                <a:latin typeface="Tahoma"/>
                <a:cs typeface="Tahoma"/>
              </a:rPr>
              <a:t>отдельные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30" dirty="0">
                <a:latin typeface="Tahoma"/>
                <a:cs typeface="Tahoma"/>
              </a:rPr>
              <a:t>строки </a:t>
            </a:r>
            <a:r>
              <a:rPr sz="2200" spc="-248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или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19" dirty="0">
                <a:latin typeface="Tahoma"/>
                <a:cs typeface="Tahoma"/>
              </a:rPr>
              <a:t>могут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30" dirty="0">
                <a:latin typeface="Tahoma"/>
                <a:cs typeface="Tahoma"/>
              </a:rPr>
              <a:t>быть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41" dirty="0">
                <a:latin typeface="Tahoma"/>
                <a:cs typeface="Tahoma"/>
              </a:rPr>
              <a:t>размещены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45" dirty="0">
                <a:latin typeface="Tahoma"/>
                <a:cs typeface="Tahoma"/>
              </a:rPr>
              <a:t>справа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30" dirty="0">
                <a:latin typeface="Tahoma"/>
                <a:cs typeface="Tahoma"/>
              </a:rPr>
              <a:t>от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45" dirty="0">
                <a:latin typeface="Tahoma"/>
                <a:cs typeface="Tahoma"/>
              </a:rPr>
              <a:t>операторов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45" dirty="0">
                <a:latin typeface="Tahoma"/>
                <a:cs typeface="Tahoma"/>
              </a:rPr>
              <a:t>в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41" dirty="0">
                <a:latin typeface="Tahoma"/>
                <a:cs typeface="Tahoma"/>
              </a:rPr>
              <a:t>строке.</a:t>
            </a:r>
            <a:endParaRPr sz="2200" dirty="0">
              <a:latin typeface="Tahoma"/>
              <a:cs typeface="Tahoma"/>
            </a:endParaRPr>
          </a:p>
          <a:p>
            <a:pPr marL="383535" marR="161513" indent="-102911">
              <a:lnSpc>
                <a:spcPct val="102600"/>
              </a:lnSpc>
              <a:spcBef>
                <a:spcPts val="86"/>
              </a:spcBef>
              <a:buClr>
                <a:srgbClr val="1F973F"/>
              </a:buClr>
              <a:buSzPct val="54545"/>
              <a:buFont typeface="Lucida Sans Unicode"/>
              <a:buChar char="■"/>
              <a:tabLst>
                <a:tab pos="384010" algn="l"/>
              </a:tabLst>
            </a:pPr>
            <a:r>
              <a:rPr sz="2200" spc="-30" dirty="0">
                <a:latin typeface="Tahoma"/>
                <a:cs typeface="Tahoma"/>
              </a:rPr>
              <a:t>Текст </a:t>
            </a:r>
            <a:r>
              <a:rPr sz="2200" spc="-49" dirty="0">
                <a:latin typeface="Tahoma"/>
                <a:cs typeface="Tahoma"/>
              </a:rPr>
              <a:t>после</a:t>
            </a:r>
            <a:r>
              <a:rPr sz="2200" spc="-45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символов </a:t>
            </a:r>
            <a:r>
              <a:rPr sz="2200" spc="8" dirty="0">
                <a:latin typeface="SimSun"/>
                <a:cs typeface="SimSun"/>
              </a:rPr>
              <a:t># </a:t>
            </a:r>
            <a:r>
              <a:rPr sz="2200" spc="-45" dirty="0">
                <a:latin typeface="Tahoma"/>
                <a:cs typeface="Tahoma"/>
              </a:rPr>
              <a:t>пропускается </a:t>
            </a:r>
            <a:r>
              <a:rPr sz="2200" spc="-38" dirty="0">
                <a:latin typeface="Tahoma"/>
                <a:cs typeface="Tahoma"/>
              </a:rPr>
              <a:t>интерпретатором </a:t>
            </a:r>
            <a:r>
              <a:rPr sz="2200" spc="-34" dirty="0">
                <a:latin typeface="Tahoma"/>
                <a:cs typeface="Tahoma"/>
              </a:rPr>
              <a:t>как </a:t>
            </a:r>
            <a:r>
              <a:rPr sz="2200" spc="-41" dirty="0">
                <a:latin typeface="Tahoma"/>
                <a:cs typeface="Tahoma"/>
              </a:rPr>
              <a:t>примечание, </a:t>
            </a:r>
            <a:r>
              <a:rPr sz="2200" spc="-248" dirty="0">
                <a:latin typeface="Tahoma"/>
                <a:cs typeface="Tahoma"/>
              </a:rPr>
              <a:t> </a:t>
            </a:r>
            <a:r>
              <a:rPr sz="2200" spc="-49" dirty="0">
                <a:latin typeface="Tahoma"/>
                <a:cs typeface="Tahoma"/>
              </a:rPr>
              <a:t>предназначенное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26" dirty="0">
                <a:latin typeface="Tahoma"/>
                <a:cs typeface="Tahoma"/>
              </a:rPr>
              <a:t>для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45" dirty="0">
                <a:latin typeface="Tahoma"/>
                <a:cs typeface="Tahoma"/>
              </a:rPr>
              <a:t>человека,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читающего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41" dirty="0">
                <a:latin typeface="Tahoma"/>
                <a:cs typeface="Tahoma"/>
              </a:rPr>
              <a:t>данную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38" dirty="0">
                <a:latin typeface="Tahoma"/>
                <a:cs typeface="Tahoma"/>
              </a:rPr>
              <a:t>программу.</a:t>
            </a:r>
            <a:endParaRPr sz="2200" dirty="0">
              <a:latin typeface="Tahoma"/>
              <a:cs typeface="Tahoma"/>
            </a:endParaRPr>
          </a:p>
          <a:p>
            <a:pPr marL="383535" marR="216304" indent="-102911">
              <a:lnSpc>
                <a:spcPct val="102600"/>
              </a:lnSpc>
              <a:spcBef>
                <a:spcPts val="86"/>
              </a:spcBef>
              <a:buClr>
                <a:srgbClr val="1F973F"/>
              </a:buClr>
              <a:buSzPct val="54545"/>
              <a:buFont typeface="Lucida Sans Unicode"/>
              <a:buChar char="■"/>
              <a:tabLst>
                <a:tab pos="384010" algn="l"/>
              </a:tabLst>
            </a:pPr>
            <a:r>
              <a:rPr sz="2200" spc="-23" dirty="0">
                <a:latin typeface="Tahoma"/>
                <a:cs typeface="Tahoma"/>
              </a:rPr>
              <a:t>При</a:t>
            </a:r>
            <a:r>
              <a:rPr sz="2200" spc="8" dirty="0">
                <a:latin typeface="Tahoma"/>
                <a:cs typeface="Tahoma"/>
              </a:rPr>
              <a:t> </a:t>
            </a:r>
            <a:r>
              <a:rPr sz="2200" spc="-45" dirty="0">
                <a:latin typeface="Tahoma"/>
                <a:cs typeface="Tahoma"/>
              </a:rPr>
              <a:t>копировании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45" dirty="0">
                <a:latin typeface="Tahoma"/>
                <a:cs typeface="Tahoma"/>
              </a:rPr>
              <a:t>кода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15" dirty="0">
                <a:latin typeface="Tahoma"/>
                <a:cs typeface="Tahoma"/>
              </a:rPr>
              <a:t>Вы</a:t>
            </a:r>
            <a:r>
              <a:rPr sz="2200" spc="8" dirty="0">
                <a:latin typeface="Tahoma"/>
                <a:cs typeface="Tahoma"/>
              </a:rPr>
              <a:t> </a:t>
            </a:r>
            <a:r>
              <a:rPr sz="2200" spc="-41" dirty="0">
                <a:latin typeface="Tahoma"/>
                <a:cs typeface="Tahoma"/>
              </a:rPr>
              <a:t>можете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игнорировать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комментарии,</a:t>
            </a:r>
            <a:r>
              <a:rPr sz="2200" spc="8" dirty="0">
                <a:latin typeface="Tahoma"/>
                <a:cs typeface="Tahoma"/>
              </a:rPr>
              <a:t> </a:t>
            </a:r>
            <a:r>
              <a:rPr sz="2200" spc="-38" dirty="0">
                <a:latin typeface="Tahoma"/>
                <a:cs typeface="Tahoma"/>
              </a:rPr>
              <a:t>т.к.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45" dirty="0">
                <a:latin typeface="Tahoma"/>
                <a:cs typeface="Tahoma"/>
              </a:rPr>
              <a:t>они </a:t>
            </a:r>
            <a:r>
              <a:rPr sz="2200" spc="-248" dirty="0">
                <a:latin typeface="Tahoma"/>
                <a:cs typeface="Tahoma"/>
              </a:rPr>
              <a:t> </a:t>
            </a:r>
            <a:r>
              <a:rPr sz="2200" spc="-38" dirty="0">
                <a:latin typeface="Tahoma"/>
                <a:cs typeface="Tahoma"/>
              </a:rPr>
              <a:t>носят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исключительно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30" dirty="0">
                <a:latin typeface="Tahoma"/>
                <a:cs typeface="Tahoma"/>
              </a:rPr>
              <a:t>информативный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41" dirty="0">
                <a:latin typeface="Tahoma"/>
                <a:cs typeface="Tahoma"/>
              </a:rPr>
              <a:t>характер.</a:t>
            </a:r>
            <a:endParaRPr sz="2200" dirty="0">
              <a:latin typeface="Tahoma"/>
              <a:cs typeface="Tahoma"/>
            </a:endParaRPr>
          </a:p>
          <a:p>
            <a:pPr marL="383535" marR="176283" indent="-102911" algn="just">
              <a:lnSpc>
                <a:spcPct val="102600"/>
              </a:lnSpc>
              <a:spcBef>
                <a:spcPts val="90"/>
              </a:spcBef>
              <a:buClr>
                <a:srgbClr val="1F973F"/>
              </a:buClr>
              <a:buSzPct val="54545"/>
              <a:buFont typeface="Lucida Sans Unicode"/>
              <a:buChar char="■"/>
              <a:tabLst>
                <a:tab pos="384010" algn="l"/>
              </a:tabLst>
            </a:pPr>
            <a:r>
              <a:rPr sz="2200" spc="-34" dirty="0">
                <a:latin typeface="Tahoma"/>
                <a:cs typeface="Tahoma"/>
              </a:rPr>
              <a:t>Грамотное </a:t>
            </a:r>
            <a:r>
              <a:rPr sz="2200" spc="-38" dirty="0">
                <a:latin typeface="Tahoma"/>
                <a:cs typeface="Tahoma"/>
              </a:rPr>
              <a:t>использование комментариев </a:t>
            </a:r>
            <a:r>
              <a:rPr sz="2200" spc="-34" dirty="0">
                <a:latin typeface="Tahoma"/>
                <a:cs typeface="Tahoma"/>
              </a:rPr>
              <a:t>может </a:t>
            </a:r>
            <a:r>
              <a:rPr sz="2200" spc="-45" dirty="0">
                <a:latin typeface="Tahoma"/>
                <a:cs typeface="Tahoma"/>
              </a:rPr>
              <a:t>в </a:t>
            </a:r>
            <a:r>
              <a:rPr sz="2200" spc="-41" dirty="0">
                <a:latin typeface="Tahoma"/>
                <a:cs typeface="Tahoma"/>
              </a:rPr>
              <a:t>значительной </a:t>
            </a:r>
            <a:r>
              <a:rPr sz="2200" spc="-49" dirty="0">
                <a:latin typeface="Tahoma"/>
                <a:cs typeface="Tahoma"/>
              </a:rPr>
              <a:t>степени </a:t>
            </a:r>
            <a:r>
              <a:rPr sz="2200" spc="-45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повысить </a:t>
            </a:r>
            <a:r>
              <a:rPr sz="2200" spc="-26" dirty="0">
                <a:latin typeface="Tahoma"/>
                <a:cs typeface="Tahoma"/>
              </a:rPr>
              <a:t>читаемость, </a:t>
            </a:r>
            <a:r>
              <a:rPr sz="2200" spc="-38" dirty="0">
                <a:latin typeface="Tahoma"/>
                <a:cs typeface="Tahoma"/>
              </a:rPr>
              <a:t>облегчить </a:t>
            </a:r>
            <a:r>
              <a:rPr sz="2200" spc="-45" dirty="0">
                <a:latin typeface="Tahoma"/>
                <a:cs typeface="Tahoma"/>
              </a:rPr>
              <a:t>понимание </a:t>
            </a:r>
            <a:r>
              <a:rPr sz="2200" spc="-30" dirty="0">
                <a:latin typeface="Tahoma"/>
                <a:cs typeface="Tahoma"/>
              </a:rPr>
              <a:t>и, </a:t>
            </a:r>
            <a:r>
              <a:rPr sz="2200" spc="-34" dirty="0">
                <a:latin typeface="Tahoma"/>
                <a:cs typeface="Tahoma"/>
              </a:rPr>
              <a:t>как </a:t>
            </a:r>
            <a:r>
              <a:rPr sz="2200" spc="-41" dirty="0">
                <a:latin typeface="Tahoma"/>
                <a:cs typeface="Tahoma"/>
              </a:rPr>
              <a:t>следствие, </a:t>
            </a:r>
            <a:r>
              <a:rPr sz="2200" spc="-34" dirty="0">
                <a:latin typeface="Tahoma"/>
                <a:cs typeface="Tahoma"/>
              </a:rPr>
              <a:t>улучшить </a:t>
            </a:r>
            <a:r>
              <a:rPr sz="2200" spc="-30" dirty="0">
                <a:latin typeface="Tahoma"/>
                <a:cs typeface="Tahoma"/>
              </a:rPr>
              <a:t> </a:t>
            </a:r>
            <a:r>
              <a:rPr sz="2200" spc="-38" dirty="0">
                <a:latin typeface="Tahoma"/>
                <a:cs typeface="Tahoma"/>
              </a:rPr>
              <a:t>поддерживаемость</a:t>
            </a:r>
            <a:r>
              <a:rPr sz="2200" spc="8" dirty="0">
                <a:latin typeface="Tahoma"/>
                <a:cs typeface="Tahoma"/>
              </a:rPr>
              <a:t> </a:t>
            </a:r>
            <a:r>
              <a:rPr sz="2200" spc="-26" dirty="0">
                <a:latin typeface="Tahoma"/>
                <a:cs typeface="Tahoma"/>
              </a:rPr>
              <a:t>Вашего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программного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41" dirty="0">
                <a:latin typeface="Tahoma"/>
                <a:cs typeface="Tahoma"/>
              </a:rPr>
              <a:t>кода.</a:t>
            </a:r>
            <a:endParaRPr sz="2200" dirty="0">
              <a:latin typeface="Tahoma"/>
              <a:cs typeface="Tahoma"/>
            </a:endParaRPr>
          </a:p>
        </p:txBody>
      </p:sp>
    </p:spTree>
  </p:cSld>
  <p:clrMapOvr>
    <a:masterClrMapping/>
  </p:clrMapOvr>
  <p:transition>
    <p:cut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533400" y="661719"/>
            <a:ext cx="6324599" cy="347214"/>
          </a:xfrm>
          <a:prstGeom prst="rect">
            <a:avLst/>
          </a:prstGeom>
        </p:spPr>
        <p:txBody>
          <a:bodyPr vert="horz" wrap="square" lIns="0" tIns="8576" rIns="0" bIns="0" rtlCol="0" anchor="ctr">
            <a:spAutoFit/>
          </a:bodyPr>
          <a:lstStyle/>
          <a:p>
            <a:pPr marL="9529">
              <a:lnSpc>
                <a:spcPct val="100000"/>
              </a:lnSpc>
              <a:spcBef>
                <a:spcPts val="68"/>
              </a:spcBef>
            </a:pPr>
            <a:r>
              <a:rPr sz="2200" spc="-38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sz="2200" spc="-3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Язык программирования Python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533400" y="983145"/>
            <a:ext cx="8839200" cy="1472052"/>
          </a:xfrm>
          <a:prstGeom prst="rect">
            <a:avLst/>
          </a:prstGeom>
        </p:spPr>
        <p:txBody>
          <a:bodyPr vert="horz" wrap="square" lIns="0" tIns="40496" rIns="0" bIns="0" rtlCol="0">
            <a:spAutoFit/>
          </a:bodyPr>
          <a:lstStyle/>
          <a:p>
            <a:pPr marL="123875" indent="-114822">
              <a:spcBef>
                <a:spcPts val="240"/>
              </a:spcBef>
              <a:buAutoNum type="arabicPeriod" startAt="2"/>
              <a:tabLst>
                <a:tab pos="124351" algn="l"/>
              </a:tabLst>
            </a:pPr>
            <a:r>
              <a:rPr sz="2200" spc="-30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Простейшая</a:t>
            </a:r>
            <a:r>
              <a:rPr sz="2200" spc="-4" dirty="0"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sz="2200" spc="-30" dirty="0"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программа</a:t>
            </a:r>
            <a:r>
              <a:rPr sz="2200" spc="-4" dirty="0"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sz="2200" spc="-49" dirty="0"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на</a:t>
            </a:r>
            <a:r>
              <a:rPr sz="2200" dirty="0"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sz="2200" spc="-15" dirty="0"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Python</a:t>
            </a:r>
            <a:endParaRPr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3875" indent="-114822">
              <a:spcBef>
                <a:spcPts val="244"/>
              </a:spcBef>
              <a:buAutoNum type="arabicPeriod" startAt="2"/>
              <a:tabLst>
                <a:tab pos="124351" algn="l"/>
              </a:tabLst>
            </a:pPr>
            <a:r>
              <a:rPr sz="2200" spc="-30" dirty="0">
                <a:latin typeface="Times New Roman" panose="02020603050405020304" pitchFamily="18" charset="0"/>
                <a:cs typeface="Times New Roman" panose="02020603050405020304" pitchFamily="18" charset="0"/>
                <a:hlinkClick r:id="rId4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Имена</a:t>
            </a:r>
            <a:r>
              <a:rPr sz="2200" spc="4" dirty="0">
                <a:solidFill>
                  <a:srgbClr val="0563C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sz="2200" spc="-38" dirty="0">
                <a:latin typeface="Times New Roman" panose="02020603050405020304" pitchFamily="18" charset="0"/>
                <a:cs typeface="Times New Roman" panose="02020603050405020304" pitchFamily="18" charset="0"/>
                <a:hlinkClick r:id="rId4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идентификаторов</a:t>
            </a:r>
            <a:endParaRPr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3875" indent="-114822">
              <a:spcBef>
                <a:spcPts val="244"/>
              </a:spcBef>
              <a:buAutoNum type="arabicPeriod" startAt="2"/>
              <a:tabLst>
                <a:tab pos="124351" algn="l"/>
              </a:tabLst>
            </a:pPr>
            <a:r>
              <a:rPr sz="2200" spc="-30" dirty="0">
                <a:latin typeface="Times New Roman" panose="02020603050405020304" pitchFamily="18" charset="0"/>
                <a:cs typeface="Times New Roman" panose="02020603050405020304" pitchFamily="18" charset="0"/>
                <a:hlinkClick r:id="" action="ppaction://noaction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Динамическая</a:t>
            </a:r>
            <a:r>
              <a:rPr sz="2200" spc="-4" dirty="0">
                <a:solidFill>
                  <a:srgbClr val="0563C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" action="ppaction://noaction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sz="2200" spc="-34" dirty="0">
                <a:latin typeface="Times New Roman" panose="02020603050405020304" pitchFamily="18" charset="0"/>
                <a:cs typeface="Times New Roman" panose="02020603050405020304" pitchFamily="18" charset="0"/>
                <a:hlinkClick r:id="" action="ppaction://noaction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типизация</a:t>
            </a:r>
            <a:endParaRPr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3875" indent="-114822">
              <a:spcBef>
                <a:spcPts val="240"/>
              </a:spcBef>
              <a:buAutoNum type="arabicPeriod" startAt="2"/>
              <a:tabLst>
                <a:tab pos="124351" algn="l"/>
              </a:tabLst>
            </a:pPr>
            <a:r>
              <a:rPr sz="2200" spc="-19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" action="ppaction://noaction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Запись</a:t>
            </a:r>
            <a:r>
              <a:rPr sz="2200" spc="-4" dirty="0">
                <a:solidFill>
                  <a:srgbClr val="0563C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" action="ppaction://noaction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sz="2200" spc="-41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" action="ppaction://noaction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комментариев</a:t>
            </a:r>
            <a:endParaRPr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D8B9182-1CE6-4996-8969-9DE87C1415FB}"/>
              </a:ext>
            </a:extLst>
          </p:cNvPr>
          <p:cNvSpPr txBox="1"/>
          <p:nvPr/>
        </p:nvSpPr>
        <p:spPr>
          <a:xfrm>
            <a:off x="457200" y="152400"/>
            <a:ext cx="12577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75EB42D-390B-4837-B677-E889FB157F21}"/>
              </a:ext>
            </a:extLst>
          </p:cNvPr>
          <p:cNvSpPr txBox="1"/>
          <p:nvPr/>
        </p:nvSpPr>
        <p:spPr>
          <a:xfrm>
            <a:off x="533400" y="3428999"/>
            <a:ext cx="899160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Кучин Н.В., Павлова М.М. Основы программирования на языке СИ: Учеб. пособие / СПбГУАП, 2001. -86 с.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Керниган Б., Ритчи Д. Язык программирования Си. 2-е изда­ние. - М.: Вильямс , 2013. - 304 с.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kk-K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Трой Д.А.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Программирование на языке Си для персонального компьютера IBM PC/ Пер.с англ. </a:t>
            </a:r>
            <a:r>
              <a:rPr lang="kk-K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В.А.Кузьмина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Под ред. </a:t>
            </a:r>
            <a:r>
              <a:rPr lang="kk-K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И. В. Емелина. 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М.: Радио и связь, 1991. 429 с.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kk-K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Уинер Р.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Язык Турбо Си/ Пер. с англ. </a:t>
            </a:r>
            <a:r>
              <a:rPr lang="kk-K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М. П. Матенина;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Под ред. </a:t>
            </a:r>
            <a:r>
              <a:rPr lang="kk-K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В. Мартынюка.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М.: Мир 1991. 384 с.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Абрамов С.А. Задачи по программированию. М., 1988.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Серікбаева Ә. Б., Паскаль тіліне арналған есептер жинағы, - Карағанды: 2004, 86 б.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C938661-C309-4D69-9109-0EE1983E7B89}"/>
              </a:ext>
            </a:extLst>
          </p:cNvPr>
          <p:cNvSpPr txBox="1"/>
          <p:nvPr/>
        </p:nvSpPr>
        <p:spPr>
          <a:xfrm>
            <a:off x="533400" y="2649710"/>
            <a:ext cx="8305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Литература:</a:t>
            </a:r>
          </a:p>
        </p:txBody>
      </p:sp>
    </p:spTree>
  </p:cSld>
  <p:clrMapOvr>
    <a:masterClrMapping/>
  </p:clrMapOvr>
  <p:transition>
    <p:cut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861235" y="2516141"/>
            <a:ext cx="59553" cy="101473"/>
          </a:xfrm>
          <a:prstGeom prst="rect">
            <a:avLst/>
          </a:prstGeom>
        </p:spPr>
        <p:txBody>
          <a:bodyPr vert="horz" wrap="square" lIns="0" tIns="9052" rIns="0" bIns="0" rtlCol="0">
            <a:spAutoFit/>
          </a:bodyPr>
          <a:lstStyle/>
          <a:p>
            <a:pPr marL="9529">
              <a:spcBef>
                <a:spcPts val="71"/>
              </a:spcBef>
            </a:pPr>
            <a:r>
              <a:rPr sz="600" dirty="0">
                <a:solidFill>
                  <a:srgbClr val="3A3838"/>
                </a:solidFill>
                <a:latin typeface="Trebuchet MS"/>
                <a:cs typeface="Trebuchet MS"/>
              </a:rPr>
              <a:t>5</a:t>
            </a:r>
            <a:endParaRPr sz="600">
              <a:latin typeface="Trebuchet MS"/>
              <a:cs typeface="Trebuchet MS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81000" y="227856"/>
            <a:ext cx="7620000" cy="501583"/>
          </a:xfrm>
          <a:prstGeom prst="rect">
            <a:avLst/>
          </a:prstGeom>
        </p:spPr>
        <p:txBody>
          <a:bodyPr vert="horz" wrap="square" lIns="0" tIns="9052" rIns="0" bIns="0" rtlCol="0" anchor="ctr">
            <a:spAutoFit/>
          </a:bodyPr>
          <a:lstStyle/>
          <a:p>
            <a:pPr marL="9529">
              <a:lnSpc>
                <a:spcPct val="100000"/>
              </a:lnSpc>
              <a:spcBef>
                <a:spcPts val="71"/>
              </a:spcBef>
            </a:pPr>
            <a:r>
              <a:rPr sz="3200" b="1" spc="-11" dirty="0">
                <a:latin typeface="Arial"/>
                <a:cs typeface="Arial"/>
              </a:rPr>
              <a:t>Язык</a:t>
            </a:r>
            <a:r>
              <a:rPr sz="3200" b="1" spc="79" dirty="0">
                <a:latin typeface="Arial"/>
                <a:cs typeface="Arial"/>
              </a:rPr>
              <a:t> </a:t>
            </a:r>
            <a:r>
              <a:rPr sz="3200" b="1" spc="-26" dirty="0">
                <a:latin typeface="Arial"/>
                <a:cs typeface="Arial"/>
              </a:rPr>
              <a:t>программирования</a:t>
            </a:r>
            <a:r>
              <a:rPr sz="3200" b="1" spc="79" dirty="0">
                <a:latin typeface="Arial"/>
                <a:cs typeface="Arial"/>
              </a:rPr>
              <a:t> </a:t>
            </a:r>
            <a:r>
              <a:rPr sz="3200" b="1" spc="64" dirty="0">
                <a:latin typeface="Arial"/>
                <a:cs typeface="Arial"/>
              </a:rPr>
              <a:t>PYTHON</a:t>
            </a:r>
            <a:endParaRPr sz="3200" dirty="0">
              <a:latin typeface="Arial"/>
              <a:cs typeface="Arial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47707" y="730657"/>
            <a:ext cx="2177137" cy="533400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347707" y="1219200"/>
            <a:ext cx="6205493" cy="5087454"/>
          </a:xfrm>
          <a:prstGeom prst="rect">
            <a:avLst/>
          </a:prstGeom>
        </p:spPr>
        <p:txBody>
          <a:bodyPr vert="horz" wrap="square" lIns="0" tIns="9052" rIns="0" bIns="0" rtlCol="0">
            <a:spAutoFit/>
          </a:bodyPr>
          <a:lstStyle/>
          <a:p>
            <a:pPr marR="3812"/>
            <a:r>
              <a:rPr sz="2200" b="1" kern="0" dirty="0">
                <a:latin typeface="Tahoma"/>
                <a:cs typeface="Tahoma"/>
              </a:rPr>
              <a:t>Разработчик языка Python –  голландский программист  Гвидо ван Россум</a:t>
            </a:r>
            <a:endParaRPr sz="2200" kern="0" dirty="0">
              <a:latin typeface="Tahoma"/>
              <a:cs typeface="Tahoma"/>
            </a:endParaRPr>
          </a:p>
          <a:p>
            <a:r>
              <a:rPr sz="2200" kern="0" dirty="0">
                <a:latin typeface="Tahoma"/>
                <a:cs typeface="Tahoma"/>
              </a:rPr>
              <a:t>- </a:t>
            </a:r>
            <a:r>
              <a:rPr sz="2200" kern="0" dirty="0">
                <a:latin typeface="Trebuchet MS"/>
                <a:cs typeface="Trebuchet MS"/>
              </a:rPr>
              <a:t>высокоуровневый язык</a:t>
            </a:r>
          </a:p>
          <a:p>
            <a:pPr marR="1489829"/>
            <a:r>
              <a:rPr sz="2200" kern="0" dirty="0">
                <a:latin typeface="Trebuchet MS"/>
                <a:cs typeface="Trebuchet MS"/>
              </a:rPr>
              <a:t>программирования общего назначения с  динамической строгой типизацией и  автоматическим управлением памятью,  ориентированный на повышение  производительности разработчика,  читаемости кода и его качества, а также  на обеспечение кроссплатформенности  написанных на нём программ.</a:t>
            </a:r>
          </a:p>
        </p:txBody>
      </p:sp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248400" y="1219200"/>
            <a:ext cx="3448386" cy="4015129"/>
          </a:xfrm>
          <a:prstGeom prst="rect">
            <a:avLst/>
          </a:prstGeom>
        </p:spPr>
      </p:pic>
    </p:spTree>
  </p:cSld>
  <p:clrMapOvr>
    <a:masterClrMapping/>
  </p:clrMapOvr>
  <p:transition>
    <p:cut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57200" y="477662"/>
            <a:ext cx="8305800" cy="501583"/>
          </a:xfrm>
          <a:prstGeom prst="rect">
            <a:avLst/>
          </a:prstGeom>
        </p:spPr>
        <p:txBody>
          <a:bodyPr vert="horz" wrap="square" lIns="0" tIns="9052" rIns="0" bIns="0" rtlCol="0" anchor="ctr">
            <a:spAutoFit/>
          </a:bodyPr>
          <a:lstStyle/>
          <a:p>
            <a:pPr marL="9529">
              <a:lnSpc>
                <a:spcPct val="100000"/>
              </a:lnSpc>
              <a:spcBef>
                <a:spcPts val="71"/>
              </a:spcBef>
            </a:pPr>
            <a:r>
              <a:rPr sz="3200" b="1" spc="-11" dirty="0">
                <a:latin typeface="Arial"/>
                <a:cs typeface="Arial"/>
              </a:rPr>
              <a:t>Язык</a:t>
            </a:r>
            <a:r>
              <a:rPr sz="3200" b="1" spc="79" dirty="0">
                <a:latin typeface="Arial"/>
                <a:cs typeface="Arial"/>
              </a:rPr>
              <a:t> </a:t>
            </a:r>
            <a:r>
              <a:rPr sz="3200" b="1" spc="-26" dirty="0">
                <a:latin typeface="Arial"/>
                <a:cs typeface="Arial"/>
              </a:rPr>
              <a:t>программирования</a:t>
            </a:r>
            <a:r>
              <a:rPr sz="3200" b="1" spc="79" dirty="0">
                <a:latin typeface="Arial"/>
                <a:cs typeface="Arial"/>
              </a:rPr>
              <a:t> </a:t>
            </a:r>
            <a:r>
              <a:rPr sz="3200" b="1" spc="64" dirty="0">
                <a:latin typeface="Arial"/>
                <a:cs typeface="Arial"/>
              </a:rPr>
              <a:t>PYTHON</a:t>
            </a:r>
            <a:endParaRPr sz="3200" dirty="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26037" y="1395257"/>
            <a:ext cx="4951576" cy="347214"/>
          </a:xfrm>
          <a:prstGeom prst="rect">
            <a:avLst/>
          </a:prstGeom>
        </p:spPr>
        <p:txBody>
          <a:bodyPr vert="horz" wrap="square" lIns="0" tIns="8576" rIns="0" bIns="0" rtlCol="0">
            <a:spAutoFit/>
          </a:bodyPr>
          <a:lstStyle/>
          <a:p>
            <a:pPr marL="9529">
              <a:spcBef>
                <a:spcPts val="68"/>
              </a:spcBef>
            </a:pPr>
            <a:r>
              <a:rPr sz="2200" b="1" spc="-30" dirty="0">
                <a:latin typeface="Arial"/>
                <a:cs typeface="Arial"/>
              </a:rPr>
              <a:t>Установка</a:t>
            </a:r>
            <a:endParaRPr sz="2200" dirty="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52618" y="1923985"/>
            <a:ext cx="4951576" cy="1022174"/>
          </a:xfrm>
          <a:prstGeom prst="rect">
            <a:avLst/>
          </a:prstGeom>
        </p:spPr>
        <p:txBody>
          <a:bodyPr vert="horz" wrap="square" lIns="0" tIns="5241" rIns="0" bIns="0" rtlCol="0">
            <a:spAutoFit/>
          </a:bodyPr>
          <a:lstStyle/>
          <a:p>
            <a:pPr marL="141503" marR="3812" indent="-132450">
              <a:lnSpc>
                <a:spcPct val="102600"/>
              </a:lnSpc>
              <a:spcBef>
                <a:spcPts val="41"/>
              </a:spcBef>
            </a:pPr>
            <a:r>
              <a:rPr sz="2200" spc="-38" dirty="0">
                <a:latin typeface="Tahoma"/>
                <a:cs typeface="Tahoma"/>
              </a:rPr>
              <a:t>1.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26" dirty="0">
                <a:latin typeface="Tahoma"/>
                <a:cs typeface="Tahoma"/>
              </a:rPr>
              <a:t>Установить </a:t>
            </a:r>
            <a:r>
              <a:rPr sz="2200" spc="-15" dirty="0">
                <a:latin typeface="Tahoma"/>
                <a:cs typeface="Tahoma"/>
              </a:rPr>
              <a:t>Python </a:t>
            </a:r>
            <a:r>
              <a:rPr sz="2200" spc="-11" dirty="0">
                <a:latin typeface="Tahoma"/>
                <a:cs typeface="Tahoma"/>
              </a:rPr>
              <a:t> </a:t>
            </a:r>
            <a:r>
              <a:rPr sz="2200" spc="4" dirty="0">
                <a:latin typeface="Tahoma"/>
                <a:cs typeface="Tahoma"/>
              </a:rPr>
              <a:t>(</a:t>
            </a:r>
            <a:r>
              <a:rPr sz="2200" spc="4" dirty="0">
                <a:latin typeface="SimSun"/>
                <a:cs typeface="SimSun"/>
                <a:hlinkClick r:id="rId2"/>
              </a:rPr>
              <a:t>https://www.python.org/</a:t>
            </a:r>
            <a:r>
              <a:rPr sz="2200" spc="4" dirty="0">
                <a:latin typeface="Tahoma"/>
                <a:cs typeface="Tahoma"/>
              </a:rPr>
              <a:t>). </a:t>
            </a:r>
            <a:r>
              <a:rPr sz="2200" spc="53" dirty="0">
                <a:latin typeface="Tahoma"/>
                <a:cs typeface="Tahoma"/>
              </a:rPr>
              <a:t>В </a:t>
            </a:r>
            <a:r>
              <a:rPr sz="2200" spc="-248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OS</a:t>
            </a:r>
            <a:r>
              <a:rPr sz="2200" spc="8" dirty="0">
                <a:latin typeface="Tahoma"/>
                <a:cs typeface="Tahoma"/>
              </a:rPr>
              <a:t> </a:t>
            </a:r>
            <a:r>
              <a:rPr sz="2200" spc="60" dirty="0">
                <a:latin typeface="Tahoma"/>
                <a:cs typeface="Tahoma"/>
              </a:rPr>
              <a:t>X</a:t>
            </a:r>
            <a:r>
              <a:rPr sz="2200" spc="8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и</a:t>
            </a:r>
            <a:r>
              <a:rPr sz="2200" spc="8" dirty="0">
                <a:latin typeface="Tahoma"/>
                <a:cs typeface="Tahoma"/>
              </a:rPr>
              <a:t> </a:t>
            </a:r>
            <a:r>
              <a:rPr sz="2200" spc="-19" dirty="0">
                <a:latin typeface="Tahoma"/>
                <a:cs typeface="Tahoma"/>
              </a:rPr>
              <a:t>Unix</a:t>
            </a:r>
            <a:r>
              <a:rPr sz="2200" spc="8" dirty="0">
                <a:latin typeface="Tahoma"/>
                <a:cs typeface="Tahoma"/>
              </a:rPr>
              <a:t> </a:t>
            </a:r>
            <a:r>
              <a:rPr sz="2200" spc="-49" dirty="0">
                <a:latin typeface="Tahoma"/>
                <a:cs typeface="Tahoma"/>
              </a:rPr>
              <a:t>уже</a:t>
            </a:r>
            <a:r>
              <a:rPr sz="2200" spc="8" dirty="0">
                <a:latin typeface="Tahoma"/>
                <a:cs typeface="Tahoma"/>
              </a:rPr>
              <a:t> </a:t>
            </a:r>
            <a:r>
              <a:rPr sz="2200" spc="-45" dirty="0">
                <a:latin typeface="Tahoma"/>
                <a:cs typeface="Tahoma"/>
              </a:rPr>
              <a:t>установлен.</a:t>
            </a:r>
            <a:endParaRPr sz="2200" dirty="0">
              <a:latin typeface="Tahoma"/>
              <a:cs typeface="Tahom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52618" y="3276600"/>
            <a:ext cx="5865975" cy="1022174"/>
          </a:xfrm>
          <a:prstGeom prst="rect">
            <a:avLst/>
          </a:prstGeom>
        </p:spPr>
        <p:txBody>
          <a:bodyPr vert="horz" wrap="square" lIns="0" tIns="5241" rIns="0" bIns="0" rtlCol="0">
            <a:spAutoFit/>
          </a:bodyPr>
          <a:lstStyle/>
          <a:p>
            <a:pPr marL="141503" marR="3812" indent="-132450">
              <a:lnSpc>
                <a:spcPct val="102600"/>
              </a:lnSpc>
              <a:spcBef>
                <a:spcPts val="41"/>
              </a:spcBef>
            </a:pPr>
            <a:r>
              <a:rPr sz="2200" spc="-38" dirty="0">
                <a:latin typeface="Tahoma"/>
                <a:cs typeface="Tahoma"/>
              </a:rPr>
              <a:t>2.</a:t>
            </a:r>
            <a:r>
              <a:rPr sz="2200" spc="146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Только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26" dirty="0">
                <a:latin typeface="Tahoma"/>
                <a:cs typeface="Tahoma"/>
              </a:rPr>
              <a:t>для</a:t>
            </a:r>
            <a:r>
              <a:rPr sz="2200" spc="8" dirty="0">
                <a:latin typeface="Tahoma"/>
                <a:cs typeface="Tahoma"/>
              </a:rPr>
              <a:t> </a:t>
            </a:r>
            <a:r>
              <a:rPr sz="2200" spc="-38" dirty="0">
                <a:latin typeface="Tahoma"/>
                <a:cs typeface="Tahoma"/>
              </a:rPr>
              <a:t>Windows.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23" dirty="0">
                <a:latin typeface="Tahoma"/>
                <a:cs typeface="Tahoma"/>
              </a:rPr>
              <a:t>При </a:t>
            </a:r>
            <a:r>
              <a:rPr sz="2200" spc="-19" dirty="0">
                <a:latin typeface="Tahoma"/>
                <a:cs typeface="Tahoma"/>
              </a:rPr>
              <a:t> </a:t>
            </a:r>
            <a:r>
              <a:rPr sz="2200" spc="-45" dirty="0">
                <a:latin typeface="Tahoma"/>
                <a:cs typeface="Tahoma"/>
              </a:rPr>
              <a:t>установке</a:t>
            </a:r>
            <a:r>
              <a:rPr sz="2200" spc="4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выбрать</a:t>
            </a:r>
            <a:r>
              <a:rPr sz="2200" spc="8" dirty="0">
                <a:latin typeface="Tahoma"/>
                <a:cs typeface="Tahoma"/>
              </a:rPr>
              <a:t> </a:t>
            </a:r>
            <a:r>
              <a:rPr sz="2200" spc="-41" dirty="0">
                <a:latin typeface="Tahoma"/>
                <a:cs typeface="Tahoma"/>
              </a:rPr>
              <a:t>опцию</a:t>
            </a:r>
            <a:r>
              <a:rPr sz="2200" spc="8" dirty="0">
                <a:latin typeface="Tahoma"/>
                <a:cs typeface="Tahoma"/>
              </a:rPr>
              <a:t> </a:t>
            </a:r>
            <a:r>
              <a:rPr sz="2200" spc="-23" dirty="0">
                <a:latin typeface="Tahoma"/>
                <a:cs typeface="Tahoma"/>
              </a:rPr>
              <a:t>с </a:t>
            </a:r>
            <a:r>
              <a:rPr sz="2200" spc="-19" dirty="0">
                <a:latin typeface="Tahoma"/>
                <a:cs typeface="Tahoma"/>
              </a:rPr>
              <a:t> </a:t>
            </a:r>
            <a:r>
              <a:rPr sz="2200" spc="-38" dirty="0">
                <a:latin typeface="Tahoma"/>
                <a:cs typeface="Tahoma"/>
              </a:rPr>
              <a:t>заданием</a:t>
            </a:r>
            <a:r>
              <a:rPr sz="2200" dirty="0">
                <a:latin typeface="Tahoma"/>
                <a:cs typeface="Tahoma"/>
              </a:rPr>
              <a:t> </a:t>
            </a:r>
            <a:r>
              <a:rPr sz="2200" spc="-49" dirty="0">
                <a:latin typeface="Tahoma"/>
                <a:cs typeface="Tahoma"/>
              </a:rPr>
              <a:t>переменных</a:t>
            </a:r>
            <a:r>
              <a:rPr sz="2200" spc="4" dirty="0">
                <a:latin typeface="Tahoma"/>
                <a:cs typeface="Tahoma"/>
              </a:rPr>
              <a:t> </a:t>
            </a:r>
            <a:r>
              <a:rPr sz="2200" spc="-41" dirty="0">
                <a:latin typeface="Tahoma"/>
                <a:cs typeface="Tahoma"/>
              </a:rPr>
              <a:t>окружения.</a:t>
            </a:r>
            <a:endParaRPr sz="2200" dirty="0">
              <a:latin typeface="Tahoma"/>
              <a:cs typeface="Tahoma"/>
            </a:endParaRPr>
          </a:p>
        </p:txBody>
      </p:sp>
    </p:spTree>
  </p:cSld>
  <p:clrMapOvr>
    <a:masterClrMapping/>
  </p:clrMapOvr>
  <p:transition>
    <p:cut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33400" y="204029"/>
            <a:ext cx="7500894" cy="501583"/>
          </a:xfrm>
          <a:prstGeom prst="rect">
            <a:avLst/>
          </a:prstGeom>
        </p:spPr>
        <p:txBody>
          <a:bodyPr vert="horz" wrap="square" lIns="0" tIns="9052" rIns="0" bIns="0" rtlCol="0" anchor="ctr">
            <a:spAutoFit/>
          </a:bodyPr>
          <a:lstStyle/>
          <a:p>
            <a:pPr marL="9529">
              <a:lnSpc>
                <a:spcPct val="100000"/>
              </a:lnSpc>
              <a:spcBef>
                <a:spcPts val="71"/>
              </a:spcBef>
            </a:pPr>
            <a:r>
              <a:rPr sz="3200" b="1" spc="-11" dirty="0">
                <a:latin typeface="Arial"/>
                <a:cs typeface="Arial"/>
              </a:rPr>
              <a:t>Почему</a:t>
            </a:r>
            <a:r>
              <a:rPr sz="3200" b="1" spc="41" dirty="0">
                <a:latin typeface="Arial"/>
                <a:cs typeface="Arial"/>
              </a:rPr>
              <a:t> </a:t>
            </a:r>
            <a:r>
              <a:rPr sz="3200" b="1" spc="45" dirty="0">
                <a:latin typeface="Arial"/>
                <a:cs typeface="Arial"/>
              </a:rPr>
              <a:t>PYTHON?</a:t>
            </a:r>
            <a:endParaRPr sz="3200" dirty="0">
              <a:latin typeface="Arial"/>
              <a:cs typeface="Arial"/>
            </a:endParaRPr>
          </a:p>
        </p:txBody>
      </p:sp>
      <p:sp>
        <p:nvSpPr>
          <p:cNvPr id="60" name="object 60"/>
          <p:cNvSpPr txBox="1"/>
          <p:nvPr/>
        </p:nvSpPr>
        <p:spPr>
          <a:xfrm>
            <a:off x="539804" y="852811"/>
            <a:ext cx="4464723" cy="4748419"/>
          </a:xfrm>
          <a:prstGeom prst="rect">
            <a:avLst/>
          </a:prstGeom>
        </p:spPr>
        <p:txBody>
          <a:bodyPr vert="horz" wrap="square" lIns="0" tIns="8576" rIns="0" bIns="0" rtlCol="0">
            <a:spAutoFit/>
          </a:bodyPr>
          <a:lstStyle/>
          <a:p>
            <a:pPr marL="9529">
              <a:spcBef>
                <a:spcPts val="68"/>
              </a:spcBef>
            </a:pPr>
            <a:r>
              <a:rPr sz="2200" b="1" spc="15" dirty="0">
                <a:latin typeface="Arial"/>
                <a:cs typeface="Arial"/>
              </a:rPr>
              <a:t>Кто</a:t>
            </a:r>
            <a:r>
              <a:rPr sz="2200" b="1" spc="56" dirty="0">
                <a:latin typeface="Arial"/>
                <a:cs typeface="Arial"/>
              </a:rPr>
              <a:t> </a:t>
            </a:r>
            <a:r>
              <a:rPr sz="2200" b="1" spc="-45" dirty="0">
                <a:latin typeface="Arial"/>
                <a:cs typeface="Arial"/>
              </a:rPr>
              <a:t>использует</a:t>
            </a:r>
            <a:r>
              <a:rPr sz="2200" b="1" spc="56" dirty="0">
                <a:latin typeface="Arial"/>
                <a:cs typeface="Arial"/>
              </a:rPr>
              <a:t> </a:t>
            </a:r>
            <a:r>
              <a:rPr sz="2200" b="1" spc="-34" dirty="0">
                <a:latin typeface="Arial"/>
                <a:cs typeface="Arial"/>
              </a:rPr>
              <a:t>Python?</a:t>
            </a:r>
            <a:endParaRPr sz="2200" dirty="0">
              <a:latin typeface="Arial"/>
              <a:cs typeface="Arial"/>
            </a:endParaRPr>
          </a:p>
          <a:p>
            <a:pPr marL="129592" indent="-120539">
              <a:spcBef>
                <a:spcPts val="26"/>
              </a:spcBef>
              <a:buClr>
                <a:srgbClr val="80BE44"/>
              </a:buClr>
              <a:buChar char="•"/>
              <a:tabLst>
                <a:tab pos="130068" algn="l"/>
              </a:tabLst>
            </a:pPr>
            <a:r>
              <a:rPr sz="2200" spc="-34" dirty="0">
                <a:latin typeface="Tahoma"/>
                <a:cs typeface="Tahoma"/>
              </a:rPr>
              <a:t>Google</a:t>
            </a:r>
            <a:endParaRPr sz="2200" dirty="0">
              <a:latin typeface="Tahoma"/>
              <a:cs typeface="Tahoma"/>
            </a:endParaRPr>
          </a:p>
          <a:p>
            <a:pPr marL="129592" indent="-120539">
              <a:spcBef>
                <a:spcPts val="26"/>
              </a:spcBef>
              <a:buClr>
                <a:srgbClr val="80BE44"/>
              </a:buClr>
              <a:buChar char="•"/>
              <a:tabLst>
                <a:tab pos="130068" algn="l"/>
              </a:tabLst>
            </a:pPr>
            <a:r>
              <a:rPr sz="2200" spc="-34" dirty="0">
                <a:latin typeface="Tahoma"/>
                <a:cs typeface="Tahoma"/>
              </a:rPr>
              <a:t>YouTube</a:t>
            </a:r>
            <a:endParaRPr sz="2200" dirty="0">
              <a:latin typeface="Tahoma"/>
              <a:cs typeface="Tahoma"/>
            </a:endParaRPr>
          </a:p>
          <a:p>
            <a:pPr marL="129592" indent="-120539">
              <a:spcBef>
                <a:spcPts val="26"/>
              </a:spcBef>
              <a:buClr>
                <a:srgbClr val="80BE44"/>
              </a:buClr>
              <a:buChar char="•"/>
              <a:tabLst>
                <a:tab pos="130068" algn="l"/>
              </a:tabLst>
            </a:pPr>
            <a:r>
              <a:rPr sz="2200" spc="-30" dirty="0">
                <a:latin typeface="Tahoma"/>
                <a:cs typeface="Tahoma"/>
              </a:rPr>
              <a:t>Dropbox</a:t>
            </a:r>
            <a:endParaRPr sz="2200" dirty="0">
              <a:latin typeface="Tahoma"/>
              <a:cs typeface="Tahoma"/>
            </a:endParaRPr>
          </a:p>
          <a:p>
            <a:pPr marL="129592" indent="-120539">
              <a:spcBef>
                <a:spcPts val="26"/>
              </a:spcBef>
              <a:buClr>
                <a:srgbClr val="80BE44"/>
              </a:buClr>
              <a:buChar char="•"/>
              <a:tabLst>
                <a:tab pos="130068" algn="l"/>
              </a:tabLst>
            </a:pPr>
            <a:r>
              <a:rPr sz="2200" spc="-15" dirty="0">
                <a:latin typeface="Tahoma"/>
                <a:cs typeface="Tahoma"/>
              </a:rPr>
              <a:t>BitTorrent</a:t>
            </a:r>
            <a:endParaRPr sz="2200" dirty="0">
              <a:latin typeface="Tahoma"/>
              <a:cs typeface="Tahoma"/>
            </a:endParaRPr>
          </a:p>
          <a:p>
            <a:pPr marL="129592" indent="-120539">
              <a:spcBef>
                <a:spcPts val="26"/>
              </a:spcBef>
              <a:buClr>
                <a:srgbClr val="80BE44"/>
              </a:buClr>
              <a:buChar char="•"/>
              <a:tabLst>
                <a:tab pos="130068" algn="l"/>
              </a:tabLst>
            </a:pPr>
            <a:r>
              <a:rPr sz="2200" spc="-15" dirty="0">
                <a:latin typeface="Tahoma"/>
                <a:cs typeface="Tahoma"/>
              </a:rPr>
              <a:t>iRobot</a:t>
            </a:r>
            <a:endParaRPr sz="2200" dirty="0">
              <a:latin typeface="Tahoma"/>
              <a:cs typeface="Tahoma"/>
            </a:endParaRPr>
          </a:p>
          <a:p>
            <a:pPr marL="129592" indent="-120539">
              <a:spcBef>
                <a:spcPts val="26"/>
              </a:spcBef>
              <a:buClr>
                <a:srgbClr val="80BE44"/>
              </a:buClr>
              <a:buChar char="•"/>
              <a:tabLst>
                <a:tab pos="130068" algn="l"/>
              </a:tabLst>
            </a:pPr>
            <a:r>
              <a:rPr sz="2200" spc="-19" dirty="0">
                <a:latin typeface="Tahoma"/>
                <a:cs typeface="Tahoma"/>
              </a:rPr>
              <a:t>Netflix</a:t>
            </a:r>
            <a:r>
              <a:rPr sz="2200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и</a:t>
            </a:r>
            <a:r>
              <a:rPr sz="2200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Yelp</a:t>
            </a:r>
            <a:endParaRPr sz="2200" dirty="0">
              <a:latin typeface="Tahoma"/>
              <a:cs typeface="Tahoma"/>
            </a:endParaRPr>
          </a:p>
          <a:p>
            <a:pPr marL="129592" indent="-120539">
              <a:spcBef>
                <a:spcPts val="26"/>
              </a:spcBef>
              <a:buClr>
                <a:srgbClr val="80BE44"/>
              </a:buClr>
              <a:buChar char="•"/>
              <a:tabLst>
                <a:tab pos="130068" algn="l"/>
              </a:tabLst>
            </a:pPr>
            <a:r>
              <a:rPr sz="2200" spc="-34" dirty="0">
                <a:latin typeface="Tahoma"/>
                <a:cs typeface="Tahoma"/>
              </a:rPr>
              <a:t>Intel,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23" dirty="0">
                <a:latin typeface="Tahoma"/>
                <a:cs typeface="Tahoma"/>
              </a:rPr>
              <a:t>Cisco</a:t>
            </a:r>
            <a:endParaRPr sz="2200" dirty="0">
              <a:latin typeface="Tahoma"/>
              <a:cs typeface="Tahoma"/>
            </a:endParaRPr>
          </a:p>
          <a:p>
            <a:pPr marL="129592" indent="-120539">
              <a:spcBef>
                <a:spcPts val="26"/>
              </a:spcBef>
              <a:buClr>
                <a:srgbClr val="80BE44"/>
              </a:buClr>
              <a:buChar char="•"/>
              <a:tabLst>
                <a:tab pos="130068" algn="l"/>
              </a:tabLst>
            </a:pPr>
            <a:r>
              <a:rPr sz="2200" spc="19" dirty="0">
                <a:latin typeface="Tahoma"/>
                <a:cs typeface="Tahoma"/>
              </a:rPr>
              <a:t>NASA</a:t>
            </a:r>
            <a:endParaRPr sz="2200" dirty="0">
              <a:latin typeface="Tahoma"/>
              <a:cs typeface="Tahoma"/>
            </a:endParaRPr>
          </a:p>
          <a:p>
            <a:pPr marL="9529">
              <a:spcBef>
                <a:spcPts val="26"/>
              </a:spcBef>
            </a:pPr>
            <a:r>
              <a:rPr sz="2200" b="1" spc="-53" dirty="0">
                <a:latin typeface="Arial"/>
                <a:cs typeface="Arial"/>
              </a:rPr>
              <a:t>Сильные</a:t>
            </a:r>
            <a:r>
              <a:rPr sz="2200" b="1" spc="41" dirty="0">
                <a:latin typeface="Arial"/>
                <a:cs typeface="Arial"/>
              </a:rPr>
              <a:t> </a:t>
            </a:r>
            <a:r>
              <a:rPr sz="2200" b="1" spc="-53" dirty="0">
                <a:latin typeface="Arial"/>
                <a:cs typeface="Arial"/>
              </a:rPr>
              <a:t>стороны</a:t>
            </a:r>
            <a:endParaRPr sz="2200" dirty="0">
              <a:latin typeface="Arial"/>
              <a:cs typeface="Arial"/>
            </a:endParaRPr>
          </a:p>
          <a:p>
            <a:pPr marL="129592" indent="-120539">
              <a:spcBef>
                <a:spcPts val="26"/>
              </a:spcBef>
              <a:buClr>
                <a:srgbClr val="80BE44"/>
              </a:buClr>
              <a:buChar char="•"/>
              <a:tabLst>
                <a:tab pos="130068" algn="l"/>
              </a:tabLst>
            </a:pPr>
            <a:r>
              <a:rPr sz="2200" spc="-26" dirty="0">
                <a:latin typeface="Tahoma"/>
                <a:cs typeface="Tahoma"/>
              </a:rPr>
              <a:t>Качество</a:t>
            </a:r>
            <a:r>
              <a:rPr sz="2200" spc="-8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программного</a:t>
            </a:r>
            <a:r>
              <a:rPr sz="2200" spc="-4" dirty="0">
                <a:latin typeface="Tahoma"/>
                <a:cs typeface="Tahoma"/>
              </a:rPr>
              <a:t> </a:t>
            </a:r>
            <a:r>
              <a:rPr sz="2200" spc="-45" dirty="0">
                <a:latin typeface="Tahoma"/>
                <a:cs typeface="Tahoma"/>
              </a:rPr>
              <a:t>кода</a:t>
            </a:r>
            <a:endParaRPr sz="2200" dirty="0">
              <a:latin typeface="Tahoma"/>
              <a:cs typeface="Tahoma"/>
            </a:endParaRPr>
          </a:p>
          <a:p>
            <a:pPr marL="129592" indent="-120539">
              <a:spcBef>
                <a:spcPts val="26"/>
              </a:spcBef>
              <a:buClr>
                <a:srgbClr val="80BE44"/>
              </a:buClr>
              <a:buChar char="•"/>
              <a:tabLst>
                <a:tab pos="130068" algn="l"/>
              </a:tabLst>
            </a:pPr>
            <a:r>
              <a:rPr sz="2200" spc="-30" dirty="0">
                <a:latin typeface="Tahoma"/>
                <a:cs typeface="Tahoma"/>
              </a:rPr>
              <a:t>Продуктивность</a:t>
            </a:r>
            <a:r>
              <a:rPr sz="2200" spc="-11" dirty="0">
                <a:latin typeface="Tahoma"/>
                <a:cs typeface="Tahoma"/>
              </a:rPr>
              <a:t> </a:t>
            </a:r>
            <a:r>
              <a:rPr sz="2200" spc="-45" dirty="0">
                <a:latin typeface="Tahoma"/>
                <a:cs typeface="Tahoma"/>
              </a:rPr>
              <a:t>труда</a:t>
            </a:r>
            <a:endParaRPr sz="2200" dirty="0">
              <a:latin typeface="Tahoma"/>
              <a:cs typeface="Tahoma"/>
            </a:endParaRPr>
          </a:p>
          <a:p>
            <a:pPr marL="129592" indent="-120539">
              <a:spcBef>
                <a:spcPts val="26"/>
              </a:spcBef>
              <a:buClr>
                <a:srgbClr val="80BE44"/>
              </a:buClr>
              <a:buChar char="•"/>
              <a:tabLst>
                <a:tab pos="130068" algn="l"/>
              </a:tabLst>
            </a:pPr>
            <a:r>
              <a:rPr sz="2200" spc="-26" dirty="0">
                <a:latin typeface="Tahoma"/>
                <a:cs typeface="Tahoma"/>
              </a:rPr>
              <a:t>Кроссплатформенность</a:t>
            </a:r>
            <a:endParaRPr sz="2200" dirty="0">
              <a:latin typeface="Tahoma"/>
              <a:cs typeface="Tahoma"/>
            </a:endParaRPr>
          </a:p>
          <a:p>
            <a:pPr marL="129592" indent="-120539">
              <a:spcBef>
                <a:spcPts val="26"/>
              </a:spcBef>
              <a:buClr>
                <a:srgbClr val="80BE44"/>
              </a:buClr>
              <a:buChar char="•"/>
              <a:tabLst>
                <a:tab pos="130068" algn="l"/>
              </a:tabLst>
            </a:pPr>
            <a:r>
              <a:rPr sz="2200" spc="-30" dirty="0">
                <a:latin typeface="Tahoma"/>
                <a:cs typeface="Tahoma"/>
              </a:rPr>
              <a:t>Библиотеки</a:t>
            </a:r>
            <a:endParaRPr sz="2200" dirty="0">
              <a:latin typeface="Tahoma"/>
              <a:cs typeface="Tahoma"/>
            </a:endParaRPr>
          </a:p>
        </p:txBody>
      </p:sp>
      <p:pic>
        <p:nvPicPr>
          <p:cNvPr id="63" name="Рисунок 62">
            <a:extLst>
              <a:ext uri="{FF2B5EF4-FFF2-40B4-BE49-F238E27FC236}">
                <a16:creationId xmlns:a16="http://schemas.microsoft.com/office/drawing/2014/main" id="{33805614-0E3E-4767-9B83-6A40FCBEDC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852811"/>
            <a:ext cx="4953000" cy="3303451"/>
          </a:xfrm>
          <a:prstGeom prst="rect">
            <a:avLst/>
          </a:prstGeom>
        </p:spPr>
      </p:pic>
    </p:spTree>
  </p:cSld>
  <p:clrMapOvr>
    <a:masterClrMapping/>
  </p:clrMapOvr>
  <p:transition>
    <p:cut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820900" y="2516141"/>
            <a:ext cx="100049" cy="101473"/>
          </a:xfrm>
          <a:prstGeom prst="rect">
            <a:avLst/>
          </a:prstGeom>
        </p:spPr>
        <p:txBody>
          <a:bodyPr vert="horz" wrap="square" lIns="0" tIns="9052" rIns="0" bIns="0" rtlCol="0">
            <a:spAutoFit/>
          </a:bodyPr>
          <a:lstStyle/>
          <a:p>
            <a:pPr marL="9529">
              <a:spcBef>
                <a:spcPts val="71"/>
              </a:spcBef>
            </a:pPr>
            <a:r>
              <a:rPr sz="600" dirty="0">
                <a:solidFill>
                  <a:srgbClr val="3A3838"/>
                </a:solidFill>
                <a:latin typeface="Trebuchet MS"/>
                <a:cs typeface="Trebuchet MS"/>
              </a:rPr>
              <a:t>11</a:t>
            </a:r>
            <a:endParaRPr sz="600">
              <a:latin typeface="Trebuchet MS"/>
              <a:cs typeface="Trebuchet MS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 rot="10800000" flipV="1">
            <a:off x="457200" y="381000"/>
            <a:ext cx="8381999" cy="501583"/>
          </a:xfrm>
          <a:prstGeom prst="rect">
            <a:avLst/>
          </a:prstGeom>
        </p:spPr>
        <p:txBody>
          <a:bodyPr vert="horz" wrap="square" lIns="0" tIns="9052" rIns="0" bIns="0" rtlCol="0" anchor="ctr">
            <a:spAutoFit/>
          </a:bodyPr>
          <a:lstStyle/>
          <a:p>
            <a:pPr marL="9529">
              <a:lnSpc>
                <a:spcPct val="100000"/>
              </a:lnSpc>
              <a:spcBef>
                <a:spcPts val="71"/>
              </a:spcBef>
            </a:pPr>
            <a:r>
              <a:rPr sz="3200" b="1" spc="-15" dirty="0">
                <a:latin typeface="Arial"/>
                <a:cs typeface="Arial"/>
              </a:rPr>
              <a:t>Простейшая</a:t>
            </a:r>
            <a:r>
              <a:rPr sz="3200" b="1" spc="79" dirty="0">
                <a:latin typeface="Arial"/>
                <a:cs typeface="Arial"/>
              </a:rPr>
              <a:t> </a:t>
            </a:r>
            <a:r>
              <a:rPr sz="3200" b="1" spc="-19" dirty="0">
                <a:latin typeface="Arial"/>
                <a:cs typeface="Arial"/>
              </a:rPr>
              <a:t>программа</a:t>
            </a:r>
            <a:r>
              <a:rPr sz="3200" b="1" spc="79" dirty="0">
                <a:latin typeface="Arial"/>
                <a:cs typeface="Arial"/>
              </a:rPr>
              <a:t> </a:t>
            </a:r>
            <a:r>
              <a:rPr sz="3200" b="1" spc="-26" dirty="0">
                <a:latin typeface="Arial"/>
                <a:cs typeface="Arial"/>
              </a:rPr>
              <a:t>на</a:t>
            </a:r>
            <a:r>
              <a:rPr sz="3200" b="1" spc="79" dirty="0">
                <a:latin typeface="Arial"/>
                <a:cs typeface="Arial"/>
              </a:rPr>
              <a:t> </a:t>
            </a:r>
            <a:r>
              <a:rPr sz="3200" b="1" spc="-8" dirty="0">
                <a:latin typeface="Arial"/>
                <a:cs typeface="Arial"/>
              </a:rPr>
              <a:t>Python</a:t>
            </a:r>
            <a:endParaRPr sz="3200">
              <a:latin typeface="Arial"/>
              <a:cs typeface="Arial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3049474" y="3458244"/>
            <a:ext cx="3811" cy="228207"/>
            <a:chOff x="345795" y="1661401"/>
            <a:chExt cx="5080" cy="304165"/>
          </a:xfrm>
        </p:grpSpPr>
        <p:sp>
          <p:nvSpPr>
            <p:cNvPr id="5" name="object 5"/>
            <p:cNvSpPr/>
            <p:nvPr/>
          </p:nvSpPr>
          <p:spPr>
            <a:xfrm>
              <a:off x="348322" y="1661401"/>
              <a:ext cx="0" cy="152400"/>
            </a:xfrm>
            <a:custGeom>
              <a:avLst/>
              <a:gdLst/>
              <a:ahLst/>
              <a:cxnLst/>
              <a:rect l="l" t="t" r="r" b="b"/>
              <a:pathLst>
                <a:path h="152400">
                  <a:moveTo>
                    <a:pt x="0" y="15182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1351"/>
            </a:p>
          </p:txBody>
        </p:sp>
        <p:sp>
          <p:nvSpPr>
            <p:cNvPr id="6" name="object 6"/>
            <p:cNvSpPr/>
            <p:nvPr/>
          </p:nvSpPr>
          <p:spPr>
            <a:xfrm>
              <a:off x="348322" y="1813229"/>
              <a:ext cx="0" cy="152400"/>
            </a:xfrm>
            <a:custGeom>
              <a:avLst/>
              <a:gdLst/>
              <a:ahLst/>
              <a:cxnLst/>
              <a:rect l="l" t="t" r="r" b="b"/>
              <a:pathLst>
                <a:path h="152400">
                  <a:moveTo>
                    <a:pt x="0" y="15182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1351"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1098951" y="1328455"/>
            <a:ext cx="7098495" cy="4201089"/>
          </a:xfrm>
          <a:prstGeom prst="rect">
            <a:avLst/>
          </a:prstGeom>
        </p:spPr>
        <p:txBody>
          <a:bodyPr vert="horz" wrap="square" lIns="0" tIns="8576" rIns="0" bIns="0" rtlCol="0">
            <a:spAutoFit/>
          </a:bodyPr>
          <a:lstStyle/>
          <a:p>
            <a:pPr marL="175807">
              <a:spcBef>
                <a:spcPts val="68"/>
              </a:spcBef>
            </a:pPr>
            <a:r>
              <a:rPr sz="2200" spc="-34" dirty="0">
                <a:latin typeface="Tahoma"/>
                <a:cs typeface="Tahoma"/>
              </a:rPr>
              <a:t>Простейшей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программой</a:t>
            </a:r>
            <a:r>
              <a:rPr sz="2200" spc="19" dirty="0">
                <a:latin typeface="Tahoma"/>
                <a:cs typeface="Tahoma"/>
              </a:rPr>
              <a:t> </a:t>
            </a:r>
            <a:r>
              <a:rPr sz="2200" spc="-49" dirty="0">
                <a:latin typeface="Tahoma"/>
                <a:cs typeface="Tahoma"/>
              </a:rPr>
              <a:t>на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38" dirty="0">
                <a:latin typeface="Tahoma"/>
                <a:cs typeface="Tahoma"/>
              </a:rPr>
              <a:t>языке</a:t>
            </a:r>
            <a:r>
              <a:rPr sz="2200" spc="19" dirty="0">
                <a:latin typeface="Tahoma"/>
                <a:cs typeface="Tahoma"/>
              </a:rPr>
              <a:t> </a:t>
            </a:r>
            <a:r>
              <a:rPr sz="2200" spc="-15" dirty="0">
                <a:latin typeface="Tahoma"/>
                <a:cs typeface="Tahoma"/>
              </a:rPr>
              <a:t>Python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38" dirty="0">
                <a:latin typeface="Tahoma"/>
                <a:cs typeface="Tahoma"/>
              </a:rPr>
              <a:t>является</a:t>
            </a:r>
            <a:r>
              <a:rPr sz="2200" spc="19" dirty="0">
                <a:latin typeface="Tahoma"/>
                <a:cs typeface="Tahoma"/>
              </a:rPr>
              <a:t> </a:t>
            </a:r>
            <a:r>
              <a:rPr sz="2200" spc="-41" dirty="0">
                <a:latin typeface="Tahoma"/>
                <a:cs typeface="Tahoma"/>
              </a:rPr>
              <a:t>пустой</a:t>
            </a:r>
            <a:r>
              <a:rPr sz="2200" spc="19" dirty="0">
                <a:latin typeface="Tahoma"/>
                <a:cs typeface="Tahoma"/>
              </a:rPr>
              <a:t> </a:t>
            </a:r>
            <a:r>
              <a:rPr sz="2200" spc="-30" dirty="0">
                <a:latin typeface="Tahoma"/>
                <a:cs typeface="Tahoma"/>
              </a:rPr>
              <a:t>файл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23" dirty="0">
                <a:latin typeface="Tahoma"/>
                <a:cs typeface="Tahoma"/>
              </a:rPr>
              <a:t>с</a:t>
            </a:r>
            <a:r>
              <a:rPr sz="2200" spc="19" dirty="0">
                <a:latin typeface="Tahoma"/>
                <a:cs typeface="Tahoma"/>
              </a:rPr>
              <a:t> </a:t>
            </a:r>
            <a:r>
              <a:rPr sz="2200" spc="-41" dirty="0">
                <a:latin typeface="Tahoma"/>
                <a:cs typeface="Tahoma"/>
              </a:rPr>
              <a:t>расширением</a:t>
            </a:r>
            <a:endParaRPr sz="2200" dirty="0">
              <a:latin typeface="Tahoma"/>
              <a:cs typeface="Tahoma"/>
            </a:endParaRPr>
          </a:p>
          <a:p>
            <a:pPr marL="175807" marR="52408">
              <a:lnSpc>
                <a:spcPct val="102600"/>
              </a:lnSpc>
            </a:pPr>
            <a:r>
              <a:rPr sz="2200" spc="-4" dirty="0">
                <a:latin typeface="SimSun"/>
                <a:cs typeface="SimSun"/>
              </a:rPr>
              <a:t>.py</a:t>
            </a:r>
            <a:r>
              <a:rPr sz="2200" spc="-4" dirty="0">
                <a:latin typeface="Tahoma"/>
                <a:cs typeface="Tahoma"/>
              </a:rPr>
              <a:t>,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45" dirty="0">
                <a:latin typeface="Tahoma"/>
                <a:cs typeface="Tahoma"/>
              </a:rPr>
              <a:t>однако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26" dirty="0">
                <a:latin typeface="Tahoma"/>
                <a:cs typeface="Tahoma"/>
              </a:rPr>
              <a:t>рассмотрим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41" dirty="0">
                <a:latin typeface="Tahoma"/>
                <a:cs typeface="Tahoma"/>
              </a:rPr>
              <a:t>традиционную</a:t>
            </a:r>
            <a:r>
              <a:rPr sz="2200" spc="19" dirty="0">
                <a:latin typeface="Tahoma"/>
                <a:cs typeface="Tahoma"/>
              </a:rPr>
              <a:t> </a:t>
            </a:r>
            <a:r>
              <a:rPr sz="2200" spc="-41" dirty="0">
                <a:latin typeface="Tahoma"/>
                <a:cs typeface="Tahoma"/>
              </a:rPr>
              <a:t>реализацию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30" dirty="0">
                <a:latin typeface="Tahoma"/>
                <a:cs typeface="Tahoma"/>
              </a:rPr>
              <a:t>программы,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38" dirty="0">
                <a:latin typeface="Tahoma"/>
                <a:cs typeface="Tahoma"/>
              </a:rPr>
              <a:t>выводящей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49" dirty="0">
                <a:latin typeface="Tahoma"/>
                <a:cs typeface="Tahoma"/>
              </a:rPr>
              <a:t>на </a:t>
            </a:r>
            <a:r>
              <a:rPr sz="2200" spc="-244" dirty="0">
                <a:latin typeface="Tahoma"/>
                <a:cs typeface="Tahoma"/>
              </a:rPr>
              <a:t> </a:t>
            </a:r>
            <a:r>
              <a:rPr sz="2200" spc="-38" dirty="0">
                <a:latin typeface="Tahoma"/>
                <a:cs typeface="Tahoma"/>
              </a:rPr>
              <a:t>экран</a:t>
            </a:r>
            <a:r>
              <a:rPr sz="2200" spc="8" dirty="0">
                <a:latin typeface="Tahoma"/>
                <a:cs typeface="Tahoma"/>
              </a:rPr>
              <a:t> </a:t>
            </a:r>
            <a:r>
              <a:rPr sz="2200" spc="-49" dirty="0">
                <a:latin typeface="Tahoma"/>
                <a:cs typeface="Tahoma"/>
              </a:rPr>
              <a:t>сообщение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19" dirty="0">
                <a:latin typeface="Tahoma"/>
                <a:cs typeface="Tahoma"/>
              </a:rPr>
              <a:t>«Привет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8" dirty="0">
                <a:latin typeface="Tahoma"/>
                <a:cs typeface="Tahoma"/>
              </a:rPr>
              <a:t>Мир!»:</a:t>
            </a:r>
            <a:endParaRPr sz="2200" dirty="0">
              <a:latin typeface="Tahoma"/>
              <a:cs typeface="Tahoma"/>
            </a:endParaRPr>
          </a:p>
          <a:p>
            <a:pPr marL="9529">
              <a:spcBef>
                <a:spcPts val="281"/>
              </a:spcBef>
              <a:tabLst>
                <a:tab pos="185335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1	</a:t>
            </a:r>
            <a:r>
              <a:rPr sz="2200" spc="83" dirty="0">
                <a:solidFill>
                  <a:srgbClr val="007F00"/>
                </a:solidFill>
                <a:latin typeface="SimSun"/>
                <a:cs typeface="SimSun"/>
              </a:rPr>
              <a:t>prin</a:t>
            </a:r>
            <a:r>
              <a:rPr sz="2200" spc="8" dirty="0">
                <a:solidFill>
                  <a:srgbClr val="007F00"/>
                </a:solidFill>
                <a:latin typeface="SimSun"/>
                <a:cs typeface="SimSun"/>
              </a:rPr>
              <a:t>t</a:t>
            </a:r>
            <a:r>
              <a:rPr sz="2200" spc="-330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98" dirty="0">
                <a:latin typeface="SimSun"/>
                <a:cs typeface="SimSun"/>
              </a:rPr>
              <a:t>(</a:t>
            </a:r>
            <a:r>
              <a:rPr sz="2200" spc="53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200" spc="-443" dirty="0">
                <a:solidFill>
                  <a:srgbClr val="BA2020"/>
                </a:solidFill>
                <a:latin typeface="SimSun"/>
                <a:cs typeface="SimSun"/>
              </a:rPr>
              <a:t>Привет</a:t>
            </a:r>
            <a:r>
              <a:rPr sz="2200" spc="11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-443" dirty="0">
                <a:solidFill>
                  <a:srgbClr val="BA2020"/>
                </a:solidFill>
                <a:latin typeface="SimSun"/>
                <a:cs typeface="SimSun"/>
              </a:rPr>
              <a:t>Ми</a:t>
            </a:r>
            <a:r>
              <a:rPr sz="2200" spc="-398" dirty="0">
                <a:solidFill>
                  <a:srgbClr val="BA2020"/>
                </a:solidFill>
                <a:latin typeface="SimSun"/>
                <a:cs typeface="SimSun"/>
              </a:rPr>
              <a:t>р</a:t>
            </a:r>
            <a:r>
              <a:rPr sz="2200" spc="98" dirty="0">
                <a:solidFill>
                  <a:srgbClr val="BA2020"/>
                </a:solidFill>
                <a:latin typeface="SimSun"/>
                <a:cs typeface="SimSun"/>
              </a:rPr>
              <a:t>!"</a:t>
            </a:r>
            <a:r>
              <a:rPr sz="2200" spc="8" dirty="0">
                <a:latin typeface="SimSun"/>
                <a:cs typeface="SimSun"/>
              </a:rPr>
              <a:t>)</a:t>
            </a:r>
            <a:endParaRPr sz="2200" dirty="0">
              <a:latin typeface="SimSun"/>
              <a:cs typeface="SimSun"/>
            </a:endParaRPr>
          </a:p>
          <a:p>
            <a:pPr marL="9529">
              <a:spcBef>
                <a:spcPts val="266"/>
              </a:spcBef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2</a:t>
            </a:r>
            <a:endParaRPr sz="2200" dirty="0">
              <a:latin typeface="Microsoft JhengHei UI"/>
              <a:cs typeface="Microsoft JhengHei UI"/>
            </a:endParaRPr>
          </a:p>
          <a:p>
            <a:pPr>
              <a:spcBef>
                <a:spcPts val="56"/>
              </a:spcBef>
            </a:pPr>
            <a:endParaRPr sz="2200" dirty="0">
              <a:latin typeface="Microsoft JhengHei UI"/>
              <a:cs typeface="Microsoft JhengHei UI"/>
            </a:endParaRPr>
          </a:p>
          <a:p>
            <a:pPr marL="175807" marR="258707" algn="just">
              <a:lnSpc>
                <a:spcPct val="102600"/>
              </a:lnSpc>
            </a:pPr>
            <a:r>
              <a:rPr sz="2200" spc="-11" dirty="0">
                <a:latin typeface="Tahoma"/>
                <a:cs typeface="Tahoma"/>
              </a:rPr>
              <a:t>Для </a:t>
            </a:r>
            <a:r>
              <a:rPr sz="2200" spc="-41" dirty="0">
                <a:latin typeface="Tahoma"/>
                <a:cs typeface="Tahoma"/>
              </a:rPr>
              <a:t>вывода </a:t>
            </a:r>
            <a:r>
              <a:rPr sz="2200" spc="-49" dirty="0">
                <a:latin typeface="Tahoma"/>
                <a:cs typeface="Tahoma"/>
              </a:rPr>
              <a:t>на </a:t>
            </a:r>
            <a:r>
              <a:rPr sz="2200" spc="-38" dirty="0">
                <a:latin typeface="Tahoma"/>
                <a:cs typeface="Tahoma"/>
              </a:rPr>
              <a:t>экран </a:t>
            </a:r>
            <a:r>
              <a:rPr sz="2200" spc="-41" dirty="0">
                <a:latin typeface="Tahoma"/>
                <a:cs typeface="Tahoma"/>
              </a:rPr>
              <a:t>сообщения </a:t>
            </a:r>
            <a:r>
              <a:rPr sz="2200" spc="-19" dirty="0">
                <a:latin typeface="Tahoma"/>
                <a:cs typeface="Tahoma"/>
              </a:rPr>
              <a:t>«Привет </a:t>
            </a:r>
            <a:r>
              <a:rPr sz="2200" spc="8" dirty="0">
                <a:latin typeface="Tahoma"/>
                <a:cs typeface="Tahoma"/>
              </a:rPr>
              <a:t>Мир!» </a:t>
            </a:r>
            <a:r>
              <a:rPr sz="2200" spc="-30" dirty="0">
                <a:latin typeface="Tahoma"/>
                <a:cs typeface="Tahoma"/>
              </a:rPr>
              <a:t>достаточно </a:t>
            </a:r>
            <a:r>
              <a:rPr sz="2200" spc="-34" dirty="0">
                <a:latin typeface="Tahoma"/>
                <a:cs typeface="Tahoma"/>
              </a:rPr>
              <a:t>обратиться </a:t>
            </a:r>
            <a:r>
              <a:rPr sz="2200" spc="-19" dirty="0">
                <a:latin typeface="Tahoma"/>
                <a:cs typeface="Tahoma"/>
              </a:rPr>
              <a:t>к </a:t>
            </a:r>
            <a:r>
              <a:rPr sz="2200" spc="-15" dirty="0">
                <a:latin typeface="Tahoma"/>
                <a:cs typeface="Tahoma"/>
              </a:rPr>
              <a:t> </a:t>
            </a:r>
            <a:r>
              <a:rPr sz="2200" spc="-38" dirty="0">
                <a:latin typeface="Tahoma"/>
                <a:cs typeface="Tahoma"/>
              </a:rPr>
              <a:t>стандартной </a:t>
            </a:r>
            <a:r>
              <a:rPr sz="2200" spc="-30" dirty="0">
                <a:latin typeface="Tahoma"/>
                <a:cs typeface="Tahoma"/>
              </a:rPr>
              <a:t>функции </a:t>
            </a:r>
            <a:r>
              <a:rPr sz="2200" spc="4" dirty="0">
                <a:latin typeface="SimSun"/>
                <a:cs typeface="SimSun"/>
              </a:rPr>
              <a:t>print() </a:t>
            </a:r>
            <a:r>
              <a:rPr sz="2200" spc="-34" dirty="0">
                <a:latin typeface="Tahoma"/>
                <a:cs typeface="Tahoma"/>
              </a:rPr>
              <a:t>и </a:t>
            </a:r>
            <a:r>
              <a:rPr sz="2200" spc="-45" dirty="0">
                <a:latin typeface="Tahoma"/>
                <a:cs typeface="Tahoma"/>
              </a:rPr>
              <a:t>передать </a:t>
            </a:r>
            <a:r>
              <a:rPr sz="2200" spc="-56" dirty="0">
                <a:latin typeface="Tahoma"/>
                <a:cs typeface="Tahoma"/>
              </a:rPr>
              <a:t>ей </a:t>
            </a:r>
            <a:r>
              <a:rPr sz="2200" spc="-45" dirty="0">
                <a:latin typeface="Tahoma"/>
                <a:cs typeface="Tahoma"/>
              </a:rPr>
              <a:t>в качестве </a:t>
            </a:r>
            <a:r>
              <a:rPr sz="2200" spc="-41" dirty="0">
                <a:latin typeface="Tahoma"/>
                <a:cs typeface="Tahoma"/>
              </a:rPr>
              <a:t>параметра </a:t>
            </a:r>
            <a:r>
              <a:rPr sz="2200" spc="-34" dirty="0">
                <a:latin typeface="Tahoma"/>
                <a:cs typeface="Tahoma"/>
              </a:rPr>
              <a:t>строку </a:t>
            </a:r>
            <a:r>
              <a:rPr sz="2200" spc="-30" dirty="0">
                <a:latin typeface="Tahoma"/>
                <a:cs typeface="Tahoma"/>
              </a:rPr>
              <a:t> </a:t>
            </a:r>
            <a:r>
              <a:rPr sz="2200" spc="-344" dirty="0">
                <a:latin typeface="SimSun"/>
                <a:cs typeface="SimSun"/>
              </a:rPr>
              <a:t>"Приве</a:t>
            </a:r>
            <a:r>
              <a:rPr sz="2200" spc="-371" dirty="0">
                <a:latin typeface="SimSun"/>
                <a:cs typeface="SimSun"/>
              </a:rPr>
              <a:t>т</a:t>
            </a:r>
            <a:r>
              <a:rPr sz="2200" spc="8" dirty="0">
                <a:latin typeface="SimSun"/>
                <a:cs typeface="SimSun"/>
              </a:rPr>
              <a:t> </a:t>
            </a:r>
            <a:r>
              <a:rPr sz="2200" spc="-266" dirty="0">
                <a:latin typeface="SimSun"/>
                <a:cs typeface="SimSun"/>
              </a:rPr>
              <a:t>Мир!</a:t>
            </a:r>
            <a:r>
              <a:rPr sz="2200" spc="-150" dirty="0">
                <a:latin typeface="SimSun"/>
                <a:cs typeface="SimSun"/>
              </a:rPr>
              <a:t>"</a:t>
            </a:r>
            <a:r>
              <a:rPr sz="2200" spc="-26" dirty="0">
                <a:latin typeface="Tahoma"/>
                <a:cs typeface="Tahoma"/>
              </a:rPr>
              <a:t>.</a:t>
            </a:r>
            <a:endParaRPr sz="2200" dirty="0">
              <a:latin typeface="Tahoma"/>
              <a:cs typeface="Tahoma"/>
            </a:endParaRPr>
          </a:p>
        </p:txBody>
      </p:sp>
    </p:spTree>
  </p:cSld>
  <p:clrMapOvr>
    <a:masterClrMapping/>
  </p:clrMapOvr>
  <p:transition>
    <p:cut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820900" y="2516141"/>
            <a:ext cx="100049" cy="101473"/>
          </a:xfrm>
          <a:prstGeom prst="rect">
            <a:avLst/>
          </a:prstGeom>
        </p:spPr>
        <p:txBody>
          <a:bodyPr vert="horz" wrap="square" lIns="0" tIns="9052" rIns="0" bIns="0" rtlCol="0">
            <a:spAutoFit/>
          </a:bodyPr>
          <a:lstStyle/>
          <a:p>
            <a:pPr marL="9529">
              <a:spcBef>
                <a:spcPts val="71"/>
              </a:spcBef>
            </a:pPr>
            <a:r>
              <a:rPr sz="600" dirty="0">
                <a:solidFill>
                  <a:srgbClr val="3A3838"/>
                </a:solidFill>
                <a:latin typeface="Trebuchet MS"/>
                <a:cs typeface="Trebuchet MS"/>
              </a:rPr>
              <a:t>13</a:t>
            </a:r>
            <a:endParaRPr sz="600">
              <a:latin typeface="Trebuchet MS"/>
              <a:cs typeface="Trebuchet MS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33400" y="204028"/>
            <a:ext cx="6629400" cy="501583"/>
          </a:xfrm>
          <a:prstGeom prst="rect">
            <a:avLst/>
          </a:prstGeom>
        </p:spPr>
        <p:txBody>
          <a:bodyPr vert="horz" wrap="square" lIns="0" tIns="9052" rIns="0" bIns="0" rtlCol="0" anchor="ctr">
            <a:spAutoFit/>
          </a:bodyPr>
          <a:lstStyle/>
          <a:p>
            <a:pPr marL="9529">
              <a:lnSpc>
                <a:spcPct val="100000"/>
              </a:lnSpc>
              <a:spcBef>
                <a:spcPts val="71"/>
              </a:spcBef>
            </a:pPr>
            <a:r>
              <a:rPr sz="3200" b="1" spc="-8" dirty="0">
                <a:latin typeface="Arial"/>
                <a:cs typeface="Arial"/>
              </a:rPr>
              <a:t>Имена</a:t>
            </a:r>
            <a:r>
              <a:rPr sz="3200" b="1" spc="49" dirty="0">
                <a:latin typeface="Arial"/>
                <a:cs typeface="Arial"/>
              </a:rPr>
              <a:t> </a:t>
            </a:r>
            <a:r>
              <a:rPr sz="3200" b="1" spc="-23" dirty="0">
                <a:latin typeface="Arial"/>
                <a:cs typeface="Arial"/>
              </a:rPr>
              <a:t>идентификаторов</a:t>
            </a:r>
            <a:endParaRPr sz="3200" dirty="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33400" y="990600"/>
            <a:ext cx="8839200" cy="5616327"/>
          </a:xfrm>
          <a:prstGeom prst="rect">
            <a:avLst/>
          </a:prstGeom>
        </p:spPr>
        <p:txBody>
          <a:bodyPr vert="horz" wrap="square" lIns="0" tIns="35732" rIns="0" bIns="0" rtlCol="0">
            <a:spAutoFit/>
          </a:bodyPr>
          <a:lstStyle/>
          <a:p>
            <a:pPr marL="217257" indent="-103388">
              <a:spcBef>
                <a:spcPts val="281"/>
              </a:spcBef>
              <a:buClr>
                <a:srgbClr val="1F973F"/>
              </a:buClr>
              <a:buSzPct val="54545"/>
              <a:buFont typeface="Lucida Sans Unicode"/>
              <a:buChar char="■"/>
              <a:tabLst>
                <a:tab pos="217733" algn="l"/>
              </a:tabLst>
            </a:pPr>
            <a:r>
              <a:rPr sz="2200" spc="-45" dirty="0">
                <a:latin typeface="Tahoma"/>
                <a:cs typeface="Tahoma"/>
              </a:rPr>
              <a:t>Переменные</a:t>
            </a:r>
            <a:r>
              <a:rPr sz="2200" spc="8" dirty="0">
                <a:latin typeface="Tahoma"/>
                <a:cs typeface="Tahoma"/>
              </a:rPr>
              <a:t> </a:t>
            </a:r>
            <a:r>
              <a:rPr sz="2200" spc="-45" dirty="0">
                <a:latin typeface="Tahoma"/>
                <a:cs typeface="Tahoma"/>
              </a:rPr>
              <a:t>–</a:t>
            </a:r>
            <a:r>
              <a:rPr sz="2200" spc="8" dirty="0">
                <a:latin typeface="Tahoma"/>
                <a:cs typeface="Tahoma"/>
              </a:rPr>
              <a:t> </a:t>
            </a:r>
            <a:r>
              <a:rPr sz="2200" spc="-30" dirty="0">
                <a:latin typeface="Tahoma"/>
                <a:cs typeface="Tahoma"/>
              </a:rPr>
              <a:t>это</a:t>
            </a:r>
            <a:r>
              <a:rPr sz="2200" spc="8" dirty="0">
                <a:latin typeface="Tahoma"/>
                <a:cs typeface="Tahoma"/>
              </a:rPr>
              <a:t> </a:t>
            </a:r>
            <a:r>
              <a:rPr sz="2200" spc="-30" dirty="0">
                <a:latin typeface="Tahoma"/>
                <a:cs typeface="Tahoma"/>
              </a:rPr>
              <a:t>частный</a:t>
            </a:r>
            <a:r>
              <a:rPr sz="2200" spc="8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случай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идентификаторов.</a:t>
            </a:r>
            <a:endParaRPr sz="2200" dirty="0">
              <a:latin typeface="Tahoma"/>
              <a:cs typeface="Tahoma"/>
            </a:endParaRPr>
          </a:p>
          <a:p>
            <a:pPr marL="217257" indent="-103388">
              <a:spcBef>
                <a:spcPts val="206"/>
              </a:spcBef>
              <a:buClr>
                <a:srgbClr val="1F973F"/>
              </a:buClr>
              <a:buSzPct val="54545"/>
              <a:buFont typeface="Lucida Sans Unicode"/>
              <a:buChar char="■"/>
              <a:tabLst>
                <a:tab pos="217733" algn="l"/>
              </a:tabLst>
            </a:pPr>
            <a:r>
              <a:rPr sz="2200" spc="-30" dirty="0">
                <a:latin typeface="Tahoma"/>
                <a:cs typeface="Tahoma"/>
              </a:rPr>
              <a:t>Идентификаторы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45" dirty="0">
                <a:latin typeface="Tahoma"/>
                <a:cs typeface="Tahoma"/>
              </a:rPr>
              <a:t>–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30" dirty="0">
                <a:latin typeface="Tahoma"/>
                <a:cs typeface="Tahoma"/>
              </a:rPr>
              <a:t>это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38" dirty="0">
                <a:latin typeface="Tahoma"/>
                <a:cs typeface="Tahoma"/>
              </a:rPr>
              <a:t>имена,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49" dirty="0">
                <a:latin typeface="Tahoma"/>
                <a:cs typeface="Tahoma"/>
              </a:rPr>
              <a:t>присвоенные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30" dirty="0">
                <a:latin typeface="Tahoma"/>
                <a:cs typeface="Tahoma"/>
              </a:rPr>
              <a:t>чему-то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26" dirty="0">
                <a:latin typeface="Tahoma"/>
                <a:cs typeface="Tahoma"/>
              </a:rPr>
              <a:t>для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45" dirty="0">
                <a:latin typeface="Tahoma"/>
                <a:cs typeface="Tahoma"/>
              </a:rPr>
              <a:t>его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41" dirty="0">
                <a:latin typeface="Tahoma"/>
                <a:cs typeface="Tahoma"/>
              </a:rPr>
              <a:t>обозначения.</a:t>
            </a:r>
            <a:endParaRPr sz="2200" dirty="0">
              <a:latin typeface="Tahoma"/>
              <a:cs typeface="Tahoma"/>
            </a:endParaRPr>
          </a:p>
          <a:p>
            <a:pPr>
              <a:spcBef>
                <a:spcPts val="8"/>
              </a:spcBef>
            </a:pPr>
            <a:endParaRPr sz="2200" dirty="0">
              <a:latin typeface="Tahoma"/>
              <a:cs typeface="Tahoma"/>
            </a:endParaRPr>
          </a:p>
          <a:p>
            <a:pPr marL="9529"/>
            <a:r>
              <a:rPr sz="2200" spc="-23" dirty="0">
                <a:latin typeface="Tahoma"/>
                <a:cs typeface="Tahoma"/>
              </a:rPr>
              <a:t>При</a:t>
            </a:r>
            <a:r>
              <a:rPr sz="2200" spc="23" dirty="0">
                <a:latin typeface="Tahoma"/>
                <a:cs typeface="Tahoma"/>
              </a:rPr>
              <a:t> </a:t>
            </a:r>
            <a:r>
              <a:rPr sz="2200" spc="-45" dirty="0">
                <a:latin typeface="Tahoma"/>
                <a:cs typeface="Tahoma"/>
              </a:rPr>
              <a:t>выборе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38" dirty="0">
                <a:latin typeface="Tahoma"/>
                <a:cs typeface="Tahoma"/>
              </a:rPr>
              <a:t>имен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38" dirty="0">
                <a:latin typeface="Tahoma"/>
                <a:cs typeface="Tahoma"/>
              </a:rPr>
              <a:t>идентификаторов</a:t>
            </a:r>
            <a:r>
              <a:rPr sz="2200" spc="23" dirty="0">
                <a:latin typeface="Tahoma"/>
                <a:cs typeface="Tahoma"/>
              </a:rPr>
              <a:t> </a:t>
            </a:r>
            <a:r>
              <a:rPr sz="2200" spc="-49" dirty="0">
                <a:latin typeface="Tahoma"/>
                <a:cs typeface="Tahoma"/>
              </a:rPr>
              <a:t>необходимо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38" dirty="0">
                <a:latin typeface="Tahoma"/>
                <a:cs typeface="Tahoma"/>
              </a:rPr>
              <a:t>соблюдать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45" dirty="0">
                <a:latin typeface="Tahoma"/>
                <a:cs typeface="Tahoma"/>
              </a:rPr>
              <a:t>следующие</a:t>
            </a:r>
            <a:r>
              <a:rPr sz="2200" spc="23" dirty="0">
                <a:latin typeface="Tahoma"/>
                <a:cs typeface="Tahoma"/>
              </a:rPr>
              <a:t> </a:t>
            </a:r>
            <a:r>
              <a:rPr sz="2200" spc="-49" dirty="0">
                <a:latin typeface="Tahoma"/>
                <a:cs typeface="Tahoma"/>
              </a:rPr>
              <a:t>правила:</a:t>
            </a:r>
            <a:endParaRPr sz="2200" dirty="0">
              <a:latin typeface="Tahoma"/>
              <a:cs typeface="Tahoma"/>
            </a:endParaRPr>
          </a:p>
          <a:p>
            <a:pPr marL="217257" marR="198199" indent="-132450">
              <a:lnSpc>
                <a:spcPct val="102600"/>
              </a:lnSpc>
              <a:spcBef>
                <a:spcPts val="188"/>
              </a:spcBef>
              <a:buAutoNum type="arabicPeriod"/>
              <a:tabLst>
                <a:tab pos="217733" algn="l"/>
              </a:tabLst>
            </a:pPr>
            <a:r>
              <a:rPr sz="2200" spc="-26" dirty="0">
                <a:latin typeface="Tahoma"/>
                <a:cs typeface="Tahoma"/>
              </a:rPr>
              <a:t>Первым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26" dirty="0">
                <a:latin typeface="Tahoma"/>
                <a:cs typeface="Tahoma"/>
              </a:rPr>
              <a:t>символом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38" dirty="0">
                <a:latin typeface="Tahoma"/>
                <a:cs typeface="Tahoma"/>
              </a:rPr>
              <a:t>идентификатора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должна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30" dirty="0">
                <a:latin typeface="Tahoma"/>
                <a:cs typeface="Tahoma"/>
              </a:rPr>
              <a:t>быть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41" dirty="0">
                <a:latin typeface="Tahoma"/>
                <a:cs typeface="Tahoma"/>
              </a:rPr>
              <a:t>буква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26" dirty="0">
                <a:latin typeface="Tahoma"/>
                <a:cs typeface="Tahoma"/>
              </a:rPr>
              <a:t>из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алфавита </a:t>
            </a:r>
            <a:r>
              <a:rPr sz="2200" spc="-30" dirty="0">
                <a:latin typeface="Tahoma"/>
                <a:cs typeface="Tahoma"/>
              </a:rPr>
              <a:t> </a:t>
            </a:r>
            <a:r>
              <a:rPr sz="2200" spc="-23" dirty="0">
                <a:latin typeface="Tahoma"/>
                <a:cs typeface="Tahoma"/>
              </a:rPr>
              <a:t>(символ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23" dirty="0">
                <a:latin typeface="Tahoma"/>
                <a:cs typeface="Tahoma"/>
              </a:rPr>
              <a:t>ASCII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45" dirty="0">
                <a:latin typeface="Tahoma"/>
                <a:cs typeface="Tahoma"/>
              </a:rPr>
              <a:t>в</a:t>
            </a:r>
            <a:r>
              <a:rPr sz="2200" spc="19" dirty="0">
                <a:latin typeface="Tahoma"/>
                <a:cs typeface="Tahoma"/>
              </a:rPr>
              <a:t> </a:t>
            </a:r>
            <a:r>
              <a:rPr sz="2200" spc="-49" dirty="0">
                <a:latin typeface="Tahoma"/>
                <a:cs typeface="Tahoma"/>
              </a:rPr>
              <a:t>верхнем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или</a:t>
            </a:r>
            <a:r>
              <a:rPr sz="2200" spc="19" dirty="0">
                <a:latin typeface="Tahoma"/>
                <a:cs typeface="Tahoma"/>
              </a:rPr>
              <a:t> </a:t>
            </a:r>
            <a:r>
              <a:rPr sz="2200" spc="-38" dirty="0">
                <a:latin typeface="Tahoma"/>
                <a:cs typeface="Tahoma"/>
              </a:rPr>
              <a:t>нижнем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41" dirty="0">
                <a:latin typeface="Tahoma"/>
                <a:cs typeface="Tahoma"/>
              </a:rPr>
              <a:t>регистре,</a:t>
            </a:r>
            <a:r>
              <a:rPr sz="2200" spc="19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или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30" dirty="0">
                <a:latin typeface="Tahoma"/>
                <a:cs typeface="Tahoma"/>
              </a:rPr>
              <a:t>символ</a:t>
            </a:r>
            <a:r>
              <a:rPr sz="2200" spc="19" dirty="0">
                <a:latin typeface="Tahoma"/>
                <a:cs typeface="Tahoma"/>
              </a:rPr>
              <a:t> </a:t>
            </a:r>
            <a:r>
              <a:rPr sz="2200" spc="-26" dirty="0">
                <a:latin typeface="Tahoma"/>
                <a:cs typeface="Tahoma"/>
              </a:rPr>
              <a:t>Unicode),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45" dirty="0">
                <a:latin typeface="Tahoma"/>
                <a:cs typeface="Tahoma"/>
              </a:rPr>
              <a:t>а </a:t>
            </a:r>
            <a:r>
              <a:rPr sz="2200" spc="-244" dirty="0">
                <a:latin typeface="Tahoma"/>
                <a:cs typeface="Tahoma"/>
              </a:rPr>
              <a:t> </a:t>
            </a:r>
            <a:r>
              <a:rPr sz="2200" spc="-38" dirty="0">
                <a:latin typeface="Tahoma"/>
                <a:cs typeface="Tahoma"/>
              </a:rPr>
              <a:t>также</a:t>
            </a:r>
            <a:r>
              <a:rPr sz="2200" spc="8" dirty="0">
                <a:latin typeface="Tahoma"/>
                <a:cs typeface="Tahoma"/>
              </a:rPr>
              <a:t> </a:t>
            </a:r>
            <a:r>
              <a:rPr sz="2200" spc="-30" dirty="0">
                <a:latin typeface="Tahoma"/>
                <a:cs typeface="Tahoma"/>
              </a:rPr>
              <a:t>символ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41" dirty="0">
                <a:latin typeface="Tahoma"/>
                <a:cs typeface="Tahoma"/>
              </a:rPr>
              <a:t>подчеркивания</a:t>
            </a:r>
            <a:r>
              <a:rPr sz="2200" spc="11" dirty="0">
                <a:latin typeface="Tahoma"/>
                <a:cs typeface="Tahoma"/>
              </a:rPr>
              <a:t> («</a:t>
            </a:r>
            <a:r>
              <a:rPr sz="2200" spc="11" dirty="0">
                <a:latin typeface="SimSun"/>
                <a:cs typeface="SimSun"/>
              </a:rPr>
              <a:t>_</a:t>
            </a:r>
            <a:r>
              <a:rPr sz="2200" spc="11" dirty="0">
                <a:latin typeface="Tahoma"/>
                <a:cs typeface="Tahoma"/>
              </a:rPr>
              <a:t>»);</a:t>
            </a:r>
            <a:endParaRPr sz="2200" dirty="0">
              <a:latin typeface="Tahoma"/>
              <a:cs typeface="Tahoma"/>
            </a:endParaRPr>
          </a:p>
          <a:p>
            <a:pPr marL="217257" marR="50026" indent="-132450">
              <a:lnSpc>
                <a:spcPct val="102600"/>
              </a:lnSpc>
              <a:spcBef>
                <a:spcPts val="180"/>
              </a:spcBef>
              <a:buAutoNum type="arabicPeriod"/>
              <a:tabLst>
                <a:tab pos="217733" algn="l"/>
              </a:tabLst>
            </a:pPr>
            <a:r>
              <a:rPr sz="2200" spc="-30" dirty="0">
                <a:latin typeface="Tahoma"/>
                <a:cs typeface="Tahoma"/>
              </a:rPr>
              <a:t>Остальная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23" dirty="0">
                <a:latin typeface="Tahoma"/>
                <a:cs typeface="Tahoma"/>
              </a:rPr>
              <a:t>часть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38" dirty="0">
                <a:latin typeface="Tahoma"/>
                <a:cs typeface="Tahoma"/>
              </a:rPr>
              <a:t>идентификатора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может</a:t>
            </a:r>
            <a:r>
              <a:rPr sz="2200" spc="19" dirty="0">
                <a:latin typeface="Tahoma"/>
                <a:cs typeface="Tahoma"/>
              </a:rPr>
              <a:t> </a:t>
            </a:r>
            <a:r>
              <a:rPr sz="2200" spc="-30" dirty="0">
                <a:latin typeface="Tahoma"/>
                <a:cs typeface="Tahoma"/>
              </a:rPr>
              <a:t>состоять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26" dirty="0">
                <a:latin typeface="Tahoma"/>
                <a:cs typeface="Tahoma"/>
              </a:rPr>
              <a:t>из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41" dirty="0">
                <a:latin typeface="Tahoma"/>
                <a:cs typeface="Tahoma"/>
              </a:rPr>
              <a:t>букв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23" dirty="0">
                <a:latin typeface="Tahoma"/>
                <a:cs typeface="Tahoma"/>
              </a:rPr>
              <a:t>(символы</a:t>
            </a:r>
            <a:r>
              <a:rPr sz="2200" spc="19" dirty="0">
                <a:latin typeface="Tahoma"/>
                <a:cs typeface="Tahoma"/>
              </a:rPr>
              <a:t> </a:t>
            </a:r>
            <a:r>
              <a:rPr sz="2200" spc="-23" dirty="0">
                <a:latin typeface="Tahoma"/>
                <a:cs typeface="Tahoma"/>
              </a:rPr>
              <a:t>ASCII </a:t>
            </a:r>
            <a:r>
              <a:rPr sz="2200" spc="-248" dirty="0">
                <a:latin typeface="Tahoma"/>
                <a:cs typeface="Tahoma"/>
              </a:rPr>
              <a:t> </a:t>
            </a:r>
            <a:r>
              <a:rPr sz="2200" spc="-45" dirty="0">
                <a:latin typeface="Tahoma"/>
                <a:cs typeface="Tahoma"/>
              </a:rPr>
              <a:t>в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49" dirty="0">
                <a:latin typeface="Tahoma"/>
                <a:cs typeface="Tahoma"/>
              </a:rPr>
              <a:t>верхнем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или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38" dirty="0">
                <a:latin typeface="Tahoma"/>
                <a:cs typeface="Tahoma"/>
              </a:rPr>
              <a:t>нижнем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41" dirty="0">
                <a:latin typeface="Tahoma"/>
                <a:cs typeface="Tahoma"/>
              </a:rPr>
              <a:t>регистре,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45" dirty="0">
                <a:latin typeface="Tahoma"/>
                <a:cs typeface="Tahoma"/>
              </a:rPr>
              <a:t>а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38" dirty="0">
                <a:latin typeface="Tahoma"/>
                <a:cs typeface="Tahoma"/>
              </a:rPr>
              <a:t>также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30" dirty="0">
                <a:latin typeface="Tahoma"/>
                <a:cs typeface="Tahoma"/>
              </a:rPr>
              <a:t>символы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26" dirty="0">
                <a:latin typeface="Tahoma"/>
                <a:cs typeface="Tahoma"/>
              </a:rPr>
              <a:t>Unicode),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45" dirty="0">
                <a:latin typeface="Tahoma"/>
                <a:cs typeface="Tahoma"/>
              </a:rPr>
              <a:t>знаков </a:t>
            </a:r>
            <a:r>
              <a:rPr sz="2200" spc="-41" dirty="0">
                <a:latin typeface="Tahoma"/>
                <a:cs typeface="Tahoma"/>
              </a:rPr>
              <a:t> </a:t>
            </a:r>
            <a:r>
              <a:rPr sz="2200" spc="-49" dirty="0">
                <a:latin typeface="Tahoma"/>
                <a:cs typeface="Tahoma"/>
              </a:rPr>
              <a:t>п</a:t>
            </a:r>
            <a:r>
              <a:rPr sz="2200" spc="-71" dirty="0">
                <a:latin typeface="Tahoma"/>
                <a:cs typeface="Tahoma"/>
              </a:rPr>
              <a:t>о</a:t>
            </a:r>
            <a:r>
              <a:rPr sz="2200" spc="-38" dirty="0">
                <a:latin typeface="Tahoma"/>
                <a:cs typeface="Tahoma"/>
              </a:rPr>
              <a:t>дчеркивания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64" dirty="0">
                <a:latin typeface="Tahoma"/>
                <a:cs typeface="Tahoma"/>
              </a:rPr>
              <a:t>«</a:t>
            </a:r>
            <a:r>
              <a:rPr sz="2200" spc="4" dirty="0">
                <a:latin typeface="SimSun"/>
                <a:cs typeface="SimSun"/>
              </a:rPr>
              <a:t>_</a:t>
            </a:r>
            <a:r>
              <a:rPr sz="2200" spc="68" dirty="0">
                <a:latin typeface="Tahoma"/>
                <a:cs typeface="Tahoma"/>
              </a:rPr>
              <a:t>»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или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26" dirty="0">
                <a:latin typeface="Tahoma"/>
                <a:cs typeface="Tahoma"/>
              </a:rPr>
              <a:t>цифр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23" dirty="0">
                <a:latin typeface="Tahoma"/>
                <a:cs typeface="Tahoma"/>
              </a:rPr>
              <a:t>(0</a:t>
            </a:r>
            <a:r>
              <a:rPr sz="2200" spc="-79" dirty="0">
                <a:latin typeface="Tahoma"/>
                <a:cs typeface="Tahoma"/>
              </a:rPr>
              <a:t> </a:t>
            </a:r>
            <a:r>
              <a:rPr sz="2200" i="1" spc="-41" dirty="0">
                <a:latin typeface="Verdana"/>
                <a:cs typeface="Verdana"/>
              </a:rPr>
              <a:t>−</a:t>
            </a:r>
            <a:r>
              <a:rPr sz="2200" i="1" spc="-109" dirty="0">
                <a:latin typeface="Verdana"/>
                <a:cs typeface="Verdana"/>
              </a:rPr>
              <a:t> </a:t>
            </a:r>
            <a:r>
              <a:rPr sz="2200" spc="-41" dirty="0">
                <a:latin typeface="Tahoma"/>
                <a:cs typeface="Tahoma"/>
              </a:rPr>
              <a:t>9);</a:t>
            </a:r>
            <a:endParaRPr sz="2200" dirty="0">
              <a:latin typeface="Tahoma"/>
              <a:cs typeface="Tahoma"/>
            </a:endParaRPr>
          </a:p>
          <a:p>
            <a:pPr marL="217257" indent="-132927">
              <a:spcBef>
                <a:spcPts val="206"/>
              </a:spcBef>
              <a:buAutoNum type="arabicPeriod"/>
              <a:tabLst>
                <a:tab pos="217733" algn="l"/>
              </a:tabLst>
            </a:pPr>
            <a:r>
              <a:rPr sz="2200" spc="-30" dirty="0">
                <a:latin typeface="Tahoma"/>
                <a:cs typeface="Tahoma"/>
              </a:rPr>
              <a:t>Имена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38" dirty="0">
                <a:latin typeface="Tahoma"/>
                <a:cs typeface="Tahoma"/>
              </a:rPr>
              <a:t>идентификаторов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b="1" spc="-49" dirty="0">
                <a:solidFill>
                  <a:srgbClr val="1F973F"/>
                </a:solidFill>
                <a:latin typeface="Arial"/>
                <a:cs typeface="Arial"/>
              </a:rPr>
              <a:t>чувствительны</a:t>
            </a:r>
            <a:r>
              <a:rPr sz="2200" b="1" spc="49" dirty="0">
                <a:solidFill>
                  <a:srgbClr val="1F973F"/>
                </a:solidFill>
                <a:latin typeface="Arial"/>
                <a:cs typeface="Arial"/>
              </a:rPr>
              <a:t> </a:t>
            </a:r>
            <a:r>
              <a:rPr sz="2200" spc="-19" dirty="0">
                <a:latin typeface="Tahoma"/>
                <a:cs typeface="Tahoma"/>
              </a:rPr>
              <a:t>к</a:t>
            </a:r>
            <a:r>
              <a:rPr sz="2200" spc="19" dirty="0">
                <a:latin typeface="Tahoma"/>
                <a:cs typeface="Tahoma"/>
              </a:rPr>
              <a:t> </a:t>
            </a:r>
            <a:r>
              <a:rPr sz="2200" spc="-38" dirty="0">
                <a:latin typeface="Tahoma"/>
                <a:cs typeface="Tahoma"/>
              </a:rPr>
              <a:t>регистру!</a:t>
            </a:r>
            <a:endParaRPr sz="2200" dirty="0">
              <a:latin typeface="Tahoma"/>
              <a:cs typeface="Tahoma"/>
            </a:endParaRPr>
          </a:p>
          <a:p>
            <a:pPr>
              <a:spcBef>
                <a:spcPts val="8"/>
              </a:spcBef>
            </a:pPr>
            <a:endParaRPr sz="2200" dirty="0">
              <a:latin typeface="Tahoma"/>
              <a:cs typeface="Tahoma"/>
            </a:endParaRPr>
          </a:p>
          <a:p>
            <a:pPr marL="9529"/>
            <a:r>
              <a:rPr sz="2200" b="1" spc="-34" dirty="0">
                <a:solidFill>
                  <a:srgbClr val="1F973F"/>
                </a:solidFill>
                <a:latin typeface="Arial"/>
                <a:cs typeface="Arial"/>
              </a:rPr>
              <a:t>Допустимые</a:t>
            </a:r>
            <a:r>
              <a:rPr sz="2200" b="1" spc="86" dirty="0">
                <a:solidFill>
                  <a:srgbClr val="1F973F"/>
                </a:solidFill>
                <a:latin typeface="Arial"/>
                <a:cs typeface="Arial"/>
              </a:rPr>
              <a:t> </a:t>
            </a:r>
            <a:r>
              <a:rPr sz="2200" b="1" spc="-34" dirty="0">
                <a:solidFill>
                  <a:srgbClr val="1F973F"/>
                </a:solidFill>
                <a:latin typeface="Arial"/>
                <a:cs typeface="Arial"/>
              </a:rPr>
              <a:t>имена:</a:t>
            </a:r>
            <a:r>
              <a:rPr sz="2200" b="1" spc="53" dirty="0">
                <a:solidFill>
                  <a:srgbClr val="1F973F"/>
                </a:solidFill>
                <a:latin typeface="Arial"/>
                <a:cs typeface="Arial"/>
              </a:rPr>
              <a:t> </a:t>
            </a:r>
            <a:r>
              <a:rPr sz="2200" spc="-11" dirty="0">
                <a:latin typeface="SimSun"/>
                <a:cs typeface="SimSun"/>
              </a:rPr>
              <a:t>i</a:t>
            </a:r>
            <a:r>
              <a:rPr sz="2200" spc="-11" dirty="0">
                <a:latin typeface="Tahoma"/>
                <a:cs typeface="Tahoma"/>
              </a:rPr>
              <a:t>,</a:t>
            </a:r>
            <a:r>
              <a:rPr sz="2200" u="sng" spc="296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 </a:t>
            </a:r>
            <a:r>
              <a:rPr sz="2200" u="sng" spc="300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 </a:t>
            </a:r>
            <a:r>
              <a:rPr sz="2200" dirty="0">
                <a:latin typeface="SimSun"/>
                <a:cs typeface="SimSun"/>
              </a:rPr>
              <a:t>my_name</a:t>
            </a:r>
            <a:r>
              <a:rPr sz="2200" dirty="0">
                <a:latin typeface="Tahoma"/>
                <a:cs typeface="Tahoma"/>
              </a:rPr>
              <a:t>,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dirty="0">
                <a:latin typeface="SimSun"/>
                <a:cs typeface="SimSun"/>
              </a:rPr>
              <a:t>name_23</a:t>
            </a:r>
            <a:r>
              <a:rPr sz="2200" dirty="0">
                <a:latin typeface="Tahoma"/>
                <a:cs typeface="Tahoma"/>
              </a:rPr>
              <a:t>,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4" dirty="0">
                <a:latin typeface="SimSun"/>
                <a:cs typeface="SimSun"/>
              </a:rPr>
              <a:t>a1b2_c3</a:t>
            </a:r>
            <a:endParaRPr sz="2200" dirty="0">
              <a:latin typeface="SimSun"/>
              <a:cs typeface="SimSun"/>
            </a:endParaRPr>
          </a:p>
          <a:p>
            <a:pPr marL="9529">
              <a:spcBef>
                <a:spcPts val="26"/>
              </a:spcBef>
            </a:pPr>
            <a:r>
              <a:rPr sz="2200" b="1" spc="-41" dirty="0">
                <a:solidFill>
                  <a:srgbClr val="FF0000"/>
                </a:solidFill>
                <a:latin typeface="Arial"/>
                <a:cs typeface="Arial"/>
              </a:rPr>
              <a:t>Недопустимые</a:t>
            </a:r>
            <a:r>
              <a:rPr sz="2200" b="1" spc="83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200" b="1" spc="-34" dirty="0">
                <a:solidFill>
                  <a:srgbClr val="FF0000"/>
                </a:solidFill>
                <a:latin typeface="Arial"/>
                <a:cs typeface="Arial"/>
              </a:rPr>
              <a:t>имена:</a:t>
            </a:r>
            <a:r>
              <a:rPr sz="2200" b="1" spc="49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200" dirty="0">
                <a:latin typeface="SimSun"/>
                <a:cs typeface="SimSun"/>
              </a:rPr>
              <a:t>2things</a:t>
            </a:r>
            <a:r>
              <a:rPr sz="2200" dirty="0">
                <a:latin typeface="Tahoma"/>
                <a:cs typeface="Tahoma"/>
              </a:rPr>
              <a:t>,</a:t>
            </a:r>
            <a:r>
              <a:rPr sz="2200" spc="23" dirty="0">
                <a:latin typeface="Tahoma"/>
                <a:cs typeface="Tahoma"/>
              </a:rPr>
              <a:t> </a:t>
            </a:r>
            <a:r>
              <a:rPr sz="2200" dirty="0">
                <a:latin typeface="SimSun"/>
                <a:cs typeface="SimSun"/>
              </a:rPr>
              <a:t>my-name</a:t>
            </a:r>
            <a:r>
              <a:rPr sz="2200" dirty="0">
                <a:latin typeface="Tahoma"/>
                <a:cs typeface="Tahoma"/>
              </a:rPr>
              <a:t>,</a:t>
            </a:r>
            <a:r>
              <a:rPr sz="2200" spc="23" dirty="0">
                <a:latin typeface="Tahoma"/>
                <a:cs typeface="Tahoma"/>
              </a:rPr>
              <a:t> </a:t>
            </a:r>
            <a:r>
              <a:rPr sz="2200" spc="4" dirty="0">
                <a:latin typeface="SimSun"/>
                <a:cs typeface="SimSun"/>
              </a:rPr>
              <a:t>&gt;a1b2_c3</a:t>
            </a:r>
            <a:endParaRPr sz="2200" dirty="0">
              <a:latin typeface="SimSun"/>
              <a:cs typeface="SimSun"/>
            </a:endParaRPr>
          </a:p>
        </p:txBody>
      </p:sp>
    </p:spTree>
  </p:cSld>
  <p:clrMapOvr>
    <a:masterClrMapping/>
  </p:clrMapOvr>
  <p:transition>
    <p:cut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820900" y="2516141"/>
            <a:ext cx="100049" cy="101473"/>
          </a:xfrm>
          <a:prstGeom prst="rect">
            <a:avLst/>
          </a:prstGeom>
        </p:spPr>
        <p:txBody>
          <a:bodyPr vert="horz" wrap="square" lIns="0" tIns="9052" rIns="0" bIns="0" rtlCol="0">
            <a:spAutoFit/>
          </a:bodyPr>
          <a:lstStyle/>
          <a:p>
            <a:pPr marL="9529">
              <a:spcBef>
                <a:spcPts val="71"/>
              </a:spcBef>
            </a:pPr>
            <a:r>
              <a:rPr sz="600" dirty="0">
                <a:solidFill>
                  <a:srgbClr val="3A3838"/>
                </a:solidFill>
                <a:latin typeface="Trebuchet MS"/>
                <a:cs typeface="Trebuchet MS"/>
              </a:rPr>
              <a:t>14</a:t>
            </a:r>
            <a:endParaRPr sz="600">
              <a:latin typeface="Trebuchet MS"/>
              <a:cs typeface="Trebuchet MS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33400" y="473109"/>
            <a:ext cx="8915400" cy="501583"/>
          </a:xfrm>
          <a:prstGeom prst="rect">
            <a:avLst/>
          </a:prstGeom>
        </p:spPr>
        <p:txBody>
          <a:bodyPr vert="horz" wrap="square" lIns="0" tIns="9052" rIns="0" bIns="0" rtlCol="0" anchor="ctr">
            <a:spAutoFit/>
          </a:bodyPr>
          <a:lstStyle/>
          <a:p>
            <a:pPr marL="9529">
              <a:lnSpc>
                <a:spcPct val="100000"/>
              </a:lnSpc>
              <a:spcBef>
                <a:spcPts val="71"/>
              </a:spcBef>
            </a:pPr>
            <a:r>
              <a:rPr sz="3200" b="1" spc="-8" dirty="0">
                <a:latin typeface="Arial"/>
                <a:cs typeface="Arial"/>
              </a:rPr>
              <a:t>Имена</a:t>
            </a:r>
            <a:r>
              <a:rPr sz="3200" b="1" spc="49" dirty="0">
                <a:latin typeface="Arial"/>
                <a:cs typeface="Arial"/>
              </a:rPr>
              <a:t> </a:t>
            </a:r>
            <a:r>
              <a:rPr sz="3200" b="1" spc="-23" dirty="0">
                <a:latin typeface="Arial"/>
                <a:cs typeface="Arial"/>
              </a:rPr>
              <a:t>идентификаторов</a:t>
            </a:r>
            <a:endParaRPr sz="3200" dirty="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62000" y="1198152"/>
            <a:ext cx="8763000" cy="1703354"/>
          </a:xfrm>
          <a:prstGeom prst="rect">
            <a:avLst/>
          </a:prstGeom>
        </p:spPr>
        <p:txBody>
          <a:bodyPr vert="horz" wrap="square" lIns="0" tIns="10481" rIns="0" bIns="0" rtlCol="0">
            <a:spAutoFit/>
          </a:bodyPr>
          <a:lstStyle/>
          <a:p>
            <a:pPr marR="3812"/>
            <a:r>
              <a:rPr sz="2200" spc="-41" dirty="0">
                <a:latin typeface="Tahoma"/>
                <a:cs typeface="Tahoma"/>
              </a:rPr>
              <a:t>Определяемые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8" dirty="0">
                <a:latin typeface="Tahoma"/>
                <a:cs typeface="Tahoma"/>
              </a:rPr>
              <a:t>Вами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38" dirty="0">
                <a:latin typeface="Tahoma"/>
                <a:cs typeface="Tahoma"/>
              </a:rPr>
              <a:t>имена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64" dirty="0">
                <a:latin typeface="Tahoma"/>
                <a:cs typeface="Tahoma"/>
              </a:rPr>
              <a:t>не</a:t>
            </a:r>
            <a:r>
              <a:rPr sz="2200" spc="19" dirty="0">
                <a:latin typeface="Tahoma"/>
                <a:cs typeface="Tahoma"/>
              </a:rPr>
              <a:t> </a:t>
            </a:r>
            <a:r>
              <a:rPr sz="2200" spc="-19" dirty="0">
                <a:latin typeface="Tahoma"/>
                <a:cs typeface="Tahoma"/>
              </a:rPr>
              <a:t>могут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38" dirty="0">
                <a:latin typeface="Tahoma"/>
                <a:cs typeface="Tahoma"/>
              </a:rPr>
              <a:t>совпадать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23" dirty="0">
                <a:latin typeface="Tahoma"/>
                <a:cs typeface="Tahoma"/>
              </a:rPr>
              <a:t>с</a:t>
            </a:r>
            <a:r>
              <a:rPr sz="2200" spc="19" dirty="0">
                <a:latin typeface="Tahoma"/>
                <a:cs typeface="Tahoma"/>
              </a:rPr>
              <a:t> </a:t>
            </a:r>
            <a:r>
              <a:rPr sz="2200" spc="-30" dirty="0">
                <a:latin typeface="Tahoma"/>
                <a:cs typeface="Tahoma"/>
              </a:rPr>
              <a:t>ключевыми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словами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45" dirty="0">
                <a:latin typeface="Tahoma"/>
                <a:cs typeface="Tahoma"/>
              </a:rPr>
              <a:t>в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19" dirty="0">
                <a:latin typeface="Tahoma"/>
                <a:cs typeface="Tahoma"/>
              </a:rPr>
              <a:t>Python. </a:t>
            </a:r>
            <a:r>
              <a:rPr sz="2200" spc="-244" dirty="0">
                <a:latin typeface="Tahoma"/>
                <a:cs typeface="Tahoma"/>
              </a:rPr>
              <a:t> </a:t>
            </a:r>
            <a:r>
              <a:rPr sz="2200" spc="64" dirty="0">
                <a:latin typeface="Tahoma"/>
                <a:cs typeface="Tahoma"/>
              </a:rPr>
              <a:t>К </a:t>
            </a:r>
            <a:r>
              <a:rPr sz="2200" spc="-49" dirty="0">
                <a:latin typeface="Tahoma"/>
                <a:cs typeface="Tahoma"/>
              </a:rPr>
              <a:t>примеру,</a:t>
            </a:r>
            <a:r>
              <a:rPr sz="2200" spc="158" dirty="0">
                <a:latin typeface="Tahoma"/>
                <a:cs typeface="Tahoma"/>
              </a:rPr>
              <a:t> </a:t>
            </a:r>
            <a:r>
              <a:rPr sz="2200" spc="-41" dirty="0">
                <a:latin typeface="Tahoma"/>
                <a:cs typeface="Tahoma"/>
              </a:rPr>
              <a:t>если </a:t>
            </a:r>
            <a:r>
              <a:rPr sz="2200" spc="15" dirty="0">
                <a:latin typeface="Tahoma"/>
                <a:cs typeface="Tahoma"/>
              </a:rPr>
              <a:t>Вы </a:t>
            </a:r>
            <a:r>
              <a:rPr sz="2200" spc="-41" dirty="0">
                <a:latin typeface="Tahoma"/>
                <a:cs typeface="Tahoma"/>
              </a:rPr>
              <a:t>попытаетесь </a:t>
            </a:r>
            <a:r>
              <a:rPr sz="2200" spc="-34" dirty="0">
                <a:latin typeface="Tahoma"/>
                <a:cs typeface="Tahoma"/>
              </a:rPr>
              <a:t>выбрать </a:t>
            </a:r>
            <a:r>
              <a:rPr sz="2200" spc="-26" dirty="0">
                <a:latin typeface="Tahoma"/>
                <a:cs typeface="Tahoma"/>
              </a:rPr>
              <a:t>для </a:t>
            </a:r>
            <a:r>
              <a:rPr sz="2200" spc="-49" dirty="0">
                <a:latin typeface="Tahoma"/>
                <a:cs typeface="Tahoma"/>
              </a:rPr>
              <a:t>переменной</a:t>
            </a:r>
            <a:r>
              <a:rPr sz="2200" spc="161" dirty="0">
                <a:latin typeface="Tahoma"/>
                <a:cs typeface="Tahoma"/>
              </a:rPr>
              <a:t> </a:t>
            </a:r>
            <a:r>
              <a:rPr sz="2200" spc="-15" dirty="0">
                <a:latin typeface="Tahoma"/>
                <a:cs typeface="Tahoma"/>
              </a:rPr>
              <a:t>имя </a:t>
            </a:r>
            <a:r>
              <a:rPr sz="2200" spc="4" dirty="0">
                <a:solidFill>
                  <a:srgbClr val="007F00"/>
                </a:solidFill>
                <a:latin typeface="SimSun"/>
                <a:cs typeface="SimSun"/>
              </a:rPr>
              <a:t>class</a:t>
            </a:r>
            <a:r>
              <a:rPr sz="2200" spc="4" dirty="0">
                <a:latin typeface="Tahoma"/>
                <a:cs typeface="Tahoma"/>
              </a:rPr>
              <a:t>, </a:t>
            </a:r>
            <a:r>
              <a:rPr sz="2200" spc="-30" dirty="0">
                <a:latin typeface="Tahoma"/>
                <a:cs typeface="Tahoma"/>
              </a:rPr>
              <a:t>то 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15" dirty="0">
                <a:latin typeface="Tahoma"/>
                <a:cs typeface="Tahoma"/>
              </a:rPr>
              <a:t>Python</a:t>
            </a:r>
            <a:r>
              <a:rPr sz="2200" spc="8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сообщит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49" dirty="0">
                <a:latin typeface="Tahoma"/>
                <a:cs typeface="Tahoma"/>
              </a:rPr>
              <a:t>об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45" dirty="0">
                <a:latin typeface="Tahoma"/>
                <a:cs typeface="Tahoma"/>
              </a:rPr>
              <a:t>ошибке.</a:t>
            </a:r>
            <a:endParaRPr sz="2200" dirty="0">
              <a:latin typeface="Tahoma"/>
              <a:cs typeface="Tahoma"/>
            </a:endParaRPr>
          </a:p>
          <a:p>
            <a:endParaRPr sz="2200" dirty="0">
              <a:latin typeface="Tahoma"/>
              <a:cs typeface="Tahoma"/>
            </a:endParaRPr>
          </a:p>
          <a:p>
            <a:pPr algn="ctr"/>
            <a:r>
              <a:rPr sz="2200" spc="-19" dirty="0">
                <a:latin typeface="Trebuchet MS"/>
                <a:cs typeface="Trebuchet MS"/>
              </a:rPr>
              <a:t>Ключевые</a:t>
            </a:r>
            <a:r>
              <a:rPr sz="2200" spc="11" dirty="0">
                <a:latin typeface="Trebuchet MS"/>
                <a:cs typeface="Trebuchet MS"/>
              </a:rPr>
              <a:t> </a:t>
            </a:r>
            <a:r>
              <a:rPr sz="2200" spc="-34" dirty="0">
                <a:latin typeface="Trebuchet MS"/>
                <a:cs typeface="Trebuchet MS"/>
              </a:rPr>
              <a:t>слова</a:t>
            </a:r>
            <a:r>
              <a:rPr sz="2200" spc="15" dirty="0">
                <a:latin typeface="Trebuchet MS"/>
                <a:cs typeface="Trebuchet MS"/>
              </a:rPr>
              <a:t> </a:t>
            </a:r>
            <a:r>
              <a:rPr sz="2200" spc="-30" dirty="0">
                <a:latin typeface="Trebuchet MS"/>
                <a:cs typeface="Trebuchet MS"/>
              </a:rPr>
              <a:t>в</a:t>
            </a:r>
            <a:r>
              <a:rPr sz="2200" spc="11" dirty="0">
                <a:latin typeface="Trebuchet MS"/>
                <a:cs typeface="Trebuchet MS"/>
              </a:rPr>
              <a:t> </a:t>
            </a:r>
            <a:r>
              <a:rPr sz="2200" spc="-19" dirty="0">
                <a:latin typeface="Trebuchet MS"/>
                <a:cs typeface="Trebuchet MS"/>
              </a:rPr>
              <a:t>Python</a:t>
            </a:r>
            <a:endParaRPr sz="2200" dirty="0">
              <a:latin typeface="Trebuchet MS"/>
              <a:cs typeface="Trebuchet MS"/>
            </a:endParaRPr>
          </a:p>
        </p:txBody>
      </p:sp>
      <p:graphicFrame>
        <p:nvGraphicFramePr>
          <p:cNvPr id="5" name="object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8206628"/>
              </p:ext>
            </p:extLst>
          </p:nvPr>
        </p:nvGraphicFramePr>
        <p:xfrm>
          <a:off x="685800" y="2901506"/>
          <a:ext cx="8763000" cy="326300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4902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074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749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2949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609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68613"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</a:pPr>
                      <a:r>
                        <a:rPr sz="2200" spc="0" baseline="0" dirty="0">
                          <a:solidFill>
                            <a:srgbClr val="007F00"/>
                          </a:solidFill>
                          <a:latin typeface="SimSun"/>
                          <a:cs typeface="SimSun"/>
                        </a:rPr>
                        <a:t>False</a:t>
                      </a:r>
                      <a:endParaRPr sz="2200" spc="0" baseline="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</a:pPr>
                      <a:r>
                        <a:rPr sz="2200" spc="0" baseline="0" dirty="0">
                          <a:solidFill>
                            <a:srgbClr val="007F00"/>
                          </a:solidFill>
                          <a:latin typeface="SimSun"/>
                          <a:cs typeface="SimSun"/>
                        </a:rPr>
                        <a:t>class</a:t>
                      </a:r>
                      <a:endParaRPr sz="2200" spc="0" baseline="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</a:pPr>
                      <a:r>
                        <a:rPr sz="2200" spc="0" baseline="0" dirty="0">
                          <a:solidFill>
                            <a:srgbClr val="007F00"/>
                          </a:solidFill>
                          <a:latin typeface="SimSun"/>
                          <a:cs typeface="SimSun"/>
                        </a:rPr>
                        <a:t>finally</a:t>
                      </a:r>
                      <a:endParaRPr sz="2200" spc="0" baseline="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</a:pPr>
                      <a:r>
                        <a:rPr sz="2200" spc="0" baseline="0" dirty="0">
                          <a:solidFill>
                            <a:srgbClr val="007F00"/>
                          </a:solidFill>
                          <a:latin typeface="SimSun"/>
                          <a:cs typeface="SimSun"/>
                        </a:rPr>
                        <a:t>is</a:t>
                      </a:r>
                      <a:endParaRPr sz="2200" spc="0" baseline="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</a:pPr>
                      <a:r>
                        <a:rPr sz="2200" spc="0" baseline="0" dirty="0">
                          <a:solidFill>
                            <a:srgbClr val="007F00"/>
                          </a:solidFill>
                          <a:latin typeface="SimSun"/>
                          <a:cs typeface="SimSun"/>
                        </a:rPr>
                        <a:t>return</a:t>
                      </a:r>
                      <a:endParaRPr sz="2200" spc="0" baseline="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8613"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</a:pPr>
                      <a:r>
                        <a:rPr sz="2200" spc="0" baseline="0" dirty="0">
                          <a:solidFill>
                            <a:srgbClr val="007F00"/>
                          </a:solidFill>
                          <a:latin typeface="SimSun"/>
                          <a:cs typeface="SimSun"/>
                        </a:rPr>
                        <a:t>None</a:t>
                      </a:r>
                      <a:endParaRPr sz="2200" spc="0" baseline="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</a:pPr>
                      <a:r>
                        <a:rPr sz="2200" spc="0" baseline="0" dirty="0">
                          <a:solidFill>
                            <a:srgbClr val="007F00"/>
                          </a:solidFill>
                          <a:latin typeface="SimSun"/>
                          <a:cs typeface="SimSun"/>
                        </a:rPr>
                        <a:t>continue</a:t>
                      </a:r>
                      <a:endParaRPr sz="2200" spc="0" baseline="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</a:pPr>
                      <a:r>
                        <a:rPr sz="2200" spc="0" baseline="0" dirty="0">
                          <a:solidFill>
                            <a:srgbClr val="007F00"/>
                          </a:solidFill>
                          <a:latin typeface="SimSun"/>
                          <a:cs typeface="SimSun"/>
                        </a:rPr>
                        <a:t>for</a:t>
                      </a:r>
                      <a:endParaRPr sz="2200" spc="0" baseline="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</a:pPr>
                      <a:r>
                        <a:rPr sz="2200" spc="0" baseline="0" dirty="0">
                          <a:solidFill>
                            <a:srgbClr val="007F00"/>
                          </a:solidFill>
                          <a:latin typeface="SimSun"/>
                          <a:cs typeface="SimSun"/>
                        </a:rPr>
                        <a:t>lambda</a:t>
                      </a:r>
                      <a:endParaRPr sz="2200" spc="0" baseline="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</a:pPr>
                      <a:r>
                        <a:rPr sz="2200" spc="0" baseline="0" dirty="0">
                          <a:solidFill>
                            <a:srgbClr val="007F00"/>
                          </a:solidFill>
                          <a:latin typeface="SimSun"/>
                          <a:cs typeface="SimSun"/>
                        </a:rPr>
                        <a:t>try</a:t>
                      </a:r>
                      <a:endParaRPr sz="2200" spc="0" baseline="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613"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</a:pPr>
                      <a:r>
                        <a:rPr sz="2200" spc="0" baseline="0" dirty="0">
                          <a:solidFill>
                            <a:srgbClr val="007F00"/>
                          </a:solidFill>
                          <a:latin typeface="SimSun"/>
                          <a:cs typeface="SimSun"/>
                        </a:rPr>
                        <a:t>True</a:t>
                      </a:r>
                      <a:endParaRPr sz="2200" spc="0" baseline="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</a:pPr>
                      <a:r>
                        <a:rPr sz="2200" spc="0" baseline="0" dirty="0">
                          <a:solidFill>
                            <a:srgbClr val="007F00"/>
                          </a:solidFill>
                          <a:latin typeface="SimSun"/>
                          <a:cs typeface="SimSun"/>
                        </a:rPr>
                        <a:t>def</a:t>
                      </a:r>
                      <a:endParaRPr sz="2200" spc="0" baseline="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</a:pPr>
                      <a:r>
                        <a:rPr sz="2200" spc="0" baseline="0" dirty="0">
                          <a:solidFill>
                            <a:srgbClr val="007F00"/>
                          </a:solidFill>
                          <a:latin typeface="SimSun"/>
                          <a:cs typeface="SimSun"/>
                        </a:rPr>
                        <a:t>from</a:t>
                      </a:r>
                      <a:endParaRPr sz="2200" spc="0" baseline="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</a:pPr>
                      <a:r>
                        <a:rPr sz="2200" spc="0" baseline="0" dirty="0">
                          <a:solidFill>
                            <a:srgbClr val="007F00"/>
                          </a:solidFill>
                          <a:latin typeface="SimSun"/>
                          <a:cs typeface="SimSun"/>
                        </a:rPr>
                        <a:t>nonlocal</a:t>
                      </a:r>
                      <a:endParaRPr sz="2200" spc="0" baseline="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</a:pPr>
                      <a:r>
                        <a:rPr sz="2200" spc="0" baseline="0" dirty="0">
                          <a:solidFill>
                            <a:srgbClr val="007F00"/>
                          </a:solidFill>
                          <a:latin typeface="SimSun"/>
                          <a:cs typeface="SimSun"/>
                        </a:rPr>
                        <a:t>while</a:t>
                      </a:r>
                      <a:endParaRPr sz="2200" spc="0" baseline="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2767"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</a:pPr>
                      <a:r>
                        <a:rPr sz="2200" spc="0" baseline="0" dirty="0">
                          <a:solidFill>
                            <a:srgbClr val="007F00"/>
                          </a:solidFill>
                          <a:latin typeface="SimSun"/>
                          <a:cs typeface="SimSun"/>
                        </a:rPr>
                        <a:t>and</a:t>
                      </a:r>
                      <a:endParaRPr sz="2200" spc="0" baseline="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</a:pPr>
                      <a:r>
                        <a:rPr sz="2200" spc="0" baseline="0" dirty="0">
                          <a:solidFill>
                            <a:srgbClr val="007F00"/>
                          </a:solidFill>
                          <a:latin typeface="SimSun"/>
                          <a:cs typeface="SimSun"/>
                        </a:rPr>
                        <a:t>del</a:t>
                      </a:r>
                      <a:endParaRPr sz="2200" spc="0" baseline="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</a:pPr>
                      <a:r>
                        <a:rPr sz="2200" spc="0" baseline="0" dirty="0">
                          <a:solidFill>
                            <a:srgbClr val="007F00"/>
                          </a:solidFill>
                          <a:latin typeface="SimSun"/>
                          <a:cs typeface="SimSun"/>
                        </a:rPr>
                        <a:t>global</a:t>
                      </a:r>
                      <a:endParaRPr sz="2200" spc="0" baseline="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</a:pPr>
                      <a:r>
                        <a:rPr sz="2200" spc="0" baseline="0" dirty="0">
                          <a:solidFill>
                            <a:srgbClr val="007F00"/>
                          </a:solidFill>
                          <a:latin typeface="SimSun"/>
                          <a:cs typeface="SimSun"/>
                        </a:rPr>
                        <a:t>not</a:t>
                      </a:r>
                      <a:endParaRPr sz="2200" spc="0" baseline="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</a:pPr>
                      <a:r>
                        <a:rPr sz="2200" spc="0" baseline="0" dirty="0">
                          <a:solidFill>
                            <a:srgbClr val="007F00"/>
                          </a:solidFill>
                          <a:latin typeface="SimSun"/>
                          <a:cs typeface="SimSun"/>
                        </a:rPr>
                        <a:t>with</a:t>
                      </a:r>
                      <a:endParaRPr sz="2200" spc="0" baseline="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2767"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</a:pPr>
                      <a:r>
                        <a:rPr sz="2200" spc="0" baseline="0" dirty="0">
                          <a:solidFill>
                            <a:srgbClr val="007F00"/>
                          </a:solidFill>
                          <a:latin typeface="SimSun"/>
                          <a:cs typeface="SimSun"/>
                        </a:rPr>
                        <a:t>as</a:t>
                      </a:r>
                      <a:endParaRPr sz="2200" spc="0" baseline="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</a:pPr>
                      <a:r>
                        <a:rPr sz="2200" spc="0" baseline="0" dirty="0">
                          <a:solidFill>
                            <a:srgbClr val="007F00"/>
                          </a:solidFill>
                          <a:latin typeface="SimSun"/>
                          <a:cs typeface="SimSun"/>
                        </a:rPr>
                        <a:t>elif</a:t>
                      </a:r>
                      <a:endParaRPr sz="2200" spc="0" baseline="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</a:pPr>
                      <a:r>
                        <a:rPr sz="2200" spc="0" baseline="0" dirty="0">
                          <a:solidFill>
                            <a:srgbClr val="007F00"/>
                          </a:solidFill>
                          <a:latin typeface="SimSun"/>
                          <a:cs typeface="SimSun"/>
                        </a:rPr>
                        <a:t>if</a:t>
                      </a:r>
                      <a:endParaRPr sz="2200" spc="0" baseline="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</a:pPr>
                      <a:r>
                        <a:rPr sz="2200" spc="0" baseline="0" dirty="0">
                          <a:solidFill>
                            <a:srgbClr val="007F00"/>
                          </a:solidFill>
                          <a:latin typeface="SimSun"/>
                          <a:cs typeface="SimSun"/>
                        </a:rPr>
                        <a:t>or</a:t>
                      </a:r>
                      <a:endParaRPr sz="2200" spc="0" baseline="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</a:pPr>
                      <a:r>
                        <a:rPr sz="2200" spc="0" baseline="0" dirty="0">
                          <a:solidFill>
                            <a:srgbClr val="007F00"/>
                          </a:solidFill>
                          <a:latin typeface="SimSun"/>
                          <a:cs typeface="SimSun"/>
                        </a:rPr>
                        <a:t>yield</a:t>
                      </a:r>
                      <a:endParaRPr sz="2200" spc="0" baseline="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2767"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</a:pPr>
                      <a:r>
                        <a:rPr sz="2200" spc="0" baseline="0" dirty="0">
                          <a:solidFill>
                            <a:srgbClr val="007F00"/>
                          </a:solidFill>
                          <a:latin typeface="SimSun"/>
                          <a:cs typeface="SimSun"/>
                        </a:rPr>
                        <a:t>assert</a:t>
                      </a:r>
                      <a:endParaRPr sz="2200" spc="0" baseline="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</a:pPr>
                      <a:r>
                        <a:rPr sz="2200" spc="0" baseline="0" dirty="0">
                          <a:solidFill>
                            <a:srgbClr val="007F00"/>
                          </a:solidFill>
                          <a:latin typeface="SimSun"/>
                          <a:cs typeface="SimSun"/>
                        </a:rPr>
                        <a:t>else</a:t>
                      </a:r>
                      <a:endParaRPr sz="2200" spc="0" baseline="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</a:pPr>
                      <a:r>
                        <a:rPr sz="2200" spc="0" baseline="0" dirty="0">
                          <a:solidFill>
                            <a:srgbClr val="007F00"/>
                          </a:solidFill>
                          <a:latin typeface="SimSun"/>
                          <a:cs typeface="SimSun"/>
                        </a:rPr>
                        <a:t>import</a:t>
                      </a:r>
                      <a:endParaRPr sz="2200" spc="0" baseline="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</a:pPr>
                      <a:r>
                        <a:rPr sz="2200" spc="0" baseline="0" dirty="0">
                          <a:solidFill>
                            <a:srgbClr val="007F00"/>
                          </a:solidFill>
                          <a:latin typeface="SimSun"/>
                          <a:cs typeface="SimSun"/>
                        </a:rPr>
                        <a:t>pass</a:t>
                      </a:r>
                      <a:endParaRPr sz="2200" spc="0" baseline="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</a:pPr>
                      <a:r>
                        <a:rPr sz="2200" spc="0" baseline="0" dirty="0">
                          <a:solidFill>
                            <a:srgbClr val="007F00"/>
                          </a:solidFill>
                          <a:latin typeface="SimSun"/>
                          <a:cs typeface="SimSun"/>
                        </a:rPr>
                        <a:t>break</a:t>
                      </a:r>
                      <a:endParaRPr sz="2200" spc="0" baseline="0">
                        <a:latin typeface="SimSun"/>
                        <a:cs typeface="SimSu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08862"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</a:pPr>
                      <a:r>
                        <a:rPr sz="2200" spc="0" baseline="0" dirty="0">
                          <a:solidFill>
                            <a:srgbClr val="007F00"/>
                          </a:solidFill>
                          <a:latin typeface="SimSun"/>
                          <a:cs typeface="SimSun"/>
                        </a:rPr>
                        <a:t>except</a:t>
                      </a:r>
                      <a:endParaRPr sz="2200" spc="0" baseline="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</a:pPr>
                      <a:r>
                        <a:rPr sz="2200" spc="0" baseline="0" dirty="0">
                          <a:solidFill>
                            <a:srgbClr val="007F00"/>
                          </a:solidFill>
                          <a:latin typeface="SimSun"/>
                          <a:cs typeface="SimSun"/>
                        </a:rPr>
                        <a:t>in</a:t>
                      </a:r>
                      <a:endParaRPr sz="2200" spc="0" baseline="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</a:pPr>
                      <a:r>
                        <a:rPr sz="2200" spc="0" baseline="0" dirty="0">
                          <a:solidFill>
                            <a:srgbClr val="007F00"/>
                          </a:solidFill>
                          <a:latin typeface="SimSun"/>
                          <a:cs typeface="SimSun"/>
                        </a:rPr>
                        <a:t>raise</a:t>
                      </a:r>
                      <a:endParaRPr sz="2200" spc="0" baseline="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</a:pPr>
                      <a:endParaRPr sz="2200" spc="0" baseline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</a:pPr>
                      <a:endParaRPr sz="2200" spc="0" baseline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cut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81000" y="204029"/>
            <a:ext cx="8991600" cy="501583"/>
          </a:xfrm>
          <a:prstGeom prst="rect">
            <a:avLst/>
          </a:prstGeom>
        </p:spPr>
        <p:txBody>
          <a:bodyPr vert="horz" wrap="square" lIns="0" tIns="9052" rIns="0" bIns="0" rtlCol="0" anchor="ctr">
            <a:spAutoFit/>
          </a:bodyPr>
          <a:lstStyle/>
          <a:p>
            <a:pPr marL="9529">
              <a:lnSpc>
                <a:spcPct val="100000"/>
              </a:lnSpc>
              <a:spcBef>
                <a:spcPts val="71"/>
              </a:spcBef>
            </a:pPr>
            <a:r>
              <a:rPr sz="3200" b="1" spc="-8" dirty="0">
                <a:latin typeface="Arial"/>
                <a:cs typeface="Arial"/>
              </a:rPr>
              <a:t>Многократное</a:t>
            </a:r>
            <a:r>
              <a:rPr sz="3200" b="1" spc="79" dirty="0">
                <a:latin typeface="Arial"/>
                <a:cs typeface="Arial"/>
              </a:rPr>
              <a:t> </a:t>
            </a:r>
            <a:r>
              <a:rPr sz="3200" b="1" spc="-38" dirty="0">
                <a:latin typeface="Arial"/>
                <a:cs typeface="Arial"/>
              </a:rPr>
              <a:t>присваивание</a:t>
            </a:r>
            <a:r>
              <a:rPr sz="3200" b="1" spc="79" dirty="0">
                <a:latin typeface="Arial"/>
                <a:cs typeface="Arial"/>
              </a:rPr>
              <a:t> </a:t>
            </a:r>
            <a:r>
              <a:rPr sz="3200" b="1" spc="-34" dirty="0">
                <a:latin typeface="Arial"/>
                <a:cs typeface="Arial"/>
              </a:rPr>
              <a:t>переменной</a:t>
            </a:r>
            <a:endParaRPr sz="3200" dirty="0">
              <a:latin typeface="Arial"/>
              <a:cs typeface="Arial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681989" y="2743200"/>
            <a:ext cx="45719" cy="1295400"/>
            <a:chOff x="345795" y="1642071"/>
            <a:chExt cx="5080" cy="607695"/>
          </a:xfrm>
        </p:grpSpPr>
        <p:sp>
          <p:nvSpPr>
            <p:cNvPr id="5" name="object 5"/>
            <p:cNvSpPr/>
            <p:nvPr/>
          </p:nvSpPr>
          <p:spPr>
            <a:xfrm>
              <a:off x="348322" y="1642071"/>
              <a:ext cx="0" cy="152400"/>
            </a:xfrm>
            <a:custGeom>
              <a:avLst/>
              <a:gdLst/>
              <a:ahLst/>
              <a:cxnLst/>
              <a:rect l="l" t="t" r="r" b="b"/>
              <a:pathLst>
                <a:path h="152400">
                  <a:moveTo>
                    <a:pt x="0" y="15182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1351"/>
            </a:p>
          </p:txBody>
        </p:sp>
        <p:sp>
          <p:nvSpPr>
            <p:cNvPr id="6" name="object 6"/>
            <p:cNvSpPr/>
            <p:nvPr/>
          </p:nvSpPr>
          <p:spPr>
            <a:xfrm>
              <a:off x="348322" y="1793900"/>
              <a:ext cx="0" cy="152400"/>
            </a:xfrm>
            <a:custGeom>
              <a:avLst/>
              <a:gdLst/>
              <a:ahLst/>
              <a:cxnLst/>
              <a:rect l="l" t="t" r="r" b="b"/>
              <a:pathLst>
                <a:path h="152400">
                  <a:moveTo>
                    <a:pt x="0" y="15182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1351"/>
            </a:p>
          </p:txBody>
        </p:sp>
        <p:sp>
          <p:nvSpPr>
            <p:cNvPr id="7" name="object 7"/>
            <p:cNvSpPr/>
            <p:nvPr/>
          </p:nvSpPr>
          <p:spPr>
            <a:xfrm>
              <a:off x="348322" y="1945728"/>
              <a:ext cx="0" cy="152400"/>
            </a:xfrm>
            <a:custGeom>
              <a:avLst/>
              <a:gdLst/>
              <a:ahLst/>
              <a:cxnLst/>
              <a:rect l="l" t="t" r="r" b="b"/>
              <a:pathLst>
                <a:path h="152400">
                  <a:moveTo>
                    <a:pt x="0" y="15182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1351"/>
            </a:p>
          </p:txBody>
        </p:sp>
        <p:sp>
          <p:nvSpPr>
            <p:cNvPr id="8" name="object 8"/>
            <p:cNvSpPr/>
            <p:nvPr/>
          </p:nvSpPr>
          <p:spPr>
            <a:xfrm>
              <a:off x="348322" y="2097570"/>
              <a:ext cx="0" cy="152400"/>
            </a:xfrm>
            <a:custGeom>
              <a:avLst/>
              <a:gdLst/>
              <a:ahLst/>
              <a:cxnLst/>
              <a:rect l="l" t="t" r="r" b="b"/>
              <a:pathLst>
                <a:path h="152400">
                  <a:moveTo>
                    <a:pt x="0" y="15182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1351"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533400" y="732193"/>
            <a:ext cx="8686800" cy="5760714"/>
          </a:xfrm>
          <a:prstGeom prst="rect">
            <a:avLst/>
          </a:prstGeom>
        </p:spPr>
        <p:txBody>
          <a:bodyPr vert="horz" wrap="square" lIns="0" tIns="5241" rIns="0" bIns="0" rtlCol="0">
            <a:spAutoFit/>
          </a:bodyPr>
          <a:lstStyle/>
          <a:p>
            <a:pPr marR="3812" indent="-102911">
              <a:buClr>
                <a:srgbClr val="1F973F"/>
              </a:buClr>
              <a:buSzPct val="54545"/>
              <a:buFont typeface="Lucida Sans Unicode"/>
              <a:buChar char="■"/>
              <a:tabLst>
                <a:tab pos="384010" algn="l"/>
              </a:tabLst>
            </a:pPr>
            <a:r>
              <a:rPr sz="2200" spc="-45" dirty="0">
                <a:latin typeface="Tahoma"/>
                <a:cs typeface="Tahoma"/>
              </a:rPr>
              <a:t>Переменные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41" dirty="0">
                <a:latin typeface="Tahoma"/>
                <a:cs typeface="Tahoma"/>
              </a:rPr>
              <a:t>никогда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64" dirty="0">
                <a:latin typeface="Tahoma"/>
                <a:cs typeface="Tahoma"/>
              </a:rPr>
              <a:t>не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38" dirty="0">
                <a:latin typeface="Tahoma"/>
                <a:cs typeface="Tahoma"/>
              </a:rPr>
              <a:t>располагают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41" dirty="0">
                <a:latin typeface="Tahoma"/>
                <a:cs typeface="Tahoma"/>
              </a:rPr>
              <a:t>какой-либо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информацией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45" dirty="0">
                <a:latin typeface="Tahoma"/>
                <a:cs typeface="Tahoma"/>
              </a:rPr>
              <a:t>о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38" dirty="0">
                <a:latin typeface="Tahoma"/>
                <a:cs typeface="Tahoma"/>
              </a:rPr>
              <a:t>типах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или </a:t>
            </a:r>
            <a:r>
              <a:rPr sz="2200" spc="-244" dirty="0">
                <a:latin typeface="Tahoma"/>
                <a:cs typeface="Tahoma"/>
              </a:rPr>
              <a:t> </a:t>
            </a:r>
            <a:r>
              <a:rPr sz="2200" spc="-38" dirty="0">
                <a:latin typeface="Tahoma"/>
                <a:cs typeface="Tahoma"/>
              </a:rPr>
              <a:t>связанных</a:t>
            </a:r>
            <a:r>
              <a:rPr sz="2200" spc="8" dirty="0">
                <a:latin typeface="Tahoma"/>
                <a:cs typeface="Tahoma"/>
              </a:rPr>
              <a:t> </a:t>
            </a:r>
            <a:r>
              <a:rPr sz="2200" spc="-23" dirty="0">
                <a:latin typeface="Tahoma"/>
                <a:cs typeface="Tahoma"/>
              </a:rPr>
              <a:t>с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30" dirty="0">
                <a:latin typeface="Tahoma"/>
                <a:cs typeface="Tahoma"/>
              </a:rPr>
              <a:t>ними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41" dirty="0">
                <a:latin typeface="Tahoma"/>
                <a:cs typeface="Tahoma"/>
              </a:rPr>
              <a:t>ограничениях.</a:t>
            </a:r>
            <a:endParaRPr sz="2200" dirty="0">
              <a:latin typeface="Tahoma"/>
              <a:cs typeface="Tahoma"/>
            </a:endParaRPr>
          </a:p>
          <a:p>
            <a:pPr indent="-103388">
              <a:buClr>
                <a:srgbClr val="1F973F"/>
              </a:buClr>
              <a:buSzPct val="54545"/>
              <a:buFont typeface="Lucida Sans Unicode"/>
              <a:buChar char="■"/>
              <a:tabLst>
                <a:tab pos="384010" algn="l"/>
              </a:tabLst>
            </a:pPr>
            <a:r>
              <a:rPr sz="2200" spc="-34" dirty="0">
                <a:latin typeface="Tahoma"/>
                <a:cs typeface="Tahoma"/>
              </a:rPr>
              <a:t>Понятие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38" dirty="0">
                <a:latin typeface="Tahoma"/>
                <a:cs typeface="Tahoma"/>
              </a:rPr>
              <a:t>типа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38" dirty="0">
                <a:latin typeface="Tahoma"/>
                <a:cs typeface="Tahoma"/>
              </a:rPr>
              <a:t>связано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23" dirty="0">
                <a:latin typeface="Tahoma"/>
                <a:cs typeface="Tahoma"/>
              </a:rPr>
              <a:t>с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30" dirty="0">
                <a:latin typeface="Tahoma"/>
                <a:cs typeface="Tahoma"/>
              </a:rPr>
              <a:t>объектами,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45" dirty="0">
                <a:latin typeface="Tahoma"/>
                <a:cs typeface="Tahoma"/>
              </a:rPr>
              <a:t>а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64" dirty="0">
                <a:latin typeface="Tahoma"/>
                <a:cs typeface="Tahoma"/>
              </a:rPr>
              <a:t>не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30" dirty="0">
                <a:latin typeface="Tahoma"/>
                <a:cs typeface="Tahoma"/>
              </a:rPr>
              <a:t>именами.</a:t>
            </a:r>
            <a:endParaRPr sz="2200" dirty="0">
              <a:latin typeface="Tahoma"/>
              <a:cs typeface="Tahoma"/>
            </a:endParaRPr>
          </a:p>
          <a:p>
            <a:pPr marR="23346" indent="-102911">
              <a:buClr>
                <a:srgbClr val="1F973F"/>
              </a:buClr>
              <a:buSzPct val="54545"/>
              <a:buFont typeface="Lucida Sans Unicode"/>
              <a:buChar char="■"/>
              <a:tabLst>
                <a:tab pos="384010" algn="l"/>
              </a:tabLst>
            </a:pPr>
            <a:r>
              <a:rPr sz="2200" spc="-45" dirty="0">
                <a:latin typeface="Tahoma"/>
                <a:cs typeface="Tahoma"/>
              </a:rPr>
              <a:t>Переменные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30" dirty="0">
                <a:latin typeface="Tahoma"/>
                <a:cs typeface="Tahoma"/>
              </a:rPr>
              <a:t>являются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41" dirty="0">
                <a:latin typeface="Tahoma"/>
                <a:cs typeface="Tahoma"/>
              </a:rPr>
              <a:t>обобщенными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49" dirty="0">
                <a:latin typeface="Tahoma"/>
                <a:cs typeface="Tahoma"/>
              </a:rPr>
              <a:t>по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45" dirty="0">
                <a:latin typeface="Tahoma"/>
                <a:cs typeface="Tahoma"/>
              </a:rPr>
              <a:t>своей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30" dirty="0">
                <a:latin typeface="Tahoma"/>
                <a:cs typeface="Tahoma"/>
              </a:rPr>
              <a:t>сути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и</a:t>
            </a:r>
            <a:r>
              <a:rPr sz="2200" spc="15" dirty="0">
                <a:latin typeface="Tahoma"/>
                <a:cs typeface="Tahoma"/>
              </a:rPr>
              <a:t> </a:t>
            </a:r>
            <a:r>
              <a:rPr sz="2200" spc="-38" dirty="0">
                <a:latin typeface="Tahoma"/>
                <a:cs typeface="Tahoma"/>
              </a:rPr>
              <a:t>просто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30" dirty="0">
                <a:latin typeface="Tahoma"/>
                <a:cs typeface="Tahoma"/>
              </a:rPr>
              <a:t>ссылаются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49" dirty="0">
                <a:latin typeface="Tahoma"/>
                <a:cs typeface="Tahoma"/>
              </a:rPr>
              <a:t>на </a:t>
            </a:r>
            <a:r>
              <a:rPr sz="2200" spc="-248" dirty="0">
                <a:latin typeface="Tahoma"/>
                <a:cs typeface="Tahoma"/>
              </a:rPr>
              <a:t> </a:t>
            </a:r>
            <a:r>
              <a:rPr sz="2200" spc="-53" dirty="0">
                <a:latin typeface="Tahoma"/>
                <a:cs typeface="Tahoma"/>
              </a:rPr>
              <a:t>определенные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объекты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45" dirty="0">
                <a:latin typeface="Tahoma"/>
                <a:cs typeface="Tahoma"/>
              </a:rPr>
              <a:t>в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41" dirty="0">
                <a:latin typeface="Tahoma"/>
                <a:cs typeface="Tahoma"/>
              </a:rPr>
              <a:t>конкретный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26" dirty="0">
                <a:latin typeface="Tahoma"/>
                <a:cs typeface="Tahoma"/>
              </a:rPr>
              <a:t>момент</a:t>
            </a:r>
            <a:r>
              <a:rPr sz="2200" spc="11" dirty="0">
                <a:latin typeface="Tahoma"/>
                <a:cs typeface="Tahoma"/>
              </a:rPr>
              <a:t> </a:t>
            </a:r>
            <a:r>
              <a:rPr sz="2200" spc="-41" dirty="0">
                <a:latin typeface="Tahoma"/>
                <a:cs typeface="Tahoma"/>
              </a:rPr>
              <a:t>времени.</a:t>
            </a:r>
            <a:endParaRPr sz="2200" dirty="0">
              <a:latin typeface="Tahoma"/>
              <a:cs typeface="Tahoma"/>
            </a:endParaRPr>
          </a:p>
          <a:p>
            <a:pPr>
              <a:tabLst>
                <a:tab pos="181524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1	</a:t>
            </a:r>
            <a:r>
              <a:rPr sz="2200" spc="8" dirty="0">
                <a:latin typeface="SimSun"/>
                <a:cs typeface="SimSun"/>
              </a:rPr>
              <a:t>x</a:t>
            </a:r>
            <a:r>
              <a:rPr sz="2200" spc="165" dirty="0">
                <a:latin typeface="SimSun"/>
                <a:cs typeface="SimSun"/>
              </a:rPr>
              <a:t> </a:t>
            </a:r>
            <a:r>
              <a:rPr sz="2200" spc="8" dirty="0">
                <a:latin typeface="SimSun"/>
                <a:cs typeface="SimSun"/>
              </a:rPr>
              <a:t>=</a:t>
            </a:r>
            <a:r>
              <a:rPr sz="2200" spc="165" dirty="0">
                <a:latin typeface="SimSun"/>
                <a:cs typeface="SimSun"/>
              </a:rPr>
              <a:t> </a:t>
            </a:r>
            <a:r>
              <a:rPr sz="2200" spc="8" dirty="0">
                <a:latin typeface="SimSun"/>
                <a:cs typeface="SimSun"/>
              </a:rPr>
              <a:t>1</a:t>
            </a:r>
            <a:endParaRPr sz="2200" dirty="0">
              <a:latin typeface="SimSun"/>
              <a:cs typeface="SimSun"/>
            </a:endParaRPr>
          </a:p>
          <a:p>
            <a:pPr>
              <a:tabLst>
                <a:tab pos="181524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2	</a:t>
            </a:r>
            <a:r>
              <a:rPr sz="2200" spc="8" dirty="0">
                <a:latin typeface="SimSun"/>
                <a:cs typeface="SimSun"/>
              </a:rPr>
              <a:t>x</a:t>
            </a:r>
            <a:r>
              <a:rPr sz="2200" spc="195" dirty="0">
                <a:latin typeface="SimSun"/>
                <a:cs typeface="SimSun"/>
              </a:rPr>
              <a:t> </a:t>
            </a:r>
            <a:r>
              <a:rPr sz="2200" spc="8" dirty="0">
                <a:latin typeface="SimSun"/>
                <a:cs typeface="SimSun"/>
              </a:rPr>
              <a:t>=</a:t>
            </a:r>
            <a:r>
              <a:rPr sz="2200" spc="195" dirty="0">
                <a:latin typeface="SimSun"/>
                <a:cs typeface="SimSun"/>
              </a:rPr>
              <a:t> </a:t>
            </a:r>
            <a:r>
              <a:rPr sz="2200" spc="8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200" spc="-326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83" dirty="0">
                <a:solidFill>
                  <a:srgbClr val="BA2020"/>
                </a:solidFill>
                <a:latin typeface="SimSun"/>
                <a:cs typeface="SimSun"/>
              </a:rPr>
              <a:t>Hell</a:t>
            </a:r>
            <a:r>
              <a:rPr sz="2200" spc="8" dirty="0">
                <a:solidFill>
                  <a:srgbClr val="BA2020"/>
                </a:solidFill>
                <a:latin typeface="SimSun"/>
                <a:cs typeface="SimSun"/>
              </a:rPr>
              <a:t>o</a:t>
            </a:r>
            <a:r>
              <a:rPr sz="2200" spc="-326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8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endParaRPr sz="2200" dirty="0">
              <a:latin typeface="SimSun"/>
              <a:cs typeface="SimSun"/>
            </a:endParaRPr>
          </a:p>
          <a:p>
            <a:pPr>
              <a:tabLst>
                <a:tab pos="181524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3	</a:t>
            </a:r>
            <a:r>
              <a:rPr sz="2200" spc="8" dirty="0">
                <a:latin typeface="SimSun"/>
                <a:cs typeface="SimSun"/>
              </a:rPr>
              <a:t>x</a:t>
            </a:r>
            <a:r>
              <a:rPr sz="2200" spc="169" dirty="0">
                <a:latin typeface="SimSun"/>
                <a:cs typeface="SimSun"/>
              </a:rPr>
              <a:t> </a:t>
            </a:r>
            <a:r>
              <a:rPr sz="2200" spc="8" dirty="0">
                <a:latin typeface="SimSun"/>
                <a:cs typeface="SimSun"/>
              </a:rPr>
              <a:t>=</a:t>
            </a:r>
            <a:r>
              <a:rPr sz="2200" spc="191" dirty="0">
                <a:latin typeface="SimSun"/>
                <a:cs typeface="SimSun"/>
              </a:rPr>
              <a:t> </a:t>
            </a:r>
            <a:r>
              <a:rPr sz="2200" spc="53" dirty="0">
                <a:latin typeface="SimSun"/>
                <a:cs typeface="SimSun"/>
              </a:rPr>
              <a:t>1.2</a:t>
            </a:r>
            <a:endParaRPr sz="2200" dirty="0">
              <a:latin typeface="SimSun"/>
              <a:cs typeface="SimSun"/>
            </a:endParaRPr>
          </a:p>
          <a:p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4</a:t>
            </a:r>
            <a:endParaRPr sz="2200" dirty="0">
              <a:latin typeface="Microsoft JhengHei UI"/>
              <a:cs typeface="Microsoft JhengHei UI"/>
            </a:endParaRPr>
          </a:p>
          <a:p>
            <a:endParaRPr sz="2200" dirty="0">
              <a:latin typeface="Microsoft JhengHei UI"/>
              <a:cs typeface="Microsoft JhengHei UI"/>
            </a:endParaRPr>
          </a:p>
          <a:p>
            <a:pPr marR="78613" indent="-102911" algn="just">
              <a:buClr>
                <a:srgbClr val="1F973F"/>
              </a:buClr>
              <a:buSzPct val="54545"/>
              <a:buFont typeface="Lucida Sans Unicode"/>
              <a:buChar char="■"/>
              <a:tabLst>
                <a:tab pos="384010" algn="l"/>
              </a:tabLst>
            </a:pPr>
            <a:r>
              <a:rPr sz="2200" spc="-19" dirty="0">
                <a:latin typeface="Tahoma"/>
                <a:cs typeface="Tahoma"/>
              </a:rPr>
              <a:t>Если </a:t>
            </a:r>
            <a:r>
              <a:rPr sz="2200" spc="-49" dirty="0">
                <a:latin typeface="Tahoma"/>
                <a:cs typeface="Tahoma"/>
              </a:rPr>
              <a:t>переменная </a:t>
            </a:r>
            <a:r>
              <a:rPr sz="2200" spc="-38" dirty="0">
                <a:latin typeface="Tahoma"/>
                <a:cs typeface="Tahoma"/>
              </a:rPr>
              <a:t>используется </a:t>
            </a:r>
            <a:r>
              <a:rPr sz="2200" spc="-45" dirty="0">
                <a:latin typeface="Tahoma"/>
                <a:cs typeface="Tahoma"/>
              </a:rPr>
              <a:t>в </a:t>
            </a:r>
            <a:r>
              <a:rPr sz="2200" spc="-34" dirty="0">
                <a:latin typeface="Tahoma"/>
                <a:cs typeface="Tahoma"/>
              </a:rPr>
              <a:t>каком-то </a:t>
            </a:r>
            <a:r>
              <a:rPr sz="2200" spc="-41" dirty="0">
                <a:latin typeface="Tahoma"/>
                <a:cs typeface="Tahoma"/>
              </a:rPr>
              <a:t>выражении, </a:t>
            </a:r>
            <a:r>
              <a:rPr sz="2200" spc="-30" dirty="0">
                <a:latin typeface="Tahoma"/>
                <a:cs typeface="Tahoma"/>
              </a:rPr>
              <a:t>то </a:t>
            </a:r>
            <a:r>
              <a:rPr sz="2200" spc="-41" dirty="0">
                <a:latin typeface="Tahoma"/>
                <a:cs typeface="Tahoma"/>
              </a:rPr>
              <a:t>при </a:t>
            </a:r>
            <a:r>
              <a:rPr sz="2200" spc="-49" dirty="0">
                <a:latin typeface="Tahoma"/>
                <a:cs typeface="Tahoma"/>
              </a:rPr>
              <a:t>его </a:t>
            </a:r>
            <a:r>
              <a:rPr sz="2200" spc="-45" dirty="0">
                <a:latin typeface="Tahoma"/>
                <a:cs typeface="Tahoma"/>
              </a:rPr>
              <a:t> </a:t>
            </a:r>
            <a:r>
              <a:rPr sz="2200" spc="-38" dirty="0">
                <a:latin typeface="Tahoma"/>
                <a:cs typeface="Tahoma"/>
              </a:rPr>
              <a:t>вычислении</a:t>
            </a:r>
            <a:r>
              <a:rPr sz="2200" spc="19" dirty="0">
                <a:latin typeface="Tahoma"/>
                <a:cs typeface="Tahoma"/>
              </a:rPr>
              <a:t> </a:t>
            </a:r>
            <a:r>
              <a:rPr sz="2200" spc="-49" dirty="0">
                <a:latin typeface="Tahoma"/>
                <a:cs typeface="Tahoma"/>
              </a:rPr>
              <a:t>она</a:t>
            </a:r>
            <a:r>
              <a:rPr sz="2200" spc="23" dirty="0">
                <a:latin typeface="Tahoma"/>
                <a:cs typeface="Tahoma"/>
              </a:rPr>
              <a:t> </a:t>
            </a:r>
            <a:r>
              <a:rPr sz="2200" spc="-38" dirty="0">
                <a:latin typeface="Tahoma"/>
                <a:cs typeface="Tahoma"/>
              </a:rPr>
              <a:t>заменяется</a:t>
            </a:r>
            <a:r>
              <a:rPr sz="2200" spc="23" dirty="0">
                <a:latin typeface="Tahoma"/>
                <a:cs typeface="Tahoma"/>
              </a:rPr>
              <a:t> </a:t>
            </a:r>
            <a:r>
              <a:rPr sz="2200" spc="-30" dirty="0">
                <a:latin typeface="Tahoma"/>
                <a:cs typeface="Tahoma"/>
              </a:rPr>
              <a:t>объектом,</a:t>
            </a:r>
            <a:r>
              <a:rPr sz="2200" spc="19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ссылкой</a:t>
            </a:r>
            <a:r>
              <a:rPr sz="2200" spc="23" dirty="0">
                <a:latin typeface="Tahoma"/>
                <a:cs typeface="Tahoma"/>
              </a:rPr>
              <a:t> </a:t>
            </a:r>
            <a:r>
              <a:rPr sz="2200" spc="-49" dirty="0">
                <a:latin typeface="Tahoma"/>
                <a:cs typeface="Tahoma"/>
              </a:rPr>
              <a:t>на</a:t>
            </a:r>
            <a:r>
              <a:rPr sz="2200" spc="23" dirty="0">
                <a:latin typeface="Tahoma"/>
                <a:cs typeface="Tahoma"/>
              </a:rPr>
              <a:t> </a:t>
            </a:r>
            <a:r>
              <a:rPr sz="2200" spc="-38" dirty="0">
                <a:latin typeface="Tahoma"/>
                <a:cs typeface="Tahoma"/>
              </a:rPr>
              <a:t>который</a:t>
            </a:r>
            <a:r>
              <a:rPr sz="2200" spc="19" dirty="0">
                <a:latin typeface="Tahoma"/>
                <a:cs typeface="Tahoma"/>
              </a:rPr>
              <a:t> </a:t>
            </a:r>
            <a:r>
              <a:rPr sz="2200" spc="-49" dirty="0">
                <a:latin typeface="Tahoma"/>
                <a:cs typeface="Tahoma"/>
              </a:rPr>
              <a:t>она</a:t>
            </a:r>
            <a:r>
              <a:rPr sz="2200" spc="23" dirty="0">
                <a:latin typeface="Tahoma"/>
                <a:cs typeface="Tahoma"/>
              </a:rPr>
              <a:t> </a:t>
            </a:r>
            <a:r>
              <a:rPr sz="2200" spc="-38" dirty="0">
                <a:latin typeface="Tahoma"/>
                <a:cs typeface="Tahoma"/>
              </a:rPr>
              <a:t>является.</a:t>
            </a:r>
            <a:endParaRPr sz="2200" dirty="0">
              <a:latin typeface="Tahoma"/>
              <a:cs typeface="Tahoma"/>
            </a:endParaRPr>
          </a:p>
          <a:p>
            <a:pPr marR="5241" indent="-102911" algn="just">
              <a:buClr>
                <a:srgbClr val="1F973F"/>
              </a:buClr>
              <a:buSzPct val="54545"/>
              <a:buFont typeface="Lucida Sans Unicode"/>
              <a:buChar char="■"/>
              <a:tabLst>
                <a:tab pos="384010" algn="l"/>
              </a:tabLst>
            </a:pPr>
            <a:r>
              <a:rPr sz="2200" spc="-15" dirty="0">
                <a:latin typeface="Tahoma"/>
                <a:cs typeface="Tahoma"/>
              </a:rPr>
              <a:t>Все </a:t>
            </a:r>
            <a:r>
              <a:rPr sz="2200" spc="-53" dirty="0">
                <a:latin typeface="Tahoma"/>
                <a:cs typeface="Tahoma"/>
              </a:rPr>
              <a:t>переменные </a:t>
            </a:r>
            <a:r>
              <a:rPr sz="2200" spc="-30" dirty="0">
                <a:latin typeface="Tahoma"/>
                <a:cs typeface="Tahoma"/>
              </a:rPr>
              <a:t>должны быть </a:t>
            </a:r>
            <a:r>
              <a:rPr sz="2200" spc="-45" dirty="0">
                <a:latin typeface="Tahoma"/>
                <a:cs typeface="Tahoma"/>
              </a:rPr>
              <a:t>присвоены </a:t>
            </a:r>
            <a:r>
              <a:rPr sz="2200" spc="-30" dirty="0">
                <a:latin typeface="Tahoma"/>
                <a:cs typeface="Tahoma"/>
              </a:rPr>
              <a:t>чему </a:t>
            </a:r>
            <a:r>
              <a:rPr sz="2200" spc="-41" dirty="0">
                <a:latin typeface="Tahoma"/>
                <a:cs typeface="Tahoma"/>
              </a:rPr>
              <a:t>либо </a:t>
            </a:r>
            <a:r>
              <a:rPr sz="2200" spc="-34" dirty="0">
                <a:latin typeface="Tahoma"/>
                <a:cs typeface="Tahoma"/>
              </a:rPr>
              <a:t>до </a:t>
            </a:r>
            <a:r>
              <a:rPr sz="2200" spc="-30" dirty="0">
                <a:latin typeface="Tahoma"/>
                <a:cs typeface="Tahoma"/>
              </a:rPr>
              <a:t>того, </a:t>
            </a:r>
            <a:r>
              <a:rPr sz="2200" spc="-34" dirty="0">
                <a:latin typeface="Tahoma"/>
                <a:cs typeface="Tahoma"/>
              </a:rPr>
              <a:t>как их </a:t>
            </a:r>
            <a:r>
              <a:rPr sz="2200" spc="-30" dirty="0">
                <a:latin typeface="Tahoma"/>
                <a:cs typeface="Tahoma"/>
              </a:rPr>
              <a:t>можно 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53" dirty="0">
                <a:latin typeface="Tahoma"/>
                <a:cs typeface="Tahoma"/>
              </a:rPr>
              <a:t>будет </a:t>
            </a:r>
            <a:r>
              <a:rPr sz="2200" spc="-34" dirty="0">
                <a:latin typeface="Tahoma"/>
                <a:cs typeface="Tahoma"/>
              </a:rPr>
              <a:t>использовать; </a:t>
            </a:r>
            <a:r>
              <a:rPr sz="2200" spc="-38" dirty="0">
                <a:latin typeface="Tahoma"/>
                <a:cs typeface="Tahoma"/>
              </a:rPr>
              <a:t>использование </a:t>
            </a:r>
            <a:r>
              <a:rPr sz="2200" spc="-49" dirty="0">
                <a:latin typeface="Tahoma"/>
                <a:cs typeface="Tahoma"/>
              </a:rPr>
              <a:t>неприсвоенных переменных приведет </a:t>
            </a:r>
            <a:r>
              <a:rPr sz="2200" spc="-19" dirty="0">
                <a:latin typeface="Tahoma"/>
                <a:cs typeface="Tahoma"/>
              </a:rPr>
              <a:t>к </a:t>
            </a:r>
            <a:r>
              <a:rPr sz="2200" spc="-15" dirty="0">
                <a:latin typeface="Tahoma"/>
                <a:cs typeface="Tahoma"/>
              </a:rPr>
              <a:t> </a:t>
            </a:r>
            <a:r>
              <a:rPr sz="2200" spc="-45" dirty="0">
                <a:latin typeface="Tahoma"/>
                <a:cs typeface="Tahoma"/>
              </a:rPr>
              <a:t>ошибке!</a:t>
            </a:r>
            <a:endParaRPr sz="2200" dirty="0">
              <a:latin typeface="Tahoma"/>
              <a:cs typeface="Tahoma"/>
            </a:endParaRPr>
          </a:p>
        </p:txBody>
      </p:sp>
    </p:spTree>
  </p:cSld>
  <p:clrMapOvr>
    <a:masterClrMapping/>
  </p:clrMapOvr>
  <p:transition>
    <p:cut/>
  </p:transition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85</TotalTime>
  <Words>1210</Words>
  <Application>Microsoft Office PowerPoint</Application>
  <PresentationFormat>Лист A4 (210x297 мм)</PresentationFormat>
  <Paragraphs>175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5" baseType="lpstr">
      <vt:lpstr>Microsoft JhengHei UI</vt:lpstr>
      <vt:lpstr>SimSun</vt:lpstr>
      <vt:lpstr>Arial</vt:lpstr>
      <vt:lpstr>Calibri</vt:lpstr>
      <vt:lpstr>Calibri Light</vt:lpstr>
      <vt:lpstr>Lucida Sans Unicode</vt:lpstr>
      <vt:lpstr>Tahoma</vt:lpstr>
      <vt:lpstr>Times New Roman</vt:lpstr>
      <vt:lpstr>Trebuchet MS</vt:lpstr>
      <vt:lpstr>Verdana</vt:lpstr>
      <vt:lpstr>Тема Office</vt:lpstr>
      <vt:lpstr>Презентация PowerPoint</vt:lpstr>
      <vt:lpstr>1.Язык программирования Python</vt:lpstr>
      <vt:lpstr>Язык программирования PYTHON</vt:lpstr>
      <vt:lpstr>Язык программирования PYTHON</vt:lpstr>
      <vt:lpstr>Почему PYTHON?</vt:lpstr>
      <vt:lpstr>Простейшая программа на Python</vt:lpstr>
      <vt:lpstr>Имена идентификаторов</vt:lpstr>
      <vt:lpstr>Имена идентификаторов</vt:lpstr>
      <vt:lpstr>Многократное присваивание переменной</vt:lpstr>
      <vt:lpstr>Ссылочная модель данных</vt:lpstr>
      <vt:lpstr>Сборка мусора</vt:lpstr>
      <vt:lpstr>Презентация PowerPoint</vt:lpstr>
      <vt:lpstr>Разделяемые ссылки</vt:lpstr>
      <vt:lpstr>Запись комментариев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Углубленный   курс информатики - Лекция 1   Основы программирования на Python</dc:title>
  <dc:creator>Вячеслав Алексеевич Чузлов,  к.т.н., доцент ОХИ ИШПР</dc:creator>
  <cp:lastModifiedBy>Кутимов Кияс Сабирович</cp:lastModifiedBy>
  <cp:revision>4</cp:revision>
  <dcterms:created xsi:type="dcterms:W3CDTF">2024-06-07T06:06:22Z</dcterms:created>
  <dcterms:modified xsi:type="dcterms:W3CDTF">2024-06-07T09:48:47Z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2022-02-04T00:00:00Z</vt:filetime>
  </property>
  <property fmtid="{D5CDD505-2E9C-101B-9397-08002B2CF9AE}" pid="3" name="Creator">
    <vt:lpwstr>LaTeX with Beamer class</vt:lpwstr>
  </property>
  <property fmtid="{D5CDD505-2E9C-101B-9397-08002B2CF9AE}" pid="4" name="LastSaved">
    <vt:filetime>2024-06-07T00:00:00Z</vt:filetime>
  </property>
</Properties>
</file>