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73" r:id="rId4"/>
    <p:sldId id="274" r:id="rId5"/>
    <p:sldId id="275" r:id="rId6"/>
    <p:sldId id="277" r:id="rId7"/>
    <p:sldId id="278" r:id="rId8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008773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6. </a:t>
            </a:r>
            <a:r>
              <a:rPr lang="ru-RU" sz="3200" b="0" i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Условные инструкции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«6В07107-Робототехника и мехатроника»</a:t>
            </a: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58972" y="715910"/>
            <a:ext cx="8839200" cy="718000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Тернарное выражение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382772" y="3843278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494414" y="3192592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45208" y="569366"/>
            <a:ext cx="50213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77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if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81374" y="1133978"/>
            <a:ext cx="8188815" cy="276514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878250" marR="8728" indent="-235655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9339" algn="l"/>
              </a:tabLst>
            </a:pPr>
            <a:r>
              <a:rPr sz="2200" spc="-69" dirty="0">
                <a:latin typeface="Tahoma"/>
                <a:cs typeface="Tahoma"/>
              </a:rPr>
              <a:t>Оператор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34" dirty="0">
                <a:solidFill>
                  <a:srgbClr val="1F973F"/>
                </a:solidFill>
                <a:latin typeface="SimSun"/>
                <a:cs typeface="SimSun"/>
              </a:rPr>
              <a:t>if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69" dirty="0">
                <a:latin typeface="Tahoma"/>
                <a:cs typeface="Tahoma"/>
              </a:rPr>
              <a:t>используется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для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проверки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условий: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b="1" spc="-86" dirty="0">
                <a:latin typeface="Arial"/>
                <a:cs typeface="Arial"/>
              </a:rPr>
              <a:t>если</a:t>
            </a:r>
            <a:r>
              <a:rPr sz="2200" b="1" spc="94" dirty="0">
                <a:latin typeface="Arial"/>
                <a:cs typeface="Arial"/>
              </a:rPr>
              <a:t> </a:t>
            </a:r>
            <a:r>
              <a:rPr sz="2200" spc="-86" dirty="0">
                <a:latin typeface="Tahoma"/>
                <a:cs typeface="Tahoma"/>
              </a:rPr>
              <a:t>условие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верно,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то 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выполняется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блок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выражений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(называемый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«if-блок»),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b="1" spc="-69" dirty="0">
                <a:latin typeface="Arial"/>
                <a:cs typeface="Arial"/>
              </a:rPr>
              <a:t>иначе</a:t>
            </a:r>
            <a:r>
              <a:rPr sz="2200" b="1" spc="112" dirty="0">
                <a:latin typeface="Arial"/>
                <a:cs typeface="Arial"/>
              </a:rPr>
              <a:t> </a:t>
            </a:r>
            <a:r>
              <a:rPr sz="2200" spc="-69" dirty="0">
                <a:latin typeface="Tahoma"/>
                <a:cs typeface="Tahoma"/>
              </a:rPr>
              <a:t>выполняется </a:t>
            </a:r>
            <a:r>
              <a:rPr sz="2200" spc="-515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другой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блок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выражений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(называемый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«else-блок»).</a:t>
            </a:r>
            <a:endParaRPr sz="2200" dirty="0">
              <a:latin typeface="Tahoma"/>
              <a:cs typeface="Tahoma"/>
            </a:endParaRPr>
          </a:p>
          <a:p>
            <a:pPr marL="878250" indent="-236746">
              <a:spcBef>
                <a:spcPts val="679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9339" algn="l"/>
              </a:tabLst>
            </a:pPr>
            <a:r>
              <a:rPr sz="2200" spc="-17" dirty="0">
                <a:latin typeface="Tahoma"/>
                <a:cs typeface="Tahoma"/>
              </a:rPr>
              <a:t>Блок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«else»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является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необязательным.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701"/>
              </a:lnSpc>
              <a:spcBef>
                <a:spcPts val="1039"/>
              </a:spcBef>
              <a:tabLst>
                <a:tab pos="41239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94" dirty="0">
                <a:solidFill>
                  <a:srgbClr val="AA21FF"/>
                </a:solidFill>
                <a:latin typeface="Trebuchet MS"/>
                <a:cs typeface="Trebuchet MS"/>
              </a:rPr>
              <a:t>&gt;&gt;&gt;</a:t>
            </a:r>
            <a:r>
              <a:rPr sz="2200" spc="627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350" dirty="0">
                <a:solidFill>
                  <a:srgbClr val="007F00"/>
                </a:solidFill>
                <a:latin typeface="Trebuchet MS"/>
                <a:cs typeface="Trebuchet MS"/>
              </a:rPr>
              <a:t>if</a:t>
            </a:r>
            <a:r>
              <a:rPr sz="2200" spc="661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1: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318" dirty="0">
                <a:latin typeface="Trebuchet MS"/>
                <a:cs typeface="Trebuchet MS"/>
              </a:rPr>
              <a:t>...</a:t>
            </a:r>
            <a:r>
              <a:rPr lang="ru-RU" sz="2200" spc="318" dirty="0">
                <a:latin typeface="Trebuchet MS"/>
                <a:cs typeface="Trebuchet MS"/>
              </a:rPr>
              <a:t>		</a:t>
            </a:r>
            <a:r>
              <a:rPr lang="en-US" sz="2200" spc="69" dirty="0">
                <a:solidFill>
                  <a:srgbClr val="007F00"/>
                </a:solidFill>
                <a:latin typeface="Trebuchet MS"/>
                <a:cs typeface="Trebuchet MS"/>
              </a:rPr>
              <a:t>p</a:t>
            </a:r>
            <a:r>
              <a:rPr lang="en-US" sz="2200" spc="335" dirty="0">
                <a:solidFill>
                  <a:srgbClr val="007F00"/>
                </a:solidFill>
                <a:latin typeface="Trebuchet MS"/>
                <a:cs typeface="Trebuchet MS"/>
              </a:rPr>
              <a:t>r</a:t>
            </a:r>
            <a:r>
              <a:rPr lang="en-US" sz="2200" spc="490" dirty="0">
                <a:solidFill>
                  <a:srgbClr val="007F00"/>
                </a:solidFill>
                <a:latin typeface="Trebuchet MS"/>
                <a:cs typeface="Trebuchet MS"/>
              </a:rPr>
              <a:t>i</a:t>
            </a:r>
            <a:r>
              <a:rPr lang="en-US" sz="2200" spc="86" dirty="0">
                <a:solidFill>
                  <a:srgbClr val="007F00"/>
                </a:solidFill>
                <a:latin typeface="Trebuchet MS"/>
                <a:cs typeface="Trebuchet MS"/>
              </a:rPr>
              <a:t>n</a:t>
            </a:r>
            <a:r>
              <a:rPr lang="en-US" sz="2200" spc="404" dirty="0">
                <a:solidFill>
                  <a:srgbClr val="007F00"/>
                </a:solidFill>
                <a:latin typeface="Trebuchet MS"/>
                <a:cs typeface="Trebuchet MS"/>
              </a:rPr>
              <a:t>t</a:t>
            </a:r>
            <a:r>
              <a:rPr lang="en-US" sz="2200" spc="393" dirty="0">
                <a:latin typeface="Trebuchet MS"/>
                <a:cs typeface="Trebuchet MS"/>
              </a:rPr>
              <a:t>(</a:t>
            </a:r>
            <a:r>
              <a:rPr lang="en-US" sz="2200" spc="301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lang="en-US"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en-US" sz="2200" spc="318" dirty="0">
                <a:solidFill>
                  <a:srgbClr val="BA2020"/>
                </a:solidFill>
                <a:latin typeface="Trebuchet MS"/>
                <a:cs typeface="Trebuchet MS"/>
              </a:rPr>
              <a:t>t</a:t>
            </a:r>
            <a:r>
              <a:rPr lang="en-US" sz="2200" spc="335" dirty="0">
                <a:solidFill>
                  <a:srgbClr val="BA2020"/>
                </a:solidFill>
                <a:latin typeface="Trebuchet MS"/>
                <a:cs typeface="Trebuchet MS"/>
              </a:rPr>
              <a:t>r</a:t>
            </a:r>
            <a:r>
              <a:rPr lang="en-US" sz="2200" spc="86" dirty="0">
                <a:solidFill>
                  <a:srgbClr val="BA2020"/>
                </a:solidFill>
                <a:latin typeface="Trebuchet MS"/>
                <a:cs typeface="Trebuchet MS"/>
              </a:rPr>
              <a:t>u</a:t>
            </a:r>
            <a:r>
              <a:rPr lang="en-US" sz="2200" spc="-43" dirty="0">
                <a:solidFill>
                  <a:srgbClr val="BA2020"/>
                </a:solidFill>
                <a:latin typeface="Trebuchet MS"/>
                <a:cs typeface="Trebuchet MS"/>
              </a:rPr>
              <a:t>e</a:t>
            </a:r>
            <a:r>
              <a:rPr lang="en-US"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en-US" sz="2200" spc="455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lang="en-US" sz="2200" spc="241" dirty="0">
                <a:latin typeface="Trebuchet MS"/>
                <a:cs typeface="Trebuchet MS"/>
              </a:rPr>
              <a:t>)</a:t>
            </a:r>
            <a:endParaRPr lang="en-US"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318" dirty="0">
                <a:latin typeface="Trebuchet MS"/>
                <a:cs typeface="Trebuchet MS"/>
              </a:rPr>
              <a:t>...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701"/>
              </a:lnSpc>
              <a:tabLst>
                <a:tab pos="418942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72" dirty="0">
                <a:latin typeface="Trebuchet MS"/>
                <a:cs typeface="Trebuchet MS"/>
              </a:rPr>
              <a:t>true</a:t>
            </a:r>
            <a:endParaRPr sz="2200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35184" y="4038600"/>
            <a:ext cx="8481194" cy="2363588"/>
          </a:xfrm>
          <a:prstGeom prst="rect">
            <a:avLst/>
          </a:prstGeom>
        </p:spPr>
        <p:txBody>
          <a:bodyPr vert="horz" wrap="square" lIns="0" tIns="29456" rIns="0" bIns="0" rtlCol="0">
            <a:spAutoFit/>
          </a:bodyPr>
          <a:lstStyle/>
          <a:p>
            <a:pPr marL="402577" marR="8728" algn="just">
              <a:lnSpc>
                <a:spcPts val="2062"/>
              </a:lnSpc>
              <a:spcBef>
                <a:spcPts val="232"/>
              </a:spcBef>
            </a:pPr>
            <a:r>
              <a:rPr sz="2200" spc="-52" dirty="0">
                <a:latin typeface="Tahoma"/>
                <a:cs typeface="Tahoma"/>
              </a:rPr>
              <a:t>Напоминаем, </a:t>
            </a:r>
            <a:r>
              <a:rPr sz="2200" spc="-43" dirty="0">
                <a:latin typeface="Tahoma"/>
                <a:cs typeface="Tahoma"/>
              </a:rPr>
              <a:t>что </a:t>
            </a:r>
            <a:r>
              <a:rPr sz="2200" spc="-86" dirty="0">
                <a:latin typeface="Tahoma"/>
                <a:cs typeface="Tahoma"/>
              </a:rPr>
              <a:t>1 – </a:t>
            </a:r>
            <a:r>
              <a:rPr sz="2200" spc="-52" dirty="0">
                <a:latin typeface="Tahoma"/>
                <a:cs typeface="Tahoma"/>
              </a:rPr>
              <a:t>это </a:t>
            </a:r>
            <a:r>
              <a:rPr sz="2200" spc="-103" dirty="0">
                <a:latin typeface="Tahoma"/>
                <a:cs typeface="Tahoma"/>
              </a:rPr>
              <a:t>булевское </a:t>
            </a:r>
            <a:r>
              <a:rPr sz="2200" spc="-86" dirty="0">
                <a:latin typeface="Tahoma"/>
                <a:cs typeface="Tahoma"/>
              </a:rPr>
              <a:t>значение </a:t>
            </a:r>
            <a:r>
              <a:rPr sz="2200" spc="-9" dirty="0">
                <a:latin typeface="Tahoma"/>
                <a:cs typeface="Tahoma"/>
              </a:rPr>
              <a:t>«истина» </a:t>
            </a:r>
            <a:r>
              <a:rPr sz="2200" spc="-69" dirty="0">
                <a:latin typeface="Tahoma"/>
                <a:cs typeface="Tahoma"/>
              </a:rPr>
              <a:t>(его </a:t>
            </a:r>
            <a:r>
              <a:rPr sz="2200" spc="-60" dirty="0">
                <a:latin typeface="Tahoma"/>
                <a:cs typeface="Tahoma"/>
              </a:rPr>
              <a:t>эквивалентом является 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слово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True</a:t>
            </a:r>
            <a:r>
              <a:rPr sz="2200" spc="9" dirty="0">
                <a:latin typeface="Tahoma"/>
                <a:cs typeface="Tahoma"/>
              </a:rPr>
              <a:t>), </a:t>
            </a:r>
            <a:r>
              <a:rPr sz="2200" spc="-26" dirty="0">
                <a:latin typeface="Tahoma"/>
                <a:cs typeface="Tahoma"/>
              </a:rPr>
              <a:t>таким </a:t>
            </a:r>
            <a:r>
              <a:rPr sz="2200" spc="-60" dirty="0">
                <a:latin typeface="Tahoma"/>
                <a:cs typeface="Tahoma"/>
              </a:rPr>
              <a:t>образом, </a:t>
            </a:r>
            <a:r>
              <a:rPr sz="2200" spc="-94" dirty="0">
                <a:latin typeface="Tahoma"/>
                <a:cs typeface="Tahoma"/>
              </a:rPr>
              <a:t>проверка </a:t>
            </a:r>
            <a:r>
              <a:rPr sz="2200" spc="-86" dirty="0">
                <a:latin typeface="Tahoma"/>
                <a:cs typeface="Tahoma"/>
              </a:rPr>
              <a:t>в </a:t>
            </a:r>
            <a:r>
              <a:rPr sz="2200" spc="-94" dirty="0">
                <a:latin typeface="Tahoma"/>
                <a:cs typeface="Tahoma"/>
              </a:rPr>
              <a:t>операторе </a:t>
            </a:r>
            <a:r>
              <a:rPr sz="2200" spc="-77" dirty="0">
                <a:latin typeface="Tahoma"/>
                <a:cs typeface="Tahoma"/>
              </a:rPr>
              <a:t>всегда </a:t>
            </a:r>
            <a:r>
              <a:rPr sz="2200" spc="-94" dirty="0">
                <a:latin typeface="Tahoma"/>
                <a:cs typeface="Tahoma"/>
              </a:rPr>
              <a:t>проходит. </a:t>
            </a:r>
            <a:r>
              <a:rPr sz="2200" spc="-9" dirty="0">
                <a:latin typeface="Tahoma"/>
                <a:cs typeface="Tahoma"/>
              </a:rPr>
              <a:t>Для </a:t>
            </a:r>
            <a:r>
              <a:rPr sz="2200" spc="-77" dirty="0">
                <a:latin typeface="Tahoma"/>
                <a:cs typeface="Tahoma"/>
              </a:rPr>
              <a:t>обработки </a:t>
            </a:r>
            <a:r>
              <a:rPr sz="2200" spc="-69" dirty="0">
                <a:latin typeface="Tahoma"/>
                <a:cs typeface="Tahoma"/>
              </a:rPr>
              <a:t> ложного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результата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понадобится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добавить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часть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9" dirty="0">
                <a:solidFill>
                  <a:srgbClr val="007F00"/>
                </a:solidFill>
                <a:latin typeface="SimSun"/>
                <a:cs typeface="SimSun"/>
              </a:rPr>
              <a:t>else</a:t>
            </a:r>
            <a:r>
              <a:rPr sz="2200" spc="-9" dirty="0">
                <a:latin typeface="Tahoma"/>
                <a:cs typeface="Tahoma"/>
              </a:rPr>
              <a:t>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701"/>
              </a:lnSpc>
              <a:spcBef>
                <a:spcPts val="266"/>
              </a:spcBef>
              <a:tabLst>
                <a:tab pos="41239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94" dirty="0">
                <a:solidFill>
                  <a:srgbClr val="AA21FF"/>
                </a:solidFill>
                <a:latin typeface="Trebuchet MS"/>
                <a:cs typeface="Trebuchet MS"/>
              </a:rPr>
              <a:t>&gt;&gt;&gt;</a:t>
            </a:r>
            <a:r>
              <a:rPr sz="2200" spc="644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350" dirty="0">
                <a:solidFill>
                  <a:srgbClr val="007F00"/>
                </a:solidFill>
                <a:latin typeface="Trebuchet MS"/>
                <a:cs typeface="Trebuchet MS"/>
              </a:rPr>
              <a:t>if</a:t>
            </a:r>
            <a:r>
              <a:rPr sz="2200" spc="703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20" dirty="0">
                <a:solidFill>
                  <a:srgbClr val="007F00"/>
                </a:solidFill>
                <a:latin typeface="Trebuchet MS"/>
                <a:cs typeface="Trebuchet MS"/>
              </a:rPr>
              <a:t>not</a:t>
            </a:r>
            <a:r>
              <a:rPr sz="2200" spc="696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1: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  <a:tab pos="140520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361" dirty="0">
                <a:latin typeface="Trebuchet MS"/>
                <a:cs typeface="Trebuchet MS"/>
              </a:rPr>
              <a:t>.</a:t>
            </a:r>
            <a:r>
              <a:rPr sz="2200" spc="350" dirty="0">
                <a:latin typeface="Trebuchet MS"/>
                <a:cs typeface="Trebuchet MS"/>
              </a:rPr>
              <a:t>.</a:t>
            </a:r>
            <a:r>
              <a:rPr sz="2200" spc="241" dirty="0">
                <a:latin typeface="Trebuchet MS"/>
                <a:cs typeface="Trebuchet MS"/>
              </a:rPr>
              <a:t>.</a:t>
            </a:r>
            <a:r>
              <a:rPr sz="2200" dirty="0">
                <a:latin typeface="Trebuchet MS"/>
                <a:cs typeface="Trebuchet MS"/>
              </a:rPr>
              <a:t>	</a:t>
            </a:r>
            <a:r>
              <a:rPr sz="2200" spc="69" dirty="0">
                <a:solidFill>
                  <a:srgbClr val="007F00"/>
                </a:solidFill>
                <a:latin typeface="Trebuchet MS"/>
                <a:cs typeface="Trebuchet MS"/>
              </a:rPr>
              <a:t>p</a:t>
            </a:r>
            <a:r>
              <a:rPr sz="2200" spc="335" dirty="0">
                <a:solidFill>
                  <a:srgbClr val="007F00"/>
                </a:solidFill>
                <a:latin typeface="Trebuchet MS"/>
                <a:cs typeface="Trebuchet MS"/>
              </a:rPr>
              <a:t>r</a:t>
            </a:r>
            <a:r>
              <a:rPr sz="2200" spc="490" dirty="0">
                <a:solidFill>
                  <a:srgbClr val="007F00"/>
                </a:solidFill>
                <a:latin typeface="Trebuchet MS"/>
                <a:cs typeface="Trebuchet MS"/>
              </a:rPr>
              <a:t>i</a:t>
            </a:r>
            <a:r>
              <a:rPr sz="2200" spc="86" dirty="0">
                <a:solidFill>
                  <a:srgbClr val="007F00"/>
                </a:solidFill>
                <a:latin typeface="Trebuchet MS"/>
                <a:cs typeface="Trebuchet MS"/>
              </a:rPr>
              <a:t>n</a:t>
            </a:r>
            <a:r>
              <a:rPr sz="2200" spc="404" dirty="0">
                <a:solidFill>
                  <a:srgbClr val="007F00"/>
                </a:solidFill>
                <a:latin typeface="Trebuchet MS"/>
                <a:cs typeface="Trebuchet MS"/>
              </a:rPr>
              <a:t>t</a:t>
            </a:r>
            <a:r>
              <a:rPr sz="2200" spc="393" dirty="0">
                <a:latin typeface="Trebuchet MS"/>
                <a:cs typeface="Trebuchet MS"/>
              </a:rPr>
              <a:t>(</a:t>
            </a:r>
            <a:r>
              <a:rPr sz="2200" spc="301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Trebuchet MS"/>
                <a:cs typeface="Trebuchet MS"/>
              </a:rPr>
              <a:t>t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r</a:t>
            </a:r>
            <a:r>
              <a:rPr sz="2200" spc="86" dirty="0">
                <a:solidFill>
                  <a:srgbClr val="BA2020"/>
                </a:solidFill>
                <a:latin typeface="Trebuchet MS"/>
                <a:cs typeface="Trebuchet MS"/>
              </a:rPr>
              <a:t>u</a:t>
            </a:r>
            <a:r>
              <a:rPr sz="2200" spc="-43" dirty="0">
                <a:solidFill>
                  <a:srgbClr val="BA2020"/>
                </a:solidFill>
                <a:latin typeface="Trebuchet MS"/>
                <a:cs typeface="Trebuchet MS"/>
              </a:rPr>
              <a:t>e</a:t>
            </a:r>
            <a:r>
              <a:rPr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455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sz="2200" spc="241" dirty="0">
                <a:latin typeface="Trebuchet MS"/>
                <a:cs typeface="Trebuchet MS"/>
              </a:rPr>
              <a:t>)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361" dirty="0">
                <a:latin typeface="Trebuchet MS"/>
                <a:cs typeface="Trebuchet MS"/>
              </a:rPr>
              <a:t>.</a:t>
            </a:r>
            <a:r>
              <a:rPr sz="2200" spc="350" dirty="0">
                <a:latin typeface="Trebuchet MS"/>
                <a:cs typeface="Trebuchet MS"/>
              </a:rPr>
              <a:t>.</a:t>
            </a:r>
            <a:r>
              <a:rPr sz="2200" spc="241" dirty="0">
                <a:latin typeface="Trebuchet MS"/>
                <a:cs typeface="Trebuchet MS"/>
              </a:rPr>
              <a:t>.</a:t>
            </a:r>
            <a:r>
              <a:rPr sz="2200" dirty="0">
                <a:latin typeface="Trebuchet MS"/>
                <a:cs typeface="Trebuchet MS"/>
              </a:rPr>
              <a:t>  </a:t>
            </a:r>
            <a:r>
              <a:rPr sz="2200" spc="-180" dirty="0">
                <a:latin typeface="Trebuchet MS"/>
                <a:cs typeface="Trebuchet MS"/>
              </a:rPr>
              <a:t> </a:t>
            </a:r>
            <a:r>
              <a:rPr sz="2200" spc="86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spc="481" dirty="0">
                <a:solidFill>
                  <a:srgbClr val="007F00"/>
                </a:solidFill>
                <a:latin typeface="Trebuchet MS"/>
                <a:cs typeface="Trebuchet MS"/>
              </a:rPr>
              <a:t>l</a:t>
            </a:r>
            <a:r>
              <a:rPr sz="2200" spc="309" dirty="0">
                <a:solidFill>
                  <a:srgbClr val="007F00"/>
                </a:solidFill>
                <a:latin typeface="Trebuchet MS"/>
                <a:cs typeface="Trebuchet MS"/>
              </a:rPr>
              <a:t>s</a:t>
            </a:r>
            <a:r>
              <a:rPr sz="2200" spc="-43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spc="-258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241" dirty="0">
                <a:latin typeface="Trebuchet MS"/>
                <a:cs typeface="Trebuchet MS"/>
              </a:rPr>
              <a:t>: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318" dirty="0">
                <a:latin typeface="Trebuchet MS"/>
                <a:cs typeface="Trebuchet MS"/>
              </a:rPr>
              <a:t>...</a:t>
            </a:r>
            <a:r>
              <a:rPr lang="ru-RU" sz="2200" spc="318" dirty="0">
                <a:latin typeface="Trebuchet MS"/>
                <a:cs typeface="Trebuchet MS"/>
              </a:rPr>
              <a:t>		</a:t>
            </a:r>
            <a:r>
              <a:rPr lang="en-US" sz="2200" spc="69" dirty="0">
                <a:solidFill>
                  <a:srgbClr val="007F00"/>
                </a:solidFill>
                <a:latin typeface="Trebuchet MS"/>
                <a:cs typeface="Trebuchet MS"/>
              </a:rPr>
              <a:t>p</a:t>
            </a:r>
            <a:r>
              <a:rPr lang="en-US" sz="2200" spc="335" dirty="0">
                <a:solidFill>
                  <a:srgbClr val="007F00"/>
                </a:solidFill>
                <a:latin typeface="Trebuchet MS"/>
                <a:cs typeface="Trebuchet MS"/>
              </a:rPr>
              <a:t>r</a:t>
            </a:r>
            <a:r>
              <a:rPr lang="en-US" sz="2200" spc="490" dirty="0">
                <a:solidFill>
                  <a:srgbClr val="007F00"/>
                </a:solidFill>
                <a:latin typeface="Trebuchet MS"/>
                <a:cs typeface="Trebuchet MS"/>
              </a:rPr>
              <a:t>i</a:t>
            </a:r>
            <a:r>
              <a:rPr lang="en-US" sz="2200" spc="86" dirty="0">
                <a:solidFill>
                  <a:srgbClr val="007F00"/>
                </a:solidFill>
                <a:latin typeface="Trebuchet MS"/>
                <a:cs typeface="Trebuchet MS"/>
              </a:rPr>
              <a:t>n</a:t>
            </a:r>
            <a:r>
              <a:rPr lang="en-US" sz="2200" spc="404" dirty="0">
                <a:solidFill>
                  <a:srgbClr val="007F00"/>
                </a:solidFill>
                <a:latin typeface="Trebuchet MS"/>
                <a:cs typeface="Trebuchet MS"/>
              </a:rPr>
              <a:t>t</a:t>
            </a:r>
            <a:r>
              <a:rPr lang="en-US" sz="2200" spc="393" dirty="0">
                <a:latin typeface="Trebuchet MS"/>
                <a:cs typeface="Trebuchet MS"/>
              </a:rPr>
              <a:t>(</a:t>
            </a:r>
            <a:r>
              <a:rPr lang="en-US" sz="2200" spc="301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lang="en-US"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en-US" sz="2200" spc="361" dirty="0">
                <a:solidFill>
                  <a:srgbClr val="BA2020"/>
                </a:solidFill>
                <a:latin typeface="Trebuchet MS"/>
                <a:cs typeface="Trebuchet MS"/>
              </a:rPr>
              <a:t>f</a:t>
            </a:r>
            <a:r>
              <a:rPr lang="en-US" sz="2200" spc="120" dirty="0">
                <a:solidFill>
                  <a:srgbClr val="BA2020"/>
                </a:solidFill>
                <a:latin typeface="Trebuchet MS"/>
                <a:cs typeface="Trebuchet MS"/>
              </a:rPr>
              <a:t>a</a:t>
            </a:r>
            <a:r>
              <a:rPr lang="en-US" sz="2200" spc="481" dirty="0">
                <a:solidFill>
                  <a:srgbClr val="BA2020"/>
                </a:solidFill>
                <a:latin typeface="Trebuchet MS"/>
                <a:cs typeface="Trebuchet MS"/>
              </a:rPr>
              <a:t>l</a:t>
            </a:r>
            <a:r>
              <a:rPr lang="en-US" sz="2200" spc="309" dirty="0">
                <a:solidFill>
                  <a:srgbClr val="BA2020"/>
                </a:solidFill>
                <a:latin typeface="Trebuchet MS"/>
                <a:cs typeface="Trebuchet MS"/>
              </a:rPr>
              <a:t>s</a:t>
            </a:r>
            <a:r>
              <a:rPr lang="en-US" sz="2200" spc="-43" dirty="0">
                <a:solidFill>
                  <a:srgbClr val="BA2020"/>
                </a:solidFill>
                <a:latin typeface="Trebuchet MS"/>
                <a:cs typeface="Trebuchet MS"/>
              </a:rPr>
              <a:t>e</a:t>
            </a:r>
            <a:r>
              <a:rPr lang="en-US"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en-US" sz="2200" spc="455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lang="en-US" sz="2200" spc="241" dirty="0">
                <a:latin typeface="Trebuchet MS"/>
                <a:cs typeface="Trebuchet MS"/>
              </a:rPr>
              <a:t>)</a:t>
            </a:r>
            <a:endParaRPr lang="en-US"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200" spc="318" dirty="0">
                <a:latin typeface="Trebuchet MS"/>
                <a:cs typeface="Trebuchet MS"/>
              </a:rPr>
              <a:t>...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701"/>
              </a:lnSpc>
              <a:tabLst>
                <a:tab pos="418942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200" spc="249" dirty="0">
                <a:latin typeface="Trebuchet MS"/>
                <a:cs typeface="Trebuchet MS"/>
              </a:rPr>
              <a:t>false</a:t>
            </a:r>
            <a:endParaRPr sz="22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966514967"/>
      </p:ext>
    </p:extLst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4800" y="76200"/>
            <a:ext cx="9040698" cy="851927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52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Множественное</a:t>
            </a:r>
            <a:r>
              <a:rPr sz="3200" spc="172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86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ветвление</a:t>
            </a:r>
            <a:r>
              <a:rPr lang="ru-RU" sz="3200" spc="-8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3200" spc="-86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820" algn="just">
              <a:lnSpc>
                <a:spcPct val="100000"/>
              </a:lnSpc>
              <a:spcBef>
                <a:spcPts val="43"/>
              </a:spcBef>
            </a:pPr>
            <a:r>
              <a:rPr sz="2200" spc="-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Рассмотрим</a:t>
            </a:r>
            <a:r>
              <a:rPr sz="2200" spc="4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6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sz="2200" spc="3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86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оператора</a:t>
            </a:r>
            <a:r>
              <a:rPr sz="2200" spc="4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dirty="0">
                <a:solidFill>
                  <a:srgbClr val="007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2200" spc="4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86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содержащего</a:t>
            </a:r>
            <a:r>
              <a:rPr sz="2200" spc="3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86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r>
              <a:rPr sz="2200" spc="4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86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необязательные</a:t>
            </a:r>
            <a:r>
              <a:rPr sz="2200" spc="4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части: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04800" y="928127"/>
            <a:ext cx="9402316" cy="5776352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>
              <a:tabLst>
                <a:tab pos="496402" algn="l"/>
              </a:tabLst>
            </a:pPr>
            <a:r>
              <a:rPr sz="2200" spc="43" dirty="0">
                <a:latin typeface="Trebuchet MS"/>
                <a:cs typeface="Trebuchet MS"/>
              </a:rPr>
              <a:t>number </a:t>
            </a:r>
            <a:r>
              <a:rPr sz="2200" spc="137" dirty="0">
                <a:latin typeface="Trebuchet MS"/>
                <a:cs typeface="Trebuchet MS"/>
              </a:rPr>
              <a:t> </a:t>
            </a:r>
            <a:r>
              <a:rPr sz="2200" spc="-9" dirty="0">
                <a:latin typeface="Trebuchet MS"/>
                <a:cs typeface="Trebuchet MS"/>
              </a:rPr>
              <a:t>=</a:t>
            </a:r>
            <a:r>
              <a:rPr sz="2200" spc="627" dirty="0">
                <a:latin typeface="Trebuchet MS"/>
                <a:cs typeface="Trebuchet MS"/>
              </a:rPr>
              <a:t> </a:t>
            </a:r>
            <a:r>
              <a:rPr sz="2200" spc="43" dirty="0">
                <a:latin typeface="Trebuchet MS"/>
                <a:cs typeface="Trebuchet MS"/>
              </a:rPr>
              <a:t>23</a:t>
            </a:r>
            <a:endParaRPr sz="2200" dirty="0">
              <a:latin typeface="Trebuchet MS"/>
              <a:cs typeface="Trebuchet MS"/>
            </a:endParaRPr>
          </a:p>
          <a:p>
            <a:pPr>
              <a:tabLst>
                <a:tab pos="495311" algn="l"/>
              </a:tabLst>
            </a:pPr>
            <a:r>
              <a:rPr sz="2200" spc="163" dirty="0">
                <a:latin typeface="Trebuchet MS"/>
                <a:cs typeface="Trebuchet MS"/>
              </a:rPr>
              <a:t>guess</a:t>
            </a:r>
            <a:r>
              <a:rPr sz="2200" spc="713" dirty="0">
                <a:latin typeface="Trebuchet MS"/>
                <a:cs typeface="Trebuchet MS"/>
              </a:rPr>
              <a:t> </a:t>
            </a:r>
            <a:r>
              <a:rPr sz="2200" spc="-9" dirty="0">
                <a:latin typeface="Trebuchet MS"/>
                <a:cs typeface="Trebuchet MS"/>
              </a:rPr>
              <a:t>=</a:t>
            </a:r>
            <a:r>
              <a:rPr sz="2200" spc="703" dirty="0">
                <a:latin typeface="Trebuchet MS"/>
                <a:cs typeface="Trebuchet MS"/>
              </a:rPr>
              <a:t> </a:t>
            </a:r>
            <a:r>
              <a:rPr sz="2200" spc="292" dirty="0">
                <a:solidFill>
                  <a:srgbClr val="007F00"/>
                </a:solidFill>
                <a:latin typeface="Trebuchet MS"/>
                <a:cs typeface="Trebuchet MS"/>
              </a:rPr>
              <a:t>int</a:t>
            </a:r>
            <a:r>
              <a:rPr sz="2200" spc="292" dirty="0">
                <a:latin typeface="Trebuchet MS"/>
                <a:cs typeface="Trebuchet MS"/>
              </a:rPr>
              <a:t>(</a:t>
            </a:r>
            <a:r>
              <a:rPr sz="2200" spc="-258" dirty="0">
                <a:latin typeface="Trebuchet MS"/>
                <a:cs typeface="Trebuchet MS"/>
              </a:rPr>
              <a:t> </a:t>
            </a:r>
            <a:r>
              <a:rPr sz="2200" spc="120" dirty="0">
                <a:solidFill>
                  <a:srgbClr val="007F00"/>
                </a:solidFill>
                <a:latin typeface="Trebuchet MS"/>
                <a:cs typeface="Trebuchet MS"/>
              </a:rPr>
              <a:t>input</a:t>
            </a:r>
            <a:r>
              <a:rPr sz="2200" spc="120" dirty="0">
                <a:latin typeface="Trebuchet MS"/>
                <a:cs typeface="Trebuchet MS"/>
              </a:rPr>
              <a:t>(</a:t>
            </a:r>
            <a:r>
              <a:rPr sz="2200" spc="120" dirty="0">
                <a:solidFill>
                  <a:srgbClr val="BA2020"/>
                </a:solidFill>
                <a:latin typeface="Trebuchet MS"/>
                <a:cs typeface="Trebuchet MS"/>
              </a:rPr>
              <a:t>"Введите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целое</a:t>
            </a:r>
            <a:r>
              <a:rPr sz="2200" spc="34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Trebuchet MS"/>
                <a:cs typeface="Trebuchet MS"/>
              </a:rPr>
              <a:t>число: </a:t>
            </a:r>
            <a:r>
              <a:rPr sz="2200" spc="18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361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sz="2200" spc="361" dirty="0">
                <a:latin typeface="Trebuchet MS"/>
                <a:cs typeface="Trebuchet MS"/>
              </a:rPr>
              <a:t>))</a:t>
            </a:r>
            <a:endParaRPr sz="2200" dirty="0">
              <a:latin typeface="Trebuchet MS"/>
              <a:cs typeface="Trebuchet MS"/>
            </a:endParaRPr>
          </a:p>
          <a:p>
            <a:pPr>
              <a:tabLst>
                <a:tab pos="492038" algn="l"/>
              </a:tabLst>
            </a:pPr>
            <a:r>
              <a:rPr lang="en-US" sz="2200" spc="350" dirty="0">
                <a:solidFill>
                  <a:srgbClr val="007F00"/>
                </a:solidFill>
                <a:latin typeface="Trebuchet MS"/>
                <a:cs typeface="Trebuchet MS"/>
              </a:rPr>
              <a:t>i</a:t>
            </a:r>
            <a:r>
              <a:rPr sz="2200" spc="350" dirty="0">
                <a:solidFill>
                  <a:srgbClr val="007F00"/>
                </a:solidFill>
                <a:latin typeface="Trebuchet MS"/>
                <a:cs typeface="Trebuchet MS"/>
              </a:rPr>
              <a:t>f</a:t>
            </a:r>
            <a:r>
              <a:rPr sz="2200" spc="713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guess</a:t>
            </a:r>
            <a:r>
              <a:rPr sz="2200" spc="722" dirty="0">
                <a:latin typeface="Trebuchet MS"/>
                <a:cs typeface="Trebuchet MS"/>
              </a:rPr>
              <a:t> </a:t>
            </a:r>
            <a:r>
              <a:rPr sz="2200" spc="43" dirty="0">
                <a:latin typeface="Trebuchet MS"/>
                <a:cs typeface="Trebuchet MS"/>
              </a:rPr>
              <a:t>== </a:t>
            </a:r>
            <a:r>
              <a:rPr sz="2200" spc="215" dirty="0">
                <a:latin typeface="Trebuchet MS"/>
                <a:cs typeface="Trebuchet MS"/>
              </a:rPr>
              <a:t> </a:t>
            </a:r>
            <a:r>
              <a:rPr sz="2200" spc="94" dirty="0">
                <a:latin typeface="Trebuchet MS"/>
                <a:cs typeface="Trebuchet MS"/>
              </a:rPr>
              <a:t>number:</a:t>
            </a:r>
            <a:endParaRPr sz="2200" dirty="0">
              <a:latin typeface="Trebuchet MS"/>
              <a:cs typeface="Trebuchet MS"/>
            </a:endParaRPr>
          </a:p>
          <a:p>
            <a:pPr>
              <a:tabLst>
                <a:tab pos="988440" algn="l"/>
              </a:tabLst>
            </a:pPr>
            <a:r>
              <a:rPr sz="2200" spc="94" dirty="0">
                <a:solidFill>
                  <a:srgbClr val="007F00"/>
                </a:solidFill>
                <a:latin typeface="Trebuchet MS"/>
                <a:cs typeface="Trebuchet MS"/>
              </a:rPr>
              <a:t>print</a:t>
            </a:r>
            <a:r>
              <a:rPr sz="2200" spc="94" dirty="0">
                <a:latin typeface="Trebuchet MS"/>
                <a:cs typeface="Trebuchet MS"/>
              </a:rPr>
              <a:t>(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"Поздравляю,</a:t>
            </a:r>
            <a:r>
              <a:rPr sz="2200" spc="34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72" dirty="0">
                <a:solidFill>
                  <a:srgbClr val="BA2020"/>
                </a:solidFill>
                <a:latin typeface="Trebuchet MS"/>
                <a:cs typeface="Trebuchet MS"/>
              </a:rPr>
              <a:t>Вы</a:t>
            </a:r>
            <a:r>
              <a:rPr sz="2200" spc="35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03" dirty="0">
                <a:solidFill>
                  <a:srgbClr val="BA2020"/>
                </a:solidFill>
                <a:latin typeface="Trebuchet MS"/>
                <a:cs typeface="Trebuchet MS"/>
              </a:rPr>
              <a:t>угадали,"</a:t>
            </a:r>
            <a:r>
              <a:rPr sz="2200" spc="103" dirty="0">
                <a:latin typeface="Trebuchet MS"/>
                <a:cs typeface="Trebuchet MS"/>
              </a:rPr>
              <a:t>) </a:t>
            </a:r>
            <a:r>
              <a:rPr sz="2200" spc="112" dirty="0"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Здесь</a:t>
            </a:r>
            <a:r>
              <a:rPr sz="2200" spc="35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Trebuchet MS"/>
                <a:cs typeface="Trebuchet MS"/>
              </a:rPr>
              <a:t>начинается</a:t>
            </a:r>
            <a:r>
              <a:rPr sz="2200" spc="35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86" dirty="0">
                <a:solidFill>
                  <a:srgbClr val="BA2020"/>
                </a:solidFill>
                <a:latin typeface="Trebuchet MS"/>
                <a:cs typeface="Trebuchet MS"/>
              </a:rPr>
              <a:t>новый</a:t>
            </a:r>
            <a:r>
              <a:rPr sz="2200" spc="35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43" dirty="0">
                <a:solidFill>
                  <a:srgbClr val="BA2020"/>
                </a:solidFill>
                <a:latin typeface="Trebuchet MS"/>
                <a:cs typeface="Trebuchet MS"/>
              </a:rPr>
              <a:t>блок</a:t>
            </a:r>
            <a:endParaRPr sz="2200" dirty="0">
              <a:latin typeface="Trebuchet MS"/>
              <a:cs typeface="Trebuchet MS"/>
            </a:endParaRPr>
          </a:p>
          <a:p>
            <a:pPr>
              <a:tabLst>
                <a:tab pos="988440" algn="l"/>
              </a:tabLst>
            </a:pPr>
            <a:r>
              <a:rPr sz="2200" spc="206" dirty="0">
                <a:solidFill>
                  <a:srgbClr val="007F00"/>
                </a:solidFill>
                <a:latin typeface="Trebuchet MS"/>
                <a:cs typeface="Trebuchet MS"/>
              </a:rPr>
              <a:t>print</a:t>
            </a:r>
            <a:r>
              <a:rPr sz="2200" spc="206" dirty="0">
                <a:latin typeface="Trebuchet MS"/>
                <a:cs typeface="Trebuchet MS"/>
              </a:rPr>
              <a:t>(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"хотя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77" dirty="0">
                <a:solidFill>
                  <a:srgbClr val="BA2020"/>
                </a:solidFill>
                <a:latin typeface="Trebuchet MS"/>
                <a:cs typeface="Trebuchet MS"/>
              </a:rPr>
              <a:t>и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не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выиграли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никакого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Trebuchet MS"/>
                <a:cs typeface="Trebuchet MS"/>
              </a:rPr>
              <a:t>приза!"</a:t>
            </a:r>
            <a:r>
              <a:rPr sz="2200" spc="137" dirty="0">
                <a:latin typeface="Trebuchet MS"/>
                <a:cs typeface="Trebuchet MS"/>
              </a:rPr>
              <a:t>)</a:t>
            </a:r>
            <a:r>
              <a:rPr sz="2200" spc="653" dirty="0">
                <a:latin typeface="Trebuchet MS"/>
                <a:cs typeface="Trebuchet MS"/>
              </a:rPr>
              <a:t> </a:t>
            </a:r>
            <a:r>
              <a:rPr sz="2200" spc="-43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sz="2200" spc="-43" dirty="0">
                <a:solidFill>
                  <a:srgbClr val="BA2020"/>
                </a:solidFill>
                <a:latin typeface="Trebuchet MS"/>
                <a:cs typeface="Trebuchet MS"/>
              </a:rPr>
              <a:t>Конец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нового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блока</a:t>
            </a:r>
            <a:endParaRPr sz="2200" dirty="0">
              <a:latin typeface="Trebuchet MS"/>
              <a:cs typeface="Trebuchet MS"/>
            </a:endParaRPr>
          </a:p>
          <a:p>
            <a:pPr>
              <a:tabLst>
                <a:tab pos="49531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	</a:t>
            </a:r>
            <a:r>
              <a:rPr sz="2200" spc="326" dirty="0">
                <a:solidFill>
                  <a:srgbClr val="007F00"/>
                </a:solidFill>
                <a:latin typeface="Trebuchet MS"/>
                <a:cs typeface="Trebuchet MS"/>
              </a:rPr>
              <a:t>elif</a:t>
            </a:r>
            <a:r>
              <a:rPr sz="2200" spc="730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guess</a:t>
            </a:r>
            <a:r>
              <a:rPr sz="2200" spc="696" dirty="0"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AA21FF"/>
                </a:solidFill>
                <a:latin typeface="Trebuchet MS"/>
                <a:cs typeface="Trebuchet MS"/>
              </a:rPr>
              <a:t>&lt;</a:t>
            </a:r>
            <a:r>
              <a:rPr sz="2200" spc="687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94" dirty="0">
                <a:latin typeface="Trebuchet MS"/>
                <a:cs typeface="Trebuchet MS"/>
              </a:rPr>
              <a:t>number:</a:t>
            </a:r>
            <a:endParaRPr sz="2200" dirty="0">
              <a:latin typeface="Trebuchet MS"/>
              <a:cs typeface="Trebuchet MS"/>
            </a:endParaRPr>
          </a:p>
          <a:p>
            <a:pPr>
              <a:tabLst>
                <a:tab pos="98844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	</a:t>
            </a:r>
            <a:r>
              <a:rPr sz="2200" spc="206" dirty="0">
                <a:solidFill>
                  <a:srgbClr val="007F00"/>
                </a:solidFill>
                <a:latin typeface="Trebuchet MS"/>
                <a:cs typeface="Trebuchet MS"/>
              </a:rPr>
              <a:t>print</a:t>
            </a:r>
            <a:r>
              <a:rPr sz="2200" spc="206" dirty="0">
                <a:latin typeface="Trebuchet MS"/>
                <a:cs typeface="Trebuchet MS"/>
              </a:rPr>
              <a:t>(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"Нет,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загаданное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число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немного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4" dirty="0">
                <a:solidFill>
                  <a:srgbClr val="BA2020"/>
                </a:solidFill>
                <a:latin typeface="Trebuchet MS"/>
                <a:cs typeface="Trebuchet MS"/>
              </a:rPr>
              <a:t>больше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72" dirty="0" err="1">
                <a:solidFill>
                  <a:srgbClr val="BA2020"/>
                </a:solidFill>
                <a:latin typeface="Trebuchet MS"/>
                <a:cs typeface="Trebuchet MS"/>
              </a:rPr>
              <a:t>этого</a:t>
            </a:r>
            <a:r>
              <a:rPr sz="2200" spc="172" dirty="0">
                <a:solidFill>
                  <a:srgbClr val="BA2020"/>
                </a:solidFill>
                <a:latin typeface="Trebuchet MS"/>
                <a:cs typeface="Trebuchet MS"/>
              </a:rPr>
              <a:t>."</a:t>
            </a:r>
            <a:r>
              <a:rPr sz="2200" spc="172" dirty="0">
                <a:latin typeface="Trebuchet MS"/>
                <a:cs typeface="Trebuchet MS"/>
              </a:rPr>
              <a:t>)</a:t>
            </a:r>
            <a:r>
              <a:rPr lang="ru-RU" sz="2200" spc="661" dirty="0">
                <a:latin typeface="Trebuchet MS"/>
                <a:cs typeface="Trebuchet MS"/>
              </a:rPr>
              <a:t> </a:t>
            </a:r>
          </a:p>
          <a:p>
            <a:pPr>
              <a:tabLst>
                <a:tab pos="988440" algn="l"/>
              </a:tabLst>
            </a:pPr>
            <a:r>
              <a:rPr lang="ru-RU" sz="2200" spc="-103" dirty="0">
                <a:solidFill>
                  <a:srgbClr val="3F7F7F"/>
                </a:solidFill>
                <a:latin typeface="Trebuchet MS"/>
                <a:cs typeface="Trebuchet MS"/>
              </a:rPr>
              <a:t>#</a:t>
            </a:r>
            <a:r>
              <a:rPr lang="ru-RU" sz="2200" spc="-103" dirty="0">
                <a:solidFill>
                  <a:srgbClr val="BA2020"/>
                </a:solidFill>
                <a:latin typeface="Trebuchet MS"/>
                <a:cs typeface="Trebuchet MS"/>
              </a:rPr>
              <a:t>Ещё</a:t>
            </a:r>
            <a:r>
              <a:rPr lang="ru-RU"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69" dirty="0">
                <a:solidFill>
                  <a:srgbClr val="BA2020"/>
                </a:solidFill>
                <a:latin typeface="Trebuchet MS"/>
                <a:cs typeface="Trebuchet MS"/>
              </a:rPr>
              <a:t>один</a:t>
            </a:r>
            <a:r>
              <a:rPr lang="ru-RU" sz="2200" spc="335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43" dirty="0">
                <a:solidFill>
                  <a:srgbClr val="BA2020"/>
                </a:solidFill>
                <a:latin typeface="Trebuchet MS"/>
                <a:cs typeface="Trebuchet MS"/>
              </a:rPr>
              <a:t>блок </a:t>
            </a:r>
            <a:r>
              <a:rPr lang="ru-RU" sz="2200" spc="-17" dirty="0">
                <a:solidFill>
                  <a:srgbClr val="BA2020"/>
                </a:solidFill>
                <a:latin typeface="Trebuchet MS"/>
                <a:cs typeface="Trebuchet MS"/>
              </a:rPr>
              <a:t>Внутри</a:t>
            </a:r>
            <a:r>
              <a:rPr lang="ru-RU" sz="2200" spc="34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34" dirty="0">
                <a:solidFill>
                  <a:srgbClr val="BA2020"/>
                </a:solidFill>
                <a:latin typeface="Trebuchet MS"/>
                <a:cs typeface="Trebuchet MS"/>
              </a:rPr>
              <a:t>блока</a:t>
            </a:r>
            <a:r>
              <a:rPr lang="ru-RU" sz="2200" spc="34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172" dirty="0">
                <a:solidFill>
                  <a:srgbClr val="BA2020"/>
                </a:solidFill>
                <a:latin typeface="Trebuchet MS"/>
                <a:cs typeface="Trebuchet MS"/>
              </a:rPr>
              <a:t>Вы</a:t>
            </a:r>
            <a:r>
              <a:rPr lang="ru-RU" sz="2200" spc="35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103" dirty="0">
                <a:solidFill>
                  <a:srgbClr val="BA2020"/>
                </a:solidFill>
                <a:latin typeface="Trebuchet MS"/>
                <a:cs typeface="Trebuchet MS"/>
              </a:rPr>
              <a:t>можете</a:t>
            </a:r>
            <a:r>
              <a:rPr lang="ru-RU" sz="2200" spc="34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43" dirty="0">
                <a:solidFill>
                  <a:srgbClr val="BA2020"/>
                </a:solidFill>
                <a:latin typeface="Trebuchet MS"/>
                <a:cs typeface="Trebuchet MS"/>
              </a:rPr>
              <a:t>выполнять</a:t>
            </a:r>
            <a:r>
              <a:rPr lang="ru-RU" sz="2200" spc="344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155" dirty="0">
                <a:solidFill>
                  <a:srgbClr val="BA2020"/>
                </a:solidFill>
                <a:latin typeface="Trebuchet MS"/>
                <a:cs typeface="Trebuchet MS"/>
              </a:rPr>
              <a:t>любые</a:t>
            </a:r>
            <a:r>
              <a:rPr lang="ru-RU" sz="2200" spc="350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ru-RU" sz="2200" spc="-52" dirty="0">
                <a:solidFill>
                  <a:srgbClr val="BA2020"/>
                </a:solidFill>
                <a:latin typeface="Trebuchet MS"/>
                <a:cs typeface="Trebuchet MS"/>
              </a:rPr>
              <a:t>операторы</a:t>
            </a:r>
            <a:endParaRPr sz="2200" dirty="0">
              <a:latin typeface="Trebuchet MS"/>
              <a:cs typeface="Trebuchet MS"/>
            </a:endParaRPr>
          </a:p>
          <a:p>
            <a:pPr>
              <a:tabLst>
                <a:tab pos="495311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	</a:t>
            </a:r>
            <a:r>
              <a:rPr sz="2200" spc="86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spc="481" dirty="0">
                <a:solidFill>
                  <a:srgbClr val="007F00"/>
                </a:solidFill>
                <a:latin typeface="Trebuchet MS"/>
                <a:cs typeface="Trebuchet MS"/>
              </a:rPr>
              <a:t>l</a:t>
            </a:r>
            <a:r>
              <a:rPr sz="2200" spc="309" dirty="0">
                <a:solidFill>
                  <a:srgbClr val="007F00"/>
                </a:solidFill>
                <a:latin typeface="Trebuchet MS"/>
                <a:cs typeface="Trebuchet MS"/>
              </a:rPr>
              <a:t>s</a:t>
            </a:r>
            <a:r>
              <a:rPr sz="2200" spc="-43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spc="-258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241" dirty="0">
                <a:latin typeface="Trebuchet MS"/>
                <a:cs typeface="Trebuchet MS"/>
              </a:rPr>
              <a:t>:</a:t>
            </a:r>
            <a:endParaRPr sz="2200" dirty="0">
              <a:latin typeface="Trebuchet MS"/>
              <a:cs typeface="Trebuchet MS"/>
            </a:endParaRPr>
          </a:p>
          <a:p>
            <a:pPr>
              <a:tabLst>
                <a:tab pos="98844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	</a:t>
            </a:r>
            <a:r>
              <a:rPr sz="2200" spc="206" dirty="0">
                <a:solidFill>
                  <a:srgbClr val="007F00"/>
                </a:solidFill>
                <a:latin typeface="Trebuchet MS"/>
                <a:cs typeface="Trebuchet MS"/>
              </a:rPr>
              <a:t>print</a:t>
            </a:r>
            <a:r>
              <a:rPr sz="2200" spc="206" dirty="0">
                <a:latin typeface="Trebuchet MS"/>
                <a:cs typeface="Trebuchet MS"/>
              </a:rPr>
              <a:t>(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"Нет,</a:t>
            </a:r>
            <a:r>
              <a:rPr sz="2200" spc="31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9" dirty="0">
                <a:solidFill>
                  <a:srgbClr val="BA2020"/>
                </a:solidFill>
                <a:latin typeface="Trebuchet MS"/>
                <a:cs typeface="Trebuchet MS"/>
              </a:rPr>
              <a:t>загаданное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число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52" dirty="0">
                <a:solidFill>
                  <a:srgbClr val="BA2020"/>
                </a:solidFill>
                <a:latin typeface="Trebuchet MS"/>
                <a:cs typeface="Trebuchet MS"/>
              </a:rPr>
              <a:t>немного</a:t>
            </a:r>
            <a:r>
              <a:rPr sz="2200" spc="31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-129" dirty="0">
                <a:solidFill>
                  <a:srgbClr val="BA2020"/>
                </a:solidFill>
                <a:latin typeface="Trebuchet MS"/>
                <a:cs typeface="Trebuchet MS"/>
              </a:rPr>
              <a:t>меньше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172" dirty="0">
                <a:solidFill>
                  <a:srgbClr val="BA2020"/>
                </a:solidFill>
                <a:latin typeface="Trebuchet MS"/>
                <a:cs typeface="Trebuchet MS"/>
              </a:rPr>
              <a:t>этого."</a:t>
            </a:r>
            <a:r>
              <a:rPr sz="2200" spc="172" dirty="0">
                <a:latin typeface="Trebuchet MS"/>
                <a:cs typeface="Trebuchet MS"/>
              </a:rPr>
              <a:t>)</a:t>
            </a:r>
            <a:endParaRPr sz="2200" dirty="0">
              <a:latin typeface="Trebuchet MS"/>
              <a:cs typeface="Trebuchet MS"/>
            </a:endParaRPr>
          </a:p>
          <a:p>
            <a:pPr marR="761513" indent="-235655">
              <a:buClr>
                <a:srgbClr val="1F973F"/>
              </a:buClr>
              <a:buSzPct val="60000"/>
              <a:buFont typeface="Lucida Sans Unicode"/>
              <a:buChar char="■"/>
              <a:tabLst>
                <a:tab pos="955710" algn="l"/>
              </a:tabLst>
            </a:pPr>
            <a:r>
              <a:rPr sz="2200" spc="-69" dirty="0">
                <a:latin typeface="Tahoma"/>
                <a:cs typeface="Tahoma"/>
              </a:rPr>
              <a:t>Интерпретатор выполняет </a:t>
            </a:r>
            <a:r>
              <a:rPr sz="2200" spc="-77" dirty="0">
                <a:latin typeface="Tahoma"/>
                <a:cs typeface="Tahoma"/>
              </a:rPr>
              <a:t>операторы, </a:t>
            </a:r>
            <a:r>
              <a:rPr sz="2200" spc="-94" dirty="0">
                <a:latin typeface="Tahoma"/>
                <a:cs typeface="Tahoma"/>
              </a:rPr>
              <a:t>вложенные</a:t>
            </a:r>
            <a:r>
              <a:rPr sz="2200" spc="-8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внутрь </a:t>
            </a:r>
            <a:r>
              <a:rPr sz="2200" spc="-94" dirty="0">
                <a:latin typeface="Tahoma"/>
                <a:cs typeface="Tahoma"/>
              </a:rPr>
              <a:t>первой</a:t>
            </a:r>
            <a:r>
              <a:rPr sz="2200" spc="-86" dirty="0">
                <a:latin typeface="Tahoma"/>
                <a:cs typeface="Tahoma"/>
              </a:rPr>
              <a:t> проверки, </a:t>
            </a:r>
            <a:r>
              <a:rPr sz="2200" spc="-515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которая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вернет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True</a:t>
            </a:r>
            <a:r>
              <a:rPr sz="2200" spc="9" dirty="0">
                <a:latin typeface="Tahoma"/>
                <a:cs typeface="Tahoma"/>
              </a:rPr>
              <a:t>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или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часть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else</a:t>
            </a:r>
            <a:r>
              <a:rPr sz="2200" spc="9" dirty="0">
                <a:latin typeface="Tahoma"/>
                <a:cs typeface="Tahoma"/>
              </a:rPr>
              <a:t>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если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все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проверки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вернули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False</a:t>
            </a:r>
            <a:r>
              <a:rPr sz="2200" spc="17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R="19638" indent="-235655">
              <a:buClr>
                <a:srgbClr val="1F973F"/>
              </a:buClr>
              <a:buSzPct val="60000"/>
              <a:buFont typeface="Lucida Sans Unicode"/>
              <a:buChar char="■"/>
              <a:tabLst>
                <a:tab pos="955710" algn="l"/>
              </a:tabLst>
            </a:pPr>
            <a:r>
              <a:rPr sz="2200" spc="-17" dirty="0">
                <a:latin typeface="Tahoma"/>
                <a:cs typeface="Tahoma"/>
              </a:rPr>
              <a:t>Части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elif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else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34" dirty="0">
                <a:latin typeface="Tahoma"/>
                <a:cs typeface="Tahoma"/>
              </a:rPr>
              <a:t>могут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быть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опущены,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каждой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части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допускается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указывать </a:t>
            </a:r>
            <a:r>
              <a:rPr sz="2200" spc="-515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более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одного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вложенного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оператора.</a:t>
            </a:r>
            <a:endParaRPr sz="2200" dirty="0">
              <a:latin typeface="Tahoma"/>
              <a:cs typeface="Tahoma"/>
            </a:endParaRPr>
          </a:p>
          <a:p>
            <a:pPr marR="8728" indent="-235655">
              <a:buClr>
                <a:srgbClr val="1F973F"/>
              </a:buClr>
              <a:buSzPct val="60000"/>
              <a:buFont typeface="Lucida Sans Unicode"/>
              <a:buChar char="■"/>
              <a:tabLst>
                <a:tab pos="955710" algn="l"/>
              </a:tabLst>
            </a:pPr>
            <a:r>
              <a:rPr sz="2200" spc="-17" dirty="0">
                <a:latin typeface="Tahoma"/>
                <a:cs typeface="Tahoma"/>
              </a:rPr>
              <a:t>Части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1F973F"/>
                </a:solidFill>
                <a:latin typeface="SimSun"/>
                <a:cs typeface="SimSun"/>
              </a:rPr>
              <a:t>if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elif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26" dirty="0">
                <a:solidFill>
                  <a:srgbClr val="1F973F"/>
                </a:solidFill>
                <a:latin typeface="SimSun"/>
                <a:cs typeface="SimSun"/>
              </a:rPr>
              <a:t>else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52" dirty="0">
                <a:latin typeface="Tahoma"/>
                <a:cs typeface="Tahoma"/>
              </a:rPr>
              <a:t>связываются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друг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другом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выравниванием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вертикали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 </a:t>
            </a:r>
            <a:r>
              <a:rPr sz="2200" spc="-50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одинаковыми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отступами.</a:t>
            </a:r>
            <a:endParaRPr sz="2200" dirty="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122547253"/>
      </p:ext>
    </p:extLst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7730" y="188172"/>
            <a:ext cx="8454510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26" dirty="0"/>
              <a:t>Ограничения</a:t>
            </a:r>
            <a:r>
              <a:rPr sz="3200" spc="155" dirty="0"/>
              <a:t> </a:t>
            </a:r>
            <a:r>
              <a:rPr sz="3200" spc="-86" dirty="0"/>
              <a:t>блоков:</a:t>
            </a:r>
            <a:r>
              <a:rPr sz="3200" spc="172" dirty="0"/>
              <a:t> </a:t>
            </a:r>
            <a:r>
              <a:rPr sz="3200" spc="-77" dirty="0"/>
              <a:t>правила</a:t>
            </a:r>
            <a:r>
              <a:rPr sz="3200" spc="163" dirty="0"/>
              <a:t> </a:t>
            </a:r>
            <a:r>
              <a:rPr sz="3200" spc="-69" dirty="0"/>
              <a:t>отступов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8995" y="690149"/>
            <a:ext cx="9288402" cy="2319922"/>
          </a:xfrm>
          <a:prstGeom prst="rect">
            <a:avLst/>
          </a:prstGeom>
        </p:spPr>
        <p:txBody>
          <a:bodyPr vert="horz" wrap="square" lIns="0" tIns="108006" rIns="0" bIns="0" rtlCol="0">
            <a:spAutoFit/>
          </a:bodyPr>
          <a:lstStyle/>
          <a:p>
            <a:pPr marL="256383" indent="-235655" algn="just">
              <a:spcBef>
                <a:spcPts val="85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26" dirty="0">
                <a:latin typeface="Tahoma"/>
                <a:cs typeface="Tahoma"/>
              </a:rPr>
              <a:t>Python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определяет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границы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блоков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автоматически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по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i="1" spc="-232" dirty="0">
                <a:latin typeface="Arial"/>
                <a:cs typeface="Arial"/>
              </a:rPr>
              <a:t>отступам</a:t>
            </a:r>
            <a:r>
              <a:rPr sz="2200" i="1" spc="-69" dirty="0">
                <a:latin typeface="Arial"/>
                <a:cs typeface="Arial"/>
              </a:rPr>
              <a:t> </a:t>
            </a:r>
            <a:r>
              <a:rPr sz="2200" spc="-43" dirty="0">
                <a:latin typeface="Tahoma"/>
                <a:cs typeface="Tahoma"/>
              </a:rPr>
              <a:t>строк.</a:t>
            </a:r>
            <a:endParaRPr sz="2200" dirty="0">
              <a:latin typeface="Tahoma"/>
              <a:cs typeface="Tahoma"/>
            </a:endParaRPr>
          </a:p>
          <a:p>
            <a:pPr marL="256383" marR="185469" indent="-235655" algn="just">
              <a:spcBef>
                <a:spcPts val="67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26" dirty="0">
                <a:latin typeface="Tahoma"/>
                <a:cs typeface="Tahoma"/>
              </a:rPr>
              <a:t>Все </a:t>
            </a:r>
            <a:r>
              <a:rPr sz="2200" spc="-86" dirty="0">
                <a:latin typeface="Tahoma"/>
                <a:cs typeface="Tahoma"/>
              </a:rPr>
              <a:t>операторы </a:t>
            </a:r>
            <a:r>
              <a:rPr sz="2200" spc="-34" dirty="0">
                <a:latin typeface="Tahoma"/>
                <a:cs typeface="Tahoma"/>
              </a:rPr>
              <a:t>с </a:t>
            </a:r>
            <a:r>
              <a:rPr sz="2200" spc="-52" dirty="0">
                <a:latin typeface="Tahoma"/>
                <a:cs typeface="Tahoma"/>
              </a:rPr>
              <a:t>отступами </a:t>
            </a:r>
            <a:r>
              <a:rPr sz="2200" spc="-86" dirty="0">
                <a:latin typeface="Tahoma"/>
                <a:cs typeface="Tahoma"/>
              </a:rPr>
              <a:t>на </a:t>
            </a:r>
            <a:r>
              <a:rPr sz="2200" spc="-94" dirty="0">
                <a:latin typeface="Tahoma"/>
                <a:cs typeface="Tahoma"/>
              </a:rPr>
              <a:t>одинаковое </a:t>
            </a:r>
            <a:r>
              <a:rPr sz="2200" spc="-69" dirty="0">
                <a:latin typeface="Tahoma"/>
                <a:cs typeface="Tahoma"/>
              </a:rPr>
              <a:t>расстояние </a:t>
            </a:r>
            <a:r>
              <a:rPr sz="2200" spc="-77" dirty="0">
                <a:latin typeface="Tahoma"/>
                <a:cs typeface="Tahoma"/>
              </a:rPr>
              <a:t>вправо </a:t>
            </a:r>
            <a:r>
              <a:rPr sz="2200" spc="-69" dirty="0">
                <a:latin typeface="Tahoma"/>
                <a:cs typeface="Tahoma"/>
              </a:rPr>
              <a:t>принадлежат </a:t>
            </a:r>
            <a:r>
              <a:rPr sz="2200" spc="-34" dirty="0">
                <a:latin typeface="Tahoma"/>
                <a:cs typeface="Tahoma"/>
              </a:rPr>
              <a:t>тому 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же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самому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блоку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кода.</a:t>
            </a:r>
            <a:endParaRPr sz="2200" dirty="0">
              <a:latin typeface="Tahoma"/>
              <a:cs typeface="Tahoma"/>
            </a:endParaRPr>
          </a:p>
          <a:p>
            <a:pPr marL="256383" marR="8728" indent="-235655" algn="just">
              <a:spcBef>
                <a:spcPts val="67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17" dirty="0">
                <a:latin typeface="Tahoma"/>
                <a:cs typeface="Tahoma"/>
              </a:rPr>
              <a:t>Блок </a:t>
            </a:r>
            <a:r>
              <a:rPr sz="2200" spc="-69" dirty="0">
                <a:latin typeface="Tahoma"/>
                <a:cs typeface="Tahoma"/>
              </a:rPr>
              <a:t>заканчивается </a:t>
            </a:r>
            <a:r>
              <a:rPr sz="2200" spc="-60" dirty="0">
                <a:latin typeface="Tahoma"/>
                <a:cs typeface="Tahoma"/>
              </a:rPr>
              <a:t>тогда, </a:t>
            </a:r>
            <a:r>
              <a:rPr sz="2200" spc="-77" dirty="0">
                <a:latin typeface="Tahoma"/>
                <a:cs typeface="Tahoma"/>
              </a:rPr>
              <a:t>когда </a:t>
            </a:r>
            <a:r>
              <a:rPr sz="2200" spc="-69" dirty="0">
                <a:latin typeface="Tahoma"/>
                <a:cs typeface="Tahoma"/>
              </a:rPr>
              <a:t>встречается </a:t>
            </a:r>
            <a:r>
              <a:rPr sz="2200" spc="-94" dirty="0">
                <a:latin typeface="Tahoma"/>
                <a:cs typeface="Tahoma"/>
              </a:rPr>
              <a:t>конец </a:t>
            </a:r>
            <a:r>
              <a:rPr sz="2200" spc="-52" dirty="0">
                <a:latin typeface="Tahoma"/>
                <a:cs typeface="Tahoma"/>
              </a:rPr>
              <a:t>файла </a:t>
            </a:r>
            <a:r>
              <a:rPr sz="2200" spc="-60" dirty="0">
                <a:latin typeface="Tahoma"/>
                <a:cs typeface="Tahoma"/>
              </a:rPr>
              <a:t>или строка </a:t>
            </a:r>
            <a:r>
              <a:rPr sz="2200" spc="-34" dirty="0">
                <a:latin typeface="Tahoma"/>
                <a:cs typeface="Tahoma"/>
              </a:rPr>
              <a:t>с </a:t>
            </a:r>
            <a:r>
              <a:rPr sz="2200" spc="-43" dirty="0">
                <a:latin typeface="Tahoma"/>
                <a:cs typeface="Tahoma"/>
              </a:rPr>
              <a:t>меньшим 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отступом, и </a:t>
            </a:r>
            <a:r>
              <a:rPr sz="2200" spc="-112" dirty="0">
                <a:latin typeface="Tahoma"/>
                <a:cs typeface="Tahoma"/>
              </a:rPr>
              <a:t>более </a:t>
            </a:r>
            <a:r>
              <a:rPr sz="2200" spc="-77" dirty="0">
                <a:latin typeface="Tahoma"/>
                <a:cs typeface="Tahoma"/>
              </a:rPr>
              <a:t>глубоко вложенный </a:t>
            </a:r>
            <a:r>
              <a:rPr sz="2200" spc="-69" dirty="0">
                <a:latin typeface="Tahoma"/>
                <a:cs typeface="Tahoma"/>
              </a:rPr>
              <a:t>блок просто </a:t>
            </a:r>
            <a:r>
              <a:rPr sz="2200" spc="-60" dirty="0">
                <a:latin typeface="Tahoma"/>
                <a:cs typeface="Tahoma"/>
              </a:rPr>
              <a:t>смещается </a:t>
            </a:r>
            <a:r>
              <a:rPr sz="2200" spc="-77" dirty="0">
                <a:latin typeface="Tahoma"/>
                <a:cs typeface="Tahoma"/>
              </a:rPr>
              <a:t>дальше </a:t>
            </a:r>
            <a:r>
              <a:rPr sz="2200" spc="-86" dirty="0">
                <a:latin typeface="Tahoma"/>
                <a:cs typeface="Tahoma"/>
              </a:rPr>
              <a:t>вправо, </a:t>
            </a:r>
            <a:r>
              <a:rPr sz="2200" spc="-43" dirty="0">
                <a:latin typeface="Tahoma"/>
                <a:cs typeface="Tahoma"/>
              </a:rPr>
              <a:t>чем 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операторы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включающем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блоке.</a:t>
            </a:r>
            <a:endParaRPr sz="2200" dirty="0">
              <a:latin typeface="Tahoma"/>
              <a:cs typeface="Tahom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685800" y="3322895"/>
            <a:ext cx="8728" cy="2087024"/>
            <a:chOff x="345795" y="1814639"/>
            <a:chExt cx="5080" cy="1214755"/>
          </a:xfrm>
        </p:grpSpPr>
        <p:sp>
          <p:nvSpPr>
            <p:cNvPr id="6" name="object 6"/>
            <p:cNvSpPr/>
            <p:nvPr/>
          </p:nvSpPr>
          <p:spPr>
            <a:xfrm>
              <a:off x="348322" y="1814639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1966480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2118309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9" name="object 9"/>
            <p:cNvSpPr/>
            <p:nvPr/>
          </p:nvSpPr>
          <p:spPr>
            <a:xfrm>
              <a:off x="348322" y="2270137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0" name="object 10"/>
            <p:cNvSpPr/>
            <p:nvPr/>
          </p:nvSpPr>
          <p:spPr>
            <a:xfrm>
              <a:off x="348322" y="2421966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1" name="object 11"/>
            <p:cNvSpPr/>
            <p:nvPr/>
          </p:nvSpPr>
          <p:spPr>
            <a:xfrm>
              <a:off x="348322" y="2573794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2" name="object 12"/>
            <p:cNvSpPr/>
            <p:nvPr/>
          </p:nvSpPr>
          <p:spPr>
            <a:xfrm>
              <a:off x="348322" y="2725623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3" name="object 13"/>
            <p:cNvSpPr/>
            <p:nvPr/>
          </p:nvSpPr>
          <p:spPr>
            <a:xfrm>
              <a:off x="348322" y="2877464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481391" y="3269940"/>
            <a:ext cx="4276599" cy="219293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15669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378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spc="421" dirty="0">
                <a:latin typeface="SimSun"/>
                <a:cs typeface="SimSun"/>
              </a:rPr>
              <a:t> </a:t>
            </a:r>
            <a:r>
              <a:rPr sz="2062" spc="86" dirty="0">
                <a:latin typeface="SimSun"/>
                <a:cs typeface="SimSun"/>
              </a:rPr>
              <a:t>10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420032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062" spc="86" dirty="0">
                <a:solidFill>
                  <a:srgbClr val="007F00"/>
                </a:solidFill>
                <a:latin typeface="SimSun"/>
                <a:cs typeface="SimSun"/>
              </a:rPr>
              <a:t>if</a:t>
            </a:r>
            <a:r>
              <a:rPr sz="2062" spc="36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20" dirty="0">
                <a:latin typeface="SimSun"/>
                <a:cs typeface="SimSun"/>
              </a:rPr>
              <a:t>x: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1059355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062" spc="17" dirty="0">
                <a:latin typeface="SimSun"/>
                <a:cs typeface="SimSun"/>
              </a:rPr>
              <a:t>y</a:t>
            </a:r>
            <a:r>
              <a:rPr sz="2062" spc="378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spc="421" dirty="0">
                <a:latin typeface="SimSun"/>
                <a:cs typeface="SimSun"/>
              </a:rPr>
              <a:t> </a:t>
            </a:r>
            <a:r>
              <a:rPr sz="2062" spc="86" dirty="0">
                <a:latin typeface="SimSun"/>
                <a:cs typeface="SimSun"/>
              </a:rPr>
              <a:t>20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1063719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062" spc="86" dirty="0">
                <a:solidFill>
                  <a:srgbClr val="007F00"/>
                </a:solidFill>
                <a:latin typeface="SimSun"/>
                <a:cs typeface="SimSun"/>
              </a:rPr>
              <a:t>if</a:t>
            </a:r>
            <a:r>
              <a:rPr sz="2062" spc="36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20" dirty="0">
                <a:latin typeface="SimSun"/>
                <a:cs typeface="SimSun"/>
              </a:rPr>
              <a:t>y: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1712860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062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62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latin typeface="SimSun"/>
                <a:cs typeface="SimSun"/>
              </a:rPr>
              <a:t>(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75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89" dirty="0">
                <a:solidFill>
                  <a:srgbClr val="BA2020"/>
                </a:solidFill>
                <a:latin typeface="SimSun"/>
                <a:cs typeface="SimSun"/>
              </a:rPr>
              <a:t>bloc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k</a:t>
            </a:r>
            <a:r>
              <a:rPr sz="2062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51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2</a:t>
            </a:r>
            <a:r>
              <a:rPr sz="2062" spc="-82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17" dirty="0">
                <a:latin typeface="SimSun"/>
                <a:cs typeface="SimSun"/>
              </a:rPr>
              <a:t>)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1068083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062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62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latin typeface="SimSun"/>
                <a:cs typeface="SimSun"/>
              </a:rPr>
              <a:t>(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75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89" dirty="0">
                <a:solidFill>
                  <a:srgbClr val="BA2020"/>
                </a:solidFill>
                <a:latin typeface="SimSun"/>
                <a:cs typeface="SimSun"/>
              </a:rPr>
              <a:t>bloc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k</a:t>
            </a:r>
            <a:r>
              <a:rPr sz="2062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51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1</a:t>
            </a:r>
            <a:r>
              <a:rPr sz="2062" spc="-82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17" dirty="0">
                <a:latin typeface="SimSun"/>
                <a:cs typeface="SimSun"/>
              </a:rPr>
              <a:t>)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24396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7	</a:t>
            </a:r>
            <a:r>
              <a:rPr sz="2062" spc="189" dirty="0">
                <a:solidFill>
                  <a:srgbClr val="007F00"/>
                </a:solidFill>
                <a:latin typeface="SimSun"/>
                <a:cs typeface="SimSun"/>
              </a:rPr>
              <a:t>prin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t</a:t>
            </a:r>
            <a:r>
              <a:rPr sz="2062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latin typeface="SimSun"/>
                <a:cs typeface="SimSun"/>
              </a:rPr>
              <a:t>(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75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89" dirty="0">
                <a:solidFill>
                  <a:srgbClr val="BA2020"/>
                </a:solidFill>
                <a:latin typeface="SimSun"/>
                <a:cs typeface="SimSun"/>
              </a:rPr>
              <a:t>bloc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k</a:t>
            </a:r>
            <a:r>
              <a:rPr sz="2062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51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0</a:t>
            </a:r>
            <a:r>
              <a:rPr sz="2062" spc="-82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17" dirty="0">
                <a:latin typeface="SimSun"/>
                <a:cs typeface="SimSun"/>
              </a:rPr>
              <a:t>)</a:t>
            </a:r>
            <a:endParaRPr sz="2062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8</a:t>
            </a:r>
            <a:endParaRPr sz="1031" dirty="0">
              <a:latin typeface="Microsoft JhengHei UI"/>
              <a:cs typeface="Microsoft JhengHei UI"/>
            </a:endParaRPr>
          </a:p>
        </p:txBody>
      </p:sp>
    </p:spTree>
    <p:extLst>
      <p:ext uri="{BB962C8B-B14F-4D97-AF65-F5344CB8AC3E}">
        <p14:creationId xmlns:p14="http://schemas.microsoft.com/office/powerpoint/2010/main" val="1140410860"/>
      </p:ext>
    </p:extLst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8439" y="304800"/>
            <a:ext cx="8377049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60" dirty="0"/>
              <a:t>Тернарное</a:t>
            </a:r>
            <a:r>
              <a:rPr sz="3200" spc="146" dirty="0"/>
              <a:t> </a:t>
            </a:r>
            <a:r>
              <a:rPr sz="3200" spc="-69" dirty="0"/>
              <a:t>выражение</a:t>
            </a:r>
            <a:r>
              <a:rPr sz="3200" spc="155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if</a:t>
            </a:r>
            <a:r>
              <a:rPr sz="3200" spc="17" dirty="0">
                <a:latin typeface="SimSun"/>
                <a:cs typeface="SimSun"/>
              </a:rPr>
              <a:t>/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else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18739" y="1121013"/>
            <a:ext cx="8136448" cy="366295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6383" marR="8728" indent="-235655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34" dirty="0">
                <a:latin typeface="Tahoma"/>
                <a:cs typeface="Tahoma"/>
              </a:rPr>
              <a:t>Зачастую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элементы,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использованные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операторе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1F973F"/>
                </a:solidFill>
                <a:latin typeface="SimSun"/>
                <a:cs typeface="SimSun"/>
              </a:rPr>
              <a:t>if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достаточно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просты,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так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что </a:t>
            </a:r>
            <a:r>
              <a:rPr sz="2200" spc="-50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распространение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такого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оператора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четыре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строки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выглядит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излишеством.</a:t>
            </a:r>
            <a:endParaRPr sz="2200" dirty="0">
              <a:latin typeface="Tahoma"/>
              <a:cs typeface="Tahoma"/>
            </a:endParaRPr>
          </a:p>
          <a:p>
            <a:pPr marL="256383" marR="255292" indent="-235655">
              <a:spcBef>
                <a:spcPts val="1014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129" dirty="0">
                <a:latin typeface="Tahoma"/>
                <a:cs typeface="Tahoma"/>
              </a:rPr>
              <a:t>В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других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случаях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конструкцию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подобного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рода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может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понадобиться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вложить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 </a:t>
            </a:r>
            <a:r>
              <a:rPr sz="2200" spc="-507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более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крупный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оператор,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не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присваивать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46" dirty="0">
                <a:latin typeface="Tahoma"/>
                <a:cs typeface="Tahoma"/>
              </a:rPr>
              <a:t>ее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результат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какой-то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переменной.</a:t>
            </a:r>
            <a:endParaRPr sz="2200" dirty="0">
              <a:latin typeface="Tahoma"/>
              <a:cs typeface="Tahoma"/>
            </a:endParaRPr>
          </a:p>
          <a:p>
            <a:pPr marL="256383" marR="699325" indent="-235655" algn="just">
              <a:spcBef>
                <a:spcPts val="1005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7474" algn="l"/>
              </a:tabLst>
            </a:pPr>
            <a:r>
              <a:rPr sz="2200" spc="-26" dirty="0">
                <a:latin typeface="Tahoma"/>
                <a:cs typeface="Tahoma"/>
              </a:rPr>
              <a:t>По </a:t>
            </a:r>
            <a:r>
              <a:rPr sz="2200" spc="-60" dirty="0">
                <a:latin typeface="Tahoma"/>
                <a:cs typeface="Tahoma"/>
              </a:rPr>
              <a:t>указанным причинам </a:t>
            </a:r>
            <a:r>
              <a:rPr sz="2200" spc="-86" dirty="0">
                <a:latin typeface="Tahoma"/>
                <a:cs typeface="Tahoma"/>
              </a:rPr>
              <a:t>в </a:t>
            </a:r>
            <a:r>
              <a:rPr sz="2200" spc="-26" dirty="0">
                <a:latin typeface="Tahoma"/>
                <a:cs typeface="Tahoma"/>
              </a:rPr>
              <a:t>Python </a:t>
            </a:r>
            <a:r>
              <a:rPr sz="2200" spc="-60" dirty="0">
                <a:latin typeface="Tahoma"/>
                <a:cs typeface="Tahoma"/>
              </a:rPr>
              <a:t>был </a:t>
            </a:r>
            <a:r>
              <a:rPr sz="2200" spc="-94" dirty="0">
                <a:latin typeface="Tahoma"/>
                <a:cs typeface="Tahoma"/>
              </a:rPr>
              <a:t>добавлен </a:t>
            </a:r>
            <a:r>
              <a:rPr sz="2200" spc="-69" dirty="0">
                <a:latin typeface="Tahoma"/>
                <a:cs typeface="Tahoma"/>
              </a:rPr>
              <a:t>новый </a:t>
            </a:r>
            <a:r>
              <a:rPr sz="2200" spc="-34" dirty="0">
                <a:latin typeface="Tahoma"/>
                <a:cs typeface="Tahoma"/>
              </a:rPr>
              <a:t>формат </a:t>
            </a:r>
            <a:r>
              <a:rPr sz="2200" spc="-69" dirty="0">
                <a:latin typeface="Tahoma"/>
                <a:cs typeface="Tahoma"/>
              </a:rPr>
              <a:t>условного 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выражения, </a:t>
            </a:r>
            <a:r>
              <a:rPr sz="2200" spc="-60" dirty="0">
                <a:latin typeface="Tahoma"/>
                <a:cs typeface="Tahoma"/>
              </a:rPr>
              <a:t>который </a:t>
            </a:r>
            <a:r>
              <a:rPr sz="2200" spc="-77" dirty="0">
                <a:latin typeface="Tahoma"/>
                <a:cs typeface="Tahoma"/>
              </a:rPr>
              <a:t>позволяет </a:t>
            </a:r>
            <a:r>
              <a:rPr sz="2200" spc="-86" dirty="0">
                <a:latin typeface="Tahoma"/>
                <a:cs typeface="Tahoma"/>
              </a:rPr>
              <a:t>определить </a:t>
            </a:r>
            <a:r>
              <a:rPr sz="2200" spc="-52" dirty="0">
                <a:latin typeface="Tahoma"/>
                <a:cs typeface="Tahoma"/>
              </a:rPr>
              <a:t>то </a:t>
            </a:r>
            <a:r>
              <a:rPr sz="2200" spc="-94" dirty="0">
                <a:latin typeface="Tahoma"/>
                <a:cs typeface="Tahoma"/>
              </a:rPr>
              <a:t>же </a:t>
            </a:r>
            <a:r>
              <a:rPr sz="2200" spc="-60" dirty="0">
                <a:latin typeface="Tahoma"/>
                <a:cs typeface="Tahoma"/>
              </a:rPr>
              <a:t>самое </a:t>
            </a:r>
            <a:r>
              <a:rPr sz="2200" spc="-86" dirty="0">
                <a:latin typeface="Tahoma"/>
                <a:cs typeface="Tahoma"/>
              </a:rPr>
              <a:t>в </a:t>
            </a:r>
            <a:r>
              <a:rPr sz="2200" spc="-69" dirty="0">
                <a:latin typeface="Tahoma"/>
                <a:cs typeface="Tahoma"/>
              </a:rPr>
              <a:t>одном действии 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(тернарный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оператор).</a:t>
            </a:r>
            <a:endParaRPr sz="2200" dirty="0">
              <a:latin typeface="Tahoma"/>
              <a:cs typeface="Tahom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38502" y="5236513"/>
            <a:ext cx="8728" cy="1304799"/>
            <a:chOff x="345795" y="2177795"/>
            <a:chExt cx="5080" cy="759460"/>
          </a:xfrm>
        </p:grpSpPr>
        <p:sp>
          <p:nvSpPr>
            <p:cNvPr id="6" name="object 6"/>
            <p:cNvSpPr/>
            <p:nvPr/>
          </p:nvSpPr>
          <p:spPr>
            <a:xfrm>
              <a:off x="348322" y="2177795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2329624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2481452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9" name="object 9"/>
            <p:cNvSpPr/>
            <p:nvPr/>
          </p:nvSpPr>
          <p:spPr>
            <a:xfrm>
              <a:off x="348322" y="2633281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0" name="object 10"/>
            <p:cNvSpPr/>
            <p:nvPr/>
          </p:nvSpPr>
          <p:spPr>
            <a:xfrm>
              <a:off x="348322" y="2785109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3400" y="5136424"/>
            <a:ext cx="1861193" cy="1385022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20032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062" spc="86" dirty="0">
                <a:solidFill>
                  <a:srgbClr val="007F00"/>
                </a:solidFill>
                <a:latin typeface="SimSun"/>
                <a:cs typeface="SimSun"/>
              </a:rPr>
              <a:t>if</a:t>
            </a:r>
            <a:r>
              <a:rPr sz="2062" spc="36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20" dirty="0">
                <a:latin typeface="SimSun"/>
                <a:cs typeface="SimSun"/>
              </a:rPr>
              <a:t>x:</a:t>
            </a:r>
            <a:endParaRPr sz="2062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1059355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062" spc="17" dirty="0">
                <a:latin typeface="SimSun"/>
                <a:cs typeface="SimSun"/>
              </a:rPr>
              <a:t>a</a:t>
            </a:r>
            <a:r>
              <a:rPr sz="2062" spc="369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spc="378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y</a:t>
            </a:r>
            <a:endParaRPr sz="2062">
              <a:latin typeface="SimSun"/>
              <a:cs typeface="SimSun"/>
            </a:endParaRPr>
          </a:p>
          <a:p>
            <a:pPr marL="21820">
              <a:lnSpc>
                <a:spcPts val="2053"/>
              </a:lnSpc>
              <a:tabLst>
                <a:tab pos="423304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062" spc="180" dirty="0">
                <a:solidFill>
                  <a:srgbClr val="007F00"/>
                </a:solidFill>
                <a:latin typeface="SimSun"/>
                <a:cs typeface="SimSun"/>
              </a:rPr>
              <a:t>els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062" spc="-75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:</a:t>
            </a:r>
            <a:endParaRPr sz="2062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1059355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369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spc="378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z</a:t>
            </a:r>
            <a:endParaRPr sz="2062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5</a:t>
            </a:r>
            <a:endParaRPr sz="1031">
              <a:latin typeface="Microsoft JhengHei UI"/>
              <a:cs typeface="Microsoft JhengHei U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052959" y="5236514"/>
            <a:ext cx="8728" cy="522574"/>
            <a:chOff x="2857030" y="2177795"/>
            <a:chExt cx="5080" cy="304165"/>
          </a:xfrm>
        </p:grpSpPr>
        <p:sp>
          <p:nvSpPr>
            <p:cNvPr id="13" name="object 13"/>
            <p:cNvSpPr/>
            <p:nvPr/>
          </p:nvSpPr>
          <p:spPr>
            <a:xfrm>
              <a:off x="2859557" y="2177795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  <p:sp>
          <p:nvSpPr>
            <p:cNvPr id="14" name="object 14"/>
            <p:cNvSpPr/>
            <p:nvPr/>
          </p:nvSpPr>
          <p:spPr>
            <a:xfrm>
              <a:off x="2859557" y="2329624"/>
              <a:ext cx="0" cy="152400"/>
            </a:xfrm>
            <a:custGeom>
              <a:avLst/>
              <a:gdLst/>
              <a:ahLst/>
              <a:cxnLst/>
              <a:rect l="l" t="t" r="r" b="b"/>
              <a:pathLst>
                <a:path h="152400">
                  <a:moveTo>
                    <a:pt x="0" y="15182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 sz="5754"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4847857" y="4979920"/>
            <a:ext cx="3149628" cy="731371"/>
          </a:xfrm>
          <a:prstGeom prst="rect">
            <a:avLst/>
          </a:prstGeom>
        </p:spPr>
        <p:txBody>
          <a:bodyPr vert="horz" wrap="square" lIns="0" tIns="176737" rIns="0" bIns="0" rtlCol="0">
            <a:spAutoFit/>
          </a:bodyPr>
          <a:lstStyle/>
          <a:p>
            <a:pPr marL="21820">
              <a:spcBef>
                <a:spcPts val="1392"/>
              </a:spcBef>
              <a:tabLst>
                <a:tab pos="415669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062" spc="17" dirty="0">
                <a:latin typeface="SimSun"/>
                <a:cs typeface="SimSun"/>
              </a:rPr>
              <a:t>a</a:t>
            </a:r>
            <a:r>
              <a:rPr sz="2062" spc="421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spc="430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y</a:t>
            </a:r>
            <a:r>
              <a:rPr sz="2062" spc="464" dirty="0">
                <a:latin typeface="SimSun"/>
                <a:cs typeface="SimSun"/>
              </a:rPr>
              <a:t> </a:t>
            </a:r>
            <a:r>
              <a:rPr sz="2062" spc="86" dirty="0">
                <a:solidFill>
                  <a:srgbClr val="007F00"/>
                </a:solidFill>
                <a:latin typeface="SimSun"/>
                <a:cs typeface="SimSun"/>
              </a:rPr>
              <a:t>if</a:t>
            </a:r>
            <a:r>
              <a:rPr sz="2062" spc="464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490" dirty="0">
                <a:latin typeface="SimSun"/>
                <a:cs typeface="SimSun"/>
              </a:rPr>
              <a:t> </a:t>
            </a:r>
            <a:r>
              <a:rPr sz="2062" spc="146" dirty="0">
                <a:solidFill>
                  <a:srgbClr val="007F00"/>
                </a:solidFill>
                <a:latin typeface="SimSun"/>
                <a:cs typeface="SimSun"/>
              </a:rPr>
              <a:t>else</a:t>
            </a:r>
            <a:r>
              <a:rPr sz="2062" spc="490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z</a:t>
            </a:r>
            <a:endParaRPr sz="2062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2</a:t>
            </a:r>
            <a:endParaRPr sz="1031">
              <a:latin typeface="Microsoft JhengHei UI"/>
              <a:cs typeface="Microsoft JhengHei UI"/>
            </a:endParaRPr>
          </a:p>
        </p:txBody>
      </p:sp>
    </p:spTree>
    <p:extLst>
      <p:ext uri="{BB962C8B-B14F-4D97-AF65-F5344CB8AC3E}">
        <p14:creationId xmlns:p14="http://schemas.microsoft.com/office/powerpoint/2010/main" val="1364698356"/>
      </p:ext>
    </p:extLst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8995" y="244733"/>
            <a:ext cx="8545561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60" dirty="0"/>
              <a:t>Тернарное</a:t>
            </a:r>
            <a:r>
              <a:rPr sz="3200" spc="146" dirty="0"/>
              <a:t> </a:t>
            </a:r>
            <a:r>
              <a:rPr sz="3200" spc="-69" dirty="0"/>
              <a:t>выражение</a:t>
            </a:r>
            <a:r>
              <a:rPr sz="3200" spc="155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if</a:t>
            </a:r>
            <a:r>
              <a:rPr sz="3200" spc="17" dirty="0">
                <a:latin typeface="SimSun"/>
                <a:cs typeface="SimSun"/>
              </a:rPr>
              <a:t>/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else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57200" y="1066800"/>
            <a:ext cx="8545561" cy="346103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15669" algn="l"/>
                <a:tab pos="4281058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455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spc="464" dirty="0"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82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20" dirty="0">
                <a:solidFill>
                  <a:srgbClr val="BA2020"/>
                </a:solidFill>
                <a:latin typeface="SimSun"/>
                <a:cs typeface="SimSun"/>
              </a:rPr>
              <a:t>f"</a:t>
            </a:r>
            <a:r>
              <a:rPr sz="2062" spc="490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86" dirty="0">
                <a:solidFill>
                  <a:srgbClr val="007F00"/>
                </a:solidFill>
                <a:latin typeface="SimSun"/>
                <a:cs typeface="SimSun"/>
              </a:rPr>
              <a:t>if</a:t>
            </a:r>
            <a:r>
              <a:rPr sz="2062" spc="533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86" dirty="0">
                <a:latin typeface="SimSun"/>
                <a:cs typeface="SimSun"/>
              </a:rPr>
              <a:t>10</a:t>
            </a:r>
            <a:r>
              <a:rPr sz="2062" spc="558" dirty="0">
                <a:latin typeface="SimSun"/>
                <a:cs typeface="SimSun"/>
              </a:rPr>
              <a:t> </a:t>
            </a:r>
            <a:r>
              <a:rPr sz="2062" spc="146" dirty="0">
                <a:solidFill>
                  <a:srgbClr val="007F00"/>
                </a:solidFill>
                <a:latin typeface="SimSun"/>
                <a:cs typeface="SimSun"/>
              </a:rPr>
              <a:t>else</a:t>
            </a:r>
            <a:r>
              <a:rPr sz="2062" spc="515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81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20" dirty="0">
                <a:solidFill>
                  <a:srgbClr val="BA2020"/>
                </a:solidFill>
                <a:latin typeface="SimSun"/>
                <a:cs typeface="SimSun"/>
              </a:rPr>
              <a:t>t"	</a:t>
            </a:r>
            <a:r>
              <a:rPr sz="2062" spc="-703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703" dirty="0">
                <a:solidFill>
                  <a:srgbClr val="BA2020"/>
                </a:solidFill>
                <a:latin typeface="SimSun"/>
                <a:cs typeface="SimSun"/>
              </a:rPr>
              <a:t>Числа,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не</a:t>
            </a:r>
            <a:r>
              <a:rPr sz="2062" spc="-43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равные</a:t>
            </a:r>
            <a:r>
              <a:rPr sz="2062" spc="-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808" dirty="0">
                <a:solidFill>
                  <a:srgbClr val="BA2020"/>
                </a:solidFill>
                <a:latin typeface="SimSun"/>
                <a:cs typeface="SimSun"/>
              </a:rPr>
              <a:t>нулю,</a:t>
            </a:r>
            <a:r>
              <a:rPr sz="2062" spc="34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истина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2025975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062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062" spc="-74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(</a:t>
            </a:r>
            <a:r>
              <a:rPr sz="2062" spc="-825" dirty="0">
                <a:latin typeface="SimSun"/>
                <a:cs typeface="SimSun"/>
              </a:rPr>
              <a:t> </a:t>
            </a:r>
            <a:r>
              <a:rPr sz="2062" spc="120" dirty="0">
                <a:latin typeface="SimSun"/>
                <a:cs typeface="SimSun"/>
              </a:rPr>
              <a:t>x)	</a:t>
            </a:r>
            <a:r>
              <a:rPr sz="2062" spc="69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69" dirty="0">
                <a:solidFill>
                  <a:srgbClr val="BA2020"/>
                </a:solidFill>
                <a:latin typeface="SimSun"/>
                <a:cs typeface="SimSun"/>
              </a:rPr>
              <a:t>f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1134"/>
              </a:lnSpc>
              <a:spcBef>
                <a:spcPts val="610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3</a:t>
            </a:r>
            <a:endParaRPr sz="1031" dirty="0">
              <a:latin typeface="Microsoft JhengHei UI"/>
              <a:cs typeface="Microsoft JhengHei UI"/>
            </a:endParaRPr>
          </a:p>
          <a:p>
            <a:pPr marL="21820">
              <a:lnSpc>
                <a:spcPts val="2156"/>
              </a:lnSpc>
              <a:tabLst>
                <a:tab pos="415669" algn="l"/>
                <a:tab pos="4119591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062" spc="17" dirty="0">
                <a:latin typeface="SimSun"/>
                <a:cs typeface="SimSun"/>
              </a:rPr>
              <a:t>x</a:t>
            </a:r>
            <a:r>
              <a:rPr sz="2062" spc="447" dirty="0"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=</a:t>
            </a:r>
            <a:r>
              <a:rPr sz="2062" spc="447" dirty="0"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82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solidFill>
                  <a:srgbClr val="BA2020"/>
                </a:solidFill>
                <a:latin typeface="SimSun"/>
                <a:cs typeface="SimSun"/>
              </a:rPr>
              <a:t>f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481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55" dirty="0">
                <a:solidFill>
                  <a:srgbClr val="007F00"/>
                </a:solidFill>
                <a:latin typeface="SimSun"/>
                <a:cs typeface="SimSun"/>
              </a:rPr>
              <a:t>i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f</a:t>
            </a:r>
            <a:r>
              <a:rPr sz="2062" spc="481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0</a:t>
            </a:r>
            <a:r>
              <a:rPr sz="2062" spc="507" dirty="0">
                <a:latin typeface="SimSun"/>
                <a:cs typeface="SimSun"/>
              </a:rPr>
              <a:t> </a:t>
            </a:r>
            <a:r>
              <a:rPr sz="2062" spc="180" dirty="0">
                <a:solidFill>
                  <a:srgbClr val="007F00"/>
                </a:solidFill>
                <a:latin typeface="SimSun"/>
                <a:cs typeface="SimSun"/>
              </a:rPr>
              <a:t>els</a:t>
            </a:r>
            <a:r>
              <a:rPr sz="2062" spc="17" dirty="0">
                <a:solidFill>
                  <a:srgbClr val="007F00"/>
                </a:solidFill>
                <a:latin typeface="SimSun"/>
                <a:cs typeface="SimSun"/>
              </a:rPr>
              <a:t>e</a:t>
            </a:r>
            <a:r>
              <a:rPr sz="2062" spc="507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spc="-825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223" dirty="0">
                <a:solidFill>
                  <a:srgbClr val="BA2020"/>
                </a:solidFill>
                <a:latin typeface="SimSun"/>
                <a:cs typeface="SimSun"/>
              </a:rPr>
              <a:t>t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"</a:t>
            </a:r>
            <a:r>
              <a:rPr sz="2062" dirty="0">
                <a:solidFill>
                  <a:srgbClr val="BA2020"/>
                </a:solidFill>
                <a:latin typeface="SimSun"/>
                <a:cs typeface="SimSun"/>
              </a:rPr>
              <a:t>	</a:t>
            </a:r>
            <a:r>
              <a:rPr sz="2062" spc="120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Ноль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solidFill>
                  <a:srgbClr val="BA2020"/>
                </a:solidFill>
                <a:latin typeface="SimSun"/>
                <a:cs typeface="SimSun"/>
              </a:rPr>
              <a:t>-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это</a:t>
            </a:r>
            <a:r>
              <a:rPr sz="2062" spc="26" dirty="0">
                <a:solidFill>
                  <a:srgbClr val="BA2020"/>
                </a:solidFill>
                <a:latin typeface="SimSun"/>
                <a:cs typeface="SimSun"/>
              </a:rPr>
              <a:t> </a:t>
            </a:r>
            <a:r>
              <a:rPr sz="2062" spc="-1014" dirty="0">
                <a:solidFill>
                  <a:srgbClr val="BA2020"/>
                </a:solidFill>
                <a:latin typeface="SimSun"/>
                <a:cs typeface="SimSun"/>
              </a:rPr>
              <a:t>ложь</a:t>
            </a:r>
            <a:endParaRPr sz="2062" dirty="0">
              <a:latin typeface="SimSun"/>
              <a:cs typeface="SimSun"/>
            </a:endParaRPr>
          </a:p>
          <a:p>
            <a:pPr marL="21820">
              <a:lnSpc>
                <a:spcPts val="2268"/>
              </a:lnSpc>
              <a:tabLst>
                <a:tab pos="424396" algn="l"/>
                <a:tab pos="2025975" algn="l"/>
              </a:tabLst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062" spc="155" dirty="0">
                <a:solidFill>
                  <a:srgbClr val="007F00"/>
                </a:solidFill>
                <a:latin typeface="SimSun"/>
                <a:cs typeface="SimSun"/>
              </a:rPr>
              <a:t>print</a:t>
            </a:r>
            <a:r>
              <a:rPr sz="2062" spc="-746" dirty="0">
                <a:solidFill>
                  <a:srgbClr val="007F00"/>
                </a:solidFill>
                <a:latin typeface="SimSun"/>
                <a:cs typeface="SimSun"/>
              </a:rPr>
              <a:t> </a:t>
            </a:r>
            <a:r>
              <a:rPr sz="2062" spc="17" dirty="0">
                <a:latin typeface="SimSun"/>
                <a:cs typeface="SimSun"/>
              </a:rPr>
              <a:t>(</a:t>
            </a:r>
            <a:r>
              <a:rPr sz="2062" spc="-825" dirty="0">
                <a:latin typeface="SimSun"/>
                <a:cs typeface="SimSun"/>
              </a:rPr>
              <a:t> </a:t>
            </a:r>
            <a:r>
              <a:rPr sz="2062" spc="120" dirty="0">
                <a:latin typeface="SimSun"/>
                <a:cs typeface="SimSun"/>
              </a:rPr>
              <a:t>x)	</a:t>
            </a:r>
            <a:r>
              <a:rPr sz="2062" spc="69" dirty="0">
                <a:solidFill>
                  <a:srgbClr val="3F7F7F"/>
                </a:solidFill>
                <a:latin typeface="SimSun"/>
                <a:cs typeface="SimSun"/>
              </a:rPr>
              <a:t>#</a:t>
            </a:r>
            <a:r>
              <a:rPr sz="2062" spc="69" dirty="0">
                <a:solidFill>
                  <a:srgbClr val="BA2020"/>
                </a:solidFill>
                <a:latin typeface="SimSun"/>
                <a:cs typeface="SimSun"/>
              </a:rPr>
              <a:t>t</a:t>
            </a:r>
            <a:endParaRPr sz="2062" dirty="0">
              <a:latin typeface="SimSun"/>
              <a:cs typeface="SimSun"/>
            </a:endParaRPr>
          </a:p>
          <a:p>
            <a:pPr marL="21820">
              <a:spcBef>
                <a:spcPts val="610"/>
              </a:spcBef>
            </a:pPr>
            <a:r>
              <a:rPr sz="1031" dirty="0">
                <a:solidFill>
                  <a:srgbClr val="8C8C8C"/>
                </a:solidFill>
                <a:latin typeface="Microsoft JhengHei UI"/>
                <a:cs typeface="Microsoft JhengHei UI"/>
              </a:rPr>
              <a:t>6</a:t>
            </a:r>
            <a:endParaRPr sz="1031" dirty="0">
              <a:latin typeface="Microsoft JhengHei UI"/>
              <a:cs typeface="Microsoft JhengHei UI"/>
            </a:endParaRPr>
          </a:p>
          <a:p>
            <a:pPr>
              <a:spcBef>
                <a:spcPts val="129"/>
              </a:spcBef>
            </a:pPr>
            <a:endParaRPr sz="601" dirty="0">
              <a:latin typeface="Microsoft JhengHei UI"/>
              <a:cs typeface="Microsoft JhengHei UI"/>
            </a:endParaRPr>
          </a:p>
          <a:p>
            <a:pPr marL="402577" marR="8728">
              <a:lnSpc>
                <a:spcPct val="102600"/>
              </a:lnSpc>
            </a:pPr>
            <a:r>
              <a:rPr sz="2200" spc="-69" dirty="0">
                <a:latin typeface="Tahoma"/>
                <a:cs typeface="Tahoma"/>
              </a:rPr>
              <a:t>Использовать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тернанрый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оператор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нужно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крайне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умеренно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только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тех </a:t>
            </a:r>
            <a:r>
              <a:rPr sz="2200" spc="-9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случаях,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когда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все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его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составные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части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относительно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просты,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иначе </a:t>
            </a:r>
            <a:r>
              <a:rPr sz="2200" spc="-103" dirty="0">
                <a:latin typeface="Tahoma"/>
                <a:cs typeface="Tahoma"/>
              </a:rPr>
              <a:t> предпочтительнее </a:t>
            </a:r>
            <a:r>
              <a:rPr sz="2200" spc="-77" dirty="0">
                <a:latin typeface="Tahoma"/>
                <a:cs typeface="Tahoma"/>
              </a:rPr>
              <a:t>использовать </a:t>
            </a:r>
            <a:r>
              <a:rPr sz="2200" spc="-52" dirty="0">
                <a:latin typeface="Tahoma"/>
                <a:cs typeface="Tahoma"/>
              </a:rPr>
              <a:t>форму </a:t>
            </a:r>
            <a:r>
              <a:rPr sz="2200" spc="-94" dirty="0">
                <a:latin typeface="Tahoma"/>
                <a:cs typeface="Tahoma"/>
              </a:rPr>
              <a:t>полного </a:t>
            </a:r>
            <a:r>
              <a:rPr sz="2200" spc="-112" dirty="0">
                <a:latin typeface="Tahoma"/>
                <a:cs typeface="Tahoma"/>
              </a:rPr>
              <a:t>оператора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spc="17" dirty="0">
                <a:solidFill>
                  <a:srgbClr val="1F973F"/>
                </a:solidFill>
                <a:latin typeface="SimSun"/>
                <a:cs typeface="SimSun"/>
              </a:rPr>
              <a:t>if </a:t>
            </a:r>
            <a:r>
              <a:rPr sz="2200" spc="-60" dirty="0">
                <a:latin typeface="Tahoma"/>
                <a:cs typeface="Tahoma"/>
              </a:rPr>
              <a:t>для </a:t>
            </a:r>
            <a:r>
              <a:rPr sz="2200" spc="-103" dirty="0">
                <a:latin typeface="Tahoma"/>
                <a:cs typeface="Tahoma"/>
              </a:rPr>
              <a:t>облегчения </a:t>
            </a:r>
            <a:r>
              <a:rPr sz="2200" spc="-567" dirty="0">
                <a:latin typeface="Tahoma"/>
                <a:cs typeface="Tahoma"/>
              </a:rPr>
              <a:t> </a:t>
            </a:r>
            <a:r>
              <a:rPr sz="2200" spc="-112" dirty="0">
                <a:latin typeface="Tahoma"/>
                <a:cs typeface="Tahoma"/>
              </a:rPr>
              <a:t>его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будущего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модифицирования.</a:t>
            </a:r>
            <a:endParaRPr sz="2200" dirty="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251184544"/>
      </p:ext>
    </p:extLst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</TotalTime>
  <Words>856</Words>
  <Application>Microsoft Office PowerPoint</Application>
  <PresentationFormat>Лист A4 (210x297 мм)</PresentationFormat>
  <Paragraphs>81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7" baseType="lpstr">
      <vt:lpstr>Microsoft JhengHei UI</vt:lpstr>
      <vt:lpstr>SimSun</vt:lpstr>
      <vt:lpstr>Arial</vt:lpstr>
      <vt:lpstr>Calibri</vt:lpstr>
      <vt:lpstr>Calibri Light</vt:lpstr>
      <vt:lpstr>Lucida Sans Unicode</vt:lpstr>
      <vt:lpstr>Tahoma</vt:lpstr>
      <vt:lpstr>Times New Roman</vt:lpstr>
      <vt:lpstr>Trebuchet MS</vt:lpstr>
      <vt:lpstr>Тема Office</vt:lpstr>
      <vt:lpstr>Презентация PowerPoint</vt:lpstr>
      <vt:lpstr>Презентация PowerPoint</vt:lpstr>
      <vt:lpstr>Оператор if</vt:lpstr>
      <vt:lpstr>Множественное ветвление  Рассмотрим пример оператора if, содержащего все необязательные части:</vt:lpstr>
      <vt:lpstr>Ограничения блоков: правила отступов</vt:lpstr>
      <vt:lpstr>Тернарное выражение if/else</vt:lpstr>
      <vt:lpstr>Тернарное выражение if/else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10</cp:revision>
  <dcterms:created xsi:type="dcterms:W3CDTF">2024-06-07T06:06:22Z</dcterms:created>
  <dcterms:modified xsi:type="dcterms:W3CDTF">2024-06-07T09:51:25Z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