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8.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Функции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042ECA16-71FA-4EE6-9FC3-4B8EDFE4E1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1177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12" dirty="0"/>
              <a:t>Локальные</a:t>
            </a:r>
            <a:r>
              <a:rPr sz="3200" spc="43" dirty="0"/>
              <a:t> </a:t>
            </a:r>
            <a:r>
              <a:rPr sz="3200" spc="-137" dirty="0"/>
              <a:t>переменные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DB640335-2DA5-4625-9BB1-1CB50A98FAB3}"/>
              </a:ext>
            </a:extLst>
          </p:cNvPr>
          <p:cNvSpPr txBox="1"/>
          <p:nvPr/>
        </p:nvSpPr>
        <p:spPr>
          <a:xfrm>
            <a:off x="381000" y="603890"/>
            <a:ext cx="8209543" cy="242713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определения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никоим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образом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не 	</a:t>
            </a:r>
            <a:r>
              <a:rPr sz="2200" spc="-52" dirty="0">
                <a:latin typeface="Microsoft Sans Serif"/>
                <a:cs typeface="Microsoft Sans Serif"/>
              </a:rPr>
              <a:t>связаны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другими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переменными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таким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именем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пределами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имена 	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локальными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56732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Это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называется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b="1" spc="-120" dirty="0">
                <a:solidFill>
                  <a:srgbClr val="F7931E"/>
                </a:solidFill>
                <a:latin typeface="Arial"/>
                <a:cs typeface="Arial"/>
              </a:rPr>
              <a:t>областью</a:t>
            </a:r>
            <a:r>
              <a:rPr sz="2200" b="1" spc="17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b="1" spc="-86" dirty="0">
                <a:solidFill>
                  <a:srgbClr val="F7931E"/>
                </a:solidFill>
                <a:latin typeface="Arial"/>
                <a:cs typeface="Arial"/>
              </a:rPr>
              <a:t>видимости</a:t>
            </a:r>
            <a:r>
              <a:rPr sz="2200" b="1" spc="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b="1" spc="-86" dirty="0">
                <a:solidFill>
                  <a:srgbClr val="F7931E"/>
                </a:solidFill>
                <a:latin typeface="Arial"/>
                <a:cs typeface="Arial"/>
              </a:rPr>
              <a:t>переменной</a:t>
            </a:r>
            <a:r>
              <a:rPr sz="2200" spc="-86" dirty="0">
                <a:latin typeface="Microsoft Sans Serif"/>
                <a:cs typeface="Microsoft Sans Serif"/>
              </a:rPr>
              <a:t>.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Область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видимости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всех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переменных 	</a:t>
            </a:r>
            <a:r>
              <a:rPr sz="2200" spc="-52" dirty="0">
                <a:latin typeface="Microsoft Sans Serif"/>
                <a:cs typeface="Microsoft Sans Serif"/>
              </a:rPr>
              <a:t>ограничена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блоком,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котором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объявлены,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начиная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точки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объявления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имени.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6" name="object 22">
            <a:extLst>
              <a:ext uri="{FF2B5EF4-FFF2-40B4-BE49-F238E27FC236}">
                <a16:creationId xmlns:a16="http://schemas.microsoft.com/office/drawing/2014/main" id="{A626F76A-49A3-44DC-8332-A112098F25B9}"/>
              </a:ext>
            </a:extLst>
          </p:cNvPr>
          <p:cNvSpPr txBox="1"/>
          <p:nvPr/>
        </p:nvSpPr>
        <p:spPr>
          <a:xfrm>
            <a:off x="2269367" y="4020555"/>
            <a:ext cx="2981619" cy="6949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</a:pP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8366">
              <a:lnSpc>
                <a:spcPts val="1701"/>
              </a:lnSpc>
            </a:pP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80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7" name="object 23">
            <a:extLst>
              <a:ext uri="{FF2B5EF4-FFF2-40B4-BE49-F238E27FC236}">
                <a16:creationId xmlns:a16="http://schemas.microsoft.com/office/drawing/2014/main" id="{E4EDB9A7-E470-4C89-BCA6-91AEC2F2E823}"/>
              </a:ext>
            </a:extLst>
          </p:cNvPr>
          <p:cNvSpPr txBox="1"/>
          <p:nvPr/>
        </p:nvSpPr>
        <p:spPr>
          <a:xfrm>
            <a:off x="788484" y="2967878"/>
            <a:ext cx="4393115" cy="330250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75" dirty="0">
                <a:latin typeface="Calibri"/>
                <a:cs typeface="Calibri"/>
              </a:rPr>
              <a:t>func(</a:t>
            </a:r>
            <a:r>
              <a:rPr sz="2200" spc="-180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x):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75" dirty="0">
                <a:latin typeface="Calibri"/>
                <a:cs typeface="Calibri"/>
              </a:rPr>
              <a:t>func(</a:t>
            </a:r>
            <a:r>
              <a:rPr sz="2200" spc="-196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8" name="object 21">
            <a:extLst>
              <a:ext uri="{FF2B5EF4-FFF2-40B4-BE49-F238E27FC236}">
                <a16:creationId xmlns:a16="http://schemas.microsoft.com/office/drawing/2014/main" id="{A4F76E20-1030-40FA-B19B-0C01F278F0CD}"/>
              </a:ext>
            </a:extLst>
          </p:cNvPr>
          <p:cNvSpPr txBox="1"/>
          <p:nvPr/>
        </p:nvSpPr>
        <p:spPr>
          <a:xfrm>
            <a:off x="2256962" y="3647236"/>
            <a:ext cx="3542328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1037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E0E9D3C6-9B99-4ABC-8C9A-D80AF4FC28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2354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22">
            <a:extLst>
              <a:ext uri="{FF2B5EF4-FFF2-40B4-BE49-F238E27FC236}">
                <a16:creationId xmlns:a16="http://schemas.microsoft.com/office/drawing/2014/main" id="{4E7F56A5-ED14-47D4-BC14-E847FD5ED09A}"/>
              </a:ext>
            </a:extLst>
          </p:cNvPr>
          <p:cNvSpPr txBox="1"/>
          <p:nvPr/>
        </p:nvSpPr>
        <p:spPr>
          <a:xfrm>
            <a:off x="457200" y="463218"/>
            <a:ext cx="8120083" cy="5785744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76764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переменной,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определённой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высшем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уровне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программы, 	</a:t>
            </a:r>
            <a:r>
              <a:rPr sz="2200" spc="-86" dirty="0">
                <a:latin typeface="Microsoft Sans Serif"/>
                <a:cs typeface="Microsoft Sans Serif"/>
              </a:rPr>
              <a:t>необходимо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явно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указать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её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локально,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глобально.</a:t>
            </a:r>
            <a:endParaRPr sz="2200" dirty="0">
              <a:latin typeface="Microsoft Sans Serif"/>
              <a:cs typeface="Microsoft Sans Serif"/>
            </a:endParaRPr>
          </a:p>
          <a:p>
            <a:pPr marL="476764" marR="196379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Без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применения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зарезервированного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слова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невозможно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значение 	</a:t>
            </a:r>
            <a:r>
              <a:rPr sz="2200" spc="-60" dirty="0">
                <a:latin typeface="Microsoft Sans Serif"/>
                <a:cs typeface="Microsoft Sans Serif"/>
              </a:rPr>
              <a:t>переменной,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определённой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пределами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369"/>
              </a:spcBef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25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15" dirty="0">
                <a:latin typeface="Calibri"/>
                <a:cs typeface="Calibri"/>
              </a:rPr>
              <a:t>func</a:t>
            </a:r>
            <a:r>
              <a:rPr sz="2200" spc="-112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88765" algn="l"/>
                <a:tab pos="14826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dirty="0">
                <a:solidFill>
                  <a:srgbClr val="AA21FF"/>
                </a:solidFill>
                <a:latin typeface="Calibri"/>
                <a:cs typeface="Calibri"/>
              </a:rPr>
              <a:t>	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global</a:t>
            </a:r>
            <a:r>
              <a:rPr sz="2200" spc="258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15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5021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15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80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15" dirty="0">
                <a:latin typeface="Calibri"/>
                <a:cs typeface="Calibri"/>
              </a:rPr>
              <a:t>func</a:t>
            </a:r>
            <a:r>
              <a:rPr sz="2200" spc="-120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50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BA2020"/>
                </a:solidFill>
                <a:latin typeface="Calibri"/>
                <a:cs typeface="Calibri"/>
              </a:rPr>
              <a:t>Replace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8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78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="</a:t>
            </a:r>
            <a:r>
              <a:rPr sz="2200" spc="318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=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17</a:t>
            </a:r>
            <a:endParaRPr sz="2200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145404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227017B-3742-4DAC-9FC0-1ADB87CFE7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6152" y="132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global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A38888C-2664-481C-8913-93BBB5326647}"/>
              </a:ext>
            </a:extLst>
          </p:cNvPr>
          <p:cNvSpPr txBox="1"/>
          <p:nvPr/>
        </p:nvSpPr>
        <p:spPr>
          <a:xfrm>
            <a:off x="333743" y="598009"/>
            <a:ext cx="4238258" cy="2305466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21820">
              <a:spcBef>
                <a:spcPts val="258"/>
              </a:spcBef>
              <a:tabLst>
                <a:tab pos="411305" algn="l"/>
                <a:tab pos="129828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87" dirty="0">
                <a:latin typeface="Times New Roman"/>
                <a:cs typeface="Times New Roman"/>
              </a:rPr>
              <a:t> </a:t>
            </a:r>
            <a:r>
              <a:rPr sz="2200" spc="-43" dirty="0">
                <a:latin typeface="Times New Roman"/>
                <a:cs typeface="Times New Roman"/>
              </a:rPr>
              <a:t>24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292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76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96" dirty="0">
                <a:latin typeface="Times New Roman"/>
                <a:cs typeface="Times New Roman"/>
              </a:rPr>
              <a:t> </a:t>
            </a:r>
            <a:r>
              <a:rPr sz="2200" spc="60" dirty="0">
                <a:latin typeface="Times New Roman"/>
                <a:cs typeface="Times New Roman"/>
              </a:rPr>
              <a:t>100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Локальная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переменная</a:t>
            </a:r>
            <a:r>
              <a:rPr sz="2200" spc="85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imes New Roman"/>
                <a:cs typeface="Times New Roman"/>
              </a:rPr>
              <a:t>x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676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Times New Roman"/>
                <a:cs typeface="Times New Roman"/>
              </a:rPr>
              <a:t>func</a:t>
            </a:r>
            <a:r>
              <a:rPr sz="2200" spc="-129" dirty="0">
                <a:latin typeface="Times New Roman"/>
                <a:cs typeface="Times New Roman"/>
              </a:rPr>
              <a:t> </a:t>
            </a:r>
            <a:r>
              <a:rPr sz="2200" spc="275" dirty="0">
                <a:latin typeface="Times New Roman"/>
                <a:cs typeface="Times New Roman"/>
              </a:rPr>
              <a:t>()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417849" algn="l"/>
                <a:tab pos="1519754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imes New Roman"/>
                <a:cs typeface="Times New Roman"/>
              </a:rPr>
              <a:t>print</a:t>
            </a:r>
            <a:r>
              <a:rPr sz="2200" spc="326" dirty="0">
                <a:latin typeface="Times New Roman"/>
                <a:cs typeface="Times New Roman"/>
              </a:rPr>
              <a:t>(</a:t>
            </a:r>
            <a:r>
              <a:rPr sz="2200" spc="-196" dirty="0">
                <a:latin typeface="Times New Roman"/>
                <a:cs typeface="Times New Roman"/>
              </a:rPr>
              <a:t> </a:t>
            </a:r>
            <a:r>
              <a:rPr sz="2200" spc="180" dirty="0">
                <a:latin typeface="Times New Roman"/>
                <a:cs typeface="Times New Roman"/>
              </a:rPr>
              <a:t>x)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Выводит</a:t>
            </a:r>
            <a:r>
              <a:rPr sz="2200" spc="318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imes New Roman"/>
                <a:cs typeface="Times New Roman"/>
              </a:rPr>
              <a:t>100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DCF5E457-1A83-4C40-9F46-D90EB3AC3F5F}"/>
              </a:ext>
            </a:extLst>
          </p:cNvPr>
          <p:cNvSpPr txBox="1"/>
          <p:nvPr/>
        </p:nvSpPr>
        <p:spPr>
          <a:xfrm>
            <a:off x="4648200" y="609600"/>
            <a:ext cx="5638800" cy="201378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512"/>
              </a:lnSpc>
              <a:spcBef>
                <a:spcPts val="163"/>
              </a:spcBef>
              <a:tabLst>
                <a:tab pos="408032" algn="l"/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83" dirty="0">
                <a:latin typeface="Times New Roman"/>
                <a:cs typeface="Times New Roman"/>
              </a:rPr>
              <a:t>y,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120" dirty="0">
                <a:latin typeface="Times New Roman"/>
                <a:cs typeface="Times New Roman"/>
              </a:rPr>
              <a:t>z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206" dirty="0">
                <a:latin typeface="Times New Roman"/>
                <a:cs typeface="Times New Roman"/>
              </a:rPr>
              <a:t> </a:t>
            </a:r>
            <a:r>
              <a:rPr sz="2200" spc="378" dirty="0">
                <a:latin typeface="Times New Roman"/>
                <a:cs typeface="Times New Roman"/>
              </a:rPr>
              <a:t>,</a:t>
            </a:r>
            <a:r>
              <a:rPr sz="2200" spc="670" dirty="0"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2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Глобальные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переменные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185250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86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spc="86" dirty="0">
                <a:solidFill>
                  <a:srgbClr val="BA2020"/>
                </a:solidFill>
                <a:latin typeface="Times New Roman"/>
                <a:cs typeface="Times New Roman"/>
              </a:rPr>
              <a:t>в</a:t>
            </a:r>
            <a:r>
              <a:rPr sz="2200" spc="369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модуле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400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imes New Roman"/>
                <a:cs typeface="Times New Roman"/>
              </a:rPr>
              <a:t>def</a:t>
            </a:r>
            <a:r>
              <a:rPr sz="2200" spc="825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283" dirty="0">
                <a:latin typeface="Times New Roman"/>
                <a:cs typeface="Times New Roman"/>
              </a:rPr>
              <a:t>all_global</a:t>
            </a:r>
            <a:r>
              <a:rPr sz="2200" spc="-103" dirty="0">
                <a:latin typeface="Times New Roman"/>
                <a:cs typeface="Times New Roman"/>
              </a:rPr>
              <a:t> </a:t>
            </a:r>
            <a:r>
              <a:rPr sz="2200" spc="335" dirty="0">
                <a:latin typeface="Times New Roman"/>
                <a:cs typeface="Times New Roman"/>
              </a:rPr>
              <a:t>():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860794" algn="l"/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Times New Roman"/>
                <a:cs typeface="Times New Roman"/>
              </a:rPr>
              <a:t>global</a:t>
            </a:r>
            <a:r>
              <a:rPr sz="2200" spc="730" dirty="0">
                <a:solidFill>
                  <a:srgbClr val="007F00"/>
                </a:solidFill>
                <a:latin typeface="Times New Roman"/>
                <a:cs typeface="Times New Roman"/>
              </a:rPr>
              <a:t> </a:t>
            </a:r>
            <a:r>
              <a:rPr sz="2200" spc="-86" dirty="0">
                <a:latin typeface="Times New Roman"/>
                <a:cs typeface="Times New Roman"/>
              </a:rPr>
              <a:t>x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Объявление</a:t>
            </a:r>
            <a:r>
              <a:rPr sz="2200" spc="687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присваеваемой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366"/>
              </a:lnSpc>
              <a:tabLst>
                <a:tab pos="1962697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глобальной</a:t>
            </a:r>
            <a:r>
              <a:rPr sz="2200" spc="335" dirty="0">
                <a:solidFill>
                  <a:srgbClr val="BA2020"/>
                </a:solidFill>
                <a:latin typeface="Times New Roman"/>
                <a:cs typeface="Times New Roman"/>
              </a:rPr>
              <a:t> 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переменной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lnSpc>
                <a:spcPts val="1512"/>
              </a:lnSpc>
              <a:tabLst>
                <a:tab pos="854248" algn="l"/>
                <a:tab pos="207397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latin typeface="Times New Roman"/>
                <a:cs typeface="Times New Roman"/>
              </a:rPr>
              <a:t>x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y</a:t>
            </a:r>
            <a:r>
              <a:rPr sz="2200" spc="661" dirty="0"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AA21FF"/>
                </a:solidFill>
                <a:latin typeface="Times New Roman"/>
                <a:cs typeface="Times New Roman"/>
              </a:rPr>
              <a:t>+</a:t>
            </a:r>
            <a:r>
              <a:rPr sz="2200" spc="670" dirty="0">
                <a:solidFill>
                  <a:srgbClr val="AA21FF"/>
                </a:solidFill>
                <a:latin typeface="Times New Roman"/>
                <a:cs typeface="Times New Roman"/>
              </a:rPr>
              <a:t> </a:t>
            </a:r>
            <a:r>
              <a:rPr sz="2200" spc="34" dirty="0">
                <a:latin typeface="Times New Roman"/>
                <a:cs typeface="Times New Roman"/>
              </a:rPr>
              <a:t>z</a:t>
            </a:r>
            <a:r>
              <a:rPr sz="2200" dirty="0"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3F7F7F"/>
                </a:solidFill>
                <a:latin typeface="Times New Roman"/>
                <a:cs typeface="Times New Roman"/>
              </a:rPr>
              <a:t>#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Объявлять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y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и</a:t>
            </a:r>
            <a:r>
              <a:rPr sz="2200" spc="481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120" dirty="0">
                <a:solidFill>
                  <a:srgbClr val="BA2020"/>
                </a:solidFill>
                <a:latin typeface="Times New Roman"/>
                <a:cs typeface="Times New Roman"/>
              </a:rPr>
              <a:t>z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dirty="0">
                <a:solidFill>
                  <a:srgbClr val="BA2020"/>
                </a:solidFill>
                <a:latin typeface="Times New Roman"/>
                <a:cs typeface="Times New Roman"/>
              </a:rPr>
              <a:t>не</a:t>
            </a:r>
            <a:r>
              <a:rPr sz="2200" spc="490" dirty="0">
                <a:solidFill>
                  <a:srgbClr val="BA2020"/>
                </a:solidFill>
                <a:latin typeface="Times New Roman"/>
                <a:cs typeface="Times New Roman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imes New Roman"/>
                <a:cs typeface="Times New Roman"/>
              </a:rPr>
              <a:t>нужно</a:t>
            </a:r>
            <a:endParaRPr sz="2200" dirty="0">
              <a:latin typeface="Times New Roman"/>
              <a:cs typeface="Times New Roman"/>
            </a:endParaRPr>
          </a:p>
          <a:p>
            <a:pPr marL="21820"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AC762973-557A-489D-9FFE-7B44DA91A526}"/>
              </a:ext>
            </a:extLst>
          </p:cNvPr>
          <p:cNvSpPr txBox="1"/>
          <p:nvPr/>
        </p:nvSpPr>
        <p:spPr>
          <a:xfrm>
            <a:off x="333742" y="2916008"/>
            <a:ext cx="9343645" cy="322203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Добавленное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объявление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55" dirty="0">
                <a:solidFill>
                  <a:srgbClr val="1F973F"/>
                </a:solidFill>
                <a:latin typeface="Calibri"/>
                <a:cs typeface="Calibri"/>
              </a:rPr>
              <a:t>global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привело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тому,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теперь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ссылается 	</a:t>
            </a:r>
            <a:r>
              <a:rPr sz="2200" dirty="0">
                <a:latin typeface="Microsoft Sans Serif"/>
                <a:cs typeface="Microsoft Sans Serif"/>
              </a:rPr>
              <a:t>на имя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69" dirty="0"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снаружи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-34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раз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представляют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же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переменную,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потому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изменение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256383">
              <a:spcBef>
                <a:spcPts val="34"/>
              </a:spcBef>
            </a:pP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приводит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изменению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solidFill>
                  <a:srgbClr val="1F973F"/>
                </a:solidFill>
                <a:latin typeface="Calibri"/>
                <a:cs typeface="Calibri"/>
              </a:rPr>
              <a:t>x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29" dirty="0">
                <a:latin typeface="Microsoft Sans Serif"/>
                <a:cs typeface="Microsoft Sans Serif"/>
              </a:rPr>
              <a:t>ее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пределами.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43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86" dirty="0">
                <a:latin typeface="Microsoft Sans Serif"/>
                <a:cs typeface="Microsoft Sans Serif"/>
              </a:rPr>
              <a:t>Переменные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96" dirty="0">
                <a:latin typeface="Calibri"/>
                <a:cs typeface="Calibri"/>
              </a:rPr>
              <a:t>z</a:t>
            </a:r>
            <a:r>
              <a:rPr sz="2200" spc="112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ищет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модуле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автоматически.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092" indent="-233473">
              <a:lnSpc>
                <a:spcPct val="101499"/>
              </a:lnSpc>
              <a:spcBef>
                <a:spcPts val="40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Кроме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89" dirty="0">
                <a:latin typeface="Calibri"/>
                <a:cs typeface="Calibri"/>
              </a:rPr>
              <a:t>all_global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переменная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94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вообще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во 	включающем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модуле;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данном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случае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первое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создает 	</a:t>
            </a:r>
            <a:r>
              <a:rPr sz="2200" spc="-77" dirty="0">
                <a:latin typeface="Microsoft Sans Serif"/>
                <a:cs typeface="Microsoft Sans Serif"/>
              </a:rPr>
              <a:t>переменную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14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модуле.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10154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CD05A294-1505-49E7-8D41-B5524E5C1D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221671"/>
            <a:ext cx="869148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20" dirty="0"/>
              <a:t>Глобальные</a:t>
            </a:r>
            <a:r>
              <a:rPr sz="3200" spc="-34" dirty="0"/>
              <a:t> </a:t>
            </a:r>
            <a:r>
              <a:rPr sz="3200" spc="-146" dirty="0"/>
              <a:t>переменные</a:t>
            </a:r>
            <a:r>
              <a:rPr sz="3200" dirty="0"/>
              <a:t> </a:t>
            </a:r>
            <a:r>
              <a:rPr sz="3200" spc="-77" dirty="0"/>
              <a:t>только</a:t>
            </a:r>
            <a:r>
              <a:rPr sz="3200" spc="-34" dirty="0"/>
              <a:t> </a:t>
            </a:r>
            <a:r>
              <a:rPr sz="3200" dirty="0"/>
              <a:t>для</a:t>
            </a:r>
            <a:r>
              <a:rPr sz="3200" spc="-26" dirty="0"/>
              <a:t> </a:t>
            </a:r>
            <a:r>
              <a:rPr sz="3200" spc="-103" dirty="0"/>
              <a:t>крайних</a:t>
            </a:r>
            <a:r>
              <a:rPr sz="3200" spc="-17" dirty="0"/>
              <a:t> </a:t>
            </a:r>
            <a:r>
              <a:rPr sz="3200" spc="-52" dirty="0"/>
              <a:t>случаев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FDAC585-397F-494D-A8CE-6E84EE03F47A}"/>
              </a:ext>
            </a:extLst>
          </p:cNvPr>
          <p:cNvSpPr txBox="1">
            <a:spLocks/>
          </p:cNvSpPr>
          <p:nvPr/>
        </p:nvSpPr>
        <p:spPr>
          <a:xfrm>
            <a:off x="381000" y="590871"/>
            <a:ext cx="8991600" cy="243880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z="2200" spc="-77" dirty="0"/>
              <a:t>Присваиваемые</a:t>
            </a:r>
            <a:r>
              <a:rPr lang="ru-RU" sz="2200" spc="26" dirty="0"/>
              <a:t> </a:t>
            </a:r>
            <a:r>
              <a:rPr lang="ru-RU" sz="2200" spc="-17" dirty="0"/>
              <a:t>внутри</a:t>
            </a:r>
            <a:r>
              <a:rPr lang="ru-RU" sz="2200" spc="43" dirty="0"/>
              <a:t> </a:t>
            </a:r>
            <a:r>
              <a:rPr lang="ru-RU" sz="2200" spc="103" dirty="0" err="1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lang="ru-RU"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sz="2200" spc="-94" dirty="0"/>
              <a:t>переменные</a:t>
            </a:r>
            <a:r>
              <a:rPr lang="ru-RU" sz="2200" spc="43" dirty="0"/>
              <a:t> </a:t>
            </a:r>
            <a:r>
              <a:rPr lang="ru-RU" sz="2200" dirty="0"/>
              <a:t>по</a:t>
            </a:r>
            <a:r>
              <a:rPr lang="ru-RU" sz="2200" spc="43" dirty="0"/>
              <a:t> </a:t>
            </a:r>
            <a:r>
              <a:rPr lang="ru-RU" sz="2200" spc="-34" dirty="0"/>
              <a:t>умолчанию</a:t>
            </a:r>
            <a:r>
              <a:rPr lang="ru-RU" sz="2200" spc="52" dirty="0"/>
              <a:t> </a:t>
            </a:r>
            <a:r>
              <a:rPr lang="ru-RU" sz="2200" spc="-43" dirty="0"/>
              <a:t>будут</a:t>
            </a:r>
            <a:r>
              <a:rPr lang="ru-RU" sz="2200" spc="43" dirty="0"/>
              <a:t> </a:t>
            </a:r>
            <a:r>
              <a:rPr lang="ru-RU" sz="2200" spc="-43" dirty="0"/>
              <a:t>локальными,</a:t>
            </a:r>
            <a:r>
              <a:rPr lang="ru-RU" sz="2200" spc="43" dirty="0"/>
              <a:t> </a:t>
            </a:r>
            <a:r>
              <a:rPr lang="ru-RU" sz="2200" spc="-52" dirty="0"/>
              <a:t>поскольку</a:t>
            </a:r>
            <a:r>
              <a:rPr lang="ru-RU" sz="2200" spc="52" dirty="0"/>
              <a:t> </a:t>
            </a:r>
            <a:r>
              <a:rPr lang="ru-RU" sz="2200" spc="-43" dirty="0"/>
              <a:t>так 	</a:t>
            </a:r>
            <a:r>
              <a:rPr lang="ru-RU" sz="2200" spc="-77" dirty="0"/>
              <a:t>предусмотрено</a:t>
            </a:r>
            <a:r>
              <a:rPr lang="ru-RU" sz="2200" spc="86" dirty="0"/>
              <a:t> </a:t>
            </a:r>
            <a:r>
              <a:rPr lang="ru-RU" sz="2200" spc="-43" dirty="0"/>
              <a:t>наилучшей</a:t>
            </a:r>
            <a:r>
              <a:rPr lang="ru-RU" sz="2200" spc="86" dirty="0"/>
              <a:t> </a:t>
            </a:r>
            <a:r>
              <a:rPr lang="ru-RU" sz="2200" spc="-17" dirty="0"/>
              <a:t>стратегией.</a:t>
            </a:r>
          </a:p>
          <a:p>
            <a:pPr marL="254201" marR="344754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z="2200" spc="-86" dirty="0"/>
              <a:t>Изменение</a:t>
            </a:r>
            <a:r>
              <a:rPr lang="ru-RU" sz="2200" spc="43" dirty="0"/>
              <a:t> </a:t>
            </a:r>
            <a:r>
              <a:rPr lang="ru-RU" sz="2200" spc="-60" dirty="0"/>
              <a:t>глобальных</a:t>
            </a:r>
            <a:r>
              <a:rPr lang="ru-RU" sz="2200" spc="52" dirty="0"/>
              <a:t> </a:t>
            </a:r>
            <a:r>
              <a:rPr lang="ru-RU" sz="2200" spc="-77" dirty="0"/>
              <a:t>переменных</a:t>
            </a:r>
            <a:r>
              <a:rPr lang="ru-RU" sz="2200" spc="52" dirty="0"/>
              <a:t> </a:t>
            </a:r>
            <a:r>
              <a:rPr lang="ru-RU" sz="2200" spc="-43" dirty="0"/>
              <a:t>может</a:t>
            </a:r>
            <a:r>
              <a:rPr lang="ru-RU" sz="2200" spc="52" dirty="0"/>
              <a:t> </a:t>
            </a:r>
            <a:r>
              <a:rPr lang="ru-RU" sz="2200" spc="-43" dirty="0"/>
              <a:t>привести</a:t>
            </a:r>
            <a:r>
              <a:rPr lang="ru-RU" sz="2200" spc="52" dirty="0"/>
              <a:t> </a:t>
            </a:r>
            <a:r>
              <a:rPr lang="ru-RU" sz="2200" dirty="0"/>
              <a:t>к</a:t>
            </a:r>
            <a:r>
              <a:rPr lang="ru-RU" sz="2200" spc="52" dirty="0"/>
              <a:t> </a:t>
            </a:r>
            <a:r>
              <a:rPr lang="ru-RU" sz="2200" spc="-69" dirty="0"/>
              <a:t>проблемам</a:t>
            </a:r>
            <a:r>
              <a:rPr lang="ru-RU" sz="2200" spc="52" dirty="0"/>
              <a:t> </a:t>
            </a:r>
            <a:r>
              <a:rPr lang="ru-RU" sz="2200" dirty="0"/>
              <a:t>при</a:t>
            </a:r>
            <a:r>
              <a:rPr lang="ru-RU" sz="2200" spc="43" dirty="0"/>
              <a:t> </a:t>
            </a:r>
            <a:r>
              <a:rPr lang="ru-RU" sz="2200" spc="-17" dirty="0"/>
              <a:t>разработке 	</a:t>
            </a:r>
            <a:r>
              <a:rPr lang="ru-RU" sz="2200" spc="-52" dirty="0"/>
              <a:t>программного</a:t>
            </a:r>
            <a:r>
              <a:rPr lang="ru-RU" sz="2200" spc="52" dirty="0"/>
              <a:t> </a:t>
            </a:r>
            <a:r>
              <a:rPr lang="ru-RU" sz="2200" spc="-60" dirty="0"/>
              <a:t>обеспечения:</a:t>
            </a:r>
            <a:r>
              <a:rPr lang="ru-RU" sz="2200" spc="52" dirty="0"/>
              <a:t> </a:t>
            </a:r>
            <a:r>
              <a:rPr lang="ru-RU" sz="2200" spc="-69" dirty="0"/>
              <a:t>из-</a:t>
            </a:r>
            <a:r>
              <a:rPr lang="ru-RU" sz="2200" dirty="0"/>
              <a:t>за</a:t>
            </a:r>
            <a:r>
              <a:rPr lang="ru-RU" sz="2200" spc="60" dirty="0"/>
              <a:t> </a:t>
            </a:r>
            <a:r>
              <a:rPr lang="ru-RU" sz="2200" dirty="0"/>
              <a:t>того,</a:t>
            </a:r>
            <a:r>
              <a:rPr lang="ru-RU" sz="2200" spc="52" dirty="0"/>
              <a:t> </a:t>
            </a:r>
            <a:r>
              <a:rPr lang="ru-RU" sz="2200" dirty="0"/>
              <a:t>что</a:t>
            </a:r>
            <a:r>
              <a:rPr lang="ru-RU" sz="2200" spc="52" dirty="0"/>
              <a:t> </a:t>
            </a:r>
            <a:r>
              <a:rPr lang="ru-RU" sz="2200" spc="-60" dirty="0"/>
              <a:t>значения</a:t>
            </a:r>
            <a:r>
              <a:rPr lang="ru-RU" sz="2200" spc="60" dirty="0"/>
              <a:t> </a:t>
            </a:r>
            <a:r>
              <a:rPr lang="ru-RU" sz="2200" spc="-86" dirty="0"/>
              <a:t>переменных</a:t>
            </a:r>
            <a:r>
              <a:rPr lang="ru-RU" sz="2200" spc="52" dirty="0"/>
              <a:t> </a:t>
            </a:r>
            <a:r>
              <a:rPr lang="ru-RU" sz="2200" spc="-43" dirty="0"/>
              <a:t>зависят</a:t>
            </a:r>
            <a:r>
              <a:rPr lang="ru-RU" sz="2200" spc="52" dirty="0"/>
              <a:t> </a:t>
            </a:r>
            <a:r>
              <a:rPr lang="ru-RU" sz="2200" dirty="0"/>
              <a:t>от</a:t>
            </a:r>
            <a:r>
              <a:rPr lang="ru-RU" sz="2200" spc="60" dirty="0"/>
              <a:t> </a:t>
            </a:r>
            <a:r>
              <a:rPr lang="ru-RU" sz="2200" spc="-17" dirty="0"/>
              <a:t>порядка 	</a:t>
            </a:r>
            <a:r>
              <a:rPr lang="ru-RU" sz="2200" spc="-52" dirty="0"/>
              <a:t>вызовов</a:t>
            </a:r>
            <a:r>
              <a:rPr lang="ru-RU" sz="2200" spc="9" dirty="0"/>
              <a:t> </a:t>
            </a:r>
            <a:r>
              <a:rPr lang="ru-RU" sz="2200" spc="-52" dirty="0"/>
              <a:t>произвольно</a:t>
            </a:r>
            <a:r>
              <a:rPr lang="ru-RU" sz="2200" spc="17" dirty="0"/>
              <a:t> </a:t>
            </a:r>
            <a:r>
              <a:rPr lang="ru-RU" sz="2200" spc="-69" dirty="0"/>
              <a:t>отдаленных</a:t>
            </a:r>
            <a:r>
              <a:rPr lang="ru-RU" sz="2200" spc="17" dirty="0"/>
              <a:t> </a:t>
            </a:r>
            <a:r>
              <a:rPr lang="ru-RU" sz="2200" spc="-17" dirty="0"/>
              <a:t>функций,</a:t>
            </a:r>
            <a:r>
              <a:rPr lang="ru-RU" sz="2200" spc="17" dirty="0"/>
              <a:t> </a:t>
            </a:r>
            <a:r>
              <a:rPr lang="ru-RU" sz="2200" spc="-34" dirty="0"/>
              <a:t>программы</a:t>
            </a:r>
            <a:r>
              <a:rPr lang="ru-RU" sz="2200" spc="17" dirty="0"/>
              <a:t> </a:t>
            </a:r>
            <a:r>
              <a:rPr lang="ru-RU" sz="2200" dirty="0"/>
              <a:t>могут</a:t>
            </a:r>
            <a:r>
              <a:rPr lang="ru-RU" sz="2200" spc="9" dirty="0"/>
              <a:t> </a:t>
            </a:r>
            <a:r>
              <a:rPr lang="ru-RU" sz="2200" spc="-17" dirty="0"/>
              <a:t>стать</a:t>
            </a:r>
            <a:r>
              <a:rPr lang="ru-RU" sz="2200" spc="17" dirty="0"/>
              <a:t> </a:t>
            </a:r>
            <a:r>
              <a:rPr lang="ru-RU" sz="2200" spc="-43" dirty="0"/>
              <a:t>трудными</a:t>
            </a:r>
            <a:r>
              <a:rPr lang="ru-RU" sz="2200" spc="17" dirty="0"/>
              <a:t> </a:t>
            </a:r>
            <a:r>
              <a:rPr lang="ru-RU" sz="2200" spc="-43" dirty="0"/>
              <a:t>для 	</a:t>
            </a:r>
            <a:r>
              <a:rPr lang="ru-RU" sz="2200" spc="-34" dirty="0"/>
              <a:t>отладки</a:t>
            </a:r>
            <a:r>
              <a:rPr lang="ru-RU" sz="2200" spc="17" dirty="0"/>
              <a:t> </a:t>
            </a:r>
            <a:r>
              <a:rPr lang="ru-RU" sz="2200" dirty="0"/>
              <a:t>и</a:t>
            </a:r>
            <a:r>
              <a:rPr lang="ru-RU" sz="2200" spc="17" dirty="0"/>
              <a:t> </a:t>
            </a:r>
            <a:r>
              <a:rPr lang="ru-RU" sz="2200" dirty="0"/>
              <a:t>для</a:t>
            </a:r>
            <a:r>
              <a:rPr lang="ru-RU" sz="2200" spc="17" dirty="0"/>
              <a:t> </a:t>
            </a:r>
            <a:r>
              <a:rPr lang="ru-RU" sz="2200" spc="-17" dirty="0"/>
              <a:t>восприятия: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0857687-62E2-4CEC-AF96-0D8B4BE9F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681598"/>
              </p:ext>
            </p:extLst>
          </p:nvPr>
        </p:nvGraphicFramePr>
        <p:xfrm>
          <a:off x="533401" y="2992459"/>
          <a:ext cx="2971800" cy="33844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2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636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984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40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=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937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24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2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3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def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10" dirty="0">
                          <a:latin typeface="Times New Roman"/>
                          <a:cs typeface="Times New Roman"/>
                        </a:rPr>
                        <a:t>func1</a:t>
                      </a:r>
                      <a:r>
                        <a:rPr sz="2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195" dirty="0">
                          <a:latin typeface="Times New Roman"/>
                          <a:cs typeface="Times New Roman"/>
                        </a:rPr>
                        <a:t>():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4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4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global</a:t>
                      </a:r>
                      <a:r>
                        <a:rPr sz="2200" spc="42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x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5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3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200" spc="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77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6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7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2384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def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10" dirty="0">
                          <a:latin typeface="Times New Roman"/>
                          <a:cs typeface="Times New Roman"/>
                        </a:rPr>
                        <a:t>func2</a:t>
                      </a:r>
                      <a:r>
                        <a:rPr sz="22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195" dirty="0">
                          <a:latin typeface="Times New Roman"/>
                          <a:cs typeface="Times New Roman"/>
                        </a:rPr>
                        <a:t>():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8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12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4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global</a:t>
                      </a:r>
                      <a:r>
                        <a:rPr sz="2200" spc="425" dirty="0">
                          <a:solidFill>
                            <a:srgbClr val="007F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50" dirty="0">
                          <a:latin typeface="Times New Roman"/>
                          <a:cs typeface="Times New Roman"/>
                        </a:rPr>
                        <a:t>x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9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2200" spc="3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200" spc="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200" spc="-25" dirty="0">
                          <a:latin typeface="Times New Roman"/>
                          <a:cs typeface="Times New Roman"/>
                        </a:rPr>
                        <a:t>99</a:t>
                      </a: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800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10</a:t>
                      </a:r>
                      <a:endParaRPr sz="22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object 6">
            <a:extLst>
              <a:ext uri="{FF2B5EF4-FFF2-40B4-BE49-F238E27FC236}">
                <a16:creationId xmlns:a16="http://schemas.microsoft.com/office/drawing/2014/main" id="{5957D7B0-6667-4852-9349-3B4DAC041ABB}"/>
              </a:ext>
            </a:extLst>
          </p:cNvPr>
          <p:cNvSpPr txBox="1"/>
          <p:nvPr/>
        </p:nvSpPr>
        <p:spPr>
          <a:xfrm>
            <a:off x="3352800" y="3067289"/>
            <a:ext cx="6400800" cy="2388660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понимания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кода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понадобится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отследить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поток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управления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через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целую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программу.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не </a:t>
            </a:r>
            <a:r>
              <a:rPr sz="2200" spc="-69" dirty="0">
                <a:latin typeface="Microsoft Sans Serif"/>
                <a:cs typeface="Microsoft Sans Serif"/>
              </a:rPr>
              <a:t>сможете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использовать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одну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из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привлечения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другой.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зависят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глобальной </a:t>
            </a:r>
            <a:r>
              <a:rPr sz="2200" spc="-86" dirty="0">
                <a:latin typeface="Microsoft Sans Serif"/>
                <a:cs typeface="Microsoft Sans Serif"/>
              </a:rPr>
              <a:t>переменной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связаны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ней.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Если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нужно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повторно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применить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модифицировать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249" dirty="0">
                <a:latin typeface="Microsoft Sans Serif"/>
                <a:cs typeface="Microsoft Sans Serif"/>
              </a:rPr>
              <a:t>– </a:t>
            </a:r>
            <a:r>
              <a:rPr sz="2200" spc="-52" dirty="0">
                <a:latin typeface="Microsoft Sans Serif"/>
                <a:cs typeface="Microsoft Sans Serif"/>
              </a:rPr>
              <a:t>придется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держать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уме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всю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программу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целиком.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97535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BA2DCD3A-DD80-42E4-8800-B3A0631E8C5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89466"/>
            <a:ext cx="860841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43" dirty="0"/>
              <a:t>Области</a:t>
            </a:r>
            <a:r>
              <a:rPr sz="3200" dirty="0"/>
              <a:t> </a:t>
            </a:r>
            <a:r>
              <a:rPr sz="3200" spc="-77" dirty="0"/>
              <a:t>видимости</a:t>
            </a:r>
            <a:r>
              <a:rPr sz="3200" spc="9" dirty="0"/>
              <a:t> </a:t>
            </a:r>
            <a:r>
              <a:rPr sz="3200" dirty="0"/>
              <a:t>и</a:t>
            </a:r>
            <a:r>
              <a:rPr sz="3200" spc="9" dirty="0"/>
              <a:t> </a:t>
            </a:r>
            <a:r>
              <a:rPr sz="3200" spc="-155" dirty="0"/>
              <a:t>вложенные</a:t>
            </a:r>
            <a:r>
              <a:rPr sz="3200" spc="9" dirty="0"/>
              <a:t> </a:t>
            </a:r>
            <a:r>
              <a:rPr sz="3200" spc="-69" dirty="0"/>
              <a:t>функции</a:t>
            </a:r>
          </a:p>
        </p:txBody>
      </p:sp>
      <p:sp>
        <p:nvSpPr>
          <p:cNvPr id="5" name="object 17">
            <a:extLst>
              <a:ext uri="{FF2B5EF4-FFF2-40B4-BE49-F238E27FC236}">
                <a16:creationId xmlns:a16="http://schemas.microsoft.com/office/drawing/2014/main" id="{CCFB6D2E-929A-4B95-862E-74621A9763D2}"/>
              </a:ext>
            </a:extLst>
          </p:cNvPr>
          <p:cNvSpPr txBox="1"/>
          <p:nvPr/>
        </p:nvSpPr>
        <p:spPr>
          <a:xfrm>
            <a:off x="496391" y="566000"/>
            <a:ext cx="8913218" cy="581488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78946">
              <a:spcBef>
                <a:spcPts val="163"/>
              </a:spcBef>
            </a:pPr>
            <a:r>
              <a:rPr sz="2200" spc="-52" dirty="0">
                <a:latin typeface="Microsoft Sans Serif"/>
                <a:cs typeface="Microsoft Sans Serif"/>
              </a:rPr>
              <a:t>Рассмотрим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пример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вложенной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области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видимости: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1735"/>
              </a:spcBef>
              <a:tabLst>
                <a:tab pos="488765" algn="l"/>
                <a:tab pos="1475021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43" dirty="0">
                <a:latin typeface="Calibri"/>
                <a:cs typeface="Calibri"/>
              </a:rPr>
              <a:t>24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глобальной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области</a:t>
            </a:r>
            <a:r>
              <a:rPr sz="2200" spc="56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libri"/>
                <a:cs typeface="Calibri"/>
              </a:rPr>
              <a:t>видимости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96" dirty="0">
                <a:latin typeface="Calibri"/>
                <a:cs typeface="Calibri"/>
              </a:rPr>
              <a:t>func1</a:t>
            </a:r>
            <a:r>
              <a:rPr sz="2200" spc="-94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981894" algn="l"/>
                <a:tab pos="196815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-60" dirty="0">
                <a:latin typeface="Calibri"/>
                <a:cs typeface="Calibri"/>
              </a:rPr>
              <a:t>55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Локальное</a:t>
            </a:r>
            <a:r>
              <a:rPr sz="2200" spc="37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38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60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2200" spc="38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987349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96" dirty="0">
                <a:latin typeface="Calibri"/>
                <a:cs typeface="Calibri"/>
              </a:rPr>
              <a:t>func2</a:t>
            </a:r>
            <a:r>
              <a:rPr sz="2200" spc="-94" dirty="0">
                <a:latin typeface="Calibri"/>
                <a:cs typeface="Calibri"/>
              </a:rPr>
              <a:t> </a:t>
            </a:r>
            <a:r>
              <a:rPr sz="2200" spc="404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1481569" algn="l"/>
                <a:tab pos="270675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35" dirty="0">
                <a:latin typeface="Calibri"/>
                <a:cs typeface="Calibri"/>
              </a:rPr>
              <a:t>(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266" dirty="0">
                <a:latin typeface="Calibri"/>
                <a:cs typeface="Calibri"/>
              </a:rPr>
              <a:t>x)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Ссылка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во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вложенном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2200" dirty="0">
              <a:latin typeface="Lucida Sans Unicode"/>
              <a:cs typeface="Lucida Sans Unicode"/>
            </a:endParaRPr>
          </a:p>
          <a:p>
            <a:pPr marL="98189">
              <a:lnSpc>
                <a:spcPts val="1751"/>
              </a:lnSpc>
              <a:tabLst>
                <a:tab pos="98844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Calibri"/>
                <a:cs typeface="Calibri"/>
              </a:rPr>
              <a:t>func2</a:t>
            </a:r>
            <a:r>
              <a:rPr sz="2200" spc="-77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ts val="1134"/>
              </a:lnSpc>
              <a:spcBef>
                <a:spcPts val="20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ts val="1751"/>
              </a:lnSpc>
              <a:tabLst>
                <a:tab pos="495311" algn="l"/>
                <a:tab pos="159830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96" dirty="0">
                <a:latin typeface="Calibri"/>
                <a:cs typeface="Calibri"/>
              </a:rPr>
              <a:t>func1</a:t>
            </a:r>
            <a:r>
              <a:rPr sz="2200" spc="-77" dirty="0">
                <a:latin typeface="Calibri"/>
                <a:cs typeface="Calibri"/>
              </a:rPr>
              <a:t> </a:t>
            </a:r>
            <a:r>
              <a:rPr sz="2200" spc="344" dirty="0">
                <a:latin typeface="Calibri"/>
                <a:cs typeface="Calibri"/>
              </a:rPr>
              <a:t>()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Выводит</a:t>
            </a:r>
            <a:r>
              <a:rPr sz="2200" spc="41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libri"/>
                <a:cs typeface="Calibri"/>
              </a:rPr>
              <a:t>55: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локальное</a:t>
            </a:r>
            <a:r>
              <a:rPr sz="2200" spc="41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имя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2200" spc="42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2200" dirty="0">
              <a:latin typeface="Calibri"/>
              <a:cs typeface="Calibri"/>
            </a:endParaRPr>
          </a:p>
          <a:p>
            <a:pPr marL="21820">
              <a:spcBef>
                <a:spcPts val="196"/>
              </a:spcBef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952437" marR="446216" indent="-233473">
              <a:lnSpc>
                <a:spcPct val="101499"/>
              </a:lnSpc>
              <a:spcBef>
                <a:spcPts val="113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Здесь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вложенный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163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запускается,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пока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выполняется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func1</a:t>
            </a:r>
            <a:r>
              <a:rPr sz="2200" dirty="0">
                <a:latin typeface="Microsoft Sans Serif"/>
                <a:cs typeface="Microsoft Sans Serif"/>
              </a:rPr>
              <a:t>;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он 	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присваивает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func2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локальной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переменной 	внутри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локальной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области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видимости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Calibri"/>
                <a:cs typeface="Calibri"/>
              </a:rPr>
              <a:t>func1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952437" marR="8728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определенном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смысле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86" dirty="0">
                <a:latin typeface="Calibri"/>
                <a:cs typeface="Calibri"/>
              </a:rPr>
              <a:t>func2</a:t>
            </a:r>
            <a:r>
              <a:rPr sz="2200" spc="103" dirty="0">
                <a:latin typeface="Calibri"/>
                <a:cs typeface="Calibri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представляет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собой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временную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которая 	</a:t>
            </a:r>
            <a:r>
              <a:rPr sz="2200" spc="-69" dirty="0">
                <a:latin typeface="Microsoft Sans Serif"/>
                <a:cs typeface="Microsoft Sans Serif"/>
              </a:rPr>
              <a:t>существует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только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период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выполнения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(и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видима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только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коде)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объемлющей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spc="-17" dirty="0">
                <a:latin typeface="Calibri"/>
                <a:cs typeface="Calibri"/>
              </a:rPr>
              <a:t>func1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74442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D3B6169-B54B-4B3A-852B-0C36E3FF05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63168"/>
            <a:ext cx="89916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43" dirty="0"/>
              <a:t>Области</a:t>
            </a:r>
            <a:r>
              <a:rPr sz="3200" dirty="0"/>
              <a:t> </a:t>
            </a:r>
            <a:r>
              <a:rPr sz="3200" spc="-77" dirty="0"/>
              <a:t>видимости</a:t>
            </a:r>
            <a:r>
              <a:rPr sz="3200" spc="9" dirty="0"/>
              <a:t> </a:t>
            </a:r>
            <a:r>
              <a:rPr sz="3200" dirty="0"/>
              <a:t>и</a:t>
            </a:r>
            <a:r>
              <a:rPr sz="3200" spc="9" dirty="0"/>
              <a:t> </a:t>
            </a:r>
            <a:r>
              <a:rPr sz="3200" spc="-155" dirty="0"/>
              <a:t>вложенные</a:t>
            </a:r>
            <a:r>
              <a:rPr sz="3200" spc="9" dirty="0"/>
              <a:t> </a:t>
            </a:r>
            <a:r>
              <a:rPr sz="3200" spc="-69" dirty="0"/>
              <a:t>функции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E78BDC02-05D4-4A7E-A51E-5828CE07BF42}"/>
              </a:ext>
            </a:extLst>
          </p:cNvPr>
          <p:cNvSpPr txBox="1"/>
          <p:nvPr/>
        </p:nvSpPr>
        <p:spPr>
          <a:xfrm>
            <a:off x="579953" y="795714"/>
            <a:ext cx="8216089" cy="143634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Поиск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 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области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видимости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работает,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даже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если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уже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произошел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возврат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из 	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функции.</a:t>
            </a:r>
            <a:endParaRPr dirty="0">
              <a:latin typeface="Microsoft Sans Serif"/>
              <a:cs typeface="Microsoft Sans Serif"/>
            </a:endParaRPr>
          </a:p>
          <a:p>
            <a:pPr marL="254201" marR="220381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следующем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коде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определена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функция,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которая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создает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i="1" spc="-129" dirty="0">
                <a:latin typeface="Arial"/>
                <a:cs typeface="Arial"/>
              </a:rPr>
              <a:t>возвращает</a:t>
            </a:r>
            <a:r>
              <a:rPr i="1" spc="189" dirty="0">
                <a:latin typeface="Arial"/>
                <a:cs typeface="Arial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другой 	функции,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представляя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распространенный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шаблон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использования: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6" name="object 12">
            <a:extLst>
              <a:ext uri="{FF2B5EF4-FFF2-40B4-BE49-F238E27FC236}">
                <a16:creationId xmlns:a16="http://schemas.microsoft.com/office/drawing/2014/main" id="{23104AEE-0ECD-4CA4-85C4-AD0C0BF113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19398"/>
              </p:ext>
            </p:extLst>
          </p:nvPr>
        </p:nvGraphicFramePr>
        <p:xfrm>
          <a:off x="832322" y="2265796"/>
          <a:ext cx="1958289" cy="11826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92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1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33820" marB="0"/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ts val="890"/>
                        </a:lnSpc>
                      </a:pPr>
                      <a:r>
                        <a:rPr sz="1500" spc="8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def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90"/>
                        </a:lnSpc>
                      </a:pPr>
                      <a:r>
                        <a:rPr sz="1500" spc="114" dirty="0">
                          <a:latin typeface="Calibri"/>
                          <a:cs typeface="Calibri"/>
                        </a:rPr>
                        <a:t>func1</a:t>
                      </a:r>
                      <a:r>
                        <a:rPr sz="15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235" dirty="0">
                          <a:latin typeface="Calibri"/>
                          <a:cs typeface="Calibri"/>
                        </a:rPr>
                        <a:t>():</a:t>
                      </a: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2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ts val="844"/>
                        </a:lnSpc>
                      </a:pPr>
                      <a:r>
                        <a:rPr sz="1500" spc="80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1500" spc="4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dirty="0">
                          <a:latin typeface="Calibri"/>
                          <a:cs typeface="Calibri"/>
                        </a:rPr>
                        <a:t>=</a:t>
                      </a:r>
                      <a:r>
                        <a:rPr sz="1500" spc="4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-25" dirty="0">
                          <a:latin typeface="Calibri"/>
                          <a:cs typeface="Calibri"/>
                        </a:rPr>
                        <a:t>44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3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4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ts val="855"/>
                        </a:lnSpc>
                      </a:pPr>
                      <a:r>
                        <a:rPr sz="1500" spc="8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def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55"/>
                        </a:lnSpc>
                      </a:pPr>
                      <a:r>
                        <a:rPr sz="1500" spc="114" dirty="0">
                          <a:latin typeface="Calibri"/>
                          <a:cs typeface="Calibri"/>
                        </a:rPr>
                        <a:t>func2</a:t>
                      </a:r>
                      <a:r>
                        <a:rPr sz="15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235" dirty="0">
                          <a:latin typeface="Calibri"/>
                          <a:cs typeface="Calibri"/>
                        </a:rPr>
                        <a:t>():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5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ts val="844"/>
                        </a:lnSpc>
                      </a:pPr>
                      <a:r>
                        <a:rPr sz="1500" spc="195" dirty="0">
                          <a:solidFill>
                            <a:srgbClr val="007F00"/>
                          </a:solidFill>
                          <a:latin typeface="Calibri"/>
                          <a:cs typeface="Calibri"/>
                        </a:rPr>
                        <a:t>print</a:t>
                      </a:r>
                      <a:r>
                        <a:rPr sz="1500" spc="195" dirty="0">
                          <a:latin typeface="Calibri"/>
                          <a:cs typeface="Calibri"/>
                        </a:rPr>
                        <a:t>(</a:t>
                      </a:r>
                      <a:r>
                        <a:rPr sz="15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spc="155" dirty="0">
                          <a:latin typeface="Calibri"/>
                          <a:cs typeface="Calibri"/>
                        </a:rPr>
                        <a:t>x)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6918">
                <a:tc>
                  <a:txBody>
                    <a:bodyPr/>
                    <a:lstStyle/>
                    <a:p>
                      <a:pPr marR="24765" algn="ctr">
                        <a:lnSpc>
                          <a:spcPts val="67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Lucida Sans Unicode"/>
                          <a:cs typeface="Lucida Sans Unicode"/>
                        </a:rPr>
                        <a:t>6</a:t>
                      </a:r>
                      <a:endParaRPr sz="10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object 19">
            <a:extLst>
              <a:ext uri="{FF2B5EF4-FFF2-40B4-BE49-F238E27FC236}">
                <a16:creationId xmlns:a16="http://schemas.microsoft.com/office/drawing/2014/main" id="{F1297BEE-FFB1-485A-9373-A604A73A1EAC}"/>
              </a:ext>
            </a:extLst>
          </p:cNvPr>
          <p:cNvSpPr txBox="1"/>
          <p:nvPr/>
        </p:nvSpPr>
        <p:spPr>
          <a:xfrm>
            <a:off x="1756439" y="2996032"/>
            <a:ext cx="7009477" cy="64190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1245915" marR="1733589" indent="-1091">
              <a:lnSpc>
                <a:spcPts val="1546"/>
              </a:lnSpc>
              <a:spcBef>
                <a:spcPts val="472"/>
              </a:spcBef>
            </a:pP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Помнит</a:t>
            </a:r>
            <a:r>
              <a:rPr sz="1546" spc="5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значение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solidFill>
                  <a:srgbClr val="BA2020"/>
                </a:solidFill>
                <a:latin typeface="Calibri"/>
                <a:cs typeface="Calibri"/>
              </a:rPr>
              <a:t>x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из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области</a:t>
            </a:r>
            <a:r>
              <a:rPr sz="1546" spc="55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17" dirty="0">
                <a:solidFill>
                  <a:srgbClr val="BA2020"/>
                </a:solidFill>
                <a:latin typeface="Calibri"/>
                <a:cs typeface="Calibri"/>
              </a:rPr>
              <a:t>видимости</a:t>
            </a:r>
            <a:r>
              <a:rPr sz="1546" spc="85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объемлющего</a:t>
            </a:r>
            <a:r>
              <a:rPr sz="1546" spc="318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60" dirty="0">
                <a:solidFill>
                  <a:srgbClr val="BA2020"/>
                </a:solidFill>
                <a:latin typeface="Calibri"/>
                <a:cs typeface="Calibri"/>
              </a:rPr>
              <a:t>def</a:t>
            </a:r>
            <a:endParaRPr sz="1546">
              <a:latin typeface="Calibri"/>
              <a:cs typeface="Calibri"/>
            </a:endParaRPr>
          </a:p>
          <a:p>
            <a:pPr marL="21820">
              <a:lnSpc>
                <a:spcPts val="1536"/>
              </a:lnSpc>
              <a:tabLst>
                <a:tab pos="1739044" algn="l"/>
              </a:tabLst>
            </a:pP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spc="180" dirty="0">
                <a:latin typeface="Calibri"/>
                <a:cs typeface="Calibri"/>
              </a:rPr>
              <a:t>func2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Возвращает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объект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функции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146" dirty="0">
                <a:solidFill>
                  <a:srgbClr val="BA2020"/>
                </a:solidFill>
                <a:latin typeface="Calibri"/>
                <a:cs typeface="Calibri"/>
              </a:rPr>
              <a:t>func2,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но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не</a:t>
            </a:r>
            <a:r>
              <a:rPr sz="1546" spc="52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вызывает</a:t>
            </a:r>
            <a:r>
              <a:rPr sz="1546" spc="51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ее</a:t>
            </a:r>
            <a:endParaRPr sz="1546">
              <a:latin typeface="Calibri"/>
              <a:cs typeface="Calibri"/>
            </a:endParaRPr>
          </a:p>
        </p:txBody>
      </p:sp>
      <p:sp>
        <p:nvSpPr>
          <p:cNvPr id="8" name="object 20">
            <a:extLst>
              <a:ext uri="{FF2B5EF4-FFF2-40B4-BE49-F238E27FC236}">
                <a16:creationId xmlns:a16="http://schemas.microsoft.com/office/drawing/2014/main" id="{72349659-293D-4C2F-9398-57CC3FDD25C0}"/>
              </a:ext>
            </a:extLst>
          </p:cNvPr>
          <p:cNvSpPr txBox="1"/>
          <p:nvPr/>
        </p:nvSpPr>
        <p:spPr>
          <a:xfrm>
            <a:off x="788486" y="3413368"/>
            <a:ext cx="6066880" cy="100623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endParaRPr sz="1031">
              <a:latin typeface="Lucida Sans Unicode"/>
              <a:cs typeface="Lucida Sans Unicode"/>
            </a:endParaRPr>
          </a:p>
          <a:p>
            <a:pPr marL="98189">
              <a:lnSpc>
                <a:spcPts val="1134"/>
              </a:lnSpc>
              <a:spcBef>
                <a:spcPts val="301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1031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96402" algn="l"/>
                <a:tab pos="233690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266" dirty="0">
                <a:latin typeface="Calibri"/>
                <a:cs typeface="Calibri"/>
              </a:rPr>
              <a:t>action</a:t>
            </a:r>
            <a:r>
              <a:rPr sz="1546" spc="258" dirty="0"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=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232" dirty="0">
                <a:latin typeface="Calibri"/>
                <a:cs typeface="Calibri"/>
              </a:rPr>
              <a:t>f1</a:t>
            </a:r>
            <a:r>
              <a:rPr sz="1546" spc="-129" dirty="0">
                <a:latin typeface="Calibri"/>
                <a:cs typeface="Calibri"/>
              </a:rPr>
              <a:t> </a:t>
            </a:r>
            <a:r>
              <a:rPr sz="1546" spc="344" dirty="0">
                <a:latin typeface="Calibri"/>
                <a:cs typeface="Calibri"/>
              </a:rPr>
              <a:t>()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Создает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и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возвращает</a:t>
            </a:r>
            <a:r>
              <a:rPr sz="1546" spc="67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объект</a:t>
            </a:r>
            <a:r>
              <a:rPr sz="1546" spc="67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17" dirty="0">
                <a:solidFill>
                  <a:srgbClr val="BA2020"/>
                </a:solidFill>
                <a:latin typeface="Calibri"/>
                <a:cs typeface="Calibri"/>
              </a:rPr>
              <a:t>функции</a:t>
            </a:r>
            <a:endParaRPr sz="1546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96402" algn="l"/>
                <a:tab pos="1721588" algn="l"/>
              </a:tabLst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266" dirty="0">
                <a:latin typeface="Calibri"/>
                <a:cs typeface="Calibri"/>
              </a:rPr>
              <a:t>action</a:t>
            </a:r>
            <a:r>
              <a:rPr sz="1546" spc="-77" dirty="0">
                <a:latin typeface="Calibri"/>
                <a:cs typeface="Calibri"/>
              </a:rPr>
              <a:t> </a:t>
            </a:r>
            <a:r>
              <a:rPr sz="1546" spc="344" dirty="0">
                <a:latin typeface="Calibri"/>
                <a:cs typeface="Calibri"/>
              </a:rPr>
              <a:t>()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dirty="0">
                <a:solidFill>
                  <a:srgbClr val="3F7F7F"/>
                </a:solidFill>
                <a:latin typeface="Calibri"/>
                <a:cs typeface="Calibri"/>
              </a:rPr>
              <a:t>#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Вызов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функции: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BA2020"/>
                </a:solidFill>
                <a:latin typeface="Calibri"/>
                <a:cs typeface="Calibri"/>
              </a:rPr>
              <a:t>выводит</a:t>
            </a:r>
            <a:r>
              <a:rPr sz="1546" spc="541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-43" dirty="0">
                <a:solidFill>
                  <a:srgbClr val="BA2020"/>
                </a:solidFill>
                <a:latin typeface="Calibri"/>
                <a:cs typeface="Calibri"/>
              </a:rPr>
              <a:t>44</a:t>
            </a:r>
            <a:endParaRPr sz="1546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endParaRPr sz="1031">
              <a:latin typeface="Lucida Sans Unicode"/>
              <a:cs typeface="Lucida Sans Unicode"/>
            </a:endParaRPr>
          </a:p>
        </p:txBody>
      </p:sp>
      <p:sp>
        <p:nvSpPr>
          <p:cNvPr id="9" name="object 21">
            <a:extLst>
              <a:ext uri="{FF2B5EF4-FFF2-40B4-BE49-F238E27FC236}">
                <a16:creationId xmlns:a16="http://schemas.microsoft.com/office/drawing/2014/main" id="{F7B8E58B-E44B-4420-9E34-5BDF159A2367}"/>
              </a:ext>
            </a:extLst>
          </p:cNvPr>
          <p:cNvSpPr txBox="1"/>
          <p:nvPr/>
        </p:nvSpPr>
        <p:spPr>
          <a:xfrm>
            <a:off x="820728" y="4419600"/>
            <a:ext cx="8104810" cy="1815649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55292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17" dirty="0">
                <a:latin typeface="Microsoft Sans Serif"/>
                <a:cs typeface="Microsoft Sans Serif"/>
              </a:rPr>
              <a:t>Вызов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146" dirty="0">
                <a:latin typeface="Calibri"/>
                <a:cs typeface="Calibri"/>
              </a:rPr>
              <a:t>action</a:t>
            </a:r>
            <a:r>
              <a:rPr spc="120" dirty="0">
                <a:latin typeface="Calibri"/>
                <a:cs typeface="Calibri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функцию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Calibri"/>
                <a:cs typeface="Calibri"/>
              </a:rPr>
              <a:t>func2</a:t>
            </a:r>
            <a:r>
              <a:rPr dirty="0">
                <a:latin typeface="Microsoft Sans Serif"/>
                <a:cs typeface="Microsoft Sans Serif"/>
              </a:rPr>
              <a:t>,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которая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была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создана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во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время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выполнения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Calibri"/>
                <a:cs typeface="Calibri"/>
              </a:rPr>
              <a:t>func1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latin typeface="Microsoft Sans Serif"/>
                <a:cs typeface="Microsoft Sans Serif"/>
              </a:rPr>
              <a:t>Функции в Python </a:t>
            </a:r>
            <a:r>
              <a:rPr spc="-34" dirty="0">
                <a:latin typeface="Microsoft Sans Serif"/>
                <a:cs typeface="Microsoft Sans Serif"/>
              </a:rPr>
              <a:t>являются</a:t>
            </a:r>
            <a:r>
              <a:rPr dirty="0">
                <a:latin typeface="Microsoft Sans Serif"/>
                <a:cs typeface="Microsoft Sans Serif"/>
              </a:rPr>
              <a:t> могут </a:t>
            </a:r>
            <a:r>
              <a:rPr spc="-77" dirty="0">
                <a:latin typeface="Microsoft Sans Serif"/>
                <a:cs typeface="Microsoft Sans Serif"/>
              </a:rPr>
              <a:t>передаваться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 </a:t>
            </a:r>
            <a:r>
              <a:rPr spc="-86" dirty="0">
                <a:latin typeface="Microsoft Sans Serif"/>
                <a:cs typeface="Microsoft Sans Serif"/>
              </a:rPr>
              <a:t>возвращаемые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значения.</a:t>
            </a:r>
            <a:endParaRPr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Функция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86" dirty="0">
                <a:latin typeface="Calibri"/>
                <a:cs typeface="Calibri"/>
              </a:rPr>
              <a:t>func2 </a:t>
            </a:r>
            <a:r>
              <a:rPr spc="-17" dirty="0">
                <a:latin typeface="Microsoft Sans Serif"/>
                <a:cs typeface="Microsoft Sans Serif"/>
              </a:rPr>
              <a:t>помнит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значение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137" dirty="0">
                <a:latin typeface="Calibri"/>
                <a:cs typeface="Calibri"/>
              </a:rPr>
              <a:t>x</a:t>
            </a:r>
            <a:r>
              <a:rPr spc="94" dirty="0">
                <a:latin typeface="Calibri"/>
                <a:cs typeface="Calibri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из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объемлющей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области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видимости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Calibri"/>
                <a:cs typeface="Calibri"/>
              </a:rPr>
              <a:t>func1</a:t>
            </a:r>
            <a:r>
              <a:rPr spc="-17" dirty="0">
                <a:latin typeface="Microsoft Sans Serif"/>
                <a:cs typeface="Microsoft Sans Serif"/>
              </a:rPr>
              <a:t>, 	хотя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86" dirty="0">
                <a:latin typeface="Calibri"/>
                <a:cs typeface="Calibri"/>
              </a:rPr>
              <a:t>func1 </a:t>
            </a:r>
            <a:r>
              <a:rPr spc="-60" dirty="0">
                <a:latin typeface="Microsoft Sans Serif"/>
                <a:cs typeface="Microsoft Sans Serif"/>
              </a:rPr>
              <a:t>больше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неактивна.</a:t>
            </a:r>
            <a:endParaRPr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673251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0A35266-B26B-4E16-8B78-78A0A34842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8106" y="215451"/>
            <a:ext cx="7705294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20EEEA8F-2E89-4480-9104-62C8CD53B0D0}"/>
              </a:ext>
            </a:extLst>
          </p:cNvPr>
          <p:cNvSpPr txBox="1">
            <a:spLocks/>
          </p:cNvSpPr>
          <p:nvPr/>
        </p:nvSpPr>
        <p:spPr>
          <a:xfrm>
            <a:off x="321970" y="1295400"/>
            <a:ext cx="9262060" cy="504920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1945" marR="211454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5" dirty="0"/>
              <a:t>Встроенная </a:t>
            </a:r>
            <a:r>
              <a:rPr lang="ru-RU" sz="2200" spc="-25" dirty="0"/>
              <a:t>функция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1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40" dirty="0"/>
              <a:t>выбирает</a:t>
            </a:r>
            <a:r>
              <a:rPr lang="ru-RU" sz="2200" spc="-35" dirty="0"/>
              <a:t> </a:t>
            </a:r>
            <a:r>
              <a:rPr lang="ru-RU" sz="2200" spc="-45" dirty="0"/>
              <a:t>элементы</a:t>
            </a:r>
            <a:r>
              <a:rPr lang="ru-RU" sz="2200" spc="-40" dirty="0"/>
              <a:t> </a:t>
            </a:r>
            <a:r>
              <a:rPr lang="ru-RU" sz="2200" spc="-30" dirty="0"/>
              <a:t>из </a:t>
            </a:r>
            <a:r>
              <a:rPr lang="ru-RU" sz="2200" spc="-35" dirty="0"/>
              <a:t>итерируемого </a:t>
            </a:r>
            <a:r>
              <a:rPr lang="ru-RU" sz="2200" spc="-40" dirty="0"/>
              <a:t>объекта</a:t>
            </a:r>
            <a:r>
              <a:rPr lang="ru-RU" sz="2200" spc="-35" dirty="0"/>
              <a:t> </a:t>
            </a:r>
            <a:r>
              <a:rPr lang="ru-RU" sz="2200" spc="-45" dirty="0"/>
              <a:t>на</a:t>
            </a:r>
            <a:r>
              <a:rPr lang="ru-RU" sz="2200" spc="-40" dirty="0"/>
              <a:t> </a:t>
            </a:r>
            <a:r>
              <a:rPr lang="ru-RU" sz="2200" spc="-50" dirty="0"/>
              <a:t>основе </a:t>
            </a:r>
            <a:r>
              <a:rPr lang="ru-RU" sz="2200" spc="-45" dirty="0"/>
              <a:t> </a:t>
            </a:r>
            <a:r>
              <a:rPr lang="ru-RU" sz="2200" spc="-40" dirty="0"/>
              <a:t>проверочной</a:t>
            </a:r>
            <a:r>
              <a:rPr lang="ru-RU" sz="2200" spc="60" dirty="0"/>
              <a:t> </a:t>
            </a:r>
            <a:r>
              <a:rPr lang="ru-RU" sz="2200" spc="-20" dirty="0"/>
              <a:t>функции.</a:t>
            </a:r>
          </a:p>
          <a:p>
            <a:pPr marL="321945" marR="248920" indent="-137160">
              <a:lnSpc>
                <a:spcPct val="101499"/>
              </a:lnSpc>
              <a:spcBef>
                <a:spcPts val="39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0" dirty="0"/>
              <a:t>Из-за</a:t>
            </a:r>
            <a:r>
              <a:rPr lang="ru-RU" sz="2200" spc="65" dirty="0"/>
              <a:t> </a:t>
            </a:r>
            <a:r>
              <a:rPr lang="ru-RU" sz="2200" spc="-40" dirty="0"/>
              <a:t>возвращения</a:t>
            </a:r>
            <a:r>
              <a:rPr lang="ru-RU" sz="2200" spc="70" dirty="0"/>
              <a:t> </a:t>
            </a:r>
            <a:r>
              <a:rPr lang="ru-RU" sz="2200" spc="-35" dirty="0"/>
              <a:t>итерируемого</a:t>
            </a:r>
            <a:r>
              <a:rPr lang="ru-RU" sz="2200" spc="65" dirty="0"/>
              <a:t> </a:t>
            </a:r>
            <a:r>
              <a:rPr lang="ru-RU" sz="2200" spc="-40" dirty="0"/>
              <a:t>объекта</a:t>
            </a:r>
            <a:r>
              <a:rPr lang="ru-RU" sz="2200" spc="70" dirty="0"/>
              <a:t> </a:t>
            </a:r>
            <a:r>
              <a:rPr lang="ru-RU" sz="2200" spc="-25" dirty="0"/>
              <a:t>функция</a:t>
            </a:r>
            <a:r>
              <a:rPr lang="ru-RU" sz="2200" spc="65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30" dirty="0"/>
              <a:t>(подобно</a:t>
            </a:r>
            <a:r>
              <a:rPr lang="ru-RU" sz="2200" spc="65" dirty="0"/>
              <a:t> </a:t>
            </a:r>
            <a:r>
              <a:rPr lang="ru-RU" sz="2200" spc="20" dirty="0" err="1">
                <a:solidFill>
                  <a:srgbClr val="1F973F"/>
                </a:solidFill>
                <a:latin typeface="SimSun"/>
                <a:cs typeface="SimSun"/>
              </a:rPr>
              <a:t>range</a:t>
            </a:r>
            <a:r>
              <a:rPr lang="ru-RU" sz="2200" spc="20" dirty="0"/>
              <a:t>)</a:t>
            </a:r>
            <a:r>
              <a:rPr lang="ru-RU" sz="2200" spc="70" dirty="0"/>
              <a:t> </a:t>
            </a:r>
            <a:r>
              <a:rPr lang="ru-RU" sz="2200" spc="-50" dirty="0"/>
              <a:t>требует </a:t>
            </a:r>
            <a:r>
              <a:rPr lang="ru-RU" sz="2200" spc="-45" dirty="0"/>
              <a:t> вызов</a:t>
            </a:r>
            <a:r>
              <a:rPr lang="ru-RU" sz="2200" spc="-40" dirty="0"/>
              <a:t>а</a:t>
            </a:r>
            <a:r>
              <a:rPr lang="ru-RU" sz="2200" spc="65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1F973F"/>
                </a:solidFill>
                <a:latin typeface="SimSun"/>
                <a:cs typeface="SimSun"/>
              </a:rPr>
              <a:t>t</a:t>
            </a:r>
            <a:r>
              <a:rPr lang="ru-RU" sz="2200" spc="-14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25" dirty="0"/>
              <a:t>пр</a:t>
            </a:r>
            <a:r>
              <a:rPr lang="ru-RU" sz="2200" spc="-20" dirty="0"/>
              <a:t>и</a:t>
            </a:r>
            <a:r>
              <a:rPr lang="ru-RU" sz="2200" spc="65" dirty="0"/>
              <a:t> </a:t>
            </a:r>
            <a:r>
              <a:rPr lang="ru-RU" sz="2200" spc="-30" dirty="0"/>
              <a:t>отобра</a:t>
            </a:r>
            <a:r>
              <a:rPr lang="ru-RU" sz="2200" spc="-60" dirty="0"/>
              <a:t>ж</a:t>
            </a:r>
            <a:r>
              <a:rPr lang="ru-RU" sz="2200" spc="-40" dirty="0"/>
              <a:t>ени</a:t>
            </a:r>
            <a:r>
              <a:rPr lang="ru-RU" sz="2200" spc="-35" dirty="0"/>
              <a:t>и</a:t>
            </a:r>
            <a:r>
              <a:rPr lang="ru-RU" sz="2200" spc="65" dirty="0"/>
              <a:t> </a:t>
            </a:r>
            <a:r>
              <a:rPr lang="ru-RU" sz="2200" spc="-65" dirty="0"/>
              <a:t>все</a:t>
            </a:r>
            <a:r>
              <a:rPr lang="ru-RU" sz="2200" spc="-25" dirty="0"/>
              <a:t>х</a:t>
            </a:r>
            <a:r>
              <a:rPr lang="ru-RU" sz="2200" spc="65" dirty="0"/>
              <a:t> </a:t>
            </a:r>
            <a:r>
              <a:rPr lang="ru-RU" sz="2200" spc="-100" dirty="0"/>
              <a:t>е</a:t>
            </a:r>
            <a:r>
              <a:rPr lang="ru-RU" sz="2200" spc="-95" dirty="0"/>
              <a:t>е</a:t>
            </a:r>
            <a:r>
              <a:rPr lang="ru-RU" sz="2200" spc="65" dirty="0"/>
              <a:t> </a:t>
            </a:r>
            <a:r>
              <a:rPr lang="ru-RU" sz="2200" spc="-60" dirty="0"/>
              <a:t>рез</a:t>
            </a:r>
            <a:r>
              <a:rPr lang="ru-RU" sz="2200" spc="-80" dirty="0"/>
              <a:t>у</a:t>
            </a:r>
            <a:r>
              <a:rPr lang="ru-RU" sz="2200" spc="-30" dirty="0"/>
              <a:t>л</a:t>
            </a:r>
            <a:r>
              <a:rPr lang="ru-RU" sz="2200" spc="-60" dirty="0"/>
              <a:t>ь</a:t>
            </a:r>
            <a:r>
              <a:rPr lang="ru-RU" sz="2200" spc="-25" dirty="0"/>
              <a:t>татов.</a:t>
            </a:r>
          </a:p>
          <a:p>
            <a:pPr marL="321945" marR="8890" indent="-137160">
              <a:lnSpc>
                <a:spcPct val="101499"/>
              </a:lnSpc>
              <a:spcBef>
                <a:spcPts val="40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30" dirty="0"/>
              <a:t>Например,</a:t>
            </a:r>
            <a:r>
              <a:rPr lang="ru-RU" sz="2200" spc="70" dirty="0"/>
              <a:t> </a:t>
            </a:r>
            <a:r>
              <a:rPr lang="ru-RU" sz="2200" spc="-35" dirty="0"/>
              <a:t>следующий</a:t>
            </a:r>
            <a:r>
              <a:rPr lang="ru-RU" sz="2200" spc="70" dirty="0"/>
              <a:t> </a:t>
            </a:r>
            <a:r>
              <a:rPr lang="ru-RU" sz="2200" spc="-40" dirty="0"/>
              <a:t>вызов</a:t>
            </a:r>
            <a:r>
              <a:rPr lang="ru-RU" sz="2200" spc="70" dirty="0"/>
              <a:t> </a:t>
            </a:r>
            <a:r>
              <a:rPr lang="ru-RU" sz="2200" spc="15" dirty="0" err="1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lang="ru-RU"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lang="ru-RU" sz="2200" spc="-40" dirty="0"/>
              <a:t>выбирает</a:t>
            </a:r>
            <a:r>
              <a:rPr lang="ru-RU" sz="2200" spc="70" dirty="0"/>
              <a:t> </a:t>
            </a:r>
            <a:r>
              <a:rPr lang="ru-RU" sz="2200" spc="-30" dirty="0"/>
              <a:t>из</a:t>
            </a:r>
            <a:r>
              <a:rPr lang="ru-RU" sz="2200" spc="70" dirty="0"/>
              <a:t> </a:t>
            </a:r>
            <a:r>
              <a:rPr lang="ru-RU" sz="2200" spc="-40" dirty="0"/>
              <a:t>последовательности</a:t>
            </a:r>
            <a:r>
              <a:rPr lang="ru-RU" sz="2200" spc="70" dirty="0"/>
              <a:t> </a:t>
            </a:r>
            <a:r>
              <a:rPr lang="ru-RU" sz="2200" spc="-45" dirty="0"/>
              <a:t>элементы</a:t>
            </a:r>
            <a:r>
              <a:rPr lang="ru-RU" sz="2200" spc="70" dirty="0"/>
              <a:t> </a:t>
            </a:r>
            <a:r>
              <a:rPr lang="ru-RU" sz="2200" spc="-50" dirty="0"/>
              <a:t>больше </a:t>
            </a:r>
            <a:r>
              <a:rPr lang="ru-RU" sz="2200" spc="-45" dirty="0"/>
              <a:t> </a:t>
            </a:r>
            <a:r>
              <a:rPr lang="ru-RU" sz="2200" spc="-35" dirty="0"/>
              <a:t>нуля.</a:t>
            </a:r>
          </a:p>
          <a:p>
            <a:pPr marL="100330">
              <a:lnSpc>
                <a:spcPts val="990"/>
              </a:lnSpc>
              <a:spcBef>
                <a:spcPts val="415"/>
              </a:spcBef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lang="ru-RU"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-21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ru-RU"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30" dirty="0"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(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5</a:t>
            </a:r>
            <a:r>
              <a:rPr lang="ru-RU" sz="2200" spc="130" dirty="0">
                <a:latin typeface="SimSun"/>
                <a:cs typeface="SimSun"/>
              </a:rPr>
              <a:t>)</a:t>
            </a:r>
            <a:r>
              <a:rPr lang="ru-RU" sz="2200" spc="20" dirty="0">
                <a:latin typeface="SimSun"/>
                <a:cs typeface="SimSun"/>
              </a:rPr>
              <a:t>)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990"/>
              </a:lnSpc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lang="ru-RU" sz="2200" spc="110" dirty="0">
                <a:latin typeface="SimSun"/>
                <a:cs typeface="SimSun"/>
              </a:rPr>
              <a:t>[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4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0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4</a:t>
            </a:r>
            <a:r>
              <a:rPr lang="ru-RU" sz="2200" spc="20" dirty="0">
                <a:latin typeface="SimSun"/>
                <a:cs typeface="SimSun"/>
              </a:rPr>
              <a:t>]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660"/>
              </a:lnSpc>
              <a:spcBef>
                <a:spcPts val="114"/>
              </a:spcBef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lang="ru-RU" sz="2200" dirty="0">
              <a:latin typeface="Microsoft JhengHei UI"/>
              <a:cs typeface="Microsoft JhengHei UI"/>
            </a:endParaRPr>
          </a:p>
          <a:p>
            <a:pPr marL="100330">
              <a:lnSpc>
                <a:spcPts val="925"/>
              </a:lnSpc>
              <a:tabLst>
                <a:tab pos="32829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lang="ru-RU"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-21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lis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ru-RU"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25" dirty="0">
                <a:latin typeface="SimSun"/>
                <a:cs typeface="SimSun"/>
              </a:rPr>
              <a:t> 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filte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(</a:t>
            </a:r>
            <a:r>
              <a:rPr lang="ru-RU" sz="2200" spc="-325" dirty="0">
                <a:latin typeface="SimSun"/>
                <a:cs typeface="SimSun"/>
              </a:rPr>
              <a:t> 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la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lang="ru-RU" sz="2200" spc="100" dirty="0" err="1">
                <a:solidFill>
                  <a:srgbClr val="007F00"/>
                </a:solidFill>
                <a:latin typeface="SimSun"/>
                <a:cs typeface="SimSun"/>
              </a:rPr>
              <a:t>bd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lang="ru-RU"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-21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x</a:t>
            </a:r>
            <a:r>
              <a:rPr lang="ru-RU" sz="2200" spc="20" dirty="0">
                <a:latin typeface="SimSun"/>
                <a:cs typeface="SimSun"/>
              </a:rPr>
              <a:t>: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x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lang="ru-RU" sz="2200" spc="20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0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dirty="0">
                <a:latin typeface="SimSun"/>
                <a:cs typeface="SimSun"/>
              </a:rPr>
              <a:t> </a:t>
            </a:r>
            <a:r>
              <a:rPr lang="ru-RU" sz="2200" spc="-210" dirty="0">
                <a:latin typeface="SimSun"/>
                <a:cs typeface="SimSun"/>
              </a:rPr>
              <a:t> </a:t>
            </a:r>
            <a:r>
              <a:rPr lang="ru-RU" sz="2200" spc="95" dirty="0" err="1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lang="ru-RU" sz="2200" spc="20" dirty="0" err="1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lang="ru-RU"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ru-RU" sz="2200" spc="110" dirty="0">
                <a:latin typeface="SimSun"/>
                <a:cs typeface="SimSun"/>
              </a:rPr>
              <a:t>(</a:t>
            </a:r>
            <a:r>
              <a:rPr lang="ru-RU"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lang="ru-RU"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5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dirty="0">
                <a:latin typeface="SimSun"/>
                <a:cs typeface="SimSun"/>
              </a:rPr>
              <a:t> </a:t>
            </a:r>
            <a:r>
              <a:rPr lang="ru-RU" sz="2200" spc="-225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5</a:t>
            </a:r>
            <a:r>
              <a:rPr lang="ru-RU" sz="2200" spc="125" dirty="0">
                <a:latin typeface="SimSun"/>
                <a:cs typeface="SimSun"/>
              </a:rPr>
              <a:t>)</a:t>
            </a:r>
            <a:r>
              <a:rPr lang="ru-RU" sz="2200" spc="110" dirty="0">
                <a:latin typeface="SimSun"/>
                <a:cs typeface="SimSun"/>
              </a:rPr>
              <a:t>)</a:t>
            </a:r>
            <a:r>
              <a:rPr lang="ru-RU" sz="2200" spc="20" dirty="0">
                <a:latin typeface="SimSun"/>
                <a:cs typeface="SimSun"/>
              </a:rPr>
              <a:t>)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ts val="990"/>
              </a:lnSpc>
              <a:tabLst>
                <a:tab pos="329565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lang="ru-RU" sz="2200" spc="75" dirty="0">
                <a:latin typeface="SimSun"/>
                <a:cs typeface="SimSun"/>
              </a:rPr>
              <a:t>[</a:t>
            </a:r>
            <a:r>
              <a:rPr lang="ru-RU" sz="2200" spc="20" dirty="0">
                <a:latin typeface="SimSun"/>
                <a:cs typeface="SimSun"/>
              </a:rPr>
              <a:t>1</a:t>
            </a:r>
            <a:r>
              <a:rPr lang="ru-RU" sz="2200" spc="-34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15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2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04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3</a:t>
            </a:r>
            <a:r>
              <a:rPr lang="ru-RU" sz="2200" spc="-360" dirty="0">
                <a:latin typeface="SimSun"/>
                <a:cs typeface="SimSun"/>
              </a:rPr>
              <a:t> </a:t>
            </a:r>
            <a:r>
              <a:rPr lang="ru-RU" sz="2200" spc="20" dirty="0">
                <a:latin typeface="SimSun"/>
                <a:cs typeface="SimSun"/>
              </a:rPr>
              <a:t>,</a:t>
            </a:r>
            <a:r>
              <a:rPr lang="ru-RU" sz="2200" spc="220" dirty="0">
                <a:latin typeface="SimSun"/>
                <a:cs typeface="SimSun"/>
              </a:rPr>
              <a:t> </a:t>
            </a:r>
            <a:r>
              <a:rPr lang="ru-RU" sz="2200" spc="80" dirty="0">
                <a:latin typeface="SimSun"/>
                <a:cs typeface="SimSun"/>
              </a:rPr>
              <a:t>4</a:t>
            </a:r>
            <a:r>
              <a:rPr lang="ru-RU" sz="2200" spc="20" dirty="0">
                <a:latin typeface="SimSun"/>
                <a:cs typeface="SimSun"/>
              </a:rPr>
              <a:t>]</a:t>
            </a:r>
            <a:endParaRPr lang="ru-RU" sz="2200" dirty="0">
              <a:latin typeface="SimSun"/>
              <a:cs typeface="SimSun"/>
            </a:endParaRPr>
          </a:p>
          <a:p>
            <a:pPr marL="100330">
              <a:lnSpc>
                <a:spcPct val="100000"/>
              </a:lnSpc>
              <a:spcBef>
                <a:spcPts val="120"/>
              </a:spcBef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lang="ru-RU" sz="2200" dirty="0">
              <a:latin typeface="Microsoft JhengHei UI"/>
              <a:cs typeface="Microsoft JhengHei UI"/>
            </a:endParaRPr>
          </a:p>
          <a:p>
            <a:pPr marL="87630">
              <a:lnSpc>
                <a:spcPct val="100000"/>
              </a:lnSpc>
              <a:spcBef>
                <a:spcPts val="75"/>
              </a:spcBef>
            </a:pPr>
            <a:endParaRPr lang="ru-RU" sz="2200" dirty="0">
              <a:latin typeface="Microsoft JhengHei UI"/>
              <a:cs typeface="Microsoft JhengHei UI"/>
            </a:endParaRPr>
          </a:p>
          <a:p>
            <a:pPr marL="321945" marR="5080" indent="-137160">
              <a:lnSpc>
                <a:spcPct val="101499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323215" algn="l"/>
              </a:tabLst>
            </a:pPr>
            <a:r>
              <a:rPr lang="ru-RU" sz="2200" spc="-40" dirty="0"/>
              <a:t>Элементы</a:t>
            </a:r>
            <a:r>
              <a:rPr lang="ru-RU" sz="2200" spc="65" dirty="0"/>
              <a:t> </a:t>
            </a:r>
            <a:r>
              <a:rPr lang="ru-RU" sz="2200" spc="-30" dirty="0"/>
              <a:t>из</a:t>
            </a:r>
            <a:r>
              <a:rPr lang="ru-RU" sz="2200" spc="65" dirty="0"/>
              <a:t> </a:t>
            </a:r>
            <a:r>
              <a:rPr lang="ru-RU" sz="2200" spc="-40" dirty="0"/>
              <a:t>последовательности</a:t>
            </a:r>
            <a:r>
              <a:rPr lang="ru-RU" sz="2200" spc="70" dirty="0"/>
              <a:t> </a:t>
            </a:r>
            <a:r>
              <a:rPr lang="ru-RU" sz="2200" spc="-40" dirty="0"/>
              <a:t>либо</a:t>
            </a:r>
            <a:r>
              <a:rPr lang="ru-RU" sz="2200" spc="65" dirty="0"/>
              <a:t> </a:t>
            </a:r>
            <a:r>
              <a:rPr lang="ru-RU" sz="2200" spc="-35" dirty="0"/>
              <a:t>итерируемого</a:t>
            </a:r>
            <a:r>
              <a:rPr lang="ru-RU" sz="2200" spc="65" dirty="0"/>
              <a:t> </a:t>
            </a:r>
            <a:r>
              <a:rPr lang="ru-RU" sz="2200" spc="-35" dirty="0"/>
              <a:t>объекта,</a:t>
            </a:r>
            <a:r>
              <a:rPr lang="ru-RU" sz="2200" spc="70" dirty="0"/>
              <a:t> </a:t>
            </a:r>
            <a:r>
              <a:rPr lang="ru-RU" sz="2200" spc="-25" dirty="0"/>
              <a:t>для</a:t>
            </a:r>
            <a:r>
              <a:rPr lang="ru-RU" sz="2200" spc="65" dirty="0"/>
              <a:t> </a:t>
            </a:r>
            <a:r>
              <a:rPr lang="ru-RU" sz="2200" spc="-30" dirty="0"/>
              <a:t>которых</a:t>
            </a:r>
            <a:r>
              <a:rPr lang="ru-RU" sz="2200" spc="65" dirty="0"/>
              <a:t> </a:t>
            </a:r>
            <a:r>
              <a:rPr lang="ru-RU" sz="2200" spc="-40" dirty="0"/>
              <a:t>проверочная </a:t>
            </a:r>
            <a:r>
              <a:rPr lang="ru-RU" sz="2200" spc="-35" dirty="0"/>
              <a:t> </a:t>
            </a:r>
            <a:r>
              <a:rPr lang="ru-RU" sz="2200" spc="-25" dirty="0"/>
              <a:t>функция</a:t>
            </a:r>
            <a:r>
              <a:rPr lang="ru-RU" sz="2200" spc="65" dirty="0"/>
              <a:t> </a:t>
            </a:r>
            <a:r>
              <a:rPr lang="ru-RU" sz="2200" spc="-45" dirty="0"/>
              <a:t>возвращает</a:t>
            </a:r>
            <a:r>
              <a:rPr lang="ru-RU" sz="2200" spc="70" dirty="0"/>
              <a:t> </a:t>
            </a:r>
            <a:r>
              <a:rPr lang="ru-RU" sz="2200" spc="-35" dirty="0"/>
              <a:t>истинное</a:t>
            </a:r>
            <a:r>
              <a:rPr lang="ru-RU" sz="2200" spc="70" dirty="0"/>
              <a:t> </a:t>
            </a:r>
            <a:r>
              <a:rPr lang="ru-RU" sz="2200" spc="-45" dirty="0"/>
              <a:t>значение,</a:t>
            </a:r>
            <a:r>
              <a:rPr lang="ru-RU" sz="2200" spc="70" dirty="0"/>
              <a:t> </a:t>
            </a:r>
            <a:r>
              <a:rPr lang="ru-RU" sz="2200" spc="-30" dirty="0"/>
              <a:t>добавляются</a:t>
            </a:r>
            <a:r>
              <a:rPr lang="ru-RU" sz="2200" spc="65" dirty="0"/>
              <a:t> </a:t>
            </a:r>
            <a:r>
              <a:rPr lang="ru-RU" sz="2200" spc="-35" dirty="0"/>
              <a:t>в</a:t>
            </a:r>
            <a:r>
              <a:rPr lang="ru-RU" sz="2200" spc="70" dirty="0"/>
              <a:t> </a:t>
            </a:r>
            <a:r>
              <a:rPr lang="ru-RU" sz="2200" spc="-35" dirty="0"/>
              <a:t>результирующий</a:t>
            </a:r>
            <a:r>
              <a:rPr lang="ru-RU" sz="2200" spc="70" dirty="0"/>
              <a:t> </a:t>
            </a:r>
            <a:r>
              <a:rPr lang="ru-RU" sz="2200" spc="-30" dirty="0"/>
              <a:t>список.</a:t>
            </a:r>
          </a:p>
        </p:txBody>
      </p:sp>
    </p:spTree>
    <p:extLst>
      <p:ext uri="{BB962C8B-B14F-4D97-AF65-F5344CB8AC3E}">
        <p14:creationId xmlns:p14="http://schemas.microsoft.com/office/powerpoint/2010/main" val="233525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C9F048B0-26B3-4044-85DD-BE9A19457E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6201" y="320933"/>
            <a:ext cx="851359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9E3FC42-B693-4E75-AB85-5F25B740D2BF}"/>
              </a:ext>
            </a:extLst>
          </p:cNvPr>
          <p:cNvSpPr txBox="1"/>
          <p:nvPr/>
        </p:nvSpPr>
        <p:spPr>
          <a:xfrm>
            <a:off x="696200" y="970176"/>
            <a:ext cx="8676399" cy="668837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Как и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map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25" dirty="0">
                <a:latin typeface="Microsoft Sans Serif"/>
                <a:cs typeface="Microsoft Sans Serif"/>
              </a:rPr>
              <a:t>функция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filter </a:t>
            </a:r>
            <a:r>
              <a:rPr sz="2200" spc="-35" dirty="0">
                <a:latin typeface="Microsoft Sans Serif"/>
                <a:cs typeface="Microsoft Sans Serif"/>
              </a:rPr>
              <a:t>приблизительно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эквивалентна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циклу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5" dirty="0">
                <a:latin typeface="Microsoft Sans Serif"/>
                <a:cs typeface="Microsoft Sans Serif"/>
              </a:rPr>
              <a:t>но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является </a:t>
            </a:r>
            <a:r>
              <a:rPr sz="2200" spc="-22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встроенной,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лаконичной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и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часто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65" dirty="0">
                <a:latin typeface="Microsoft Sans Serif"/>
                <a:cs typeface="Microsoft Sans Serif"/>
              </a:rPr>
              <a:t>более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быстрой: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6" name="object 15">
            <a:extLst>
              <a:ext uri="{FF2B5EF4-FFF2-40B4-BE49-F238E27FC236}">
                <a16:creationId xmlns:a16="http://schemas.microsoft.com/office/drawing/2014/main" id="{441995F2-2ADD-48C9-8CA3-4AEC294A63DB}"/>
              </a:ext>
            </a:extLst>
          </p:cNvPr>
          <p:cNvSpPr txBox="1"/>
          <p:nvPr/>
        </p:nvSpPr>
        <p:spPr>
          <a:xfrm>
            <a:off x="838200" y="1792491"/>
            <a:ext cx="5181600" cy="219181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80000"/>
              </a:lnSpc>
              <a:spcBef>
                <a:spcPts val="95"/>
              </a:spcBef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65" dirty="0">
                <a:latin typeface="SimSun"/>
                <a:cs typeface="SimSun"/>
              </a:rPr>
              <a:t>res</a:t>
            </a:r>
            <a:r>
              <a:rPr sz="2200" spc="20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=</a:t>
            </a:r>
            <a:r>
              <a:rPr sz="2200" spc="200" dirty="0">
                <a:latin typeface="SimSun"/>
                <a:cs typeface="SimSun"/>
              </a:rPr>
              <a:t> </a:t>
            </a:r>
            <a:r>
              <a:rPr sz="2200" spc="50" dirty="0">
                <a:latin typeface="SimSun"/>
                <a:cs typeface="SimSun"/>
              </a:rPr>
              <a:t>[]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5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(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5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5</a:t>
            </a:r>
            <a:r>
              <a:rPr sz="2200" spc="125" dirty="0">
                <a:latin typeface="SimSun"/>
                <a:cs typeface="SimSun"/>
              </a:rPr>
              <a:t>)</a:t>
            </a:r>
            <a:r>
              <a:rPr sz="2200" spc="20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32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65" dirty="0">
                <a:latin typeface="SimSun"/>
                <a:cs typeface="SimSun"/>
              </a:rPr>
              <a:t>...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65" dirty="0">
                <a:latin typeface="SimSun"/>
                <a:cs typeface="SimSun"/>
              </a:rPr>
              <a:t>res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13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4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7" name="object 20">
            <a:extLst>
              <a:ext uri="{FF2B5EF4-FFF2-40B4-BE49-F238E27FC236}">
                <a16:creationId xmlns:a16="http://schemas.microsoft.com/office/drawing/2014/main" id="{84C082EC-83E1-40A3-8EEC-AC56BF3ED8F4}"/>
              </a:ext>
            </a:extLst>
          </p:cNvPr>
          <p:cNvSpPr txBox="1"/>
          <p:nvPr/>
        </p:nvSpPr>
        <p:spPr>
          <a:xfrm>
            <a:off x="648818" y="4499843"/>
            <a:ext cx="8534400" cy="203722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4315" marR="5080" indent="-137160">
              <a:lnSpc>
                <a:spcPct val="80000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950" algn="l"/>
              </a:tabLst>
            </a:pPr>
            <a:r>
              <a:rPr sz="2200" spc="-30" dirty="0">
                <a:latin typeface="Microsoft Sans Serif"/>
                <a:cs typeface="Microsoft Sans Serif"/>
              </a:rPr>
              <a:t>Также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подобно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map</a:t>
            </a:r>
            <a:r>
              <a:rPr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функцию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filter</a:t>
            </a:r>
            <a:r>
              <a:rPr sz="22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можно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эмулировать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посредством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синтаксиса 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генератора</a:t>
            </a:r>
            <a:r>
              <a:rPr sz="2200" spc="-40" dirty="0">
                <a:latin typeface="Microsoft Sans Serif"/>
                <a:cs typeface="Microsoft Sans Serif"/>
              </a:rPr>
              <a:t> списка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с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часто </a:t>
            </a:r>
            <a:r>
              <a:rPr sz="2200" spc="-65" dirty="0">
                <a:latin typeface="Microsoft Sans Serif"/>
                <a:cs typeface="Microsoft Sans Serif"/>
              </a:rPr>
              <a:t>более</a:t>
            </a:r>
            <a:r>
              <a:rPr sz="2200" spc="-6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простыми </a:t>
            </a:r>
            <a:r>
              <a:rPr sz="2200" spc="-45" dirty="0">
                <a:latin typeface="Microsoft Sans Serif"/>
                <a:cs typeface="Microsoft Sans Serif"/>
              </a:rPr>
              <a:t>результатами</a:t>
            </a:r>
            <a:r>
              <a:rPr sz="2200" spc="-40" dirty="0">
                <a:latin typeface="Microsoft Sans Serif"/>
                <a:cs typeface="Microsoft Sans Serif"/>
              </a:rPr>
              <a:t> (особенно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если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удается 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избежать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создания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новой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функции):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80000"/>
              </a:lnSpc>
              <a:spcBef>
                <a:spcPts val="414"/>
              </a:spcBef>
              <a:tabLst>
                <a:tab pos="24002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20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[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90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5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(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36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5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5</a:t>
            </a:r>
            <a:r>
              <a:rPr sz="2200" spc="20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15" dirty="0">
                <a:latin typeface="SimSun"/>
                <a:cs typeface="SimSun"/>
              </a:rPr>
              <a:t> </a:t>
            </a:r>
            <a:r>
              <a:rPr sz="2200"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0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tabLst>
                <a:tab pos="2413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20" dirty="0">
                <a:latin typeface="SimSun"/>
                <a:cs typeface="SimSun"/>
              </a:rPr>
              <a:t> </a:t>
            </a:r>
            <a:r>
              <a:rPr sz="2200" spc="80" dirty="0">
                <a:latin typeface="SimSun"/>
                <a:cs typeface="SimSun"/>
              </a:rPr>
              <a:t>4</a:t>
            </a:r>
            <a:r>
              <a:rPr sz="2200" spc="20" dirty="0">
                <a:latin typeface="SimSun"/>
                <a:cs typeface="SimSun"/>
              </a:rPr>
              <a:t>]</a:t>
            </a:r>
            <a:endParaRPr sz="2200"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7706D332-8A13-4F15-97CB-BD286A8D98AF}"/>
              </a:ext>
            </a:extLst>
          </p:cNvPr>
          <p:cNvSpPr txBox="1"/>
          <p:nvPr/>
        </p:nvSpPr>
        <p:spPr>
          <a:xfrm>
            <a:off x="2068910" y="2417930"/>
            <a:ext cx="3112690" cy="553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80000"/>
              </a:lnSpc>
              <a:spcBef>
                <a:spcPts val="95"/>
              </a:spcBef>
            </a:pPr>
            <a:r>
              <a:rPr sz="2200" spc="50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200" spc="19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175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50" dirty="0">
                <a:latin typeface="SimSun"/>
                <a:cs typeface="SimSun"/>
              </a:rPr>
              <a:t>0:</a:t>
            </a:r>
            <a:endParaRPr sz="2200" dirty="0">
              <a:latin typeface="SimSun"/>
              <a:cs typeface="SimSun"/>
            </a:endParaRPr>
          </a:p>
          <a:p>
            <a:pPr marL="300355">
              <a:lnSpc>
                <a:spcPct val="80000"/>
              </a:lnSpc>
            </a:pPr>
            <a:r>
              <a:rPr sz="2200" spc="85" dirty="0">
                <a:latin typeface="SimSun"/>
                <a:cs typeface="SimSun"/>
              </a:rPr>
              <a:t>r</a:t>
            </a:r>
            <a:r>
              <a:rPr sz="2200" spc="90" dirty="0">
                <a:latin typeface="SimSun"/>
                <a:cs typeface="SimSun"/>
              </a:rPr>
              <a:t>e</a:t>
            </a:r>
            <a:r>
              <a:rPr sz="2200" spc="20" dirty="0">
                <a:latin typeface="SimSun"/>
                <a:cs typeface="SimSun"/>
              </a:rPr>
              <a:t>s</a:t>
            </a:r>
            <a:r>
              <a:rPr sz="2200" spc="-33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.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latin typeface="SimSun"/>
                <a:cs typeface="SimSun"/>
              </a:rPr>
              <a:t>ap</a:t>
            </a:r>
            <a:r>
              <a:rPr sz="2200" spc="95" dirty="0">
                <a:latin typeface="SimSun"/>
                <a:cs typeface="SimSun"/>
              </a:rPr>
              <a:t>p</a:t>
            </a:r>
            <a:r>
              <a:rPr sz="2200" spc="100" dirty="0">
                <a:latin typeface="SimSun"/>
                <a:cs typeface="SimSun"/>
              </a:rPr>
              <a:t>en</a:t>
            </a:r>
            <a:r>
              <a:rPr sz="2200" spc="20" dirty="0">
                <a:latin typeface="SimSun"/>
                <a:cs typeface="SimSun"/>
              </a:rPr>
              <a:t>d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3906085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936A9027-DE9A-416D-9D89-E71A205B69C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3400" y="152400"/>
            <a:ext cx="679909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ED0E54B1-8F17-4732-8805-E5E5F2D00891}"/>
              </a:ext>
            </a:extLst>
          </p:cNvPr>
          <p:cNvSpPr txBox="1"/>
          <p:nvPr/>
        </p:nvSpPr>
        <p:spPr>
          <a:xfrm>
            <a:off x="551121" y="838200"/>
            <a:ext cx="8610600" cy="3053721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72415" marR="17780" indent="-137160">
              <a:lnSpc>
                <a:spcPct val="80000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73050" algn="l"/>
              </a:tabLst>
            </a:pPr>
            <a:r>
              <a:rPr sz="2200" spc="-15" dirty="0">
                <a:latin typeface="Microsoft Sans Serif"/>
                <a:cs typeface="Microsoft Sans Serif"/>
              </a:rPr>
              <a:t>Функция </a:t>
            </a:r>
            <a:r>
              <a:rPr sz="220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0" dirty="0">
                <a:latin typeface="Microsoft Sans Serif"/>
                <a:cs typeface="Microsoft Sans Serif"/>
              </a:rPr>
              <a:t>которая </a:t>
            </a:r>
            <a:r>
              <a:rPr sz="2200" spc="-35" dirty="0">
                <a:latin typeface="Microsoft Sans Serif"/>
                <a:cs typeface="Microsoft Sans Serif"/>
              </a:rPr>
              <a:t>находится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в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55" dirty="0">
                <a:latin typeface="Microsoft Sans Serif"/>
                <a:cs typeface="Microsoft Sans Serif"/>
              </a:rPr>
              <a:t>модуле</a:t>
            </a:r>
            <a:r>
              <a:rPr sz="2200" spc="-50" dirty="0">
                <a:latin typeface="Microsoft Sans Serif"/>
                <a:cs typeface="Microsoft Sans Serif"/>
              </a:rPr>
              <a:t> </a:t>
            </a:r>
            <a:r>
              <a:rPr sz="2200" spc="10" dirty="0">
                <a:latin typeface="SimSun"/>
                <a:cs typeface="SimSun"/>
              </a:rPr>
              <a:t>functools</a:t>
            </a:r>
            <a:r>
              <a:rPr sz="2200" spc="10" dirty="0">
                <a:latin typeface="Microsoft Sans Serif"/>
                <a:cs typeface="Microsoft Sans Serif"/>
              </a:rPr>
              <a:t>, </a:t>
            </a:r>
            <a:r>
              <a:rPr sz="2200" spc="-35" dirty="0">
                <a:latin typeface="Microsoft Sans Serif"/>
                <a:cs typeface="Microsoft Sans Serif"/>
              </a:rPr>
              <a:t>принимает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итерируемый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объект,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подлежащий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обработке,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но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сама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возвращает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одиночный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результат.</a:t>
            </a:r>
            <a:endParaRPr sz="2200" dirty="0">
              <a:latin typeface="Microsoft Sans Serif"/>
              <a:cs typeface="Microsoft Sans Serif"/>
            </a:endParaRPr>
          </a:p>
          <a:p>
            <a:pPr marL="50800">
              <a:lnSpc>
                <a:spcPct val="80000"/>
              </a:lnSpc>
              <a:spcBef>
                <a:spcPts val="215"/>
              </a:spcBef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2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75" dirty="0">
                <a:solidFill>
                  <a:srgbClr val="007F00"/>
                </a:solidFill>
                <a:latin typeface="SimSun"/>
                <a:cs typeface="SimSun"/>
              </a:rPr>
              <a:t>from</a:t>
            </a:r>
            <a:r>
              <a:rPr sz="2200" spc="26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functools</a:t>
            </a:r>
            <a:r>
              <a:rPr sz="2200" spc="270" dirty="0"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import</a:t>
            </a:r>
            <a:r>
              <a:rPr sz="2200" spc="27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5" dirty="0">
                <a:solidFill>
                  <a:srgbClr val="007F00"/>
                </a:solidFill>
                <a:latin typeface="SimSun"/>
                <a:cs typeface="SimSun"/>
              </a:rPr>
              <a:t>reduce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50800">
              <a:lnSpc>
                <a:spcPct val="80000"/>
              </a:lnSpc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1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reduc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lambd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: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19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5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4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5</a:t>
            </a:r>
            <a:r>
              <a:rPr sz="2200" spc="85" dirty="0">
                <a:latin typeface="SimSun"/>
                <a:cs typeface="SimSun"/>
              </a:rPr>
              <a:t>]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tabLst>
                <a:tab pos="2800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50" dirty="0">
                <a:latin typeface="SimSun"/>
                <a:cs typeface="SimSun"/>
              </a:rPr>
              <a:t>15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 marL="50800">
              <a:lnSpc>
                <a:spcPct val="80000"/>
              </a:lnSpc>
              <a:spcBef>
                <a:spcPts val="10"/>
              </a:spcBef>
              <a:tabLst>
                <a:tab pos="27813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21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reduc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3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(</a:t>
            </a:r>
            <a:r>
              <a:rPr sz="2200" spc="-325" dirty="0">
                <a:latin typeface="SimSun"/>
                <a:cs typeface="SimSun"/>
              </a:rPr>
              <a:t> </a:t>
            </a:r>
            <a:r>
              <a:rPr sz="2200" spc="100" dirty="0">
                <a:solidFill>
                  <a:srgbClr val="007F00"/>
                </a:solidFill>
                <a:latin typeface="SimSun"/>
                <a:cs typeface="SimSun"/>
              </a:rPr>
              <a:t>lambd</a:t>
            </a:r>
            <a:r>
              <a:rPr sz="2200" spc="20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22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0" dirty="0">
                <a:latin typeface="SimSun"/>
                <a:cs typeface="SimSun"/>
              </a:rPr>
              <a:t>x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110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: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x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5" dirty="0">
                <a:latin typeface="SimSun"/>
                <a:cs typeface="SimSun"/>
              </a:rPr>
              <a:t> </a:t>
            </a:r>
            <a:r>
              <a:rPr sz="2200" spc="-15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 </a:t>
            </a:r>
            <a:r>
              <a:rPr sz="2200" spc="-75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125" dirty="0">
                <a:latin typeface="SimSun"/>
                <a:cs typeface="SimSun"/>
              </a:rPr>
              <a:t>y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75" dirty="0">
                <a:latin typeface="SimSun"/>
                <a:cs typeface="SimSun"/>
              </a:rPr>
              <a:t>[</a:t>
            </a:r>
            <a:r>
              <a:rPr sz="2200" spc="20" dirty="0">
                <a:latin typeface="SimSun"/>
                <a:cs typeface="SimSun"/>
              </a:rPr>
              <a:t>1</a:t>
            </a:r>
            <a:r>
              <a:rPr sz="2200" spc="-34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15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2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3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spc="204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4</a:t>
            </a:r>
            <a:r>
              <a:rPr sz="2200" spc="-360" dirty="0">
                <a:latin typeface="SimSun"/>
                <a:cs typeface="SimSun"/>
              </a:rPr>
              <a:t> </a:t>
            </a:r>
            <a:r>
              <a:rPr sz="2200" spc="20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20" dirty="0">
                <a:latin typeface="SimSun"/>
                <a:cs typeface="SimSun"/>
              </a:rPr>
              <a:t> </a:t>
            </a:r>
            <a:r>
              <a:rPr sz="2200" spc="90" dirty="0">
                <a:latin typeface="SimSun"/>
                <a:cs typeface="SimSun"/>
              </a:rPr>
              <a:t>5]</a:t>
            </a:r>
            <a:r>
              <a:rPr sz="2200" spc="20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tabLst>
                <a:tab pos="28130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65" dirty="0">
                <a:latin typeface="SimSun"/>
                <a:cs typeface="SimSun"/>
              </a:rPr>
              <a:t>120</a:t>
            </a:r>
            <a:endParaRPr sz="2200" dirty="0">
              <a:latin typeface="SimSun"/>
              <a:cs typeface="SimSun"/>
            </a:endParaRPr>
          </a:p>
          <a:p>
            <a:pPr marL="50800">
              <a:lnSpc>
                <a:spcPct val="80000"/>
              </a:lnSpc>
              <a:spcBef>
                <a:spcPts val="114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2200" dirty="0">
              <a:latin typeface="Microsoft JhengHei UI"/>
              <a:cs typeface="Microsoft JhengHei UI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2A3D5C-F015-4568-979E-428D01E57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284" y="3581400"/>
            <a:ext cx="8001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442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32280EA-ECCC-496A-95D4-657926F94F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0390" y="258050"/>
            <a:ext cx="8674443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90" dirty="0"/>
              <a:t>Функция</a:t>
            </a:r>
            <a:r>
              <a:rPr sz="3200" spc="90" dirty="0"/>
              <a:t> </a:t>
            </a:r>
            <a:r>
              <a:rPr sz="3200" b="0" spc="10" dirty="0">
                <a:solidFill>
                  <a:srgbClr val="1F973F"/>
                </a:solidFill>
                <a:latin typeface="SimSun"/>
                <a:cs typeface="SimSun"/>
              </a:rPr>
              <a:t>reduce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524B12AD-348D-416F-9F7F-36D30008BB45}"/>
              </a:ext>
            </a:extLst>
          </p:cNvPr>
          <p:cNvSpPr txBox="1"/>
          <p:nvPr/>
        </p:nvSpPr>
        <p:spPr>
          <a:xfrm>
            <a:off x="480390" y="762675"/>
            <a:ext cx="8796670" cy="2228302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-35" dirty="0">
                <a:latin typeface="Microsoft Sans Serif"/>
                <a:cs typeface="Microsoft Sans Serif"/>
              </a:rPr>
              <a:t>На </a:t>
            </a:r>
            <a:r>
              <a:rPr sz="2000" spc="-30" dirty="0">
                <a:latin typeface="Microsoft Sans Serif"/>
                <a:cs typeface="Microsoft Sans Serif"/>
              </a:rPr>
              <a:t>каждом </a:t>
            </a:r>
            <a:r>
              <a:rPr sz="2000" spc="-40" dirty="0">
                <a:latin typeface="Microsoft Sans Serif"/>
                <a:cs typeface="Microsoft Sans Serif"/>
              </a:rPr>
              <a:t>шаге</a:t>
            </a:r>
            <a:r>
              <a:rPr sz="2000" spc="-35" dirty="0">
                <a:latin typeface="Microsoft Sans Serif"/>
                <a:cs typeface="Microsoft Sans Serif"/>
              </a:rPr>
              <a:t> </a:t>
            </a:r>
            <a:r>
              <a:rPr sz="2000" spc="15" dirty="0">
                <a:solidFill>
                  <a:srgbClr val="1F973F"/>
                </a:solidFill>
                <a:latin typeface="SimSun"/>
                <a:cs typeface="SimSun"/>
              </a:rPr>
              <a:t>reduce </a:t>
            </a:r>
            <a:r>
              <a:rPr sz="2000" spc="-55" dirty="0">
                <a:latin typeface="Microsoft Sans Serif"/>
                <a:cs typeface="Microsoft Sans Serif"/>
              </a:rPr>
              <a:t>передает</a:t>
            </a:r>
            <a:r>
              <a:rPr sz="2000" spc="-50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текущую </a:t>
            </a:r>
            <a:r>
              <a:rPr sz="2000" spc="-35" dirty="0">
                <a:latin typeface="Microsoft Sans Serif"/>
                <a:cs typeface="Microsoft Sans Serif"/>
              </a:rPr>
              <a:t>сумму </a:t>
            </a:r>
            <a:r>
              <a:rPr sz="2000" spc="-20" dirty="0">
                <a:latin typeface="Microsoft Sans Serif"/>
                <a:cs typeface="Microsoft Sans Serif"/>
              </a:rPr>
              <a:t>или </a:t>
            </a:r>
            <a:r>
              <a:rPr sz="2000" spc="-50" dirty="0">
                <a:latin typeface="Microsoft Sans Serif"/>
                <a:cs typeface="Microsoft Sans Serif"/>
              </a:rPr>
              <a:t>произведение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spc="-50" dirty="0">
                <a:latin typeface="Microsoft Sans Serif"/>
                <a:cs typeface="Microsoft Sans Serif"/>
              </a:rPr>
              <a:t>вместе</a:t>
            </a:r>
            <a:r>
              <a:rPr sz="2000" spc="-45" dirty="0">
                <a:latin typeface="Microsoft Sans Serif"/>
                <a:cs typeface="Microsoft Sans Serif"/>
              </a:rPr>
              <a:t> с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очередным 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элементом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из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списка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указанной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функции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10" dirty="0">
                <a:solidFill>
                  <a:srgbClr val="1F973F"/>
                </a:solidFill>
                <a:latin typeface="SimSun"/>
                <a:cs typeface="SimSun"/>
              </a:rPr>
              <a:t>lambda</a:t>
            </a:r>
            <a:r>
              <a:rPr sz="2000" spc="10" dirty="0">
                <a:latin typeface="Microsoft Sans Serif"/>
                <a:cs typeface="Microsoft Sans Serif"/>
              </a:rPr>
              <a:t>.</a:t>
            </a:r>
            <a:endParaRPr sz="2000" dirty="0">
              <a:latin typeface="Microsoft Sans Serif"/>
              <a:cs typeface="Microsoft Sans Serif"/>
            </a:endParaRPr>
          </a:p>
          <a:p>
            <a:pPr marL="149225" marR="824230" indent="-137160">
              <a:lnSpc>
                <a:spcPct val="101499"/>
              </a:lnSpc>
              <a:spcBef>
                <a:spcPts val="20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-25" dirty="0">
                <a:latin typeface="Microsoft Sans Serif"/>
                <a:cs typeface="Microsoft Sans Serif"/>
              </a:rPr>
              <a:t>По </a:t>
            </a:r>
            <a:r>
              <a:rPr sz="2000" spc="-30" dirty="0">
                <a:latin typeface="Microsoft Sans Serif"/>
                <a:cs typeface="Microsoft Sans Serif"/>
              </a:rPr>
              <a:t>умолчанию </a:t>
            </a:r>
            <a:r>
              <a:rPr sz="2000" spc="-45" dirty="0">
                <a:latin typeface="Microsoft Sans Serif"/>
                <a:cs typeface="Microsoft Sans Serif"/>
              </a:rPr>
              <a:t>начальное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50" dirty="0">
                <a:latin typeface="Microsoft Sans Serif"/>
                <a:cs typeface="Microsoft Sans Serif"/>
              </a:rPr>
              <a:t>значение</a:t>
            </a:r>
            <a:r>
              <a:rPr sz="2000" spc="-4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инициализируется</a:t>
            </a:r>
            <a:r>
              <a:rPr sz="2000" spc="-3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первым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элементом </a:t>
            </a:r>
            <a:r>
              <a:rPr sz="2000" spc="-22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последовательности.</a:t>
            </a:r>
            <a:endParaRPr sz="2000" dirty="0">
              <a:latin typeface="Microsoft Sans Serif"/>
              <a:cs typeface="Microsoft Sans Serif"/>
            </a:endParaRPr>
          </a:p>
          <a:p>
            <a:pPr marL="149225" indent="-137160">
              <a:lnSpc>
                <a:spcPct val="100000"/>
              </a:lnSpc>
              <a:spcBef>
                <a:spcPts val="21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000" spc="10" dirty="0">
                <a:latin typeface="Microsoft Sans Serif"/>
                <a:cs typeface="Microsoft Sans Serif"/>
              </a:rPr>
              <a:t>В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целях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демонстрации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рассмотрим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эквивалент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первого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из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двух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вызовов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в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виде</a:t>
            </a:r>
            <a:r>
              <a:rPr sz="2000" spc="65" dirty="0">
                <a:latin typeface="Microsoft Sans Serif"/>
                <a:cs typeface="Microsoft Sans Serif"/>
              </a:rPr>
              <a:t> </a:t>
            </a:r>
            <a:r>
              <a:rPr sz="2000" spc="-30" dirty="0">
                <a:latin typeface="Microsoft Sans Serif"/>
                <a:cs typeface="Microsoft Sans Serif"/>
              </a:rPr>
              <a:t>цикла</a:t>
            </a:r>
            <a:endParaRPr sz="2000" dirty="0">
              <a:latin typeface="Microsoft Sans Serif"/>
              <a:cs typeface="Microsoft Sans Serif"/>
            </a:endParaRPr>
          </a:p>
          <a:p>
            <a:pPr marL="149225">
              <a:lnSpc>
                <a:spcPct val="100000"/>
              </a:lnSpc>
              <a:spcBef>
                <a:spcPts val="15"/>
              </a:spcBef>
            </a:pPr>
            <a:r>
              <a:rPr sz="2000" spc="15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000" spc="-140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с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35" dirty="0">
                <a:latin typeface="Microsoft Sans Serif"/>
                <a:cs typeface="Microsoft Sans Serif"/>
              </a:rPr>
              <a:t>жестко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40" dirty="0">
                <a:latin typeface="Microsoft Sans Serif"/>
                <a:cs typeface="Microsoft Sans Serif"/>
              </a:rPr>
              <a:t>закодированным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45" dirty="0">
                <a:latin typeface="Microsoft Sans Serif"/>
                <a:cs typeface="Microsoft Sans Serif"/>
              </a:rPr>
              <a:t>сложением</a:t>
            </a:r>
            <a:r>
              <a:rPr sz="2000" spc="70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внутри</a:t>
            </a:r>
            <a:r>
              <a:rPr sz="2000" spc="75" dirty="0">
                <a:latin typeface="Microsoft Sans Serif"/>
                <a:cs typeface="Microsoft Sans Serif"/>
              </a:rPr>
              <a:t> </a:t>
            </a:r>
            <a:r>
              <a:rPr sz="2000" spc="-25" dirty="0">
                <a:latin typeface="Microsoft Sans Serif"/>
                <a:cs typeface="Microsoft Sans Serif"/>
              </a:rPr>
              <a:t>цикла: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51D641B7-169E-4D00-9CAB-A5D9643B1D27}"/>
              </a:ext>
            </a:extLst>
          </p:cNvPr>
          <p:cNvSpPr txBox="1"/>
          <p:nvPr/>
        </p:nvSpPr>
        <p:spPr>
          <a:xfrm>
            <a:off x="480390" y="3004417"/>
            <a:ext cx="7066954" cy="2289858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57150">
              <a:lnSpc>
                <a:spcPct val="80000"/>
              </a:lnSpc>
              <a:spcBef>
                <a:spcPts val="275"/>
              </a:spcBef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</a:t>
            </a:r>
            <a:r>
              <a:rPr spc="85" dirty="0">
                <a:latin typeface="SimSun"/>
                <a:cs typeface="SimSun"/>
              </a:rPr>
              <a:t>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=</a:t>
            </a:r>
            <a:r>
              <a:rPr spc="215" dirty="0">
                <a:latin typeface="SimSun"/>
                <a:cs typeface="SimSun"/>
              </a:rPr>
              <a:t> </a:t>
            </a:r>
            <a:r>
              <a:rPr spc="75" dirty="0">
                <a:latin typeface="SimSun"/>
                <a:cs typeface="SimSun"/>
              </a:rPr>
              <a:t>[</a:t>
            </a:r>
            <a:r>
              <a:rPr spc="20" dirty="0">
                <a:latin typeface="SimSun"/>
                <a:cs typeface="SimSun"/>
              </a:rPr>
              <a:t>1</a:t>
            </a:r>
            <a:r>
              <a:rPr spc="-34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15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2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04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3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spc="204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4</a:t>
            </a:r>
            <a:r>
              <a:rPr spc="-36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,</a:t>
            </a:r>
            <a:r>
              <a:rPr dirty="0">
                <a:latin typeface="SimSun"/>
                <a:cs typeface="SimSun"/>
              </a:rPr>
              <a:t> </a:t>
            </a:r>
            <a:r>
              <a:rPr spc="-225" dirty="0">
                <a:latin typeface="SimSun"/>
                <a:cs typeface="SimSun"/>
              </a:rPr>
              <a:t> </a:t>
            </a:r>
            <a:r>
              <a:rPr spc="80" dirty="0">
                <a:latin typeface="SimSun"/>
                <a:cs typeface="SimSun"/>
              </a:rPr>
              <a:t>5</a:t>
            </a:r>
            <a:r>
              <a:rPr spc="20" dirty="0">
                <a:latin typeface="SimSun"/>
                <a:cs typeface="SimSun"/>
              </a:rPr>
              <a:t>]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spcBef>
                <a:spcPts val="114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dirty="0">
              <a:latin typeface="Microsoft JhengHei UI"/>
              <a:cs typeface="Microsoft JhengHei UI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r</a:t>
            </a:r>
            <a:r>
              <a:rPr spc="85" dirty="0">
                <a:latin typeface="SimSun"/>
                <a:cs typeface="SimSun"/>
              </a:rPr>
              <a:t>e</a:t>
            </a:r>
            <a:r>
              <a:rPr spc="20" dirty="0">
                <a:latin typeface="SimSun"/>
                <a:cs typeface="SimSun"/>
              </a:rPr>
              <a:t>s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=</a:t>
            </a:r>
            <a:r>
              <a:rPr dirty="0">
                <a:latin typeface="SimSun"/>
                <a:cs typeface="SimSun"/>
              </a:rPr>
              <a:t> </a:t>
            </a:r>
            <a:r>
              <a:rPr spc="-220" dirty="0"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spc="-310" dirty="0"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[0</a:t>
            </a:r>
            <a:r>
              <a:rPr spc="20" dirty="0">
                <a:latin typeface="SimSun"/>
                <a:cs typeface="SimSun"/>
              </a:rPr>
              <a:t>]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spcBef>
                <a:spcPts val="120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dirty="0">
              <a:latin typeface="Microsoft JhengHei UI"/>
              <a:cs typeface="Microsoft JhengHei UI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pc="110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pc="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90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pc="85" dirty="0">
                <a:solidFill>
                  <a:srgbClr val="007F00"/>
                </a:solidFill>
                <a:latin typeface="SimSun"/>
                <a:cs typeface="SimSun"/>
              </a:rPr>
              <a:t>o</a:t>
            </a:r>
            <a:r>
              <a:rPr spc="20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22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x</a:t>
            </a:r>
            <a:r>
              <a:rPr dirty="0">
                <a:latin typeface="SimSun"/>
                <a:cs typeface="SimSun"/>
              </a:rPr>
              <a:t> </a:t>
            </a:r>
            <a:r>
              <a:rPr spc="-225" dirty="0">
                <a:latin typeface="SimSun"/>
                <a:cs typeface="SimSun"/>
              </a:rPr>
              <a:t> </a:t>
            </a:r>
            <a:r>
              <a:rPr spc="80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pc="20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-20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pc="90" dirty="0">
                <a:latin typeface="SimSun"/>
                <a:cs typeface="SimSun"/>
              </a:rPr>
              <a:t>ar</a:t>
            </a:r>
            <a:r>
              <a:rPr spc="20" dirty="0">
                <a:latin typeface="SimSun"/>
                <a:cs typeface="SimSun"/>
              </a:rPr>
              <a:t>r</a:t>
            </a:r>
            <a:r>
              <a:rPr spc="-305" dirty="0">
                <a:latin typeface="SimSun"/>
                <a:cs typeface="SimSun"/>
              </a:rPr>
              <a:t> </a:t>
            </a:r>
            <a:r>
              <a:rPr spc="95" dirty="0">
                <a:latin typeface="SimSun"/>
                <a:cs typeface="SimSun"/>
              </a:rPr>
              <a:t>[1:]</a:t>
            </a:r>
            <a:r>
              <a:rPr spc="20" dirty="0">
                <a:latin typeface="SimSun"/>
                <a:cs typeface="SimSun"/>
              </a:rPr>
              <a:t>: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765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pc="65" dirty="0">
                <a:latin typeface="SimSun"/>
                <a:cs typeface="SimSun"/>
              </a:rPr>
              <a:t>...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765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pc="65" dirty="0">
                <a:latin typeface="SimSun"/>
                <a:cs typeface="SimSun"/>
              </a:rPr>
              <a:t>...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4480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pc="80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pc="1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pc="65" dirty="0">
                <a:latin typeface="SimSun"/>
                <a:cs typeface="SimSun"/>
              </a:rPr>
              <a:t>res</a:t>
            </a:r>
            <a:endParaRPr dirty="0">
              <a:latin typeface="SimSun"/>
              <a:cs typeface="SimSun"/>
            </a:endParaRPr>
          </a:p>
          <a:p>
            <a:pPr marL="57150">
              <a:lnSpc>
                <a:spcPct val="80000"/>
              </a:lnSpc>
              <a:tabLst>
                <a:tab pos="286385" algn="l"/>
              </a:tabLst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pc="50" dirty="0">
                <a:latin typeface="SimSun"/>
                <a:cs typeface="SimSun"/>
              </a:rPr>
              <a:t>15</a:t>
            </a:r>
            <a:endParaRPr dirty="0">
              <a:latin typeface="SimSun"/>
              <a:cs typeface="SimSun"/>
            </a:endParaRPr>
          </a:p>
          <a:p>
            <a:pPr marL="12700">
              <a:lnSpc>
                <a:spcPct val="80000"/>
              </a:lnSpc>
              <a:spcBef>
                <a:spcPts val="114"/>
              </a:spcBef>
            </a:pPr>
            <a:r>
              <a:rPr dirty="0">
                <a:solidFill>
                  <a:srgbClr val="8C8C8C"/>
                </a:solidFill>
                <a:latin typeface="Microsoft JhengHei UI"/>
                <a:cs typeface="Microsoft JhengHei UI"/>
              </a:rPr>
              <a:t>10</a:t>
            </a:r>
            <a:endParaRPr dirty="0">
              <a:latin typeface="Microsoft JhengHei UI"/>
              <a:cs typeface="Microsoft JhengHei UI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65C8D70B-B722-4F10-A657-20C9BD4873E5}"/>
              </a:ext>
            </a:extLst>
          </p:cNvPr>
          <p:cNvSpPr txBox="1"/>
          <p:nvPr/>
        </p:nvSpPr>
        <p:spPr>
          <a:xfrm>
            <a:off x="480390" y="5334000"/>
            <a:ext cx="9197010" cy="1355436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49225" marR="5080" indent="-137160">
              <a:lnSpc>
                <a:spcPct val="101499"/>
              </a:lnSpc>
              <a:spcBef>
                <a:spcPts val="8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149860" algn="l"/>
              </a:tabLst>
            </a:pPr>
            <a:r>
              <a:rPr sz="2200" spc="-35" dirty="0">
                <a:latin typeface="Microsoft Sans Serif"/>
                <a:cs typeface="Microsoft Sans Serif"/>
              </a:rPr>
              <a:t>Встроенная </a:t>
            </a:r>
            <a:r>
              <a:rPr sz="2200" spc="-25" dirty="0">
                <a:latin typeface="Microsoft Sans Serif"/>
                <a:cs typeface="Microsoft Sans Serif"/>
              </a:rPr>
              <a:t>функция </a:t>
            </a:r>
            <a:r>
              <a:rPr sz="2200" spc="15" dirty="0">
                <a:solidFill>
                  <a:srgbClr val="1F973F"/>
                </a:solidFill>
                <a:latin typeface="SimSun"/>
                <a:cs typeface="SimSun"/>
              </a:rPr>
              <a:t>reduce </a:t>
            </a:r>
            <a:r>
              <a:rPr sz="2200" spc="-50" dirty="0">
                <a:latin typeface="Microsoft Sans Serif"/>
                <a:cs typeface="Microsoft Sans Serif"/>
              </a:rPr>
              <a:t>разрешает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50" dirty="0">
                <a:latin typeface="Microsoft Sans Serif"/>
                <a:cs typeface="Microsoft Sans Serif"/>
              </a:rPr>
              <a:t>передавать</a:t>
            </a:r>
            <a:r>
              <a:rPr sz="2200" spc="-45" dirty="0">
                <a:latin typeface="Microsoft Sans Serif"/>
                <a:cs typeface="Microsoft Sans Serif"/>
              </a:rPr>
              <a:t> необязательный</a:t>
            </a:r>
            <a:r>
              <a:rPr sz="2200" spc="-4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третий </a:t>
            </a:r>
            <a:r>
              <a:rPr sz="2200" spc="-40" dirty="0">
                <a:latin typeface="Microsoft Sans Serif"/>
                <a:cs typeface="Microsoft Sans Serif"/>
              </a:rPr>
              <a:t>аргумент,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который </a:t>
            </a:r>
            <a:r>
              <a:rPr sz="2200" spc="-50" dirty="0">
                <a:latin typeface="Microsoft Sans Serif"/>
                <a:cs typeface="Microsoft Sans Serif"/>
              </a:rPr>
              <a:t>помещается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перед</a:t>
            </a:r>
            <a:r>
              <a:rPr sz="2200" spc="-5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элементами</a:t>
            </a:r>
            <a:r>
              <a:rPr sz="2200" spc="-40" dirty="0">
                <a:latin typeface="Microsoft Sans Serif"/>
                <a:cs typeface="Microsoft Sans Serif"/>
              </a:rPr>
              <a:t> последовательности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и </a:t>
            </a:r>
            <a:r>
              <a:rPr sz="2200" spc="-15" dirty="0">
                <a:latin typeface="Microsoft Sans Serif"/>
                <a:cs typeface="Microsoft Sans Serif"/>
              </a:rPr>
              <a:t>служит </a:t>
            </a:r>
            <a:r>
              <a:rPr sz="2200" spc="-40" dirty="0">
                <a:latin typeface="Microsoft Sans Serif"/>
                <a:cs typeface="Microsoft Sans Serif"/>
              </a:rPr>
              <a:t>начальным 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значением,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а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также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стандартным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результатом,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когда</a:t>
            </a:r>
            <a:r>
              <a:rPr sz="2200" spc="6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последовательность</a:t>
            </a:r>
            <a:r>
              <a:rPr sz="2200" spc="7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пуста.</a:t>
            </a:r>
            <a:endParaRPr sz="2200" dirty="0">
              <a:latin typeface="Microsoft Sans Serif"/>
              <a:cs typeface="Microsoft Sans Serif"/>
            </a:endParaRP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BB9DBD59-B205-49F2-B472-3D8F8D0006BB}"/>
              </a:ext>
            </a:extLst>
          </p:cNvPr>
          <p:cNvSpPr txBox="1"/>
          <p:nvPr/>
        </p:nvSpPr>
        <p:spPr>
          <a:xfrm>
            <a:off x="1841334" y="4130418"/>
            <a:ext cx="4178466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65" dirty="0">
                <a:latin typeface="SimSun"/>
                <a:cs typeface="SimSun"/>
              </a:rPr>
              <a:t>res</a:t>
            </a:r>
            <a:r>
              <a:rPr spc="229" dirty="0">
                <a:latin typeface="SimSun"/>
                <a:cs typeface="SimSun"/>
              </a:rPr>
              <a:t> </a:t>
            </a:r>
            <a:r>
              <a:rPr spc="15" dirty="0">
                <a:latin typeface="SimSun"/>
                <a:cs typeface="SimSun"/>
              </a:rPr>
              <a:t>+=</a:t>
            </a:r>
            <a:r>
              <a:rPr spc="220" dirty="0">
                <a:latin typeface="SimSun"/>
                <a:cs typeface="SimSun"/>
              </a:rPr>
              <a:t> </a:t>
            </a:r>
            <a:r>
              <a:rPr spc="20" dirty="0">
                <a:latin typeface="SimSun"/>
                <a:cs typeface="SimSun"/>
              </a:rPr>
              <a:t>x</a:t>
            </a:r>
            <a:endParaRPr dirty="0">
              <a:latin typeface="SimSun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756211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2410771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функций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функций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переменные </a:t>
            </a:r>
            <a:endParaRPr lang="en-US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</a:t>
            </a:r>
            <a:r>
              <a:rPr lang="kk-KZ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95F87B82-B72D-44B3-9ADA-9B839FD216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76200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65" dirty="0"/>
              <a:t>Написание</a:t>
            </a:r>
            <a:r>
              <a:rPr sz="3200" spc="-5" dirty="0"/>
              <a:t> </a:t>
            </a:r>
            <a:r>
              <a:rPr sz="3200" spc="-45" dirty="0"/>
              <a:t>кода</a:t>
            </a:r>
            <a:r>
              <a:rPr sz="3200" spc="-5" dirty="0"/>
              <a:t> </a:t>
            </a:r>
            <a:r>
              <a:rPr sz="3200" spc="-50" dirty="0"/>
              <a:t>функций</a:t>
            </a:r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38CC481B-7CA7-4E1B-B043-BBD6A7B3685C}"/>
              </a:ext>
            </a:extLst>
          </p:cNvPr>
          <p:cNvSpPr txBox="1"/>
          <p:nvPr/>
        </p:nvSpPr>
        <p:spPr>
          <a:xfrm>
            <a:off x="457200" y="517418"/>
            <a:ext cx="8763000" cy="6340582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33045" marR="5080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b="1" spc="-20" dirty="0">
                <a:latin typeface="Arial"/>
                <a:cs typeface="Arial"/>
              </a:rPr>
              <a:t>Функции</a:t>
            </a:r>
            <a:r>
              <a:rPr sz="2200" b="1" spc="5" dirty="0">
                <a:latin typeface="Arial"/>
                <a:cs typeface="Arial"/>
              </a:rPr>
              <a:t> </a:t>
            </a:r>
            <a:r>
              <a:rPr sz="2200" spc="195" dirty="0">
                <a:latin typeface="Microsoft Sans Serif"/>
                <a:cs typeface="Microsoft Sans Serif"/>
              </a:rPr>
              <a:t>–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многократно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используемые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фрагменты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программы.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позволяют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дать 	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определенному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блоку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команд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тем,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последствии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запускать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блок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по 	</a:t>
            </a:r>
            <a:r>
              <a:rPr sz="2200" spc="-40" dirty="0">
                <a:latin typeface="Microsoft Sans Serif"/>
                <a:cs typeface="Microsoft Sans Serif"/>
              </a:rPr>
              <a:t>указанному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имени</a:t>
            </a:r>
            <a:r>
              <a:rPr sz="2200" dirty="0">
                <a:latin typeface="Microsoft Sans Serif"/>
                <a:cs typeface="Microsoft Sans Serif"/>
              </a:rPr>
              <a:t> в </a:t>
            </a:r>
            <a:r>
              <a:rPr sz="2200" spc="-10" dirty="0">
                <a:latin typeface="Microsoft Sans Serif"/>
                <a:cs typeface="Microsoft Sans Serif"/>
              </a:rPr>
              <a:t>любом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месте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программы</a:t>
            </a:r>
            <a:r>
              <a:rPr sz="2200" dirty="0">
                <a:latin typeface="Microsoft Sans Serif"/>
                <a:cs typeface="Microsoft Sans Serif"/>
              </a:rPr>
              <a:t> и </a:t>
            </a:r>
            <a:r>
              <a:rPr sz="2200" spc="-20" dirty="0">
                <a:latin typeface="Microsoft Sans Serif"/>
                <a:cs typeface="Microsoft Sans Serif"/>
              </a:rPr>
              <a:t>сколь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угодно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много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раз.</a:t>
            </a:r>
            <a:r>
              <a:rPr sz="2200" dirty="0">
                <a:latin typeface="Microsoft Sans Serif"/>
                <a:cs typeface="Microsoft Sans Serif"/>
              </a:rPr>
              <a:t> Это </a:t>
            </a:r>
            <a:r>
              <a:rPr sz="2200" spc="-10" dirty="0">
                <a:latin typeface="Microsoft Sans Serif"/>
                <a:cs typeface="Microsoft Sans Serif"/>
              </a:rPr>
              <a:t>называется 	</a:t>
            </a:r>
            <a:r>
              <a:rPr sz="2200" i="1" spc="-20" dirty="0">
                <a:latin typeface="Arial"/>
                <a:cs typeface="Arial"/>
              </a:rPr>
              <a:t>вызовом</a:t>
            </a:r>
            <a:r>
              <a:rPr sz="2200" i="1" spc="10" dirty="0">
                <a:latin typeface="Arial"/>
                <a:cs typeface="Arial"/>
              </a:rPr>
              <a:t> </a:t>
            </a:r>
            <a:r>
              <a:rPr sz="2200" i="1" spc="-10" dirty="0">
                <a:latin typeface="Arial"/>
                <a:cs typeface="Arial"/>
              </a:rPr>
              <a:t>функции</a:t>
            </a:r>
            <a:r>
              <a:rPr sz="2200" spc="-10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33045" marR="93980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dirty="0">
                <a:latin typeface="Microsoft Sans Serif"/>
                <a:cs typeface="Microsoft Sans Serif"/>
              </a:rPr>
              <a:t>Функции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определяются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помощи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зарезервированного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слова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dirty="0">
                <a:latin typeface="Microsoft Sans Serif"/>
                <a:cs typeface="Microsoft Sans Serif"/>
              </a:rPr>
              <a:t>.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После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этого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слова 	</a:t>
            </a:r>
            <a:r>
              <a:rPr sz="2200" spc="-45" dirty="0">
                <a:latin typeface="Microsoft Sans Serif"/>
                <a:cs typeface="Microsoft Sans Serif"/>
              </a:rPr>
              <a:t>указывается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за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которым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45" dirty="0">
                <a:latin typeface="Microsoft Sans Serif"/>
                <a:cs typeface="Microsoft Sans Serif"/>
              </a:rPr>
              <a:t>следует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пара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скобок,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которых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можно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указать 	</a:t>
            </a:r>
            <a:r>
              <a:rPr sz="2200" spc="-35" dirty="0">
                <a:latin typeface="Microsoft Sans Serif"/>
                <a:cs typeface="Microsoft Sans Serif"/>
              </a:rPr>
              <a:t>имена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некоторых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переменных,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заключительное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двоеточие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конце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строки.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Далее 	</a:t>
            </a:r>
            <a:r>
              <a:rPr sz="2200" spc="-45" dirty="0">
                <a:latin typeface="Microsoft Sans Serif"/>
                <a:cs typeface="Microsoft Sans Serif"/>
              </a:rPr>
              <a:t>следует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блок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команд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(инструкций),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составляющих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тело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33045" marR="206375" indent="-135890">
              <a:lnSpc>
                <a:spcPct val="80000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34315" algn="l"/>
              </a:tabLst>
            </a:pPr>
            <a:r>
              <a:rPr sz="2200" b="1" spc="-40" dirty="0">
                <a:latin typeface="Arial"/>
                <a:cs typeface="Arial"/>
              </a:rPr>
              <a:t>Сигнатура</a:t>
            </a:r>
            <a:r>
              <a:rPr sz="2200" b="1" spc="10" dirty="0">
                <a:latin typeface="Arial"/>
                <a:cs typeface="Arial"/>
              </a:rPr>
              <a:t> </a:t>
            </a:r>
            <a:r>
              <a:rPr sz="2200" b="1" spc="-35" dirty="0">
                <a:latin typeface="Arial"/>
                <a:cs typeface="Arial"/>
              </a:rPr>
              <a:t>функции</a:t>
            </a:r>
            <a:r>
              <a:rPr sz="2200" b="1" spc="10" dirty="0">
                <a:latin typeface="Arial"/>
                <a:cs typeface="Arial"/>
              </a:rPr>
              <a:t> </a:t>
            </a:r>
            <a:r>
              <a:rPr sz="2200" spc="195" dirty="0">
                <a:latin typeface="Microsoft Sans Serif"/>
                <a:cs typeface="Microsoft Sans Serif"/>
              </a:rPr>
              <a:t>–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часть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общего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объявления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функции,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позволяющая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средствами 	</a:t>
            </a:r>
            <a:r>
              <a:rPr sz="2200" spc="-20" dirty="0">
                <a:latin typeface="Microsoft Sans Serif"/>
                <a:cs typeface="Microsoft Sans Serif"/>
              </a:rPr>
              <a:t>трансляции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идентифицировать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функцию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среди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других.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Составляющие</a:t>
            </a:r>
            <a:r>
              <a:rPr sz="2200" spc="2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сигнатуры: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dirty="0">
                <a:latin typeface="Microsoft Sans Serif"/>
                <a:cs typeface="Microsoft Sans Serif"/>
              </a:rPr>
              <a:t>имя</a:t>
            </a:r>
            <a:r>
              <a:rPr sz="2200" spc="-4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функции;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spc="-40" dirty="0">
                <a:latin typeface="Microsoft Sans Serif"/>
                <a:cs typeface="Microsoft Sans Serif"/>
              </a:rPr>
              <a:t>аргументы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функции;</a:t>
            </a:r>
            <a:endParaRPr sz="2200" dirty="0">
              <a:latin typeface="Microsoft Sans Serif"/>
              <a:cs typeface="Microsoft Sans Serif"/>
            </a:endParaRPr>
          </a:p>
          <a:p>
            <a:pPr marL="509270" lvl="1" indent="-165735">
              <a:lnSpc>
                <a:spcPct val="80000"/>
              </a:lnSpc>
              <a:buAutoNum type="arabicPeriod"/>
              <a:tabLst>
                <a:tab pos="509270" algn="l"/>
              </a:tabLst>
            </a:pPr>
            <a:r>
              <a:rPr sz="2200" spc="-65" dirty="0">
                <a:latin typeface="Microsoft Sans Serif"/>
                <a:cs typeface="Microsoft Sans Serif"/>
              </a:rPr>
              <a:t>возвращаемые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значения.</a:t>
            </a:r>
            <a:endParaRPr sz="2200" dirty="0">
              <a:latin typeface="Microsoft Sans Serif"/>
              <a:cs typeface="Microsoft Sans Serif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75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484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160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145" dirty="0">
                <a:latin typeface="Calibri"/>
                <a:cs typeface="Calibri"/>
              </a:rPr>
              <a:t>say_hi</a:t>
            </a:r>
            <a:r>
              <a:rPr sz="2200" spc="-60" dirty="0">
                <a:latin typeface="Calibri"/>
                <a:cs typeface="Calibri"/>
              </a:rPr>
              <a:t> </a:t>
            </a:r>
            <a:r>
              <a:rPr sz="2200" spc="235" dirty="0">
                <a:latin typeface="Calibri"/>
                <a:cs typeface="Calibri"/>
              </a:rPr>
              <a:t>():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  <a:tabLst>
                <a:tab pos="243204" algn="l"/>
                <a:tab pos="817880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6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22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220" dirty="0">
                <a:latin typeface="Calibri"/>
                <a:cs typeface="Calibri"/>
              </a:rPr>
              <a:t>(</a:t>
            </a:r>
            <a:r>
              <a:rPr sz="2200" spc="220" dirty="0">
                <a:solidFill>
                  <a:srgbClr val="BA2020"/>
                </a:solidFill>
                <a:latin typeface="Calibri"/>
                <a:cs typeface="Calibri"/>
              </a:rPr>
              <a:t>’</a:t>
            </a:r>
            <a:r>
              <a:rPr sz="2200" spc="-11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BA2020"/>
                </a:solidFill>
                <a:latin typeface="Calibri"/>
                <a:cs typeface="Calibri"/>
              </a:rPr>
              <a:t>Hi</a:t>
            </a:r>
            <a:r>
              <a:rPr sz="2200" spc="-9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65" dirty="0">
                <a:solidFill>
                  <a:srgbClr val="BA2020"/>
                </a:solidFill>
                <a:latin typeface="Calibri"/>
                <a:cs typeface="Calibri"/>
              </a:rPr>
              <a:t>Ị’</a:t>
            </a:r>
            <a:r>
              <a:rPr sz="2200" spc="265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 marL="12700">
              <a:lnSpc>
                <a:spcPct val="80000"/>
              </a:lnSpc>
              <a:tabLst>
                <a:tab pos="240029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75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150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145" dirty="0">
                <a:latin typeface="Calibri"/>
                <a:cs typeface="Calibri"/>
              </a:rPr>
              <a:t>say_hi</a:t>
            </a:r>
            <a:r>
              <a:rPr sz="2200" spc="-60" dirty="0">
                <a:latin typeface="Calibri"/>
                <a:cs typeface="Calibri"/>
              </a:rPr>
              <a:t> </a:t>
            </a:r>
            <a:r>
              <a:rPr sz="2200" spc="200" dirty="0">
                <a:latin typeface="Calibri"/>
                <a:cs typeface="Calibri"/>
              </a:rPr>
              <a:t>()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  <a:tabLst>
                <a:tab pos="234315" algn="l"/>
              </a:tabLst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05" dirty="0">
                <a:solidFill>
                  <a:srgbClr val="BA2020"/>
                </a:solidFill>
                <a:latin typeface="Calibri"/>
                <a:cs typeface="Calibri"/>
              </a:rPr>
              <a:t>HiỊ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80000"/>
              </a:lnSpc>
            </a:pPr>
            <a:r>
              <a:rPr sz="2200" spc="-50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endParaRPr sz="22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16B8B737-6913-4FFC-8ACC-8D6B11209D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7066724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86" dirty="0">
                <a:solidFill>
                  <a:srgbClr val="1F973F"/>
                </a:solidFill>
                <a:latin typeface="Cambria"/>
                <a:cs typeface="Cambria"/>
              </a:rPr>
              <a:t>def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00BAE569-2273-48E6-AC7F-7B2DB8353A7D}"/>
              </a:ext>
            </a:extLst>
          </p:cNvPr>
          <p:cNvSpPr txBox="1"/>
          <p:nvPr/>
        </p:nvSpPr>
        <p:spPr>
          <a:xfrm>
            <a:off x="455428" y="728171"/>
            <a:ext cx="9298172" cy="5450185"/>
          </a:xfrm>
          <a:prstGeom prst="rect">
            <a:avLst/>
          </a:prstGeom>
        </p:spPr>
        <p:txBody>
          <a:bodyPr vert="horz" wrap="square" lIns="0" tIns="21819" rIns="0" bIns="0" rtlCol="0">
            <a:spAutoFit/>
          </a:bodyPr>
          <a:lstStyle/>
          <a:p>
            <a:pPr marL="254201" marR="2968593" indent="-233473">
              <a:lnSpc>
                <a:spcPct val="80000"/>
              </a:lnSpc>
              <a:spcBef>
                <a:spcPts val="172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Microsoft Sans Serif"/>
                <a:cs typeface="Microsoft Sans Serif"/>
              </a:rPr>
              <a:t>Тело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почти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всегда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содержит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94" dirty="0">
                <a:latin typeface="Microsoft Sans Serif"/>
                <a:cs typeface="Microsoft Sans Serif"/>
              </a:rPr>
              <a:t>: 	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57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i="1" spc="-69" dirty="0">
                <a:latin typeface="Calibri"/>
                <a:cs typeface="Calibri"/>
              </a:rPr>
              <a:t>имя</a:t>
            </a:r>
            <a:r>
              <a:rPr sz="2200" i="1" spc="-146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(</a:t>
            </a:r>
            <a:r>
              <a:rPr sz="2200" i="1" dirty="0">
                <a:latin typeface="Calibri"/>
                <a:cs typeface="Calibri"/>
              </a:rPr>
              <a:t>аргумент1</a:t>
            </a:r>
            <a:r>
              <a:rPr sz="2200" dirty="0">
                <a:latin typeface="Calibri"/>
                <a:cs typeface="Calibri"/>
              </a:rPr>
              <a:t>,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i="1" dirty="0">
                <a:latin typeface="Calibri"/>
                <a:cs typeface="Calibri"/>
              </a:rPr>
              <a:t>аргумент2</a:t>
            </a:r>
            <a:r>
              <a:rPr sz="2200" dirty="0">
                <a:latin typeface="Calibri"/>
                <a:cs typeface="Calibri"/>
              </a:rPr>
              <a:t>,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spc="412" dirty="0">
                <a:latin typeface="Calibri"/>
                <a:cs typeface="Calibri"/>
              </a:rPr>
              <a:t>...</a:t>
            </a:r>
            <a:r>
              <a:rPr sz="2200" spc="576" dirty="0">
                <a:latin typeface="Calibri"/>
                <a:cs typeface="Calibri"/>
              </a:rPr>
              <a:t> </a:t>
            </a:r>
            <a:r>
              <a:rPr sz="2200" i="1" spc="-69" dirty="0">
                <a:latin typeface="Calibri"/>
                <a:cs typeface="Calibri"/>
              </a:rPr>
              <a:t>аргументN</a:t>
            </a:r>
            <a:r>
              <a:rPr sz="2200" i="1" spc="-146" dirty="0">
                <a:latin typeface="Calibri"/>
                <a:cs typeface="Calibri"/>
              </a:rPr>
              <a:t> </a:t>
            </a:r>
            <a:r>
              <a:rPr sz="2200" spc="309" dirty="0">
                <a:latin typeface="Calibri"/>
                <a:cs typeface="Calibri"/>
              </a:rPr>
              <a:t>):</a:t>
            </a:r>
            <a:endParaRPr sz="2200" dirty="0">
              <a:latin typeface="Calibri"/>
              <a:cs typeface="Calibri"/>
            </a:endParaRPr>
          </a:p>
          <a:p>
            <a:pPr marL="658960">
              <a:lnSpc>
                <a:spcPct val="80000"/>
              </a:lnSpc>
              <a:spcBef>
                <a:spcPts val="206"/>
              </a:spcBef>
            </a:pPr>
            <a:r>
              <a:rPr sz="2200" i="1" spc="-17" dirty="0">
                <a:latin typeface="Calibri"/>
                <a:cs typeface="Calibri"/>
              </a:rPr>
              <a:t>операторы</a:t>
            </a:r>
            <a:endParaRPr sz="2200" dirty="0">
              <a:latin typeface="Calibri"/>
              <a:cs typeface="Calibri"/>
            </a:endParaRPr>
          </a:p>
          <a:p>
            <a:pPr marL="658960">
              <a:lnSpc>
                <a:spcPct val="80000"/>
              </a:lnSpc>
              <a:spcBef>
                <a:spcPts val="26"/>
              </a:spcBef>
            </a:pPr>
            <a:r>
              <a:rPr sz="2200" i="1" dirty="0">
                <a:latin typeface="Arial"/>
                <a:cs typeface="Arial"/>
              </a:rPr>
              <a:t>.</a:t>
            </a:r>
            <a:r>
              <a:rPr sz="2200" i="1" spc="-163" dirty="0">
                <a:latin typeface="Arial"/>
                <a:cs typeface="Arial"/>
              </a:rPr>
              <a:t> </a:t>
            </a:r>
            <a:r>
              <a:rPr sz="2200" i="1" dirty="0">
                <a:latin typeface="Arial"/>
                <a:cs typeface="Arial"/>
              </a:rPr>
              <a:t>.</a:t>
            </a:r>
            <a:r>
              <a:rPr sz="2200" i="1" spc="-163" dirty="0">
                <a:latin typeface="Arial"/>
                <a:cs typeface="Arial"/>
              </a:rPr>
              <a:t> </a:t>
            </a:r>
            <a:r>
              <a:rPr sz="2200" i="1" spc="-86" dirty="0"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658960">
              <a:lnSpc>
                <a:spcPct val="80000"/>
              </a:lnSpc>
              <a:spcBef>
                <a:spcPts val="26"/>
              </a:spcBef>
            </a:pP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80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Calibri"/>
                <a:cs typeface="Calibri"/>
              </a:rPr>
              <a:t>значение</a:t>
            </a:r>
            <a:endParaRPr sz="2200" dirty="0">
              <a:latin typeface="Calibri"/>
              <a:cs typeface="Calibri"/>
            </a:endParaRPr>
          </a:p>
          <a:p>
            <a:pPr marL="254201" marR="872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Python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может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появляться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где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угодно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теле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достижении 	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заканчивает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выполнение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результат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обратно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вызывающему 	коду.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593500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20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состоит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из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необязательного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выражения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объектным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значением, 	</a:t>
            </a:r>
            <a:r>
              <a:rPr sz="2200" spc="-60" dirty="0">
                <a:latin typeface="Microsoft Sans Serif"/>
                <a:cs typeface="Microsoft Sans Serif"/>
              </a:rPr>
              <a:t>которое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результат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255292" indent="-233473">
              <a:lnSpc>
                <a:spcPct val="80000"/>
              </a:lnSpc>
              <a:spcBef>
                <a:spcPts val="378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Если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значение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опущено,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тогда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Calibri"/>
                <a:cs typeface="Calibri"/>
              </a:rPr>
              <a:t>None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23892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сам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себе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также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необязателен;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если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отсутствует,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выход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из 	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происходит,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когда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интерпретатор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достигает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26" dirty="0">
                <a:latin typeface="Microsoft Sans Serif"/>
                <a:cs typeface="Microsoft Sans Serif"/>
              </a:rPr>
              <a:t>конца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тела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Формально 	функция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без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оператора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112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автоматически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Calibri"/>
                <a:cs typeface="Calibri"/>
              </a:rPr>
              <a:t>None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766968" indent="-233473">
              <a:lnSpc>
                <a:spcPct val="80000"/>
              </a:lnSpc>
              <a:spcBef>
                <a:spcPts val="35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Хорошим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тоном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является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явное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использование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пустого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sz="2200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для 	</a:t>
            </a:r>
            <a:r>
              <a:rPr sz="2200" spc="-60" dirty="0">
                <a:latin typeface="Microsoft Sans Serif"/>
                <a:cs typeface="Microsoft Sans Serif"/>
              </a:rPr>
              <a:t>дополнительного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пояснения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ничего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качестве 	результата.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88020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918FAB50-E67E-4F3C-9275-ED771253F5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000" y="155220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Оператор</a:t>
            </a:r>
            <a:r>
              <a:rPr sz="3200" dirty="0"/>
              <a:t> </a:t>
            </a:r>
            <a:r>
              <a:rPr sz="3200" b="0" spc="77" dirty="0">
                <a:solidFill>
                  <a:srgbClr val="1F973F"/>
                </a:solidFill>
                <a:latin typeface="Cambria"/>
                <a:cs typeface="Cambria"/>
              </a:rPr>
              <a:t>return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8954CB14-8AA4-4431-B0C1-1F9B63DB9966}"/>
              </a:ext>
            </a:extLst>
          </p:cNvPr>
          <p:cNvSpPr txBox="1">
            <a:spLocks/>
          </p:cNvSpPr>
          <p:nvPr/>
        </p:nvSpPr>
        <p:spPr>
          <a:xfrm>
            <a:off x="191987" y="387284"/>
            <a:ext cx="9067800" cy="3752705"/>
          </a:xfrm>
          <a:prstGeom prst="rect">
            <a:avLst/>
          </a:prstGeom>
        </p:spPr>
        <p:txBody>
          <a:bodyPr vert="horz" wrap="square" lIns="0" tIns="193559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pc="-60" dirty="0"/>
              <a:t>Оператор</a:t>
            </a:r>
            <a:r>
              <a:rPr lang="ru-RU" spc="34" dirty="0"/>
              <a:t> </a:t>
            </a:r>
            <a:r>
              <a:rPr lang="ru-RU" spc="129" dirty="0" err="1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lang="ru-RU" spc="94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spc="-69" dirty="0"/>
              <a:t>используется</a:t>
            </a:r>
            <a:r>
              <a:rPr lang="ru-RU" spc="43" dirty="0"/>
              <a:t> </a:t>
            </a:r>
            <a:r>
              <a:rPr lang="ru-RU" dirty="0"/>
              <a:t>для</a:t>
            </a:r>
            <a:r>
              <a:rPr lang="ru-RU" spc="43" dirty="0"/>
              <a:t> </a:t>
            </a:r>
            <a:r>
              <a:rPr lang="ru-RU" spc="-69" dirty="0"/>
              <a:t>возврата5</a:t>
            </a:r>
            <a:r>
              <a:rPr lang="ru-RU" spc="43" dirty="0"/>
              <a:t> </a:t>
            </a:r>
            <a:r>
              <a:rPr lang="ru-RU" dirty="0"/>
              <a:t>из</a:t>
            </a:r>
            <a:r>
              <a:rPr lang="ru-RU" spc="43" dirty="0"/>
              <a:t> </a:t>
            </a:r>
            <a:r>
              <a:rPr lang="ru-RU" spc="-17" dirty="0"/>
              <a:t>функции,</a:t>
            </a:r>
            <a:r>
              <a:rPr lang="ru-RU" spc="43" dirty="0"/>
              <a:t> </a:t>
            </a:r>
            <a:r>
              <a:rPr lang="ru-RU" spc="-34" dirty="0"/>
              <a:t>т.е.</a:t>
            </a:r>
            <a:r>
              <a:rPr lang="ru-RU" spc="34" dirty="0"/>
              <a:t> </a:t>
            </a:r>
            <a:r>
              <a:rPr lang="ru-RU" dirty="0"/>
              <a:t>для</a:t>
            </a:r>
            <a:r>
              <a:rPr lang="ru-RU" spc="43" dirty="0"/>
              <a:t> </a:t>
            </a:r>
            <a:r>
              <a:rPr lang="ru-RU" spc="-69" dirty="0"/>
              <a:t>прекращения</a:t>
            </a:r>
            <a:r>
              <a:rPr lang="ru-RU" spc="43" dirty="0"/>
              <a:t> </a:t>
            </a:r>
            <a:r>
              <a:rPr lang="ru-RU" spc="-43" dirty="0"/>
              <a:t>её 	</a:t>
            </a:r>
            <a:r>
              <a:rPr lang="ru-RU" spc="-34" dirty="0"/>
              <a:t>работы</a:t>
            </a:r>
            <a:r>
              <a:rPr lang="ru-RU" dirty="0"/>
              <a:t> и </a:t>
            </a:r>
            <a:r>
              <a:rPr lang="ru-RU" spc="-69" dirty="0"/>
              <a:t>выхода</a:t>
            </a:r>
            <a:r>
              <a:rPr lang="ru-RU" spc="9" dirty="0"/>
              <a:t> </a:t>
            </a:r>
            <a:r>
              <a:rPr lang="ru-RU" dirty="0"/>
              <a:t>из </a:t>
            </a:r>
            <a:r>
              <a:rPr lang="ru-RU" spc="-77" dirty="0"/>
              <a:t>неё.</a:t>
            </a:r>
            <a:r>
              <a:rPr lang="ru-RU" dirty="0"/>
              <a:t> При </a:t>
            </a:r>
            <a:r>
              <a:rPr lang="ru-RU" spc="-17" dirty="0"/>
              <a:t>этом</a:t>
            </a:r>
            <a:r>
              <a:rPr lang="ru-RU" spc="9" dirty="0"/>
              <a:t> </a:t>
            </a:r>
            <a:r>
              <a:rPr lang="ru-RU" spc="-34" dirty="0"/>
              <a:t>можно</a:t>
            </a:r>
            <a:r>
              <a:rPr lang="ru-RU" dirty="0"/>
              <a:t> </a:t>
            </a:r>
            <a:r>
              <a:rPr lang="ru-RU" spc="-34" dirty="0"/>
              <a:t>также</a:t>
            </a:r>
            <a:r>
              <a:rPr lang="ru-RU" dirty="0"/>
              <a:t> </a:t>
            </a:r>
            <a:r>
              <a:rPr lang="ru-RU" spc="-52" dirty="0"/>
              <a:t>вернуть</a:t>
            </a:r>
            <a:r>
              <a:rPr lang="ru-RU" spc="9" dirty="0"/>
              <a:t> </a:t>
            </a:r>
            <a:r>
              <a:rPr lang="ru-RU" spc="-69" dirty="0"/>
              <a:t>некоторое</a:t>
            </a:r>
            <a:r>
              <a:rPr lang="ru-RU" dirty="0"/>
              <a:t> </a:t>
            </a:r>
            <a:r>
              <a:rPr lang="ru-RU" spc="-77" dirty="0"/>
              <a:t>значение</a:t>
            </a:r>
            <a:r>
              <a:rPr lang="ru-RU" dirty="0"/>
              <a:t> из</a:t>
            </a:r>
            <a:r>
              <a:rPr lang="ru-RU" spc="9" dirty="0"/>
              <a:t> </a:t>
            </a:r>
            <a:r>
              <a:rPr lang="ru-RU" spc="-17" dirty="0"/>
              <a:t>функции.</a:t>
            </a:r>
          </a:p>
          <a:p>
            <a:pPr marL="254201" marR="29457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lang="ru-RU" spc="-60" dirty="0"/>
              <a:t>Оператор</a:t>
            </a:r>
            <a:r>
              <a:rPr lang="ru-RU" spc="17" dirty="0"/>
              <a:t> </a:t>
            </a:r>
            <a:r>
              <a:rPr lang="ru-RU" spc="129" dirty="0" err="1">
                <a:solidFill>
                  <a:srgbClr val="1F973F"/>
                </a:solidFill>
                <a:latin typeface="Calibri"/>
                <a:cs typeface="Calibri"/>
              </a:rPr>
              <a:t>return</a:t>
            </a:r>
            <a:r>
              <a:rPr lang="ru-RU" spc="77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lang="ru-RU" dirty="0"/>
              <a:t>в</a:t>
            </a:r>
            <a:r>
              <a:rPr lang="ru-RU" spc="26" dirty="0"/>
              <a:t> </a:t>
            </a:r>
            <a:r>
              <a:rPr lang="ru-RU" dirty="0" err="1"/>
              <a:t>Python</a:t>
            </a:r>
            <a:r>
              <a:rPr lang="ru-RU" spc="26" dirty="0"/>
              <a:t> </a:t>
            </a:r>
            <a:r>
              <a:rPr lang="ru-RU" spc="-43" dirty="0"/>
              <a:t>может</a:t>
            </a:r>
            <a:r>
              <a:rPr lang="ru-RU" spc="26" dirty="0"/>
              <a:t> </a:t>
            </a:r>
            <a:r>
              <a:rPr lang="ru-RU" spc="-52" dirty="0"/>
              <a:t>появляться</a:t>
            </a:r>
            <a:r>
              <a:rPr lang="ru-RU" spc="26" dirty="0"/>
              <a:t> </a:t>
            </a:r>
            <a:r>
              <a:rPr lang="ru-RU" spc="-34" dirty="0"/>
              <a:t>где</a:t>
            </a:r>
            <a:r>
              <a:rPr lang="ru-RU" spc="26" dirty="0"/>
              <a:t> </a:t>
            </a:r>
            <a:r>
              <a:rPr lang="ru-RU" spc="-34" dirty="0"/>
              <a:t>угодно</a:t>
            </a:r>
            <a:r>
              <a:rPr lang="ru-RU" spc="26" dirty="0"/>
              <a:t> </a:t>
            </a:r>
            <a:r>
              <a:rPr lang="ru-RU" dirty="0"/>
              <a:t>в</a:t>
            </a:r>
            <a:r>
              <a:rPr lang="ru-RU" spc="17" dirty="0"/>
              <a:t> </a:t>
            </a:r>
            <a:r>
              <a:rPr lang="ru-RU" spc="-69" dirty="0"/>
              <a:t>теле</a:t>
            </a:r>
            <a:r>
              <a:rPr lang="ru-RU" spc="26" dirty="0"/>
              <a:t> </a:t>
            </a:r>
            <a:r>
              <a:rPr lang="ru-RU" spc="-17" dirty="0"/>
              <a:t>функции;</a:t>
            </a:r>
            <a:r>
              <a:rPr lang="ru-RU" spc="26" dirty="0"/>
              <a:t> </a:t>
            </a:r>
            <a:r>
              <a:rPr lang="ru-RU" dirty="0"/>
              <a:t>по</a:t>
            </a:r>
            <a:r>
              <a:rPr lang="ru-RU" spc="26" dirty="0"/>
              <a:t> </a:t>
            </a:r>
            <a:r>
              <a:rPr lang="ru-RU" spc="-17" dirty="0"/>
              <a:t>достижении 	</a:t>
            </a:r>
            <a:r>
              <a:rPr lang="ru-RU" dirty="0"/>
              <a:t>он</a:t>
            </a:r>
            <a:r>
              <a:rPr lang="ru-RU" spc="34" dirty="0"/>
              <a:t> </a:t>
            </a:r>
            <a:r>
              <a:rPr lang="ru-RU" b="1" spc="-77" dirty="0">
                <a:latin typeface="Arial"/>
                <a:cs typeface="Arial"/>
              </a:rPr>
              <a:t>заканчивает</a:t>
            </a:r>
            <a:r>
              <a:rPr lang="ru-RU" b="1" spc="43" dirty="0">
                <a:latin typeface="Arial"/>
                <a:cs typeface="Arial"/>
              </a:rPr>
              <a:t> </a:t>
            </a:r>
            <a:r>
              <a:rPr lang="ru-RU" b="1" spc="-120" dirty="0">
                <a:latin typeface="Arial"/>
                <a:cs typeface="Arial"/>
              </a:rPr>
              <a:t>выполнение</a:t>
            </a:r>
            <a:r>
              <a:rPr lang="ru-RU" b="1" spc="26" dirty="0">
                <a:latin typeface="Arial"/>
                <a:cs typeface="Arial"/>
              </a:rPr>
              <a:t> </a:t>
            </a:r>
            <a:r>
              <a:rPr lang="ru-RU" b="1" spc="-60" dirty="0">
                <a:latin typeface="Arial"/>
                <a:cs typeface="Arial"/>
              </a:rPr>
              <a:t>функции</a:t>
            </a:r>
            <a:r>
              <a:rPr lang="ru-RU" b="1" spc="17" dirty="0">
                <a:latin typeface="Arial"/>
                <a:cs typeface="Arial"/>
              </a:rPr>
              <a:t> </a:t>
            </a:r>
            <a:r>
              <a:rPr lang="ru-RU" dirty="0"/>
              <a:t>и</a:t>
            </a:r>
            <a:r>
              <a:rPr lang="ru-RU" spc="34" dirty="0"/>
              <a:t> </a:t>
            </a:r>
            <a:r>
              <a:rPr lang="ru-RU" spc="-69" dirty="0"/>
              <a:t>возвращает</a:t>
            </a:r>
            <a:r>
              <a:rPr lang="ru-RU" spc="43" dirty="0"/>
              <a:t> </a:t>
            </a:r>
            <a:r>
              <a:rPr lang="ru-RU" spc="-69" dirty="0"/>
              <a:t>результат</a:t>
            </a:r>
            <a:r>
              <a:rPr lang="ru-RU" spc="34" dirty="0"/>
              <a:t> </a:t>
            </a:r>
            <a:r>
              <a:rPr lang="ru-RU" spc="-52" dirty="0"/>
              <a:t>обратно</a:t>
            </a:r>
            <a:r>
              <a:rPr lang="ru-RU" spc="34" dirty="0"/>
              <a:t> </a:t>
            </a:r>
            <a:r>
              <a:rPr lang="ru-RU" spc="-17" dirty="0"/>
              <a:t>вызывающему 	коду.</a:t>
            </a:r>
          </a:p>
        </p:txBody>
      </p:sp>
      <p:sp>
        <p:nvSpPr>
          <p:cNvPr id="6" name="object 17">
            <a:extLst>
              <a:ext uri="{FF2B5EF4-FFF2-40B4-BE49-F238E27FC236}">
                <a16:creationId xmlns:a16="http://schemas.microsoft.com/office/drawing/2014/main" id="{4D547F0C-01F4-4D3B-AC99-4EF47516B41B}"/>
              </a:ext>
            </a:extLst>
          </p:cNvPr>
          <p:cNvSpPr txBox="1"/>
          <p:nvPr/>
        </p:nvSpPr>
        <p:spPr>
          <a:xfrm>
            <a:off x="411126" y="4348665"/>
            <a:ext cx="3941672" cy="219293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1546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393" dirty="0">
                <a:latin typeface="Calibri"/>
                <a:cs typeface="Calibri"/>
              </a:rPr>
              <a:t>(x,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335" dirty="0">
                <a:latin typeface="Calibri"/>
                <a:cs typeface="Calibri"/>
              </a:rPr>
              <a:t>y):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799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773" dirty="0"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1546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52" dirty="0">
                <a:latin typeface="Calibri"/>
                <a:cs typeface="Calibri"/>
              </a:rPr>
              <a:t>x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047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04" dirty="0">
                <a:solidFill>
                  <a:srgbClr val="007F00"/>
                </a:solidFill>
                <a:latin typeface="Calibri"/>
                <a:cs typeface="Calibri"/>
              </a:rPr>
              <a:t>elif</a:t>
            </a:r>
            <a:r>
              <a:rPr sz="1546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==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1546" spc="-13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solidFill>
                  <a:srgbClr val="BA2020"/>
                </a:solidFill>
                <a:latin typeface="Calibri"/>
                <a:cs typeface="Calibri"/>
              </a:rPr>
              <a:t>Equals."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8047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66" dirty="0">
                <a:solidFill>
                  <a:srgbClr val="007F00"/>
                </a:solidFill>
                <a:latin typeface="Calibri"/>
                <a:cs typeface="Calibri"/>
              </a:rPr>
              <a:t>else</a:t>
            </a:r>
            <a:r>
              <a:rPr sz="1546" spc="-12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309" dirty="0">
                <a:latin typeface="Calibri"/>
                <a:cs typeface="Calibri"/>
              </a:rPr>
              <a:t>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9" dirty="0">
                <a:latin typeface="Calibri"/>
                <a:cs typeface="Calibri"/>
              </a:rPr>
              <a:t>y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endParaRPr sz="1031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66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1546" spc="335" dirty="0">
                <a:latin typeface="Calibri"/>
                <a:cs typeface="Calibri"/>
              </a:rPr>
              <a:t>(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223" dirty="0">
                <a:latin typeface="Calibri"/>
                <a:cs typeface="Calibri"/>
              </a:rPr>
              <a:t>(2</a:t>
            </a:r>
            <a:r>
              <a:rPr sz="1546" spc="-146" dirty="0">
                <a:latin typeface="Calibri"/>
                <a:cs typeface="Calibri"/>
              </a:rPr>
              <a:t> </a:t>
            </a:r>
            <a:r>
              <a:rPr sz="1546" spc="421" dirty="0">
                <a:latin typeface="Calibri"/>
                <a:cs typeface="Calibri"/>
              </a:rPr>
              <a:t>,</a:t>
            </a:r>
            <a:r>
              <a:rPr sz="1546" spc="266" dirty="0">
                <a:latin typeface="Calibri"/>
                <a:cs typeface="Calibri"/>
              </a:rPr>
              <a:t>  </a:t>
            </a:r>
            <a:r>
              <a:rPr sz="1546" spc="283" dirty="0">
                <a:latin typeface="Calibri"/>
                <a:cs typeface="Calibri"/>
              </a:rPr>
              <a:t>3))</a:t>
            </a:r>
            <a:endParaRPr sz="1546" dirty="0">
              <a:latin typeface="Calibri"/>
              <a:cs typeface="Calibri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-86" dirty="0">
                <a:latin typeface="Calibri"/>
                <a:cs typeface="Calibri"/>
              </a:rPr>
              <a:t>3</a:t>
            </a:r>
            <a:endParaRPr sz="1546" dirty="0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endParaRPr sz="1031" dirty="0">
              <a:latin typeface="Lucida Sans Unicode"/>
              <a:cs typeface="Lucida Sans Unicode"/>
            </a:endParaRPr>
          </a:p>
        </p:txBody>
      </p:sp>
      <p:sp>
        <p:nvSpPr>
          <p:cNvPr id="7" name="object 29">
            <a:extLst>
              <a:ext uri="{FF2B5EF4-FFF2-40B4-BE49-F238E27FC236}">
                <a16:creationId xmlns:a16="http://schemas.microsoft.com/office/drawing/2014/main" id="{3AB1A43C-C94D-4CFE-BDF7-ACE021F16110}"/>
              </a:ext>
            </a:extLst>
          </p:cNvPr>
          <p:cNvSpPr txBox="1"/>
          <p:nvPr/>
        </p:nvSpPr>
        <p:spPr>
          <a:xfrm>
            <a:off x="5181600" y="4509127"/>
            <a:ext cx="3941672" cy="200057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1546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393" dirty="0">
                <a:latin typeface="Calibri"/>
                <a:cs typeface="Calibri"/>
              </a:rPr>
              <a:t>(x,</a:t>
            </a:r>
            <a:r>
              <a:rPr sz="1546" spc="816" dirty="0">
                <a:latin typeface="Calibri"/>
                <a:cs typeface="Calibri"/>
              </a:rPr>
              <a:t> </a:t>
            </a:r>
            <a:r>
              <a:rPr sz="1546" spc="335" dirty="0">
                <a:latin typeface="Calibri"/>
                <a:cs typeface="Calibri"/>
              </a:rPr>
              <a:t>y):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799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773" dirty="0">
                <a:latin typeface="Calibri"/>
                <a:cs typeface="Calibri"/>
              </a:rPr>
              <a:t> </a:t>
            </a:r>
            <a:r>
              <a:rPr sz="1546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1546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52" dirty="0">
                <a:latin typeface="Calibri"/>
                <a:cs typeface="Calibri"/>
              </a:rPr>
              <a:t>x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478296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37" dirty="0">
                <a:latin typeface="Calibri"/>
                <a:cs typeface="Calibri"/>
              </a:rPr>
              <a:t>x</a:t>
            </a:r>
            <a:r>
              <a:rPr sz="1546" spc="850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==</a:t>
            </a:r>
            <a:r>
              <a:rPr sz="1546" spc="842" dirty="0">
                <a:latin typeface="Calibri"/>
                <a:cs typeface="Calibri"/>
              </a:rPr>
              <a:t> </a:t>
            </a:r>
            <a:r>
              <a:rPr sz="1546" spc="283" dirty="0">
                <a:latin typeface="Calibri"/>
                <a:cs typeface="Calibri"/>
              </a:rPr>
              <a:t>y: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536"/>
              </a:lnSpc>
              <a:tabLst>
                <a:tab pos="494220" algn="l"/>
                <a:tab pos="1974698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4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1546" spc="-137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1546" spc="283" dirty="0">
                <a:solidFill>
                  <a:srgbClr val="BA2020"/>
                </a:solidFill>
                <a:latin typeface="Calibri"/>
                <a:cs typeface="Calibri"/>
              </a:rPr>
              <a:t>Equals."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94220" algn="l"/>
                <a:tab pos="1481569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455" dirty="0">
                <a:latin typeface="Calibri"/>
                <a:cs typeface="Calibri"/>
              </a:rPr>
              <a:t>...</a:t>
            </a:r>
            <a:r>
              <a:rPr sz="1546" dirty="0">
                <a:latin typeface="Calibri"/>
                <a:cs typeface="Calibri"/>
              </a:rPr>
              <a:t>	</a:t>
            </a:r>
            <a:r>
              <a:rPr sz="1546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1546" spc="85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1546" spc="9" dirty="0">
                <a:latin typeface="Calibri"/>
                <a:cs typeface="Calibri"/>
              </a:rPr>
              <a:t>y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endParaRPr sz="1031" dirty="0">
              <a:latin typeface="Lucida Sans Unicode"/>
              <a:cs typeface="Lucida Sans Unicode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1546" spc="266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1546" spc="335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1546" spc="335" dirty="0">
                <a:latin typeface="Calibri"/>
                <a:cs typeface="Calibri"/>
              </a:rPr>
              <a:t>(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dirty="0">
                <a:latin typeface="Calibri"/>
                <a:cs typeface="Calibri"/>
              </a:rPr>
              <a:t>maximum</a:t>
            </a:r>
            <a:r>
              <a:rPr sz="1546" spc="-103" dirty="0">
                <a:latin typeface="Calibri"/>
                <a:cs typeface="Calibri"/>
              </a:rPr>
              <a:t> </a:t>
            </a:r>
            <a:r>
              <a:rPr sz="1546" spc="223" dirty="0">
                <a:latin typeface="Calibri"/>
                <a:cs typeface="Calibri"/>
              </a:rPr>
              <a:t>(2</a:t>
            </a:r>
            <a:r>
              <a:rPr sz="1546" spc="-146" dirty="0">
                <a:latin typeface="Calibri"/>
                <a:cs typeface="Calibri"/>
              </a:rPr>
              <a:t> </a:t>
            </a:r>
            <a:r>
              <a:rPr sz="1546" spc="421" dirty="0">
                <a:latin typeface="Calibri"/>
                <a:cs typeface="Calibri"/>
              </a:rPr>
              <a:t>,</a:t>
            </a:r>
            <a:r>
              <a:rPr sz="1546" spc="266" dirty="0">
                <a:latin typeface="Calibri"/>
                <a:cs typeface="Calibri"/>
              </a:rPr>
              <a:t>  </a:t>
            </a:r>
            <a:r>
              <a:rPr sz="1546" spc="283" dirty="0">
                <a:latin typeface="Calibri"/>
                <a:cs typeface="Calibri"/>
              </a:rPr>
              <a:t>3))</a:t>
            </a:r>
            <a:endParaRPr sz="1546" dirty="0">
              <a:latin typeface="Calibri"/>
              <a:cs typeface="Calibri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z="1031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r>
              <a:rPr sz="1031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1546" spc="-86" dirty="0">
                <a:latin typeface="Calibri"/>
                <a:cs typeface="Calibri"/>
              </a:rPr>
              <a:t>3</a:t>
            </a:r>
            <a:endParaRPr sz="1546" dirty="0">
              <a:latin typeface="Calibri"/>
              <a:cs typeface="Calibri"/>
            </a:endParaRPr>
          </a:p>
          <a:p>
            <a:pPr marL="21820">
              <a:spcBef>
                <a:spcPts val="206"/>
              </a:spcBef>
            </a:pPr>
            <a:r>
              <a:rPr sz="1031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endParaRPr sz="1031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926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20B90679-80A5-48F4-BC55-90CDAE8ED7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5775" y="311699"/>
            <a:ext cx="799312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Параметры</a:t>
            </a:r>
            <a:r>
              <a:rPr sz="3200" dirty="0"/>
              <a:t> </a:t>
            </a:r>
            <a:r>
              <a:rPr sz="3200" spc="-94" dirty="0"/>
              <a:t>функций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8DD40C9E-9C13-4AD7-B874-BBCA49D7F7D4}"/>
              </a:ext>
            </a:extLst>
          </p:cNvPr>
          <p:cNvSpPr txBox="1"/>
          <p:nvPr/>
        </p:nvSpPr>
        <p:spPr>
          <a:xfrm>
            <a:off x="369778" y="1066800"/>
            <a:ext cx="8178996" cy="5052723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69824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Функции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могут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принимать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параметры,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т.е.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некоторые</a:t>
            </a:r>
            <a:r>
              <a:rPr sz="2200" spc="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передаваемые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чтобы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она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что-</a:t>
            </a:r>
            <a:r>
              <a:rPr sz="2200" dirty="0">
                <a:latin typeface="Microsoft Sans Serif"/>
                <a:cs typeface="Microsoft Sans Serif"/>
              </a:rPr>
              <a:t>либо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сделала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 </a:t>
            </a:r>
            <a:r>
              <a:rPr sz="2200" spc="-17" dirty="0">
                <a:latin typeface="Microsoft Sans Serif"/>
                <a:cs typeface="Microsoft Sans Serif"/>
              </a:rPr>
              <a:t>ними.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488765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Microsoft Sans Serif"/>
                <a:cs typeface="Microsoft Sans Serif"/>
              </a:rPr>
              <a:t>Эти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параметры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похожи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переменные,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исключением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того,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что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этих 	</a:t>
            </a:r>
            <a:r>
              <a:rPr sz="2200" spc="-86" dirty="0">
                <a:latin typeface="Microsoft Sans Serif"/>
                <a:cs typeface="Microsoft Sans Serif"/>
              </a:rPr>
              <a:t>переменных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указывается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вызове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во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время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работы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уже 	</a:t>
            </a:r>
            <a:r>
              <a:rPr sz="2200" spc="-52" dirty="0">
                <a:latin typeface="Microsoft Sans Serif"/>
                <a:cs typeface="Microsoft Sans Serif"/>
              </a:rPr>
              <a:t>присвоены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их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значения.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137465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Параметры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указываются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скобках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разделяются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запятыми. 	</a:t>
            </a:r>
            <a:r>
              <a:rPr sz="2200" spc="-34" dirty="0">
                <a:latin typeface="Microsoft Sans Serif"/>
                <a:cs typeface="Microsoft Sans Serif"/>
              </a:rPr>
              <a:t>Аналогично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передаём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когда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вызываем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Обратите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внимание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терминологию: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имена,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указанные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объявлении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 	</a:t>
            </a:r>
            <a:r>
              <a:rPr sz="2200" spc="-60" dirty="0">
                <a:latin typeface="Microsoft Sans Serif"/>
                <a:cs typeface="Microsoft Sans Serif"/>
              </a:rPr>
              <a:t>называются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b="1" spc="-77" dirty="0">
                <a:solidFill>
                  <a:srgbClr val="F7931E"/>
                </a:solidFill>
                <a:latin typeface="Arial"/>
                <a:cs typeface="Arial"/>
              </a:rPr>
              <a:t>параметрами</a:t>
            </a:r>
            <a:r>
              <a:rPr sz="2200" spc="-77" dirty="0">
                <a:latin typeface="Microsoft Sans Serif"/>
                <a:cs typeface="Microsoft Sans Serif"/>
              </a:rPr>
              <a:t>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тогда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значения,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которые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передаёте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её 	</a:t>
            </a:r>
            <a:r>
              <a:rPr sz="2200" spc="-52" dirty="0">
                <a:latin typeface="Microsoft Sans Serif"/>
                <a:cs typeface="Microsoft Sans Serif"/>
              </a:rPr>
              <a:t>вызове,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335" dirty="0">
                <a:latin typeface="Microsoft Sans Serif"/>
                <a:cs typeface="Microsoft Sans Serif"/>
              </a:rPr>
              <a:t>–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b="1" spc="-17" dirty="0">
                <a:solidFill>
                  <a:srgbClr val="F7931E"/>
                </a:solidFill>
                <a:latin typeface="Arial"/>
                <a:cs typeface="Arial"/>
              </a:rPr>
              <a:t>аргументами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591104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800B6ACB-D5E8-4C6A-8A71-FC352D61F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56FECED2-0D1B-4DC9-82A5-C87B72F7D328}"/>
              </a:ext>
            </a:extLst>
          </p:cNvPr>
          <p:cNvSpPr txBox="1"/>
          <p:nvPr/>
        </p:nvSpPr>
        <p:spPr>
          <a:xfrm>
            <a:off x="381000" y="762000"/>
            <a:ext cx="8952493" cy="519613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89856">
              <a:spcBef>
                <a:spcPts val="163"/>
              </a:spcBef>
            </a:pPr>
            <a:r>
              <a:rPr sz="2200" b="1" spc="-17" dirty="0">
                <a:solidFill>
                  <a:srgbClr val="0072BB"/>
                </a:solidFill>
                <a:latin typeface="Arial"/>
                <a:cs typeface="Arial"/>
              </a:rPr>
              <a:t>Определение</a:t>
            </a:r>
            <a:endParaRPr sz="2200" dirty="0">
              <a:latin typeface="Arial"/>
              <a:cs typeface="Arial"/>
            </a:endParaRPr>
          </a:p>
          <a:p>
            <a:pPr>
              <a:spcBef>
                <a:spcPts val="275"/>
              </a:spcBef>
            </a:pPr>
            <a:endParaRPr sz="2200" dirty="0">
              <a:latin typeface="Arial"/>
              <a:cs typeface="Arial"/>
            </a:endParaRPr>
          </a:p>
          <a:p>
            <a:pPr marL="489856" marR="52368">
              <a:lnSpc>
                <a:spcPct val="101499"/>
              </a:lnSpc>
            </a:pPr>
            <a:r>
              <a:rPr sz="2200" spc="-17" dirty="0">
                <a:latin typeface="Microsoft Sans Serif"/>
                <a:cs typeface="Microsoft Sans Serif"/>
              </a:rPr>
              <a:t>Ниже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показано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определение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times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которое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возвращает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произведение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двух </a:t>
            </a:r>
            <a:r>
              <a:rPr sz="2200" spc="-17" dirty="0">
                <a:latin typeface="Microsoft Sans Serif"/>
                <a:cs typeface="Microsoft Sans Serif"/>
              </a:rPr>
              <a:t>аргументов:</a:t>
            </a:r>
            <a:endParaRPr sz="2200" dirty="0">
              <a:latin typeface="Microsoft Sans Serif"/>
              <a:cs typeface="Microsoft Sans Serif"/>
            </a:endParaRPr>
          </a:p>
          <a:p>
            <a:pPr>
              <a:spcBef>
                <a:spcPts val="1014"/>
              </a:spcBef>
            </a:pPr>
            <a:endParaRPr sz="2200" dirty="0">
              <a:latin typeface="Microsoft Sans Serif"/>
              <a:cs typeface="Microsoft Sans Serif"/>
            </a:endParaRPr>
          </a:p>
          <a:p>
            <a:pPr marL="109099">
              <a:lnSpc>
                <a:spcPts val="1813"/>
              </a:lnSpc>
              <a:tabLst>
                <a:tab pos="50513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301" dirty="0">
                <a:latin typeface="Calibri"/>
                <a:cs typeface="Calibri"/>
              </a:rPr>
              <a:t>times(x,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335" dirty="0">
                <a:latin typeface="Calibri"/>
                <a:cs typeface="Calibri"/>
              </a:rPr>
              <a:t>y):</a:t>
            </a:r>
            <a:endParaRPr sz="2200" dirty="0">
              <a:latin typeface="Calibri"/>
              <a:cs typeface="Calibri"/>
            </a:endParaRPr>
          </a:p>
          <a:p>
            <a:pPr marL="109099">
              <a:lnSpc>
                <a:spcPts val="1813"/>
              </a:lnSpc>
              <a:tabLst>
                <a:tab pos="99935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249" dirty="0">
                <a:solidFill>
                  <a:srgbClr val="007F00"/>
                </a:solidFill>
                <a:latin typeface="Calibri"/>
                <a:cs typeface="Calibri"/>
              </a:rPr>
              <a:t>return</a:t>
            </a:r>
            <a:r>
              <a:rPr sz="2200" spc="782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56" dirty="0">
                <a:latin typeface="Calibri"/>
                <a:cs typeface="Calibri"/>
              </a:rPr>
              <a:t> 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399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sz="2200" spc="9" dirty="0">
                <a:latin typeface="Calibri"/>
                <a:cs typeface="Calibri"/>
              </a:rPr>
              <a:t>y</a:t>
            </a:r>
            <a:endParaRPr sz="2200" dirty="0">
              <a:latin typeface="Calibri"/>
              <a:cs typeface="Calibri"/>
            </a:endParaRPr>
          </a:p>
          <a:p>
            <a:pPr marL="109099">
              <a:spcBef>
                <a:spcPts val="206"/>
              </a:spcBef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endParaRPr sz="2200" dirty="0">
              <a:latin typeface="Lucida Sans Unicode"/>
              <a:cs typeface="Lucida Sans Unicode"/>
            </a:endParaRPr>
          </a:p>
          <a:p>
            <a:pPr>
              <a:spcBef>
                <a:spcPts val="223"/>
              </a:spcBef>
            </a:pPr>
            <a:endParaRPr sz="2200" dirty="0">
              <a:latin typeface="Lucida Sans Unicode"/>
              <a:cs typeface="Lucida Sans Unicode"/>
            </a:endParaRPr>
          </a:p>
          <a:p>
            <a:pPr marL="963347" marR="552043" indent="-233473">
              <a:lnSpc>
                <a:spcPct val="101499"/>
              </a:lnSpc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65529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Когда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интерпретатор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встречает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выполняет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этот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94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он</a:t>
            </a:r>
            <a:r>
              <a:rPr sz="2200" spc="8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новый 	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умещающий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12" dirty="0">
                <a:latin typeface="Microsoft Sans Serif"/>
                <a:cs typeface="Microsoft Sans Serif"/>
              </a:rPr>
              <a:t>себе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код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функции,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присваивает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его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Calibri"/>
                <a:cs typeface="Calibri"/>
              </a:rPr>
              <a:t>times</a:t>
            </a:r>
            <a:r>
              <a:rPr sz="2200" spc="-17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963347" marR="1346286" indent="-233473">
              <a:lnSpc>
                <a:spcPct val="101499"/>
              </a:lnSpc>
              <a:spcBef>
                <a:spcPts val="6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65529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Обычно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такой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находится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файле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модуля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выполняется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при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его 	</a:t>
            </a:r>
            <a:r>
              <a:rPr sz="2200" spc="-17" dirty="0">
                <a:latin typeface="Microsoft Sans Serif"/>
                <a:cs typeface="Microsoft Sans Serif"/>
              </a:rPr>
              <a:t>импортировании.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47917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E24E4491-C2B2-444A-AD9D-D5BE37F30D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656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7C8566C8-627B-4648-B6F5-CBF4EA97EAD4}"/>
              </a:ext>
            </a:extLst>
          </p:cNvPr>
          <p:cNvSpPr txBox="1"/>
          <p:nvPr/>
        </p:nvSpPr>
        <p:spPr>
          <a:xfrm>
            <a:off x="495300" y="629795"/>
            <a:ext cx="8915400" cy="6070212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1820">
              <a:spcBef>
                <a:spcPts val="541"/>
              </a:spcBef>
            </a:pPr>
            <a:r>
              <a:rPr sz="2200" b="1" spc="-17" dirty="0">
                <a:solidFill>
                  <a:srgbClr val="0072BB"/>
                </a:solidFill>
                <a:latin typeface="Arial"/>
                <a:cs typeface="Arial"/>
              </a:rPr>
              <a:t>Вызов</a:t>
            </a:r>
            <a:endParaRPr sz="2200" dirty="0">
              <a:latin typeface="Arial"/>
              <a:cs typeface="Arial"/>
            </a:endParaRPr>
          </a:p>
          <a:p>
            <a:pPr marL="495311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60" dirty="0">
                <a:latin typeface="Microsoft Sans Serif"/>
                <a:cs typeface="Microsoft Sans Serif"/>
              </a:rPr>
              <a:t>Оператор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создает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функцию,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вызывает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ее.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122191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52" dirty="0">
                <a:latin typeface="Microsoft Sans Serif"/>
                <a:cs typeface="Microsoft Sans Serif"/>
              </a:rPr>
              <a:t>После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выполнения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Calibri"/>
                <a:cs typeface="Calibri"/>
              </a:rPr>
              <a:t>def</a:t>
            </a:r>
            <a:r>
              <a:rPr sz="2200" spc="86" dirty="0">
                <a:solidFill>
                  <a:srgbClr val="1F973F"/>
                </a:solidFill>
                <a:latin typeface="Calibri"/>
                <a:cs typeface="Calibri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функцию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вызывать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(выполнять)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своей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программе, 	</a:t>
            </a:r>
            <a:r>
              <a:rPr sz="2200" spc="-60" dirty="0">
                <a:latin typeface="Microsoft Sans Serif"/>
                <a:cs typeface="Microsoft Sans Serif"/>
              </a:rPr>
              <a:t>добавляя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круглые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скобки.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8728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Круглые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скобки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могут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дополнительно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содержать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один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более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объектов-</a:t>
            </a:r>
            <a:r>
              <a:rPr sz="2200" spc="-17" dirty="0">
                <a:latin typeface="Microsoft Sans Serif"/>
                <a:cs typeface="Microsoft Sans Serif"/>
              </a:rPr>
              <a:t>аргументов, 	</a:t>
            </a:r>
            <a:r>
              <a:rPr sz="2200" spc="-60" dirty="0">
                <a:latin typeface="Microsoft Sans Serif"/>
                <a:cs typeface="Microsoft Sans Serif"/>
              </a:rPr>
              <a:t>подлежащих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94" dirty="0">
                <a:latin typeface="Microsoft Sans Serif"/>
                <a:cs typeface="Microsoft Sans Serif"/>
              </a:rPr>
              <a:t>передаче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(присваиванию)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именам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заголовке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функции.</a:t>
            </a:r>
            <a:endParaRPr sz="2200" dirty="0">
              <a:latin typeface="Microsoft Sans Serif"/>
              <a:cs typeface="Microsoft Sans Serif"/>
            </a:endParaRPr>
          </a:p>
          <a:p>
            <a:pPr marL="116736">
              <a:lnSpc>
                <a:spcPts val="1701"/>
              </a:lnSpc>
              <a:spcBef>
                <a:spcPts val="369"/>
              </a:spcBef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3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41" dirty="0">
                <a:latin typeface="Calibri"/>
                <a:cs typeface="Calibri"/>
              </a:rPr>
              <a:t>times(3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25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5)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701"/>
              </a:lnSpc>
              <a:tabLst>
                <a:tab pos="51058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-43" dirty="0">
                <a:latin typeface="Calibri"/>
                <a:cs typeface="Calibri"/>
              </a:rPr>
              <a:t>15</a:t>
            </a:r>
            <a:endParaRPr sz="2200" dirty="0">
              <a:latin typeface="Calibri"/>
              <a:cs typeface="Calibri"/>
            </a:endParaRPr>
          </a:p>
          <a:p>
            <a:pPr marL="495311" indent="-233473">
              <a:spcBef>
                <a:spcPts val="1160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52" dirty="0" err="1">
                <a:latin typeface="Microsoft Sans Serif"/>
                <a:cs typeface="Microsoft Sans Serif"/>
              </a:rPr>
              <a:t>Выражение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вызова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передает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times </a:t>
            </a:r>
            <a:r>
              <a:rPr sz="2200" spc="-17" dirty="0">
                <a:latin typeface="Microsoft Sans Serif"/>
                <a:cs typeface="Microsoft Sans Serif"/>
              </a:rPr>
              <a:t>два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аргумента.</a:t>
            </a:r>
            <a:endParaRPr sz="2200" dirty="0">
              <a:latin typeface="Microsoft Sans Serif"/>
              <a:cs typeface="Microsoft Sans Serif"/>
            </a:endParaRPr>
          </a:p>
          <a:p>
            <a:pPr marL="495311" marR="601137" indent="-233473">
              <a:lnSpc>
                <a:spcPct val="101499"/>
              </a:lnSpc>
              <a:spcBef>
                <a:spcPts val="335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7493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Аргументы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передаются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по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порядку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следования: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имени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86" dirty="0">
                <a:latin typeface="Calibri"/>
                <a:cs typeface="Calibri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заголовке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функции 	</a:t>
            </a:r>
            <a:r>
              <a:rPr sz="2200" spc="-69" dirty="0">
                <a:latin typeface="Microsoft Sans Serif"/>
                <a:cs typeface="Microsoft Sans Serif"/>
              </a:rPr>
              <a:t>присваивается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Calibri"/>
                <a:cs typeface="Calibri"/>
              </a:rPr>
              <a:t>2</a:t>
            </a:r>
            <a:r>
              <a:rPr sz="2200" dirty="0">
                <a:latin typeface="Microsoft Sans Serif"/>
                <a:cs typeface="Microsoft Sans Serif"/>
              </a:rPr>
              <a:t>,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переменной</a:t>
            </a:r>
            <a:r>
              <a:rPr sz="2200" spc="103" dirty="0">
                <a:latin typeface="Microsoft Sans Serif"/>
                <a:cs typeface="Microsoft Sans Serif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172" dirty="0">
                <a:latin typeface="Calibri"/>
                <a:cs typeface="Calibri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присваивается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значение</a:t>
            </a:r>
            <a:r>
              <a:rPr sz="2200" spc="11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Calibri"/>
                <a:cs typeface="Calibri"/>
              </a:rPr>
              <a:t>4</a:t>
            </a:r>
            <a:r>
              <a:rPr sz="2200" spc="-43" dirty="0">
                <a:latin typeface="Microsoft Sans Serif"/>
                <a:cs typeface="Microsoft Sans Serif"/>
              </a:rPr>
              <a:t>.</a:t>
            </a:r>
            <a:endParaRPr sz="2200" dirty="0">
              <a:latin typeface="Microsoft Sans Serif"/>
              <a:cs typeface="Microsoft Sans Serif"/>
            </a:endParaRPr>
          </a:p>
          <a:p>
            <a:pPr marL="495311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95311" algn="l"/>
              </a:tabLst>
            </a:pPr>
            <a:r>
              <a:rPr sz="2200" spc="-69" dirty="0">
                <a:latin typeface="Microsoft Sans Serif"/>
                <a:cs typeface="Microsoft Sans Serif"/>
              </a:rPr>
              <a:t>Возвращаемый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объект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можно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присвоить</a:t>
            </a:r>
            <a:r>
              <a:rPr sz="2200" spc="1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переменной:</a:t>
            </a:r>
            <a:endParaRPr sz="2200" dirty="0">
              <a:latin typeface="Microsoft Sans Serif"/>
              <a:cs typeface="Microsoft Sans Serif"/>
            </a:endParaRPr>
          </a:p>
          <a:p>
            <a:pPr marL="116736">
              <a:lnSpc>
                <a:spcPts val="1701"/>
              </a:lnSpc>
              <a:spcBef>
                <a:spcPts val="369"/>
              </a:spcBef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8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latin typeface="Calibri"/>
                <a:cs typeface="Calibri"/>
              </a:rPr>
              <a:t>x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832" dirty="0">
                <a:latin typeface="Calibri"/>
                <a:cs typeface="Calibri"/>
              </a:rPr>
              <a:t> </a:t>
            </a:r>
            <a:r>
              <a:rPr sz="2200" spc="206" dirty="0">
                <a:latin typeface="Calibri"/>
                <a:cs typeface="Calibri"/>
              </a:rPr>
              <a:t>times</a:t>
            </a:r>
            <a:r>
              <a:rPr sz="2200" spc="-86" dirty="0">
                <a:latin typeface="Calibri"/>
                <a:cs typeface="Calibri"/>
              </a:rPr>
              <a:t> </a:t>
            </a:r>
            <a:r>
              <a:rPr sz="2200" spc="258" dirty="0">
                <a:latin typeface="Calibri"/>
                <a:cs typeface="Calibri"/>
              </a:rPr>
              <a:t>(3.14</a:t>
            </a:r>
            <a:r>
              <a:rPr sz="2200" spc="-112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50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3)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536"/>
              </a:lnSpc>
              <a:tabLst>
                <a:tab pos="507312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73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52" dirty="0">
                <a:latin typeface="Calibri"/>
                <a:cs typeface="Calibri"/>
              </a:rPr>
              <a:t>x</a:t>
            </a:r>
            <a:endParaRPr sz="2200" dirty="0">
              <a:latin typeface="Calibri"/>
              <a:cs typeface="Calibri"/>
            </a:endParaRPr>
          </a:p>
          <a:p>
            <a:pPr marL="116736">
              <a:lnSpc>
                <a:spcPts val="1701"/>
              </a:lnSpc>
              <a:tabLst>
                <a:tab pos="51385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89" dirty="0">
                <a:latin typeface="Calibri"/>
                <a:cs typeface="Calibri"/>
              </a:rPr>
              <a:t>9.42</a:t>
            </a:r>
            <a:endParaRPr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324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70AF5A25-D3EF-487E-8DF5-D5C087F0DB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1177" y="89466"/>
            <a:ext cx="934364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77" dirty="0"/>
              <a:t>Примеры</a:t>
            </a:r>
            <a:r>
              <a:rPr sz="3200" spc="17" dirty="0"/>
              <a:t> </a:t>
            </a:r>
            <a:r>
              <a:rPr sz="3200" spc="-129" dirty="0"/>
              <a:t>определения</a:t>
            </a:r>
            <a:r>
              <a:rPr sz="3200" spc="17" dirty="0"/>
              <a:t> </a:t>
            </a:r>
            <a:r>
              <a:rPr sz="3200" dirty="0"/>
              <a:t>и</a:t>
            </a:r>
            <a:r>
              <a:rPr sz="3200" spc="17" dirty="0"/>
              <a:t> </a:t>
            </a:r>
            <a:r>
              <a:rPr sz="3200" spc="-94" dirty="0"/>
              <a:t>вызова</a:t>
            </a:r>
            <a:r>
              <a:rPr sz="3200" spc="17" dirty="0"/>
              <a:t> </a:t>
            </a:r>
            <a:r>
              <a:rPr sz="3200" spc="-69" dirty="0"/>
              <a:t>функций</a:t>
            </a:r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FDC67081-A8F1-49AB-B1F6-04C655A02190}"/>
              </a:ext>
            </a:extLst>
          </p:cNvPr>
          <p:cNvSpPr txBox="1"/>
          <p:nvPr/>
        </p:nvSpPr>
        <p:spPr>
          <a:xfrm>
            <a:off x="76200" y="762000"/>
            <a:ext cx="8763000" cy="545472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tabLst>
                <a:tab pos="488765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42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libri"/>
                <a:cs typeface="Calibri"/>
              </a:rPr>
              <a:t>def</a:t>
            </a:r>
            <a:r>
              <a:rPr sz="2200" spc="283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spc="266" dirty="0">
                <a:latin typeface="Calibri"/>
                <a:cs typeface="Calibri"/>
              </a:rPr>
              <a:t>print_max(a,</a:t>
            </a:r>
            <a:r>
              <a:rPr sz="2200" spc="808" dirty="0">
                <a:latin typeface="Calibri"/>
                <a:cs typeface="Calibri"/>
              </a:rPr>
              <a:t> </a:t>
            </a:r>
            <a:r>
              <a:rPr sz="2200" spc="301" dirty="0">
                <a:latin typeface="Calibri"/>
                <a:cs typeface="Calibri"/>
              </a:rPr>
              <a:t>b):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7829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2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436" dirty="0">
                <a:solidFill>
                  <a:srgbClr val="007F00"/>
                </a:solidFill>
                <a:latin typeface="Calibri"/>
                <a:cs typeface="Calibri"/>
              </a:rPr>
              <a:t>if</a:t>
            </a:r>
            <a:r>
              <a:rPr sz="2200" spc="825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a</a:t>
            </a:r>
            <a:r>
              <a:rPr sz="2200" spc="799" dirty="0"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AA21FF"/>
                </a:solidFill>
                <a:latin typeface="Calibri"/>
                <a:cs typeface="Calibri"/>
              </a:rPr>
              <a:t>&gt;</a:t>
            </a:r>
            <a:r>
              <a:rPr sz="2200" spc="799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b: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5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50" dirty="0">
                <a:latin typeface="Calibri"/>
                <a:cs typeface="Calibri"/>
              </a:rPr>
              <a:t>(a,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63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258" dirty="0">
                <a:solidFill>
                  <a:srgbClr val="BA2020"/>
                </a:solidFill>
                <a:latin typeface="Calibri"/>
                <a:cs typeface="Calibri"/>
              </a:rPr>
              <a:t> 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max"</a:t>
            </a:r>
            <a:r>
              <a:rPr sz="2200" spc="137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8047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404" dirty="0">
                <a:solidFill>
                  <a:srgbClr val="007F00"/>
                </a:solidFill>
                <a:latin typeface="Calibri"/>
                <a:cs typeface="Calibri"/>
              </a:rPr>
              <a:t>elif</a:t>
            </a:r>
            <a:r>
              <a:rPr sz="2200" spc="275" dirty="0">
                <a:solidFill>
                  <a:srgbClr val="007F00"/>
                </a:solidFill>
                <a:latin typeface="Calibri"/>
                <a:cs typeface="Calibri"/>
              </a:rPr>
              <a:t>  </a:t>
            </a:r>
            <a:r>
              <a:rPr sz="2200" dirty="0">
                <a:latin typeface="Calibri"/>
                <a:cs typeface="Calibri"/>
              </a:rPr>
              <a:t>a</a:t>
            </a:r>
            <a:r>
              <a:rPr sz="2200" spc="266" dirty="0">
                <a:latin typeface="Calibri"/>
                <a:cs typeface="Calibri"/>
              </a:rPr>
              <a:t>  </a:t>
            </a:r>
            <a:r>
              <a:rPr sz="2200" dirty="0">
                <a:latin typeface="Calibri"/>
                <a:cs typeface="Calibri"/>
              </a:rPr>
              <a:t>==</a:t>
            </a:r>
            <a:r>
              <a:rPr sz="2200" spc="266" dirty="0">
                <a:latin typeface="Calibri"/>
                <a:cs typeface="Calibri"/>
              </a:rPr>
              <a:t>  </a:t>
            </a:r>
            <a:r>
              <a:rPr sz="2200" spc="223" dirty="0">
                <a:latin typeface="Calibri"/>
                <a:cs typeface="Calibri"/>
              </a:rPr>
              <a:t>b: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5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50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50" dirty="0">
                <a:latin typeface="Calibri"/>
                <a:cs typeface="Calibri"/>
              </a:rPr>
              <a:t>(a,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libri"/>
                <a:cs typeface="Calibri"/>
              </a:rPr>
              <a:t>equals</a:t>
            </a:r>
            <a:r>
              <a:rPr sz="2200" spc="266" dirty="0">
                <a:solidFill>
                  <a:srgbClr val="BA2020"/>
                </a:solidFill>
                <a:latin typeface="Calibri"/>
                <a:cs typeface="Calibri"/>
              </a:rPr>
              <a:t>  </a:t>
            </a:r>
            <a:r>
              <a:rPr sz="2200" spc="335" dirty="0">
                <a:solidFill>
                  <a:srgbClr val="BA2020"/>
                </a:solidFill>
                <a:latin typeface="Calibri"/>
                <a:cs typeface="Calibri"/>
              </a:rPr>
              <a:t>to"</a:t>
            </a:r>
            <a:r>
              <a:rPr sz="2200" spc="335" dirty="0">
                <a:latin typeface="Calibri"/>
                <a:cs typeface="Calibri"/>
              </a:rPr>
              <a:t>,</a:t>
            </a:r>
            <a:r>
              <a:rPr sz="2200" spc="765" dirty="0">
                <a:latin typeface="Calibri"/>
                <a:cs typeface="Calibri"/>
              </a:rPr>
              <a:t> </a:t>
            </a:r>
            <a:r>
              <a:rPr sz="2200" spc="196" dirty="0">
                <a:latin typeface="Calibri"/>
                <a:cs typeface="Calibri"/>
              </a:rPr>
              <a:t>b)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480476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266" dirty="0">
                <a:solidFill>
                  <a:srgbClr val="007F00"/>
                </a:solidFill>
                <a:latin typeface="Calibri"/>
                <a:cs typeface="Calibri"/>
              </a:rPr>
              <a:t>else</a:t>
            </a:r>
            <a:r>
              <a:rPr sz="2200" spc="-120" dirty="0">
                <a:solidFill>
                  <a:srgbClr val="007F00"/>
                </a:solidFill>
                <a:latin typeface="Calibri"/>
                <a:cs typeface="Calibri"/>
              </a:rPr>
              <a:t> </a:t>
            </a:r>
            <a:r>
              <a:rPr sz="2200" spc="309" dirty="0">
                <a:latin typeface="Calibri"/>
                <a:cs typeface="Calibri"/>
              </a:rPr>
              <a:t>: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  <a:tab pos="1974698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7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r>
              <a:rPr sz="2200" dirty="0">
                <a:latin typeface="Calibri"/>
                <a:cs typeface="Calibri"/>
              </a:rPr>
              <a:t>	</a:t>
            </a:r>
            <a:r>
              <a:rPr sz="2200" spc="344" dirty="0">
                <a:solidFill>
                  <a:srgbClr val="007F00"/>
                </a:solidFill>
                <a:latin typeface="Calibri"/>
                <a:cs typeface="Calibri"/>
              </a:rPr>
              <a:t>print</a:t>
            </a:r>
            <a:r>
              <a:rPr sz="2200" spc="344" dirty="0">
                <a:latin typeface="Calibri"/>
                <a:cs typeface="Calibri"/>
              </a:rPr>
              <a:t>(b,</a:t>
            </a:r>
            <a:r>
              <a:rPr sz="2200" spc="773" dirty="0">
                <a:latin typeface="Calibri"/>
                <a:cs typeface="Calibri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libri"/>
                <a:cs typeface="Calibri"/>
              </a:rPr>
              <a:t>"</a:t>
            </a:r>
            <a:r>
              <a:rPr sz="2200" spc="-163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850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libri"/>
                <a:cs typeface="Calibri"/>
              </a:rPr>
              <a:t>max"</a:t>
            </a:r>
            <a:r>
              <a:rPr sz="2200" spc="137" dirty="0">
                <a:latin typeface="Calibri"/>
                <a:cs typeface="Calibri"/>
              </a:rPr>
              <a:t>)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  <a:tabLst>
                <a:tab pos="494220" algn="l"/>
              </a:tabLst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455" dirty="0">
                <a:latin typeface="Calibri"/>
                <a:cs typeface="Calibri"/>
              </a:rPr>
              <a:t>...</a:t>
            </a:r>
            <a:endParaRPr sz="2200" dirty="0">
              <a:latin typeface="Calibri"/>
              <a:cs typeface="Calibri"/>
            </a:endParaRPr>
          </a:p>
          <a:p>
            <a:pPr marL="98189">
              <a:lnSpc>
                <a:spcPct val="80000"/>
              </a:lnSpc>
            </a:pPr>
            <a:r>
              <a:rPr sz="2200" spc="-86" dirty="0">
                <a:solidFill>
                  <a:srgbClr val="8C8C8C"/>
                </a:solidFill>
                <a:latin typeface="Lucida Sans Unicode"/>
                <a:cs typeface="Lucida Sans Unicode"/>
              </a:rPr>
              <a:t>9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10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06" dirty="0">
                <a:latin typeface="Calibri"/>
                <a:cs typeface="Calibri"/>
              </a:rPr>
              <a:t>print_max</a:t>
            </a:r>
            <a:r>
              <a:rPr sz="2200" spc="-103" dirty="0"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(6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42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7)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11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7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max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12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13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258" dirty="0">
                <a:solidFill>
                  <a:srgbClr val="AA21FF"/>
                </a:solidFill>
                <a:latin typeface="Calibri"/>
                <a:cs typeface="Calibri"/>
              </a:rPr>
              <a:t>  </a:t>
            </a:r>
            <a:r>
              <a:rPr sz="2200" spc="206" dirty="0">
                <a:latin typeface="Calibri"/>
                <a:cs typeface="Calibri"/>
              </a:rPr>
              <a:t>print_max</a:t>
            </a:r>
            <a:r>
              <a:rPr sz="2200" spc="-103" dirty="0">
                <a:latin typeface="Calibri"/>
                <a:cs typeface="Calibri"/>
              </a:rPr>
              <a:t> </a:t>
            </a:r>
            <a:r>
              <a:rPr sz="2200" spc="223" dirty="0">
                <a:latin typeface="Calibri"/>
                <a:cs typeface="Calibri"/>
              </a:rPr>
              <a:t>(3</a:t>
            </a:r>
            <a:r>
              <a:rPr sz="2200" spc="-155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842" dirty="0">
                <a:latin typeface="Calibri"/>
                <a:cs typeface="Calibri"/>
              </a:rPr>
              <a:t> </a:t>
            </a:r>
            <a:r>
              <a:rPr sz="2200" spc="189" dirty="0">
                <a:latin typeface="Calibri"/>
                <a:cs typeface="Calibri"/>
              </a:rPr>
              <a:t>3)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14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3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libri"/>
                <a:cs typeface="Calibri"/>
              </a:rPr>
              <a:t>equals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129" dirty="0">
                <a:solidFill>
                  <a:srgbClr val="BA2020"/>
                </a:solidFill>
                <a:latin typeface="Calibri"/>
                <a:cs typeface="Calibri"/>
              </a:rPr>
              <a:t>to</a:t>
            </a:r>
            <a:r>
              <a:rPr sz="2200" spc="472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Calibri"/>
                <a:cs typeface="Calibri"/>
              </a:rPr>
              <a:t>3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15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16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756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369" dirty="0">
                <a:latin typeface="Calibri"/>
                <a:cs typeface="Calibri"/>
              </a:rPr>
              <a:t>x,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94" dirty="0">
                <a:latin typeface="Calibri"/>
                <a:cs typeface="Calibri"/>
              </a:rPr>
              <a:t>y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=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dirty="0">
                <a:latin typeface="Calibri"/>
                <a:cs typeface="Calibri"/>
              </a:rPr>
              <a:t>5</a:t>
            </a:r>
            <a:r>
              <a:rPr sz="2200" spc="-189" dirty="0">
                <a:latin typeface="Calibri"/>
                <a:cs typeface="Calibri"/>
              </a:rPr>
              <a:t> </a:t>
            </a:r>
            <a:r>
              <a:rPr sz="2200" spc="421" dirty="0">
                <a:latin typeface="Calibri"/>
                <a:cs typeface="Calibri"/>
              </a:rPr>
              <a:t>,</a:t>
            </a:r>
            <a:r>
              <a:rPr sz="2200" spc="782" dirty="0">
                <a:latin typeface="Calibri"/>
                <a:cs typeface="Calibri"/>
              </a:rPr>
              <a:t> </a:t>
            </a:r>
            <a:r>
              <a:rPr sz="2200" spc="-86" dirty="0">
                <a:latin typeface="Calibri"/>
                <a:cs typeface="Calibri"/>
              </a:rPr>
              <a:t>2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17</a:t>
            </a:r>
            <a:endParaRPr sz="2200" dirty="0">
              <a:latin typeface="Lucida Sans Unicode"/>
              <a:cs typeface="Lucida Sans Unicode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18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spc="129" dirty="0">
                <a:solidFill>
                  <a:srgbClr val="AA21FF"/>
                </a:solidFill>
                <a:latin typeface="Calibri"/>
                <a:cs typeface="Calibri"/>
              </a:rPr>
              <a:t>&gt;&gt;&gt;</a:t>
            </a:r>
            <a:r>
              <a:rPr sz="2200" spc="850" dirty="0">
                <a:solidFill>
                  <a:srgbClr val="AA21FF"/>
                </a:solidFill>
                <a:latin typeface="Calibri"/>
                <a:cs typeface="Calibri"/>
              </a:rPr>
              <a:t> </a:t>
            </a:r>
            <a:r>
              <a:rPr sz="2200" spc="275" dirty="0">
                <a:latin typeface="Calibri"/>
                <a:cs typeface="Calibri"/>
              </a:rPr>
              <a:t>print_max(x,</a:t>
            </a:r>
            <a:r>
              <a:rPr sz="2200" spc="789" dirty="0">
                <a:latin typeface="Calibri"/>
                <a:cs typeface="Calibri"/>
              </a:rPr>
              <a:t> </a:t>
            </a:r>
            <a:r>
              <a:rPr sz="2200" spc="232" dirty="0">
                <a:latin typeface="Calibri"/>
                <a:cs typeface="Calibri"/>
              </a:rPr>
              <a:t>y)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19</a:t>
            </a:r>
            <a:r>
              <a:rPr sz="2200" dirty="0">
                <a:solidFill>
                  <a:srgbClr val="8C8C8C"/>
                </a:solidFill>
                <a:latin typeface="Lucida Sans Unicode"/>
                <a:cs typeface="Lucida Sans Unicode"/>
              </a:rPr>
              <a:t>	</a:t>
            </a:r>
            <a:r>
              <a:rPr sz="2200" dirty="0">
                <a:solidFill>
                  <a:srgbClr val="BA2020"/>
                </a:solidFill>
                <a:latin typeface="Calibri"/>
                <a:cs typeface="Calibri"/>
              </a:rPr>
              <a:t>5</a:t>
            </a:r>
            <a:r>
              <a:rPr sz="2200" spc="455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Calibri"/>
                <a:cs typeface="Calibri"/>
              </a:rPr>
              <a:t>is</a:t>
            </a:r>
            <a:r>
              <a:rPr sz="2200" spc="464" dirty="0">
                <a:solidFill>
                  <a:srgbClr val="BA2020"/>
                </a:solidFill>
                <a:latin typeface="Calibri"/>
                <a:cs typeface="Calibri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Calibri"/>
                <a:cs typeface="Calibri"/>
              </a:rPr>
              <a:t>max</a:t>
            </a:r>
            <a:endParaRPr sz="2200" dirty="0">
              <a:latin typeface="Calibri"/>
              <a:cs typeface="Calibri"/>
            </a:endParaRPr>
          </a:p>
          <a:p>
            <a:pPr marL="21820">
              <a:lnSpc>
                <a:spcPct val="80000"/>
              </a:lnSpc>
            </a:pPr>
            <a:r>
              <a:rPr sz="2200" spc="-43" dirty="0">
                <a:solidFill>
                  <a:srgbClr val="8C8C8C"/>
                </a:solidFill>
                <a:latin typeface="Lucida Sans Unicode"/>
                <a:cs typeface="Lucida Sans Unicode"/>
              </a:rPr>
              <a:t>20</a:t>
            </a:r>
            <a:endParaRPr sz="2200" dirty="0">
              <a:latin typeface="Lucida Sans Unicode"/>
              <a:cs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val="662140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2612</Words>
  <Application>Microsoft Office PowerPoint</Application>
  <PresentationFormat>Лист A4 (210x297 мм)</PresentationFormat>
  <Paragraphs>305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Microsoft JhengHei UI</vt:lpstr>
      <vt:lpstr>SimSun</vt:lpstr>
      <vt:lpstr>Arial</vt:lpstr>
      <vt:lpstr>Calibri</vt:lpstr>
      <vt:lpstr>Calibri Light</vt:lpstr>
      <vt:lpstr>Cambria</vt:lpstr>
      <vt:lpstr>Lucida Sans Unicode</vt:lpstr>
      <vt:lpstr>Microsoft Sans Serif</vt:lpstr>
      <vt:lpstr>Times New Roman</vt:lpstr>
      <vt:lpstr>Тема Office</vt:lpstr>
      <vt:lpstr>Презентация PowerPoint</vt:lpstr>
      <vt:lpstr>Презентация PowerPoint</vt:lpstr>
      <vt:lpstr>Написание кода функций</vt:lpstr>
      <vt:lpstr>Оператор def</vt:lpstr>
      <vt:lpstr>Оператор return</vt:lpstr>
      <vt:lpstr>Параметры функций</vt:lpstr>
      <vt:lpstr>Примеры определения и вызова функций</vt:lpstr>
      <vt:lpstr>Примеры определения и вызова функций</vt:lpstr>
      <vt:lpstr>Примеры определения и вызова функций</vt:lpstr>
      <vt:lpstr>Локальные переменные</vt:lpstr>
      <vt:lpstr>Оператор global</vt:lpstr>
      <vt:lpstr>Оператор global</vt:lpstr>
      <vt:lpstr>Глобальные переменные только для крайних случаев</vt:lpstr>
      <vt:lpstr>Области видимости и вложенные функции</vt:lpstr>
      <vt:lpstr>Области видимости и вложенные функции</vt:lpstr>
      <vt:lpstr>Функция filter</vt:lpstr>
      <vt:lpstr>Функция filter</vt:lpstr>
      <vt:lpstr>Функция reduce</vt:lpstr>
      <vt:lpstr>Функция reduce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12</cp:revision>
  <dcterms:created xsi:type="dcterms:W3CDTF">2024-06-07T06:06:22Z</dcterms:created>
  <dcterms:modified xsi:type="dcterms:W3CDTF">2024-06-07T11:03:51Z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