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90" r:id="rId3"/>
    <p:sldId id="308" r:id="rId4"/>
    <p:sldId id="307" r:id="rId5"/>
    <p:sldId id="447" r:id="rId6"/>
    <p:sldId id="309" r:id="rId7"/>
    <p:sldId id="310" r:id="rId8"/>
    <p:sldId id="306" r:id="rId9"/>
    <p:sldId id="444" r:id="rId10"/>
    <p:sldId id="305" r:id="rId11"/>
    <p:sldId id="304" r:id="rId12"/>
    <p:sldId id="303" r:id="rId13"/>
    <p:sldId id="302" r:id="rId14"/>
    <p:sldId id="275" r:id="rId15"/>
    <p:sldId id="276" r:id="rId16"/>
    <p:sldId id="280" r:id="rId17"/>
    <p:sldId id="445" r:id="rId18"/>
    <p:sldId id="281" r:id="rId19"/>
    <p:sldId id="446" r:id="rId20"/>
    <p:sldId id="461" r:id="rId21"/>
    <p:sldId id="299" r:id="rId22"/>
    <p:sldId id="298" r:id="rId23"/>
    <p:sldId id="448" r:id="rId24"/>
    <p:sldId id="449" r:id="rId25"/>
    <p:sldId id="296" r:id="rId26"/>
    <p:sldId id="460" r:id="rId27"/>
    <p:sldId id="459" r:id="rId28"/>
    <p:sldId id="458" r:id="rId29"/>
    <p:sldId id="457" r:id="rId30"/>
    <p:sldId id="456" r:id="rId31"/>
    <p:sldId id="455" r:id="rId32"/>
    <p:sldId id="454" r:id="rId33"/>
    <p:sldId id="453" r:id="rId34"/>
    <p:sldId id="452" r:id="rId35"/>
    <p:sldId id="295" r:id="rId36"/>
    <p:sldId id="294" r:id="rId37"/>
    <p:sldId id="293" r:id="rId38"/>
    <p:sldId id="292" r:id="rId39"/>
    <p:sldId id="291" r:id="rId40"/>
    <p:sldId id="462" r:id="rId41"/>
    <p:sldId id="466" r:id="rId42"/>
    <p:sldId id="625" r:id="rId43"/>
    <p:sldId id="626" r:id="rId44"/>
    <p:sldId id="450" r:id="rId45"/>
    <p:sldId id="451" r:id="rId46"/>
    <p:sldId id="465" r:id="rId47"/>
    <p:sldId id="509" r:id="rId48"/>
    <p:sldId id="510" r:id="rId49"/>
    <p:sldId id="507" r:id="rId50"/>
    <p:sldId id="508" r:id="rId51"/>
    <p:sldId id="505" r:id="rId52"/>
    <p:sldId id="506" r:id="rId53"/>
    <p:sldId id="503" r:id="rId54"/>
    <p:sldId id="504" r:id="rId55"/>
    <p:sldId id="501" r:id="rId56"/>
    <p:sldId id="502" r:id="rId57"/>
    <p:sldId id="499" r:id="rId58"/>
    <p:sldId id="500" r:id="rId59"/>
    <p:sldId id="497" r:id="rId60"/>
    <p:sldId id="498" r:id="rId61"/>
    <p:sldId id="495" r:id="rId62"/>
    <p:sldId id="496" r:id="rId63"/>
    <p:sldId id="627" r:id="rId64"/>
    <p:sldId id="628" r:id="rId65"/>
    <p:sldId id="511" r:id="rId66"/>
    <p:sldId id="512" r:id="rId67"/>
    <p:sldId id="493" r:id="rId68"/>
    <p:sldId id="494" r:id="rId69"/>
    <p:sldId id="491" r:id="rId70"/>
    <p:sldId id="492" r:id="rId71"/>
    <p:sldId id="489" r:id="rId72"/>
    <p:sldId id="490" r:id="rId73"/>
    <p:sldId id="487" r:id="rId74"/>
    <p:sldId id="488" r:id="rId75"/>
    <p:sldId id="485" r:id="rId76"/>
    <p:sldId id="486" r:id="rId77"/>
    <p:sldId id="464" r:id="rId78"/>
    <p:sldId id="463" r:id="rId79"/>
    <p:sldId id="513" r:id="rId80"/>
    <p:sldId id="518" r:id="rId81"/>
    <p:sldId id="517" r:id="rId82"/>
    <p:sldId id="516" r:id="rId83"/>
    <p:sldId id="515" r:id="rId84"/>
    <p:sldId id="514" r:id="rId85"/>
    <p:sldId id="523" r:id="rId86"/>
    <p:sldId id="524" r:id="rId87"/>
    <p:sldId id="629" r:id="rId88"/>
    <p:sldId id="630" r:id="rId89"/>
    <p:sldId id="527" r:id="rId90"/>
    <p:sldId id="528" r:id="rId91"/>
    <p:sldId id="525" r:id="rId92"/>
    <p:sldId id="526" r:id="rId93"/>
    <p:sldId id="519" r:id="rId94"/>
    <p:sldId id="522" r:id="rId95"/>
    <p:sldId id="521" r:id="rId96"/>
    <p:sldId id="532" r:id="rId97"/>
    <p:sldId id="533" r:id="rId98"/>
    <p:sldId id="534" r:id="rId99"/>
    <p:sldId id="535" r:id="rId100"/>
    <p:sldId id="536" r:id="rId101"/>
    <p:sldId id="537" r:id="rId102"/>
    <p:sldId id="538" r:id="rId103"/>
    <p:sldId id="539" r:id="rId104"/>
    <p:sldId id="540" r:id="rId105"/>
    <p:sldId id="541" r:id="rId106"/>
    <p:sldId id="542" r:id="rId107"/>
    <p:sldId id="543" r:id="rId108"/>
    <p:sldId id="544" r:id="rId109"/>
    <p:sldId id="545" r:id="rId110"/>
    <p:sldId id="530" r:id="rId111"/>
    <p:sldId id="631" r:id="rId112"/>
    <p:sldId id="632" r:id="rId113"/>
    <p:sldId id="467" r:id="rId114"/>
    <p:sldId id="468" r:id="rId115"/>
    <p:sldId id="552" r:id="rId116"/>
    <p:sldId id="553" r:id="rId117"/>
    <p:sldId id="431" r:id="rId118"/>
    <p:sldId id="432" r:id="rId119"/>
    <p:sldId id="433" r:id="rId120"/>
    <p:sldId id="434" r:id="rId121"/>
    <p:sldId id="435" r:id="rId122"/>
    <p:sldId id="555" r:id="rId123"/>
    <p:sldId id="556" r:id="rId124"/>
    <p:sldId id="557" r:id="rId125"/>
    <p:sldId id="558" r:id="rId126"/>
    <p:sldId id="559" r:id="rId127"/>
    <p:sldId id="560" r:id="rId128"/>
    <p:sldId id="561" r:id="rId129"/>
    <p:sldId id="562" r:id="rId130"/>
    <p:sldId id="563" r:id="rId131"/>
    <p:sldId id="564" r:id="rId132"/>
    <p:sldId id="565" r:id="rId133"/>
    <p:sldId id="566" r:id="rId134"/>
    <p:sldId id="633" r:id="rId135"/>
    <p:sldId id="634" r:id="rId136"/>
    <p:sldId id="469" r:id="rId137"/>
    <p:sldId id="470" r:id="rId138"/>
    <p:sldId id="567" r:id="rId139"/>
    <p:sldId id="568" r:id="rId140"/>
    <p:sldId id="569" r:id="rId141"/>
    <p:sldId id="570" r:id="rId142"/>
    <p:sldId id="571" r:id="rId143"/>
    <p:sldId id="572" r:id="rId144"/>
    <p:sldId id="573" r:id="rId145"/>
    <p:sldId id="574" r:id="rId146"/>
    <p:sldId id="575" r:id="rId147"/>
    <p:sldId id="576" r:id="rId148"/>
    <p:sldId id="577" r:id="rId149"/>
    <p:sldId id="578" r:id="rId150"/>
    <p:sldId id="579" r:id="rId151"/>
    <p:sldId id="580" r:id="rId152"/>
    <p:sldId id="581" r:id="rId153"/>
    <p:sldId id="635" r:id="rId154"/>
    <p:sldId id="471" r:id="rId155"/>
    <p:sldId id="472" r:id="rId156"/>
    <p:sldId id="582" r:id="rId157"/>
    <p:sldId id="583" r:id="rId158"/>
    <p:sldId id="584" r:id="rId159"/>
    <p:sldId id="585" r:id="rId160"/>
    <p:sldId id="586" r:id="rId161"/>
    <p:sldId id="587" r:id="rId162"/>
    <p:sldId id="588" r:id="rId163"/>
    <p:sldId id="589" r:id="rId164"/>
    <p:sldId id="590" r:id="rId165"/>
    <p:sldId id="547" r:id="rId166"/>
    <p:sldId id="549" r:id="rId167"/>
    <p:sldId id="550" r:id="rId168"/>
    <p:sldId id="551" r:id="rId169"/>
    <p:sldId id="546" r:id="rId170"/>
    <p:sldId id="548" r:id="rId171"/>
    <p:sldId id="636" r:id="rId172"/>
    <p:sldId id="637" r:id="rId173"/>
    <p:sldId id="473" r:id="rId174"/>
    <p:sldId id="474" r:id="rId175"/>
    <p:sldId id="531" r:id="rId176"/>
    <p:sldId id="529" r:id="rId177"/>
    <p:sldId id="594" r:id="rId178"/>
    <p:sldId id="595" r:id="rId179"/>
    <p:sldId id="596" r:id="rId180"/>
    <p:sldId id="597" r:id="rId181"/>
    <p:sldId id="598" r:id="rId182"/>
    <p:sldId id="599" r:id="rId183"/>
    <p:sldId id="600" r:id="rId184"/>
    <p:sldId id="601" r:id="rId185"/>
    <p:sldId id="602" r:id="rId186"/>
    <p:sldId id="603" r:id="rId187"/>
    <p:sldId id="604" r:id="rId188"/>
    <p:sldId id="605" r:id="rId189"/>
    <p:sldId id="606" r:id="rId190"/>
    <p:sldId id="607" r:id="rId191"/>
    <p:sldId id="638" r:id="rId192"/>
    <p:sldId id="639" r:id="rId193"/>
    <p:sldId id="475" r:id="rId194"/>
    <p:sldId id="476" r:id="rId195"/>
    <p:sldId id="437" r:id="rId196"/>
    <p:sldId id="438" r:id="rId197"/>
    <p:sldId id="439" r:id="rId198"/>
    <p:sldId id="608" r:id="rId199"/>
    <p:sldId id="609" r:id="rId200"/>
    <p:sldId id="520" r:id="rId201"/>
    <p:sldId id="593" r:id="rId202"/>
    <p:sldId id="592" r:id="rId203"/>
    <p:sldId id="614" r:id="rId204"/>
    <p:sldId id="591" r:id="rId205"/>
    <p:sldId id="613" r:id="rId206"/>
    <p:sldId id="640" r:id="rId207"/>
    <p:sldId id="641" r:id="rId208"/>
    <p:sldId id="477" r:id="rId209"/>
    <p:sldId id="478" r:id="rId210"/>
    <p:sldId id="612" r:id="rId211"/>
    <p:sldId id="611" r:id="rId212"/>
    <p:sldId id="642" r:id="rId213"/>
    <p:sldId id="643" r:id="rId214"/>
    <p:sldId id="479" r:id="rId215"/>
    <p:sldId id="480" r:id="rId216"/>
    <p:sldId id="610" r:id="rId217"/>
    <p:sldId id="619" r:id="rId218"/>
    <p:sldId id="618" r:id="rId219"/>
    <p:sldId id="617" r:id="rId220"/>
    <p:sldId id="616" r:id="rId221"/>
    <p:sldId id="615" r:id="rId222"/>
    <p:sldId id="621" r:id="rId223"/>
    <p:sldId id="622" r:id="rId224"/>
    <p:sldId id="623" r:id="rId225"/>
    <p:sldId id="624" r:id="rId226"/>
    <p:sldId id="644" r:id="rId227"/>
    <p:sldId id="645" r:id="rId228"/>
    <p:sldId id="289" r:id="rId22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97489" autoAdjust="0"/>
  </p:normalViewPr>
  <p:slideViewPr>
    <p:cSldViewPr>
      <p:cViewPr varScale="1">
        <p:scale>
          <a:sx n="106" d="100"/>
          <a:sy n="106" d="100"/>
        </p:scale>
        <p:origin x="1686" y="10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230" Type="http://schemas.openxmlformats.org/officeDocument/2006/relationships/presProps" Target="presProps.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6" Type="http://schemas.openxmlformats.org/officeDocument/2006/relationships/slide" Target="slides/slide25.xml"/><Relationship Id="rId231" Type="http://schemas.openxmlformats.org/officeDocument/2006/relationships/viewProps" Target="viewProps.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theme" Target="theme/theme1.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tableStyles" Target="tableStyles.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 Type="http://schemas.openxmlformats.org/officeDocument/2006/relationships/slide" Target="slides/slide1.xml"/><Relationship Id="rId29" Type="http://schemas.openxmlformats.org/officeDocument/2006/relationships/slide" Target="slides/slide28.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DE5D061B-5671-45C3-BA3F-B0BC6868D4FE}" type="datetimeFigureOut">
              <a:rPr lang="ru-RU" smtClean="0"/>
              <a:t>28.05.2024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F015B7E-8DA5-4361-95C2-39EB594DCF51}" type="slidenum">
              <a:rPr lang="ru-RU" smtClean="0"/>
              <a:t>‹#›</a:t>
            </a:fld>
            <a:endParaRPr lang="ru-RU" dirty="0"/>
          </a:p>
        </p:txBody>
      </p:sp>
    </p:spTree>
    <p:extLst>
      <p:ext uri="{BB962C8B-B14F-4D97-AF65-F5344CB8AC3E}">
        <p14:creationId xmlns:p14="http://schemas.microsoft.com/office/powerpoint/2010/main" val="28097601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DE5D061B-5671-45C3-BA3F-B0BC6868D4FE}" type="datetimeFigureOut">
              <a:rPr lang="ru-RU" smtClean="0"/>
              <a:t>28.05.2024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F015B7E-8DA5-4361-95C2-39EB594DCF51}" type="slidenum">
              <a:rPr lang="ru-RU" smtClean="0"/>
              <a:t>‹#›</a:t>
            </a:fld>
            <a:endParaRPr lang="ru-RU" dirty="0"/>
          </a:p>
        </p:txBody>
      </p:sp>
    </p:spTree>
    <p:extLst>
      <p:ext uri="{BB962C8B-B14F-4D97-AF65-F5344CB8AC3E}">
        <p14:creationId xmlns:p14="http://schemas.microsoft.com/office/powerpoint/2010/main" val="20875453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DE5D061B-5671-45C3-BA3F-B0BC6868D4FE}" type="datetimeFigureOut">
              <a:rPr lang="ru-RU" smtClean="0"/>
              <a:t>28.05.2024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F015B7E-8DA5-4361-95C2-39EB594DCF51}" type="slidenum">
              <a:rPr lang="ru-RU" smtClean="0"/>
              <a:t>‹#›</a:t>
            </a:fld>
            <a:endParaRPr lang="ru-RU" dirty="0"/>
          </a:p>
        </p:txBody>
      </p:sp>
    </p:spTree>
    <p:extLst>
      <p:ext uri="{BB962C8B-B14F-4D97-AF65-F5344CB8AC3E}">
        <p14:creationId xmlns:p14="http://schemas.microsoft.com/office/powerpoint/2010/main" val="39226092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DE5D061B-5671-45C3-BA3F-B0BC6868D4FE}" type="datetimeFigureOut">
              <a:rPr lang="ru-RU" smtClean="0"/>
              <a:t>28.05.2024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F015B7E-8DA5-4361-95C2-39EB594DCF51}" type="slidenum">
              <a:rPr lang="ru-RU" smtClean="0"/>
              <a:t>‹#›</a:t>
            </a:fld>
            <a:endParaRPr lang="ru-RU" dirty="0"/>
          </a:p>
        </p:txBody>
      </p:sp>
    </p:spTree>
    <p:extLst>
      <p:ext uri="{BB962C8B-B14F-4D97-AF65-F5344CB8AC3E}">
        <p14:creationId xmlns:p14="http://schemas.microsoft.com/office/powerpoint/2010/main" val="37637487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DE5D061B-5671-45C3-BA3F-B0BC6868D4FE}" type="datetimeFigureOut">
              <a:rPr lang="ru-RU" smtClean="0"/>
              <a:t>28.05.2024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F015B7E-8DA5-4361-95C2-39EB594DCF51}" type="slidenum">
              <a:rPr lang="ru-RU" smtClean="0"/>
              <a:t>‹#›</a:t>
            </a:fld>
            <a:endParaRPr lang="ru-RU" dirty="0"/>
          </a:p>
        </p:txBody>
      </p:sp>
    </p:spTree>
    <p:extLst>
      <p:ext uri="{BB962C8B-B14F-4D97-AF65-F5344CB8AC3E}">
        <p14:creationId xmlns:p14="http://schemas.microsoft.com/office/powerpoint/2010/main" val="1391245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DE5D061B-5671-45C3-BA3F-B0BC6868D4FE}" type="datetimeFigureOut">
              <a:rPr lang="ru-RU" smtClean="0"/>
              <a:t>28.05.2024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0F015B7E-8DA5-4361-95C2-39EB594DCF51}" type="slidenum">
              <a:rPr lang="ru-RU" smtClean="0"/>
              <a:t>‹#›</a:t>
            </a:fld>
            <a:endParaRPr lang="ru-RU" dirty="0"/>
          </a:p>
        </p:txBody>
      </p:sp>
    </p:spTree>
    <p:extLst>
      <p:ext uri="{BB962C8B-B14F-4D97-AF65-F5344CB8AC3E}">
        <p14:creationId xmlns:p14="http://schemas.microsoft.com/office/powerpoint/2010/main" val="23398084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DE5D061B-5671-45C3-BA3F-B0BC6868D4FE}" type="datetimeFigureOut">
              <a:rPr lang="ru-RU" smtClean="0"/>
              <a:t>28.05.2024</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0F015B7E-8DA5-4361-95C2-39EB594DCF51}" type="slidenum">
              <a:rPr lang="ru-RU" smtClean="0"/>
              <a:t>‹#›</a:t>
            </a:fld>
            <a:endParaRPr lang="ru-RU" dirty="0"/>
          </a:p>
        </p:txBody>
      </p:sp>
    </p:spTree>
    <p:extLst>
      <p:ext uri="{BB962C8B-B14F-4D97-AF65-F5344CB8AC3E}">
        <p14:creationId xmlns:p14="http://schemas.microsoft.com/office/powerpoint/2010/main" val="34924132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DE5D061B-5671-45C3-BA3F-B0BC6868D4FE}" type="datetimeFigureOut">
              <a:rPr lang="ru-RU" smtClean="0"/>
              <a:t>28.05.2024</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0F015B7E-8DA5-4361-95C2-39EB594DCF51}" type="slidenum">
              <a:rPr lang="ru-RU" smtClean="0"/>
              <a:t>‹#›</a:t>
            </a:fld>
            <a:endParaRPr lang="ru-RU" dirty="0"/>
          </a:p>
        </p:txBody>
      </p:sp>
    </p:spTree>
    <p:extLst>
      <p:ext uri="{BB962C8B-B14F-4D97-AF65-F5344CB8AC3E}">
        <p14:creationId xmlns:p14="http://schemas.microsoft.com/office/powerpoint/2010/main" val="21766253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DE5D061B-5671-45C3-BA3F-B0BC6868D4FE}" type="datetimeFigureOut">
              <a:rPr lang="ru-RU" smtClean="0"/>
              <a:t>28.05.2024</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0F015B7E-8DA5-4361-95C2-39EB594DCF51}" type="slidenum">
              <a:rPr lang="ru-RU" smtClean="0"/>
              <a:t>‹#›</a:t>
            </a:fld>
            <a:endParaRPr lang="ru-RU" dirty="0"/>
          </a:p>
        </p:txBody>
      </p:sp>
    </p:spTree>
    <p:extLst>
      <p:ext uri="{BB962C8B-B14F-4D97-AF65-F5344CB8AC3E}">
        <p14:creationId xmlns:p14="http://schemas.microsoft.com/office/powerpoint/2010/main" val="1080103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DE5D061B-5671-45C3-BA3F-B0BC6868D4FE}" type="datetimeFigureOut">
              <a:rPr lang="ru-RU" smtClean="0"/>
              <a:t>28.05.2024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0F015B7E-8DA5-4361-95C2-39EB594DCF51}" type="slidenum">
              <a:rPr lang="ru-RU" smtClean="0"/>
              <a:t>‹#›</a:t>
            </a:fld>
            <a:endParaRPr lang="ru-RU" dirty="0"/>
          </a:p>
        </p:txBody>
      </p:sp>
    </p:spTree>
    <p:extLst>
      <p:ext uri="{BB962C8B-B14F-4D97-AF65-F5344CB8AC3E}">
        <p14:creationId xmlns:p14="http://schemas.microsoft.com/office/powerpoint/2010/main" val="3051579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DE5D061B-5671-45C3-BA3F-B0BC6868D4FE}" type="datetimeFigureOut">
              <a:rPr lang="ru-RU" smtClean="0"/>
              <a:t>28.05.2024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0F015B7E-8DA5-4361-95C2-39EB594DCF51}" type="slidenum">
              <a:rPr lang="ru-RU" smtClean="0"/>
              <a:t>‹#›</a:t>
            </a:fld>
            <a:endParaRPr lang="ru-RU" dirty="0"/>
          </a:p>
        </p:txBody>
      </p:sp>
    </p:spTree>
    <p:extLst>
      <p:ext uri="{BB962C8B-B14F-4D97-AF65-F5344CB8AC3E}">
        <p14:creationId xmlns:p14="http://schemas.microsoft.com/office/powerpoint/2010/main" val="2339458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5D061B-5671-45C3-BA3F-B0BC6868D4FE}" type="datetimeFigureOut">
              <a:rPr lang="ru-RU" smtClean="0"/>
              <a:t>28.05.2024</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015B7E-8DA5-4361-95C2-39EB594DCF51}" type="slidenum">
              <a:rPr lang="ru-RU" smtClean="0"/>
              <a:t>‹#›</a:t>
            </a:fld>
            <a:endParaRPr lang="ru-RU" dirty="0"/>
          </a:p>
        </p:txBody>
      </p:sp>
    </p:spTree>
    <p:extLst>
      <p:ext uri="{BB962C8B-B14F-4D97-AF65-F5344CB8AC3E}">
        <p14:creationId xmlns:p14="http://schemas.microsoft.com/office/powerpoint/2010/main" val="29079721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slideLayout" Target="../slideLayouts/slideLayout2.xml"/><Relationship Id="rId4" Type="http://schemas.openxmlformats.org/officeDocument/2006/relationships/image" Target="../media/image125.png"/></Relationships>
</file>

<file path=ppt/slides/_rels/slide103.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128.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137.jpeg"/><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2" Type="http://schemas.openxmlformats.org/officeDocument/2006/relationships/image" Target="../media/image138.jpeg"/><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2" Type="http://schemas.openxmlformats.org/officeDocument/2006/relationships/image" Target="../media/image139.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20.xml.rels><?xml version="1.0" encoding="UTF-8" standalone="yes"?>
<Relationships xmlns="http://schemas.openxmlformats.org/package/2006/relationships"><Relationship Id="rId2" Type="http://schemas.openxmlformats.org/officeDocument/2006/relationships/image" Target="../media/image140.jpeg"/><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2" Type="http://schemas.openxmlformats.org/officeDocument/2006/relationships/image" Target="../media/image141.jpeg"/><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43.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image" Target="../media/image145.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image" Target="../media/image148.png"/><Relationship Id="rId1" Type="http://schemas.openxmlformats.org/officeDocument/2006/relationships/slideLayout" Target="../slideLayouts/slideLayout2.xml"/><Relationship Id="rId6" Type="http://schemas.openxmlformats.org/officeDocument/2006/relationships/image" Target="../media/image152.png"/><Relationship Id="rId5" Type="http://schemas.openxmlformats.org/officeDocument/2006/relationships/image" Target="../media/image151.png"/><Relationship Id="rId4" Type="http://schemas.openxmlformats.org/officeDocument/2006/relationships/image" Target="../media/image150.png"/></Relationships>
</file>

<file path=ppt/slides/_rels/slide127.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image" Target="../media/image153.pn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image" Target="../media/image155.png"/><Relationship Id="rId1" Type="http://schemas.openxmlformats.org/officeDocument/2006/relationships/slideLayout" Target="../slideLayouts/slideLayout2.xml"/><Relationship Id="rId6" Type="http://schemas.openxmlformats.org/officeDocument/2006/relationships/image" Target="../media/image159.png"/><Relationship Id="rId5" Type="http://schemas.openxmlformats.org/officeDocument/2006/relationships/image" Target="../media/image158.png"/><Relationship Id="rId4" Type="http://schemas.openxmlformats.org/officeDocument/2006/relationships/image" Target="../media/image157.png"/></Relationships>
</file>

<file path=ppt/slides/_rels/slide129.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image" Target="../media/image161.png"/><Relationship Id="rId1" Type="http://schemas.openxmlformats.org/officeDocument/2006/relationships/slideLayout" Target="../slideLayouts/slideLayout2.xml"/><Relationship Id="rId5" Type="http://schemas.openxmlformats.org/officeDocument/2006/relationships/image" Target="../media/image164.png"/><Relationship Id="rId4" Type="http://schemas.openxmlformats.org/officeDocument/2006/relationships/image" Target="../media/image163.png"/></Relationships>
</file>

<file path=ppt/slides/_rels/slide131.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image" Target="../media/image165.png"/><Relationship Id="rId1" Type="http://schemas.openxmlformats.org/officeDocument/2006/relationships/slideLayout" Target="../slideLayouts/slideLayout2.xml"/><Relationship Id="rId4" Type="http://schemas.openxmlformats.org/officeDocument/2006/relationships/image" Target="../media/image167.png"/></Relationships>
</file>

<file path=ppt/slides/_rels/slide132.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image" Target="../media/image168.png"/><Relationship Id="rId1" Type="http://schemas.openxmlformats.org/officeDocument/2006/relationships/slideLayout" Target="../slideLayouts/slideLayout2.xml"/><Relationship Id="rId4" Type="http://schemas.openxmlformats.org/officeDocument/2006/relationships/image" Target="../media/image170.png"/></Relationships>
</file>

<file path=ppt/slides/_rels/slide133.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image" Target="../media/image171.png"/><Relationship Id="rId1" Type="http://schemas.openxmlformats.org/officeDocument/2006/relationships/slideLayout" Target="../slideLayouts/slideLayout2.xml"/><Relationship Id="rId4" Type="http://schemas.openxmlformats.org/officeDocument/2006/relationships/image" Target="../media/image173.png"/></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image" Target="../media/image175.png"/><Relationship Id="rId2" Type="http://schemas.openxmlformats.org/officeDocument/2006/relationships/image" Target="../media/image174.pn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image" Target="../media/image176.png"/><Relationship Id="rId1" Type="http://schemas.openxmlformats.org/officeDocument/2006/relationships/slideLayout" Target="../slideLayouts/slideLayout2.xml"/><Relationship Id="rId5" Type="http://schemas.openxmlformats.org/officeDocument/2006/relationships/image" Target="../media/image179.png"/><Relationship Id="rId4" Type="http://schemas.openxmlformats.org/officeDocument/2006/relationships/image" Target="../media/image17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3" Type="http://schemas.openxmlformats.org/officeDocument/2006/relationships/image" Target="../media/image181.png"/><Relationship Id="rId2" Type="http://schemas.openxmlformats.org/officeDocument/2006/relationships/image" Target="../media/image180.png"/><Relationship Id="rId1" Type="http://schemas.openxmlformats.org/officeDocument/2006/relationships/slideLayout" Target="../slideLayouts/slideLayout2.xml"/><Relationship Id="rId4" Type="http://schemas.openxmlformats.org/officeDocument/2006/relationships/image" Target="../media/image182.png"/></Relationships>
</file>

<file path=ppt/slides/_rels/slide141.xml.rels><?xml version="1.0" encoding="UTF-8" standalone="yes"?>
<Relationships xmlns="http://schemas.openxmlformats.org/package/2006/relationships"><Relationship Id="rId3" Type="http://schemas.openxmlformats.org/officeDocument/2006/relationships/image" Target="../media/image184.png"/><Relationship Id="rId7" Type="http://schemas.openxmlformats.org/officeDocument/2006/relationships/image" Target="../media/image188.png"/><Relationship Id="rId2" Type="http://schemas.openxmlformats.org/officeDocument/2006/relationships/image" Target="../media/image183.png"/><Relationship Id="rId1" Type="http://schemas.openxmlformats.org/officeDocument/2006/relationships/slideLayout" Target="../slideLayouts/slideLayout2.xml"/><Relationship Id="rId6" Type="http://schemas.openxmlformats.org/officeDocument/2006/relationships/image" Target="../media/image187.png"/><Relationship Id="rId5" Type="http://schemas.openxmlformats.org/officeDocument/2006/relationships/image" Target="../media/image186.png"/><Relationship Id="rId4" Type="http://schemas.openxmlformats.org/officeDocument/2006/relationships/image" Target="../media/image185.png"/></Relationships>
</file>

<file path=ppt/slides/_rels/slide142.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image" Target="../media/image189.png"/><Relationship Id="rId1" Type="http://schemas.openxmlformats.org/officeDocument/2006/relationships/slideLayout" Target="../slideLayouts/slideLayout2.xml"/><Relationship Id="rId4" Type="http://schemas.openxmlformats.org/officeDocument/2006/relationships/image" Target="../media/image191.png"/></Relationships>
</file>

<file path=ppt/slides/_rels/slide143.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image" Target="../media/image192.png"/><Relationship Id="rId1" Type="http://schemas.openxmlformats.org/officeDocument/2006/relationships/slideLayout" Target="../slideLayouts/slideLayout2.xml"/><Relationship Id="rId4" Type="http://schemas.openxmlformats.org/officeDocument/2006/relationships/image" Target="../media/image194.png"/></Relationships>
</file>

<file path=ppt/slides/_rels/slide144.xml.rels><?xml version="1.0" encoding="UTF-8" standalone="yes"?>
<Relationships xmlns="http://schemas.openxmlformats.org/package/2006/relationships"><Relationship Id="rId3" Type="http://schemas.openxmlformats.org/officeDocument/2006/relationships/image" Target="../media/image196.png"/><Relationship Id="rId7" Type="http://schemas.openxmlformats.org/officeDocument/2006/relationships/image" Target="../media/image200.png"/><Relationship Id="rId2" Type="http://schemas.openxmlformats.org/officeDocument/2006/relationships/image" Target="../media/image195.png"/><Relationship Id="rId1" Type="http://schemas.openxmlformats.org/officeDocument/2006/relationships/slideLayout" Target="../slideLayouts/slideLayout2.xml"/><Relationship Id="rId6" Type="http://schemas.openxmlformats.org/officeDocument/2006/relationships/image" Target="../media/image199.png"/><Relationship Id="rId5" Type="http://schemas.openxmlformats.org/officeDocument/2006/relationships/image" Target="../media/image198.png"/><Relationship Id="rId4" Type="http://schemas.openxmlformats.org/officeDocument/2006/relationships/image" Target="../media/image197.png"/></Relationships>
</file>

<file path=ppt/slides/_rels/slide145.xml.rels><?xml version="1.0" encoding="UTF-8" standalone="yes"?>
<Relationships xmlns="http://schemas.openxmlformats.org/package/2006/relationships"><Relationship Id="rId2" Type="http://schemas.openxmlformats.org/officeDocument/2006/relationships/image" Target="../media/image201.pn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202.pn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203.pn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slideLayout" Target="../slideLayouts/slideLayout7.xml"/><Relationship Id="rId6" Type="http://schemas.openxmlformats.org/officeDocument/2006/relationships/image" Target="../media/image22.wmf"/><Relationship Id="rId5" Type="http://schemas.openxmlformats.org/officeDocument/2006/relationships/image" Target="../media/image21.wmf"/><Relationship Id="rId4" Type="http://schemas.openxmlformats.org/officeDocument/2006/relationships/image" Target="../media/image20.wmf"/></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image" Target="../media/image204.pn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3" Type="http://schemas.openxmlformats.org/officeDocument/2006/relationships/image" Target="../media/image206.png"/><Relationship Id="rId2" Type="http://schemas.openxmlformats.org/officeDocument/2006/relationships/image" Target="../media/image205.png"/><Relationship Id="rId1" Type="http://schemas.openxmlformats.org/officeDocument/2006/relationships/slideLayout" Target="../slideLayouts/slideLayout2.xml"/><Relationship Id="rId5" Type="http://schemas.openxmlformats.org/officeDocument/2006/relationships/image" Target="../media/image208.png"/><Relationship Id="rId4" Type="http://schemas.openxmlformats.org/officeDocument/2006/relationships/image" Target="../media/image207.png"/></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image" Target="../media/image209.pn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3" Type="http://schemas.openxmlformats.org/officeDocument/2006/relationships/image" Target="../media/image211.png"/><Relationship Id="rId2" Type="http://schemas.openxmlformats.org/officeDocument/2006/relationships/image" Target="../media/image210.png"/><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3" Type="http://schemas.openxmlformats.org/officeDocument/2006/relationships/image" Target="../media/image213.png"/><Relationship Id="rId2" Type="http://schemas.openxmlformats.org/officeDocument/2006/relationships/image" Target="../media/image212.png"/><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image" Target="../media/image2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2" Type="http://schemas.openxmlformats.org/officeDocument/2006/relationships/image" Target="../media/image215.png"/><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image" Target="../media/image216.png"/><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image" Target="../media/image217.png"/><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image" Target="../media/image218.png"/><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3" Type="http://schemas.openxmlformats.org/officeDocument/2006/relationships/image" Target="../media/image220.png"/><Relationship Id="rId2" Type="http://schemas.openxmlformats.org/officeDocument/2006/relationships/image" Target="../media/image219.png"/><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image" Target="../media/image221.png"/><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image" Target="../media/image222.png"/><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image" Target="../media/image223.png"/><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3" Type="http://schemas.openxmlformats.org/officeDocument/2006/relationships/image" Target="../media/image225.png"/><Relationship Id="rId2" Type="http://schemas.openxmlformats.org/officeDocument/2006/relationships/image" Target="../media/image224.png"/><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image" Target="../media/image22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70.xml.rels><?xml version="1.0" encoding="UTF-8" standalone="yes"?>
<Relationships xmlns="http://schemas.openxmlformats.org/package/2006/relationships"><Relationship Id="rId3" Type="http://schemas.openxmlformats.org/officeDocument/2006/relationships/image" Target="../media/image228.png"/><Relationship Id="rId2" Type="http://schemas.openxmlformats.org/officeDocument/2006/relationships/image" Target="../media/image227.png"/><Relationship Id="rId1" Type="http://schemas.openxmlformats.org/officeDocument/2006/relationships/slideLayout" Target="../slideLayouts/slideLayout2.xml"/><Relationship Id="rId4" Type="http://schemas.openxmlformats.org/officeDocument/2006/relationships/image" Target="../media/image229.png"/></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image" Target="../media/image230.png"/><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3" Type="http://schemas.openxmlformats.org/officeDocument/2006/relationships/image" Target="../media/image232.png"/><Relationship Id="rId2" Type="http://schemas.openxmlformats.org/officeDocument/2006/relationships/image" Target="../media/image231.png"/><Relationship Id="rId1" Type="http://schemas.openxmlformats.org/officeDocument/2006/relationships/slideLayout" Target="../slideLayouts/slideLayout2.xml"/><Relationship Id="rId4" Type="http://schemas.openxmlformats.org/officeDocument/2006/relationships/image" Target="../media/image233.png"/></Relationships>
</file>

<file path=ppt/slides/_rels/slide177.xml.rels><?xml version="1.0" encoding="UTF-8" standalone="yes"?>
<Relationships xmlns="http://schemas.openxmlformats.org/package/2006/relationships"><Relationship Id="rId2" Type="http://schemas.openxmlformats.org/officeDocument/2006/relationships/image" Target="../media/image234.png"/><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3" Type="http://schemas.openxmlformats.org/officeDocument/2006/relationships/image" Target="../media/image236.png"/><Relationship Id="rId2" Type="http://schemas.openxmlformats.org/officeDocument/2006/relationships/image" Target="../media/image235.png"/><Relationship Id="rId1" Type="http://schemas.openxmlformats.org/officeDocument/2006/relationships/slideLayout" Target="../slideLayouts/slideLayout2.xml"/><Relationship Id="rId4" Type="http://schemas.openxmlformats.org/officeDocument/2006/relationships/image" Target="../media/image237.png"/></Relationships>
</file>

<file path=ppt/slides/_rels/slide179.xml.rels><?xml version="1.0" encoding="UTF-8" standalone="yes"?>
<Relationships xmlns="http://schemas.openxmlformats.org/package/2006/relationships"><Relationship Id="rId2" Type="http://schemas.openxmlformats.org/officeDocument/2006/relationships/image" Target="../media/image23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80.xml.rels><?xml version="1.0" encoding="UTF-8" standalone="yes"?>
<Relationships xmlns="http://schemas.openxmlformats.org/package/2006/relationships"><Relationship Id="rId3" Type="http://schemas.openxmlformats.org/officeDocument/2006/relationships/image" Target="../media/image240.png"/><Relationship Id="rId2" Type="http://schemas.openxmlformats.org/officeDocument/2006/relationships/image" Target="../media/image239.png"/><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3" Type="http://schemas.openxmlformats.org/officeDocument/2006/relationships/image" Target="../media/image242.png"/><Relationship Id="rId2" Type="http://schemas.openxmlformats.org/officeDocument/2006/relationships/image" Target="../media/image241.png"/><Relationship Id="rId1" Type="http://schemas.openxmlformats.org/officeDocument/2006/relationships/slideLayout" Target="../slideLayouts/slideLayout2.xml"/><Relationship Id="rId4" Type="http://schemas.openxmlformats.org/officeDocument/2006/relationships/image" Target="../media/image243.png"/></Relationships>
</file>

<file path=ppt/slides/_rels/slide182.xml.rels><?xml version="1.0" encoding="UTF-8" standalone="yes"?>
<Relationships xmlns="http://schemas.openxmlformats.org/package/2006/relationships"><Relationship Id="rId3" Type="http://schemas.openxmlformats.org/officeDocument/2006/relationships/image" Target="../media/image245.png"/><Relationship Id="rId2" Type="http://schemas.openxmlformats.org/officeDocument/2006/relationships/image" Target="../media/image244.png"/><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image" Target="../media/image246.png"/><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3" Type="http://schemas.openxmlformats.org/officeDocument/2006/relationships/image" Target="../media/image248.png"/><Relationship Id="rId2" Type="http://schemas.openxmlformats.org/officeDocument/2006/relationships/image" Target="../media/image247.png"/><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image" Target="../media/image249.png"/><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2" Type="http://schemas.openxmlformats.org/officeDocument/2006/relationships/image" Target="../media/image250.png"/><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3" Type="http://schemas.openxmlformats.org/officeDocument/2006/relationships/image" Target="../media/image252.png"/><Relationship Id="rId2" Type="http://schemas.openxmlformats.org/officeDocument/2006/relationships/image" Target="../media/image251.png"/><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3" Type="http://schemas.openxmlformats.org/officeDocument/2006/relationships/image" Target="../media/image254.png"/><Relationship Id="rId2" Type="http://schemas.openxmlformats.org/officeDocument/2006/relationships/image" Target="../media/image253.png"/><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2" Type="http://schemas.openxmlformats.org/officeDocument/2006/relationships/image" Target="../media/image25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90.xml.rels><?xml version="1.0" encoding="UTF-8" standalone="yes"?>
<Relationships xmlns="http://schemas.openxmlformats.org/package/2006/relationships"><Relationship Id="rId3" Type="http://schemas.openxmlformats.org/officeDocument/2006/relationships/image" Target="../media/image257.png"/><Relationship Id="rId2" Type="http://schemas.openxmlformats.org/officeDocument/2006/relationships/image" Target="../media/image256.png"/><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6.xml.rels><?xml version="1.0" encoding="UTF-8" standalone="yes"?>
<Relationships xmlns="http://schemas.openxmlformats.org/package/2006/relationships"><Relationship Id="rId3" Type="http://schemas.openxmlformats.org/officeDocument/2006/relationships/image" Target="../media/image259.png"/><Relationship Id="rId2" Type="http://schemas.openxmlformats.org/officeDocument/2006/relationships/image" Target="../media/image258.png"/><Relationship Id="rId1" Type="http://schemas.openxmlformats.org/officeDocument/2006/relationships/slideLayout" Target="../slideLayouts/slideLayout7.xml"/><Relationship Id="rId4" Type="http://schemas.openxmlformats.org/officeDocument/2006/relationships/image" Target="../media/image260.png"/></Relationships>
</file>

<file path=ppt/slides/_rels/slide197.xml.rels><?xml version="1.0" encoding="UTF-8" standalone="yes"?>
<Relationships xmlns="http://schemas.openxmlformats.org/package/2006/relationships"><Relationship Id="rId3" Type="http://schemas.openxmlformats.org/officeDocument/2006/relationships/image" Target="../media/image262.png"/><Relationship Id="rId2" Type="http://schemas.openxmlformats.org/officeDocument/2006/relationships/image" Target="../media/image261.png"/><Relationship Id="rId1" Type="http://schemas.openxmlformats.org/officeDocument/2006/relationships/slideLayout" Target="../slideLayouts/slideLayout7.xml"/><Relationship Id="rId6" Type="http://schemas.openxmlformats.org/officeDocument/2006/relationships/image" Target="../media/image265.png"/><Relationship Id="rId5" Type="http://schemas.openxmlformats.org/officeDocument/2006/relationships/image" Target="../media/image264.png"/><Relationship Id="rId4" Type="http://schemas.openxmlformats.org/officeDocument/2006/relationships/image" Target="../media/image263.png"/></Relationships>
</file>

<file path=ppt/slides/_rels/slide198.xml.rels><?xml version="1.0" encoding="UTF-8" standalone="yes"?>
<Relationships xmlns="http://schemas.openxmlformats.org/package/2006/relationships"><Relationship Id="rId2" Type="http://schemas.openxmlformats.org/officeDocument/2006/relationships/image" Target="../media/image266.png"/><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3" Type="http://schemas.openxmlformats.org/officeDocument/2006/relationships/image" Target="../media/image268.png"/><Relationship Id="rId2" Type="http://schemas.openxmlformats.org/officeDocument/2006/relationships/image" Target="../media/image26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3.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2" Type="http://schemas.openxmlformats.org/officeDocument/2006/relationships/image" Target="../media/image269.png"/><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2" Type="http://schemas.openxmlformats.org/officeDocument/2006/relationships/image" Target="../media/image270.png"/><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2" Type="http://schemas.openxmlformats.org/officeDocument/2006/relationships/image" Target="../media/image271.png"/><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2" Type="http://schemas.openxmlformats.org/officeDocument/2006/relationships/image" Target="../media/image272.png"/><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2" Type="http://schemas.openxmlformats.org/officeDocument/2006/relationships/image" Target="../media/image273.png"/><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2" Type="http://schemas.openxmlformats.org/officeDocument/2006/relationships/image" Target="../media/image274.png"/><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2" Type="http://schemas.openxmlformats.org/officeDocument/2006/relationships/image" Target="../media/image275.png"/><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3" Type="http://schemas.openxmlformats.org/officeDocument/2006/relationships/image" Target="../media/image277.png"/><Relationship Id="rId2" Type="http://schemas.openxmlformats.org/officeDocument/2006/relationships/image" Target="../media/image276.png"/><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2" Type="http://schemas.openxmlformats.org/officeDocument/2006/relationships/image" Target="../media/image278.png"/><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2" Type="http://schemas.openxmlformats.org/officeDocument/2006/relationships/image" Target="../media/image279.png"/><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2" Type="http://schemas.openxmlformats.org/officeDocument/2006/relationships/image" Target="../media/image28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2" Type="http://schemas.openxmlformats.org/officeDocument/2006/relationships/image" Target="../media/image281.png"/><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2" Type="http://schemas.openxmlformats.org/officeDocument/2006/relationships/image" Target="../media/image282.png"/><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3" Type="http://schemas.openxmlformats.org/officeDocument/2006/relationships/image" Target="../media/image284.png"/><Relationship Id="rId2" Type="http://schemas.openxmlformats.org/officeDocument/2006/relationships/image" Target="../media/image283.png"/><Relationship Id="rId1" Type="http://schemas.openxmlformats.org/officeDocument/2006/relationships/slideLayout" Target="../slideLayouts/slideLayout2.xml"/><Relationship Id="rId4" Type="http://schemas.openxmlformats.org/officeDocument/2006/relationships/image" Target="../media/image285.png"/></Relationships>
</file>

<file path=ppt/slides/_rels/slide223.xml.rels><?xml version="1.0" encoding="UTF-8" standalone="yes"?>
<Relationships xmlns="http://schemas.openxmlformats.org/package/2006/relationships"><Relationship Id="rId3" Type="http://schemas.openxmlformats.org/officeDocument/2006/relationships/image" Target="../media/image287.png"/><Relationship Id="rId2" Type="http://schemas.openxmlformats.org/officeDocument/2006/relationships/image" Target="../media/image286.png"/><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3" Type="http://schemas.openxmlformats.org/officeDocument/2006/relationships/image" Target="../media/image289.png"/><Relationship Id="rId2" Type="http://schemas.openxmlformats.org/officeDocument/2006/relationships/image" Target="../media/image288.png"/><Relationship Id="rId1" Type="http://schemas.openxmlformats.org/officeDocument/2006/relationships/slideLayout" Target="../slideLayouts/slideLayout2.xml"/><Relationship Id="rId4" Type="http://schemas.openxmlformats.org/officeDocument/2006/relationships/image" Target="../media/image290.png"/></Relationships>
</file>

<file path=ppt/slides/_rels/slide225.xml.rels><?xml version="1.0" encoding="UTF-8" standalone="yes"?>
<Relationships xmlns="http://schemas.openxmlformats.org/package/2006/relationships"><Relationship Id="rId2" Type="http://schemas.openxmlformats.org/officeDocument/2006/relationships/image" Target="../media/image291.png"/><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4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4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 Id="rId5" Type="http://schemas.openxmlformats.org/officeDocument/2006/relationships/image" Target="../media/image65.png"/><Relationship Id="rId4" Type="http://schemas.openxmlformats.org/officeDocument/2006/relationships/image" Target="../media/image64.png"/></Relationships>
</file>

<file path=ppt/slides/_rels/slide5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 Id="rId5" Type="http://schemas.openxmlformats.org/officeDocument/2006/relationships/image" Target="../media/image74.png"/><Relationship Id="rId4" Type="http://schemas.openxmlformats.org/officeDocument/2006/relationships/image" Target="../media/image73.png"/></Relationships>
</file>

<file path=ppt/slides/_rels/slide56.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2.xml"/><Relationship Id="rId4" Type="http://schemas.openxmlformats.org/officeDocument/2006/relationships/image" Target="../media/image90.png"/></Relationships>
</file>

<file path=ppt/slides/_rels/slide75.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4.emf"/><Relationship Id="rId13" Type="http://schemas.openxmlformats.org/officeDocument/2006/relationships/image" Target="../media/image8.png"/><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3.wmf"/><Relationship Id="rId11" Type="http://schemas.openxmlformats.org/officeDocument/2006/relationships/image" Target="../media/image6.png"/><Relationship Id="rId5" Type="http://schemas.openxmlformats.org/officeDocument/2006/relationships/oleObject" Target="../embeddings/oleObject2.bin"/><Relationship Id="rId10" Type="http://schemas.openxmlformats.org/officeDocument/2006/relationships/image" Target="../media/image5.emf"/><Relationship Id="rId4" Type="http://schemas.openxmlformats.org/officeDocument/2006/relationships/image" Target="../media/image2.wmf"/><Relationship Id="rId9" Type="http://schemas.openxmlformats.org/officeDocument/2006/relationships/oleObject" Target="../embeddings/oleObject4.bin"/></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57994" y="2160666"/>
            <a:ext cx="8568952" cy="1470025"/>
          </a:xfrm>
        </p:spPr>
        <p:txBody>
          <a:bodyPr>
            <a:normAutofit/>
          </a:bodyPr>
          <a:lstStyle/>
          <a:p>
            <a:r>
              <a:rPr lang="kk-KZ" sz="2800" b="1" dirty="0">
                <a:effectLst/>
                <a:latin typeface="Times New Roman" panose="02020603050405020304" pitchFamily="18" charset="0"/>
                <a:ea typeface="Times New Roman" panose="02020603050405020304" pitchFamily="18" charset="0"/>
              </a:rPr>
              <a:t>Теориялық механика</a:t>
            </a:r>
            <a:br>
              <a:rPr lang="kk-KZ" sz="1800" b="1" dirty="0">
                <a:effectLst/>
                <a:latin typeface="Times New Roman" panose="02020603050405020304" pitchFamily="18" charset="0"/>
                <a:ea typeface="Times New Roman" panose="02020603050405020304" pitchFamily="18" charset="0"/>
              </a:rPr>
            </a:br>
            <a:br>
              <a:rPr lang="kk-KZ" sz="1800" b="1" dirty="0">
                <a:effectLst/>
                <a:latin typeface="Times New Roman" panose="02020603050405020304" pitchFamily="18" charset="0"/>
                <a:ea typeface="Times New Roman" panose="02020603050405020304" pitchFamily="18" charset="0"/>
              </a:rPr>
            </a:br>
            <a:r>
              <a:rPr lang="kk-KZ" sz="1800" dirty="0">
                <a:effectLst/>
                <a:latin typeface="Times New Roman" panose="02020603050405020304" pitchFamily="18" charset="0"/>
                <a:ea typeface="Times New Roman" panose="02020603050405020304" pitchFamily="18" charset="0"/>
              </a:rPr>
              <a:t>білім беру бағдарламасы: «6В054401 - Математика»</a:t>
            </a:r>
            <a:br>
              <a:rPr lang="ru-RU" sz="1800" dirty="0">
                <a:effectLst/>
                <a:latin typeface="Times New Roman" panose="02020603050405020304" pitchFamily="18" charset="0"/>
                <a:ea typeface="Times New Roman" panose="02020603050405020304" pitchFamily="18" charset="0"/>
              </a:rPr>
            </a:br>
            <a:endParaRPr lang="ru-RU" sz="1800" dirty="0">
              <a:effectLst/>
              <a:latin typeface="Times New Roman" panose="02020603050405020304" pitchFamily="18" charset="0"/>
              <a:ea typeface="Times New Roman" panose="02020603050405020304"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431925" cy="143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755576" y="4155955"/>
            <a:ext cx="7488832" cy="2215991"/>
          </a:xfrm>
          <a:prstGeom prst="rect">
            <a:avLst/>
          </a:prstGeom>
        </p:spPr>
        <p:txBody>
          <a:bodyPr wrap="square">
            <a:spAutoFit/>
          </a:bodyPr>
          <a:lstStyle/>
          <a:p>
            <a:pPr lvl="0">
              <a:spcBef>
                <a:spcPct val="20000"/>
              </a:spcBef>
            </a:pPr>
            <a:endParaRPr lang="kk-KZ" dirty="0">
              <a:solidFill>
                <a:prstClr val="black"/>
              </a:solidFill>
              <a:latin typeface="Times New Roman" pitchFamily="18" charset="0"/>
              <a:cs typeface="Times New Roman" pitchFamily="18" charset="0"/>
            </a:endParaRPr>
          </a:p>
          <a:p>
            <a:pPr marL="0" indent="0" algn="just">
              <a:spcBef>
                <a:spcPts val="0"/>
              </a:spcBef>
              <a:buNone/>
            </a:pPr>
            <a:r>
              <a:rPr lang="kk-KZ" sz="2000" b="1" dirty="0">
                <a:latin typeface="Times New Roman" panose="02020603050405020304" pitchFamily="18" charset="0"/>
                <a:cs typeface="+mj-cs"/>
              </a:rPr>
              <a:t>Автор: Хабидолда Омирхан - </a:t>
            </a:r>
            <a:r>
              <a:rPr lang="kk-KZ" sz="2000" dirty="0">
                <a:latin typeface="Times New Roman" panose="02020603050405020304" pitchFamily="18" charset="0"/>
                <a:cs typeface="+mj-cs"/>
              </a:rPr>
              <a:t>профессор Т.Ғ.Мұстафин атындағы </a:t>
            </a:r>
          </a:p>
          <a:p>
            <a:pPr algn="just"/>
            <a:r>
              <a:rPr lang="kk-KZ" sz="2000" dirty="0">
                <a:latin typeface="Times New Roman" panose="02020603050405020304" pitchFamily="18" charset="0"/>
                <a:cs typeface="+mj-cs"/>
              </a:rPr>
              <a:t>алгебра, математикалық логика және геометрия кафедрасының қауымдастырылған профессор, PhD; </a:t>
            </a:r>
            <a:r>
              <a:rPr lang="kk-KZ" sz="2000" b="1" dirty="0">
                <a:latin typeface="Times New Roman" panose="02020603050405020304" pitchFamily="18" charset="0"/>
                <a:cs typeface="+mj-cs"/>
              </a:rPr>
              <a:t>Кутимов К.С., </a:t>
            </a:r>
            <a:r>
              <a:rPr lang="kk-KZ" sz="2000" dirty="0">
                <a:latin typeface="Times New Roman" panose="02020603050405020304" pitchFamily="18" charset="0"/>
                <a:cs typeface="+mj-cs"/>
              </a:rPr>
              <a:t>профессор Т.Ғ.Мұстафин атындағы алгебра, математикалық логика және геометрия кафедрасының аға оқытушысы, механика магистрі</a:t>
            </a:r>
          </a:p>
          <a:p>
            <a:pPr algn="just"/>
            <a:r>
              <a:rPr lang="kk-KZ" sz="2000" b="1" dirty="0">
                <a:latin typeface="Times New Roman" panose="02020603050405020304" pitchFamily="18" charset="0"/>
                <a:cs typeface="+mj-cs"/>
              </a:rPr>
              <a:t>Сабақ түрі: </a:t>
            </a:r>
            <a:r>
              <a:rPr lang="kk-KZ" sz="2000" dirty="0">
                <a:latin typeface="Times New Roman" panose="02020603050405020304" pitchFamily="18" charset="0"/>
                <a:cs typeface="+mj-cs"/>
              </a:rPr>
              <a:t>Дәрістер</a:t>
            </a:r>
            <a:endParaRPr lang="ru-RU" sz="2000" dirty="0">
              <a:latin typeface="Times New Roman" panose="02020603050405020304" pitchFamily="18" charset="0"/>
              <a:cs typeface="+mj-cs"/>
            </a:endParaRPr>
          </a:p>
        </p:txBody>
      </p:sp>
      <p:sp>
        <p:nvSpPr>
          <p:cNvPr id="5" name="Прямоугольник 4"/>
          <p:cNvSpPr/>
          <p:nvPr/>
        </p:nvSpPr>
        <p:spPr>
          <a:xfrm>
            <a:off x="3923928" y="6406406"/>
            <a:ext cx="1771640" cy="369332"/>
          </a:xfrm>
          <a:prstGeom prst="rect">
            <a:avLst/>
          </a:prstGeom>
        </p:spPr>
        <p:txBody>
          <a:bodyPr wrap="none">
            <a:spAutoFit/>
          </a:bodyPr>
          <a:lstStyle/>
          <a:p>
            <a:pPr algn="ctr"/>
            <a:r>
              <a:rPr lang="kk-KZ" dirty="0">
                <a:latin typeface="Times New Roman" pitchFamily="18" charset="0"/>
                <a:cs typeface="Times New Roman" pitchFamily="18" charset="0"/>
              </a:rPr>
              <a:t>Қарағанды 202</a:t>
            </a:r>
            <a:r>
              <a:rPr lang="ru-RU" dirty="0">
                <a:latin typeface="Times New Roman" pitchFamily="18" charset="0"/>
                <a:cs typeface="Times New Roman" pitchFamily="18" charset="0"/>
              </a:rPr>
              <a:t>4</a:t>
            </a:r>
          </a:p>
        </p:txBody>
      </p:sp>
      <p:sp>
        <p:nvSpPr>
          <p:cNvPr id="3" name="TextBox 2"/>
          <p:cNvSpPr txBox="1"/>
          <p:nvPr/>
        </p:nvSpPr>
        <p:spPr>
          <a:xfrm>
            <a:off x="1605625" y="169704"/>
            <a:ext cx="7238072" cy="1908215"/>
          </a:xfrm>
          <a:prstGeom prst="rect">
            <a:avLst/>
          </a:prstGeom>
          <a:noFill/>
        </p:spPr>
        <p:txBody>
          <a:bodyPr wrap="none" rtlCol="0">
            <a:spAutoFit/>
          </a:bodyPr>
          <a:lstStyle/>
          <a:p>
            <a:pPr algn="ctr"/>
            <a:r>
              <a:rPr lang="kk-KZ" sz="2000" dirty="0">
                <a:effectLst/>
                <a:latin typeface="Times New Roman" panose="02020603050405020304" pitchFamily="18" charset="0"/>
                <a:ea typeface="Times New Roman" panose="02020603050405020304" pitchFamily="18" charset="0"/>
              </a:rPr>
              <a:t>Қазақстан Республикасы Ғылым және жоғары білім министрлігі</a:t>
            </a:r>
            <a:endParaRPr lang="ru-RU" sz="2000" dirty="0">
              <a:effectLst/>
              <a:latin typeface="Times New Roman" panose="02020603050405020304" pitchFamily="18" charset="0"/>
              <a:ea typeface="Times New Roman" panose="02020603050405020304" pitchFamily="18" charset="0"/>
            </a:endParaRPr>
          </a:p>
          <a:p>
            <a:pPr algn="ctr"/>
            <a:r>
              <a:rPr lang="kk-KZ" sz="2000" dirty="0">
                <a:effectLst/>
                <a:latin typeface="Times New Roman" panose="02020603050405020304" pitchFamily="18" charset="0"/>
                <a:ea typeface="Times New Roman" panose="02020603050405020304" pitchFamily="18" charset="0"/>
              </a:rPr>
              <a:t>Е.А. Бөкетов атындағы Қарағанды университеті</a:t>
            </a:r>
            <a:endParaRPr lang="ru-RU" sz="2000" dirty="0">
              <a:effectLst/>
              <a:latin typeface="Times New Roman" panose="02020603050405020304" pitchFamily="18" charset="0"/>
              <a:ea typeface="Times New Roman" panose="02020603050405020304" pitchFamily="18" charset="0"/>
            </a:endParaRPr>
          </a:p>
          <a:p>
            <a:pPr algn="ctr"/>
            <a:r>
              <a:rPr lang="ru-RU" sz="2000" dirty="0">
                <a:latin typeface="Times New Roman" pitchFamily="18" charset="0"/>
                <a:cs typeface="Times New Roman" pitchFamily="18" charset="0"/>
              </a:rPr>
              <a:t>Математика </a:t>
            </a:r>
            <a:r>
              <a:rPr lang="kk-KZ" sz="2000" dirty="0">
                <a:latin typeface="Times New Roman" pitchFamily="18" charset="0"/>
                <a:cs typeface="Times New Roman" pitchFamily="18" charset="0"/>
              </a:rPr>
              <a:t>және ақпараттық техологиялар факультеті</a:t>
            </a:r>
          </a:p>
          <a:p>
            <a:pPr algn="ctr"/>
            <a:r>
              <a:rPr lang="kk-KZ" sz="2000" dirty="0">
                <a:effectLst/>
                <a:latin typeface="Times New Roman" panose="02020603050405020304" pitchFamily="18" charset="0"/>
                <a:ea typeface="Times New Roman" panose="02020603050405020304" pitchFamily="18" charset="0"/>
              </a:rPr>
              <a:t>Профессор Т.Ғ.Мұстафин атындағы алгебра, </a:t>
            </a:r>
          </a:p>
          <a:p>
            <a:pPr algn="ctr"/>
            <a:r>
              <a:rPr lang="kk-KZ" sz="2000" dirty="0">
                <a:effectLst/>
                <a:latin typeface="Times New Roman" panose="02020603050405020304" pitchFamily="18" charset="0"/>
                <a:ea typeface="Times New Roman" panose="02020603050405020304" pitchFamily="18" charset="0"/>
              </a:rPr>
              <a:t>математикалық логика және геометрия кафедрасы</a:t>
            </a:r>
            <a:endParaRPr lang="ru-RU" sz="2000" dirty="0">
              <a:effectLst/>
              <a:latin typeface="Times New Roman" panose="02020603050405020304" pitchFamily="18" charset="0"/>
              <a:ea typeface="Times New Roman" panose="02020603050405020304" pitchFamily="18" charset="0"/>
            </a:endParaRPr>
          </a:p>
          <a:p>
            <a:pPr algn="ctr"/>
            <a:r>
              <a:rPr lang="kk-KZ" dirty="0">
                <a:latin typeface="Times New Roman" pitchFamily="18" charset="0"/>
                <a:cs typeface="Times New Roman" pitchFamily="18" charset="0"/>
              </a:rPr>
              <a:t> </a:t>
            </a: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val="23542963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4A6D08E-950F-4666-A2D1-99C87E511F64}"/>
              </a:ext>
            </a:extLst>
          </p:cNvPr>
          <p:cNvSpPr txBox="1"/>
          <p:nvPr/>
        </p:nvSpPr>
        <p:spPr>
          <a:xfrm>
            <a:off x="683568" y="476672"/>
            <a:ext cx="7992888" cy="2585323"/>
          </a:xfrm>
          <a:prstGeom prst="rect">
            <a:avLst/>
          </a:prstGeom>
          <a:noFill/>
        </p:spPr>
        <p:txBody>
          <a:bodyPr wrap="square">
            <a:spAutoFit/>
          </a:bodyPr>
          <a:lstStyle/>
          <a:p>
            <a:pPr indent="288290" algn="just"/>
            <a:r>
              <a:rPr lang="kk-KZ" sz="2200" b="1"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Статиканың аксиомалары</a:t>
            </a:r>
            <a:endParaRPr lang="ru-RU" sz="2200" b="1" dirty="0">
              <a:solidFill>
                <a:srgbClr val="002060"/>
              </a:solidFill>
              <a:effectLst>
                <a:outerShdw blurRad="38100" dist="38100" dir="2700000" algn="tl">
                  <a:srgbClr val="000000">
                    <a:alpha val="43137"/>
                  </a:srgbClr>
                </a:outerShdw>
              </a:effectLst>
              <a:latin typeface="Constantia" pitchFamily="18" charset="0"/>
              <a:cs typeface="Times New Roman" pitchFamily="18" charset="0"/>
            </a:endParaRPr>
          </a:p>
          <a:p>
            <a:pPr indent="288290" algn="just"/>
            <a:r>
              <a:rPr lang="kk-KZ"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Математикалық дәлелдеусіз қабылданатын теңдеулер мен теоремаларды аксиома дейді. Статика осындай аксиомаларға сүйенеді.  </a:t>
            </a:r>
            <a:endParaRPr lang="ru-RU"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endParaRPr>
          </a:p>
          <a:p>
            <a:pPr indent="288290" algn="just"/>
            <a:r>
              <a:rPr lang="kk-KZ" sz="2000" dirty="0">
                <a:solidFill>
                  <a:srgbClr val="C00000"/>
                </a:solidFill>
                <a:effectLst>
                  <a:outerShdw blurRad="38100" dist="38100" dir="2700000" algn="tl">
                    <a:srgbClr val="000000">
                      <a:alpha val="43137"/>
                    </a:srgbClr>
                  </a:outerShdw>
                </a:effectLst>
                <a:latin typeface="Constantia" pitchFamily="18" charset="0"/>
                <a:cs typeface="Times New Roman" pitchFamily="18" charset="0"/>
              </a:rPr>
              <a:t>1-аксиома </a:t>
            </a:r>
            <a:r>
              <a:rPr lang="kk-KZ"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a:t>
            </a:r>
            <a:r>
              <a:rPr lang="kk-KZ" sz="2000" dirty="0">
                <a:solidFill>
                  <a:srgbClr val="C00000"/>
                </a:solidFill>
                <a:effectLst>
                  <a:outerShdw blurRad="38100" dist="38100" dir="2700000" algn="tl">
                    <a:srgbClr val="000000">
                      <a:alpha val="43137"/>
                    </a:srgbClr>
                  </a:outerShdw>
                </a:effectLst>
                <a:latin typeface="Constantia" pitchFamily="18" charset="0"/>
                <a:cs typeface="Times New Roman" pitchFamily="18" charset="0"/>
              </a:rPr>
              <a:t>екі күштің тепе-теңдігі туралы аксиома</a:t>
            </a:r>
            <a:r>
              <a:rPr lang="kk-KZ"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 Екі күш әсер ететін қатты дене тепе-теңдікте болу үшін олардың модульдері тең болып, бір түзудің бойымен қарама-қарсы бағытталуы қажет және жеткілікті (1.2-сурет). Демек,  </a:t>
            </a:r>
            <a:endParaRPr lang="ru-RU"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endParaRPr>
          </a:p>
        </p:txBody>
      </p:sp>
      <p:pic>
        <p:nvPicPr>
          <p:cNvPr id="10" name="Рисунок 9">
            <a:extLst>
              <a:ext uri="{FF2B5EF4-FFF2-40B4-BE49-F238E27FC236}">
                <a16:creationId xmlns:a16="http://schemas.microsoft.com/office/drawing/2014/main" id="{C1A200C0-95F4-4C8C-AD00-71A349465DFE}"/>
              </a:ext>
            </a:extLst>
          </p:cNvPr>
          <p:cNvPicPr>
            <a:picLocks noChangeAspect="1"/>
          </p:cNvPicPr>
          <p:nvPr/>
        </p:nvPicPr>
        <p:blipFill>
          <a:blip r:embed="rId2"/>
          <a:stretch>
            <a:fillRect/>
          </a:stretch>
        </p:blipFill>
        <p:spPr>
          <a:xfrm>
            <a:off x="2339752" y="3121672"/>
            <a:ext cx="4184382" cy="614655"/>
          </a:xfrm>
          <a:prstGeom prst="rect">
            <a:avLst/>
          </a:prstGeom>
        </p:spPr>
      </p:pic>
      <p:pic>
        <p:nvPicPr>
          <p:cNvPr id="13" name="Рисунок 12">
            <a:extLst>
              <a:ext uri="{FF2B5EF4-FFF2-40B4-BE49-F238E27FC236}">
                <a16:creationId xmlns:a16="http://schemas.microsoft.com/office/drawing/2014/main" id="{AF47875A-D733-49E1-BAFE-952422BBDF94}"/>
              </a:ext>
            </a:extLst>
          </p:cNvPr>
          <p:cNvPicPr/>
          <p:nvPr/>
        </p:nvPicPr>
        <p:blipFill>
          <a:blip r:embed="rId3"/>
          <a:stretch>
            <a:fillRect/>
          </a:stretch>
        </p:blipFill>
        <p:spPr>
          <a:xfrm>
            <a:off x="2339752" y="3933056"/>
            <a:ext cx="4680520" cy="2088232"/>
          </a:xfrm>
          <a:prstGeom prst="rect">
            <a:avLst/>
          </a:prstGeom>
        </p:spPr>
      </p:pic>
      <p:sp>
        <p:nvSpPr>
          <p:cNvPr id="16" name="TextBox 15">
            <a:extLst>
              <a:ext uri="{FF2B5EF4-FFF2-40B4-BE49-F238E27FC236}">
                <a16:creationId xmlns:a16="http://schemas.microsoft.com/office/drawing/2014/main" id="{1B837BA8-3551-4CF8-A222-0E80FD3C2BED}"/>
              </a:ext>
            </a:extLst>
          </p:cNvPr>
          <p:cNvSpPr txBox="1"/>
          <p:nvPr/>
        </p:nvSpPr>
        <p:spPr>
          <a:xfrm>
            <a:off x="2414996" y="6196662"/>
            <a:ext cx="4572000" cy="400110"/>
          </a:xfrm>
          <a:prstGeom prst="rect">
            <a:avLst/>
          </a:prstGeom>
          <a:noFill/>
        </p:spPr>
        <p:txBody>
          <a:bodyPr wrap="square">
            <a:spAutoFit/>
          </a:bodyPr>
          <a:lstStyle/>
          <a:p>
            <a:pPr algn="ctr"/>
            <a:r>
              <a:rPr lang="kk-KZ"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1.2-сурет. </a:t>
            </a:r>
            <a:endParaRPr lang="ru-RU"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endParaRPr>
          </a:p>
        </p:txBody>
      </p:sp>
    </p:spTree>
    <p:extLst>
      <p:ext uri="{BB962C8B-B14F-4D97-AF65-F5344CB8AC3E}">
        <p14:creationId xmlns:p14="http://schemas.microsoft.com/office/powerpoint/2010/main" val="22914524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3D8F6374-600D-41A1-9BB1-AD09FE52AD94}"/>
                  </a:ext>
                </a:extLst>
              </p:cNvPr>
              <p:cNvSpPr txBox="1"/>
              <p:nvPr/>
            </p:nvSpPr>
            <p:spPr>
              <a:xfrm>
                <a:off x="971600" y="620688"/>
                <a:ext cx="7632848" cy="2028504"/>
              </a:xfrm>
              <a:prstGeom prst="rect">
                <a:avLst/>
              </a:prstGeom>
              <a:noFill/>
            </p:spPr>
            <p:txBody>
              <a:bodyPr wrap="square">
                <a:spAutoFit/>
              </a:bodyPr>
              <a:lstStyle/>
              <a:p>
                <a:pPr indent="288290" algn="just"/>
                <a:r>
                  <a:rPr lang="en-US" sz="2400" dirty="0" err="1">
                    <a:solidFill>
                      <a:srgbClr val="000000"/>
                    </a:solidFill>
                    <a:effectLst/>
                    <a:latin typeface="Constantia" panose="02030602050306030303" pitchFamily="18" charset="0"/>
                    <a:ea typeface="Times New Roman" panose="02020603050405020304" pitchFamily="18" charset="0"/>
                  </a:rPr>
                  <a:t>Егер</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берілген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күштер</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жүйесі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үшін</a:t>
                </a:r>
                <a:r>
                  <a:rPr lang="en-US" sz="24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en-US" sz="2400" i="1">
                            <a:solidFill>
                              <a:srgbClr val="000000"/>
                            </a:solidFill>
                            <a:effectLst/>
                            <a:latin typeface="Cambria Math" panose="02040503050406030204" pitchFamily="18" charset="0"/>
                            <a:ea typeface="Times New Roman" panose="02020603050405020304" pitchFamily="18" charset="0"/>
                          </a:rPr>
                          <m:t>𝐹</m:t>
                        </m:r>
                      </m:e>
                    </m:acc>
                  </m:oMath>
                </a14:m>
                <a:r>
                  <a:rPr lang="en-US" sz="2400" dirty="0">
                    <a:solidFill>
                      <a:srgbClr val="000000"/>
                    </a:solidFill>
                    <a:effectLst/>
                    <a:latin typeface="Constantia" panose="02030602050306030303" pitchFamily="18" charset="0"/>
                    <a:ea typeface="Times New Roman" panose="02020603050405020304" pitchFamily="18" charset="0"/>
                  </a:rPr>
                  <a:t> ≠ 0</a:t>
                </a:r>
                <a:r>
                  <a:rPr lang="kk-KZ" sz="2400" dirty="0">
                    <a:solidFill>
                      <a:srgbClr val="000000"/>
                    </a:solidFill>
                    <a:effectLst/>
                    <a:latin typeface="Constantia" panose="02030602050306030303" pitchFamily="18" charset="0"/>
                    <a:ea typeface="Times New Roman" panose="02020603050405020304" pitchFamily="18" charset="0"/>
                  </a:rPr>
                  <a:t>,</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ал</a:t>
                </a:r>
                <a:r>
                  <a:rPr lang="en-US" sz="24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m:rPr>
                            <m:sty m:val="p"/>
                          </m:rPr>
                          <a:rPr lang="en-US" sz="2400">
                            <a:solidFill>
                              <a:srgbClr val="000000"/>
                            </a:solidFill>
                            <a:effectLst/>
                            <a:latin typeface="Cambria Math" panose="02040503050406030204" pitchFamily="18" charset="0"/>
                            <a:ea typeface="Times New Roman" panose="02020603050405020304" pitchFamily="18" charset="0"/>
                          </a:rPr>
                          <m:t>M</m:t>
                        </m:r>
                      </m:e>
                    </m:acc>
                  </m:oMath>
                </a14:m>
                <a:r>
                  <a:rPr lang="en-US" sz="2400" baseline="-25000" dirty="0">
                    <a:solidFill>
                      <a:srgbClr val="000000"/>
                    </a:solidFill>
                    <a:effectLst/>
                    <a:latin typeface="Constantia" panose="02030602050306030303" pitchFamily="18" charset="0"/>
                    <a:ea typeface="Times New Roman" panose="02020603050405020304" pitchFamily="18" charset="0"/>
                  </a:rPr>
                  <a:t>O</a:t>
                </a:r>
                <a:r>
                  <a:rPr lang="en-US" sz="2400" dirty="0">
                    <a:solidFill>
                      <a:srgbClr val="000000"/>
                    </a:solidFill>
                    <a:effectLst/>
                    <a:latin typeface="Constantia" panose="02030602050306030303" pitchFamily="18" charset="0"/>
                    <a:ea typeface="Times New Roman" panose="02020603050405020304" pitchFamily="18" charset="0"/>
                  </a:rPr>
                  <a:t> = 0 </a:t>
                </a:r>
                <a:r>
                  <a:rPr lang="en-US" sz="2400" dirty="0" err="1">
                    <a:solidFill>
                      <a:srgbClr val="000000"/>
                    </a:solidFill>
                    <a:effectLst/>
                    <a:latin typeface="Constantia" panose="02030602050306030303" pitchFamily="18" charset="0"/>
                    <a:ea typeface="Times New Roman" panose="02020603050405020304" pitchFamily="18" charset="0"/>
                  </a:rPr>
                  <a:t>болса</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онда</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күштер</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жүйесі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әсер</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ету</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сызығы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i="1" dirty="0">
                    <a:solidFill>
                      <a:srgbClr val="000000"/>
                    </a:solidFill>
                    <a:effectLst/>
                    <a:latin typeface="Constantia" panose="02030602050306030303" pitchFamily="18" charset="0"/>
                    <a:ea typeface="Times New Roman" panose="02020603050405020304" pitchFamily="18" charset="0"/>
                  </a:rPr>
                  <a:t>О</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центрінен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өтетін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бір</a:t>
                </a:r>
                <a:r>
                  <a:rPr lang="en-US" sz="24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kk-KZ"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тең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әсерлі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күшке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келтіріледі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Тең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әсерлі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күштің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мәнін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мына</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өрнектер</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арқылы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табуға</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болады</a:t>
                </a:r>
                <a:r>
                  <a:rPr lang="en-US" sz="2400" dirty="0">
                    <a:solidFill>
                      <a:srgbClr val="000000"/>
                    </a:solidFill>
                    <a:effectLst/>
                    <a:latin typeface="Constantia" panose="02030602050306030303" pitchFamily="18" charset="0"/>
                    <a:ea typeface="Times New Roman" panose="02020603050405020304" pitchFamily="18" charset="0"/>
                  </a:rPr>
                  <a:t>:</a:t>
                </a:r>
                <a:endParaRPr lang="ru-RU" sz="1400" dirty="0">
                  <a:effectLst/>
                  <a:latin typeface="Constantia" panose="02030602050306030303" pitchFamily="18" charset="0"/>
                  <a:ea typeface="Times New Roman" panose="02020603050405020304" pitchFamily="18" charset="0"/>
                </a:endParaRPr>
              </a:p>
            </p:txBody>
          </p:sp>
        </mc:Choice>
        <mc:Fallback xmlns="">
          <p:sp>
            <p:nvSpPr>
              <p:cNvPr id="4" name="TextBox 3">
                <a:extLst>
                  <a:ext uri="{FF2B5EF4-FFF2-40B4-BE49-F238E27FC236}">
                    <a16:creationId xmlns:a16="http://schemas.microsoft.com/office/drawing/2014/main" id="{3D8F6374-600D-41A1-9BB1-AD09FE52AD94}"/>
                  </a:ext>
                </a:extLst>
              </p:cNvPr>
              <p:cNvSpPr txBox="1">
                <a:spLocks noRot="1" noChangeAspect="1" noMove="1" noResize="1" noEditPoints="1" noAdjustHandles="1" noChangeArrowheads="1" noChangeShapeType="1" noTextEdit="1"/>
              </p:cNvSpPr>
              <p:nvPr/>
            </p:nvSpPr>
            <p:spPr>
              <a:xfrm>
                <a:off x="971600" y="620688"/>
                <a:ext cx="7632848" cy="2028504"/>
              </a:xfrm>
              <a:prstGeom prst="rect">
                <a:avLst/>
              </a:prstGeom>
              <a:blipFill>
                <a:blip r:embed="rId2"/>
                <a:stretch>
                  <a:fillRect l="-1198" t="-901" r="-1278" b="-6006"/>
                </a:stretch>
              </a:blipFill>
            </p:spPr>
            <p:txBody>
              <a:bodyPr/>
              <a:lstStyle/>
              <a:p>
                <a:r>
                  <a:rPr lang="ru-RU">
                    <a:noFill/>
                  </a:rPr>
                  <a:t> </a:t>
                </a:r>
              </a:p>
            </p:txBody>
          </p:sp>
        </mc:Fallback>
      </mc:AlternateContent>
      <p:pic>
        <p:nvPicPr>
          <p:cNvPr id="5" name="Рисунок 4">
            <a:extLst>
              <a:ext uri="{FF2B5EF4-FFF2-40B4-BE49-F238E27FC236}">
                <a16:creationId xmlns:a16="http://schemas.microsoft.com/office/drawing/2014/main" id="{DCD721DD-ACFE-46C5-8160-AF6C232A0647}"/>
              </a:ext>
            </a:extLst>
          </p:cNvPr>
          <p:cNvPicPr/>
          <p:nvPr/>
        </p:nvPicPr>
        <p:blipFill>
          <a:blip r:embed="rId3"/>
          <a:stretch>
            <a:fillRect/>
          </a:stretch>
        </p:blipFill>
        <p:spPr>
          <a:xfrm>
            <a:off x="2699792" y="3356992"/>
            <a:ext cx="4469553" cy="1440160"/>
          </a:xfrm>
          <a:prstGeom prst="rect">
            <a:avLst/>
          </a:prstGeom>
        </p:spPr>
      </p:pic>
    </p:spTree>
    <p:extLst>
      <p:ext uri="{BB962C8B-B14F-4D97-AF65-F5344CB8AC3E}">
        <p14:creationId xmlns:p14="http://schemas.microsoft.com/office/powerpoint/2010/main" val="354815587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FB323B1B-8B33-462F-84E1-D4285598E803}"/>
                  </a:ext>
                </a:extLst>
              </p:cNvPr>
              <p:cNvSpPr txBox="1"/>
              <p:nvPr/>
            </p:nvSpPr>
            <p:spPr>
              <a:xfrm>
                <a:off x="755576" y="692696"/>
                <a:ext cx="7992888" cy="4971874"/>
              </a:xfrm>
              <a:prstGeom prst="rect">
                <a:avLst/>
              </a:prstGeom>
              <a:noFill/>
            </p:spPr>
            <p:txBody>
              <a:bodyPr wrap="square">
                <a:spAutoFit/>
              </a:bodyPr>
              <a:lstStyle/>
              <a:p>
                <a:pPr indent="288290" algn="just"/>
                <a:r>
                  <a:rPr lang="en-US" sz="2400" dirty="0">
                    <a:solidFill>
                      <a:srgbClr val="000000"/>
                    </a:solidFill>
                    <a:effectLst/>
                    <a:latin typeface="Constantia" panose="02030602050306030303" pitchFamily="18" charset="0"/>
                    <a:ea typeface="Times New Roman" panose="02020603050405020304" pitchFamily="18" charset="0"/>
                  </a:rPr>
                  <a:t>3. </a:t>
                </a:r>
                <a:r>
                  <a:rPr lang="en-US" sz="2400" dirty="0" err="1">
                    <a:solidFill>
                      <a:srgbClr val="000000"/>
                    </a:solidFill>
                    <a:effectLst/>
                    <a:latin typeface="Constantia" panose="02030602050306030303" pitchFamily="18" charset="0"/>
                    <a:ea typeface="Times New Roman" panose="02020603050405020304" pitchFamily="18" charset="0"/>
                  </a:rPr>
                  <a:t>Егер</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берілген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күштер</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жүйесі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үшін</a:t>
                </a:r>
                <a:r>
                  <a:rPr lang="en-US" sz="24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en-US" sz="2400" i="1" dirty="0">
                    <a:solidFill>
                      <a:srgbClr val="000000"/>
                    </a:solidFill>
                    <a:effectLst/>
                    <a:latin typeface="Constantia" panose="02030602050306030303" pitchFamily="18" charset="0"/>
                    <a:ea typeface="Times New Roman" panose="02020603050405020304" pitchFamily="18" charset="0"/>
                  </a:rPr>
                  <a:t>≠0</a:t>
                </a:r>
                <a:r>
                  <a:rPr lang="en-US" sz="24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m:rPr>
                            <m:sty m:val="p"/>
                          </m:rPr>
                          <a:rPr lang="en-US" sz="2400">
                            <a:solidFill>
                              <a:srgbClr val="000000"/>
                            </a:solidFill>
                            <a:effectLst/>
                            <a:latin typeface="Cambria Math" panose="02040503050406030204" pitchFamily="18" charset="0"/>
                            <a:ea typeface="Times New Roman" panose="02020603050405020304" pitchFamily="18" charset="0"/>
                          </a:rPr>
                          <m:t>M</m:t>
                        </m:r>
                      </m:e>
                    </m:acc>
                  </m:oMath>
                </a14:m>
                <a:r>
                  <a:rPr lang="en-US" sz="2400" baseline="-25000" dirty="0">
                    <a:solidFill>
                      <a:srgbClr val="000000"/>
                    </a:solidFill>
                    <a:effectLst/>
                    <a:latin typeface="Constantia" panose="02030602050306030303" pitchFamily="18" charset="0"/>
                    <a:ea typeface="Times New Roman" panose="02020603050405020304" pitchFamily="18" charset="0"/>
                  </a:rPr>
                  <a:t>O</a:t>
                </a:r>
                <a:r>
                  <a:rPr lang="en-US" sz="2400" dirty="0">
                    <a:solidFill>
                      <a:srgbClr val="000000"/>
                    </a:solidFill>
                    <a:effectLst/>
                    <a:latin typeface="Constantia" panose="02030602050306030303" pitchFamily="18" charset="0"/>
                    <a:ea typeface="Times New Roman" panose="02020603050405020304" pitchFamily="18" charset="0"/>
                  </a:rPr>
                  <a:t>≠0, </a:t>
                </a:r>
                <a:r>
                  <a:rPr lang="en-US" sz="2400" dirty="0" err="1">
                    <a:solidFill>
                      <a:srgbClr val="000000"/>
                    </a:solidFill>
                    <a:effectLst/>
                    <a:latin typeface="Constantia" panose="02030602050306030303" pitchFamily="18" charset="0"/>
                    <a:ea typeface="Times New Roman" panose="02020603050405020304" pitchFamily="18" charset="0"/>
                  </a:rPr>
                  <a:t>бірақ</a:t>
                </a:r>
                <a:r>
                  <a:rPr lang="en-US" sz="24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m:rPr>
                            <m:sty m:val="p"/>
                          </m:rPr>
                          <a:rPr lang="en-US" sz="2400">
                            <a:solidFill>
                              <a:srgbClr val="000000"/>
                            </a:solidFill>
                            <a:effectLst/>
                            <a:latin typeface="Cambria Math" panose="02040503050406030204" pitchFamily="18" charset="0"/>
                            <a:ea typeface="Times New Roman" panose="02020603050405020304" pitchFamily="18" charset="0"/>
                          </a:rPr>
                          <m:t>M</m:t>
                        </m:r>
                      </m:e>
                    </m:acc>
                  </m:oMath>
                </a14:m>
                <a:r>
                  <a:rPr lang="en-US" sz="2400" baseline="-25000" dirty="0">
                    <a:solidFill>
                      <a:srgbClr val="000000"/>
                    </a:solidFill>
                    <a:effectLst/>
                    <a:latin typeface="Constantia" panose="02030602050306030303" pitchFamily="18" charset="0"/>
                    <a:ea typeface="Times New Roman" panose="02020603050405020304" pitchFamily="18" charset="0"/>
                  </a:rPr>
                  <a:t>O</a:t>
                </a:r>
                <a:r>
                  <a:rPr lang="en-US" sz="2400" dirty="0">
                    <a:solidFill>
                      <a:srgbClr val="000000"/>
                    </a:solidFill>
                    <a:effectLst/>
                    <a:latin typeface="Constantia" panose="02030602050306030303" pitchFamily="18" charset="0"/>
                    <a:ea typeface="Times New Roman" panose="02020603050405020304" pitchFamily="18" charset="0"/>
                    <a:cs typeface="Cambria Math" panose="02040503050406030204" pitchFamily="18" charset="0"/>
                  </a:rPr>
                  <a:t>⊥</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kk-KZ" sz="2400" dirty="0">
                    <a:solidFill>
                      <a:srgbClr val="000000"/>
                    </a:solidFill>
                    <a:effectLst/>
                    <a:latin typeface="Constantia" panose="02030602050306030303" pitchFamily="18" charset="0"/>
                    <a:ea typeface="Times New Roman" panose="02020603050405020304" pitchFamily="18" charset="0"/>
                    <a:cs typeface="Cambria Math" panose="020405030504060302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болса</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онда</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күштер</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жүйесі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i="1" dirty="0">
                    <a:solidFill>
                      <a:srgbClr val="000000"/>
                    </a:solidFill>
                    <a:effectLst/>
                    <a:latin typeface="Constantia" panose="02030602050306030303" pitchFamily="18" charset="0"/>
                    <a:ea typeface="Times New Roman" panose="02020603050405020304" pitchFamily="18" charset="0"/>
                  </a:rPr>
                  <a:t>О</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центрінен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өтпейтін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бір</a:t>
                </a:r>
                <a:r>
                  <a:rPr lang="en-US" sz="24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kk-KZ"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тең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әсерлі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күшке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келтіріледі</a:t>
                </a:r>
                <a:r>
                  <a:rPr lang="en-US" sz="2400" dirty="0">
                    <a:solidFill>
                      <a:srgbClr val="000000"/>
                    </a:solidFill>
                    <a:effectLst/>
                    <a:latin typeface="Constantia" panose="02030602050306030303" pitchFamily="18" charset="0"/>
                    <a:ea typeface="Times New Roman" panose="02020603050405020304" pitchFamily="18" charset="0"/>
                  </a:rPr>
                  <a:t>. </a:t>
                </a:r>
                <a:endParaRPr lang="ru-RU" sz="1400" dirty="0">
                  <a:effectLst/>
                  <a:latin typeface="Constantia" panose="02030602050306030303" pitchFamily="18" charset="0"/>
                  <a:ea typeface="Times New Roman" panose="02020603050405020304" pitchFamily="18" charset="0"/>
                </a:endParaRPr>
              </a:p>
              <a:p>
                <a:pPr indent="288290" algn="just"/>
                <a:r>
                  <a:rPr lang="en-US" sz="2400" dirty="0" err="1">
                    <a:solidFill>
                      <a:srgbClr val="000000"/>
                    </a:solidFill>
                    <a:effectLst/>
                    <a:latin typeface="Constantia" panose="02030602050306030303" pitchFamily="18" charset="0"/>
                    <a:ea typeface="Times New Roman" panose="02020603050405020304" pitchFamily="18" charset="0"/>
                  </a:rPr>
                  <a:t>Шынында</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да</a:t>
                </a:r>
                <a:r>
                  <a:rPr lang="en-US" sz="24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m:rPr>
                            <m:sty m:val="p"/>
                          </m:rPr>
                          <a:rPr lang="en-US" sz="2400">
                            <a:solidFill>
                              <a:srgbClr val="000000"/>
                            </a:solidFill>
                            <a:effectLst/>
                            <a:latin typeface="Cambria Math" panose="02040503050406030204" pitchFamily="18" charset="0"/>
                            <a:ea typeface="Times New Roman" panose="02020603050405020304" pitchFamily="18" charset="0"/>
                          </a:rPr>
                          <m:t>M</m:t>
                        </m:r>
                      </m:e>
                    </m:acc>
                  </m:oMath>
                </a14:m>
                <a:r>
                  <a:rPr lang="en-US" sz="2400" baseline="-25000" dirty="0">
                    <a:solidFill>
                      <a:srgbClr val="000000"/>
                    </a:solidFill>
                    <a:effectLst/>
                    <a:latin typeface="Constantia" panose="02030602050306030303" pitchFamily="18" charset="0"/>
                    <a:ea typeface="Times New Roman" panose="02020603050405020304" pitchFamily="18" charset="0"/>
                  </a:rPr>
                  <a:t>O</a:t>
                </a:r>
                <a:r>
                  <a:rPr lang="en-US" sz="2400" dirty="0">
                    <a:solidFill>
                      <a:srgbClr val="000000"/>
                    </a:solidFill>
                    <a:effectLst/>
                    <a:latin typeface="Constantia" panose="02030602050306030303" pitchFamily="18" charset="0"/>
                    <a:ea typeface="Times New Roman" panose="02020603050405020304" pitchFamily="18" charset="0"/>
                    <a:cs typeface="Cambria Math" panose="02040503050406030204" pitchFamily="18" charset="0"/>
                  </a:rPr>
                  <a:t>⊥</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kk-KZ" sz="2400" dirty="0">
                    <a:solidFill>
                      <a:srgbClr val="000000"/>
                    </a:solidFill>
                    <a:effectLst/>
                    <a:latin typeface="Constantia" panose="02030602050306030303" pitchFamily="18" charset="0"/>
                    <a:ea typeface="Times New Roman" panose="02020603050405020304" pitchFamily="18" charset="0"/>
                    <a:cs typeface="Cambria Math" panose="020405030504060302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болған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кезде</a:t>
                </a:r>
                <a:r>
                  <a:rPr lang="en-US" sz="24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m:rPr>
                            <m:sty m:val="p"/>
                          </m:rPr>
                          <a:rPr lang="en-US" sz="2400">
                            <a:solidFill>
                              <a:srgbClr val="000000"/>
                            </a:solidFill>
                            <a:effectLst/>
                            <a:latin typeface="Cambria Math" panose="02040503050406030204" pitchFamily="18" charset="0"/>
                            <a:ea typeface="Times New Roman" panose="02020603050405020304" pitchFamily="18" charset="0"/>
                          </a:rPr>
                          <m:t>M</m:t>
                        </m:r>
                      </m:e>
                    </m:acc>
                  </m:oMath>
                </a14:m>
                <a:r>
                  <a:rPr lang="en-US" sz="2400" baseline="-25000" dirty="0">
                    <a:solidFill>
                      <a:srgbClr val="000000"/>
                    </a:solidFill>
                    <a:effectLst/>
                    <a:latin typeface="Constantia" panose="02030602050306030303" pitchFamily="18" charset="0"/>
                    <a:ea typeface="Times New Roman" panose="02020603050405020304" pitchFamily="18" charset="0"/>
                  </a:rPr>
                  <a:t>O</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векторымен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бейнеленетін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қос</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күш</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пен</a:t>
                </a:r>
                <a:r>
                  <a:rPr lang="en-US" sz="24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r>
                      <a:rPr lang="kk-KZ" sz="2400" i="1">
                        <a:solidFill>
                          <a:srgbClr val="000000"/>
                        </a:solidFill>
                        <a:effectLst/>
                        <a:latin typeface="Cambria Math" panose="02040503050406030204" pitchFamily="18" charset="0"/>
                        <a:ea typeface="Times New Roman" panose="02020603050405020304" pitchFamily="18" charset="0"/>
                      </a:rPr>
                      <m:t> </m:t>
                    </m:r>
                  </m:oMath>
                </a14:m>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күші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бір</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жазықтықта</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жатады</a:t>
                </a:r>
                <a:r>
                  <a:rPr lang="en-US" sz="2400" dirty="0">
                    <a:solidFill>
                      <a:srgbClr val="000000"/>
                    </a:solidFill>
                    <a:effectLst/>
                    <a:latin typeface="Constantia" panose="02030602050306030303" pitchFamily="18" charset="0"/>
                    <a:ea typeface="Times New Roman" panose="02020603050405020304" pitchFamily="18" charset="0"/>
                  </a:rPr>
                  <a:t> (</a:t>
                </a:r>
                <a:r>
                  <a:rPr lang="kk-KZ" sz="2400" dirty="0">
                    <a:solidFill>
                      <a:srgbClr val="000000"/>
                    </a:solidFill>
                    <a:effectLst/>
                    <a:latin typeface="Constantia" panose="02030602050306030303" pitchFamily="18" charset="0"/>
                    <a:ea typeface="Times New Roman" panose="02020603050405020304" pitchFamily="18" charset="0"/>
                  </a:rPr>
                  <a:t>5.2</a:t>
                </a:r>
                <a:r>
                  <a:rPr lang="en-US" sz="2400" dirty="0">
                    <a:solidFill>
                      <a:srgbClr val="000000"/>
                    </a:solidFill>
                    <a:effectLst/>
                    <a:latin typeface="Constantia" panose="02030602050306030303" pitchFamily="18" charset="0"/>
                    <a:ea typeface="Times New Roman" panose="02020603050405020304" pitchFamily="18" charset="0"/>
                  </a:rPr>
                  <a:t>-</a:t>
                </a:r>
                <a:r>
                  <a:rPr lang="kk-KZ" sz="2400" dirty="0">
                    <a:solidFill>
                      <a:srgbClr val="000000"/>
                    </a:solidFill>
                    <a:effectLst/>
                    <a:latin typeface="Constantia" panose="02030602050306030303" pitchFamily="18" charset="0"/>
                    <a:ea typeface="Times New Roman" panose="02020603050405020304" pitchFamily="18" charset="0"/>
                  </a:rPr>
                  <a:t>с</a:t>
                </a:r>
                <a:r>
                  <a:rPr lang="en-US" sz="2400" dirty="0" err="1">
                    <a:solidFill>
                      <a:srgbClr val="000000"/>
                    </a:solidFill>
                    <a:effectLst/>
                    <a:latin typeface="Constantia" panose="02030602050306030303" pitchFamily="18" charset="0"/>
                    <a:ea typeface="Times New Roman" panose="02020603050405020304" pitchFamily="18" charset="0"/>
                  </a:rPr>
                  <a:t>урет</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Егер</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қос</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күшті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құратын</a:t>
                </a:r>
                <a:r>
                  <a:rPr lang="en-US" sz="24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en-US" sz="2400" i="1">
                            <a:solidFill>
                              <a:srgbClr val="000000"/>
                            </a:solidFill>
                            <a:effectLst/>
                            <a:latin typeface="Cambria Math" panose="02040503050406030204" pitchFamily="18" charset="0"/>
                            <a:ea typeface="Times New Roman" panose="02020603050405020304" pitchFamily="18" charset="0"/>
                          </a:rPr>
                          <m:t>𝐹</m:t>
                        </m:r>
                      </m:e>
                    </m:acc>
                  </m:oMath>
                </a14:m>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пен</a:t>
                </a:r>
                <a:r>
                  <a:rPr lang="en-US" sz="2400" dirty="0">
                    <a:solidFill>
                      <a:srgbClr val="000000"/>
                    </a:solidFill>
                    <a:effectLst/>
                    <a:latin typeface="Constantia" panose="02030602050306030303" pitchFamily="18" charset="0"/>
                    <a:ea typeface="Times New Roman" panose="02020603050405020304" pitchFamily="18" charset="0"/>
                  </a:rPr>
                  <a:t> F′′ </a:t>
                </a:r>
                <a:r>
                  <a:rPr lang="en-US" sz="2400" dirty="0" err="1">
                    <a:solidFill>
                      <a:srgbClr val="000000"/>
                    </a:solidFill>
                    <a:effectLst/>
                    <a:latin typeface="Constantia" panose="02030602050306030303" pitchFamily="18" charset="0"/>
                    <a:ea typeface="Times New Roman" panose="02020603050405020304" pitchFamily="18" charset="0"/>
                  </a:rPr>
                  <a:t>күштерінің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модулін</a:t>
                </a:r>
                <a:r>
                  <a:rPr lang="en-US" sz="24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kk-KZ" sz="2400" dirty="0">
                    <a:solidFill>
                      <a:srgbClr val="000000"/>
                    </a:solidFill>
                    <a:effectLst/>
                    <a:latin typeface="Constantia" panose="02030602050306030303" pitchFamily="18" charset="0"/>
                    <a:ea typeface="Times New Roman" panose="02020603050405020304" pitchFamily="18" charset="0"/>
                  </a:rPr>
                  <a:t> </a:t>
                </a:r>
                <a:r>
                  <a:rPr lang="ru-RU" sz="2400" dirty="0" err="1">
                    <a:solidFill>
                      <a:srgbClr val="000000"/>
                    </a:solidFill>
                    <a:effectLst/>
                    <a:latin typeface="Constantia" panose="02030602050306030303" pitchFamily="18" charset="0"/>
                    <a:ea typeface="Times New Roman" panose="02020603050405020304" pitchFamily="18" charset="0"/>
                  </a:rPr>
                  <a:t>күшінің</a:t>
                </a:r>
                <a:r>
                  <a:rPr lang="ru-RU" sz="2400" dirty="0">
                    <a:solidFill>
                      <a:srgbClr val="000000"/>
                    </a:solidFill>
                    <a:effectLst/>
                    <a:latin typeface="Constantia" panose="02030602050306030303" pitchFamily="18" charset="0"/>
                    <a:ea typeface="Times New Roman" panose="02020603050405020304" pitchFamily="18" charset="0"/>
                  </a:rPr>
                  <a:t> </a:t>
                </a:r>
                <a:r>
                  <a:rPr lang="ru-RU" sz="2400" dirty="0" err="1">
                    <a:solidFill>
                      <a:srgbClr val="000000"/>
                    </a:solidFill>
                    <a:effectLst/>
                    <a:latin typeface="Constantia" panose="02030602050306030303" pitchFamily="18" charset="0"/>
                    <a:ea typeface="Times New Roman" panose="02020603050405020304" pitchFamily="18" charset="0"/>
                  </a:rPr>
                  <a:t>модуліне</a:t>
                </a:r>
                <a:r>
                  <a:rPr lang="ru-RU" sz="2400" dirty="0">
                    <a:solidFill>
                      <a:srgbClr val="000000"/>
                    </a:solidFill>
                    <a:effectLst/>
                    <a:latin typeface="Constantia" panose="02030602050306030303" pitchFamily="18" charset="0"/>
                    <a:ea typeface="Times New Roman" panose="02020603050405020304" pitchFamily="18" charset="0"/>
                  </a:rPr>
                  <a:t> </a:t>
                </a:r>
                <a:r>
                  <a:rPr lang="ru-RU" sz="2400" dirty="0" err="1">
                    <a:solidFill>
                      <a:srgbClr val="000000"/>
                    </a:solidFill>
                    <a:effectLst/>
                    <a:latin typeface="Constantia" panose="02030602050306030303" pitchFamily="18" charset="0"/>
                    <a:ea typeface="Times New Roman" panose="02020603050405020304" pitchFamily="18" charset="0"/>
                  </a:rPr>
                  <a:t>тең</a:t>
                </a:r>
                <a:r>
                  <a:rPr lang="ru-RU" sz="2400" dirty="0">
                    <a:solidFill>
                      <a:srgbClr val="000000"/>
                    </a:solidFill>
                    <a:effectLst/>
                    <a:latin typeface="Constantia" panose="02030602050306030303" pitchFamily="18" charset="0"/>
                    <a:ea typeface="Times New Roman" panose="02020603050405020304" pitchFamily="18" charset="0"/>
                  </a:rPr>
                  <a:t> </a:t>
                </a:r>
                <a:r>
                  <a:rPr lang="ru-RU" sz="2400" dirty="0" err="1">
                    <a:solidFill>
                      <a:srgbClr val="000000"/>
                    </a:solidFill>
                    <a:effectLst/>
                    <a:latin typeface="Constantia" panose="02030602050306030303" pitchFamily="18" charset="0"/>
                    <a:ea typeface="Times New Roman" panose="02020603050405020304" pitchFamily="18" charset="0"/>
                  </a:rPr>
                  <a:t>деп</a:t>
                </a:r>
                <a:r>
                  <a:rPr lang="ru-RU" sz="2400" dirty="0">
                    <a:solidFill>
                      <a:srgbClr val="000000"/>
                    </a:solidFill>
                    <a:effectLst/>
                    <a:latin typeface="Constantia" panose="02030602050306030303" pitchFamily="18" charset="0"/>
                    <a:ea typeface="Times New Roman" panose="02020603050405020304" pitchFamily="18" charset="0"/>
                  </a:rPr>
                  <a:t> </a:t>
                </a:r>
                <a:r>
                  <a:rPr lang="ru-RU" sz="2400" dirty="0" err="1">
                    <a:solidFill>
                      <a:srgbClr val="000000"/>
                    </a:solidFill>
                    <a:effectLst/>
                    <a:latin typeface="Constantia" panose="02030602050306030303" pitchFamily="18" charset="0"/>
                    <a:ea typeface="Times New Roman" panose="02020603050405020304" pitchFamily="18" charset="0"/>
                  </a:rPr>
                  <a:t>алып</a:t>
                </a:r>
                <a:r>
                  <a:rPr lang="ru-RU" sz="2400" dirty="0">
                    <a:solidFill>
                      <a:srgbClr val="000000"/>
                    </a:solidFill>
                    <a:effectLst/>
                    <a:latin typeface="Constantia" panose="02030602050306030303" pitchFamily="18" charset="0"/>
                    <a:ea typeface="Times New Roman" panose="02020603050405020304" pitchFamily="18" charset="0"/>
                  </a:rPr>
                  <a:t>, </a:t>
                </a:r>
                <a:r>
                  <a:rPr lang="ru-RU" sz="2400" dirty="0" err="1">
                    <a:solidFill>
                      <a:srgbClr val="000000"/>
                    </a:solidFill>
                    <a:effectLst/>
                    <a:latin typeface="Constantia" panose="02030602050306030303" pitchFamily="18" charset="0"/>
                    <a:ea typeface="Times New Roman" panose="02020603050405020304" pitchFamily="18" charset="0"/>
                  </a:rPr>
                  <a:t>оларды</a:t>
                </a:r>
                <a:r>
                  <a:rPr lang="ru-RU" sz="2400" dirty="0">
                    <a:solidFill>
                      <a:srgbClr val="000000"/>
                    </a:solidFill>
                    <a:effectLst/>
                    <a:latin typeface="Constantia" panose="02030602050306030303" pitchFamily="18" charset="0"/>
                    <a:ea typeface="Times New Roman" panose="02020603050405020304" pitchFamily="18" charset="0"/>
                  </a:rPr>
                  <a:t> </a:t>
                </a:r>
                <a:r>
                  <a:rPr lang="en-US" sz="2400" dirty="0">
                    <a:solidFill>
                      <a:srgbClr val="000000"/>
                    </a:solidFill>
                    <a:effectLst/>
                    <a:latin typeface="Constantia" panose="02030602050306030303" pitchFamily="18" charset="0"/>
                    <a:ea typeface="Times New Roman" panose="02020603050405020304" pitchFamily="18" charset="0"/>
                  </a:rPr>
                  <a:t>(</a:t>
                </a:r>
                <a:r>
                  <a:rPr lang="kk-KZ" sz="2400" dirty="0">
                    <a:solidFill>
                      <a:srgbClr val="000000"/>
                    </a:solidFill>
                    <a:effectLst/>
                    <a:latin typeface="Constantia" panose="02030602050306030303" pitchFamily="18" charset="0"/>
                    <a:ea typeface="Times New Roman" panose="02020603050405020304" pitchFamily="18" charset="0"/>
                  </a:rPr>
                  <a:t>5.2</a:t>
                </a:r>
                <a:r>
                  <a:rPr lang="ru-RU" sz="2400" dirty="0">
                    <a:solidFill>
                      <a:srgbClr val="000000"/>
                    </a:solidFill>
                    <a:effectLst/>
                    <a:latin typeface="Constantia" panose="02030602050306030303" pitchFamily="18" charset="0"/>
                    <a:ea typeface="Times New Roman" panose="02020603050405020304" pitchFamily="18" charset="0"/>
                  </a:rPr>
                  <a:t>-</a:t>
                </a:r>
                <a:r>
                  <a:rPr lang="ru-RU" sz="2400" dirty="0" err="1">
                    <a:solidFill>
                      <a:srgbClr val="000000"/>
                    </a:solidFill>
                    <a:effectLst/>
                    <a:latin typeface="Constantia" panose="02030602050306030303" pitchFamily="18" charset="0"/>
                    <a:ea typeface="Times New Roman" panose="02020603050405020304" pitchFamily="18" charset="0"/>
                  </a:rPr>
                  <a:t>суреттегідей</a:t>
                </a:r>
                <a:r>
                  <a:rPr lang="ru-RU" sz="2400" dirty="0">
                    <a:solidFill>
                      <a:srgbClr val="000000"/>
                    </a:solidFill>
                    <a:effectLst/>
                    <a:latin typeface="Constantia" panose="02030602050306030303" pitchFamily="18" charset="0"/>
                    <a:ea typeface="Times New Roman" panose="02020603050405020304" pitchFamily="18" charset="0"/>
                  </a:rPr>
                  <a:t> </a:t>
                </a:r>
                <a:r>
                  <a:rPr lang="ru-RU" sz="2400" dirty="0" err="1">
                    <a:solidFill>
                      <a:srgbClr val="000000"/>
                    </a:solidFill>
                    <a:effectLst/>
                    <a:latin typeface="Constantia" panose="02030602050306030303" pitchFamily="18" charset="0"/>
                    <a:ea typeface="Times New Roman" panose="02020603050405020304" pitchFamily="18" charset="0"/>
                  </a:rPr>
                  <a:t>етіп</a:t>
                </a:r>
                <a:r>
                  <a:rPr lang="ru-RU" sz="2400" dirty="0">
                    <a:solidFill>
                      <a:srgbClr val="000000"/>
                    </a:solidFill>
                    <a:effectLst/>
                    <a:latin typeface="Constantia" panose="02030602050306030303" pitchFamily="18" charset="0"/>
                    <a:ea typeface="Times New Roman" panose="02020603050405020304" pitchFamily="18" charset="0"/>
                  </a:rPr>
                  <a:t> </a:t>
                </a:r>
                <a:r>
                  <a:rPr lang="ru-RU" sz="2400" dirty="0" err="1">
                    <a:solidFill>
                      <a:srgbClr val="000000"/>
                    </a:solidFill>
                    <a:effectLst/>
                    <a:latin typeface="Constantia" panose="02030602050306030303" pitchFamily="18" charset="0"/>
                    <a:ea typeface="Times New Roman" panose="02020603050405020304" pitchFamily="18" charset="0"/>
                  </a:rPr>
                  <a:t>орналастырсақ</a:t>
                </a:r>
                <a:r>
                  <a:rPr lang="ru-RU" sz="24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kk-KZ" sz="2400" dirty="0">
                    <a:solidFill>
                      <a:srgbClr val="000000"/>
                    </a:solidFill>
                    <a:effectLst/>
                    <a:latin typeface="Constantia" panose="02030602050306030303" pitchFamily="18" charset="0"/>
                    <a:ea typeface="Times New Roman" panose="02020603050405020304" pitchFamily="18" charset="0"/>
                  </a:rPr>
                  <a:t> </a:t>
                </a:r>
                <a:r>
                  <a:rPr lang="ru-RU" sz="2400" dirty="0">
                    <a:solidFill>
                      <a:srgbClr val="000000"/>
                    </a:solidFill>
                    <a:effectLst/>
                    <a:latin typeface="Constantia" panose="02030602050306030303" pitchFamily="18" charset="0"/>
                    <a:ea typeface="Times New Roman" panose="02020603050405020304" pitchFamily="18" charset="0"/>
                  </a:rPr>
                  <a:t>пен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ru-RU" sz="2400" i="1">
                            <a:solidFill>
                              <a:srgbClr val="000000"/>
                            </a:solidFill>
                            <a:effectLst/>
                            <a:latin typeface="Cambria Math" panose="02040503050406030204" pitchFamily="18" charset="0"/>
                            <a:ea typeface="Times New Roman" panose="02020603050405020304" pitchFamily="18" charset="0"/>
                          </a:rPr>
                          <m:t>𝐹</m:t>
                        </m:r>
                      </m:e>
                    </m:acc>
                  </m:oMath>
                </a14:m>
                <a:r>
                  <a:rPr lang="ru-RU" sz="2400" dirty="0">
                    <a:solidFill>
                      <a:srgbClr val="000000"/>
                    </a:solidFill>
                    <a:effectLst/>
                    <a:latin typeface="Constantia" panose="02030602050306030303" pitchFamily="18" charset="0"/>
                    <a:ea typeface="Times New Roman" panose="02020603050405020304" pitchFamily="18" charset="0"/>
                  </a:rPr>
                  <a:t>′′ </a:t>
                </a:r>
                <a:r>
                  <a:rPr lang="ru-RU" sz="2400" dirty="0" err="1">
                    <a:solidFill>
                      <a:srgbClr val="000000"/>
                    </a:solidFill>
                    <a:effectLst/>
                    <a:latin typeface="Constantia" panose="02030602050306030303" pitchFamily="18" charset="0"/>
                    <a:ea typeface="Times New Roman" panose="02020603050405020304" pitchFamily="18" charset="0"/>
                  </a:rPr>
                  <a:t>күштері</a:t>
                </a:r>
                <a:r>
                  <a:rPr lang="ru-RU" sz="2400" dirty="0">
                    <a:solidFill>
                      <a:srgbClr val="000000"/>
                    </a:solidFill>
                    <a:effectLst/>
                    <a:latin typeface="Constantia" panose="02030602050306030303" pitchFamily="18" charset="0"/>
                    <a:ea typeface="Times New Roman" panose="02020603050405020304" pitchFamily="18" charset="0"/>
                  </a:rPr>
                  <a:t> </a:t>
                </a:r>
                <a:r>
                  <a:rPr lang="ru-RU" sz="2400" dirty="0" err="1">
                    <a:solidFill>
                      <a:srgbClr val="000000"/>
                    </a:solidFill>
                    <a:effectLst/>
                    <a:latin typeface="Constantia" panose="02030602050306030303" pitchFamily="18" charset="0"/>
                    <a:ea typeface="Times New Roman" panose="02020603050405020304" pitchFamily="18" charset="0"/>
                  </a:rPr>
                  <a:t>өзара</a:t>
                </a:r>
                <a:r>
                  <a:rPr lang="ru-RU" sz="2400" dirty="0">
                    <a:solidFill>
                      <a:srgbClr val="000000"/>
                    </a:solidFill>
                    <a:effectLst/>
                    <a:latin typeface="Constantia" panose="02030602050306030303" pitchFamily="18" charset="0"/>
                    <a:ea typeface="Times New Roman" panose="02020603050405020304" pitchFamily="18" charset="0"/>
                  </a:rPr>
                  <a:t> </a:t>
                </a:r>
                <a:r>
                  <a:rPr lang="ru-RU" sz="2400" dirty="0" err="1">
                    <a:solidFill>
                      <a:srgbClr val="000000"/>
                    </a:solidFill>
                    <a:effectLst/>
                    <a:latin typeface="Constantia" panose="02030602050306030303" pitchFamily="18" charset="0"/>
                    <a:ea typeface="Times New Roman" panose="02020603050405020304" pitchFamily="18" charset="0"/>
                  </a:rPr>
                  <a:t>теңестіріледі</a:t>
                </a:r>
                <a:r>
                  <a:rPr lang="ru-RU" sz="2400" dirty="0">
                    <a:solidFill>
                      <a:srgbClr val="000000"/>
                    </a:solidFill>
                    <a:effectLst/>
                    <a:latin typeface="Constantia" panose="02030602050306030303" pitchFamily="18" charset="0"/>
                    <a:ea typeface="Times New Roman" panose="02020603050405020304" pitchFamily="18" charset="0"/>
                  </a:rPr>
                  <a:t> де, </a:t>
                </a:r>
                <a:r>
                  <a:rPr lang="ru-RU" sz="2400" dirty="0" err="1">
                    <a:solidFill>
                      <a:srgbClr val="000000"/>
                    </a:solidFill>
                    <a:effectLst/>
                    <a:latin typeface="Constantia" panose="02030602050306030303" pitchFamily="18" charset="0"/>
                    <a:ea typeface="Times New Roman" panose="02020603050405020304" pitchFamily="18" charset="0"/>
                  </a:rPr>
                  <a:t>жүйе</a:t>
                </a:r>
                <a:r>
                  <a:rPr lang="ru-RU" sz="2400" dirty="0">
                    <a:solidFill>
                      <a:srgbClr val="000000"/>
                    </a:solidFill>
                    <a:effectLst/>
                    <a:latin typeface="Constantia" panose="02030602050306030303" pitchFamily="18" charset="0"/>
                    <a:ea typeface="Times New Roman" panose="02020603050405020304" pitchFamily="18" charset="0"/>
                  </a:rPr>
                  <a:t> </a:t>
                </a:r>
                <a:r>
                  <a:rPr lang="ru-RU" sz="2400" dirty="0" err="1">
                    <a:solidFill>
                      <a:srgbClr val="000000"/>
                    </a:solidFill>
                    <a:effectLst/>
                    <a:latin typeface="Constantia" panose="02030602050306030303" pitchFamily="18" charset="0"/>
                    <a:ea typeface="Times New Roman" panose="02020603050405020304" pitchFamily="18" charset="0"/>
                  </a:rPr>
                  <a:t>әсер</a:t>
                </a:r>
                <a:r>
                  <a:rPr lang="ru-RU" sz="2400" dirty="0">
                    <a:solidFill>
                      <a:srgbClr val="000000"/>
                    </a:solidFill>
                    <a:effectLst/>
                    <a:latin typeface="Constantia" panose="02030602050306030303" pitchFamily="18" charset="0"/>
                    <a:ea typeface="Times New Roman" panose="02020603050405020304" pitchFamily="18" charset="0"/>
                  </a:rPr>
                  <a:t> </a:t>
                </a:r>
                <a:r>
                  <a:rPr lang="ru-RU" sz="2400" dirty="0" err="1">
                    <a:solidFill>
                      <a:srgbClr val="000000"/>
                    </a:solidFill>
                    <a:effectLst/>
                    <a:latin typeface="Constantia" panose="02030602050306030303" pitchFamily="18" charset="0"/>
                    <a:ea typeface="Times New Roman" panose="02020603050405020304" pitchFamily="18" charset="0"/>
                  </a:rPr>
                  <a:t>ету</a:t>
                </a:r>
                <a:r>
                  <a:rPr lang="ru-RU" sz="2400" dirty="0">
                    <a:solidFill>
                      <a:srgbClr val="000000"/>
                    </a:solidFill>
                    <a:effectLst/>
                    <a:latin typeface="Constantia" panose="02030602050306030303" pitchFamily="18" charset="0"/>
                    <a:ea typeface="Times New Roman" panose="02020603050405020304" pitchFamily="18" charset="0"/>
                  </a:rPr>
                  <a:t> </a:t>
                </a:r>
                <a:r>
                  <a:rPr lang="ru-RU" sz="2400" dirty="0" err="1">
                    <a:solidFill>
                      <a:srgbClr val="000000"/>
                    </a:solidFill>
                    <a:effectLst/>
                    <a:latin typeface="Constantia" panose="02030602050306030303" pitchFamily="18" charset="0"/>
                    <a:ea typeface="Times New Roman" panose="02020603050405020304" pitchFamily="18" charset="0"/>
                  </a:rPr>
                  <a:t>сызығы</a:t>
                </a:r>
                <a:r>
                  <a:rPr lang="ru-RU" sz="2400" dirty="0">
                    <a:solidFill>
                      <a:srgbClr val="000000"/>
                    </a:solidFill>
                    <a:effectLst/>
                    <a:latin typeface="Constantia" panose="02030602050306030303" pitchFamily="18" charset="0"/>
                    <a:ea typeface="Times New Roman" panose="02020603050405020304" pitchFamily="18" charset="0"/>
                  </a:rPr>
                  <a:t> </a:t>
                </a:r>
                <a:r>
                  <a:rPr lang="ru-RU" sz="2400" i="1" dirty="0">
                    <a:solidFill>
                      <a:srgbClr val="000000"/>
                    </a:solidFill>
                    <a:effectLst/>
                    <a:latin typeface="Constantia" panose="02030602050306030303" pitchFamily="18" charset="0"/>
                    <a:ea typeface="Times New Roman" panose="02020603050405020304" pitchFamily="18" charset="0"/>
                  </a:rPr>
                  <a:t>O</a:t>
                </a:r>
                <a:r>
                  <a:rPr lang="ru-RU" sz="2400" i="1" baseline="-25000" dirty="0">
                    <a:solidFill>
                      <a:srgbClr val="000000"/>
                    </a:solidFill>
                    <a:effectLst/>
                    <a:latin typeface="Constantia" panose="02030602050306030303" pitchFamily="18" charset="0"/>
                    <a:ea typeface="Times New Roman" panose="02020603050405020304" pitchFamily="18" charset="0"/>
                  </a:rPr>
                  <a:t>1</a:t>
                </a:r>
                <a:r>
                  <a:rPr lang="ru-RU" sz="2400" dirty="0">
                    <a:solidFill>
                      <a:srgbClr val="000000"/>
                    </a:solidFill>
                    <a:effectLst/>
                    <a:latin typeface="Constantia" panose="02030602050306030303" pitchFamily="18" charset="0"/>
                    <a:ea typeface="Times New Roman" panose="02020603050405020304" pitchFamily="18" charset="0"/>
                  </a:rPr>
                  <a:t> </a:t>
                </a:r>
                <a:r>
                  <a:rPr lang="ru-RU" sz="2400" dirty="0" err="1">
                    <a:solidFill>
                      <a:srgbClr val="000000"/>
                    </a:solidFill>
                    <a:effectLst/>
                    <a:latin typeface="Constantia" panose="02030602050306030303" pitchFamily="18" charset="0"/>
                    <a:ea typeface="Times New Roman" panose="02020603050405020304" pitchFamily="18" charset="0"/>
                  </a:rPr>
                  <a:t>нүктесінен</a:t>
                </a:r>
                <a:r>
                  <a:rPr lang="ru-RU" sz="2400" dirty="0">
                    <a:solidFill>
                      <a:srgbClr val="000000"/>
                    </a:solidFill>
                    <a:effectLst/>
                    <a:latin typeface="Constantia" panose="02030602050306030303" pitchFamily="18" charset="0"/>
                    <a:ea typeface="Times New Roman" panose="02020603050405020304" pitchFamily="18" charset="0"/>
                  </a:rPr>
                  <a:t> </a:t>
                </a:r>
                <a:r>
                  <a:rPr lang="ru-RU" sz="2400" dirty="0" err="1">
                    <a:solidFill>
                      <a:srgbClr val="000000"/>
                    </a:solidFill>
                    <a:effectLst/>
                    <a:latin typeface="Constantia" panose="02030602050306030303" pitchFamily="18" charset="0"/>
                    <a:ea typeface="Times New Roman" panose="02020603050405020304" pitchFamily="18" charset="0"/>
                  </a:rPr>
                  <a:t>өтетін</a:t>
                </a:r>
                <a:r>
                  <a:rPr lang="ru-RU" sz="2400" dirty="0">
                    <a:solidFill>
                      <a:srgbClr val="000000"/>
                    </a:solidFill>
                    <a:effectLst/>
                    <a:latin typeface="Constantia" panose="02030602050306030303" pitchFamily="18" charset="0"/>
                    <a:ea typeface="Times New Roman" panose="02020603050405020304" pitchFamily="18" charset="0"/>
                  </a:rPr>
                  <a:t> </a:t>
                </a:r>
                <a:r>
                  <a:rPr lang="ru-RU" sz="2400" dirty="0" err="1">
                    <a:solidFill>
                      <a:srgbClr val="000000"/>
                    </a:solidFill>
                    <a:effectLst/>
                    <a:latin typeface="Constantia" panose="02030602050306030303" pitchFamily="18" charset="0"/>
                    <a:ea typeface="Times New Roman" panose="02020603050405020304" pitchFamily="18" charset="0"/>
                  </a:rPr>
                  <a:t>бір</a:t>
                </a:r>
                <a:r>
                  <a:rPr lang="ru-RU" sz="24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en-US" sz="2400" i="1">
                            <a:solidFill>
                              <a:srgbClr val="000000"/>
                            </a:solidFill>
                            <a:effectLst/>
                            <a:latin typeface="Cambria Math" panose="02040503050406030204" pitchFamily="18" charset="0"/>
                            <a:ea typeface="Times New Roman" panose="02020603050405020304" pitchFamily="18" charset="0"/>
                          </a:rPr>
                          <m:t>𝐹</m:t>
                        </m:r>
                      </m:e>
                    </m:acc>
                  </m:oMath>
                </a14:m>
                <a:r>
                  <a:rPr lang="en-US" sz="2400" dirty="0">
                    <a:solidFill>
                      <a:srgbClr val="000000"/>
                    </a:solidFill>
                    <a:effectLst/>
                    <a:latin typeface="Constantia" panose="02030602050306030303" pitchFamily="18" charset="0"/>
                    <a:ea typeface="Times New Roman" panose="02020603050405020304" pitchFamily="18" charset="0"/>
                  </a:rPr>
                  <a:t>′=</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kk-KZ" sz="2400" dirty="0">
                    <a:solidFill>
                      <a:srgbClr val="000000"/>
                    </a:solidFill>
                    <a:effectLst/>
                    <a:latin typeface="Constantia" panose="02030602050306030303" pitchFamily="18" charset="0"/>
                    <a:ea typeface="Times New Roman" panose="02020603050405020304" pitchFamily="18" charset="0"/>
                  </a:rPr>
                  <a:t> </a:t>
                </a:r>
                <a:r>
                  <a:rPr lang="ru-RU" sz="2400" dirty="0" err="1">
                    <a:solidFill>
                      <a:srgbClr val="000000"/>
                    </a:solidFill>
                    <a:effectLst/>
                    <a:latin typeface="Constantia" panose="02030602050306030303" pitchFamily="18" charset="0"/>
                    <a:ea typeface="Times New Roman" panose="02020603050405020304" pitchFamily="18" charset="0"/>
                  </a:rPr>
                  <a:t>тең</a:t>
                </a:r>
                <a:r>
                  <a:rPr lang="ru-RU" sz="2400" dirty="0">
                    <a:solidFill>
                      <a:srgbClr val="000000"/>
                    </a:solidFill>
                    <a:effectLst/>
                    <a:latin typeface="Constantia" panose="02030602050306030303" pitchFamily="18" charset="0"/>
                    <a:ea typeface="Times New Roman" panose="02020603050405020304" pitchFamily="18" charset="0"/>
                  </a:rPr>
                  <a:t> </a:t>
                </a:r>
                <a:r>
                  <a:rPr lang="ru-RU" sz="2400" dirty="0" err="1">
                    <a:solidFill>
                      <a:srgbClr val="000000"/>
                    </a:solidFill>
                    <a:effectLst/>
                    <a:latin typeface="Constantia" panose="02030602050306030303" pitchFamily="18" charset="0"/>
                    <a:ea typeface="Times New Roman" panose="02020603050405020304" pitchFamily="18" charset="0"/>
                  </a:rPr>
                  <a:t>әсерлі</a:t>
                </a:r>
                <a:r>
                  <a:rPr lang="ru-RU" sz="2400" dirty="0">
                    <a:solidFill>
                      <a:srgbClr val="000000"/>
                    </a:solidFill>
                    <a:effectLst/>
                    <a:latin typeface="Constantia" panose="02030602050306030303" pitchFamily="18" charset="0"/>
                    <a:ea typeface="Times New Roman" panose="02020603050405020304" pitchFamily="18" charset="0"/>
                  </a:rPr>
                  <a:t> </a:t>
                </a:r>
                <a:r>
                  <a:rPr lang="ru-RU" sz="2400" dirty="0" err="1">
                    <a:solidFill>
                      <a:srgbClr val="000000"/>
                    </a:solidFill>
                    <a:effectLst/>
                    <a:latin typeface="Constantia" panose="02030602050306030303" pitchFamily="18" charset="0"/>
                    <a:ea typeface="Times New Roman" panose="02020603050405020304" pitchFamily="18" charset="0"/>
                  </a:rPr>
                  <a:t>күшпен</a:t>
                </a:r>
                <a:r>
                  <a:rPr lang="ru-RU" sz="2400" dirty="0">
                    <a:solidFill>
                      <a:srgbClr val="000000"/>
                    </a:solidFill>
                    <a:effectLst/>
                    <a:latin typeface="Constantia" panose="02030602050306030303" pitchFamily="18" charset="0"/>
                    <a:ea typeface="Times New Roman" panose="02020603050405020304" pitchFamily="18" charset="0"/>
                  </a:rPr>
                  <a:t> </a:t>
                </a:r>
                <a:r>
                  <a:rPr lang="ru-RU" sz="2400" dirty="0" err="1">
                    <a:solidFill>
                      <a:srgbClr val="000000"/>
                    </a:solidFill>
                    <a:effectLst/>
                    <a:latin typeface="Constantia" panose="02030602050306030303" pitchFamily="18" charset="0"/>
                    <a:ea typeface="Times New Roman" panose="02020603050405020304" pitchFamily="18" charset="0"/>
                  </a:rPr>
                  <a:t>алмасады</a:t>
                </a:r>
                <a:r>
                  <a:rPr lang="ru-RU" sz="2400" dirty="0">
                    <a:solidFill>
                      <a:srgbClr val="000000"/>
                    </a:solidFill>
                    <a:effectLst/>
                    <a:latin typeface="Constantia" panose="02030602050306030303" pitchFamily="18" charset="0"/>
                    <a:ea typeface="Times New Roman" panose="02020603050405020304" pitchFamily="18" charset="0"/>
                  </a:rPr>
                  <a:t>. </a:t>
                </a:r>
                <a:r>
                  <a:rPr lang="ru-RU" sz="2400" i="1" dirty="0">
                    <a:solidFill>
                      <a:srgbClr val="000000"/>
                    </a:solidFill>
                    <a:effectLst/>
                    <a:latin typeface="Constantia" panose="02030602050306030303" pitchFamily="18" charset="0"/>
                    <a:ea typeface="Times New Roman" panose="02020603050405020304" pitchFamily="18" charset="0"/>
                  </a:rPr>
                  <a:t>OO</a:t>
                </a:r>
                <a:r>
                  <a:rPr lang="ru-RU" sz="2400" i="1" baseline="-25000" dirty="0">
                    <a:solidFill>
                      <a:srgbClr val="000000"/>
                    </a:solidFill>
                    <a:effectLst/>
                    <a:latin typeface="Constantia" panose="02030602050306030303" pitchFamily="18" charset="0"/>
                    <a:ea typeface="Times New Roman" panose="02020603050405020304" pitchFamily="18" charset="0"/>
                  </a:rPr>
                  <a:t>1</a:t>
                </a:r>
                <a:r>
                  <a:rPr lang="ru-RU" sz="2400" dirty="0">
                    <a:solidFill>
                      <a:srgbClr val="000000"/>
                    </a:solidFill>
                    <a:effectLst/>
                    <a:latin typeface="Constantia" panose="02030602050306030303" pitchFamily="18" charset="0"/>
                    <a:ea typeface="Times New Roman" panose="02020603050405020304" pitchFamily="18" charset="0"/>
                  </a:rPr>
                  <a:t> </a:t>
                </a:r>
                <a:r>
                  <a:rPr lang="ru-RU" sz="2400" dirty="0" err="1">
                    <a:solidFill>
                      <a:srgbClr val="000000"/>
                    </a:solidFill>
                    <a:effectLst/>
                    <a:latin typeface="Constantia" panose="02030602050306030303" pitchFamily="18" charset="0"/>
                    <a:ea typeface="Times New Roman" panose="02020603050405020304" pitchFamily="18" charset="0"/>
                  </a:rPr>
                  <a:t>арақашықтығы</a:t>
                </a:r>
                <a:r>
                  <a:rPr lang="ru-RU" sz="2400" dirty="0">
                    <a:solidFill>
                      <a:srgbClr val="000000"/>
                    </a:solidFill>
                    <a:effectLst/>
                    <a:latin typeface="Constantia" panose="02030602050306030303" pitchFamily="18" charset="0"/>
                    <a:ea typeface="Times New Roman" panose="02020603050405020304" pitchFamily="18" charset="0"/>
                  </a:rPr>
                  <a:t> (</a:t>
                </a:r>
                <a:r>
                  <a:rPr lang="ru-RU" sz="2400" i="1" dirty="0">
                    <a:solidFill>
                      <a:srgbClr val="000000"/>
                    </a:solidFill>
                    <a:effectLst/>
                    <a:latin typeface="Constantia" panose="02030602050306030303" pitchFamily="18" charset="0"/>
                    <a:ea typeface="Times New Roman" panose="02020603050405020304" pitchFamily="18" charset="0"/>
                  </a:rPr>
                  <a:t>OO</a:t>
                </a:r>
                <a:r>
                  <a:rPr lang="ru-RU" sz="2400" i="1" baseline="-25000" dirty="0">
                    <a:solidFill>
                      <a:srgbClr val="000000"/>
                    </a:solidFill>
                    <a:effectLst/>
                    <a:latin typeface="Constantia" panose="02030602050306030303" pitchFamily="18" charset="0"/>
                    <a:ea typeface="Times New Roman" panose="02020603050405020304" pitchFamily="18" charset="0"/>
                  </a:rPr>
                  <a:t>1</a:t>
                </a:r>
                <a:r>
                  <a:rPr lang="ru-RU" sz="2400" dirty="0">
                    <a:solidFill>
                      <a:srgbClr val="000000"/>
                    </a:solidFill>
                    <a:effectLst/>
                    <a:latin typeface="Constantia" panose="02030602050306030303" pitchFamily="18" charset="0"/>
                    <a:ea typeface="Times New Roman" panose="02020603050405020304" pitchFamily="18" charset="0"/>
                  </a:rPr>
                  <a:t> </a:t>
                </a:r>
                <a:r>
                  <a:rPr lang="ru-RU" sz="2400" dirty="0">
                    <a:solidFill>
                      <a:srgbClr val="000000"/>
                    </a:solidFill>
                    <a:effectLst/>
                    <a:latin typeface="Constantia" panose="02030602050306030303" pitchFamily="18" charset="0"/>
                    <a:ea typeface="Times New Roman" panose="02020603050405020304" pitchFamily="18" charset="0"/>
                    <a:cs typeface="Cambria Math" panose="02040503050406030204" pitchFamily="18" charset="0"/>
                  </a:rPr>
                  <a:t>⊥</a:t>
                </a:r>
                <a:r>
                  <a:rPr lang="ru-RU" sz="24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ru-RU" sz="2400" dirty="0">
                    <a:solidFill>
                      <a:srgbClr val="000000"/>
                    </a:solidFill>
                    <a:effectLst/>
                    <a:latin typeface="Constantia" panose="02030602050306030303" pitchFamily="18" charset="0"/>
                    <a:ea typeface="Times New Roman" panose="02020603050405020304" pitchFamily="18" charset="0"/>
                  </a:rPr>
                  <a:t>) </a:t>
                </a:r>
                <a:r>
                  <a:rPr lang="ru-RU" sz="2400" dirty="0" err="1">
                    <a:solidFill>
                      <a:srgbClr val="000000"/>
                    </a:solidFill>
                    <a:effectLst/>
                    <a:latin typeface="Constantia" panose="02030602050306030303" pitchFamily="18" charset="0"/>
                    <a:ea typeface="Times New Roman" panose="02020603050405020304" pitchFamily="18" charset="0"/>
                  </a:rPr>
                  <a:t>келесі</a:t>
                </a:r>
                <a:r>
                  <a:rPr lang="ru-RU" sz="2400" dirty="0">
                    <a:solidFill>
                      <a:srgbClr val="000000"/>
                    </a:solidFill>
                    <a:effectLst/>
                    <a:latin typeface="Constantia" panose="02030602050306030303" pitchFamily="18" charset="0"/>
                    <a:ea typeface="Times New Roman" panose="02020603050405020304" pitchFamily="18" charset="0"/>
                  </a:rPr>
                  <a:t> </a:t>
                </a:r>
                <a:r>
                  <a:rPr lang="ru-RU" sz="2400" dirty="0" err="1">
                    <a:solidFill>
                      <a:srgbClr val="000000"/>
                    </a:solidFill>
                    <a:effectLst/>
                    <a:latin typeface="Constantia" panose="02030602050306030303" pitchFamily="18" charset="0"/>
                    <a:ea typeface="Times New Roman" panose="02020603050405020304" pitchFamily="18" charset="0"/>
                  </a:rPr>
                  <a:t>өрнекпен</a:t>
                </a:r>
                <a:r>
                  <a:rPr lang="ru-RU" sz="2400" dirty="0">
                    <a:solidFill>
                      <a:srgbClr val="000000"/>
                    </a:solidFill>
                    <a:effectLst/>
                    <a:latin typeface="Constantia" panose="02030602050306030303" pitchFamily="18" charset="0"/>
                    <a:ea typeface="Times New Roman" panose="02020603050405020304" pitchFamily="18" charset="0"/>
                  </a:rPr>
                  <a:t> </a:t>
                </a:r>
                <a:r>
                  <a:rPr lang="ru-RU" sz="2400" dirty="0" err="1">
                    <a:solidFill>
                      <a:srgbClr val="000000"/>
                    </a:solidFill>
                    <a:effectLst/>
                    <a:latin typeface="Constantia" panose="02030602050306030303" pitchFamily="18" charset="0"/>
                    <a:ea typeface="Times New Roman" panose="02020603050405020304" pitchFamily="18" charset="0"/>
                  </a:rPr>
                  <a:t>анықталады</a:t>
                </a:r>
                <a:r>
                  <a:rPr lang="ru-RU" sz="2400" dirty="0">
                    <a:solidFill>
                      <a:srgbClr val="000000"/>
                    </a:solidFill>
                    <a:effectLst/>
                    <a:latin typeface="Constantia" panose="02030602050306030303" pitchFamily="18" charset="0"/>
                    <a:ea typeface="Times New Roman" panose="02020603050405020304" pitchFamily="18" charset="0"/>
                  </a:rPr>
                  <a:t>:</a:t>
                </a:r>
                <a:endParaRPr lang="ru-RU" sz="1400" dirty="0">
                  <a:effectLst/>
                  <a:latin typeface="Constantia" panose="02030602050306030303" pitchFamily="18" charset="0"/>
                  <a:ea typeface="Times New Roman" panose="02020603050405020304" pitchFamily="18" charset="0"/>
                </a:endParaRPr>
              </a:p>
            </p:txBody>
          </p:sp>
        </mc:Choice>
        <mc:Fallback xmlns="">
          <p:sp>
            <p:nvSpPr>
              <p:cNvPr id="3" name="TextBox 2">
                <a:extLst>
                  <a:ext uri="{FF2B5EF4-FFF2-40B4-BE49-F238E27FC236}">
                    <a16:creationId xmlns:a16="http://schemas.microsoft.com/office/drawing/2014/main" id="{FB323B1B-8B33-462F-84E1-D4285598E803}"/>
                  </a:ext>
                </a:extLst>
              </p:cNvPr>
              <p:cNvSpPr txBox="1">
                <a:spLocks noRot="1" noChangeAspect="1" noMove="1" noResize="1" noEditPoints="1" noAdjustHandles="1" noChangeArrowheads="1" noChangeShapeType="1" noTextEdit="1"/>
              </p:cNvSpPr>
              <p:nvPr/>
            </p:nvSpPr>
            <p:spPr>
              <a:xfrm>
                <a:off x="755576" y="692696"/>
                <a:ext cx="7992888" cy="4971874"/>
              </a:xfrm>
              <a:prstGeom prst="rect">
                <a:avLst/>
              </a:prstGeom>
              <a:blipFill>
                <a:blip r:embed="rId2"/>
                <a:stretch>
                  <a:fillRect l="-1220" t="-368" r="-1144" b="-1963"/>
                </a:stretch>
              </a:blipFill>
            </p:spPr>
            <p:txBody>
              <a:bodyPr/>
              <a:lstStyle/>
              <a:p>
                <a:r>
                  <a:rPr lang="ru-RU">
                    <a:noFill/>
                  </a:rPr>
                  <a:t> </a:t>
                </a:r>
              </a:p>
            </p:txBody>
          </p:sp>
        </mc:Fallback>
      </mc:AlternateContent>
    </p:spTree>
    <p:extLst>
      <p:ext uri="{BB962C8B-B14F-4D97-AF65-F5344CB8AC3E}">
        <p14:creationId xmlns:p14="http://schemas.microsoft.com/office/powerpoint/2010/main" val="309417533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B994F4FE-479D-484F-B580-79104D2FC496}"/>
              </a:ext>
            </a:extLst>
          </p:cNvPr>
          <p:cNvPicPr/>
          <p:nvPr/>
        </p:nvPicPr>
        <p:blipFill>
          <a:blip r:embed="rId2"/>
          <a:stretch>
            <a:fillRect/>
          </a:stretch>
        </p:blipFill>
        <p:spPr>
          <a:xfrm>
            <a:off x="1475656" y="607387"/>
            <a:ext cx="2878177" cy="543431"/>
          </a:xfrm>
          <a:prstGeom prst="rect">
            <a:avLst/>
          </a:prstGeom>
        </p:spPr>
      </p:pic>
      <p:pic>
        <p:nvPicPr>
          <p:cNvPr id="3" name="Рисунок 2">
            <a:extLst>
              <a:ext uri="{FF2B5EF4-FFF2-40B4-BE49-F238E27FC236}">
                <a16:creationId xmlns:a16="http://schemas.microsoft.com/office/drawing/2014/main" id="{A9EEBA3B-C999-4369-9719-788C0CEEED32}"/>
              </a:ext>
            </a:extLst>
          </p:cNvPr>
          <p:cNvPicPr/>
          <p:nvPr/>
        </p:nvPicPr>
        <p:blipFill>
          <a:blip r:embed="rId3"/>
          <a:stretch>
            <a:fillRect/>
          </a:stretch>
        </p:blipFill>
        <p:spPr>
          <a:xfrm>
            <a:off x="1619672" y="1677235"/>
            <a:ext cx="2302113" cy="3143013"/>
          </a:xfrm>
          <a:prstGeom prst="rect">
            <a:avLst/>
          </a:prstGeom>
        </p:spPr>
      </p:pic>
      <p:sp>
        <p:nvSpPr>
          <p:cNvPr id="6" name="TextBox 5">
            <a:extLst>
              <a:ext uri="{FF2B5EF4-FFF2-40B4-BE49-F238E27FC236}">
                <a16:creationId xmlns:a16="http://schemas.microsoft.com/office/drawing/2014/main" id="{8D8CE21B-0677-49B2-8B90-453CA8E7DB91}"/>
              </a:ext>
            </a:extLst>
          </p:cNvPr>
          <p:cNvSpPr txBox="1"/>
          <p:nvPr/>
        </p:nvSpPr>
        <p:spPr>
          <a:xfrm>
            <a:off x="484728" y="5360839"/>
            <a:ext cx="4572000" cy="461665"/>
          </a:xfrm>
          <a:prstGeom prst="rect">
            <a:avLst/>
          </a:prstGeom>
          <a:noFill/>
        </p:spPr>
        <p:txBody>
          <a:bodyPr wrap="square">
            <a:spAutoFit/>
          </a:bodyPr>
          <a:lstStyle/>
          <a:p>
            <a:pPr indent="288290" algn="ctr"/>
            <a:r>
              <a:rPr lang="en-US" sz="2400" dirty="0">
                <a:solidFill>
                  <a:srgbClr val="000000"/>
                </a:solidFill>
                <a:effectLst/>
                <a:latin typeface="Constantia" panose="02030602050306030303" pitchFamily="18" charset="0"/>
                <a:ea typeface="Times New Roman" panose="02020603050405020304" pitchFamily="18" charset="0"/>
              </a:rPr>
              <a:t>5</a:t>
            </a:r>
            <a:r>
              <a:rPr lang="kk-KZ" sz="2400" dirty="0">
                <a:solidFill>
                  <a:srgbClr val="000000"/>
                </a:solidFill>
                <a:effectLst/>
                <a:latin typeface="Constantia" panose="02030602050306030303" pitchFamily="18" charset="0"/>
                <a:ea typeface="Times New Roman" panose="02020603050405020304" pitchFamily="18" charset="0"/>
              </a:rPr>
              <a:t>.</a:t>
            </a:r>
            <a:r>
              <a:rPr lang="en-US" sz="2400" dirty="0">
                <a:solidFill>
                  <a:srgbClr val="000000"/>
                </a:solidFill>
                <a:effectLst/>
                <a:latin typeface="Constantia" panose="02030602050306030303" pitchFamily="18" charset="0"/>
                <a:ea typeface="Times New Roman" panose="02020603050405020304" pitchFamily="18" charset="0"/>
              </a:rPr>
              <a:t>2</a:t>
            </a:r>
            <a:r>
              <a:rPr lang="kk-KZ" sz="2400" dirty="0">
                <a:solidFill>
                  <a:srgbClr val="000000"/>
                </a:solidFill>
                <a:effectLst/>
                <a:latin typeface="Constantia" panose="02030602050306030303" pitchFamily="18" charset="0"/>
                <a:ea typeface="Times New Roman" panose="02020603050405020304" pitchFamily="18" charset="0"/>
              </a:rPr>
              <a:t> – сурет. </a:t>
            </a:r>
            <a:endParaRPr lang="ru-RU" sz="1400" dirty="0">
              <a:effectLst/>
              <a:latin typeface="Constantia" panose="02030602050306030303" pitchFamily="18" charset="0"/>
              <a:ea typeface="Times New Roman" panose="02020603050405020304" pitchFamily="18" charset="0"/>
            </a:endParaRPr>
          </a:p>
        </p:txBody>
      </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563901A4-5971-40EE-9EE9-EC808E7E83F0}"/>
                  </a:ext>
                </a:extLst>
              </p:cNvPr>
              <p:cNvSpPr txBox="1"/>
              <p:nvPr/>
            </p:nvSpPr>
            <p:spPr>
              <a:xfrm>
                <a:off x="4788024" y="1668197"/>
                <a:ext cx="3835752" cy="3830408"/>
              </a:xfrm>
              <a:prstGeom prst="rect">
                <a:avLst/>
              </a:prstGeom>
              <a:noFill/>
            </p:spPr>
            <p:txBody>
              <a:bodyPr wrap="square">
                <a:spAutoFit/>
              </a:bodyPr>
              <a:lstStyle/>
              <a:p>
                <a:pPr indent="288290" algn="just"/>
                <a:r>
                  <a:rPr lang="en-US" sz="2400" dirty="0" err="1">
                    <a:solidFill>
                      <a:srgbClr val="000000"/>
                    </a:solidFill>
                    <a:latin typeface="Constantia" panose="02030602050306030303" pitchFamily="18" charset="0"/>
                    <a:ea typeface="Times New Roman" panose="02020603050405020304" pitchFamily="18" charset="0"/>
                  </a:rPr>
                  <a:t>Егер</a:t>
                </a:r>
                <a:r>
                  <a:rPr lang="en-US" sz="2400" dirty="0">
                    <a:solidFill>
                      <a:srgbClr val="000000"/>
                    </a:solidFill>
                    <a:latin typeface="Constantia" panose="02030602050306030303" pitchFamily="18" charset="0"/>
                    <a:ea typeface="Times New Roman" panose="02020603050405020304" pitchFamily="18" charset="0"/>
                  </a:rPr>
                  <a:t> </a:t>
                </a:r>
                <a:r>
                  <a:rPr lang="en-US" sz="2400" dirty="0" err="1">
                    <a:solidFill>
                      <a:srgbClr val="000000"/>
                    </a:solidFill>
                    <a:latin typeface="Constantia" panose="02030602050306030303" pitchFamily="18" charset="0"/>
                    <a:ea typeface="Times New Roman" panose="02020603050405020304" pitchFamily="18" charset="0"/>
                  </a:rPr>
                  <a:t>күштер</a:t>
                </a:r>
                <a:r>
                  <a:rPr lang="en-US" sz="2400" dirty="0">
                    <a:solidFill>
                      <a:srgbClr val="000000"/>
                    </a:solidFill>
                    <a:latin typeface="Constantia" panose="02030602050306030303" pitchFamily="18" charset="0"/>
                    <a:ea typeface="Times New Roman" panose="02020603050405020304" pitchFamily="18" charset="0"/>
                  </a:rPr>
                  <a:t> </a:t>
                </a:r>
                <a:r>
                  <a:rPr lang="en-US" sz="2400" dirty="0" err="1">
                    <a:solidFill>
                      <a:srgbClr val="000000"/>
                    </a:solidFill>
                    <a:latin typeface="Constantia" panose="02030602050306030303" pitchFamily="18" charset="0"/>
                    <a:ea typeface="Times New Roman" panose="02020603050405020304" pitchFamily="18" charset="0"/>
                  </a:rPr>
                  <a:t>жүйесінің</a:t>
                </a:r>
                <a:r>
                  <a:rPr lang="en-US" sz="2400" dirty="0">
                    <a:solidFill>
                      <a:srgbClr val="000000"/>
                    </a:solidFill>
                    <a:latin typeface="Constantia" panose="02030602050306030303" pitchFamily="18" charset="0"/>
                    <a:ea typeface="Times New Roman" panose="02020603050405020304" pitchFamily="18" charset="0"/>
                  </a:rPr>
                  <a:t> </a:t>
                </a:r>
                <a:r>
                  <a:rPr lang="en-US" sz="2400" dirty="0" err="1">
                    <a:solidFill>
                      <a:srgbClr val="000000"/>
                    </a:solidFill>
                    <a:latin typeface="Constantia" panose="02030602050306030303" pitchFamily="18" charset="0"/>
                    <a:ea typeface="Times New Roman" panose="02020603050405020304" pitchFamily="18" charset="0"/>
                  </a:rPr>
                  <a:t>бас</a:t>
                </a:r>
                <a:r>
                  <a:rPr lang="en-US" sz="2400" dirty="0">
                    <a:solidFill>
                      <a:srgbClr val="000000"/>
                    </a:solidFill>
                    <a:latin typeface="Constantia" panose="02030602050306030303" pitchFamily="18" charset="0"/>
                    <a:ea typeface="Times New Roman" panose="02020603050405020304" pitchFamily="18" charset="0"/>
                  </a:rPr>
                  <a:t> </a:t>
                </a:r>
                <a:r>
                  <a:rPr lang="en-US" sz="2400" dirty="0" err="1">
                    <a:solidFill>
                      <a:srgbClr val="000000"/>
                    </a:solidFill>
                    <a:latin typeface="Constantia" panose="02030602050306030303" pitchFamily="18" charset="0"/>
                    <a:ea typeface="Times New Roman" panose="02020603050405020304" pitchFamily="18" charset="0"/>
                  </a:rPr>
                  <a:t>векторы</a:t>
                </a:r>
                <a:r>
                  <a:rPr lang="en-US" sz="2400" dirty="0">
                    <a:solidFill>
                      <a:srgbClr val="000000"/>
                    </a:solidFill>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400" i="1">
                            <a:solidFill>
                              <a:srgbClr val="000000"/>
                            </a:solidFill>
                            <a:latin typeface="Cambria Math" panose="02040503050406030204" pitchFamily="18" charset="0"/>
                            <a:ea typeface="Times New Roman" panose="02020603050405020304" pitchFamily="18" charset="0"/>
                          </a:rPr>
                        </m:ctrlPr>
                      </m:accPr>
                      <m:e>
                        <m:r>
                          <a:rPr lang="kk-KZ" sz="2400">
                            <a:solidFill>
                              <a:srgbClr val="000000"/>
                            </a:solidFill>
                            <a:latin typeface="Cambria Math" panose="02040503050406030204" pitchFamily="18" charset="0"/>
                            <a:ea typeface="Times New Roman" panose="02020603050405020304" pitchFamily="18" charset="0"/>
                          </a:rPr>
                          <m:t>𝐹</m:t>
                        </m:r>
                      </m:e>
                    </m:acc>
                  </m:oMath>
                </a14:m>
                <a:r>
                  <a:rPr lang="en-US" sz="2400" dirty="0">
                    <a:solidFill>
                      <a:srgbClr val="000000"/>
                    </a:solidFill>
                    <a:latin typeface="Constantia" panose="02030602050306030303" pitchFamily="18" charset="0"/>
                    <a:ea typeface="Times New Roman" panose="02020603050405020304" pitchFamily="18" charset="0"/>
                  </a:rPr>
                  <a:t>≠0 </a:t>
                </a:r>
                <a:r>
                  <a:rPr lang="en-US" sz="2400" dirty="0" err="1">
                    <a:solidFill>
                      <a:srgbClr val="000000"/>
                    </a:solidFill>
                    <a:latin typeface="Constantia" panose="02030602050306030303" pitchFamily="18" charset="0"/>
                    <a:ea typeface="Times New Roman" panose="02020603050405020304" pitchFamily="18" charset="0"/>
                  </a:rPr>
                  <a:t>болса</a:t>
                </a:r>
                <a:r>
                  <a:rPr lang="en-US" sz="2400" dirty="0">
                    <a:solidFill>
                      <a:srgbClr val="000000"/>
                    </a:solidFill>
                    <a:latin typeface="Constantia" panose="02030602050306030303" pitchFamily="18" charset="0"/>
                    <a:ea typeface="Times New Roman" panose="02020603050405020304" pitchFamily="18" charset="0"/>
                  </a:rPr>
                  <a:t>, </a:t>
                </a:r>
                <a:r>
                  <a:rPr lang="en-US" sz="2400" dirty="0" err="1">
                    <a:solidFill>
                      <a:srgbClr val="000000"/>
                    </a:solidFill>
                    <a:latin typeface="Constantia" panose="02030602050306030303" pitchFamily="18" charset="0"/>
                    <a:ea typeface="Times New Roman" panose="02020603050405020304" pitchFamily="18" charset="0"/>
                  </a:rPr>
                  <a:t>онда</a:t>
                </a:r>
                <a:r>
                  <a:rPr lang="en-US" sz="2400" dirty="0">
                    <a:solidFill>
                      <a:srgbClr val="000000"/>
                    </a:solidFill>
                    <a:latin typeface="Constantia" panose="02030602050306030303" pitchFamily="18" charset="0"/>
                    <a:ea typeface="Times New Roman" panose="02020603050405020304" pitchFamily="18" charset="0"/>
                  </a:rPr>
                  <a:t> </a:t>
                </a:r>
                <a:r>
                  <a:rPr lang="en-US" sz="2400" dirty="0" err="1">
                    <a:solidFill>
                      <a:srgbClr val="000000"/>
                    </a:solidFill>
                    <a:latin typeface="Constantia" panose="02030602050306030303" pitchFamily="18" charset="0"/>
                    <a:ea typeface="Times New Roman" panose="02020603050405020304" pitchFamily="18" charset="0"/>
                  </a:rPr>
                  <a:t>қарастырылған</a:t>
                </a:r>
                <a:r>
                  <a:rPr lang="en-US" sz="2400" dirty="0">
                    <a:solidFill>
                      <a:srgbClr val="000000"/>
                    </a:solidFill>
                    <a:latin typeface="Constantia" panose="02030602050306030303" pitchFamily="18" charset="0"/>
                    <a:ea typeface="Times New Roman" panose="02020603050405020304" pitchFamily="18" charset="0"/>
                  </a:rPr>
                  <a:t> </a:t>
                </a:r>
                <a:r>
                  <a:rPr lang="en-US" sz="2400" dirty="0" err="1">
                    <a:solidFill>
                      <a:srgbClr val="000000"/>
                    </a:solidFill>
                    <a:latin typeface="Constantia" panose="02030602050306030303" pitchFamily="18" charset="0"/>
                    <a:ea typeface="Times New Roman" panose="02020603050405020304" pitchFamily="18" charset="0"/>
                  </a:rPr>
                  <a:t>жағдай</a:t>
                </a:r>
                <a:r>
                  <a:rPr lang="en-US" sz="2400" dirty="0">
                    <a:solidFill>
                      <a:srgbClr val="000000"/>
                    </a:solidFill>
                    <a:latin typeface="Constantia" panose="02030602050306030303" pitchFamily="18" charset="0"/>
                    <a:ea typeface="Times New Roman" panose="02020603050405020304" pitchFamily="18" charset="0"/>
                  </a:rPr>
                  <a:t> </a:t>
                </a:r>
                <a:r>
                  <a:rPr lang="en-US" sz="2400" dirty="0" err="1">
                    <a:solidFill>
                      <a:srgbClr val="000000"/>
                    </a:solidFill>
                    <a:latin typeface="Constantia" panose="02030602050306030303" pitchFamily="18" charset="0"/>
                    <a:ea typeface="Times New Roman" panose="02020603050405020304" pitchFamily="18" charset="0"/>
                  </a:rPr>
                  <a:t>кез</a:t>
                </a:r>
                <a:r>
                  <a:rPr lang="en-US" sz="2400" dirty="0">
                    <a:solidFill>
                      <a:srgbClr val="000000"/>
                    </a:solidFill>
                    <a:latin typeface="Constantia" panose="02030602050306030303" pitchFamily="18" charset="0"/>
                    <a:ea typeface="Times New Roman" panose="02020603050405020304" pitchFamily="18" charset="0"/>
                  </a:rPr>
                  <a:t> </a:t>
                </a:r>
                <a:r>
                  <a:rPr lang="en-US" sz="2400" dirty="0" err="1">
                    <a:solidFill>
                      <a:srgbClr val="000000"/>
                    </a:solidFill>
                    <a:latin typeface="Constantia" panose="02030602050306030303" pitchFamily="18" charset="0"/>
                    <a:ea typeface="Times New Roman" panose="02020603050405020304" pitchFamily="18" charset="0"/>
                  </a:rPr>
                  <a:t>келген</a:t>
                </a:r>
                <a:r>
                  <a:rPr lang="en-US" sz="2400" dirty="0">
                    <a:solidFill>
                      <a:srgbClr val="000000"/>
                    </a:solidFill>
                    <a:latin typeface="Constantia" panose="02030602050306030303" pitchFamily="18" charset="0"/>
                    <a:ea typeface="Times New Roman" panose="02020603050405020304" pitchFamily="18" charset="0"/>
                  </a:rPr>
                  <a:t> </a:t>
                </a:r>
                <a:r>
                  <a:rPr lang="en-US" sz="2400" dirty="0" err="1">
                    <a:solidFill>
                      <a:srgbClr val="000000"/>
                    </a:solidFill>
                    <a:latin typeface="Constantia" panose="02030602050306030303" pitchFamily="18" charset="0"/>
                    <a:ea typeface="Times New Roman" panose="02020603050405020304" pitchFamily="18" charset="0"/>
                  </a:rPr>
                  <a:t>параллель</a:t>
                </a:r>
                <a:r>
                  <a:rPr lang="en-US" sz="2400" dirty="0">
                    <a:solidFill>
                      <a:srgbClr val="000000"/>
                    </a:solidFill>
                    <a:latin typeface="Constantia" panose="02030602050306030303" pitchFamily="18" charset="0"/>
                    <a:ea typeface="Times New Roman" panose="02020603050405020304" pitchFamily="18" charset="0"/>
                  </a:rPr>
                  <a:t> </a:t>
                </a:r>
                <a:r>
                  <a:rPr lang="en-US" sz="2400" dirty="0" err="1">
                    <a:solidFill>
                      <a:srgbClr val="000000"/>
                    </a:solidFill>
                    <a:latin typeface="Constantia" panose="02030602050306030303" pitchFamily="18" charset="0"/>
                    <a:ea typeface="Times New Roman" panose="02020603050405020304" pitchFamily="18" charset="0"/>
                  </a:rPr>
                  <a:t>күштер</a:t>
                </a:r>
                <a:r>
                  <a:rPr lang="en-US" sz="2400" dirty="0">
                    <a:solidFill>
                      <a:srgbClr val="000000"/>
                    </a:solidFill>
                    <a:latin typeface="Constantia" panose="02030602050306030303" pitchFamily="18" charset="0"/>
                    <a:ea typeface="Times New Roman" panose="02020603050405020304" pitchFamily="18" charset="0"/>
                  </a:rPr>
                  <a:t> </a:t>
                </a:r>
                <a:r>
                  <a:rPr lang="en-US" sz="2400" dirty="0" err="1">
                    <a:solidFill>
                      <a:srgbClr val="000000"/>
                    </a:solidFill>
                    <a:latin typeface="Constantia" panose="02030602050306030303" pitchFamily="18" charset="0"/>
                    <a:ea typeface="Times New Roman" panose="02020603050405020304" pitchFamily="18" charset="0"/>
                  </a:rPr>
                  <a:t>жүйесі</a:t>
                </a:r>
                <a:r>
                  <a:rPr lang="en-US" sz="2400" dirty="0">
                    <a:solidFill>
                      <a:srgbClr val="000000"/>
                    </a:solidFill>
                    <a:latin typeface="Constantia" panose="02030602050306030303" pitchFamily="18" charset="0"/>
                    <a:ea typeface="Times New Roman" panose="02020603050405020304" pitchFamily="18" charset="0"/>
                  </a:rPr>
                  <a:t> </a:t>
                </a:r>
                <a:r>
                  <a:rPr lang="en-US" sz="2400" dirty="0" err="1">
                    <a:solidFill>
                      <a:srgbClr val="000000"/>
                    </a:solidFill>
                    <a:latin typeface="Constantia" panose="02030602050306030303" pitchFamily="18" charset="0"/>
                    <a:ea typeface="Times New Roman" panose="02020603050405020304" pitchFamily="18" charset="0"/>
                  </a:rPr>
                  <a:t>үшін</a:t>
                </a:r>
                <a:r>
                  <a:rPr lang="en-US" sz="2400" dirty="0">
                    <a:solidFill>
                      <a:srgbClr val="000000"/>
                    </a:solidFill>
                    <a:latin typeface="Constantia" panose="02030602050306030303" pitchFamily="18" charset="0"/>
                    <a:ea typeface="Times New Roman" panose="02020603050405020304" pitchFamily="18" charset="0"/>
                  </a:rPr>
                  <a:t> </a:t>
                </a:r>
                <a:r>
                  <a:rPr lang="en-US" sz="2400" dirty="0" err="1">
                    <a:solidFill>
                      <a:srgbClr val="000000"/>
                    </a:solidFill>
                    <a:latin typeface="Constantia" panose="02030602050306030303" pitchFamily="18" charset="0"/>
                    <a:ea typeface="Times New Roman" panose="02020603050405020304" pitchFamily="18" charset="0"/>
                  </a:rPr>
                  <a:t>немесе</a:t>
                </a:r>
                <a:r>
                  <a:rPr lang="en-US" sz="2400" dirty="0">
                    <a:solidFill>
                      <a:srgbClr val="000000"/>
                    </a:solidFill>
                    <a:latin typeface="Constantia" panose="02030602050306030303" pitchFamily="18" charset="0"/>
                    <a:ea typeface="Times New Roman" panose="02020603050405020304" pitchFamily="18" charset="0"/>
                  </a:rPr>
                  <a:t> </a:t>
                </a:r>
                <a:r>
                  <a:rPr lang="en-US" sz="2400" dirty="0" err="1">
                    <a:solidFill>
                      <a:srgbClr val="000000"/>
                    </a:solidFill>
                    <a:latin typeface="Constantia" panose="02030602050306030303" pitchFamily="18" charset="0"/>
                    <a:ea typeface="Times New Roman" panose="02020603050405020304" pitchFamily="18" charset="0"/>
                  </a:rPr>
                  <a:t>бір</a:t>
                </a:r>
                <a:r>
                  <a:rPr lang="en-US" sz="2400" dirty="0">
                    <a:solidFill>
                      <a:srgbClr val="000000"/>
                    </a:solidFill>
                    <a:latin typeface="Constantia" panose="02030602050306030303" pitchFamily="18" charset="0"/>
                    <a:ea typeface="Times New Roman" panose="02020603050405020304" pitchFamily="18" charset="0"/>
                  </a:rPr>
                  <a:t> </a:t>
                </a:r>
                <a:r>
                  <a:rPr lang="en-US" sz="2400" dirty="0" err="1">
                    <a:solidFill>
                      <a:srgbClr val="000000"/>
                    </a:solidFill>
                    <a:latin typeface="Constantia" panose="02030602050306030303" pitchFamily="18" charset="0"/>
                    <a:ea typeface="Times New Roman" panose="02020603050405020304" pitchFamily="18" charset="0"/>
                  </a:rPr>
                  <a:t>жазықтықта</a:t>
                </a:r>
                <a:r>
                  <a:rPr lang="en-US" sz="2400" dirty="0">
                    <a:solidFill>
                      <a:srgbClr val="000000"/>
                    </a:solidFill>
                    <a:latin typeface="Constantia" panose="02030602050306030303" pitchFamily="18" charset="0"/>
                    <a:ea typeface="Times New Roman" panose="02020603050405020304" pitchFamily="18" charset="0"/>
                  </a:rPr>
                  <a:t> </a:t>
                </a:r>
                <a:r>
                  <a:rPr lang="en-US" sz="2400" dirty="0" err="1">
                    <a:solidFill>
                      <a:srgbClr val="000000"/>
                    </a:solidFill>
                    <a:latin typeface="Constantia" panose="02030602050306030303" pitchFamily="18" charset="0"/>
                    <a:ea typeface="Times New Roman" panose="02020603050405020304" pitchFamily="18" charset="0"/>
                  </a:rPr>
                  <a:t>жатқан</a:t>
                </a:r>
                <a:r>
                  <a:rPr lang="en-US" sz="2400" dirty="0">
                    <a:solidFill>
                      <a:srgbClr val="000000"/>
                    </a:solidFill>
                    <a:latin typeface="Constantia" panose="02030602050306030303" pitchFamily="18" charset="0"/>
                    <a:ea typeface="Times New Roman" panose="02020603050405020304" pitchFamily="18" charset="0"/>
                  </a:rPr>
                  <a:t> </a:t>
                </a:r>
                <a:r>
                  <a:rPr lang="en-US" sz="2400" dirty="0" err="1">
                    <a:solidFill>
                      <a:srgbClr val="000000"/>
                    </a:solidFill>
                    <a:latin typeface="Constantia" panose="02030602050306030303" pitchFamily="18" charset="0"/>
                    <a:ea typeface="Times New Roman" panose="02020603050405020304" pitchFamily="18" charset="0"/>
                  </a:rPr>
                  <a:t>күштер</a:t>
                </a:r>
                <a:r>
                  <a:rPr lang="en-US" sz="2400" dirty="0">
                    <a:solidFill>
                      <a:srgbClr val="000000"/>
                    </a:solidFill>
                    <a:latin typeface="Constantia" panose="02030602050306030303" pitchFamily="18" charset="0"/>
                    <a:ea typeface="Times New Roman" panose="02020603050405020304" pitchFamily="18" charset="0"/>
                  </a:rPr>
                  <a:t> </a:t>
                </a:r>
                <a:r>
                  <a:rPr lang="en-US" sz="2400" dirty="0" err="1">
                    <a:solidFill>
                      <a:srgbClr val="000000"/>
                    </a:solidFill>
                    <a:latin typeface="Constantia" panose="02030602050306030303" pitchFamily="18" charset="0"/>
                    <a:ea typeface="Times New Roman" panose="02020603050405020304" pitchFamily="18" charset="0"/>
                  </a:rPr>
                  <a:t>үшін</a:t>
                </a:r>
                <a:r>
                  <a:rPr lang="en-US" sz="2400" dirty="0">
                    <a:solidFill>
                      <a:srgbClr val="000000"/>
                    </a:solidFill>
                    <a:latin typeface="Constantia" panose="02030602050306030303" pitchFamily="18" charset="0"/>
                    <a:ea typeface="Times New Roman" panose="02020603050405020304" pitchFamily="18" charset="0"/>
                  </a:rPr>
                  <a:t> </a:t>
                </a:r>
                <a:r>
                  <a:rPr lang="en-US" sz="2400" dirty="0" err="1">
                    <a:solidFill>
                      <a:srgbClr val="000000"/>
                    </a:solidFill>
                    <a:latin typeface="Constantia" panose="02030602050306030303" pitchFamily="18" charset="0"/>
                    <a:ea typeface="Times New Roman" panose="02020603050405020304" pitchFamily="18" charset="0"/>
                  </a:rPr>
                  <a:t>әрқашан</a:t>
                </a:r>
                <a:r>
                  <a:rPr lang="en-US" sz="2400" dirty="0">
                    <a:solidFill>
                      <a:srgbClr val="000000"/>
                    </a:solidFill>
                    <a:latin typeface="Constantia" panose="02030602050306030303" pitchFamily="18" charset="0"/>
                    <a:ea typeface="Times New Roman" panose="02020603050405020304" pitchFamily="18" charset="0"/>
                  </a:rPr>
                  <a:t> </a:t>
                </a:r>
                <a:r>
                  <a:rPr lang="en-US" sz="2400" dirty="0" err="1">
                    <a:solidFill>
                      <a:srgbClr val="000000"/>
                    </a:solidFill>
                    <a:latin typeface="Constantia" panose="02030602050306030303" pitchFamily="18" charset="0"/>
                    <a:ea typeface="Times New Roman" panose="02020603050405020304" pitchFamily="18" charset="0"/>
                  </a:rPr>
                  <a:t>орын</a:t>
                </a:r>
                <a:r>
                  <a:rPr lang="en-US" sz="2400" dirty="0">
                    <a:solidFill>
                      <a:srgbClr val="000000"/>
                    </a:solidFill>
                    <a:latin typeface="Constantia" panose="02030602050306030303" pitchFamily="18" charset="0"/>
                    <a:ea typeface="Times New Roman" panose="02020603050405020304" pitchFamily="18" charset="0"/>
                  </a:rPr>
                  <a:t> </a:t>
                </a:r>
                <a:r>
                  <a:rPr lang="en-US" sz="2400" dirty="0" err="1">
                    <a:solidFill>
                      <a:srgbClr val="000000"/>
                    </a:solidFill>
                    <a:latin typeface="Constantia" panose="02030602050306030303" pitchFamily="18" charset="0"/>
                    <a:ea typeface="Times New Roman" panose="02020603050405020304" pitchFamily="18" charset="0"/>
                  </a:rPr>
                  <a:t>алатынына</a:t>
                </a:r>
                <a:r>
                  <a:rPr lang="en-US" sz="2400" dirty="0">
                    <a:solidFill>
                      <a:srgbClr val="000000"/>
                    </a:solidFill>
                    <a:latin typeface="Constantia" panose="02030602050306030303" pitchFamily="18" charset="0"/>
                    <a:ea typeface="Times New Roman" panose="02020603050405020304" pitchFamily="18" charset="0"/>
                  </a:rPr>
                  <a:t> </a:t>
                </a:r>
                <a:r>
                  <a:rPr lang="en-US" sz="2400" dirty="0" err="1">
                    <a:solidFill>
                      <a:srgbClr val="000000"/>
                    </a:solidFill>
                    <a:latin typeface="Constantia" panose="02030602050306030303" pitchFamily="18" charset="0"/>
                    <a:ea typeface="Times New Roman" panose="02020603050405020304" pitchFamily="18" charset="0"/>
                  </a:rPr>
                  <a:t>көз</a:t>
                </a:r>
                <a:r>
                  <a:rPr lang="en-US" sz="2400" dirty="0">
                    <a:solidFill>
                      <a:srgbClr val="000000"/>
                    </a:solidFill>
                    <a:latin typeface="Constantia" panose="02030602050306030303" pitchFamily="18" charset="0"/>
                    <a:ea typeface="Times New Roman" panose="02020603050405020304" pitchFamily="18" charset="0"/>
                  </a:rPr>
                  <a:t> </a:t>
                </a:r>
                <a:r>
                  <a:rPr lang="en-US" sz="2400" dirty="0" err="1">
                    <a:solidFill>
                      <a:srgbClr val="000000"/>
                    </a:solidFill>
                    <a:latin typeface="Constantia" panose="02030602050306030303" pitchFamily="18" charset="0"/>
                    <a:ea typeface="Times New Roman" panose="02020603050405020304" pitchFamily="18" charset="0"/>
                  </a:rPr>
                  <a:t>жеткізуге</a:t>
                </a:r>
                <a:r>
                  <a:rPr lang="en-US" sz="2400" dirty="0">
                    <a:solidFill>
                      <a:srgbClr val="000000"/>
                    </a:solidFill>
                    <a:latin typeface="Constantia" panose="02030602050306030303" pitchFamily="18" charset="0"/>
                    <a:ea typeface="Times New Roman" panose="02020603050405020304" pitchFamily="18" charset="0"/>
                  </a:rPr>
                  <a:t> </a:t>
                </a:r>
                <a:r>
                  <a:rPr lang="en-US" sz="2400" dirty="0" err="1">
                    <a:solidFill>
                      <a:srgbClr val="000000"/>
                    </a:solidFill>
                    <a:latin typeface="Constantia" panose="02030602050306030303" pitchFamily="18" charset="0"/>
                    <a:ea typeface="Times New Roman" panose="02020603050405020304" pitchFamily="18" charset="0"/>
                  </a:rPr>
                  <a:t>болады</a:t>
                </a:r>
                <a:r>
                  <a:rPr lang="en-US" sz="1800" dirty="0">
                    <a:solidFill>
                      <a:srgbClr val="000000"/>
                    </a:solidFill>
                    <a:effectLst/>
                    <a:latin typeface="Times New Roman" panose="02020603050405020304" pitchFamily="18" charset="0"/>
                    <a:ea typeface="Times New Roman" panose="02020603050405020304" pitchFamily="18" charset="0"/>
                  </a:rPr>
                  <a:t>. </a:t>
                </a:r>
                <a:endParaRPr lang="ru-RU" sz="1100" dirty="0">
                  <a:effectLst/>
                  <a:latin typeface="Times New Roman" panose="02020603050405020304" pitchFamily="18" charset="0"/>
                  <a:ea typeface="Times New Roman" panose="02020603050405020304" pitchFamily="18" charset="0"/>
                </a:endParaRPr>
              </a:p>
            </p:txBody>
          </p:sp>
        </mc:Choice>
        <mc:Fallback xmlns="">
          <p:sp>
            <p:nvSpPr>
              <p:cNvPr id="9" name="TextBox 8">
                <a:extLst>
                  <a:ext uri="{FF2B5EF4-FFF2-40B4-BE49-F238E27FC236}">
                    <a16:creationId xmlns:a16="http://schemas.microsoft.com/office/drawing/2014/main" id="{563901A4-5971-40EE-9EE9-EC808E7E83F0}"/>
                  </a:ext>
                </a:extLst>
              </p:cNvPr>
              <p:cNvSpPr txBox="1">
                <a:spLocks noRot="1" noChangeAspect="1" noMove="1" noResize="1" noEditPoints="1" noAdjustHandles="1" noChangeArrowheads="1" noChangeShapeType="1" noTextEdit="1"/>
              </p:cNvSpPr>
              <p:nvPr/>
            </p:nvSpPr>
            <p:spPr>
              <a:xfrm>
                <a:off x="4788024" y="1668197"/>
                <a:ext cx="3835752" cy="3830408"/>
              </a:xfrm>
              <a:prstGeom prst="rect">
                <a:avLst/>
              </a:prstGeom>
              <a:blipFill>
                <a:blip r:embed="rId4"/>
                <a:stretch>
                  <a:fillRect l="-2381" t="-1592" r="-2381" b="-2707"/>
                </a:stretch>
              </a:blipFill>
            </p:spPr>
            <p:txBody>
              <a:bodyPr/>
              <a:lstStyle/>
              <a:p>
                <a:r>
                  <a:rPr lang="ru-RU">
                    <a:noFill/>
                  </a:rPr>
                  <a:t> </a:t>
                </a:r>
              </a:p>
            </p:txBody>
          </p:sp>
        </mc:Fallback>
      </mc:AlternateContent>
    </p:spTree>
    <p:extLst>
      <p:ext uri="{BB962C8B-B14F-4D97-AF65-F5344CB8AC3E}">
        <p14:creationId xmlns:p14="http://schemas.microsoft.com/office/powerpoint/2010/main" val="131310131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EEF2EFF8-EE04-4A5F-9060-8046C0C9D345}"/>
                  </a:ext>
                </a:extLst>
              </p:cNvPr>
              <p:cNvSpPr txBox="1"/>
              <p:nvPr/>
            </p:nvSpPr>
            <p:spPr>
              <a:xfrm>
                <a:off x="1187624" y="620688"/>
                <a:ext cx="7056784" cy="2433680"/>
              </a:xfrm>
              <a:prstGeom prst="rect">
                <a:avLst/>
              </a:prstGeom>
              <a:noFill/>
            </p:spPr>
            <p:txBody>
              <a:bodyPr wrap="square">
                <a:spAutoFit/>
              </a:bodyPr>
              <a:lstStyle/>
              <a:p>
                <a:pPr indent="288290" algn="just"/>
                <a:r>
                  <a:rPr lang="en-US" sz="2000" dirty="0">
                    <a:solidFill>
                      <a:srgbClr val="000000"/>
                    </a:solidFill>
                    <a:effectLst/>
                    <a:latin typeface="Constantia" panose="02030602050306030303" pitchFamily="18" charset="0"/>
                    <a:ea typeface="Times New Roman" panose="02020603050405020304" pitchFamily="18" charset="0"/>
                  </a:rPr>
                  <a:t>4. </a:t>
                </a:r>
                <a:r>
                  <a:rPr lang="en-US" sz="2000" dirty="0" err="1">
                    <a:solidFill>
                      <a:srgbClr val="000000"/>
                    </a:solidFill>
                    <a:effectLst/>
                    <a:latin typeface="Constantia" panose="02030602050306030303" pitchFamily="18" charset="0"/>
                    <a:ea typeface="Times New Roman" panose="02020603050405020304" pitchFamily="18" charset="0"/>
                  </a:rPr>
                  <a:t>Егер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берілген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күштер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жүйесі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үшін</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en-US" sz="2000" i="1" dirty="0">
                    <a:solidFill>
                      <a:srgbClr val="000000"/>
                    </a:solidFill>
                    <a:effectLst/>
                    <a:latin typeface="Constantia" panose="02030602050306030303" pitchFamily="18" charset="0"/>
                    <a:ea typeface="Times New Roman" panose="02020603050405020304" pitchFamily="18" charset="0"/>
                  </a:rPr>
                  <a:t>≠0</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m:rPr>
                            <m:sty m:val="p"/>
                          </m:rPr>
                          <a:rPr lang="en-US" sz="2000">
                            <a:solidFill>
                              <a:srgbClr val="000000"/>
                            </a:solidFill>
                            <a:effectLst/>
                            <a:latin typeface="Cambria Math" panose="02040503050406030204" pitchFamily="18" charset="0"/>
                            <a:ea typeface="Times New Roman" panose="02020603050405020304" pitchFamily="18" charset="0"/>
                          </a:rPr>
                          <m:t>M</m:t>
                        </m:r>
                      </m:e>
                    </m:acc>
                  </m:oMath>
                </a14:m>
                <a:r>
                  <a:rPr lang="en-US" sz="2000" baseline="-25000" dirty="0">
                    <a:solidFill>
                      <a:srgbClr val="000000"/>
                    </a:solidFill>
                    <a:effectLst/>
                    <a:latin typeface="Constantia" panose="02030602050306030303" pitchFamily="18" charset="0"/>
                    <a:ea typeface="Times New Roman" panose="02020603050405020304" pitchFamily="18" charset="0"/>
                  </a:rPr>
                  <a:t>O</a:t>
                </a:r>
                <a:r>
                  <a:rPr lang="en-US" sz="2000" dirty="0">
                    <a:solidFill>
                      <a:srgbClr val="000000"/>
                    </a:solidFill>
                    <a:effectLst/>
                    <a:latin typeface="Constantia" panose="02030602050306030303" pitchFamily="18" charset="0"/>
                    <a:ea typeface="Times New Roman" panose="02020603050405020304" pitchFamily="18" charset="0"/>
                  </a:rPr>
                  <a:t>≠0 </a:t>
                </a:r>
                <a:r>
                  <a:rPr lang="en-US" sz="2000" dirty="0" err="1">
                    <a:solidFill>
                      <a:srgbClr val="000000"/>
                    </a:solidFill>
                    <a:effectLst/>
                    <a:latin typeface="Constantia" panose="02030602050306030303" pitchFamily="18" charset="0"/>
                    <a:ea typeface="Times New Roman" panose="02020603050405020304" pitchFamily="18" charset="0"/>
                  </a:rPr>
                  <a:t>және</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en-US" sz="2000" dirty="0">
                    <a:solidFill>
                      <a:srgbClr val="000000"/>
                    </a:solidFill>
                    <a:effectLst/>
                    <a:latin typeface="Constantia" panose="02030602050306030303" pitchFamily="18" charset="0"/>
                    <a:ea typeface="Times New Roman" panose="02020603050405020304" pitchFamily="18" charset="0"/>
                  </a:rPr>
                  <a:t>//</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m:rPr>
                            <m:sty m:val="p"/>
                          </m:rPr>
                          <a:rPr lang="en-US" sz="2000">
                            <a:solidFill>
                              <a:srgbClr val="000000"/>
                            </a:solidFill>
                            <a:effectLst/>
                            <a:latin typeface="Cambria Math" panose="02040503050406030204" pitchFamily="18" charset="0"/>
                            <a:ea typeface="Times New Roman" panose="02020603050405020304" pitchFamily="18" charset="0"/>
                          </a:rPr>
                          <m:t>M</m:t>
                        </m:r>
                      </m:e>
                    </m:acc>
                  </m:oMath>
                </a14:m>
                <a:r>
                  <a:rPr lang="en-US" sz="2000" baseline="-25000" dirty="0">
                    <a:solidFill>
                      <a:srgbClr val="000000"/>
                    </a:solidFill>
                    <a:effectLst/>
                    <a:latin typeface="Constantia" panose="02030602050306030303" pitchFamily="18" charset="0"/>
                    <a:ea typeface="Times New Roman" panose="02020603050405020304" pitchFamily="18" charset="0"/>
                  </a:rPr>
                  <a:t>O</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болса</a:t>
                </a:r>
                <a:r>
                  <a:rPr lang="en-US" sz="2000" dirty="0">
                    <a:solidFill>
                      <a:srgbClr val="000000"/>
                    </a:solidFill>
                    <a:effectLst/>
                    <a:latin typeface="Constantia" panose="02030602050306030303" pitchFamily="18" charset="0"/>
                    <a:ea typeface="Times New Roman" panose="02020603050405020304" pitchFamily="18" charset="0"/>
                  </a:rPr>
                  <a:t> (5</a:t>
                </a:r>
                <a:r>
                  <a:rPr lang="kk-KZ" sz="2000" dirty="0">
                    <a:solidFill>
                      <a:srgbClr val="000000"/>
                    </a:solidFill>
                    <a:effectLst/>
                    <a:latin typeface="Constantia" panose="02030602050306030303" pitchFamily="18" charset="0"/>
                    <a:ea typeface="Times New Roman" panose="02020603050405020304" pitchFamily="18" charset="0"/>
                  </a:rPr>
                  <a:t>.3</a:t>
                </a:r>
                <a:r>
                  <a:rPr lang="en-US" sz="2000" dirty="0">
                    <a:solidFill>
                      <a:srgbClr val="000000"/>
                    </a:solidFill>
                    <a:effectLst/>
                    <a:latin typeface="Constantia" panose="02030602050306030303" pitchFamily="18" charset="0"/>
                    <a:ea typeface="Times New Roman" panose="02020603050405020304" pitchFamily="18" charset="0"/>
                  </a:rPr>
                  <a:t>, а-</a:t>
                </a:r>
                <a:r>
                  <a:rPr lang="en-US" sz="2000" dirty="0" err="1">
                    <a:solidFill>
                      <a:srgbClr val="000000"/>
                    </a:solidFill>
                    <a:effectLst/>
                    <a:latin typeface="Constantia" panose="02030602050306030303" pitchFamily="18" charset="0"/>
                    <a:ea typeface="Times New Roman" panose="02020603050405020304" pitchFamily="18" charset="0"/>
                  </a:rPr>
                  <a:t>сурет</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онда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күштер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жүйесі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бір</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күшке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және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осы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күшке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перпендикуляр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жазықтықта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жататын</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en-US" sz="2000" i="1">
                            <a:solidFill>
                              <a:srgbClr val="000000"/>
                            </a:solidFill>
                            <a:effectLst/>
                            <a:latin typeface="Cambria Math" panose="02040503050406030204" pitchFamily="18" charset="0"/>
                            <a:ea typeface="Times New Roman" panose="02020603050405020304" pitchFamily="18" charset="0"/>
                          </a:rPr>
                          <m:t>𝑃</m:t>
                        </m:r>
                      </m:e>
                    </m:acc>
                  </m:oMath>
                </a14:m>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en-US" sz="2000" i="1">
                            <a:solidFill>
                              <a:srgbClr val="000000"/>
                            </a:solidFill>
                            <a:effectLst/>
                            <a:latin typeface="Cambria Math" panose="02040503050406030204" pitchFamily="18" charset="0"/>
                            <a:ea typeface="Times New Roman" panose="02020603050405020304" pitchFamily="18" charset="0"/>
                          </a:rPr>
                          <m:t>𝑃</m:t>
                        </m:r>
                      </m:e>
                    </m:acc>
                  </m:oMath>
                </a14:m>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бір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қос</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күшке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келтіріледі</a:t>
                </a:r>
                <a:r>
                  <a:rPr lang="en-US" sz="2000" dirty="0">
                    <a:solidFill>
                      <a:srgbClr val="000000"/>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5.3</a:t>
                </a:r>
                <a:r>
                  <a:rPr lang="en-US" sz="2000" dirty="0">
                    <a:solidFill>
                      <a:srgbClr val="000000"/>
                    </a:solidFill>
                    <a:effectLst/>
                    <a:latin typeface="Constantia" panose="02030602050306030303" pitchFamily="18" charset="0"/>
                    <a:ea typeface="Times New Roman" panose="02020603050405020304" pitchFamily="18" charset="0"/>
                  </a:rPr>
                  <a:t>, ә-</a:t>
                </a:r>
                <a:r>
                  <a:rPr lang="en-US" sz="2000" dirty="0" err="1">
                    <a:solidFill>
                      <a:srgbClr val="000000"/>
                    </a:solidFill>
                    <a:effectLst/>
                    <a:latin typeface="Constantia" panose="02030602050306030303" pitchFamily="18" charset="0"/>
                    <a:ea typeface="Times New Roman" panose="02020603050405020304" pitchFamily="18" charset="0"/>
                  </a:rPr>
                  <a:t>сурет</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Күш</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пен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қос</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күштің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мұндай</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жиынтығы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динамикалық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винт</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деп</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аталады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ал</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векторы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бойымен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бағытталатын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түзу</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винттің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өсі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болады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Одан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әрі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күштер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жүйесі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осы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күйде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қалады</a:t>
                </a:r>
                <a:r>
                  <a:rPr lang="en-US" sz="2000" dirty="0">
                    <a:solidFill>
                      <a:srgbClr val="000000"/>
                    </a:solidFill>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p:txBody>
          </p:sp>
        </mc:Choice>
        <mc:Fallback xmlns="">
          <p:sp>
            <p:nvSpPr>
              <p:cNvPr id="3" name="TextBox 2">
                <a:extLst>
                  <a:ext uri="{FF2B5EF4-FFF2-40B4-BE49-F238E27FC236}">
                    <a16:creationId xmlns:a16="http://schemas.microsoft.com/office/drawing/2014/main" id="{EEF2EFF8-EE04-4A5F-9060-8046C0C9D345}"/>
                  </a:ext>
                </a:extLst>
              </p:cNvPr>
              <p:cNvSpPr txBox="1">
                <a:spLocks noRot="1" noChangeAspect="1" noMove="1" noResize="1" noEditPoints="1" noAdjustHandles="1" noChangeArrowheads="1" noChangeShapeType="1" noTextEdit="1"/>
              </p:cNvSpPr>
              <p:nvPr/>
            </p:nvSpPr>
            <p:spPr>
              <a:xfrm>
                <a:off x="1187624" y="620688"/>
                <a:ext cx="7056784" cy="2433680"/>
              </a:xfrm>
              <a:prstGeom prst="rect">
                <a:avLst/>
              </a:prstGeom>
              <a:blipFill>
                <a:blip r:embed="rId2"/>
                <a:stretch>
                  <a:fillRect l="-951" t="-3509" r="-951" b="-3759"/>
                </a:stretch>
              </a:blipFill>
            </p:spPr>
            <p:txBody>
              <a:bodyPr/>
              <a:lstStyle/>
              <a:p>
                <a:r>
                  <a:rPr lang="ru-RU">
                    <a:noFill/>
                  </a:rPr>
                  <a:t> </a:t>
                </a:r>
              </a:p>
            </p:txBody>
          </p:sp>
        </mc:Fallback>
      </mc:AlternateContent>
      <p:pic>
        <p:nvPicPr>
          <p:cNvPr id="4" name="Рисунок 3">
            <a:extLst>
              <a:ext uri="{FF2B5EF4-FFF2-40B4-BE49-F238E27FC236}">
                <a16:creationId xmlns:a16="http://schemas.microsoft.com/office/drawing/2014/main" id="{E00F00F2-C1D3-44BC-832D-70F50E1F555B}"/>
              </a:ext>
            </a:extLst>
          </p:cNvPr>
          <p:cNvPicPr/>
          <p:nvPr/>
        </p:nvPicPr>
        <p:blipFill>
          <a:blip r:embed="rId3"/>
          <a:stretch>
            <a:fillRect/>
          </a:stretch>
        </p:blipFill>
        <p:spPr>
          <a:xfrm>
            <a:off x="2411760" y="3356992"/>
            <a:ext cx="4909398" cy="2232248"/>
          </a:xfrm>
          <a:prstGeom prst="rect">
            <a:avLst/>
          </a:prstGeom>
        </p:spPr>
      </p:pic>
      <p:sp>
        <p:nvSpPr>
          <p:cNvPr id="7" name="TextBox 6">
            <a:extLst>
              <a:ext uri="{FF2B5EF4-FFF2-40B4-BE49-F238E27FC236}">
                <a16:creationId xmlns:a16="http://schemas.microsoft.com/office/drawing/2014/main" id="{25B99223-282D-4B46-8F3D-54AC8D2C9D11}"/>
              </a:ext>
            </a:extLst>
          </p:cNvPr>
          <p:cNvSpPr txBox="1"/>
          <p:nvPr/>
        </p:nvSpPr>
        <p:spPr>
          <a:xfrm>
            <a:off x="2483768" y="5707198"/>
            <a:ext cx="4572000" cy="400110"/>
          </a:xfrm>
          <a:prstGeom prst="rect">
            <a:avLst/>
          </a:prstGeom>
          <a:noFill/>
        </p:spPr>
        <p:txBody>
          <a:bodyPr wrap="square">
            <a:spAutoFit/>
          </a:bodyPr>
          <a:lstStyle/>
          <a:p>
            <a:pPr indent="288290" algn="ctr"/>
            <a:r>
              <a:rPr lang="en-US" sz="2000" dirty="0">
                <a:solidFill>
                  <a:srgbClr val="000000"/>
                </a:solidFill>
                <a:latin typeface="Constantia" panose="02030602050306030303" pitchFamily="18" charset="0"/>
              </a:rPr>
              <a:t>5</a:t>
            </a:r>
            <a:r>
              <a:rPr lang="kk-KZ" sz="2000" dirty="0">
                <a:solidFill>
                  <a:srgbClr val="000000"/>
                </a:solidFill>
                <a:latin typeface="Constantia" panose="02030602050306030303" pitchFamily="18" charset="0"/>
              </a:rPr>
              <a:t>.</a:t>
            </a:r>
            <a:r>
              <a:rPr lang="en-US" sz="2000" dirty="0">
                <a:solidFill>
                  <a:srgbClr val="000000"/>
                </a:solidFill>
                <a:latin typeface="Constantia" panose="02030602050306030303" pitchFamily="18" charset="0"/>
              </a:rPr>
              <a:t>3</a:t>
            </a:r>
            <a:r>
              <a:rPr lang="kk-KZ" sz="2000" dirty="0">
                <a:solidFill>
                  <a:srgbClr val="000000"/>
                </a:solidFill>
                <a:latin typeface="Constantia" panose="02030602050306030303" pitchFamily="18" charset="0"/>
              </a:rPr>
              <a:t> – сурет. </a:t>
            </a:r>
            <a:endParaRPr lang="ru-RU" sz="2000" dirty="0">
              <a:solidFill>
                <a:srgbClr val="000000"/>
              </a:solidFill>
              <a:latin typeface="Constantia" panose="02030602050306030303" pitchFamily="18" charset="0"/>
            </a:endParaRPr>
          </a:p>
        </p:txBody>
      </p:sp>
    </p:spTree>
    <p:extLst>
      <p:ext uri="{BB962C8B-B14F-4D97-AF65-F5344CB8AC3E}">
        <p14:creationId xmlns:p14="http://schemas.microsoft.com/office/powerpoint/2010/main" val="233910570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DEA64DF1-ADB9-4676-99A4-8B48AC405C0B}"/>
                  </a:ext>
                </a:extLst>
              </p:cNvPr>
              <p:cNvSpPr txBox="1"/>
              <p:nvPr/>
            </p:nvSpPr>
            <p:spPr>
              <a:xfrm>
                <a:off x="1115616" y="764704"/>
                <a:ext cx="7128792" cy="1398203"/>
              </a:xfrm>
              <a:prstGeom prst="rect">
                <a:avLst/>
              </a:prstGeom>
              <a:noFill/>
            </p:spPr>
            <p:txBody>
              <a:bodyPr wrap="square">
                <a:spAutoFit/>
              </a:bodyPr>
              <a:lstStyle/>
              <a:p>
                <a:pPr indent="288290" algn="just"/>
                <a:r>
                  <a:rPr lang="en-US" sz="2000" dirty="0" err="1">
                    <a:solidFill>
                      <a:srgbClr val="000000"/>
                    </a:solidFill>
                    <a:effectLst/>
                    <a:latin typeface="Constantia" panose="02030602050306030303" pitchFamily="18" charset="0"/>
                    <a:ea typeface="Times New Roman" panose="02020603050405020304" pitchFamily="18" charset="0"/>
                  </a:rPr>
                  <a:t>Егер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берілген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күштер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жүйесі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үшін</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en-US" sz="2000" i="1" dirty="0">
                    <a:solidFill>
                      <a:srgbClr val="000000"/>
                    </a:solidFill>
                    <a:effectLst/>
                    <a:latin typeface="Constantia" panose="02030602050306030303" pitchFamily="18" charset="0"/>
                    <a:ea typeface="Times New Roman" panose="02020603050405020304" pitchFamily="18" charset="0"/>
                  </a:rPr>
                  <a:t>≠0</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m:rPr>
                            <m:sty m:val="p"/>
                          </m:rPr>
                          <a:rPr lang="en-US" sz="2000">
                            <a:solidFill>
                              <a:srgbClr val="000000"/>
                            </a:solidFill>
                            <a:effectLst/>
                            <a:latin typeface="Cambria Math" panose="02040503050406030204" pitchFamily="18" charset="0"/>
                            <a:ea typeface="Times New Roman" panose="02020603050405020304" pitchFamily="18" charset="0"/>
                          </a:rPr>
                          <m:t>M</m:t>
                        </m:r>
                      </m:e>
                    </m:acc>
                  </m:oMath>
                </a14:m>
                <a:r>
                  <a:rPr lang="en-US" sz="2000" baseline="-25000" dirty="0">
                    <a:solidFill>
                      <a:srgbClr val="000000"/>
                    </a:solidFill>
                    <a:effectLst/>
                    <a:latin typeface="Constantia" panose="02030602050306030303" pitchFamily="18" charset="0"/>
                    <a:ea typeface="Times New Roman" panose="02020603050405020304" pitchFamily="18" charset="0"/>
                  </a:rPr>
                  <a:t>O</a:t>
                </a:r>
                <a:r>
                  <a:rPr lang="en-US" sz="2000" dirty="0">
                    <a:solidFill>
                      <a:srgbClr val="000000"/>
                    </a:solidFill>
                    <a:effectLst/>
                    <a:latin typeface="Constantia" panose="02030602050306030303" pitchFamily="18" charset="0"/>
                    <a:ea typeface="Times New Roman" panose="02020603050405020304" pitchFamily="18" charset="0"/>
                  </a:rPr>
                  <a:t>≠0, </a:t>
                </a:r>
                <a:r>
                  <a:rPr lang="en-US" sz="2000" dirty="0" err="1">
                    <a:solidFill>
                      <a:srgbClr val="000000"/>
                    </a:solidFill>
                    <a:effectLst/>
                    <a:latin typeface="Constantia" panose="02030602050306030303" pitchFamily="18" charset="0"/>
                    <a:ea typeface="Times New Roman" panose="02020603050405020304" pitchFamily="18" charset="0"/>
                  </a:rPr>
                  <a:t>бірақ</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пен</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m:rPr>
                            <m:sty m:val="p"/>
                          </m:rPr>
                          <a:rPr lang="en-US" sz="2000">
                            <a:solidFill>
                              <a:srgbClr val="000000"/>
                            </a:solidFill>
                            <a:effectLst/>
                            <a:latin typeface="Cambria Math" panose="02040503050406030204" pitchFamily="18" charset="0"/>
                            <a:ea typeface="Times New Roman" panose="02020603050405020304" pitchFamily="18" charset="0"/>
                          </a:rPr>
                          <m:t>M</m:t>
                        </m:r>
                      </m:e>
                    </m:acc>
                  </m:oMath>
                </a14:m>
                <a:r>
                  <a:rPr lang="en-US" sz="2000" baseline="-25000" dirty="0">
                    <a:solidFill>
                      <a:srgbClr val="000000"/>
                    </a:solidFill>
                    <a:effectLst/>
                    <a:latin typeface="Constantia" panose="02030602050306030303" pitchFamily="18" charset="0"/>
                    <a:ea typeface="Times New Roman" panose="02020603050405020304" pitchFamily="18" charset="0"/>
                  </a:rPr>
                  <a:t>O</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векторлары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бір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біріне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перпендикуляр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параллель</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болмаса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онда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күштер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жүйесі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бұл</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жолы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динамикалық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винтке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келтіріледі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Бірақ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винттің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өсі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i="1" dirty="0">
                    <a:solidFill>
                      <a:srgbClr val="000000"/>
                    </a:solidFill>
                    <a:effectLst/>
                    <a:latin typeface="Constantia" panose="02030602050306030303" pitchFamily="18" charset="0"/>
                    <a:ea typeface="Times New Roman" panose="02020603050405020304" pitchFamily="18" charset="0"/>
                  </a:rPr>
                  <a:t>О</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центрінен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өтпейді</a:t>
                </a:r>
                <a:r>
                  <a:rPr lang="en-US"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p:txBody>
          </p:sp>
        </mc:Choice>
        <mc:Fallback xmlns="">
          <p:sp>
            <p:nvSpPr>
              <p:cNvPr id="3" name="TextBox 2">
                <a:extLst>
                  <a:ext uri="{FF2B5EF4-FFF2-40B4-BE49-F238E27FC236}">
                    <a16:creationId xmlns:a16="http://schemas.microsoft.com/office/drawing/2014/main" id="{DEA64DF1-ADB9-4676-99A4-8B48AC405C0B}"/>
                  </a:ext>
                </a:extLst>
              </p:cNvPr>
              <p:cNvSpPr txBox="1">
                <a:spLocks noRot="1" noChangeAspect="1" noMove="1" noResize="1" noEditPoints="1" noAdjustHandles="1" noChangeArrowheads="1" noChangeShapeType="1" noTextEdit="1"/>
              </p:cNvSpPr>
              <p:nvPr/>
            </p:nvSpPr>
            <p:spPr>
              <a:xfrm>
                <a:off x="1115616" y="764704"/>
                <a:ext cx="7128792" cy="1398203"/>
              </a:xfrm>
              <a:prstGeom prst="rect">
                <a:avLst/>
              </a:prstGeom>
              <a:blipFill>
                <a:blip r:embed="rId2"/>
                <a:stretch>
                  <a:fillRect l="-855" t="-6087" r="-941" b="-6522"/>
                </a:stretch>
              </a:blipFill>
            </p:spPr>
            <p:txBody>
              <a:bodyPr/>
              <a:lstStyle/>
              <a:p>
                <a:r>
                  <a:rPr lang="ru-RU">
                    <a:noFill/>
                  </a:rPr>
                  <a:t> </a:t>
                </a:r>
              </a:p>
            </p:txBody>
          </p:sp>
        </mc:Fallback>
      </mc:AlternateContent>
      <p:pic>
        <p:nvPicPr>
          <p:cNvPr id="4" name="Рисунок 3">
            <a:extLst>
              <a:ext uri="{FF2B5EF4-FFF2-40B4-BE49-F238E27FC236}">
                <a16:creationId xmlns:a16="http://schemas.microsoft.com/office/drawing/2014/main" id="{9F19E482-42EE-4E44-8026-42D7EDA12A9A}"/>
              </a:ext>
            </a:extLst>
          </p:cNvPr>
          <p:cNvPicPr/>
          <p:nvPr/>
        </p:nvPicPr>
        <p:blipFill>
          <a:blip r:embed="rId3"/>
          <a:stretch>
            <a:fillRect/>
          </a:stretch>
        </p:blipFill>
        <p:spPr>
          <a:xfrm>
            <a:off x="2699792" y="2486943"/>
            <a:ext cx="3960440" cy="2664296"/>
          </a:xfrm>
          <a:prstGeom prst="rect">
            <a:avLst/>
          </a:prstGeom>
        </p:spPr>
      </p:pic>
      <p:sp>
        <p:nvSpPr>
          <p:cNvPr id="7" name="TextBox 6">
            <a:extLst>
              <a:ext uri="{FF2B5EF4-FFF2-40B4-BE49-F238E27FC236}">
                <a16:creationId xmlns:a16="http://schemas.microsoft.com/office/drawing/2014/main" id="{4ECBB1A8-0931-4ED1-936D-5C4FA981DF43}"/>
              </a:ext>
            </a:extLst>
          </p:cNvPr>
          <p:cNvSpPr txBox="1"/>
          <p:nvPr/>
        </p:nvSpPr>
        <p:spPr>
          <a:xfrm>
            <a:off x="2915816" y="5475275"/>
            <a:ext cx="4572000" cy="400110"/>
          </a:xfrm>
          <a:prstGeom prst="rect">
            <a:avLst/>
          </a:prstGeom>
          <a:noFill/>
        </p:spPr>
        <p:txBody>
          <a:bodyPr wrap="square">
            <a:spAutoFit/>
          </a:bodyPr>
          <a:lstStyle/>
          <a:p>
            <a:pPr indent="288290" algn="ctr"/>
            <a:r>
              <a:rPr lang="en-US" sz="2000" dirty="0">
                <a:solidFill>
                  <a:srgbClr val="000000"/>
                </a:solidFill>
                <a:latin typeface="Constantia" panose="02030602050306030303" pitchFamily="18" charset="0"/>
              </a:rPr>
              <a:t>5</a:t>
            </a:r>
            <a:r>
              <a:rPr lang="kk-KZ" sz="2000" dirty="0">
                <a:solidFill>
                  <a:srgbClr val="000000"/>
                </a:solidFill>
                <a:latin typeface="Constantia" panose="02030602050306030303" pitchFamily="18" charset="0"/>
              </a:rPr>
              <a:t>.4 – сурет. </a:t>
            </a:r>
            <a:endParaRPr lang="ru-RU" sz="2000" dirty="0">
              <a:solidFill>
                <a:srgbClr val="000000"/>
              </a:solidFill>
              <a:latin typeface="Constantia" panose="02030602050306030303" pitchFamily="18" charset="0"/>
            </a:endParaRPr>
          </a:p>
        </p:txBody>
      </p:sp>
    </p:spTree>
    <p:extLst>
      <p:ext uri="{BB962C8B-B14F-4D97-AF65-F5344CB8AC3E}">
        <p14:creationId xmlns:p14="http://schemas.microsoft.com/office/powerpoint/2010/main" val="93693074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8B9A5E04-58E4-43DA-A986-0CF807681384}"/>
                  </a:ext>
                </a:extLst>
              </p:cNvPr>
              <p:cNvSpPr txBox="1"/>
              <p:nvPr/>
            </p:nvSpPr>
            <p:spPr>
              <a:xfrm>
                <a:off x="755576" y="692696"/>
                <a:ext cx="7992888" cy="5206938"/>
              </a:xfrm>
              <a:prstGeom prst="rect">
                <a:avLst/>
              </a:prstGeom>
              <a:noFill/>
            </p:spPr>
            <p:txBody>
              <a:bodyPr wrap="square">
                <a:spAutoFit/>
              </a:bodyPr>
              <a:lstStyle/>
              <a:p>
                <a:pPr indent="288290" algn="just"/>
                <a:r>
                  <a:rPr lang="en-US" sz="2400" dirty="0" err="1">
                    <a:solidFill>
                      <a:srgbClr val="000000"/>
                    </a:solidFill>
                    <a:effectLst/>
                    <a:latin typeface="Constantia" panose="02030602050306030303" pitchFamily="18" charset="0"/>
                    <a:ea typeface="Times New Roman" panose="02020603050405020304" pitchFamily="18" charset="0"/>
                  </a:rPr>
                  <a:t>Мұны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дәлелдеу</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үшін</a:t>
                </a:r>
                <a:r>
                  <a:rPr lang="en-US" sz="24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m:rPr>
                            <m:sty m:val="p"/>
                          </m:rPr>
                          <a:rPr lang="en-US" sz="2400">
                            <a:solidFill>
                              <a:srgbClr val="000000"/>
                            </a:solidFill>
                            <a:effectLst/>
                            <a:latin typeface="Cambria Math" panose="02040503050406030204" pitchFamily="18" charset="0"/>
                            <a:ea typeface="Times New Roman" panose="02020603050405020304" pitchFamily="18" charset="0"/>
                          </a:rPr>
                          <m:t>M</m:t>
                        </m:r>
                      </m:e>
                    </m:acc>
                  </m:oMath>
                </a14:m>
                <a:r>
                  <a:rPr lang="en-US" sz="2400" baseline="-25000" dirty="0">
                    <a:solidFill>
                      <a:srgbClr val="000000"/>
                    </a:solidFill>
                    <a:effectLst/>
                    <a:latin typeface="Constantia" panose="02030602050306030303" pitchFamily="18" charset="0"/>
                    <a:ea typeface="Times New Roman" panose="02020603050405020304" pitchFamily="18" charset="0"/>
                  </a:rPr>
                  <a:t>O</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векторын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екі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құраушыға</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жіктейміз</a:t>
                </a:r>
                <a:r>
                  <a:rPr lang="en-US" sz="24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en-US" sz="2400" dirty="0">
                    <a:solidFill>
                      <a:srgbClr val="000000"/>
                    </a:solidFill>
                    <a:effectLst/>
                    <a:latin typeface="Constantia" panose="02030602050306030303" pitchFamily="18" charset="0"/>
                    <a:ea typeface="Times New Roman" panose="02020603050405020304" pitchFamily="18" charset="0"/>
                  </a:rPr>
                  <a:t>-</a:t>
                </a:r>
                <a:r>
                  <a:rPr lang="en-US" sz="2400" dirty="0" err="1">
                    <a:solidFill>
                      <a:srgbClr val="000000"/>
                    </a:solidFill>
                    <a:effectLst/>
                    <a:latin typeface="Constantia" panose="02030602050306030303" pitchFamily="18" charset="0"/>
                    <a:ea typeface="Times New Roman" panose="02020603050405020304" pitchFamily="18" charset="0"/>
                  </a:rPr>
                  <a:t>тің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бойымен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бағытталған</a:t>
                </a:r>
                <a:r>
                  <a:rPr lang="en-US" sz="24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en-US" sz="2400" i="1">
                            <a:solidFill>
                              <a:srgbClr val="000000"/>
                            </a:solidFill>
                            <a:effectLst/>
                            <a:latin typeface="Cambria Math" panose="02040503050406030204" pitchFamily="18" charset="0"/>
                            <a:ea typeface="Times New Roman" panose="02020603050405020304" pitchFamily="18" charset="0"/>
                          </a:rPr>
                          <m:t>𝑚</m:t>
                        </m:r>
                      </m:e>
                    </m:acc>
                  </m:oMath>
                </a14:m>
                <a:r>
                  <a:rPr lang="en-US" sz="2400" i="1" baseline="-25000" dirty="0">
                    <a:solidFill>
                      <a:srgbClr val="000000"/>
                    </a:solidFill>
                    <a:effectLst/>
                    <a:latin typeface="Constantia" panose="02030602050306030303" pitchFamily="18" charset="0"/>
                    <a:ea typeface="Times New Roman" panose="02020603050405020304" pitchFamily="18" charset="0"/>
                  </a:rPr>
                  <a:t>1</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векторға</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және</a:t>
                </a:r>
                <a:r>
                  <a:rPr lang="en-US" sz="24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kk-KZ" sz="2400" dirty="0">
                    <a:solidFill>
                      <a:srgbClr val="000000"/>
                    </a:solidFill>
                    <a:effectLst/>
                    <a:latin typeface="Constantia" panose="02030602050306030303" pitchFamily="18" charset="0"/>
                    <a:ea typeface="Times New Roman" panose="02020603050405020304" pitchFamily="18" charset="0"/>
                  </a:rPr>
                  <a:t>-</a:t>
                </a:r>
                <a:r>
                  <a:rPr lang="en-US" sz="2400" dirty="0" err="1">
                    <a:solidFill>
                      <a:srgbClr val="000000"/>
                    </a:solidFill>
                    <a:effectLst/>
                    <a:latin typeface="Constantia" panose="02030602050306030303" pitchFamily="18" charset="0"/>
                    <a:ea typeface="Times New Roman" panose="02020603050405020304" pitchFamily="18" charset="0"/>
                  </a:rPr>
                  <a:t>ке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перпендикуляр</a:t>
                </a:r>
                <a:r>
                  <a:rPr lang="en-US" sz="24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en-US" sz="2400" i="1">
                            <a:solidFill>
                              <a:srgbClr val="000000"/>
                            </a:solidFill>
                            <a:effectLst/>
                            <a:latin typeface="Cambria Math" panose="02040503050406030204" pitchFamily="18" charset="0"/>
                            <a:ea typeface="Times New Roman" panose="02020603050405020304" pitchFamily="18" charset="0"/>
                          </a:rPr>
                          <m:t>𝑚</m:t>
                        </m:r>
                      </m:e>
                    </m:acc>
                  </m:oMath>
                </a14:m>
                <a:r>
                  <a:rPr lang="en-US" sz="2400" i="1" baseline="-25000" dirty="0">
                    <a:solidFill>
                      <a:srgbClr val="000000"/>
                    </a:solidFill>
                    <a:effectLst/>
                    <a:latin typeface="Constantia" panose="02030602050306030303" pitchFamily="18" charset="0"/>
                    <a:ea typeface="Times New Roman" panose="02020603050405020304" pitchFamily="18" charset="0"/>
                  </a:rPr>
                  <a:t>2</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векторға</a:t>
                </a:r>
                <a:r>
                  <a:rPr lang="en-US" sz="2400" dirty="0">
                    <a:solidFill>
                      <a:srgbClr val="000000"/>
                    </a:solidFill>
                    <a:effectLst/>
                    <a:latin typeface="Constantia" panose="02030602050306030303" pitchFamily="18" charset="0"/>
                    <a:ea typeface="Times New Roman" panose="02020603050405020304" pitchFamily="18" charset="0"/>
                  </a:rPr>
                  <a:t> (</a:t>
                </a:r>
                <a:r>
                  <a:rPr lang="kk-KZ" sz="2400" dirty="0">
                    <a:solidFill>
                      <a:srgbClr val="000000"/>
                    </a:solidFill>
                    <a:effectLst/>
                    <a:latin typeface="Constantia" panose="02030602050306030303" pitchFamily="18" charset="0"/>
                    <a:ea typeface="Times New Roman" panose="02020603050405020304" pitchFamily="18" charset="0"/>
                  </a:rPr>
                  <a:t>5.4</a:t>
                </a:r>
                <a:r>
                  <a:rPr lang="en-US" sz="2400" dirty="0">
                    <a:solidFill>
                      <a:srgbClr val="000000"/>
                    </a:solidFill>
                    <a:effectLst/>
                    <a:latin typeface="Constantia" panose="02030602050306030303" pitchFamily="18" charset="0"/>
                    <a:ea typeface="Times New Roman" panose="02020603050405020304" pitchFamily="18" charset="0"/>
                  </a:rPr>
                  <a:t>-</a:t>
                </a:r>
                <a:r>
                  <a:rPr lang="en-US" sz="2400" dirty="0" err="1">
                    <a:solidFill>
                      <a:srgbClr val="000000"/>
                    </a:solidFill>
                    <a:effectLst/>
                    <a:latin typeface="Constantia" panose="02030602050306030303" pitchFamily="18" charset="0"/>
                    <a:ea typeface="Times New Roman" panose="02020603050405020304" pitchFamily="18" charset="0"/>
                  </a:rPr>
                  <a:t>сурет</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Демек</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i="1" dirty="0">
                    <a:solidFill>
                      <a:srgbClr val="000000"/>
                    </a:solidFill>
                    <a:effectLst/>
                    <a:latin typeface="Constantia" panose="02030602050306030303" pitchFamily="18" charset="0"/>
                    <a:ea typeface="Times New Roman" panose="02020603050405020304" pitchFamily="18" charset="0"/>
                  </a:rPr>
                  <a:t>m</a:t>
                </a:r>
                <a:r>
                  <a:rPr lang="en-US" sz="2400" i="1" baseline="-25000" dirty="0">
                    <a:solidFill>
                      <a:srgbClr val="000000"/>
                    </a:solidFill>
                    <a:effectLst/>
                    <a:latin typeface="Constantia" panose="02030602050306030303" pitchFamily="18" charset="0"/>
                    <a:ea typeface="Times New Roman" panose="02020603050405020304" pitchFamily="18" charset="0"/>
                  </a:rPr>
                  <a:t>1</a:t>
                </a:r>
                <a:r>
                  <a:rPr lang="en-US" sz="2400" dirty="0">
                    <a:solidFill>
                      <a:srgbClr val="000000"/>
                    </a:solidFill>
                    <a:effectLst/>
                    <a:latin typeface="Constantia" panose="02030602050306030303" pitchFamily="18" charset="0"/>
                    <a:ea typeface="Times New Roman" panose="02020603050405020304" pitchFamily="18" charset="0"/>
                  </a:rPr>
                  <a:t>=</a:t>
                </a:r>
                <a:r>
                  <a:rPr lang="en-US" sz="2400" i="1" dirty="0">
                    <a:solidFill>
                      <a:srgbClr val="000000"/>
                    </a:solidFill>
                    <a:effectLst/>
                    <a:latin typeface="Constantia" panose="02030602050306030303" pitchFamily="18" charset="0"/>
                    <a:ea typeface="Times New Roman" panose="02020603050405020304" pitchFamily="18" charset="0"/>
                  </a:rPr>
                  <a:t>M</a:t>
                </a:r>
                <a:r>
                  <a:rPr lang="en-US" sz="2400" i="1" baseline="-25000" dirty="0">
                    <a:solidFill>
                      <a:srgbClr val="000000"/>
                    </a:solidFill>
                    <a:effectLst/>
                    <a:latin typeface="Constantia" panose="02030602050306030303" pitchFamily="18" charset="0"/>
                    <a:ea typeface="Times New Roman" panose="02020603050405020304" pitchFamily="18" charset="0"/>
                  </a:rPr>
                  <a:t>О</a:t>
                </a:r>
                <a:r>
                  <a:rPr lang="en-US" sz="2400" i="1" dirty="0">
                    <a:solidFill>
                      <a:srgbClr val="000000"/>
                    </a:solidFill>
                    <a:effectLst/>
                    <a:latin typeface="Constantia" panose="02030602050306030303" pitchFamily="18" charset="0"/>
                    <a:ea typeface="Times New Roman" panose="02020603050405020304" pitchFamily="18" charset="0"/>
                  </a:rPr>
                  <a:t> cosα</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i="1" dirty="0">
                    <a:solidFill>
                      <a:srgbClr val="000000"/>
                    </a:solidFill>
                    <a:effectLst/>
                    <a:latin typeface="Constantia" panose="02030602050306030303" pitchFamily="18" charset="0"/>
                    <a:ea typeface="Times New Roman" panose="02020603050405020304" pitchFamily="18" charset="0"/>
                  </a:rPr>
                  <a:t>m</a:t>
                </a:r>
                <a:r>
                  <a:rPr lang="en-US" sz="2400" i="1" baseline="-25000" dirty="0">
                    <a:solidFill>
                      <a:srgbClr val="000000"/>
                    </a:solidFill>
                    <a:effectLst/>
                    <a:latin typeface="Constantia" panose="02030602050306030303" pitchFamily="18" charset="0"/>
                    <a:ea typeface="Times New Roman" panose="02020603050405020304" pitchFamily="18" charset="0"/>
                  </a:rPr>
                  <a:t>2</a:t>
                </a:r>
                <a:r>
                  <a:rPr lang="en-US" sz="2400" i="1" dirty="0">
                    <a:solidFill>
                      <a:srgbClr val="000000"/>
                    </a:solidFill>
                    <a:effectLst/>
                    <a:latin typeface="Constantia" panose="02030602050306030303" pitchFamily="18" charset="0"/>
                    <a:ea typeface="Times New Roman" panose="02020603050405020304" pitchFamily="18" charset="0"/>
                  </a:rPr>
                  <a:t>=M</a:t>
                </a:r>
                <a:r>
                  <a:rPr lang="en-US" sz="2400" i="1" baseline="-25000" dirty="0">
                    <a:solidFill>
                      <a:srgbClr val="000000"/>
                    </a:solidFill>
                    <a:effectLst/>
                    <a:latin typeface="Constantia" panose="02030602050306030303" pitchFamily="18" charset="0"/>
                    <a:ea typeface="Times New Roman" panose="02020603050405020304" pitchFamily="18" charset="0"/>
                  </a:rPr>
                  <a:t>О</a:t>
                </a:r>
                <a:r>
                  <a:rPr lang="en-US" sz="2400" i="1" dirty="0">
                    <a:solidFill>
                      <a:srgbClr val="000000"/>
                    </a:solidFill>
                    <a:effectLst/>
                    <a:latin typeface="Constantia" panose="02030602050306030303" pitchFamily="18" charset="0"/>
                    <a:ea typeface="Times New Roman" panose="02020603050405020304" pitchFamily="18" charset="0"/>
                  </a:rPr>
                  <a:t> sinα</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мұндағы</a:t>
                </a:r>
                <a:r>
                  <a:rPr lang="en-US" sz="2400" dirty="0">
                    <a:solidFill>
                      <a:srgbClr val="000000"/>
                    </a:solidFill>
                    <a:effectLst/>
                    <a:latin typeface="Constantia" panose="02030602050306030303" pitchFamily="18" charset="0"/>
                    <a:ea typeface="Times New Roman" panose="02020603050405020304" pitchFamily="18" charset="0"/>
                  </a:rPr>
                  <a:t> α –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kk-KZ"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пен</a:t>
                </a:r>
                <a:r>
                  <a:rPr lang="en-US" sz="24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m:rPr>
                            <m:sty m:val="p"/>
                          </m:rPr>
                          <a:rPr lang="en-US" sz="2400">
                            <a:solidFill>
                              <a:srgbClr val="000000"/>
                            </a:solidFill>
                            <a:effectLst/>
                            <a:latin typeface="Cambria Math" panose="02040503050406030204" pitchFamily="18" charset="0"/>
                            <a:ea typeface="Times New Roman" panose="02020603050405020304" pitchFamily="18" charset="0"/>
                          </a:rPr>
                          <m:t>M</m:t>
                        </m:r>
                      </m:e>
                    </m:acc>
                  </m:oMath>
                </a14:m>
                <a:r>
                  <a:rPr lang="en-US" sz="2400" baseline="-25000" dirty="0">
                    <a:solidFill>
                      <a:srgbClr val="000000"/>
                    </a:solidFill>
                    <a:effectLst/>
                    <a:latin typeface="Constantia" panose="02030602050306030303" pitchFamily="18" charset="0"/>
                    <a:ea typeface="Times New Roman" panose="02020603050405020304" pitchFamily="18" charset="0"/>
                  </a:rPr>
                  <a:t>O</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векторларының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арасындағы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бұрыш</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Сонда</a:t>
                </a:r>
                <a:r>
                  <a:rPr lang="en-US" sz="24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en-US" sz="2400" i="1">
                            <a:solidFill>
                              <a:srgbClr val="000000"/>
                            </a:solidFill>
                            <a:effectLst/>
                            <a:latin typeface="Cambria Math" panose="02040503050406030204" pitchFamily="18" charset="0"/>
                            <a:ea typeface="Times New Roman" panose="02020603050405020304" pitchFamily="18" charset="0"/>
                          </a:rPr>
                          <m:t>𝑚</m:t>
                        </m:r>
                      </m:e>
                    </m:acc>
                  </m:oMath>
                </a14:m>
                <a:r>
                  <a:rPr lang="en-US" sz="2400" i="1" baseline="-25000" dirty="0">
                    <a:solidFill>
                      <a:srgbClr val="000000"/>
                    </a:solidFill>
                    <a:effectLst/>
                    <a:latin typeface="Constantia" panose="02030602050306030303" pitchFamily="18" charset="0"/>
                    <a:ea typeface="Times New Roman" panose="02020603050405020304" pitchFamily="18" charset="0"/>
                  </a:rPr>
                  <a:t>2</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векторы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бейнелейтін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қос</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күш</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пен</a:t>
                </a:r>
                <a:r>
                  <a:rPr lang="en-US" sz="24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kk-KZ"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күшін</a:t>
                </a:r>
                <a:r>
                  <a:rPr lang="en-US" sz="2400" dirty="0">
                    <a:solidFill>
                      <a:srgbClr val="000000"/>
                    </a:solidFill>
                    <a:effectLst/>
                    <a:latin typeface="Constantia" panose="02030602050306030303" pitchFamily="18" charset="0"/>
                    <a:ea typeface="Times New Roman" panose="02020603050405020304" pitchFamily="18" charset="0"/>
                  </a:rPr>
                  <a:t> </a:t>
                </a:r>
                <a:r>
                  <a:rPr lang="kk-KZ" sz="2400" dirty="0">
                    <a:solidFill>
                      <a:srgbClr val="000000"/>
                    </a:solidFill>
                    <a:effectLst/>
                    <a:latin typeface="Constantia" panose="02030602050306030303" pitchFamily="18" charset="0"/>
                    <a:ea typeface="Times New Roman" panose="02020603050405020304" pitchFamily="18" charset="0"/>
                  </a:rPr>
                  <a:t>5.3</a:t>
                </a:r>
                <a:r>
                  <a:rPr lang="en-US" sz="2400" dirty="0">
                    <a:solidFill>
                      <a:srgbClr val="000000"/>
                    </a:solidFill>
                    <a:effectLst/>
                    <a:latin typeface="Constantia" panose="02030602050306030303" pitchFamily="18" charset="0"/>
                    <a:ea typeface="Times New Roman" panose="02020603050405020304" pitchFamily="18" charset="0"/>
                  </a:rPr>
                  <a:t>-</a:t>
                </a:r>
                <a:r>
                  <a:rPr lang="en-US" sz="2400" dirty="0" err="1">
                    <a:solidFill>
                      <a:srgbClr val="000000"/>
                    </a:solidFill>
                    <a:effectLst/>
                    <a:latin typeface="Constantia" panose="02030602050306030303" pitchFamily="18" charset="0"/>
                    <a:ea typeface="Times New Roman" panose="02020603050405020304" pitchFamily="18" charset="0"/>
                  </a:rPr>
                  <a:t>суретте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көрсетілген</a:t>
                </a:r>
                <a:r>
                  <a:rPr lang="en-US" sz="2400" dirty="0">
                    <a:solidFill>
                      <a:srgbClr val="000000"/>
                    </a:solidFill>
                    <a:effectLst/>
                    <a:latin typeface="Constantia" panose="02030602050306030303" pitchFamily="18" charset="0"/>
                    <a:ea typeface="Times New Roman" panose="02020603050405020304" pitchFamily="18" charset="0"/>
                  </a:rPr>
                  <a:t> </a:t>
                </a:r>
                <a:r>
                  <a:rPr lang="kk-KZ" sz="2400" dirty="0">
                    <a:solidFill>
                      <a:srgbClr val="000000"/>
                    </a:solidFill>
                    <a:effectLst/>
                    <a:latin typeface="Constantia" panose="02030602050306030303" pitchFamily="18" charset="0"/>
                    <a:ea typeface="Times New Roman" panose="02020603050405020304" pitchFamily="18" charset="0"/>
                  </a:rPr>
                  <a:t>жағдай сияқты, O</a:t>
                </a:r>
                <a:r>
                  <a:rPr lang="kk-KZ" sz="2400" baseline="-25000" dirty="0">
                    <a:solidFill>
                      <a:srgbClr val="000000"/>
                    </a:solidFill>
                    <a:effectLst/>
                    <a:latin typeface="Constantia" panose="02030602050306030303" pitchFamily="18" charset="0"/>
                    <a:ea typeface="Times New Roman" panose="02020603050405020304" pitchFamily="18" charset="0"/>
                  </a:rPr>
                  <a:t>1</a:t>
                </a:r>
                <a:r>
                  <a:rPr lang="kk-KZ" sz="2400" dirty="0">
                    <a:solidFill>
                      <a:srgbClr val="000000"/>
                    </a:solidFill>
                    <a:effectLst/>
                    <a:latin typeface="Constantia" panose="02030602050306030303" pitchFamily="18" charset="0"/>
                    <a:ea typeface="Times New Roman" panose="02020603050405020304" pitchFamily="18" charset="0"/>
                  </a:rPr>
                  <a:t> нүктесінен өтетін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kk-KZ" sz="2400" dirty="0">
                    <a:solidFill>
                      <a:srgbClr val="000000"/>
                    </a:solidFill>
                    <a:effectLst/>
                    <a:latin typeface="Constantia" panose="02030602050306030303" pitchFamily="18" charset="0"/>
                    <a:ea typeface="Times New Roman" panose="02020603050405020304" pitchFamily="18" charset="0"/>
                  </a:rPr>
                  <a:t>′ тең әсерлі күшпен алмастыруға болады. Сонда берілген күштер жүйесі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en-US" sz="2400" i="1">
                            <a:solidFill>
                              <a:srgbClr val="000000"/>
                            </a:solidFill>
                            <a:effectLst/>
                            <a:latin typeface="Cambria Math" panose="02040503050406030204" pitchFamily="18" charset="0"/>
                            <a:ea typeface="Times New Roman" panose="02020603050405020304" pitchFamily="18" charset="0"/>
                          </a:rPr>
                          <m:t>𝐹</m:t>
                        </m:r>
                      </m:e>
                    </m:acc>
                  </m:oMath>
                </a14:m>
                <a:r>
                  <a:rPr lang="en-US" sz="2400" dirty="0">
                    <a:solidFill>
                      <a:srgbClr val="000000"/>
                    </a:solidFill>
                    <a:effectLst/>
                    <a:latin typeface="Constantia" panose="02030602050306030303" pitchFamily="18" charset="0"/>
                    <a:ea typeface="Times New Roman" panose="02020603050405020304" pitchFamily="18" charset="0"/>
                  </a:rPr>
                  <a:t>′=</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kk-KZ" sz="2400" dirty="0">
                    <a:solidFill>
                      <a:srgbClr val="000000"/>
                    </a:solidFill>
                    <a:effectLst/>
                    <a:latin typeface="Constantia" panose="02030602050306030303" pitchFamily="18" charset="0"/>
                    <a:ea typeface="Times New Roman" panose="02020603050405020304" pitchFamily="18" charset="0"/>
                  </a:rPr>
                  <a:t> күшпен және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en-US" sz="2400" i="1">
                            <a:solidFill>
                              <a:srgbClr val="000000"/>
                            </a:solidFill>
                            <a:effectLst/>
                            <a:latin typeface="Cambria Math" panose="02040503050406030204" pitchFamily="18" charset="0"/>
                            <a:ea typeface="Times New Roman" panose="02020603050405020304" pitchFamily="18" charset="0"/>
                          </a:rPr>
                          <m:t>𝐹</m:t>
                        </m:r>
                      </m:e>
                    </m:acc>
                  </m:oMath>
                </a14:m>
                <a:r>
                  <a:rPr lang="en-US" sz="2400" dirty="0">
                    <a:solidFill>
                      <a:srgbClr val="000000"/>
                    </a:solidFill>
                    <a:effectLst/>
                    <a:latin typeface="Constantia" panose="02030602050306030303" pitchFamily="18" charset="0"/>
                    <a:ea typeface="Times New Roman" panose="02020603050405020304" pitchFamily="18" charset="0"/>
                  </a:rPr>
                  <a:t>′ </a:t>
                </a:r>
                <a:r>
                  <a:rPr lang="kk-KZ" sz="2400" dirty="0">
                    <a:solidFill>
                      <a:srgbClr val="000000"/>
                    </a:solidFill>
                    <a:effectLst/>
                    <a:latin typeface="Constantia" panose="02030602050306030303" pitchFamily="18" charset="0"/>
                    <a:ea typeface="Times New Roman" panose="02020603050405020304" pitchFamily="18" charset="0"/>
                  </a:rPr>
                  <a:t>векторына параллель, моменті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en-US" sz="2400" i="1">
                            <a:solidFill>
                              <a:srgbClr val="000000"/>
                            </a:solidFill>
                            <a:effectLst/>
                            <a:latin typeface="Cambria Math" panose="02040503050406030204" pitchFamily="18" charset="0"/>
                            <a:ea typeface="Times New Roman" panose="02020603050405020304" pitchFamily="18" charset="0"/>
                          </a:rPr>
                          <m:t>𝑚</m:t>
                        </m:r>
                      </m:e>
                    </m:acc>
                  </m:oMath>
                </a14:m>
                <a:r>
                  <a:rPr lang="en-US" sz="2400" i="1" baseline="-25000" dirty="0">
                    <a:solidFill>
                      <a:srgbClr val="000000"/>
                    </a:solidFill>
                    <a:effectLst/>
                    <a:latin typeface="Constantia" panose="02030602050306030303" pitchFamily="18" charset="0"/>
                    <a:ea typeface="Times New Roman" panose="02020603050405020304" pitchFamily="18" charset="0"/>
                  </a:rPr>
                  <a:t>1</a:t>
                </a:r>
                <a:r>
                  <a:rPr lang="en-US" sz="2400" dirty="0">
                    <a:solidFill>
                      <a:srgbClr val="000000"/>
                    </a:solidFill>
                    <a:effectLst/>
                    <a:latin typeface="Constantia" panose="02030602050306030303" pitchFamily="18" charset="0"/>
                    <a:ea typeface="Times New Roman" panose="02020603050405020304" pitchFamily="18" charset="0"/>
                  </a:rPr>
                  <a:t> </a:t>
                </a:r>
                <a:r>
                  <a:rPr lang="kk-KZ" sz="2400" dirty="0">
                    <a:solidFill>
                      <a:srgbClr val="000000"/>
                    </a:solidFill>
                    <a:effectLst/>
                    <a:latin typeface="Constantia" panose="02030602050306030303" pitchFamily="18" charset="0"/>
                    <a:ea typeface="Times New Roman" panose="02020603050405020304" pitchFamily="18" charset="0"/>
                  </a:rPr>
                  <a:t>-ге тең қос күшпен алмасады. Жылжымалы вектор болғандықтан,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en-US" sz="2400" i="1">
                            <a:solidFill>
                              <a:srgbClr val="000000"/>
                            </a:solidFill>
                            <a:effectLst/>
                            <a:latin typeface="Cambria Math" panose="02040503050406030204" pitchFamily="18" charset="0"/>
                            <a:ea typeface="Times New Roman" panose="02020603050405020304" pitchFamily="18" charset="0"/>
                          </a:rPr>
                          <m:t>𝑚</m:t>
                        </m:r>
                      </m:e>
                    </m:acc>
                  </m:oMath>
                </a14:m>
                <a:r>
                  <a:rPr lang="en-US" sz="2400" i="1" dirty="0">
                    <a:solidFill>
                      <a:srgbClr val="000000"/>
                    </a:solidFill>
                    <a:effectLst/>
                    <a:latin typeface="Constantia" panose="02030602050306030303" pitchFamily="18" charset="0"/>
                    <a:ea typeface="Times New Roman" panose="02020603050405020304" pitchFamily="18" charset="0"/>
                  </a:rPr>
                  <a:t>1 </a:t>
                </a:r>
                <a:r>
                  <a:rPr lang="ru-RU" sz="2400" dirty="0">
                    <a:solidFill>
                      <a:srgbClr val="000000"/>
                    </a:solidFill>
                    <a:effectLst/>
                    <a:latin typeface="Constantia" panose="02030602050306030303" pitchFamily="18" charset="0"/>
                    <a:ea typeface="Times New Roman" panose="02020603050405020304" pitchFamily="18" charset="0"/>
                  </a:rPr>
                  <a:t>в</a:t>
                </a:r>
                <a:r>
                  <a:rPr lang="kk-KZ" sz="2400" dirty="0">
                    <a:solidFill>
                      <a:srgbClr val="000000"/>
                    </a:solidFill>
                    <a:effectLst/>
                    <a:latin typeface="Constantia" panose="02030602050306030303" pitchFamily="18" charset="0"/>
                    <a:ea typeface="Times New Roman" panose="02020603050405020304" pitchFamily="18" charset="0"/>
                  </a:rPr>
                  <a:t>екторын </a:t>
                </a:r>
                <a:r>
                  <a:rPr lang="kk-KZ" sz="2400" i="1" dirty="0">
                    <a:solidFill>
                      <a:srgbClr val="000000"/>
                    </a:solidFill>
                    <a:effectLst/>
                    <a:latin typeface="Constantia" panose="02030602050306030303" pitchFamily="18" charset="0"/>
                    <a:ea typeface="Times New Roman" panose="02020603050405020304" pitchFamily="18" charset="0"/>
                  </a:rPr>
                  <a:t>O</a:t>
                </a:r>
                <a:r>
                  <a:rPr lang="kk-KZ" sz="2400" i="1" baseline="-25000" dirty="0">
                    <a:solidFill>
                      <a:srgbClr val="000000"/>
                    </a:solidFill>
                    <a:effectLst/>
                    <a:latin typeface="Constantia" panose="02030602050306030303" pitchFamily="18" charset="0"/>
                    <a:ea typeface="Times New Roman" panose="02020603050405020304" pitchFamily="18" charset="0"/>
                  </a:rPr>
                  <a:t>1</a:t>
                </a:r>
                <a:r>
                  <a:rPr lang="kk-KZ" sz="2400" dirty="0">
                    <a:solidFill>
                      <a:srgbClr val="000000"/>
                    </a:solidFill>
                    <a:effectLst/>
                    <a:latin typeface="Constantia" panose="02030602050306030303" pitchFamily="18" charset="0"/>
                    <a:ea typeface="Times New Roman" panose="02020603050405020304" pitchFamily="18" charset="0"/>
                  </a:rPr>
                  <a:t> нүктесіне түсіруге болады. Нәтижесінде, өсі шынымен де </a:t>
                </a:r>
                <a:r>
                  <a:rPr lang="kk-KZ" sz="2400" i="1" dirty="0">
                    <a:solidFill>
                      <a:srgbClr val="000000"/>
                    </a:solidFill>
                    <a:effectLst/>
                    <a:latin typeface="Constantia" panose="02030602050306030303" pitchFamily="18" charset="0"/>
                    <a:ea typeface="Times New Roman" panose="02020603050405020304" pitchFamily="18" charset="0"/>
                  </a:rPr>
                  <a:t>O</a:t>
                </a:r>
                <a:r>
                  <a:rPr lang="kk-KZ" sz="2400" i="1" baseline="-25000" dirty="0">
                    <a:solidFill>
                      <a:srgbClr val="000000"/>
                    </a:solidFill>
                    <a:effectLst/>
                    <a:latin typeface="Constantia" panose="02030602050306030303" pitchFamily="18" charset="0"/>
                    <a:ea typeface="Times New Roman" panose="02020603050405020304" pitchFamily="18" charset="0"/>
                  </a:rPr>
                  <a:t>1</a:t>
                </a:r>
                <a:r>
                  <a:rPr lang="kk-KZ" sz="2400" dirty="0">
                    <a:solidFill>
                      <a:srgbClr val="000000"/>
                    </a:solidFill>
                    <a:effectLst/>
                    <a:latin typeface="Constantia" panose="02030602050306030303" pitchFamily="18" charset="0"/>
                    <a:ea typeface="Times New Roman" panose="02020603050405020304" pitchFamily="18" charset="0"/>
                  </a:rPr>
                  <a:t> нүктесінен өтетін динамикалық винт аламыз.</a:t>
                </a:r>
                <a:endParaRPr lang="ru-RU" sz="1400" dirty="0">
                  <a:effectLst/>
                  <a:latin typeface="Constantia" panose="02030602050306030303" pitchFamily="18" charset="0"/>
                  <a:ea typeface="Times New Roman" panose="02020603050405020304" pitchFamily="18" charset="0"/>
                </a:endParaRPr>
              </a:p>
            </p:txBody>
          </p:sp>
        </mc:Choice>
        <mc:Fallback xmlns="">
          <p:sp>
            <p:nvSpPr>
              <p:cNvPr id="3" name="TextBox 2">
                <a:extLst>
                  <a:ext uri="{FF2B5EF4-FFF2-40B4-BE49-F238E27FC236}">
                    <a16:creationId xmlns:a16="http://schemas.microsoft.com/office/drawing/2014/main" id="{8B9A5E04-58E4-43DA-A986-0CF807681384}"/>
                  </a:ext>
                </a:extLst>
              </p:cNvPr>
              <p:cNvSpPr txBox="1">
                <a:spLocks noRot="1" noChangeAspect="1" noMove="1" noResize="1" noEditPoints="1" noAdjustHandles="1" noChangeArrowheads="1" noChangeShapeType="1" noTextEdit="1"/>
              </p:cNvSpPr>
              <p:nvPr/>
            </p:nvSpPr>
            <p:spPr>
              <a:xfrm>
                <a:off x="755576" y="692696"/>
                <a:ext cx="7992888" cy="5206938"/>
              </a:xfrm>
              <a:prstGeom prst="rect">
                <a:avLst/>
              </a:prstGeom>
              <a:blipFill>
                <a:blip r:embed="rId2"/>
                <a:stretch>
                  <a:fillRect l="-1220" t="-351" r="-1144" b="-1756"/>
                </a:stretch>
              </a:blipFill>
            </p:spPr>
            <p:txBody>
              <a:bodyPr/>
              <a:lstStyle/>
              <a:p>
                <a:r>
                  <a:rPr lang="ru-RU">
                    <a:noFill/>
                  </a:rPr>
                  <a:t> </a:t>
                </a:r>
              </a:p>
            </p:txBody>
          </p:sp>
        </mc:Fallback>
      </mc:AlternateContent>
    </p:spTree>
    <p:extLst>
      <p:ext uri="{BB962C8B-B14F-4D97-AF65-F5344CB8AC3E}">
        <p14:creationId xmlns:p14="http://schemas.microsoft.com/office/powerpoint/2010/main" val="401110443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4D53EE5-14E7-48EF-9AA8-E03BD2BFDB37}"/>
              </a:ext>
            </a:extLst>
          </p:cNvPr>
          <p:cNvSpPr txBox="1"/>
          <p:nvPr/>
        </p:nvSpPr>
        <p:spPr>
          <a:xfrm>
            <a:off x="1403648" y="404664"/>
            <a:ext cx="6840760" cy="2492990"/>
          </a:xfrm>
          <a:prstGeom prst="rect">
            <a:avLst/>
          </a:prstGeom>
          <a:noFill/>
        </p:spPr>
        <p:txBody>
          <a:bodyPr wrap="square">
            <a:spAutoFit/>
          </a:bodyPr>
          <a:lstStyle/>
          <a:p>
            <a:pPr indent="288290" algn="just"/>
            <a:r>
              <a:rPr lang="kk-KZ" sz="1800" dirty="0">
                <a:effectLst/>
                <a:latin typeface="Times New Roman" panose="02020603050405020304" pitchFamily="18" charset="0"/>
                <a:ea typeface="Times New Roman" panose="02020603050405020304" pitchFamily="18" charset="0"/>
              </a:rPr>
              <a:t> </a:t>
            </a:r>
            <a:endParaRPr lang="ru-RU" sz="1100" dirty="0">
              <a:effectLst/>
              <a:latin typeface="Times New Roman" panose="02020603050405020304" pitchFamily="18" charset="0"/>
              <a:ea typeface="Times New Roman" panose="02020603050405020304" pitchFamily="18" charset="0"/>
            </a:endParaRPr>
          </a:p>
          <a:p>
            <a:pPr indent="288290" algn="just"/>
            <a:r>
              <a:rPr lang="kk-KZ" sz="2400" i="1" dirty="0">
                <a:solidFill>
                  <a:srgbClr val="000000"/>
                </a:solidFill>
                <a:effectLst/>
                <a:latin typeface="Constantia" panose="02030602050306030303" pitchFamily="18" charset="0"/>
                <a:ea typeface="Times New Roman" panose="02020603050405020304" pitchFamily="18" charset="0"/>
              </a:rPr>
              <a:t>Кеңістіктегі кез келген күштер жүйесінің тепе-теңдік шарттары</a:t>
            </a:r>
            <a:endParaRPr lang="ru-RU" sz="1400" dirty="0">
              <a:effectLst/>
              <a:latin typeface="Constantia" panose="02030602050306030303" pitchFamily="18" charset="0"/>
              <a:ea typeface="Times New Roman" panose="02020603050405020304" pitchFamily="18" charset="0"/>
            </a:endParaRPr>
          </a:p>
          <a:p>
            <a:pPr indent="288290" algn="just"/>
            <a:r>
              <a:rPr lang="kk-KZ" sz="2400" dirty="0">
                <a:solidFill>
                  <a:srgbClr val="000000"/>
                </a:solidFill>
                <a:effectLst/>
                <a:latin typeface="Constantia" panose="02030602050306030303" pitchFamily="18" charset="0"/>
                <a:ea typeface="Times New Roman" panose="02020603050405020304" pitchFamily="18" charset="0"/>
              </a:rPr>
              <a:t>Кеңістіктегі кез келген күштер жүйесінің тепе-теңдігінің қажет және жеткілікті шарттары векторлық түрде былай жазылады:  </a:t>
            </a:r>
            <a:endParaRPr lang="ru-RU" sz="1400" dirty="0">
              <a:effectLst/>
              <a:latin typeface="Constantia" panose="02030602050306030303" pitchFamily="18" charset="0"/>
              <a:ea typeface="Times New Roman" panose="02020603050405020304" pitchFamily="18" charset="0"/>
            </a:endParaRPr>
          </a:p>
          <a:p>
            <a:pPr indent="288290" algn="just"/>
            <a:r>
              <a:rPr lang="kk-KZ" sz="1800" dirty="0">
                <a:effectLst/>
                <a:latin typeface="Times New Roman" panose="02020603050405020304" pitchFamily="18" charset="0"/>
                <a:ea typeface="Times New Roman" panose="02020603050405020304" pitchFamily="18" charset="0"/>
              </a:rPr>
              <a:t> </a:t>
            </a:r>
            <a:endParaRPr lang="ru-RU" sz="1100" dirty="0">
              <a:effectLst/>
              <a:latin typeface="Times New Roman" panose="02020603050405020304" pitchFamily="18" charset="0"/>
              <a:ea typeface="Times New Roman" panose="02020603050405020304" pitchFamily="18" charset="0"/>
            </a:endParaRPr>
          </a:p>
        </p:txBody>
      </p:sp>
      <p:pic>
        <p:nvPicPr>
          <p:cNvPr id="4" name="Рисунок 3">
            <a:extLst>
              <a:ext uri="{FF2B5EF4-FFF2-40B4-BE49-F238E27FC236}">
                <a16:creationId xmlns:a16="http://schemas.microsoft.com/office/drawing/2014/main" id="{DE998700-39B4-4C75-9B47-0D5AD5C49183}"/>
              </a:ext>
            </a:extLst>
          </p:cNvPr>
          <p:cNvPicPr/>
          <p:nvPr/>
        </p:nvPicPr>
        <p:blipFill>
          <a:blip r:embed="rId2"/>
          <a:stretch>
            <a:fillRect/>
          </a:stretch>
        </p:blipFill>
        <p:spPr>
          <a:xfrm>
            <a:off x="2483768" y="3284270"/>
            <a:ext cx="4464496" cy="1352153"/>
          </a:xfrm>
          <a:prstGeom prst="rect">
            <a:avLst/>
          </a:prstGeom>
        </p:spPr>
      </p:pic>
    </p:spTree>
    <p:extLst>
      <p:ext uri="{BB962C8B-B14F-4D97-AF65-F5344CB8AC3E}">
        <p14:creationId xmlns:p14="http://schemas.microsoft.com/office/powerpoint/2010/main" val="1355299811"/>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C59FBD05-5F59-4CBA-AEB4-6B9F75F18826}"/>
                  </a:ext>
                </a:extLst>
              </p:cNvPr>
              <p:cNvSpPr txBox="1"/>
              <p:nvPr/>
            </p:nvSpPr>
            <p:spPr>
              <a:xfrm>
                <a:off x="1187624" y="692696"/>
                <a:ext cx="7200800" cy="1614416"/>
              </a:xfrm>
              <a:prstGeom prst="rect">
                <a:avLst/>
              </a:prstGeom>
              <a:noFill/>
            </p:spPr>
            <p:txBody>
              <a:bodyPr wrap="square">
                <a:spAutoFit/>
              </a:bodyPr>
              <a:lstStyle/>
              <a:p>
                <a:pPr indent="288290" algn="just"/>
                <a:r>
                  <a:rPr lang="kk-KZ" sz="2400" dirty="0">
                    <a:solidFill>
                      <a:srgbClr val="000000"/>
                    </a:solidFill>
                    <a:effectLst/>
                    <a:latin typeface="Constantia" panose="02030602050306030303" pitchFamily="18" charset="0"/>
                    <a:ea typeface="Times New Roman" panose="02020603050405020304" pitchFamily="18" charset="0"/>
                  </a:rPr>
                  <a:t>Бірақ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kk-KZ" sz="2400" dirty="0">
                    <a:solidFill>
                      <a:srgbClr val="000000"/>
                    </a:solidFill>
                    <a:effectLst/>
                    <a:latin typeface="Constantia" panose="02030602050306030303" pitchFamily="18" charset="0"/>
                    <a:ea typeface="Times New Roman" panose="02020603050405020304" pitchFamily="18" charset="0"/>
                  </a:rPr>
                  <a:t> пен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m:rPr>
                            <m:sty m:val="p"/>
                          </m:rPr>
                          <a:rPr lang="en-US" sz="2400">
                            <a:solidFill>
                              <a:srgbClr val="000000"/>
                            </a:solidFill>
                            <a:effectLst/>
                            <a:latin typeface="Cambria Math" panose="02040503050406030204" pitchFamily="18" charset="0"/>
                            <a:ea typeface="Times New Roman" panose="02020603050405020304" pitchFamily="18" charset="0"/>
                          </a:rPr>
                          <m:t>M</m:t>
                        </m:r>
                      </m:e>
                    </m:acc>
                  </m:oMath>
                </a14:m>
                <a:r>
                  <a:rPr lang="en-US" sz="2400" baseline="-25000" dirty="0">
                    <a:solidFill>
                      <a:srgbClr val="000000"/>
                    </a:solidFill>
                    <a:effectLst/>
                    <a:latin typeface="Constantia" panose="02030602050306030303" pitchFamily="18" charset="0"/>
                    <a:ea typeface="Times New Roman" panose="02020603050405020304" pitchFamily="18" charset="0"/>
                  </a:rPr>
                  <a:t>O</a:t>
                </a:r>
                <a:r>
                  <a:rPr lang="kk-KZ" sz="2400" dirty="0">
                    <a:solidFill>
                      <a:srgbClr val="000000"/>
                    </a:solidFill>
                    <a:effectLst/>
                    <a:latin typeface="Constantia" panose="02030602050306030303" pitchFamily="18" charset="0"/>
                    <a:ea typeface="Times New Roman" panose="02020603050405020304" pitchFamily="18" charset="0"/>
                  </a:rPr>
                  <a:t> векторлары </a:t>
                </a:r>
                <a:r>
                  <a:rPr lang="kk-KZ" sz="2400" i="1" dirty="0">
                    <a:solidFill>
                      <a:srgbClr val="000000"/>
                    </a:solidFill>
                    <a:effectLst/>
                    <a:latin typeface="Constantia" panose="02030602050306030303" pitchFamily="18" charset="0"/>
                    <a:ea typeface="Times New Roman" panose="02020603050405020304" pitchFamily="18" charset="0"/>
                  </a:rPr>
                  <a:t>F</a:t>
                </a:r>
                <a:r>
                  <a:rPr lang="kk-KZ" sz="2400" i="1" baseline="-25000" dirty="0">
                    <a:solidFill>
                      <a:srgbClr val="000000"/>
                    </a:solidFill>
                    <a:effectLst/>
                    <a:latin typeface="Constantia" panose="02030602050306030303" pitchFamily="18" charset="0"/>
                    <a:ea typeface="Times New Roman" panose="02020603050405020304" pitchFamily="18" charset="0"/>
                  </a:rPr>
                  <a:t>x</a:t>
                </a:r>
                <a:r>
                  <a:rPr lang="kk-KZ" sz="2400" i="1" dirty="0">
                    <a:solidFill>
                      <a:srgbClr val="000000"/>
                    </a:solidFill>
                    <a:effectLst/>
                    <a:latin typeface="Constantia" panose="02030602050306030303" pitchFamily="18" charset="0"/>
                    <a:ea typeface="Times New Roman" panose="02020603050405020304" pitchFamily="18" charset="0"/>
                  </a:rPr>
                  <a:t>=F</a:t>
                </a:r>
                <a:r>
                  <a:rPr lang="kk-KZ" sz="2400" i="1" baseline="-25000" dirty="0">
                    <a:solidFill>
                      <a:srgbClr val="000000"/>
                    </a:solidFill>
                    <a:effectLst/>
                    <a:latin typeface="Constantia" panose="02030602050306030303" pitchFamily="18" charset="0"/>
                    <a:ea typeface="Times New Roman" panose="02020603050405020304" pitchFamily="18" charset="0"/>
                  </a:rPr>
                  <a:t>y</a:t>
                </a:r>
                <a:r>
                  <a:rPr lang="kk-KZ" sz="2400" i="1" dirty="0">
                    <a:solidFill>
                      <a:srgbClr val="000000"/>
                    </a:solidFill>
                    <a:effectLst/>
                    <a:latin typeface="Constantia" panose="02030602050306030303" pitchFamily="18" charset="0"/>
                    <a:ea typeface="Times New Roman" panose="02020603050405020304" pitchFamily="18" charset="0"/>
                  </a:rPr>
                  <a:t>=F</a:t>
                </a:r>
                <a:r>
                  <a:rPr lang="kk-KZ" sz="2400" i="1" baseline="-25000" dirty="0">
                    <a:solidFill>
                      <a:srgbClr val="000000"/>
                    </a:solidFill>
                    <a:effectLst/>
                    <a:latin typeface="Constantia" panose="02030602050306030303" pitchFamily="18" charset="0"/>
                    <a:ea typeface="Times New Roman" panose="02020603050405020304" pitchFamily="18" charset="0"/>
                  </a:rPr>
                  <a:t>z</a:t>
                </a:r>
                <a:r>
                  <a:rPr lang="kk-KZ" sz="2400" i="1" dirty="0">
                    <a:solidFill>
                      <a:srgbClr val="000000"/>
                    </a:solidFill>
                    <a:effectLst/>
                    <a:latin typeface="Constantia" panose="02030602050306030303" pitchFamily="18" charset="0"/>
                    <a:ea typeface="Times New Roman" panose="02020603050405020304" pitchFamily="18" charset="0"/>
                  </a:rPr>
                  <a:t>=0</a:t>
                </a:r>
                <a:r>
                  <a:rPr lang="kk-KZ" sz="2400" dirty="0">
                    <a:solidFill>
                      <a:srgbClr val="000000"/>
                    </a:solidFill>
                    <a:effectLst/>
                    <a:latin typeface="Constantia" panose="02030602050306030303" pitchFamily="18" charset="0"/>
                    <a:ea typeface="Times New Roman" panose="02020603050405020304" pitchFamily="18" charset="0"/>
                  </a:rPr>
                  <a:t> және </a:t>
                </a:r>
                <a:r>
                  <a:rPr lang="kk-KZ" sz="2400" i="1" dirty="0">
                    <a:solidFill>
                      <a:srgbClr val="000000"/>
                    </a:solidFill>
                    <a:effectLst/>
                    <a:latin typeface="Constantia" panose="02030602050306030303" pitchFamily="18" charset="0"/>
                    <a:ea typeface="Times New Roman" panose="02020603050405020304" pitchFamily="18" charset="0"/>
                  </a:rPr>
                  <a:t>M</a:t>
                </a:r>
                <a:r>
                  <a:rPr lang="kk-KZ" sz="2400" i="1" baseline="-25000" dirty="0">
                    <a:solidFill>
                      <a:srgbClr val="000000"/>
                    </a:solidFill>
                    <a:effectLst/>
                    <a:latin typeface="Constantia" panose="02030602050306030303" pitchFamily="18" charset="0"/>
                    <a:ea typeface="Times New Roman" panose="02020603050405020304" pitchFamily="18" charset="0"/>
                  </a:rPr>
                  <a:t>x</a:t>
                </a:r>
                <a:r>
                  <a:rPr lang="kk-KZ" sz="2400" i="1" dirty="0">
                    <a:solidFill>
                      <a:srgbClr val="000000"/>
                    </a:solidFill>
                    <a:effectLst/>
                    <a:latin typeface="Constantia" panose="02030602050306030303" pitchFamily="18" charset="0"/>
                    <a:ea typeface="Times New Roman" panose="02020603050405020304" pitchFamily="18" charset="0"/>
                  </a:rPr>
                  <a:t>=M</a:t>
                </a:r>
                <a:r>
                  <a:rPr lang="kk-KZ" sz="2400" i="1" baseline="-25000" dirty="0">
                    <a:solidFill>
                      <a:srgbClr val="000000"/>
                    </a:solidFill>
                    <a:effectLst/>
                    <a:latin typeface="Constantia" panose="02030602050306030303" pitchFamily="18" charset="0"/>
                    <a:ea typeface="Times New Roman" panose="02020603050405020304" pitchFamily="18" charset="0"/>
                  </a:rPr>
                  <a:t>y</a:t>
                </a:r>
                <a:r>
                  <a:rPr lang="kk-KZ" sz="2400" i="1" dirty="0">
                    <a:solidFill>
                      <a:srgbClr val="000000"/>
                    </a:solidFill>
                    <a:effectLst/>
                    <a:latin typeface="Constantia" panose="02030602050306030303" pitchFamily="18" charset="0"/>
                    <a:ea typeface="Times New Roman" panose="02020603050405020304" pitchFamily="18" charset="0"/>
                  </a:rPr>
                  <a:t>=M</a:t>
                </a:r>
                <a:r>
                  <a:rPr lang="kk-KZ" sz="2400" i="1" baseline="-25000" dirty="0">
                    <a:solidFill>
                      <a:srgbClr val="000000"/>
                    </a:solidFill>
                    <a:effectLst/>
                    <a:latin typeface="Constantia" panose="02030602050306030303" pitchFamily="18" charset="0"/>
                    <a:ea typeface="Times New Roman" panose="02020603050405020304" pitchFamily="18" charset="0"/>
                  </a:rPr>
                  <a:t>z</a:t>
                </a:r>
                <a:r>
                  <a:rPr lang="kk-KZ" sz="2400" i="1" dirty="0">
                    <a:solidFill>
                      <a:srgbClr val="000000"/>
                    </a:solidFill>
                    <a:effectLst/>
                    <a:latin typeface="Constantia" panose="02030602050306030303" pitchFamily="18" charset="0"/>
                    <a:ea typeface="Times New Roman" panose="02020603050405020304" pitchFamily="18" charset="0"/>
                  </a:rPr>
                  <a:t>=0</a:t>
                </a:r>
                <a:r>
                  <a:rPr lang="kk-KZ" sz="2400" dirty="0">
                    <a:solidFill>
                      <a:srgbClr val="000000"/>
                    </a:solidFill>
                    <a:effectLst/>
                    <a:latin typeface="Constantia" panose="02030602050306030303" pitchFamily="18" charset="0"/>
                    <a:ea typeface="Times New Roman" panose="02020603050405020304" pitchFamily="18" charset="0"/>
                  </a:rPr>
                  <a:t> болғанда ғана нөлге тең. Сондықтан, күштердің мынадай аналитикалық тепе-теңдік шарттарын аламыз:</a:t>
                </a:r>
                <a:endParaRPr lang="ru-RU" sz="1400" dirty="0">
                  <a:effectLst/>
                  <a:latin typeface="Constantia" panose="02030602050306030303" pitchFamily="18" charset="0"/>
                  <a:ea typeface="Times New Roman" panose="02020603050405020304" pitchFamily="18" charset="0"/>
                </a:endParaRPr>
              </a:p>
            </p:txBody>
          </p:sp>
        </mc:Choice>
        <mc:Fallback xmlns="">
          <p:sp>
            <p:nvSpPr>
              <p:cNvPr id="3" name="TextBox 2">
                <a:extLst>
                  <a:ext uri="{FF2B5EF4-FFF2-40B4-BE49-F238E27FC236}">
                    <a16:creationId xmlns:a16="http://schemas.microsoft.com/office/drawing/2014/main" id="{C59FBD05-5F59-4CBA-AEB4-6B9F75F18826}"/>
                  </a:ext>
                </a:extLst>
              </p:cNvPr>
              <p:cNvSpPr txBox="1">
                <a:spLocks noRot="1" noChangeAspect="1" noMove="1" noResize="1" noEditPoints="1" noAdjustHandles="1" noChangeArrowheads="1" noChangeShapeType="1" noTextEdit="1"/>
              </p:cNvSpPr>
              <p:nvPr/>
            </p:nvSpPr>
            <p:spPr>
              <a:xfrm>
                <a:off x="1187624" y="692696"/>
                <a:ext cx="7200800" cy="1614416"/>
              </a:xfrm>
              <a:prstGeom prst="rect">
                <a:avLst/>
              </a:prstGeom>
              <a:blipFill>
                <a:blip r:embed="rId2"/>
                <a:stretch>
                  <a:fillRect l="-1355" t="-1136" r="-1270" b="-7955"/>
                </a:stretch>
              </a:blipFill>
            </p:spPr>
            <p:txBody>
              <a:bodyPr/>
              <a:lstStyle/>
              <a:p>
                <a:r>
                  <a:rPr lang="ru-RU">
                    <a:noFill/>
                  </a:rPr>
                  <a:t> </a:t>
                </a:r>
              </a:p>
            </p:txBody>
          </p:sp>
        </mc:Fallback>
      </mc:AlternateContent>
      <p:pic>
        <p:nvPicPr>
          <p:cNvPr id="4" name="Рисунок 3">
            <a:extLst>
              <a:ext uri="{FF2B5EF4-FFF2-40B4-BE49-F238E27FC236}">
                <a16:creationId xmlns:a16="http://schemas.microsoft.com/office/drawing/2014/main" id="{09EBD0C7-3B4B-4B70-BEFA-D028C1B33119}"/>
              </a:ext>
            </a:extLst>
          </p:cNvPr>
          <p:cNvPicPr/>
          <p:nvPr/>
        </p:nvPicPr>
        <p:blipFill>
          <a:blip r:embed="rId3"/>
          <a:stretch>
            <a:fillRect/>
          </a:stretch>
        </p:blipFill>
        <p:spPr>
          <a:xfrm>
            <a:off x="2267744" y="2996952"/>
            <a:ext cx="5514667" cy="1888153"/>
          </a:xfrm>
          <a:prstGeom prst="rect">
            <a:avLst/>
          </a:prstGeom>
        </p:spPr>
      </p:pic>
    </p:spTree>
    <p:extLst>
      <p:ext uri="{BB962C8B-B14F-4D97-AF65-F5344CB8AC3E}">
        <p14:creationId xmlns:p14="http://schemas.microsoft.com/office/powerpoint/2010/main" val="274700239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1EB50CCD-968B-4C38-8FCF-46C1E551DA4D}"/>
                  </a:ext>
                </a:extLst>
              </p:cNvPr>
              <p:cNvSpPr txBox="1"/>
              <p:nvPr/>
            </p:nvSpPr>
            <p:spPr>
              <a:xfrm>
                <a:off x="1043608" y="404664"/>
                <a:ext cx="7560840" cy="5677067"/>
              </a:xfrm>
              <a:prstGeom prst="rect">
                <a:avLst/>
              </a:prstGeom>
              <a:noFill/>
            </p:spPr>
            <p:txBody>
              <a:bodyPr wrap="square">
                <a:spAutoFit/>
              </a:bodyPr>
              <a:lstStyle/>
              <a:p>
                <a:pPr indent="288290" algn="just"/>
                <a:r>
                  <a:rPr lang="en-US" sz="2400" dirty="0" err="1">
                    <a:solidFill>
                      <a:srgbClr val="000000"/>
                    </a:solidFill>
                    <a:effectLst/>
                    <a:latin typeface="Constantia" panose="02030602050306030303" pitchFamily="18" charset="0"/>
                    <a:ea typeface="Times New Roman" panose="02020603050405020304" pitchFamily="18" charset="0"/>
                  </a:rPr>
                  <a:t>Сонымен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кеңістіктегі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кез</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келген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күштер</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жүйесі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тепе-теңдікте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болу</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үшін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барлық</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күштердің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координат</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өстерінің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үшеуіне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проекцияларының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қосындысы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мен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олардың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осы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өстерге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қатысты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моменттерінің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қосындысы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нөлге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тең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болуы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қажет</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және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жеткілікті</a:t>
                </a:r>
                <a:r>
                  <a:rPr lang="en-US" sz="2400" dirty="0">
                    <a:solidFill>
                      <a:srgbClr val="000000"/>
                    </a:solidFill>
                    <a:effectLst/>
                    <a:latin typeface="Constantia" panose="02030602050306030303" pitchFamily="18" charset="0"/>
                    <a:ea typeface="Times New Roman" panose="02020603050405020304" pitchFamily="18" charset="0"/>
                  </a:rPr>
                  <a:t>. </a:t>
                </a:r>
                <a:endParaRPr lang="ru-RU" sz="1400" dirty="0">
                  <a:effectLst/>
                  <a:latin typeface="Constantia" panose="02030602050306030303" pitchFamily="18" charset="0"/>
                  <a:ea typeface="Times New Roman" panose="02020603050405020304" pitchFamily="18" charset="0"/>
                </a:endParaRPr>
              </a:p>
              <a:p>
                <a:pPr indent="288290" algn="just"/>
                <a:r>
                  <a:rPr lang="ru-RU" sz="2400" dirty="0" err="1">
                    <a:solidFill>
                      <a:srgbClr val="000000"/>
                    </a:solidFill>
                    <a:effectLst/>
                    <a:latin typeface="Constantia" panose="02030602050306030303" pitchFamily="18" charset="0"/>
                    <a:ea typeface="Times New Roman" panose="02020603050405020304" pitchFamily="18" charset="0"/>
                  </a:rPr>
                  <a:t>Жо</a:t>
                </a:r>
                <a:r>
                  <a:rPr lang="kk-KZ" sz="2400" dirty="0">
                    <a:solidFill>
                      <a:srgbClr val="000000"/>
                    </a:solidFill>
                    <a:effectLst/>
                    <a:latin typeface="Constantia" panose="02030602050306030303" pitchFamily="18" charset="0"/>
                    <a:ea typeface="Times New Roman" panose="02020603050405020304" pitchFamily="18" charset="0"/>
                  </a:rPr>
                  <a:t>ғарғы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теңдеулер</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жүйесі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сонымен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қатар</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кеңістіктегі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кез</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келген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күштер</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жүйесі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әсер</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ететін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қатты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дененің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тепе-теңдік</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шарттары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болады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Олардың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бірінші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үш</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теңдеуі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дененің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өстер</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бойымен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жылжымайтындығын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ал</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cоңғы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үш</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теңдеуі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өстерді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айнала</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алмайтындығын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сипаттайды</a:t>
                </a:r>
                <a:r>
                  <a:rPr lang="en-US" sz="2400" dirty="0">
                    <a:solidFill>
                      <a:srgbClr val="000000"/>
                    </a:solidFill>
                    <a:effectLst/>
                    <a:latin typeface="Constantia" panose="02030602050306030303" pitchFamily="18" charset="0"/>
                    <a:ea typeface="Times New Roman" panose="02020603050405020304" pitchFamily="18" charset="0"/>
                  </a:rPr>
                  <a:t>. </a:t>
                </a:r>
                <a:endParaRPr lang="ru-RU" sz="1400" dirty="0">
                  <a:effectLst/>
                  <a:latin typeface="Constantia" panose="02030602050306030303" pitchFamily="18" charset="0"/>
                  <a:ea typeface="Times New Roman" panose="02020603050405020304" pitchFamily="18" charset="0"/>
                </a:endParaRPr>
              </a:p>
              <a:p>
                <a:pPr indent="288290" algn="just"/>
                <a:r>
                  <a:rPr lang="en-US" sz="2400" dirty="0" err="1">
                    <a:solidFill>
                      <a:srgbClr val="000000"/>
                    </a:solidFill>
                    <a:effectLst/>
                    <a:latin typeface="Constantia" panose="02030602050306030303" pitchFamily="18" charset="0"/>
                    <a:ea typeface="Times New Roman" panose="02020603050405020304" pitchFamily="18" charset="0"/>
                  </a:rPr>
                  <a:t>Денеге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күштермен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бірге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моменті</a:t>
                </a:r>
                <a:r>
                  <a:rPr lang="en-US" sz="24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en-US" sz="2400" i="1">
                            <a:solidFill>
                              <a:srgbClr val="000000"/>
                            </a:solidFill>
                            <a:effectLst/>
                            <a:latin typeface="Cambria Math" panose="02040503050406030204" pitchFamily="18" charset="0"/>
                            <a:ea typeface="Times New Roman" panose="02020603050405020304" pitchFamily="18" charset="0"/>
                          </a:rPr>
                          <m:t>М</m:t>
                        </m:r>
                      </m:e>
                    </m:acc>
                  </m:oMath>
                </a14:m>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қос</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күш</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әсер</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етсе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онда</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оның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моменті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соңғы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үш</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теңдеуге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қосылады</a:t>
                </a:r>
                <a:r>
                  <a:rPr lang="en-US" sz="2400" dirty="0">
                    <a:solidFill>
                      <a:srgbClr val="000000"/>
                    </a:solidFill>
                    <a:effectLst/>
                    <a:latin typeface="Constantia" panose="02030602050306030303" pitchFamily="18" charset="0"/>
                    <a:ea typeface="Times New Roman" panose="02020603050405020304" pitchFamily="18" charset="0"/>
                  </a:rPr>
                  <a:t>. </a:t>
                </a:r>
                <a:endParaRPr lang="ru-RU" sz="1400" dirty="0">
                  <a:effectLst/>
                  <a:latin typeface="Constantia" panose="02030602050306030303" pitchFamily="18" charset="0"/>
                  <a:ea typeface="Times New Roman" panose="02020603050405020304" pitchFamily="18" charset="0"/>
                </a:endParaRPr>
              </a:p>
            </p:txBody>
          </p:sp>
        </mc:Choice>
        <mc:Fallback xmlns="">
          <p:sp>
            <p:nvSpPr>
              <p:cNvPr id="3" name="TextBox 2">
                <a:extLst>
                  <a:ext uri="{FF2B5EF4-FFF2-40B4-BE49-F238E27FC236}">
                    <a16:creationId xmlns:a16="http://schemas.microsoft.com/office/drawing/2014/main" id="{1EB50CCD-968B-4C38-8FCF-46C1E551DA4D}"/>
                  </a:ext>
                </a:extLst>
              </p:cNvPr>
              <p:cNvSpPr txBox="1">
                <a:spLocks noRot="1" noChangeAspect="1" noMove="1" noResize="1" noEditPoints="1" noAdjustHandles="1" noChangeArrowheads="1" noChangeShapeType="1" noTextEdit="1"/>
              </p:cNvSpPr>
              <p:nvPr/>
            </p:nvSpPr>
            <p:spPr>
              <a:xfrm>
                <a:off x="1043608" y="404664"/>
                <a:ext cx="7560840" cy="5677067"/>
              </a:xfrm>
              <a:prstGeom prst="rect">
                <a:avLst/>
              </a:prstGeom>
              <a:blipFill>
                <a:blip r:embed="rId2"/>
                <a:stretch>
                  <a:fillRect l="-1210" t="-1073" r="-1290" b="-1395"/>
                </a:stretch>
              </a:blipFill>
            </p:spPr>
            <p:txBody>
              <a:bodyPr/>
              <a:lstStyle/>
              <a:p>
                <a:r>
                  <a:rPr lang="ru-RU">
                    <a:noFill/>
                  </a:rPr>
                  <a:t> </a:t>
                </a:r>
              </a:p>
            </p:txBody>
          </p:sp>
        </mc:Fallback>
      </mc:AlternateContent>
    </p:spTree>
    <p:extLst>
      <p:ext uri="{BB962C8B-B14F-4D97-AF65-F5344CB8AC3E}">
        <p14:creationId xmlns:p14="http://schemas.microsoft.com/office/powerpoint/2010/main" val="377906680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2909A55-462A-4A62-85A6-E6A21B4207DF}"/>
              </a:ext>
            </a:extLst>
          </p:cNvPr>
          <p:cNvSpPr txBox="1"/>
          <p:nvPr/>
        </p:nvSpPr>
        <p:spPr>
          <a:xfrm>
            <a:off x="1115616" y="692696"/>
            <a:ext cx="7272808" cy="2308324"/>
          </a:xfrm>
          <a:prstGeom prst="rect">
            <a:avLst/>
          </a:prstGeom>
          <a:noFill/>
        </p:spPr>
        <p:txBody>
          <a:bodyPr wrap="square">
            <a:spAutoFit/>
          </a:bodyPr>
          <a:lstStyle/>
          <a:p>
            <a:pPr indent="288290" algn="just"/>
            <a:r>
              <a:rPr lang="en-US" sz="2400" dirty="0" err="1">
                <a:solidFill>
                  <a:srgbClr val="000000"/>
                </a:solidFill>
                <a:effectLst/>
                <a:latin typeface="Constantia" panose="02030602050306030303" pitchFamily="18" charset="0"/>
                <a:ea typeface="Times New Roman" panose="02020603050405020304" pitchFamily="18" charset="0"/>
              </a:rPr>
              <a:t>Егер</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денеге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әсер</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ететін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күштердің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бәрі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өзара</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параллель</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болса</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онда</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бір</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өсті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мысалы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i="1" dirty="0">
                <a:solidFill>
                  <a:srgbClr val="000000"/>
                </a:solidFill>
                <a:effectLst/>
                <a:latin typeface="Constantia" panose="02030602050306030303" pitchFamily="18" charset="0"/>
                <a:ea typeface="Times New Roman" panose="02020603050405020304" pitchFamily="18" charset="0"/>
              </a:rPr>
              <a:t>z</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өсін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күштерге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параллель</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етіп</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аламыз</a:t>
            </a:r>
            <a:r>
              <a:rPr lang="en-US" sz="2400" dirty="0">
                <a:solidFill>
                  <a:srgbClr val="000000"/>
                </a:solidFill>
                <a:effectLst/>
                <a:latin typeface="Constantia" panose="02030602050306030303" pitchFamily="18" charset="0"/>
                <a:ea typeface="Times New Roman" panose="02020603050405020304" pitchFamily="18" charset="0"/>
              </a:rPr>
              <a:t> (</a:t>
            </a:r>
            <a:r>
              <a:rPr lang="kk-KZ" sz="2400" dirty="0">
                <a:solidFill>
                  <a:srgbClr val="000000"/>
                </a:solidFill>
                <a:effectLst/>
                <a:latin typeface="Constantia" panose="02030602050306030303" pitchFamily="18" charset="0"/>
                <a:ea typeface="Times New Roman" panose="02020603050405020304" pitchFamily="18" charset="0"/>
              </a:rPr>
              <a:t>5.5</a:t>
            </a:r>
            <a:r>
              <a:rPr lang="en-US" sz="2400" dirty="0">
                <a:solidFill>
                  <a:srgbClr val="000000"/>
                </a:solidFill>
                <a:effectLst/>
                <a:latin typeface="Constantia" panose="02030602050306030303" pitchFamily="18" charset="0"/>
                <a:ea typeface="Times New Roman" panose="02020603050405020304" pitchFamily="18" charset="0"/>
              </a:rPr>
              <a:t>-</a:t>
            </a:r>
            <a:r>
              <a:rPr lang="en-US" sz="2400" dirty="0" err="1">
                <a:solidFill>
                  <a:srgbClr val="000000"/>
                </a:solidFill>
                <a:effectLst/>
                <a:latin typeface="Constantia" panose="02030602050306030303" pitchFamily="18" charset="0"/>
                <a:ea typeface="Times New Roman" panose="02020603050405020304" pitchFamily="18" charset="0"/>
              </a:rPr>
              <a:t>сурет</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Сонда</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күштердің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әрқайсысының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i="1" dirty="0">
                <a:solidFill>
                  <a:srgbClr val="000000"/>
                </a:solidFill>
                <a:effectLst/>
                <a:latin typeface="Constantia" panose="02030602050306030303" pitchFamily="18" charset="0"/>
                <a:ea typeface="Times New Roman" panose="02020603050405020304" pitchFamily="18" charset="0"/>
              </a:rPr>
              <a:t>х</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пен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i="1" dirty="0">
                <a:solidFill>
                  <a:srgbClr val="000000"/>
                </a:solidFill>
                <a:effectLst/>
                <a:latin typeface="Constantia" panose="02030602050306030303" pitchFamily="18" charset="0"/>
                <a:ea typeface="Times New Roman" panose="02020603050405020304" pitchFamily="18" charset="0"/>
              </a:rPr>
              <a:t>у</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өстеріне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проекциялары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және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олардың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i="1" dirty="0">
                <a:solidFill>
                  <a:srgbClr val="000000"/>
                </a:solidFill>
                <a:effectLst/>
                <a:latin typeface="Constantia" panose="02030602050306030303" pitchFamily="18" charset="0"/>
                <a:ea typeface="Times New Roman" panose="02020603050405020304" pitchFamily="18" charset="0"/>
              </a:rPr>
              <a:t>z</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өсіне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қатысты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моменттері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нөлге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тең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болады</a:t>
            </a:r>
            <a:r>
              <a:rPr lang="en-US" sz="2400" dirty="0">
                <a:solidFill>
                  <a:srgbClr val="000000"/>
                </a:solidFill>
                <a:effectLst/>
                <a:latin typeface="Constantia" panose="02030602050306030303" pitchFamily="18" charset="0"/>
                <a:ea typeface="Times New Roman" panose="02020603050405020304" pitchFamily="18" charset="0"/>
              </a:rPr>
              <a:t>.</a:t>
            </a:r>
            <a:endParaRPr lang="ru-RU" sz="1400" dirty="0">
              <a:effectLst/>
              <a:latin typeface="Constantia" panose="02030602050306030303" pitchFamily="18" charset="0"/>
              <a:ea typeface="Times New Roman" panose="02020603050405020304" pitchFamily="18" charset="0"/>
            </a:endParaRPr>
          </a:p>
        </p:txBody>
      </p:sp>
      <p:pic>
        <p:nvPicPr>
          <p:cNvPr id="4" name="Рисунок 3">
            <a:extLst>
              <a:ext uri="{FF2B5EF4-FFF2-40B4-BE49-F238E27FC236}">
                <a16:creationId xmlns:a16="http://schemas.microsoft.com/office/drawing/2014/main" id="{B1E71DDB-048C-4962-91F4-439F6848CD34}"/>
              </a:ext>
            </a:extLst>
          </p:cNvPr>
          <p:cNvPicPr/>
          <p:nvPr/>
        </p:nvPicPr>
        <p:blipFill>
          <a:blip r:embed="rId2"/>
          <a:stretch>
            <a:fillRect/>
          </a:stretch>
        </p:blipFill>
        <p:spPr>
          <a:xfrm>
            <a:off x="3203848" y="3068960"/>
            <a:ext cx="3328526" cy="2808312"/>
          </a:xfrm>
          <a:prstGeom prst="rect">
            <a:avLst/>
          </a:prstGeom>
        </p:spPr>
      </p:pic>
      <p:sp>
        <p:nvSpPr>
          <p:cNvPr id="6" name="TextBox 5">
            <a:extLst>
              <a:ext uri="{FF2B5EF4-FFF2-40B4-BE49-F238E27FC236}">
                <a16:creationId xmlns:a16="http://schemas.microsoft.com/office/drawing/2014/main" id="{2386D3E0-D803-4F48-BF17-22F50AEE3A62}"/>
              </a:ext>
            </a:extLst>
          </p:cNvPr>
          <p:cNvSpPr txBox="1"/>
          <p:nvPr/>
        </p:nvSpPr>
        <p:spPr>
          <a:xfrm>
            <a:off x="4572000" y="5980638"/>
            <a:ext cx="4572000" cy="461665"/>
          </a:xfrm>
          <a:prstGeom prst="rect">
            <a:avLst/>
          </a:prstGeom>
          <a:noFill/>
        </p:spPr>
        <p:txBody>
          <a:bodyPr wrap="square">
            <a:spAutoFit/>
          </a:bodyPr>
          <a:lstStyle/>
          <a:p>
            <a:r>
              <a:rPr lang="kk-KZ" sz="1800" dirty="0">
                <a:solidFill>
                  <a:srgbClr val="000000"/>
                </a:solidFill>
                <a:effectLst/>
                <a:latin typeface="Constantia" panose="02030602050306030303" pitchFamily="18" charset="0"/>
                <a:ea typeface="Times New Roman" panose="02020603050405020304" pitchFamily="18" charset="0"/>
              </a:rPr>
              <a:t>5.5</a:t>
            </a:r>
            <a:r>
              <a:rPr lang="en-US" sz="2400" dirty="0">
                <a:solidFill>
                  <a:srgbClr val="000000"/>
                </a:solidFill>
                <a:latin typeface="Constantia" panose="02030602050306030303" pitchFamily="18" charset="0"/>
              </a:rPr>
              <a:t>-</a:t>
            </a:r>
            <a:r>
              <a:rPr lang="en-US" sz="2400" dirty="0" err="1">
                <a:solidFill>
                  <a:srgbClr val="000000"/>
                </a:solidFill>
                <a:latin typeface="Constantia" panose="02030602050306030303" pitchFamily="18" charset="0"/>
              </a:rPr>
              <a:t>сурет</a:t>
            </a:r>
            <a:endParaRPr lang="ru-RU" sz="2400" dirty="0">
              <a:solidFill>
                <a:srgbClr val="000000"/>
              </a:solidFill>
              <a:latin typeface="Constantia" panose="02030602050306030303" pitchFamily="18" charset="0"/>
            </a:endParaRPr>
          </a:p>
        </p:txBody>
      </p:sp>
    </p:spTree>
    <p:extLst>
      <p:ext uri="{BB962C8B-B14F-4D97-AF65-F5344CB8AC3E}">
        <p14:creationId xmlns:p14="http://schemas.microsoft.com/office/powerpoint/2010/main" val="16347910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66B93FA7-F20F-4E9E-9475-1A0BA6D13190}"/>
                  </a:ext>
                </a:extLst>
              </p:cNvPr>
              <p:cNvSpPr txBox="1"/>
              <p:nvPr/>
            </p:nvSpPr>
            <p:spPr>
              <a:xfrm>
                <a:off x="935596" y="260648"/>
                <a:ext cx="7272808" cy="4242956"/>
              </a:xfrm>
              <a:prstGeom prst="rect">
                <a:avLst/>
              </a:prstGeom>
              <a:noFill/>
            </p:spPr>
            <p:txBody>
              <a:bodyPr wrap="square">
                <a:spAutoFit/>
              </a:bodyPr>
              <a:lstStyle/>
              <a:p>
                <a:pPr indent="288290" algn="just"/>
                <a:r>
                  <a:rPr lang="kk-KZ" sz="2000" dirty="0">
                    <a:solidFill>
                      <a:srgbClr val="C00000"/>
                    </a:solidFill>
                    <a:effectLst/>
                    <a:latin typeface="Constantia" pitchFamily="18" charset="0"/>
                    <a:cs typeface="Times New Roman" pitchFamily="18" charset="0"/>
                  </a:rPr>
                  <a:t>2-аксиома</a:t>
                </a:r>
                <a:r>
                  <a:rPr lang="kk-KZ" sz="2000" dirty="0">
                    <a:solidFill>
                      <a:srgbClr val="002060"/>
                    </a:solidFill>
                    <a:effectLst/>
                    <a:latin typeface="Constantia" pitchFamily="18" charset="0"/>
                    <a:cs typeface="Times New Roman" pitchFamily="18" charset="0"/>
                  </a:rPr>
                  <a:t> (нөлге парапар күштер жүйесін қосу немесе алып тастау туралы аксиома). Қатты денеге әсер ететін кез келген күштер жүйесіне нөлге парапар күштер жүйесін қосып не алып тастағаннан, алғашқы күштер жүйесінің денеге әсері өзгермейді. </a:t>
                </a:r>
                <a:endParaRPr lang="ru-RU" sz="2000" dirty="0">
                  <a:solidFill>
                    <a:srgbClr val="002060"/>
                  </a:solidFill>
                  <a:effectLst/>
                  <a:latin typeface="Constantia" pitchFamily="18" charset="0"/>
                  <a:cs typeface="Times New Roman" pitchFamily="18" charset="0"/>
                </a:endParaRPr>
              </a:p>
              <a:p>
                <a:pPr indent="288290" algn="just"/>
                <a:r>
                  <a:rPr lang="kk-KZ" sz="2000" dirty="0">
                    <a:solidFill>
                      <a:srgbClr val="C00000"/>
                    </a:solidFill>
                    <a:effectLst/>
                    <a:latin typeface="Constantia" pitchFamily="18" charset="0"/>
                    <a:cs typeface="Times New Roman" pitchFamily="18" charset="0"/>
                  </a:rPr>
                  <a:t>1 және 2-аксиомалардың салдары</a:t>
                </a:r>
                <a:r>
                  <a:rPr lang="kk-KZ" sz="2000" dirty="0">
                    <a:solidFill>
                      <a:srgbClr val="002060"/>
                    </a:solidFill>
                    <a:effectLst/>
                    <a:latin typeface="Constantia" pitchFamily="18" charset="0"/>
                    <a:cs typeface="Times New Roman" pitchFamily="18" charset="0"/>
                  </a:rPr>
                  <a:t>. Күшті өзінің әсер ету сызығының бойымен кез келген басқа нүктеге көшіруге болады, одан күштің денеге әсері өзгермейді.</a:t>
                </a:r>
              </a:p>
              <a:p>
                <a:pPr indent="288290" algn="just"/>
                <a:r>
                  <a:rPr lang="kk-KZ" sz="2000" dirty="0">
                    <a:solidFill>
                      <a:srgbClr val="002060"/>
                    </a:solidFill>
                    <a:effectLst/>
                    <a:latin typeface="Constantia" pitchFamily="18" charset="0"/>
                    <a:cs typeface="Times New Roman" pitchFamily="18" charset="0"/>
                  </a:rPr>
                  <a:t>Шынында да, дененің А нүктесіне түскен </a:t>
                </a:r>
                <a14:m>
                  <m:oMath xmlns:m="http://schemas.openxmlformats.org/officeDocument/2006/math">
                    <m:acc>
                      <m:accPr>
                        <m:chr m:val="⃗"/>
                        <m:ctrlPr>
                          <a:rPr lang="ru-RU" sz="2000" i="1">
                            <a:solidFill>
                              <a:srgbClr val="002060"/>
                            </a:solidFill>
                            <a:effectLst/>
                            <a:latin typeface="Cambria Math" panose="02040503050406030204" pitchFamily="18" charset="0"/>
                            <a:cs typeface="Times New Roman" pitchFamily="18" charset="0"/>
                          </a:rPr>
                        </m:ctrlPr>
                      </m:accPr>
                      <m:e>
                        <m:r>
                          <a:rPr lang="kk-KZ" sz="2000">
                            <a:solidFill>
                              <a:srgbClr val="002060"/>
                            </a:solidFill>
                            <a:effectLst/>
                            <a:latin typeface="Cambria Math" panose="02040503050406030204" pitchFamily="18" charset="0"/>
                            <a:cs typeface="Times New Roman" pitchFamily="18" charset="0"/>
                          </a:rPr>
                          <m:t>𝐹</m:t>
                        </m:r>
                      </m:e>
                    </m:acc>
                  </m:oMath>
                </a14:m>
                <a:r>
                  <a:rPr lang="kk-KZ" sz="2000" dirty="0">
                    <a:solidFill>
                      <a:srgbClr val="002060"/>
                    </a:solidFill>
                    <a:effectLst/>
                    <a:latin typeface="Constantia" pitchFamily="18" charset="0"/>
                    <a:cs typeface="Times New Roman" pitchFamily="18" charset="0"/>
                  </a:rPr>
                  <a:t>1  күшінің әсер ету сызығының бойындағы В нүктеге </a:t>
                </a:r>
                <a14:m>
                  <m:oMath xmlns:m="http://schemas.openxmlformats.org/officeDocument/2006/math">
                    <m:acc>
                      <m:accPr>
                        <m:chr m:val="⃗"/>
                        <m:ctrlPr>
                          <a:rPr lang="ru-RU" sz="2000" i="1">
                            <a:solidFill>
                              <a:srgbClr val="002060"/>
                            </a:solidFill>
                            <a:effectLst/>
                            <a:latin typeface="Cambria Math" panose="02040503050406030204" pitchFamily="18" charset="0"/>
                            <a:cs typeface="Times New Roman" pitchFamily="18" charset="0"/>
                          </a:rPr>
                        </m:ctrlPr>
                      </m:accPr>
                      <m:e>
                        <m:r>
                          <a:rPr lang="kk-KZ" sz="2000">
                            <a:solidFill>
                              <a:srgbClr val="002060"/>
                            </a:solidFill>
                            <a:effectLst/>
                            <a:latin typeface="Cambria Math" panose="02040503050406030204" pitchFamily="18" charset="0"/>
                            <a:cs typeface="Times New Roman" pitchFamily="18" charset="0"/>
                          </a:rPr>
                          <m:t>𝐹</m:t>
                        </m:r>
                      </m:e>
                    </m:acc>
                  </m:oMath>
                </a14:m>
                <a:r>
                  <a:rPr lang="kk-KZ" sz="2000" dirty="0">
                    <a:solidFill>
                      <a:srgbClr val="002060"/>
                    </a:solidFill>
                    <a:effectLst/>
                    <a:latin typeface="Constantia" pitchFamily="18" charset="0"/>
                    <a:cs typeface="Times New Roman" pitchFamily="18" charset="0"/>
                  </a:rPr>
                  <a:t>1, </a:t>
                </a:r>
                <a14:m>
                  <m:oMath xmlns:m="http://schemas.openxmlformats.org/officeDocument/2006/math">
                    <m:acc>
                      <m:accPr>
                        <m:chr m:val="⃗"/>
                        <m:ctrlPr>
                          <a:rPr lang="ru-RU" sz="2000" i="1">
                            <a:solidFill>
                              <a:srgbClr val="002060"/>
                            </a:solidFill>
                            <a:effectLst/>
                            <a:latin typeface="Cambria Math" panose="02040503050406030204" pitchFamily="18" charset="0"/>
                            <a:cs typeface="Times New Roman" pitchFamily="18" charset="0"/>
                          </a:rPr>
                        </m:ctrlPr>
                      </m:accPr>
                      <m:e>
                        <m:r>
                          <a:rPr lang="kk-KZ" sz="2000">
                            <a:solidFill>
                              <a:srgbClr val="002060"/>
                            </a:solidFill>
                            <a:effectLst/>
                            <a:latin typeface="Cambria Math" panose="02040503050406030204" pitchFamily="18" charset="0"/>
                            <a:cs typeface="Times New Roman" pitchFamily="18" charset="0"/>
                          </a:rPr>
                          <m:t>𝐹</m:t>
                        </m:r>
                      </m:e>
                    </m:acc>
                  </m:oMath>
                </a14:m>
                <a:r>
                  <a:rPr lang="kk-KZ" sz="2000" dirty="0">
                    <a:solidFill>
                      <a:srgbClr val="002060"/>
                    </a:solidFill>
                    <a:effectLst/>
                    <a:latin typeface="Constantia" pitchFamily="18" charset="0"/>
                    <a:cs typeface="Times New Roman" pitchFamily="18" charset="0"/>
                  </a:rPr>
                  <a:t>2 күштерін </a:t>
                </a:r>
                <a14:m>
                  <m:oMath xmlns:m="http://schemas.openxmlformats.org/officeDocument/2006/math">
                    <m:acc>
                      <m:accPr>
                        <m:chr m:val="⃗"/>
                        <m:ctrlPr>
                          <a:rPr lang="ru-RU" sz="2000" i="1">
                            <a:solidFill>
                              <a:srgbClr val="002060"/>
                            </a:solidFill>
                            <a:effectLst/>
                            <a:latin typeface="Cambria Math" panose="02040503050406030204" pitchFamily="18" charset="0"/>
                            <a:cs typeface="Times New Roman" pitchFamily="18" charset="0"/>
                          </a:rPr>
                        </m:ctrlPr>
                      </m:accPr>
                      <m:e>
                        <m:r>
                          <a:rPr lang="kk-KZ" sz="2000">
                            <a:solidFill>
                              <a:srgbClr val="002060"/>
                            </a:solidFill>
                            <a:effectLst/>
                            <a:latin typeface="Cambria Math" panose="02040503050406030204" pitchFamily="18" charset="0"/>
                            <a:cs typeface="Times New Roman" pitchFamily="18" charset="0"/>
                          </a:rPr>
                          <m:t>𝐹</m:t>
                        </m:r>
                      </m:e>
                    </m:acc>
                  </m:oMath>
                </a14:m>
                <a:r>
                  <a:rPr lang="kk-KZ" sz="2000" dirty="0">
                    <a:solidFill>
                      <a:srgbClr val="002060"/>
                    </a:solidFill>
                    <a:effectLst/>
                    <a:latin typeface="Constantia" pitchFamily="18" charset="0"/>
                    <a:cs typeface="Times New Roman" pitchFamily="18" charset="0"/>
                  </a:rPr>
                  <a:t>1</a:t>
                </a:r>
                <a14:m>
                  <m:oMath xmlns:m="http://schemas.openxmlformats.org/officeDocument/2006/math">
                    <m:r>
                      <a:rPr lang="kk-KZ" sz="2000">
                        <a:solidFill>
                          <a:srgbClr val="002060"/>
                        </a:solidFill>
                        <a:effectLst/>
                        <a:latin typeface="Cambria Math" panose="02040503050406030204" pitchFamily="18" charset="0"/>
                        <a:cs typeface="Times New Roman" pitchFamily="18" charset="0"/>
                      </a:rPr>
                      <m:t>=−</m:t>
                    </m:r>
                    <m:acc>
                      <m:accPr>
                        <m:chr m:val="⃗"/>
                        <m:ctrlPr>
                          <a:rPr lang="ru-RU" sz="2000" i="1">
                            <a:solidFill>
                              <a:srgbClr val="002060"/>
                            </a:solidFill>
                            <a:effectLst/>
                            <a:latin typeface="Cambria Math" panose="02040503050406030204" pitchFamily="18" charset="0"/>
                            <a:cs typeface="Times New Roman" pitchFamily="18" charset="0"/>
                          </a:rPr>
                        </m:ctrlPr>
                      </m:accPr>
                      <m:e>
                        <m:r>
                          <a:rPr lang="kk-KZ" sz="2000">
                            <a:solidFill>
                              <a:srgbClr val="002060"/>
                            </a:solidFill>
                            <a:effectLst/>
                            <a:latin typeface="Cambria Math" panose="02040503050406030204" pitchFamily="18" charset="0"/>
                            <a:cs typeface="Times New Roman" pitchFamily="18" charset="0"/>
                          </a:rPr>
                          <m:t>𝐹</m:t>
                        </m:r>
                      </m:e>
                    </m:acc>
                  </m:oMath>
                </a14:m>
                <a:r>
                  <a:rPr lang="kk-KZ" sz="2000" dirty="0">
                    <a:solidFill>
                      <a:srgbClr val="002060"/>
                    </a:solidFill>
                    <a:effectLst/>
                    <a:latin typeface="Constantia" pitchFamily="18" charset="0"/>
                    <a:cs typeface="Times New Roman" pitchFamily="18" charset="0"/>
                  </a:rPr>
                  <a:t>2</a:t>
                </a:r>
                <a14:m>
                  <m:oMath xmlns:m="http://schemas.openxmlformats.org/officeDocument/2006/math">
                    <m:r>
                      <a:rPr lang="kk-KZ" sz="2000">
                        <a:solidFill>
                          <a:srgbClr val="002060"/>
                        </a:solidFill>
                        <a:effectLst/>
                        <a:latin typeface="Cambria Math" panose="02040503050406030204" pitchFamily="18" charset="0"/>
                        <a:cs typeface="Times New Roman" pitchFamily="18" charset="0"/>
                      </a:rPr>
                      <m:t>=</m:t>
                    </m:r>
                    <m:acc>
                      <m:accPr>
                        <m:chr m:val="⃗"/>
                        <m:ctrlPr>
                          <a:rPr lang="ru-RU" sz="2000" i="1">
                            <a:solidFill>
                              <a:srgbClr val="002060"/>
                            </a:solidFill>
                            <a:effectLst/>
                            <a:latin typeface="Cambria Math" panose="02040503050406030204" pitchFamily="18" charset="0"/>
                            <a:cs typeface="Times New Roman" pitchFamily="18" charset="0"/>
                          </a:rPr>
                        </m:ctrlPr>
                      </m:accPr>
                      <m:e>
                        <m:r>
                          <a:rPr lang="kk-KZ" sz="2000">
                            <a:solidFill>
                              <a:srgbClr val="002060"/>
                            </a:solidFill>
                            <a:effectLst/>
                            <a:latin typeface="Cambria Math" panose="02040503050406030204" pitchFamily="18" charset="0"/>
                            <a:cs typeface="Times New Roman" pitchFamily="18" charset="0"/>
                          </a:rPr>
                          <m:t>𝐹</m:t>
                        </m:r>
                      </m:e>
                    </m:acc>
                  </m:oMath>
                </a14:m>
                <a:r>
                  <a:rPr lang="kk-KZ" sz="2000" dirty="0">
                    <a:solidFill>
                      <a:srgbClr val="002060"/>
                    </a:solidFill>
                    <a:effectLst/>
                    <a:latin typeface="Constantia" pitchFamily="18" charset="0"/>
                    <a:cs typeface="Times New Roman" pitchFamily="18" charset="0"/>
                  </a:rPr>
                  <a:t> болатын етіп түсірейік (1.3-сурет). Сонда </a:t>
                </a:r>
                <a14:m>
                  <m:oMath xmlns:m="http://schemas.openxmlformats.org/officeDocument/2006/math">
                    <m:acc>
                      <m:accPr>
                        <m:chr m:val="⃗"/>
                        <m:ctrlPr>
                          <a:rPr lang="ru-RU" sz="2000" i="1">
                            <a:solidFill>
                              <a:srgbClr val="002060"/>
                            </a:solidFill>
                            <a:effectLst/>
                            <a:latin typeface="Cambria Math" panose="02040503050406030204" pitchFamily="18" charset="0"/>
                            <a:cs typeface="Times New Roman" pitchFamily="18" charset="0"/>
                          </a:rPr>
                        </m:ctrlPr>
                      </m:accPr>
                      <m:e>
                        <m:r>
                          <a:rPr lang="kk-KZ" sz="2000">
                            <a:solidFill>
                              <a:srgbClr val="002060"/>
                            </a:solidFill>
                            <a:effectLst/>
                            <a:latin typeface="Cambria Math" panose="02040503050406030204" pitchFamily="18" charset="0"/>
                            <a:cs typeface="Times New Roman" pitchFamily="18" charset="0"/>
                          </a:rPr>
                          <m:t>𝐹</m:t>
                        </m:r>
                      </m:e>
                    </m:acc>
                  </m:oMath>
                </a14:m>
                <a:r>
                  <a:rPr lang="kk-KZ" sz="2000" dirty="0">
                    <a:solidFill>
                      <a:srgbClr val="002060"/>
                    </a:solidFill>
                    <a:effectLst/>
                    <a:latin typeface="Constantia" pitchFamily="18" charset="0"/>
                    <a:cs typeface="Times New Roman" pitchFamily="18" charset="0"/>
                  </a:rPr>
                  <a:t> пен </a:t>
                </a:r>
                <a14:m>
                  <m:oMath xmlns:m="http://schemas.openxmlformats.org/officeDocument/2006/math">
                    <m:acc>
                      <m:accPr>
                        <m:chr m:val="⃗"/>
                        <m:ctrlPr>
                          <a:rPr lang="ru-RU" sz="2000" i="1">
                            <a:solidFill>
                              <a:srgbClr val="002060"/>
                            </a:solidFill>
                            <a:effectLst/>
                            <a:latin typeface="Cambria Math" panose="02040503050406030204" pitchFamily="18" charset="0"/>
                            <a:cs typeface="Times New Roman" pitchFamily="18" charset="0"/>
                          </a:rPr>
                        </m:ctrlPr>
                      </m:accPr>
                      <m:e>
                        <m:r>
                          <a:rPr lang="kk-KZ" sz="2000">
                            <a:solidFill>
                              <a:srgbClr val="002060"/>
                            </a:solidFill>
                            <a:effectLst/>
                            <a:latin typeface="Cambria Math" panose="02040503050406030204" pitchFamily="18" charset="0"/>
                            <a:cs typeface="Times New Roman" pitchFamily="18" charset="0"/>
                          </a:rPr>
                          <m:t>𝐹</m:t>
                        </m:r>
                      </m:e>
                    </m:acc>
                  </m:oMath>
                </a14:m>
                <a:r>
                  <a:rPr lang="kk-KZ" sz="2000" dirty="0">
                    <a:solidFill>
                      <a:srgbClr val="002060"/>
                    </a:solidFill>
                    <a:effectLst/>
                    <a:latin typeface="Constantia" pitchFamily="18" charset="0"/>
                    <a:cs typeface="Times New Roman" pitchFamily="18" charset="0"/>
                  </a:rPr>
                  <a:t>2  күштері жойылады да, </a:t>
                </a:r>
                <a14:m>
                  <m:oMath xmlns:m="http://schemas.openxmlformats.org/officeDocument/2006/math">
                    <m:acc>
                      <m:accPr>
                        <m:chr m:val="⃗"/>
                        <m:ctrlPr>
                          <a:rPr lang="ru-RU" sz="2000" i="1">
                            <a:solidFill>
                              <a:srgbClr val="002060"/>
                            </a:solidFill>
                            <a:effectLst/>
                            <a:latin typeface="Cambria Math" panose="02040503050406030204" pitchFamily="18" charset="0"/>
                            <a:cs typeface="Times New Roman" pitchFamily="18" charset="0"/>
                          </a:rPr>
                        </m:ctrlPr>
                      </m:accPr>
                      <m:e>
                        <m:r>
                          <a:rPr lang="kk-KZ" sz="2000">
                            <a:solidFill>
                              <a:srgbClr val="002060"/>
                            </a:solidFill>
                            <a:effectLst/>
                            <a:latin typeface="Cambria Math" panose="02040503050406030204" pitchFamily="18" charset="0"/>
                            <a:cs typeface="Times New Roman" pitchFamily="18" charset="0"/>
                          </a:rPr>
                          <m:t>𝐹</m:t>
                        </m:r>
                      </m:e>
                    </m:acc>
                  </m:oMath>
                </a14:m>
                <a:r>
                  <a:rPr lang="kk-KZ" sz="2000" dirty="0">
                    <a:solidFill>
                      <a:srgbClr val="002060"/>
                    </a:solidFill>
                    <a:effectLst/>
                    <a:latin typeface="Constantia" pitchFamily="18" charset="0"/>
                    <a:cs typeface="Times New Roman" pitchFamily="18" charset="0"/>
                  </a:rPr>
                  <a:t> күші В нүктеге түскен болады.</a:t>
                </a:r>
                <a:endParaRPr lang="ru-RU" sz="2000" dirty="0">
                  <a:solidFill>
                    <a:srgbClr val="002060"/>
                  </a:solidFill>
                  <a:effectLst/>
                  <a:latin typeface="Constantia" pitchFamily="18" charset="0"/>
                  <a:cs typeface="Times New Roman" pitchFamily="18" charset="0"/>
                </a:endParaRPr>
              </a:p>
              <a:p>
                <a:pPr indent="288290" algn="just"/>
                <a:endParaRPr lang="ru-RU"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endParaRPr>
              </a:p>
            </p:txBody>
          </p:sp>
        </mc:Choice>
        <mc:Fallback xmlns="">
          <p:sp>
            <p:nvSpPr>
              <p:cNvPr id="3" name="TextBox 2">
                <a:extLst>
                  <a:ext uri="{FF2B5EF4-FFF2-40B4-BE49-F238E27FC236}">
                    <a16:creationId xmlns:a16="http://schemas.microsoft.com/office/drawing/2014/main" id="{66B93FA7-F20F-4E9E-9475-1A0BA6D13190}"/>
                  </a:ext>
                </a:extLst>
              </p:cNvPr>
              <p:cNvSpPr txBox="1">
                <a:spLocks noRot="1" noChangeAspect="1" noMove="1" noResize="1" noEditPoints="1" noAdjustHandles="1" noChangeArrowheads="1" noChangeShapeType="1" noTextEdit="1"/>
              </p:cNvSpPr>
              <p:nvPr/>
            </p:nvSpPr>
            <p:spPr>
              <a:xfrm>
                <a:off x="935596" y="260648"/>
                <a:ext cx="7272808" cy="4242956"/>
              </a:xfrm>
              <a:prstGeom prst="rect">
                <a:avLst/>
              </a:prstGeom>
              <a:blipFill>
                <a:blip r:embed="rId2"/>
                <a:stretch>
                  <a:fillRect l="-838" t="-1149" r="-2596"/>
                </a:stretch>
              </a:blipFill>
            </p:spPr>
            <p:txBody>
              <a:bodyPr/>
              <a:lstStyle/>
              <a:p>
                <a:r>
                  <a:rPr lang="ru-RU">
                    <a:noFill/>
                  </a:rPr>
                  <a:t> </a:t>
                </a:r>
              </a:p>
            </p:txBody>
          </p:sp>
        </mc:Fallback>
      </mc:AlternateContent>
      <p:pic>
        <p:nvPicPr>
          <p:cNvPr id="5" name="Рисунок 4">
            <a:extLst>
              <a:ext uri="{FF2B5EF4-FFF2-40B4-BE49-F238E27FC236}">
                <a16:creationId xmlns:a16="http://schemas.microsoft.com/office/drawing/2014/main" id="{DC61435E-2B08-4B79-9105-AB733255AF97}"/>
              </a:ext>
            </a:extLst>
          </p:cNvPr>
          <p:cNvPicPr/>
          <p:nvPr/>
        </p:nvPicPr>
        <p:blipFill>
          <a:blip r:embed="rId3"/>
          <a:stretch>
            <a:fillRect/>
          </a:stretch>
        </p:blipFill>
        <p:spPr>
          <a:xfrm>
            <a:off x="2519772" y="4221088"/>
            <a:ext cx="4104456" cy="1944216"/>
          </a:xfrm>
          <a:prstGeom prst="rect">
            <a:avLst/>
          </a:prstGeom>
        </p:spPr>
      </p:pic>
      <p:sp>
        <p:nvSpPr>
          <p:cNvPr id="8" name="TextBox 7">
            <a:extLst>
              <a:ext uri="{FF2B5EF4-FFF2-40B4-BE49-F238E27FC236}">
                <a16:creationId xmlns:a16="http://schemas.microsoft.com/office/drawing/2014/main" id="{6BC78701-4DDC-4E3B-B212-5EB60190E08B}"/>
              </a:ext>
            </a:extLst>
          </p:cNvPr>
          <p:cNvSpPr txBox="1"/>
          <p:nvPr/>
        </p:nvSpPr>
        <p:spPr>
          <a:xfrm>
            <a:off x="2195736" y="6191040"/>
            <a:ext cx="4572000" cy="400110"/>
          </a:xfrm>
          <a:prstGeom prst="rect">
            <a:avLst/>
          </a:prstGeom>
          <a:noFill/>
        </p:spPr>
        <p:txBody>
          <a:bodyPr wrap="square">
            <a:spAutoFit/>
          </a:bodyPr>
          <a:lstStyle/>
          <a:p>
            <a:pPr algn="ctr"/>
            <a:r>
              <a:rPr lang="kk-KZ"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1.3-сурет</a:t>
            </a:r>
            <a:r>
              <a:rPr lang="kk-KZ" sz="1800" dirty="0">
                <a:effectLst/>
                <a:latin typeface="Times New Roman" panose="02020603050405020304" pitchFamily="18" charset="0"/>
                <a:ea typeface="Times New Roman" panose="02020603050405020304" pitchFamily="18" charset="0"/>
              </a:rPr>
              <a:t>. </a:t>
            </a:r>
            <a:endParaRPr lang="ru-RU" sz="11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500820516"/>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C2E6D6C-311D-498B-BCCC-27C4015DC15B}"/>
              </a:ext>
            </a:extLst>
          </p:cNvPr>
          <p:cNvSpPr txBox="1"/>
          <p:nvPr/>
        </p:nvSpPr>
        <p:spPr>
          <a:xfrm>
            <a:off x="539552" y="308555"/>
            <a:ext cx="8420248" cy="1200329"/>
          </a:xfrm>
          <a:prstGeom prst="rect">
            <a:avLst/>
          </a:prstGeom>
          <a:noFill/>
        </p:spPr>
        <p:txBody>
          <a:bodyPr wrap="square">
            <a:spAutoFit/>
          </a:bodyPr>
          <a:lstStyle/>
          <a:p>
            <a:pPr indent="288290" algn="just"/>
            <a:r>
              <a:rPr lang="en-US" sz="2400" dirty="0" err="1">
                <a:solidFill>
                  <a:srgbClr val="000000"/>
                </a:solidFill>
                <a:effectLst/>
                <a:latin typeface="Constantia" panose="02030602050306030303" pitchFamily="18" charset="0"/>
                <a:ea typeface="Times New Roman" panose="02020603050405020304" pitchFamily="18" charset="0"/>
              </a:rPr>
              <a:t>Олай</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болса</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параллель</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күштердің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тепе-теңдік</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шарттары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қалған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үш</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теңдеумен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беріледі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басқа</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теңдеулер</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теңбе-теңдікке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айналады</a:t>
            </a:r>
            <a:r>
              <a:rPr lang="en-US" sz="2400" dirty="0">
                <a:solidFill>
                  <a:srgbClr val="000000"/>
                </a:solidFill>
                <a:effectLst/>
                <a:latin typeface="Constantia" panose="02030602050306030303" pitchFamily="18" charset="0"/>
                <a:ea typeface="Times New Roman" panose="02020603050405020304" pitchFamily="18" charset="0"/>
              </a:rPr>
              <a:t>):</a:t>
            </a:r>
            <a:endParaRPr lang="ru-RU" sz="1400" dirty="0">
              <a:effectLst/>
              <a:latin typeface="Constantia" panose="02030602050306030303" pitchFamily="18" charset="0"/>
              <a:ea typeface="Times New Roman" panose="02020603050405020304" pitchFamily="18" charset="0"/>
            </a:endParaRPr>
          </a:p>
        </p:txBody>
      </p:sp>
      <p:pic>
        <p:nvPicPr>
          <p:cNvPr id="4" name="Рисунок 3">
            <a:extLst>
              <a:ext uri="{FF2B5EF4-FFF2-40B4-BE49-F238E27FC236}">
                <a16:creationId xmlns:a16="http://schemas.microsoft.com/office/drawing/2014/main" id="{014CB5ED-BF3B-41D2-96D0-DBF2AAF37BA3}"/>
              </a:ext>
            </a:extLst>
          </p:cNvPr>
          <p:cNvPicPr/>
          <p:nvPr/>
        </p:nvPicPr>
        <p:blipFill>
          <a:blip r:embed="rId2"/>
          <a:stretch>
            <a:fillRect/>
          </a:stretch>
        </p:blipFill>
        <p:spPr>
          <a:xfrm>
            <a:off x="2162076" y="1688757"/>
            <a:ext cx="5175200" cy="788471"/>
          </a:xfrm>
          <a:prstGeom prst="rect">
            <a:avLst/>
          </a:prstGeom>
        </p:spPr>
      </p:pic>
      <p:sp>
        <p:nvSpPr>
          <p:cNvPr id="7" name="TextBox 6">
            <a:extLst>
              <a:ext uri="{FF2B5EF4-FFF2-40B4-BE49-F238E27FC236}">
                <a16:creationId xmlns:a16="http://schemas.microsoft.com/office/drawing/2014/main" id="{DCA9333F-6913-4DB7-9633-BBA3C8C16A23}"/>
              </a:ext>
            </a:extLst>
          </p:cNvPr>
          <p:cNvSpPr txBox="1"/>
          <p:nvPr/>
        </p:nvSpPr>
        <p:spPr>
          <a:xfrm>
            <a:off x="645220" y="2657102"/>
            <a:ext cx="8208912" cy="3785652"/>
          </a:xfrm>
          <a:prstGeom prst="rect">
            <a:avLst/>
          </a:prstGeom>
          <a:noFill/>
        </p:spPr>
        <p:txBody>
          <a:bodyPr wrap="square">
            <a:spAutoFit/>
          </a:bodyPr>
          <a:lstStyle/>
          <a:p>
            <a:pPr indent="288290" algn="just"/>
            <a:r>
              <a:rPr lang="en-US" sz="2400" dirty="0" err="1">
                <a:solidFill>
                  <a:srgbClr val="000000"/>
                </a:solidFill>
                <a:latin typeface="Constantia" panose="02030602050306030303" pitchFamily="18" charset="0"/>
              </a:rPr>
              <a:t>Сонымен</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кеңістіктегі</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параллель</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күштер</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жүйесі</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тепе-теңдікте</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болу</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үшін</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барлық</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күштердің</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осы</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күштерге</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параллель</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өске</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проекцияларының</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қосындысы</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және</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олардың</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қалған</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екі</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өске</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қатысты</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моменттерінің</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қосындысы</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нөлге</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тең</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болуы</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қажет</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және</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жеткілікті</a:t>
            </a:r>
            <a:r>
              <a:rPr lang="en-US" sz="2400" dirty="0">
                <a:solidFill>
                  <a:srgbClr val="000000"/>
                </a:solidFill>
                <a:latin typeface="Constantia" panose="02030602050306030303" pitchFamily="18" charset="0"/>
              </a:rPr>
              <a:t>. </a:t>
            </a:r>
            <a:endParaRPr lang="ru-RU" sz="2400" dirty="0">
              <a:solidFill>
                <a:srgbClr val="000000"/>
              </a:solidFill>
              <a:latin typeface="Constantia" panose="02030602050306030303" pitchFamily="18" charset="0"/>
            </a:endParaRPr>
          </a:p>
          <a:p>
            <a:pPr indent="288290" algn="just"/>
            <a:r>
              <a:rPr lang="en-US" sz="2400" dirty="0" err="1">
                <a:solidFill>
                  <a:srgbClr val="000000"/>
                </a:solidFill>
                <a:latin typeface="Constantia" panose="02030602050306030303" pitchFamily="18" charset="0"/>
              </a:rPr>
              <a:t>Есеп</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шығарғанда</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тең</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әсерлі</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күштің</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моменті</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туралы</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Вариньон</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теоремасын</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қолдану</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керек</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Өйткені</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моменті</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саналатын</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күшті</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құраушыларға</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жіктеп</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осы</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құраушылардан</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қажетті</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өске</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қатысты</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момент</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санау</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күштің</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өске</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қатысты</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моментін</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анықтауды</a:t>
            </a:r>
            <a:r>
              <a:rPr lang="en-US" sz="2400" dirty="0">
                <a:solidFill>
                  <a:srgbClr val="000000"/>
                </a:solidFill>
                <a:latin typeface="Constantia" panose="02030602050306030303" pitchFamily="18" charset="0"/>
              </a:rPr>
              <a:t> </a:t>
            </a:r>
            <a:r>
              <a:rPr lang="en-US" sz="2400" dirty="0" err="1">
                <a:solidFill>
                  <a:srgbClr val="000000"/>
                </a:solidFill>
                <a:latin typeface="Constantia" panose="02030602050306030303" pitchFamily="18" charset="0"/>
              </a:rPr>
              <a:t>жеңілдетеді</a:t>
            </a:r>
            <a:r>
              <a:rPr lang="en-US" sz="2400" dirty="0">
                <a:solidFill>
                  <a:srgbClr val="000000"/>
                </a:solidFill>
                <a:latin typeface="Constantia" panose="02030602050306030303" pitchFamily="18" charset="0"/>
              </a:rPr>
              <a:t>.</a:t>
            </a:r>
            <a:endParaRPr lang="ru-RU" sz="2400" dirty="0">
              <a:solidFill>
                <a:srgbClr val="000000"/>
              </a:solidFill>
              <a:latin typeface="Constantia" panose="02030602050306030303" pitchFamily="18" charset="0"/>
            </a:endParaRPr>
          </a:p>
        </p:txBody>
      </p:sp>
    </p:spTree>
    <p:extLst>
      <p:ext uri="{BB962C8B-B14F-4D97-AF65-F5344CB8AC3E}">
        <p14:creationId xmlns:p14="http://schemas.microsoft.com/office/powerpoint/2010/main" val="152167597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019229E-AF31-4A80-B2F0-C82BD8D88667}"/>
              </a:ext>
            </a:extLst>
          </p:cNvPr>
          <p:cNvSpPr txBox="1"/>
          <p:nvPr/>
        </p:nvSpPr>
        <p:spPr>
          <a:xfrm>
            <a:off x="1403648" y="1196752"/>
            <a:ext cx="6840760" cy="2677656"/>
          </a:xfrm>
          <a:prstGeom prst="rect">
            <a:avLst/>
          </a:prstGeom>
          <a:noFill/>
        </p:spPr>
        <p:txBody>
          <a:bodyPr wrap="square">
            <a:spAutoFit/>
          </a:bodyPr>
          <a:lstStyle/>
          <a:p>
            <a:pPr algn="ctr">
              <a:buFont typeface="Arial" charset="0"/>
              <a:buNone/>
            </a:pPr>
            <a:r>
              <a:rPr lang="kk-KZ" sz="2400" b="1" i="1" dirty="0">
                <a:latin typeface="Constantia" panose="02030602050306030303" pitchFamily="18" charset="0"/>
                <a:cs typeface="Times New Roman" pitchFamily="18" charset="0"/>
              </a:rPr>
              <a:t>Қорытынды</a:t>
            </a:r>
          </a:p>
          <a:p>
            <a:pPr algn="ctr">
              <a:buFont typeface="Arial" charset="0"/>
              <a:buNone/>
            </a:pPr>
            <a:endParaRPr lang="kk-KZ" sz="2400" dirty="0">
              <a:latin typeface="Constantia" panose="02030602050306030303" pitchFamily="18" charset="0"/>
              <a:cs typeface="Times New Roman" pitchFamily="18" charset="0"/>
            </a:endParaRPr>
          </a:p>
          <a:p>
            <a:pPr algn="just"/>
            <a:r>
              <a:rPr lang="en-US" sz="2400" dirty="0">
                <a:latin typeface="Constantia" panose="02030602050306030303" pitchFamily="18" charset="0"/>
                <a:cs typeface="Times New Roman" panose="02020603050405020304" pitchFamily="18" charset="0"/>
              </a:rPr>
              <a:t>1. </a:t>
            </a:r>
            <a:r>
              <a:rPr lang="kk-KZ" sz="2400" dirty="0">
                <a:latin typeface="Constantia" panose="02030602050306030303" pitchFamily="18" charset="0"/>
              </a:rPr>
              <a:t>Кеңістіктегі күштер жүйесі қарастырылыды;</a:t>
            </a:r>
            <a:endParaRPr lang="ru-RU" sz="2400" dirty="0">
              <a:latin typeface="Constantia" panose="02030602050306030303" pitchFamily="18" charset="0"/>
            </a:endParaRPr>
          </a:p>
          <a:p>
            <a:pPr algn="just"/>
            <a:r>
              <a:rPr lang="en-US" sz="2400" dirty="0">
                <a:latin typeface="Constantia" panose="02030602050306030303" pitchFamily="18" charset="0"/>
              </a:rPr>
              <a:t>2. </a:t>
            </a:r>
            <a:r>
              <a:rPr lang="kk-KZ" sz="2400" dirty="0">
                <a:latin typeface="Constantia" panose="02030602050306030303" pitchFamily="18" charset="0"/>
              </a:rPr>
              <a:t>Күштер жүйесінің бас векторы мен бас моменті анықталды;</a:t>
            </a:r>
            <a:endParaRPr lang="ru-RU" sz="2400" dirty="0">
              <a:latin typeface="Constantia" panose="02030602050306030303" pitchFamily="18" charset="0"/>
            </a:endParaRPr>
          </a:p>
          <a:p>
            <a:pPr algn="just"/>
            <a:r>
              <a:rPr lang="en-US" sz="2400" dirty="0">
                <a:latin typeface="Constantia" panose="02030602050306030303" pitchFamily="18" charset="0"/>
              </a:rPr>
              <a:t>3. </a:t>
            </a:r>
            <a:r>
              <a:rPr lang="kk-KZ" sz="2400" dirty="0">
                <a:latin typeface="Constantia" panose="02030602050306030303" pitchFamily="18" charset="0"/>
              </a:rPr>
              <a:t>Кеңістіктегі кез келген күштер жүйесінің тепе-теңдік шарттары қарастырылды</a:t>
            </a:r>
            <a:endParaRPr lang="ru-RU" sz="2400" dirty="0">
              <a:latin typeface="Constantia" panose="02030602050306030303" pitchFamily="18" charset="0"/>
            </a:endParaRPr>
          </a:p>
        </p:txBody>
      </p:sp>
    </p:spTree>
    <p:extLst>
      <p:ext uri="{BB962C8B-B14F-4D97-AF65-F5344CB8AC3E}">
        <p14:creationId xmlns:p14="http://schemas.microsoft.com/office/powerpoint/2010/main" val="113866177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4B59033-76C0-40AB-BD3B-CBBD5B223951}"/>
              </a:ext>
            </a:extLst>
          </p:cNvPr>
          <p:cNvSpPr txBox="1"/>
          <p:nvPr/>
        </p:nvSpPr>
        <p:spPr>
          <a:xfrm>
            <a:off x="1187624" y="836712"/>
            <a:ext cx="7272808" cy="4708981"/>
          </a:xfrm>
          <a:prstGeom prst="rect">
            <a:avLst/>
          </a:prstGeom>
          <a:noFill/>
        </p:spPr>
        <p:txBody>
          <a:bodyPr wrap="square">
            <a:spAutoFit/>
          </a:bodyPr>
          <a:lstStyle/>
          <a:p>
            <a:pPr algn="ctr"/>
            <a:r>
              <a:rPr lang="ru-RU" sz="2000" b="1" dirty="0" err="1">
                <a:solidFill>
                  <a:srgbClr val="002060"/>
                </a:solidFill>
                <a:latin typeface="Constantia" pitchFamily="18" charset="0"/>
              </a:rPr>
              <a:t>Өзіндік</a:t>
            </a:r>
            <a:r>
              <a:rPr lang="ru-RU" sz="2000" b="1" dirty="0">
                <a:solidFill>
                  <a:srgbClr val="002060"/>
                </a:solidFill>
                <a:latin typeface="Constantia" pitchFamily="18" charset="0"/>
              </a:rPr>
              <a:t> </a:t>
            </a:r>
            <a:r>
              <a:rPr lang="ru-RU" sz="2000" b="1" dirty="0" err="1">
                <a:solidFill>
                  <a:srgbClr val="002060"/>
                </a:solidFill>
                <a:latin typeface="Constantia" pitchFamily="18" charset="0"/>
              </a:rPr>
              <a:t>бақылау</a:t>
            </a:r>
            <a:r>
              <a:rPr lang="ru-RU" sz="2000" b="1" dirty="0">
                <a:solidFill>
                  <a:srgbClr val="002060"/>
                </a:solidFill>
                <a:latin typeface="Constantia" pitchFamily="18" charset="0"/>
              </a:rPr>
              <a:t> </a:t>
            </a:r>
            <a:r>
              <a:rPr lang="ru-RU" sz="2000" b="1" dirty="0" err="1">
                <a:solidFill>
                  <a:srgbClr val="002060"/>
                </a:solidFill>
                <a:latin typeface="Constantia" pitchFamily="18" charset="0"/>
              </a:rPr>
              <a:t>сұрақтары</a:t>
            </a:r>
            <a:r>
              <a:rPr lang="ru-RU" sz="2000" b="1" dirty="0">
                <a:solidFill>
                  <a:srgbClr val="002060"/>
                </a:solidFill>
                <a:latin typeface="Constantia" pitchFamily="18" charset="0"/>
              </a:rPr>
              <a:t> </a:t>
            </a:r>
          </a:p>
          <a:p>
            <a:pPr algn="just"/>
            <a:r>
              <a:rPr lang="ru-RU" sz="2000" dirty="0">
                <a:solidFill>
                  <a:srgbClr val="002060"/>
                </a:solidFill>
                <a:latin typeface="Constantia" pitchFamily="18" charset="0"/>
              </a:rPr>
              <a:t>1. </a:t>
            </a:r>
            <a:r>
              <a:rPr lang="ru-RU" sz="2000" dirty="0" err="1">
                <a:solidFill>
                  <a:srgbClr val="002060"/>
                </a:solidFill>
                <a:latin typeface="Constantia" pitchFamily="18" charset="0"/>
              </a:rPr>
              <a:t>Күштің</a:t>
            </a:r>
            <a:r>
              <a:rPr lang="ru-RU" sz="2000" dirty="0">
                <a:solidFill>
                  <a:srgbClr val="002060"/>
                </a:solidFill>
                <a:latin typeface="Constantia" pitchFamily="18" charset="0"/>
              </a:rPr>
              <a:t> </a:t>
            </a:r>
            <a:r>
              <a:rPr lang="ru-RU" sz="2000" dirty="0" err="1">
                <a:solidFill>
                  <a:srgbClr val="002060"/>
                </a:solidFill>
                <a:latin typeface="Constantia" pitchFamily="18" charset="0"/>
              </a:rPr>
              <a:t>өске</a:t>
            </a:r>
            <a:r>
              <a:rPr lang="ru-RU" sz="2000" dirty="0">
                <a:solidFill>
                  <a:srgbClr val="002060"/>
                </a:solidFill>
                <a:latin typeface="Constantia" pitchFamily="18" charset="0"/>
              </a:rPr>
              <a:t> </a:t>
            </a:r>
            <a:r>
              <a:rPr lang="ru-RU" sz="2000" dirty="0" err="1">
                <a:solidFill>
                  <a:srgbClr val="002060"/>
                </a:solidFill>
                <a:latin typeface="Constantia" pitchFamily="18" charset="0"/>
              </a:rPr>
              <a:t>қатысты</a:t>
            </a:r>
            <a:r>
              <a:rPr lang="ru-RU" sz="2000" dirty="0">
                <a:solidFill>
                  <a:srgbClr val="002060"/>
                </a:solidFill>
                <a:latin typeface="Constantia" pitchFamily="18" charset="0"/>
              </a:rPr>
              <a:t> </a:t>
            </a:r>
            <a:r>
              <a:rPr lang="ru-RU" sz="2000" dirty="0" err="1">
                <a:solidFill>
                  <a:srgbClr val="002060"/>
                </a:solidFill>
                <a:latin typeface="Constantia" pitchFamily="18" charset="0"/>
              </a:rPr>
              <a:t>моментінің</a:t>
            </a:r>
            <a:r>
              <a:rPr lang="ru-RU" sz="2000" dirty="0">
                <a:solidFill>
                  <a:srgbClr val="002060"/>
                </a:solidFill>
                <a:latin typeface="Constantia" pitchFamily="18" charset="0"/>
              </a:rPr>
              <a:t> </a:t>
            </a:r>
            <a:r>
              <a:rPr lang="ru-RU" sz="2000" dirty="0" err="1">
                <a:solidFill>
                  <a:srgbClr val="002060"/>
                </a:solidFill>
                <a:latin typeface="Constantia" pitchFamily="18" charset="0"/>
              </a:rPr>
              <a:t>сандық</a:t>
            </a:r>
            <a:r>
              <a:rPr lang="ru-RU" sz="2000" dirty="0">
                <a:solidFill>
                  <a:srgbClr val="002060"/>
                </a:solidFill>
                <a:latin typeface="Constantia" pitchFamily="18" charset="0"/>
              </a:rPr>
              <a:t> </a:t>
            </a:r>
            <a:r>
              <a:rPr lang="ru-RU" sz="2000" dirty="0" err="1">
                <a:solidFill>
                  <a:srgbClr val="002060"/>
                </a:solidFill>
                <a:latin typeface="Constantia" pitchFamily="18" charset="0"/>
              </a:rPr>
              <a:t>мәні</a:t>
            </a:r>
            <a:r>
              <a:rPr lang="ru-RU" sz="2000" dirty="0">
                <a:solidFill>
                  <a:srgbClr val="002060"/>
                </a:solidFill>
                <a:latin typeface="Constantia" pitchFamily="18" charset="0"/>
              </a:rPr>
              <a:t> </a:t>
            </a:r>
            <a:r>
              <a:rPr lang="ru-RU" sz="2000" dirty="0" err="1">
                <a:solidFill>
                  <a:srgbClr val="002060"/>
                </a:solidFill>
                <a:latin typeface="Constantia" pitchFamily="18" charset="0"/>
              </a:rPr>
              <a:t>және</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момент </a:t>
            </a:r>
            <a:r>
              <a:rPr lang="ru-RU" sz="2000" dirty="0" err="1">
                <a:solidFill>
                  <a:srgbClr val="002060"/>
                </a:solidFill>
                <a:latin typeface="Constantia" pitchFamily="18" charset="0"/>
              </a:rPr>
              <a:t>таңбасы</a:t>
            </a:r>
            <a:r>
              <a:rPr lang="ru-RU" sz="2000" dirty="0">
                <a:solidFill>
                  <a:srgbClr val="002060"/>
                </a:solidFill>
                <a:latin typeface="Constantia" pitchFamily="18" charset="0"/>
              </a:rPr>
              <a:t> </a:t>
            </a:r>
            <a:r>
              <a:rPr lang="ru-RU" sz="2000" dirty="0" err="1">
                <a:solidFill>
                  <a:srgbClr val="002060"/>
                </a:solidFill>
                <a:latin typeface="Constantia" pitchFamily="18" charset="0"/>
              </a:rPr>
              <a:t>қалай</a:t>
            </a:r>
            <a:r>
              <a:rPr lang="ru-RU" sz="2000" dirty="0">
                <a:solidFill>
                  <a:srgbClr val="002060"/>
                </a:solidFill>
                <a:latin typeface="Constantia" pitchFamily="18" charset="0"/>
              </a:rPr>
              <a:t> </a:t>
            </a:r>
            <a:r>
              <a:rPr lang="ru-RU" sz="2000" dirty="0" err="1">
                <a:solidFill>
                  <a:srgbClr val="002060"/>
                </a:solidFill>
                <a:latin typeface="Constantia" pitchFamily="18" charset="0"/>
              </a:rPr>
              <a:t>анықталады</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2. </a:t>
            </a:r>
            <a:r>
              <a:rPr lang="ru-RU" sz="2000" dirty="0" err="1">
                <a:solidFill>
                  <a:srgbClr val="002060"/>
                </a:solidFill>
                <a:latin typeface="Constantia" pitchFamily="18" charset="0"/>
              </a:rPr>
              <a:t>Күштің</a:t>
            </a:r>
            <a:r>
              <a:rPr lang="ru-RU" sz="2000" dirty="0">
                <a:solidFill>
                  <a:srgbClr val="002060"/>
                </a:solidFill>
                <a:latin typeface="Constantia" pitchFamily="18" charset="0"/>
              </a:rPr>
              <a:t> </a:t>
            </a:r>
            <a:r>
              <a:rPr lang="ru-RU" sz="2000" dirty="0" err="1">
                <a:solidFill>
                  <a:srgbClr val="002060"/>
                </a:solidFill>
                <a:latin typeface="Constantia" pitchFamily="18" charset="0"/>
              </a:rPr>
              <a:t>өске</a:t>
            </a:r>
            <a:r>
              <a:rPr lang="ru-RU" sz="2000" dirty="0">
                <a:solidFill>
                  <a:srgbClr val="002060"/>
                </a:solidFill>
                <a:latin typeface="Constantia" pitchFamily="18" charset="0"/>
              </a:rPr>
              <a:t> </a:t>
            </a:r>
            <a:r>
              <a:rPr lang="ru-RU" sz="2000" dirty="0" err="1">
                <a:solidFill>
                  <a:srgbClr val="002060"/>
                </a:solidFill>
                <a:latin typeface="Constantia" pitchFamily="18" charset="0"/>
              </a:rPr>
              <a:t>қатысты</a:t>
            </a:r>
            <a:r>
              <a:rPr lang="ru-RU" sz="2000" dirty="0">
                <a:solidFill>
                  <a:srgbClr val="002060"/>
                </a:solidFill>
                <a:latin typeface="Constantia" pitchFamily="18" charset="0"/>
              </a:rPr>
              <a:t> </a:t>
            </a:r>
            <a:r>
              <a:rPr lang="ru-RU" sz="2000" dirty="0" err="1">
                <a:solidFill>
                  <a:srgbClr val="002060"/>
                </a:solidFill>
                <a:latin typeface="Constantia" pitchFamily="18" charset="0"/>
              </a:rPr>
              <a:t>моментінің</a:t>
            </a:r>
            <a:r>
              <a:rPr lang="ru-RU" sz="2000" dirty="0">
                <a:solidFill>
                  <a:srgbClr val="002060"/>
                </a:solidFill>
                <a:latin typeface="Constantia" pitchFamily="18" charset="0"/>
              </a:rPr>
              <a:t> </a:t>
            </a:r>
            <a:r>
              <a:rPr lang="ru-RU" sz="2000" dirty="0" err="1">
                <a:solidFill>
                  <a:srgbClr val="002060"/>
                </a:solidFill>
                <a:latin typeface="Constantia" pitchFamily="18" charset="0"/>
              </a:rPr>
              <a:t>аналитикалық</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өрнектері</a:t>
            </a:r>
            <a:r>
              <a:rPr lang="ru-RU" sz="2000" dirty="0">
                <a:solidFill>
                  <a:srgbClr val="002060"/>
                </a:solidFill>
                <a:latin typeface="Constantia" pitchFamily="18" charset="0"/>
              </a:rPr>
              <a:t> </a:t>
            </a:r>
            <a:r>
              <a:rPr lang="ru-RU" sz="2000" dirty="0" err="1">
                <a:solidFill>
                  <a:srgbClr val="002060"/>
                </a:solidFill>
                <a:latin typeface="Constantia" pitchFamily="18" charset="0"/>
              </a:rPr>
              <a:t>қандай</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3. </a:t>
            </a:r>
            <a:r>
              <a:rPr lang="ru-RU" sz="2000" dirty="0" err="1">
                <a:solidFill>
                  <a:srgbClr val="002060"/>
                </a:solidFill>
                <a:latin typeface="Constantia" pitchFamily="18" charset="0"/>
              </a:rPr>
              <a:t>Күштің</a:t>
            </a:r>
            <a:r>
              <a:rPr lang="ru-RU" sz="2000" dirty="0">
                <a:solidFill>
                  <a:srgbClr val="002060"/>
                </a:solidFill>
                <a:latin typeface="Constantia" pitchFamily="18" charset="0"/>
              </a:rPr>
              <a:t> </a:t>
            </a:r>
            <a:r>
              <a:rPr lang="ru-RU" sz="2000" dirty="0" err="1">
                <a:solidFill>
                  <a:srgbClr val="002060"/>
                </a:solidFill>
                <a:latin typeface="Constantia" pitchFamily="18" charset="0"/>
              </a:rPr>
              <a:t>өске</a:t>
            </a:r>
            <a:r>
              <a:rPr lang="ru-RU" sz="2000" dirty="0">
                <a:solidFill>
                  <a:srgbClr val="002060"/>
                </a:solidFill>
                <a:latin typeface="Constantia" pitchFamily="18" charset="0"/>
              </a:rPr>
              <a:t> </a:t>
            </a:r>
            <a:r>
              <a:rPr lang="ru-RU" sz="2000" dirty="0" err="1">
                <a:solidFill>
                  <a:srgbClr val="002060"/>
                </a:solidFill>
                <a:latin typeface="Constantia" pitchFamily="18" charset="0"/>
              </a:rPr>
              <a:t>қатысты</a:t>
            </a:r>
            <a:r>
              <a:rPr lang="ru-RU" sz="2000" dirty="0">
                <a:solidFill>
                  <a:srgbClr val="002060"/>
                </a:solidFill>
                <a:latin typeface="Constantia" pitchFamily="18" charset="0"/>
              </a:rPr>
              <a:t> </a:t>
            </a:r>
            <a:r>
              <a:rPr lang="ru-RU" sz="2000" dirty="0" err="1">
                <a:solidFill>
                  <a:srgbClr val="002060"/>
                </a:solidFill>
                <a:latin typeface="Constantia" pitchFamily="18" charset="0"/>
              </a:rPr>
              <a:t>моменті</a:t>
            </a:r>
            <a:r>
              <a:rPr lang="ru-RU" sz="2000" dirty="0">
                <a:solidFill>
                  <a:srgbClr val="002060"/>
                </a:solidFill>
                <a:latin typeface="Constantia" pitchFamily="18" charset="0"/>
              </a:rPr>
              <a:t> </a:t>
            </a:r>
            <a:r>
              <a:rPr lang="ru-RU" sz="2000" dirty="0" err="1">
                <a:solidFill>
                  <a:srgbClr val="002060"/>
                </a:solidFill>
                <a:latin typeface="Constantia" pitchFamily="18" charset="0"/>
              </a:rPr>
              <a:t>қандай</a:t>
            </a:r>
            <a:r>
              <a:rPr lang="ru-RU" sz="2000" dirty="0">
                <a:solidFill>
                  <a:srgbClr val="002060"/>
                </a:solidFill>
                <a:latin typeface="Constantia" pitchFamily="18" charset="0"/>
              </a:rPr>
              <a:t> </a:t>
            </a:r>
            <a:r>
              <a:rPr lang="ru-RU" sz="2000" dirty="0" err="1">
                <a:solidFill>
                  <a:srgbClr val="002060"/>
                </a:solidFill>
                <a:latin typeface="Constantia" pitchFamily="18" charset="0"/>
              </a:rPr>
              <a:t>жағдайда</a:t>
            </a:r>
            <a:r>
              <a:rPr lang="ru-RU" sz="2000" dirty="0">
                <a:solidFill>
                  <a:srgbClr val="002060"/>
                </a:solidFill>
                <a:latin typeface="Constantia" pitchFamily="18" charset="0"/>
              </a:rPr>
              <a:t> </a:t>
            </a:r>
            <a:r>
              <a:rPr lang="ru-RU" sz="2000" dirty="0" err="1">
                <a:solidFill>
                  <a:srgbClr val="002060"/>
                </a:solidFill>
                <a:latin typeface="Constantia" pitchFamily="18" charset="0"/>
              </a:rPr>
              <a:t>нөлге</a:t>
            </a:r>
            <a:r>
              <a:rPr lang="ru-RU" sz="2000" dirty="0">
                <a:solidFill>
                  <a:srgbClr val="002060"/>
                </a:solidFill>
                <a:latin typeface="Constantia" pitchFamily="18" charset="0"/>
              </a:rPr>
              <a:t> </a:t>
            </a:r>
            <a:r>
              <a:rPr lang="ru-RU" sz="2000" dirty="0" err="1">
                <a:solidFill>
                  <a:srgbClr val="002060"/>
                </a:solidFill>
                <a:latin typeface="Constantia" pitchFamily="18" charset="0"/>
              </a:rPr>
              <a:t>тең</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болады</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4. </a:t>
            </a:r>
            <a:r>
              <a:rPr lang="ru-RU" sz="2000" dirty="0" err="1">
                <a:solidFill>
                  <a:srgbClr val="002060"/>
                </a:solidFill>
                <a:latin typeface="Constantia" pitchFamily="18" charset="0"/>
              </a:rPr>
              <a:t>Кеңістіктегі</a:t>
            </a:r>
            <a:r>
              <a:rPr lang="ru-RU" sz="2000" dirty="0">
                <a:solidFill>
                  <a:srgbClr val="002060"/>
                </a:solidFill>
                <a:latin typeface="Constantia" pitchFamily="18" charset="0"/>
              </a:rPr>
              <a:t> </a:t>
            </a:r>
            <a:r>
              <a:rPr lang="ru-RU" sz="2000" dirty="0" err="1">
                <a:solidFill>
                  <a:srgbClr val="002060"/>
                </a:solidFill>
                <a:latin typeface="Constantia" pitchFamily="18" charset="0"/>
              </a:rPr>
              <a:t>кез</a:t>
            </a:r>
            <a:r>
              <a:rPr lang="ru-RU" sz="2000" dirty="0">
                <a:solidFill>
                  <a:srgbClr val="002060"/>
                </a:solidFill>
                <a:latin typeface="Constantia" pitchFamily="18" charset="0"/>
              </a:rPr>
              <a:t> </a:t>
            </a:r>
            <a:r>
              <a:rPr lang="ru-RU" sz="2000" dirty="0" err="1">
                <a:solidFill>
                  <a:srgbClr val="002060"/>
                </a:solidFill>
                <a:latin typeface="Constantia" pitchFamily="18" charset="0"/>
              </a:rPr>
              <a:t>келген</a:t>
            </a:r>
            <a:r>
              <a:rPr lang="ru-RU" sz="2000" dirty="0">
                <a:solidFill>
                  <a:srgbClr val="002060"/>
                </a:solidFill>
                <a:latin typeface="Constantia" pitchFamily="18" charset="0"/>
              </a:rPr>
              <a:t> </a:t>
            </a:r>
            <a:r>
              <a:rPr lang="ru-RU" sz="2000" dirty="0" err="1">
                <a:solidFill>
                  <a:srgbClr val="002060"/>
                </a:solidFill>
                <a:latin typeface="Constantia" pitchFamily="18" charset="0"/>
              </a:rPr>
              <a:t>күштер</a:t>
            </a:r>
            <a:r>
              <a:rPr lang="ru-RU" sz="2000" dirty="0">
                <a:solidFill>
                  <a:srgbClr val="002060"/>
                </a:solidFill>
                <a:latin typeface="Constantia" pitchFamily="18" charset="0"/>
              </a:rPr>
              <a:t> </a:t>
            </a:r>
            <a:r>
              <a:rPr lang="ru-RU" sz="2000" dirty="0" err="1">
                <a:solidFill>
                  <a:srgbClr val="002060"/>
                </a:solidFill>
                <a:latin typeface="Constantia" pitchFamily="18" charset="0"/>
              </a:rPr>
              <a:t>жүйесінің</a:t>
            </a:r>
            <a:r>
              <a:rPr lang="ru-RU" sz="2000" dirty="0">
                <a:solidFill>
                  <a:srgbClr val="002060"/>
                </a:solidFill>
                <a:latin typeface="Constantia" pitchFamily="18" charset="0"/>
              </a:rPr>
              <a:t> бас векторы. </a:t>
            </a:r>
          </a:p>
          <a:p>
            <a:pPr algn="just"/>
            <a:r>
              <a:rPr lang="ru-RU" sz="2000" dirty="0">
                <a:solidFill>
                  <a:srgbClr val="002060"/>
                </a:solidFill>
                <a:latin typeface="Constantia" pitchFamily="18" charset="0"/>
              </a:rPr>
              <a:t>5. </a:t>
            </a:r>
            <a:r>
              <a:rPr lang="ru-RU" sz="2000" dirty="0" err="1">
                <a:solidFill>
                  <a:srgbClr val="002060"/>
                </a:solidFill>
                <a:latin typeface="Constantia" pitchFamily="18" charset="0"/>
              </a:rPr>
              <a:t>Кеңістіктегі</a:t>
            </a:r>
            <a:r>
              <a:rPr lang="ru-RU" sz="2000" dirty="0">
                <a:solidFill>
                  <a:srgbClr val="002060"/>
                </a:solidFill>
                <a:latin typeface="Constantia" pitchFamily="18" charset="0"/>
              </a:rPr>
              <a:t> </a:t>
            </a:r>
            <a:r>
              <a:rPr lang="ru-RU" sz="2000" dirty="0" err="1">
                <a:solidFill>
                  <a:srgbClr val="002060"/>
                </a:solidFill>
                <a:latin typeface="Constantia" pitchFamily="18" charset="0"/>
              </a:rPr>
              <a:t>кез</a:t>
            </a:r>
            <a:r>
              <a:rPr lang="ru-RU" sz="2000" dirty="0">
                <a:solidFill>
                  <a:srgbClr val="002060"/>
                </a:solidFill>
                <a:latin typeface="Constantia" pitchFamily="18" charset="0"/>
              </a:rPr>
              <a:t> </a:t>
            </a:r>
            <a:r>
              <a:rPr lang="ru-RU" sz="2000" dirty="0" err="1">
                <a:solidFill>
                  <a:srgbClr val="002060"/>
                </a:solidFill>
                <a:latin typeface="Constantia" pitchFamily="18" charset="0"/>
              </a:rPr>
              <a:t>келген</a:t>
            </a:r>
            <a:r>
              <a:rPr lang="ru-RU" sz="2000" dirty="0">
                <a:solidFill>
                  <a:srgbClr val="002060"/>
                </a:solidFill>
                <a:latin typeface="Constantia" pitchFamily="18" charset="0"/>
              </a:rPr>
              <a:t> </a:t>
            </a:r>
            <a:r>
              <a:rPr lang="ru-RU" sz="2000" dirty="0" err="1">
                <a:solidFill>
                  <a:srgbClr val="002060"/>
                </a:solidFill>
                <a:latin typeface="Constantia" pitchFamily="18" charset="0"/>
              </a:rPr>
              <a:t>күштер</a:t>
            </a:r>
            <a:r>
              <a:rPr lang="ru-RU" sz="2000" dirty="0">
                <a:solidFill>
                  <a:srgbClr val="002060"/>
                </a:solidFill>
                <a:latin typeface="Constantia" pitchFamily="18" charset="0"/>
              </a:rPr>
              <a:t> </a:t>
            </a:r>
            <a:r>
              <a:rPr lang="ru-RU" sz="2000" dirty="0" err="1">
                <a:solidFill>
                  <a:srgbClr val="002060"/>
                </a:solidFill>
                <a:latin typeface="Constantia" pitchFamily="18" charset="0"/>
              </a:rPr>
              <a:t>жүйесінің</a:t>
            </a:r>
            <a:r>
              <a:rPr lang="ru-RU" sz="2000" dirty="0">
                <a:solidFill>
                  <a:srgbClr val="002060"/>
                </a:solidFill>
                <a:latin typeface="Constantia" pitchFamily="18" charset="0"/>
              </a:rPr>
              <a:t> бас </a:t>
            </a:r>
            <a:r>
              <a:rPr lang="ru-RU" sz="2000" dirty="0" err="1">
                <a:solidFill>
                  <a:srgbClr val="002060"/>
                </a:solidFill>
                <a:latin typeface="Constantia" pitchFamily="18" charset="0"/>
              </a:rPr>
              <a:t>моменті</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6. </a:t>
            </a:r>
            <a:r>
              <a:rPr lang="ru-RU" sz="2000" dirty="0" err="1">
                <a:solidFill>
                  <a:srgbClr val="002060"/>
                </a:solidFill>
                <a:latin typeface="Constantia" pitchFamily="18" charset="0"/>
              </a:rPr>
              <a:t>Кеңістіктегі</a:t>
            </a:r>
            <a:r>
              <a:rPr lang="ru-RU" sz="2000" dirty="0">
                <a:solidFill>
                  <a:srgbClr val="002060"/>
                </a:solidFill>
                <a:latin typeface="Constantia" pitchFamily="18" charset="0"/>
              </a:rPr>
              <a:t> </a:t>
            </a:r>
            <a:r>
              <a:rPr lang="ru-RU" sz="2000" dirty="0" err="1">
                <a:solidFill>
                  <a:srgbClr val="002060"/>
                </a:solidFill>
                <a:latin typeface="Constantia" pitchFamily="18" charset="0"/>
              </a:rPr>
              <a:t>кез</a:t>
            </a:r>
            <a:r>
              <a:rPr lang="ru-RU" sz="2000" dirty="0">
                <a:solidFill>
                  <a:srgbClr val="002060"/>
                </a:solidFill>
                <a:latin typeface="Constantia" pitchFamily="18" charset="0"/>
              </a:rPr>
              <a:t> </a:t>
            </a:r>
            <a:r>
              <a:rPr lang="ru-RU" sz="2000" dirty="0" err="1">
                <a:solidFill>
                  <a:srgbClr val="002060"/>
                </a:solidFill>
                <a:latin typeface="Constantia" pitchFamily="18" charset="0"/>
              </a:rPr>
              <a:t>келген</a:t>
            </a:r>
            <a:r>
              <a:rPr lang="ru-RU" sz="2000" dirty="0">
                <a:solidFill>
                  <a:srgbClr val="002060"/>
                </a:solidFill>
                <a:latin typeface="Constantia" pitchFamily="18" charset="0"/>
              </a:rPr>
              <a:t> </a:t>
            </a:r>
            <a:r>
              <a:rPr lang="ru-RU" sz="2000" dirty="0" err="1">
                <a:solidFill>
                  <a:srgbClr val="002060"/>
                </a:solidFill>
                <a:latin typeface="Constantia" pitchFamily="18" charset="0"/>
              </a:rPr>
              <a:t>күштер</a:t>
            </a:r>
            <a:r>
              <a:rPr lang="ru-RU" sz="2000" dirty="0">
                <a:solidFill>
                  <a:srgbClr val="002060"/>
                </a:solidFill>
                <a:latin typeface="Constantia" pitchFamily="18" charset="0"/>
              </a:rPr>
              <a:t> </a:t>
            </a:r>
            <a:r>
              <a:rPr lang="ru-RU" sz="2000" dirty="0" err="1">
                <a:solidFill>
                  <a:srgbClr val="002060"/>
                </a:solidFill>
                <a:latin typeface="Constantia" pitchFamily="18" charset="0"/>
              </a:rPr>
              <a:t>жүйесін</a:t>
            </a:r>
            <a:r>
              <a:rPr lang="ru-RU" sz="2000" dirty="0">
                <a:solidFill>
                  <a:srgbClr val="002060"/>
                </a:solidFill>
                <a:latin typeface="Constantia" pitchFamily="18" charset="0"/>
              </a:rPr>
              <a:t> </a:t>
            </a:r>
            <a:r>
              <a:rPr lang="ru-RU" sz="2000" dirty="0" err="1">
                <a:solidFill>
                  <a:srgbClr val="002060"/>
                </a:solidFill>
                <a:latin typeface="Constantia" pitchFamily="18" charset="0"/>
              </a:rPr>
              <a:t>қандай</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қарапайым</a:t>
            </a:r>
            <a:r>
              <a:rPr lang="ru-RU" sz="2000" dirty="0">
                <a:solidFill>
                  <a:srgbClr val="002060"/>
                </a:solidFill>
                <a:latin typeface="Constantia" pitchFamily="18" charset="0"/>
              </a:rPr>
              <a:t> </a:t>
            </a:r>
            <a:r>
              <a:rPr lang="ru-RU" sz="2000" dirty="0" err="1">
                <a:solidFill>
                  <a:srgbClr val="002060"/>
                </a:solidFill>
                <a:latin typeface="Constantia" pitchFamily="18" charset="0"/>
              </a:rPr>
              <a:t>түрге</a:t>
            </a:r>
            <a:r>
              <a:rPr lang="ru-RU" sz="2000" dirty="0">
                <a:solidFill>
                  <a:srgbClr val="002060"/>
                </a:solidFill>
                <a:latin typeface="Constantia" pitchFamily="18" charset="0"/>
              </a:rPr>
              <a:t> </a:t>
            </a:r>
            <a:r>
              <a:rPr lang="ru-RU" sz="2000" dirty="0" err="1">
                <a:solidFill>
                  <a:srgbClr val="002060"/>
                </a:solidFill>
                <a:latin typeface="Constantia" pitchFamily="18" charset="0"/>
              </a:rPr>
              <a:t>келтіруге</a:t>
            </a:r>
            <a:r>
              <a:rPr lang="ru-RU" sz="2000" dirty="0">
                <a:solidFill>
                  <a:srgbClr val="002060"/>
                </a:solidFill>
                <a:latin typeface="Constantia" pitchFamily="18" charset="0"/>
              </a:rPr>
              <a:t> </a:t>
            </a:r>
            <a:r>
              <a:rPr lang="ru-RU" sz="2000" dirty="0" err="1">
                <a:solidFill>
                  <a:srgbClr val="002060"/>
                </a:solidFill>
                <a:latin typeface="Constantia" pitchFamily="18" charset="0"/>
              </a:rPr>
              <a:t>болады</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7. </a:t>
            </a:r>
            <a:r>
              <a:rPr lang="ru-RU" sz="2000" dirty="0" err="1">
                <a:solidFill>
                  <a:srgbClr val="002060"/>
                </a:solidFill>
                <a:latin typeface="Constantia" pitchFamily="18" charset="0"/>
              </a:rPr>
              <a:t>Кеңістіктегі</a:t>
            </a:r>
            <a:r>
              <a:rPr lang="ru-RU" sz="2000" dirty="0">
                <a:solidFill>
                  <a:srgbClr val="002060"/>
                </a:solidFill>
                <a:latin typeface="Constantia" pitchFamily="18" charset="0"/>
              </a:rPr>
              <a:t> </a:t>
            </a:r>
            <a:r>
              <a:rPr lang="ru-RU" sz="2000" dirty="0" err="1">
                <a:solidFill>
                  <a:srgbClr val="002060"/>
                </a:solidFill>
                <a:latin typeface="Constantia" pitchFamily="18" charset="0"/>
              </a:rPr>
              <a:t>кез</a:t>
            </a:r>
            <a:r>
              <a:rPr lang="ru-RU" sz="2000" dirty="0">
                <a:solidFill>
                  <a:srgbClr val="002060"/>
                </a:solidFill>
                <a:latin typeface="Constantia" pitchFamily="18" charset="0"/>
              </a:rPr>
              <a:t> </a:t>
            </a:r>
            <a:r>
              <a:rPr lang="ru-RU" sz="2000" dirty="0" err="1">
                <a:solidFill>
                  <a:srgbClr val="002060"/>
                </a:solidFill>
                <a:latin typeface="Constantia" pitchFamily="18" charset="0"/>
              </a:rPr>
              <a:t>келген</a:t>
            </a:r>
            <a:r>
              <a:rPr lang="ru-RU" sz="2000" dirty="0">
                <a:solidFill>
                  <a:srgbClr val="002060"/>
                </a:solidFill>
                <a:latin typeface="Constantia" pitchFamily="18" charset="0"/>
              </a:rPr>
              <a:t> </a:t>
            </a:r>
            <a:r>
              <a:rPr lang="ru-RU" sz="2000" dirty="0" err="1">
                <a:solidFill>
                  <a:srgbClr val="002060"/>
                </a:solidFill>
                <a:latin typeface="Constantia" pitchFamily="18" charset="0"/>
              </a:rPr>
              <a:t>күштер</a:t>
            </a:r>
            <a:r>
              <a:rPr lang="ru-RU" sz="2000" dirty="0">
                <a:solidFill>
                  <a:srgbClr val="002060"/>
                </a:solidFill>
                <a:latin typeface="Constantia" pitchFamily="18" charset="0"/>
              </a:rPr>
              <a:t> </a:t>
            </a:r>
            <a:r>
              <a:rPr lang="ru-RU" sz="2000" dirty="0" err="1">
                <a:solidFill>
                  <a:srgbClr val="002060"/>
                </a:solidFill>
                <a:latin typeface="Constantia" pitchFamily="18" charset="0"/>
              </a:rPr>
              <a:t>жүйесінің</a:t>
            </a:r>
            <a:r>
              <a:rPr lang="ru-RU" sz="2000" dirty="0">
                <a:solidFill>
                  <a:srgbClr val="002060"/>
                </a:solidFill>
                <a:latin typeface="Constantia" pitchFamily="18" charset="0"/>
              </a:rPr>
              <a:t> тепе-</a:t>
            </a:r>
            <a:r>
              <a:rPr lang="ru-RU" sz="2000" dirty="0" err="1">
                <a:solidFill>
                  <a:srgbClr val="002060"/>
                </a:solidFill>
                <a:latin typeface="Constantia" pitchFamily="18" charset="0"/>
              </a:rPr>
              <a:t>теңдік</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шарттары</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8. </a:t>
            </a:r>
            <a:r>
              <a:rPr lang="ru-RU" sz="2000" dirty="0" err="1">
                <a:solidFill>
                  <a:srgbClr val="002060"/>
                </a:solidFill>
                <a:latin typeface="Constantia" pitchFamily="18" charset="0"/>
              </a:rPr>
              <a:t>Кеңістіктегі</a:t>
            </a:r>
            <a:r>
              <a:rPr lang="ru-RU" sz="2000" dirty="0">
                <a:solidFill>
                  <a:srgbClr val="002060"/>
                </a:solidFill>
                <a:latin typeface="Constantia" pitchFamily="18" charset="0"/>
              </a:rPr>
              <a:t> параллель </a:t>
            </a:r>
            <a:r>
              <a:rPr lang="ru-RU" sz="2000" dirty="0" err="1">
                <a:solidFill>
                  <a:srgbClr val="002060"/>
                </a:solidFill>
                <a:latin typeface="Constantia" pitchFamily="18" charset="0"/>
              </a:rPr>
              <a:t>күштер</a:t>
            </a:r>
            <a:r>
              <a:rPr lang="ru-RU" sz="2000" dirty="0">
                <a:solidFill>
                  <a:srgbClr val="002060"/>
                </a:solidFill>
                <a:latin typeface="Constantia" pitchFamily="18" charset="0"/>
              </a:rPr>
              <a:t> </a:t>
            </a:r>
            <a:r>
              <a:rPr lang="ru-RU" sz="2000" dirty="0" err="1">
                <a:solidFill>
                  <a:srgbClr val="002060"/>
                </a:solidFill>
                <a:latin typeface="Constantia" pitchFamily="18" charset="0"/>
              </a:rPr>
              <a:t>жүйесінің</a:t>
            </a:r>
            <a:r>
              <a:rPr lang="ru-RU" sz="2000" dirty="0">
                <a:solidFill>
                  <a:srgbClr val="002060"/>
                </a:solidFill>
                <a:latin typeface="Constantia" pitchFamily="18" charset="0"/>
              </a:rPr>
              <a:t> тепе-</a:t>
            </a:r>
            <a:r>
              <a:rPr lang="ru-RU" sz="2000" dirty="0" err="1">
                <a:solidFill>
                  <a:srgbClr val="002060"/>
                </a:solidFill>
                <a:latin typeface="Constantia" pitchFamily="18" charset="0"/>
              </a:rPr>
              <a:t>теңдік</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шарттары</a:t>
            </a:r>
            <a:r>
              <a:rPr lang="ru-RU" sz="2000" dirty="0">
                <a:solidFill>
                  <a:srgbClr val="002060"/>
                </a:solidFill>
                <a:latin typeface="Constantia" pitchFamily="18" charset="0"/>
              </a:rPr>
              <a:t>. </a:t>
            </a:r>
          </a:p>
        </p:txBody>
      </p:sp>
    </p:spTree>
    <p:extLst>
      <p:ext uri="{BB962C8B-B14F-4D97-AF65-F5344CB8AC3E}">
        <p14:creationId xmlns:p14="http://schemas.microsoft.com/office/powerpoint/2010/main" val="398282104"/>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a:extLst>
              <a:ext uri="{FF2B5EF4-FFF2-40B4-BE49-F238E27FC236}">
                <a16:creationId xmlns:a16="http://schemas.microsoft.com/office/drawing/2014/main" id="{B77831FF-81A4-453A-949C-E14A89E4E9CC}"/>
              </a:ext>
            </a:extLst>
          </p:cNvPr>
          <p:cNvGraphicFramePr>
            <a:graphicFrameLocks noGrp="1"/>
          </p:cNvGraphicFramePr>
          <p:nvPr>
            <p:extLst>
              <p:ext uri="{D42A27DB-BD31-4B8C-83A1-F6EECF244321}">
                <p14:modId xmlns:p14="http://schemas.microsoft.com/office/powerpoint/2010/main" val="2636788959"/>
              </p:ext>
            </p:extLst>
          </p:nvPr>
        </p:nvGraphicFramePr>
        <p:xfrm>
          <a:off x="0" y="0"/>
          <a:ext cx="9144000" cy="2286000"/>
        </p:xfrm>
        <a:graphic>
          <a:graphicData uri="http://schemas.openxmlformats.org/drawingml/2006/table">
            <a:tbl>
              <a:tblPr firstRow="1" bandRow="1">
                <a:tableStyleId>{5C22544A-7EE6-4342-B048-85BDC9FD1C3A}</a:tableStyleId>
              </a:tblPr>
              <a:tblGrid>
                <a:gridCol w="2214578">
                  <a:extLst>
                    <a:ext uri="{9D8B030D-6E8A-4147-A177-3AD203B41FA5}">
                      <a16:colId xmlns:a16="http://schemas.microsoft.com/office/drawing/2014/main" val="3482235514"/>
                    </a:ext>
                  </a:extLst>
                </a:gridCol>
                <a:gridCol w="6929422">
                  <a:extLst>
                    <a:ext uri="{9D8B030D-6E8A-4147-A177-3AD203B41FA5}">
                      <a16:colId xmlns:a16="http://schemas.microsoft.com/office/drawing/2014/main" val="82615600"/>
                    </a:ext>
                  </a:extLst>
                </a:gridCol>
              </a:tblGrid>
              <a:tr h="112474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kk-KZ" sz="2400" b="1" i="1" dirty="0">
                          <a:solidFill>
                            <a:schemeClr val="tx1"/>
                          </a:solidFill>
                          <a:latin typeface="Constantia" panose="02030602050306030303" pitchFamily="18" charset="0"/>
                          <a:cs typeface="Times New Roman" pitchFamily="18" charset="0"/>
                          <a:hlinkClick r:id="rId2" action="ppaction://hlinksldjump">
                            <a:extLst>
                              <a:ext uri="{A12FA001-AC4F-418D-AE19-62706E023703}">
                                <ahyp:hlinkClr xmlns:ahyp="http://schemas.microsoft.com/office/drawing/2018/hyperlinkcolor" val="tx"/>
                              </a:ext>
                            </a:extLst>
                          </a:hlinkClick>
                        </a:rPr>
                        <a:t>Тақырып 6.</a:t>
                      </a:r>
                      <a:endParaRPr lang="LID4096" sz="2400" dirty="0">
                        <a:solidFill>
                          <a:schemeClr val="tx1"/>
                        </a:solidFill>
                        <a:latin typeface="Constantia" panose="02030602050306030303" pitchFamily="18" charset="0"/>
                        <a:cs typeface="Times New Roman" panose="02020603050405020304" pitchFamily="18" charset="0"/>
                      </a:endParaRPr>
                    </a:p>
                  </a:txBody>
                  <a:tcPr>
                    <a:solidFill>
                      <a:schemeClr val="accent6">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2400" b="0" kern="1200" dirty="0">
                          <a:solidFill>
                            <a:schemeClr val="tx1"/>
                          </a:solidFill>
                          <a:effectLst/>
                          <a:latin typeface="Constantia" panose="02030602050306030303" pitchFamily="18" charset="0"/>
                          <a:ea typeface="+mn-ea"/>
                          <a:cs typeface="Times New Roman" panose="02020603050405020304" pitchFamily="18" charset="0"/>
                        </a:rPr>
                        <a:t>Кинематика. Нүкте қозғалысының берілу тәсілдері. Қатты дененің ілгерілемелі қозғалысы. Қатты дененің тұрақты өс төңірегіндегі айналмалы қозғалысы</a:t>
                      </a:r>
                      <a:endParaRPr lang="ru-RU" sz="2400" b="0" kern="1200" dirty="0">
                        <a:solidFill>
                          <a:schemeClr val="tx1"/>
                        </a:solidFill>
                        <a:effectLst/>
                        <a:latin typeface="Constantia" panose="02030602050306030303" pitchFamily="18" charset="0"/>
                        <a:ea typeface="+mn-ea"/>
                        <a:cs typeface="Times New Roman" panose="02020603050405020304" pitchFamily="18" charset="0"/>
                      </a:endParaRPr>
                    </a:p>
                    <a:p>
                      <a:endParaRPr lang="LID4096" sz="2400" b="0" kern="1200" dirty="0">
                        <a:solidFill>
                          <a:schemeClr val="tx1"/>
                        </a:solidFill>
                        <a:effectLst/>
                        <a:latin typeface="Constantia" panose="02030602050306030303" pitchFamily="18" charset="0"/>
                        <a:ea typeface="+mn-ea"/>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LID4096" sz="2400" b="0" i="0" dirty="0">
                        <a:solidFill>
                          <a:schemeClr val="tx1"/>
                        </a:solidFill>
                        <a:latin typeface="Constantia" panose="02030602050306030303" pitchFamily="18" charset="0"/>
                        <a:cs typeface="Times New Roman" panose="02020603050405020304" pitchFamily="18" charset="0"/>
                      </a:endParaRPr>
                    </a:p>
                  </a:txBody>
                  <a:tcPr>
                    <a:solidFill>
                      <a:schemeClr val="accent5"/>
                    </a:solidFill>
                  </a:tcPr>
                </a:tc>
                <a:extLst>
                  <a:ext uri="{0D108BD9-81ED-4DB2-BD59-A6C34878D82A}">
                    <a16:rowId xmlns:a16="http://schemas.microsoft.com/office/drawing/2014/main" val="1127541504"/>
                  </a:ext>
                </a:extLst>
              </a:tr>
            </a:tbl>
          </a:graphicData>
        </a:graphic>
      </p:graphicFrame>
      <p:sp>
        <p:nvSpPr>
          <p:cNvPr id="11" name="TextBox 10">
            <a:extLst>
              <a:ext uri="{FF2B5EF4-FFF2-40B4-BE49-F238E27FC236}">
                <a16:creationId xmlns:a16="http://schemas.microsoft.com/office/drawing/2014/main" id="{8E082679-F488-428D-9017-2F754BA96E11}"/>
              </a:ext>
            </a:extLst>
          </p:cNvPr>
          <p:cNvSpPr txBox="1"/>
          <p:nvPr/>
        </p:nvSpPr>
        <p:spPr>
          <a:xfrm>
            <a:off x="1475656" y="2782669"/>
            <a:ext cx="7200800" cy="1938992"/>
          </a:xfrm>
          <a:prstGeom prst="rect">
            <a:avLst/>
          </a:prstGeom>
          <a:solidFill>
            <a:schemeClr val="bg1"/>
          </a:solidFill>
        </p:spPr>
        <p:txBody>
          <a:bodyPr wrap="square">
            <a:spAutoFit/>
          </a:bodyPr>
          <a:lstStyle/>
          <a:p>
            <a:pPr algn="ctr"/>
            <a:r>
              <a:rPr lang="kk-KZ" sz="2400" dirty="0">
                <a:latin typeface="Constantia" panose="02030602050306030303" pitchFamily="18" charset="0"/>
                <a:cs typeface="Times New Roman" panose="02020603050405020304" pitchFamily="18" charset="0"/>
              </a:rPr>
              <a:t>Жоспар:</a:t>
            </a:r>
          </a:p>
          <a:p>
            <a:pPr algn="ctr"/>
            <a:endParaRPr lang="ru-RU" sz="2400" dirty="0">
              <a:latin typeface="Constantia" panose="02030602050306030303" pitchFamily="18" charset="0"/>
              <a:cs typeface="Times New Roman" panose="02020603050405020304" pitchFamily="18" charset="0"/>
            </a:endParaRPr>
          </a:p>
          <a:p>
            <a:pPr algn="just">
              <a:tabLst>
                <a:tab pos="540385" algn="l"/>
              </a:tabLst>
            </a:pPr>
            <a:r>
              <a:rPr lang="en-US" sz="2400" dirty="0">
                <a:latin typeface="Constantia" panose="02030602050306030303" pitchFamily="18" charset="0"/>
                <a:cs typeface="Times New Roman" panose="02020603050405020304" pitchFamily="18" charset="0"/>
              </a:rPr>
              <a:t>1. </a:t>
            </a:r>
            <a:r>
              <a:rPr lang="kk-KZ" sz="2400" dirty="0">
                <a:latin typeface="Constantia" panose="02030602050306030303" pitchFamily="18" charset="0"/>
                <a:cs typeface="Times New Roman" panose="02020603050405020304" pitchFamily="18" charset="0"/>
              </a:rPr>
              <a:t>Кинематикаға кіріспе; </a:t>
            </a:r>
            <a:endParaRPr lang="ru-RU" sz="2400" dirty="0">
              <a:latin typeface="Constantia" panose="02030602050306030303" pitchFamily="18" charset="0"/>
              <a:cs typeface="Times New Roman" panose="02020603050405020304" pitchFamily="18" charset="0"/>
            </a:endParaRPr>
          </a:p>
          <a:p>
            <a:pPr algn="just">
              <a:tabLst>
                <a:tab pos="540385" algn="l"/>
              </a:tabLst>
            </a:pPr>
            <a:r>
              <a:rPr lang="en-US" sz="2400" dirty="0">
                <a:latin typeface="Constantia" panose="02030602050306030303" pitchFamily="18" charset="0"/>
                <a:cs typeface="Times New Roman" panose="02020603050405020304" pitchFamily="18" charset="0"/>
              </a:rPr>
              <a:t>2. </a:t>
            </a:r>
            <a:r>
              <a:rPr lang="kk-KZ" sz="2400" dirty="0">
                <a:latin typeface="Constantia" panose="02030602050306030303" pitchFamily="18" charset="0"/>
                <a:cs typeface="Times New Roman" panose="02020603050405020304" pitchFamily="18" charset="0"/>
              </a:rPr>
              <a:t>Нүкте қозғалысының берілу тәсілдері;</a:t>
            </a:r>
            <a:endParaRPr lang="ru-RU" sz="2400" dirty="0">
              <a:latin typeface="Constantia" panose="02030602050306030303" pitchFamily="18" charset="0"/>
              <a:cs typeface="Times New Roman" panose="02020603050405020304" pitchFamily="18" charset="0"/>
            </a:endParaRPr>
          </a:p>
          <a:p>
            <a:pPr algn="just">
              <a:tabLst>
                <a:tab pos="540385" algn="l"/>
              </a:tabLst>
            </a:pPr>
            <a:r>
              <a:rPr lang="en-US" sz="2400" dirty="0">
                <a:latin typeface="Constantia" panose="02030602050306030303" pitchFamily="18" charset="0"/>
                <a:cs typeface="Times New Roman" panose="02020603050405020304" pitchFamily="18" charset="0"/>
              </a:rPr>
              <a:t>3. </a:t>
            </a:r>
            <a:r>
              <a:rPr lang="kk-KZ" sz="2400" dirty="0">
                <a:latin typeface="Constantia" panose="02030602050306030303" pitchFamily="18" charset="0"/>
                <a:cs typeface="Times New Roman" panose="02020603050405020304" pitchFamily="18" charset="0"/>
              </a:rPr>
              <a:t>Қатты дененің ілгерілемелі қозғалысы.</a:t>
            </a:r>
            <a:endParaRPr lang="ru-RU" sz="2400" dirty="0">
              <a:latin typeface="Constantia" panose="02030602050306030303" pitchFamily="18" charset="0"/>
              <a:cs typeface="Times New Roman" panose="02020603050405020304" pitchFamily="18" charset="0"/>
            </a:endParaRPr>
          </a:p>
        </p:txBody>
      </p:sp>
    </p:spTree>
    <p:extLst>
      <p:ext uri="{BB962C8B-B14F-4D97-AF65-F5344CB8AC3E}">
        <p14:creationId xmlns:p14="http://schemas.microsoft.com/office/powerpoint/2010/main" val="234299722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8E082679-F488-428D-9017-2F754BA96E11}"/>
              </a:ext>
            </a:extLst>
          </p:cNvPr>
          <p:cNvSpPr txBox="1"/>
          <p:nvPr/>
        </p:nvSpPr>
        <p:spPr>
          <a:xfrm>
            <a:off x="251520" y="58846"/>
            <a:ext cx="8640960" cy="6463308"/>
          </a:xfrm>
          <a:prstGeom prst="rect">
            <a:avLst/>
          </a:prstGeom>
          <a:solidFill>
            <a:schemeClr val="bg1"/>
          </a:solidFill>
        </p:spPr>
        <p:txBody>
          <a:bodyPr wrap="square">
            <a:spAutoFit/>
          </a:bodyPr>
          <a:lstStyle/>
          <a:p>
            <a:pPr indent="288290" algn="ctr"/>
            <a:r>
              <a:rPr lang="kk-KZ" i="1" dirty="0">
                <a:solidFill>
                  <a:srgbClr val="000000"/>
                </a:solidFill>
                <a:effectLst/>
                <a:latin typeface="Constantia" panose="02030602050306030303" pitchFamily="18" charset="0"/>
                <a:ea typeface="Times New Roman" panose="02020603050405020304" pitchFamily="18" charset="0"/>
              </a:rPr>
              <a:t>Негізгі әдебиеттер</a:t>
            </a:r>
            <a:endParaRPr lang="ru-RU" dirty="0">
              <a:effectLst/>
              <a:latin typeface="Constantia" panose="02030602050306030303" pitchFamily="18" charset="0"/>
              <a:ea typeface="Times New Roman" panose="02020603050405020304" pitchFamily="18" charset="0"/>
            </a:endParaRPr>
          </a:p>
          <a:p>
            <a:pPr indent="288290" algn="ctr"/>
            <a:r>
              <a:rPr lang="kk-KZ" b="1" i="1" dirty="0">
                <a:effectLst/>
                <a:latin typeface="Constantia" panose="02030602050306030303" pitchFamily="18" charset="0"/>
                <a:ea typeface="Times New Roman" panose="02020603050405020304" pitchFamily="18" charset="0"/>
              </a:rPr>
              <a:t>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1. Жолдасбеков Ө. А., Сағитов М. Н. Теориялық механика: Оқулық. Алматы, 2002.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2. Төреқожаев Ә. Н., Төлегенова Қ. Б. Материалдық нүктенің механикалық тербелістері: Оқу құралы. Алматы, 2003.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3. Төреқожаев Ә. Н., Именов И. М. Статика. Теориялық механиканың практикалық сабақтарына арналған әдістемелік нұсқау. Алматы, 2004.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4. Туғанбаева Д. Т., Төлегенова Қ. Б. Теориялық механика. Оқу құралы. Алматы, 2012.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5. Яблонский А. А. Курс теоретической механики: Учебник. Ч. I, II. – М.: Высш. школа, 1984.</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6. Никитин Н. Н. Курс теоретической механики: Учебник. – М.: Высшая школа, 1990.</a:t>
            </a:r>
            <a:endParaRPr lang="ru-RU" dirty="0">
              <a:effectLst/>
              <a:latin typeface="Constantia" panose="02030602050306030303" pitchFamily="18" charset="0"/>
              <a:ea typeface="Times New Roman" panose="02020603050405020304" pitchFamily="18" charset="0"/>
            </a:endParaRPr>
          </a:p>
          <a:p>
            <a:pPr indent="288290" algn="ctr"/>
            <a:endParaRPr lang="kk-KZ" b="0" i="1" u="none" strike="noStrike" spc="0" dirty="0">
              <a:solidFill>
                <a:srgbClr val="000000"/>
              </a:solidFill>
              <a:effectLst/>
              <a:latin typeface="Constantia" panose="02030602050306030303" pitchFamily="18" charset="0"/>
              <a:ea typeface="Times New Roman" panose="02020603050405020304" pitchFamily="18" charset="0"/>
              <a:cs typeface="Times New Roman" panose="02020603050405020304" pitchFamily="18" charset="0"/>
            </a:endParaRPr>
          </a:p>
          <a:p>
            <a:pPr indent="288290" algn="ctr"/>
            <a:r>
              <a:rPr lang="kk-KZ" b="0" i="1" u="none" strike="noStrike" spc="0" dirty="0">
                <a:solidFill>
                  <a:srgbClr val="000000"/>
                </a:solidFill>
                <a:effectLst/>
                <a:latin typeface="Constantia" panose="02030602050306030303" pitchFamily="18" charset="0"/>
                <a:ea typeface="Times New Roman" panose="02020603050405020304" pitchFamily="18" charset="0"/>
                <a:cs typeface="Times New Roman" panose="02020603050405020304" pitchFamily="18" charset="0"/>
              </a:rPr>
              <a:t>Қосымша әдебиеттер</a:t>
            </a:r>
            <a:endParaRPr lang="ru-RU" dirty="0">
              <a:effectLst/>
              <a:latin typeface="Constantia" panose="02030602050306030303" pitchFamily="18" charset="0"/>
              <a:ea typeface="Times New Roman" panose="02020603050405020304" pitchFamily="18" charset="0"/>
            </a:endParaRPr>
          </a:p>
          <a:p>
            <a:pPr indent="288290" algn="ctr"/>
            <a:r>
              <a:rPr lang="kk-KZ" b="1" i="1" u="none" strike="noStrike" spc="0" dirty="0">
                <a:solidFill>
                  <a:srgbClr val="000000"/>
                </a:solidFill>
                <a:effectLst/>
                <a:latin typeface="Constantia" panose="02030602050306030303" pitchFamily="18" charset="0"/>
                <a:ea typeface="Times New Roman" panose="02020603050405020304" pitchFamily="18" charset="0"/>
                <a:cs typeface="Times New Roman" panose="02020603050405020304" pitchFamily="18" charset="0"/>
              </a:rPr>
              <a:t>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1. Төреқожаев Ә. Н., Именов И. М., Төлегенова Қ. Б. Теориялық механика пәнінің курстық және семестрлік жұмыстары. Алматы, 2003.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2. Серғазиев М. Ж., Туғанбаева Д. Т. Механикалық жүйе динамикасы. Теориялық механиканың практикалық сабақтарына арналған әдістемелік нұсқау.  Алматы, 2004.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3. Именов И. М. Кинематика. Теориялық механиканың практикалық сабақтарына арналған әдістемелік нұсқау. Алматы, 2004. </a:t>
            </a:r>
            <a:endParaRPr lang="ru-RU" dirty="0">
              <a:effectLst/>
              <a:latin typeface="Constantia" panose="02030602050306030303" pitchFamily="18" charset="0"/>
              <a:ea typeface="Times New Roman" panose="02020603050405020304" pitchFamily="18" charset="0"/>
            </a:endParaRPr>
          </a:p>
        </p:txBody>
      </p:sp>
    </p:spTree>
    <p:extLst>
      <p:ext uri="{BB962C8B-B14F-4D97-AF65-F5344CB8AC3E}">
        <p14:creationId xmlns:p14="http://schemas.microsoft.com/office/powerpoint/2010/main" val="3297459381"/>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68691AE-CDC8-4950-8596-DDA44354AC0F}"/>
              </a:ext>
            </a:extLst>
          </p:cNvPr>
          <p:cNvSpPr txBox="1"/>
          <p:nvPr/>
        </p:nvSpPr>
        <p:spPr>
          <a:xfrm>
            <a:off x="1115616" y="476608"/>
            <a:ext cx="7344816" cy="5016758"/>
          </a:xfrm>
          <a:prstGeom prst="rect">
            <a:avLst/>
          </a:prstGeom>
          <a:noFill/>
        </p:spPr>
        <p:txBody>
          <a:bodyPr wrap="square">
            <a:spAutoFit/>
          </a:bodyPr>
          <a:lstStyle/>
          <a:p>
            <a:pPr indent="288290" algn="just"/>
            <a:r>
              <a:rPr lang="kk-KZ" sz="2000" i="1" spc="-55" dirty="0">
                <a:solidFill>
                  <a:srgbClr val="000000"/>
                </a:solidFill>
                <a:effectLst/>
                <a:latin typeface="Constantia" panose="02030602050306030303" pitchFamily="18" charset="0"/>
                <a:ea typeface="Times New Roman" panose="02020603050405020304" pitchFamily="18" charset="0"/>
              </a:rPr>
              <a:t>Кинематикаға кіріспе</a:t>
            </a:r>
            <a:endParaRPr lang="ru-RU" sz="1200" dirty="0">
              <a:effectLst/>
              <a:latin typeface="Constantia" panose="02030602050306030303" pitchFamily="18" charset="0"/>
              <a:ea typeface="Times New Roman" panose="02020603050405020304" pitchFamily="18" charset="0"/>
            </a:endParaRPr>
          </a:p>
          <a:p>
            <a:pPr indent="288290" algn="just"/>
            <a:r>
              <a:rPr lang="kk-KZ" sz="2000" spc="-55" dirty="0">
                <a:solidFill>
                  <a:srgbClr val="000000"/>
                </a:solidFill>
                <a:effectLst/>
                <a:latin typeface="Constantia" panose="02030602050306030303" pitchFamily="18" charset="0"/>
                <a:ea typeface="Times New Roman" panose="02020603050405020304" pitchFamily="18" charset="0"/>
              </a:rPr>
              <a:t>Кинематика – денелер қозғалыстарының геометриялық қасиеттерін, денелердің инерттілігі мен оларға әсер ететін күштерді ескермей зерттейтін механика бөлімі. Қозғалыс ретінде дененің координат жүйесімен бірігіп, санақ жүйесін (СЖ) құрайтын басқа денелерге қатысты кеңістікте орналасуының уақыт өтуімен  өзгеруін түсінеді. СЖ кинематикада еркінше таңдап алынады.  </a:t>
            </a:r>
            <a:endParaRPr lang="ru-RU" sz="1200" dirty="0">
              <a:effectLst/>
              <a:latin typeface="Constantia" panose="02030602050306030303" pitchFamily="18" charset="0"/>
              <a:ea typeface="Times New Roman" panose="02020603050405020304" pitchFamily="18" charset="0"/>
            </a:endParaRPr>
          </a:p>
          <a:p>
            <a:pPr indent="288290" algn="just"/>
            <a:r>
              <a:rPr lang="kk-KZ" sz="2000" spc="-55" dirty="0">
                <a:solidFill>
                  <a:srgbClr val="000000"/>
                </a:solidFill>
                <a:effectLst/>
                <a:latin typeface="Constantia" panose="02030602050306030303" pitchFamily="18" charset="0"/>
                <a:ea typeface="Times New Roman" panose="02020603050405020304" pitchFamily="18" charset="0"/>
              </a:rPr>
              <a:t>Денелердің қозғалысы кеңістікте уақыт өтуімен  орындалады. Кеңістік үш өлшемді Евклид кеңістігі ретінде қарастырылады.   Уақыт барлық СЖ бірдей өтеді деп есептеледі. Кинематика есептерінде </a:t>
            </a:r>
            <a:r>
              <a:rPr lang="kk-KZ" sz="2000" i="1" spc="-20" dirty="0">
                <a:solidFill>
                  <a:srgbClr val="000000"/>
                </a:solidFill>
                <a:effectLst/>
                <a:latin typeface="Constantia" panose="02030602050306030303" pitchFamily="18" charset="0"/>
                <a:ea typeface="Times New Roman" panose="02020603050405020304" pitchFamily="18" charset="0"/>
              </a:rPr>
              <a:t>t</a:t>
            </a:r>
            <a:r>
              <a:rPr lang="kk-KZ" sz="2000" spc="-20" dirty="0">
                <a:solidFill>
                  <a:srgbClr val="000000"/>
                </a:solidFill>
                <a:effectLst/>
                <a:latin typeface="Constantia" panose="02030602050306030303" pitchFamily="18" charset="0"/>
                <a:ea typeface="Times New Roman" panose="02020603050405020304" pitchFamily="18" charset="0"/>
              </a:rPr>
              <a:t> уақыты тәуелсіз айнымалы (аргумент) ретінде алынады. Басқа айнымалылардың барлығы (арақашықтар, жылдамдықтар және т.б.) </a:t>
            </a:r>
            <a:r>
              <a:rPr lang="kk-KZ" sz="2000" i="1" spc="-20" dirty="0">
                <a:solidFill>
                  <a:srgbClr val="000000"/>
                </a:solidFill>
                <a:effectLst/>
                <a:latin typeface="Constantia" panose="02030602050306030303" pitchFamily="18" charset="0"/>
                <a:ea typeface="Times New Roman" panose="02020603050405020304" pitchFamily="18" charset="0"/>
              </a:rPr>
              <a:t>t</a:t>
            </a:r>
            <a:r>
              <a:rPr lang="kk-KZ" sz="2000" spc="-20" dirty="0">
                <a:solidFill>
                  <a:srgbClr val="000000"/>
                </a:solidFill>
                <a:effectLst/>
                <a:latin typeface="Constantia" panose="02030602050306030303" pitchFamily="18" charset="0"/>
                <a:ea typeface="Times New Roman" panose="02020603050405020304" pitchFamily="18" charset="0"/>
              </a:rPr>
              <a:t> аргументінің функциялары ретінде қарастырылады. Уақыт  бір бастапқы уақыт мезгілінен есептеледі. </a:t>
            </a:r>
            <a:endParaRPr lang="ru-RU" sz="1200" dirty="0">
              <a:effectLst/>
              <a:latin typeface="Constantia" panose="02030602050306030303" pitchFamily="18" charset="0"/>
              <a:ea typeface="Times New Roman" panose="02020603050405020304" pitchFamily="18" charset="0"/>
            </a:endParaRPr>
          </a:p>
        </p:txBody>
      </p:sp>
    </p:spTree>
    <p:extLst>
      <p:ext uri="{BB962C8B-B14F-4D97-AF65-F5344CB8AC3E}">
        <p14:creationId xmlns:p14="http://schemas.microsoft.com/office/powerpoint/2010/main" val="2236578849"/>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2154FFF-0898-4211-B9AD-F89D8A2D3131}"/>
              </a:ext>
            </a:extLst>
          </p:cNvPr>
          <p:cNvSpPr txBox="1"/>
          <p:nvPr/>
        </p:nvSpPr>
        <p:spPr>
          <a:xfrm>
            <a:off x="431540" y="836712"/>
            <a:ext cx="8280920" cy="4893647"/>
          </a:xfrm>
          <a:prstGeom prst="rect">
            <a:avLst/>
          </a:prstGeom>
          <a:noFill/>
        </p:spPr>
        <p:txBody>
          <a:bodyPr wrap="square">
            <a:spAutoFit/>
          </a:bodyPr>
          <a:lstStyle/>
          <a:p>
            <a:pPr indent="288290" algn="just"/>
            <a:r>
              <a:rPr lang="kk-KZ" sz="2400" spc="-20" dirty="0">
                <a:solidFill>
                  <a:srgbClr val="000000"/>
                </a:solidFill>
                <a:effectLst/>
                <a:latin typeface="Constantia" panose="02030602050306030303" pitchFamily="18" charset="0"/>
                <a:ea typeface="Times New Roman" panose="02020603050405020304" pitchFamily="18" charset="0"/>
              </a:rPr>
              <a:t>Кинематика есептерін шешу үшін дененің (нүктенің) қарастырылатын қозғалысы кинематикалық түрде берілу керек, яғни дененің (нүктенің) кез келген уақыт мезгілінде берілген СЖ-не қатысты орналасуы берілу керек.  Қозғалысты зерттеу оның берілу тәсілдерін анықтаудан басталады. </a:t>
            </a:r>
            <a:r>
              <a:rPr lang="kk-KZ" sz="2400" dirty="0">
                <a:solidFill>
                  <a:srgbClr val="000000"/>
                </a:solidFill>
                <a:effectLst/>
                <a:latin typeface="Constantia" panose="02030602050306030303" pitchFamily="18" charset="0"/>
                <a:ea typeface="Times New Roman" panose="02020603050405020304" pitchFamily="18" charset="0"/>
              </a:rPr>
              <a:t>Кинематиканың негізгі мақсаты </a:t>
            </a:r>
            <a:r>
              <a:rPr lang="kk-KZ" sz="2400" spc="-20" dirty="0">
                <a:solidFill>
                  <a:srgbClr val="000000"/>
                </a:solidFill>
                <a:effectLst/>
                <a:latin typeface="Constantia" panose="02030602050306030303" pitchFamily="18" charset="0"/>
                <a:ea typeface="Times New Roman" panose="02020603050405020304" pitchFamily="18" charset="0"/>
              </a:rPr>
              <a:t>– нүктенің (дененің) қозғалыс заңын біліп, қозғалысты сипаттайтын барлық кинематикалық шамаларды табу әдістерін анықтау. </a:t>
            </a:r>
            <a:endParaRPr lang="ru-RU" sz="1400" dirty="0">
              <a:effectLst/>
              <a:latin typeface="Constantia" panose="02030602050306030303" pitchFamily="18" charset="0"/>
              <a:ea typeface="Times New Roman" panose="02020603050405020304" pitchFamily="18" charset="0"/>
            </a:endParaRPr>
          </a:p>
          <a:p>
            <a:pPr indent="288290" algn="just"/>
            <a:r>
              <a:rPr lang="kk-KZ" sz="2400" spc="-20" dirty="0">
                <a:solidFill>
                  <a:srgbClr val="000000"/>
                </a:solidFill>
                <a:effectLst/>
                <a:latin typeface="Constantia" panose="02030602050306030303" pitchFamily="18" charset="0"/>
                <a:ea typeface="Times New Roman" panose="02020603050405020304" pitchFamily="18" charset="0"/>
              </a:rPr>
              <a:t>Қозғалатын нүктенің берілген СЖ-не қатысты кескіндейтін үздіксіз сызығы нүктенің траекториясы деп аталады. Траектория түзу болса, нүкте қозғалысы түзу сызықты, қисық болса қисық сызықты деп аталады. </a:t>
            </a:r>
            <a:endParaRPr lang="ru-RU" sz="1400" dirty="0">
              <a:effectLst/>
              <a:latin typeface="Constantia" panose="02030602050306030303" pitchFamily="18" charset="0"/>
              <a:ea typeface="Times New Roman" panose="02020603050405020304" pitchFamily="18" charset="0"/>
            </a:endParaRPr>
          </a:p>
        </p:txBody>
      </p:sp>
    </p:spTree>
    <p:extLst>
      <p:ext uri="{BB962C8B-B14F-4D97-AF65-F5344CB8AC3E}">
        <p14:creationId xmlns:p14="http://schemas.microsoft.com/office/powerpoint/2010/main" val="2056121884"/>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Рисунок 1">
            <a:extLst>
              <a:ext uri="{FF2B5EF4-FFF2-40B4-BE49-F238E27FC236}">
                <a16:creationId xmlns:a16="http://schemas.microsoft.com/office/drawing/2014/main" id="{5B6E5104-673E-465A-995A-0DD64D77AC7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950" y="188913"/>
            <a:ext cx="8675688" cy="6507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Рисунок 1">
            <a:extLst>
              <a:ext uri="{FF2B5EF4-FFF2-40B4-BE49-F238E27FC236}">
                <a16:creationId xmlns:a16="http://schemas.microsoft.com/office/drawing/2014/main" id="{F53B962B-9322-4B33-B741-ED3EA04287F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9388" y="188913"/>
            <a:ext cx="8701087" cy="652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Рисунок 1">
            <a:extLst>
              <a:ext uri="{FF2B5EF4-FFF2-40B4-BE49-F238E27FC236}">
                <a16:creationId xmlns:a16="http://schemas.microsoft.com/office/drawing/2014/main" id="{8C0FD733-4FD6-4734-99B8-55C2006424A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9388" y="188913"/>
            <a:ext cx="8748712" cy="6561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A4B12B0B-72A6-4EF9-B591-9761A9144A98}"/>
                  </a:ext>
                </a:extLst>
              </p:cNvPr>
              <p:cNvSpPr txBox="1"/>
              <p:nvPr/>
            </p:nvSpPr>
            <p:spPr>
              <a:xfrm>
                <a:off x="611560" y="404664"/>
                <a:ext cx="8064896" cy="3515258"/>
              </a:xfrm>
              <a:prstGeom prst="rect">
                <a:avLst/>
              </a:prstGeom>
              <a:noFill/>
            </p:spPr>
            <p:txBody>
              <a:bodyPr wrap="square">
                <a:spAutoFit/>
              </a:bodyPr>
              <a:lstStyle/>
              <a:p>
                <a:pPr indent="288290" algn="just"/>
                <a:r>
                  <a:rPr lang="kk-KZ" sz="2000" dirty="0">
                    <a:solidFill>
                      <a:srgbClr val="002060"/>
                    </a:solidFill>
                    <a:effectLst/>
                    <a:latin typeface="Constantia" pitchFamily="18" charset="0"/>
                    <a:cs typeface="Times New Roman" pitchFamily="18" charset="0"/>
                  </a:rPr>
                  <a:t>Сонымен, </a:t>
                </a:r>
                <a14:m>
                  <m:oMath xmlns:m="http://schemas.openxmlformats.org/officeDocument/2006/math">
                    <m:acc>
                      <m:accPr>
                        <m:chr m:val="⃗"/>
                        <m:ctrlPr>
                          <a:rPr lang="ru-RU" sz="2000" i="1">
                            <a:solidFill>
                              <a:srgbClr val="002060"/>
                            </a:solidFill>
                            <a:effectLst/>
                            <a:latin typeface="Cambria Math" panose="02040503050406030204" pitchFamily="18" charset="0"/>
                            <a:cs typeface="Times New Roman" pitchFamily="18" charset="0"/>
                          </a:rPr>
                        </m:ctrlPr>
                      </m:accPr>
                      <m:e>
                        <m:r>
                          <a:rPr lang="kk-KZ" sz="2000">
                            <a:solidFill>
                              <a:srgbClr val="002060"/>
                            </a:solidFill>
                            <a:effectLst/>
                            <a:latin typeface="Cambria Math" panose="02040503050406030204" pitchFamily="18" charset="0"/>
                            <a:cs typeface="Times New Roman" pitchFamily="18" charset="0"/>
                          </a:rPr>
                          <m:t>𝐹</m:t>
                        </m:r>
                      </m:e>
                    </m:acc>
                  </m:oMath>
                </a14:m>
                <a:r>
                  <a:rPr lang="kk-KZ" sz="2000" dirty="0">
                    <a:solidFill>
                      <a:srgbClr val="002060"/>
                    </a:solidFill>
                    <a:effectLst/>
                    <a:latin typeface="Constantia" pitchFamily="18" charset="0"/>
                    <a:cs typeface="Times New Roman" pitchFamily="18" charset="0"/>
                  </a:rPr>
                  <a:t> күшін бейнелейтін векторды күштің әсер ету сызығының бойындағы кез келген нүктеге түскен деп есептеуге болады. Мұндай вектор жылжымалы вектор деп аталады. Демек, күш – жылжымалы вектор. </a:t>
                </a:r>
                <a:endParaRPr lang="ru-RU" sz="2000" dirty="0">
                  <a:solidFill>
                    <a:srgbClr val="002060"/>
                  </a:solidFill>
                  <a:effectLst/>
                  <a:latin typeface="Constantia" pitchFamily="18" charset="0"/>
                  <a:cs typeface="Times New Roman" pitchFamily="18" charset="0"/>
                </a:endParaRPr>
              </a:p>
              <a:p>
                <a:pPr indent="288290" algn="just"/>
                <a:r>
                  <a:rPr lang="kk-KZ" sz="2000" dirty="0">
                    <a:solidFill>
                      <a:srgbClr val="002060"/>
                    </a:solidFill>
                    <a:effectLst/>
                    <a:latin typeface="Constantia" pitchFamily="18" charset="0"/>
                    <a:cs typeface="Times New Roman" pitchFamily="18" charset="0"/>
                  </a:rPr>
                  <a:t>Алынған нәтиже тек абсолют қатты денеге әсер ететін күштер үшін ғана орындалады. </a:t>
                </a:r>
                <a:endParaRPr lang="ru-RU" sz="2000" dirty="0">
                  <a:solidFill>
                    <a:srgbClr val="002060"/>
                  </a:solidFill>
                  <a:effectLst/>
                  <a:latin typeface="Constantia" pitchFamily="18" charset="0"/>
                  <a:cs typeface="Times New Roman" pitchFamily="18" charset="0"/>
                </a:endParaRPr>
              </a:p>
              <a:p>
                <a:pPr indent="288290" algn="just"/>
                <a:r>
                  <a:rPr lang="kk-KZ" sz="2000" dirty="0">
                    <a:solidFill>
                      <a:srgbClr val="C00000"/>
                    </a:solidFill>
                    <a:effectLst/>
                    <a:latin typeface="Constantia" pitchFamily="18" charset="0"/>
                    <a:cs typeface="Times New Roman" pitchFamily="18" charset="0"/>
                  </a:rPr>
                  <a:t>3-аксиома</a:t>
                </a:r>
                <a:r>
                  <a:rPr lang="kk-KZ" sz="2000" dirty="0">
                    <a:solidFill>
                      <a:srgbClr val="002060"/>
                    </a:solidFill>
                    <a:effectLst/>
                    <a:latin typeface="Constantia" pitchFamily="18" charset="0"/>
                    <a:cs typeface="Times New Roman" pitchFamily="18" charset="0"/>
                  </a:rPr>
                  <a:t> (күштер параллелограммы туралы аксиома). Қатты дененің бір нүктесіне түскен екі күшті осы күштердің геометриялық қосындысына тең әрі сол нүктеге түскен тең әсерлі күшпен алмастыруға болады (1.4-сурет). Тең әсерлі күш күштерден тұрғызылған параллелограмның диагоналімен анықталады:</a:t>
                </a:r>
                <a:endParaRPr lang="ru-RU" sz="2000" dirty="0">
                  <a:solidFill>
                    <a:srgbClr val="002060"/>
                  </a:solidFill>
                  <a:effectLst/>
                  <a:latin typeface="Constantia" pitchFamily="18" charset="0"/>
                  <a:cs typeface="Times New Roman" pitchFamily="18" charset="0"/>
                </a:endParaRPr>
              </a:p>
            </p:txBody>
          </p:sp>
        </mc:Choice>
        <mc:Fallback xmlns="">
          <p:sp>
            <p:nvSpPr>
              <p:cNvPr id="4" name="TextBox 3">
                <a:extLst>
                  <a:ext uri="{FF2B5EF4-FFF2-40B4-BE49-F238E27FC236}">
                    <a16:creationId xmlns:a16="http://schemas.microsoft.com/office/drawing/2014/main" id="{A4B12B0B-72A6-4EF9-B591-9761A9144A98}"/>
                  </a:ext>
                </a:extLst>
              </p:cNvPr>
              <p:cNvSpPr txBox="1">
                <a:spLocks noRot="1" noChangeAspect="1" noMove="1" noResize="1" noEditPoints="1" noAdjustHandles="1" noChangeArrowheads="1" noChangeShapeType="1" noTextEdit="1"/>
              </p:cNvSpPr>
              <p:nvPr/>
            </p:nvSpPr>
            <p:spPr>
              <a:xfrm>
                <a:off x="611560" y="404664"/>
                <a:ext cx="8064896" cy="3515258"/>
              </a:xfrm>
              <a:prstGeom prst="rect">
                <a:avLst/>
              </a:prstGeom>
              <a:blipFill>
                <a:blip r:embed="rId2"/>
                <a:stretch>
                  <a:fillRect l="-756" t="-2426" r="-831" b="-2080"/>
                </a:stretch>
              </a:blipFill>
            </p:spPr>
            <p:txBody>
              <a:bodyPr/>
              <a:lstStyle/>
              <a:p>
                <a:r>
                  <a:rPr lang="ru-RU">
                    <a:noFill/>
                  </a:rPr>
                  <a:t> </a:t>
                </a:r>
              </a:p>
            </p:txBody>
          </p:sp>
        </mc:Fallback>
      </mc:AlternateContent>
      <p:pic>
        <p:nvPicPr>
          <p:cNvPr id="5" name="Рисунок 4">
            <a:extLst>
              <a:ext uri="{FF2B5EF4-FFF2-40B4-BE49-F238E27FC236}">
                <a16:creationId xmlns:a16="http://schemas.microsoft.com/office/drawing/2014/main" id="{795619D5-6B83-4402-A391-7AE8DC84E601}"/>
              </a:ext>
            </a:extLst>
          </p:cNvPr>
          <p:cNvPicPr/>
          <p:nvPr/>
        </p:nvPicPr>
        <p:blipFill>
          <a:blip r:embed="rId3"/>
          <a:stretch>
            <a:fillRect/>
          </a:stretch>
        </p:blipFill>
        <p:spPr>
          <a:xfrm>
            <a:off x="2915816" y="4365104"/>
            <a:ext cx="3312368" cy="1903566"/>
          </a:xfrm>
          <a:prstGeom prst="rect">
            <a:avLst/>
          </a:prstGeom>
        </p:spPr>
      </p:pic>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B0CE113C-E87A-444C-97C3-B9C205784DCB}"/>
                  </a:ext>
                </a:extLst>
              </p:cNvPr>
              <p:cNvSpPr txBox="1"/>
              <p:nvPr/>
            </p:nvSpPr>
            <p:spPr>
              <a:xfrm>
                <a:off x="2195736" y="3937999"/>
                <a:ext cx="4572000" cy="437492"/>
              </a:xfrm>
              <a:prstGeom prst="rect">
                <a:avLst/>
              </a:prstGeom>
              <a:noFill/>
            </p:spPr>
            <p:txBody>
              <a:bodyPr wrap="square">
                <a:spAutoFit/>
              </a:bodyPr>
              <a:lstStyle/>
              <a:p>
                <a:pPr algn="ctr"/>
                <a14:m>
                  <m:oMath xmlns:m="http://schemas.openxmlformats.org/officeDocument/2006/math">
                    <m:acc>
                      <m:accPr>
                        <m:chr m:val="⃗"/>
                        <m:ctrlPr>
                          <a:rPr lang="ru-RU" sz="2000" i="1" smtClean="0">
                            <a:solidFill>
                              <a:srgbClr val="002060"/>
                            </a:solidFill>
                            <a:effectLst>
                              <a:outerShdw blurRad="38100" dist="38100" dir="2700000" algn="tl">
                                <a:srgbClr val="000000">
                                  <a:alpha val="43137"/>
                                </a:srgbClr>
                              </a:outerShdw>
                            </a:effectLst>
                            <a:latin typeface="Cambria Math" panose="02040503050406030204" pitchFamily="18" charset="0"/>
                            <a:cs typeface="Times New Roman" pitchFamily="18" charset="0"/>
                          </a:rPr>
                        </m:ctrlPr>
                      </m:accPr>
                      <m:e>
                        <m:r>
                          <a:rPr lang="kk-KZ" sz="2000">
                            <a:solidFill>
                              <a:srgbClr val="002060"/>
                            </a:solidFill>
                            <a:effectLst>
                              <a:outerShdw blurRad="38100" dist="38100" dir="2700000" algn="tl">
                                <a:srgbClr val="000000">
                                  <a:alpha val="43137"/>
                                </a:srgbClr>
                              </a:outerShdw>
                            </a:effectLst>
                            <a:latin typeface="Cambria Math" panose="02040503050406030204" pitchFamily="18" charset="0"/>
                            <a:cs typeface="Times New Roman" pitchFamily="18" charset="0"/>
                          </a:rPr>
                          <m:t>𝑅</m:t>
                        </m:r>
                      </m:e>
                    </m:acc>
                    <m:r>
                      <a:rPr lang="en-US" sz="2000">
                        <a:solidFill>
                          <a:srgbClr val="002060"/>
                        </a:solidFill>
                        <a:effectLst>
                          <a:outerShdw blurRad="38100" dist="38100" dir="2700000" algn="tl">
                            <a:srgbClr val="000000">
                              <a:alpha val="43137"/>
                            </a:srgbClr>
                          </a:outerShdw>
                        </a:effectLst>
                        <a:latin typeface="Cambria Math" panose="02040503050406030204" pitchFamily="18" charset="0"/>
                        <a:cs typeface="Times New Roman" pitchFamily="18" charset="0"/>
                      </a:rPr>
                      <m:t>=</m:t>
                    </m:r>
                    <m:acc>
                      <m:accPr>
                        <m:chr m:val="⃗"/>
                        <m:ctrlPr>
                          <a:rPr lang="ru-RU" sz="2000" i="1">
                            <a:solidFill>
                              <a:srgbClr val="002060"/>
                            </a:solidFill>
                            <a:effectLst>
                              <a:outerShdw blurRad="38100" dist="38100" dir="2700000" algn="tl">
                                <a:srgbClr val="000000">
                                  <a:alpha val="43137"/>
                                </a:srgbClr>
                              </a:outerShdw>
                            </a:effectLst>
                            <a:latin typeface="Cambria Math" panose="02040503050406030204" pitchFamily="18" charset="0"/>
                            <a:cs typeface="Times New Roman" pitchFamily="18" charset="0"/>
                          </a:rPr>
                        </m:ctrlPr>
                      </m:accPr>
                      <m:e>
                        <m:r>
                          <a:rPr lang="kk-KZ" sz="2000">
                            <a:solidFill>
                              <a:srgbClr val="002060"/>
                            </a:solidFill>
                            <a:effectLst>
                              <a:outerShdw blurRad="38100" dist="38100" dir="2700000" algn="tl">
                                <a:srgbClr val="000000">
                                  <a:alpha val="43137"/>
                                </a:srgbClr>
                              </a:outerShdw>
                            </a:effectLst>
                            <a:latin typeface="Cambria Math" panose="02040503050406030204" pitchFamily="18" charset="0"/>
                            <a:cs typeface="Times New Roman" pitchFamily="18" charset="0"/>
                          </a:rPr>
                          <m:t>𝐹</m:t>
                        </m:r>
                      </m:e>
                    </m:acc>
                  </m:oMath>
                </a14:m>
                <a:r>
                  <a:rPr lang="kk-KZ"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1</a:t>
                </a:r>
                <a:r>
                  <a:rPr lang="en-US"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a:t>
                </a:r>
                <a14:m>
                  <m:oMath xmlns:m="http://schemas.openxmlformats.org/officeDocument/2006/math">
                    <m:acc>
                      <m:accPr>
                        <m:chr m:val="⃗"/>
                        <m:ctrlPr>
                          <a:rPr lang="ru-RU" sz="2000" i="1">
                            <a:solidFill>
                              <a:srgbClr val="002060"/>
                            </a:solidFill>
                            <a:effectLst>
                              <a:outerShdw blurRad="38100" dist="38100" dir="2700000" algn="tl">
                                <a:srgbClr val="000000">
                                  <a:alpha val="43137"/>
                                </a:srgbClr>
                              </a:outerShdw>
                            </a:effectLst>
                            <a:latin typeface="Cambria Math" panose="02040503050406030204" pitchFamily="18" charset="0"/>
                            <a:cs typeface="Times New Roman" pitchFamily="18" charset="0"/>
                          </a:rPr>
                        </m:ctrlPr>
                      </m:accPr>
                      <m:e>
                        <m:r>
                          <a:rPr lang="kk-KZ" sz="2000">
                            <a:solidFill>
                              <a:srgbClr val="002060"/>
                            </a:solidFill>
                            <a:effectLst>
                              <a:outerShdw blurRad="38100" dist="38100" dir="2700000" algn="tl">
                                <a:srgbClr val="000000">
                                  <a:alpha val="43137"/>
                                </a:srgbClr>
                              </a:outerShdw>
                            </a:effectLst>
                            <a:latin typeface="Cambria Math" panose="02040503050406030204" pitchFamily="18" charset="0"/>
                            <a:cs typeface="Times New Roman" pitchFamily="18" charset="0"/>
                          </a:rPr>
                          <m:t>𝐹</m:t>
                        </m:r>
                      </m:e>
                    </m:acc>
                  </m:oMath>
                </a14:m>
                <a:r>
                  <a:rPr lang="kk-KZ"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2.</a:t>
                </a:r>
                <a:endParaRPr lang="ru-RU"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endParaRPr>
              </a:p>
            </p:txBody>
          </p:sp>
        </mc:Choice>
        <mc:Fallback xmlns="">
          <p:sp>
            <p:nvSpPr>
              <p:cNvPr id="8" name="TextBox 7">
                <a:extLst>
                  <a:ext uri="{FF2B5EF4-FFF2-40B4-BE49-F238E27FC236}">
                    <a16:creationId xmlns:a16="http://schemas.microsoft.com/office/drawing/2014/main" id="{B0CE113C-E87A-444C-97C3-B9C205784DCB}"/>
                  </a:ext>
                </a:extLst>
              </p:cNvPr>
              <p:cNvSpPr txBox="1">
                <a:spLocks noRot="1" noChangeAspect="1" noMove="1" noResize="1" noEditPoints="1" noAdjustHandles="1" noChangeArrowheads="1" noChangeShapeType="1" noTextEdit="1"/>
              </p:cNvSpPr>
              <p:nvPr/>
            </p:nvSpPr>
            <p:spPr>
              <a:xfrm>
                <a:off x="2195736" y="3937999"/>
                <a:ext cx="4572000" cy="437492"/>
              </a:xfrm>
              <a:prstGeom prst="rect">
                <a:avLst/>
              </a:prstGeom>
              <a:blipFill>
                <a:blip r:embed="rId4"/>
                <a:stretch>
                  <a:fillRect t="-20833" b="-30556"/>
                </a:stretch>
              </a:blipFill>
            </p:spPr>
            <p:txBody>
              <a:bodyPr/>
              <a:lstStyle/>
              <a:p>
                <a:r>
                  <a:rPr lang="ru-RU">
                    <a:noFill/>
                  </a:rPr>
                  <a:t> </a:t>
                </a:r>
              </a:p>
            </p:txBody>
          </p:sp>
        </mc:Fallback>
      </mc:AlternateContent>
      <p:sp>
        <p:nvSpPr>
          <p:cNvPr id="12" name="TextBox 11">
            <a:extLst>
              <a:ext uri="{FF2B5EF4-FFF2-40B4-BE49-F238E27FC236}">
                <a16:creationId xmlns:a16="http://schemas.microsoft.com/office/drawing/2014/main" id="{AB95FA33-BE37-420E-BC0E-4D40AEF6D8CA}"/>
              </a:ext>
            </a:extLst>
          </p:cNvPr>
          <p:cNvSpPr txBox="1"/>
          <p:nvPr/>
        </p:nvSpPr>
        <p:spPr>
          <a:xfrm>
            <a:off x="2286000" y="6268670"/>
            <a:ext cx="4572000" cy="400110"/>
          </a:xfrm>
          <a:prstGeom prst="rect">
            <a:avLst/>
          </a:prstGeom>
          <a:noFill/>
        </p:spPr>
        <p:txBody>
          <a:bodyPr wrap="square">
            <a:spAutoFit/>
          </a:bodyPr>
          <a:lstStyle/>
          <a:p>
            <a:pPr algn="ctr"/>
            <a:r>
              <a:rPr lang="kk-KZ"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1.</a:t>
            </a:r>
            <a:r>
              <a:rPr lang="en-US"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4</a:t>
            </a:r>
            <a:r>
              <a:rPr lang="kk-KZ"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-сурет. </a:t>
            </a:r>
            <a:endParaRPr lang="ru-RU"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endParaRPr>
          </a:p>
        </p:txBody>
      </p:sp>
    </p:spTree>
    <p:extLst>
      <p:ext uri="{BB962C8B-B14F-4D97-AF65-F5344CB8AC3E}">
        <p14:creationId xmlns:p14="http://schemas.microsoft.com/office/powerpoint/2010/main" val="4161978105"/>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Рисунок 1">
            <a:extLst>
              <a:ext uri="{FF2B5EF4-FFF2-40B4-BE49-F238E27FC236}">
                <a16:creationId xmlns:a16="http://schemas.microsoft.com/office/drawing/2014/main" id="{FE4F03AF-44D8-4D0F-A713-F225BAD4661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Рисунок 1">
            <a:extLst>
              <a:ext uri="{FF2B5EF4-FFF2-40B4-BE49-F238E27FC236}">
                <a16:creationId xmlns:a16="http://schemas.microsoft.com/office/drawing/2014/main" id="{593B193F-B0D3-4CC8-9CE7-A6101B5CCE3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7B7F3D97-6F1C-4542-A41C-816F256A7471}"/>
                  </a:ext>
                </a:extLst>
              </p:cNvPr>
              <p:cNvSpPr txBox="1"/>
              <p:nvPr/>
            </p:nvSpPr>
            <p:spPr>
              <a:xfrm>
                <a:off x="1259632" y="555059"/>
                <a:ext cx="7056784" cy="4811895"/>
              </a:xfrm>
              <a:prstGeom prst="rect">
                <a:avLst/>
              </a:prstGeom>
              <a:noFill/>
            </p:spPr>
            <p:txBody>
              <a:bodyPr wrap="square">
                <a:spAutoFit/>
              </a:bodyPr>
              <a:lstStyle/>
              <a:p>
                <a:pPr marL="678815" indent="288290" algn="just"/>
                <a:r>
                  <a:rPr lang="kk-KZ" sz="1800" dirty="0">
                    <a:effectLst/>
                    <a:latin typeface="Times New Roman" panose="02020603050405020304" pitchFamily="18" charset="0"/>
                    <a:ea typeface="Times New Roman" panose="02020603050405020304" pitchFamily="18" charset="0"/>
                  </a:rPr>
                  <a:t> </a:t>
                </a:r>
                <a:endParaRPr lang="ru-RU" sz="1100" dirty="0">
                  <a:effectLst/>
                  <a:latin typeface="Times New Roman" panose="02020603050405020304" pitchFamily="18" charset="0"/>
                  <a:ea typeface="Times New Roman" panose="02020603050405020304" pitchFamily="18" charset="0"/>
                </a:endParaRPr>
              </a:p>
              <a:p>
                <a:pPr indent="288290" algn="just"/>
                <a:r>
                  <a:rPr lang="kk-KZ" sz="2000" i="1" spc="-20" dirty="0">
                    <a:solidFill>
                      <a:srgbClr val="000000"/>
                    </a:solidFill>
                    <a:effectLst/>
                    <a:latin typeface="Constantia" panose="02030602050306030303" pitchFamily="18" charset="0"/>
                    <a:ea typeface="Times New Roman" panose="02020603050405020304" pitchFamily="18" charset="0"/>
                  </a:rPr>
                  <a:t>Қозғалыс векторлық тәсілімен берілген жағдайда нүктенің жылдамдығы мен үдеуі</a:t>
                </a:r>
                <a:endParaRPr lang="ru-RU" sz="1200" dirty="0">
                  <a:effectLst/>
                  <a:latin typeface="Constantia" panose="02030602050306030303" pitchFamily="18" charset="0"/>
                  <a:ea typeface="Times New Roman" panose="02020603050405020304" pitchFamily="18" charset="0"/>
                </a:endParaRPr>
              </a:p>
              <a:p>
                <a:pPr indent="288290" algn="just"/>
                <a:r>
                  <a:rPr lang="kk-KZ" sz="2000" spc="-20" dirty="0">
                    <a:solidFill>
                      <a:srgbClr val="000000"/>
                    </a:solidFill>
                    <a:effectLst/>
                    <a:latin typeface="Constantia" panose="02030602050306030303" pitchFamily="18" charset="0"/>
                    <a:ea typeface="Times New Roman" panose="02020603050405020304" pitchFamily="18" charset="0"/>
                  </a:rPr>
                  <a:t>Нүкте қозғалысының негізгі кинематикалық сипаттамаларының біреуі жылдамдық болып келеді. </a:t>
                </a:r>
                <a:r>
                  <a:rPr lang="kk-KZ" sz="2000" i="1" spc="-20" dirty="0">
                    <a:solidFill>
                      <a:srgbClr val="000000"/>
                    </a:solidFill>
                    <a:effectLst/>
                    <a:latin typeface="Constantia" panose="02030602050306030303" pitchFamily="18" charset="0"/>
                    <a:ea typeface="Times New Roman" panose="02020603050405020304" pitchFamily="18" charset="0"/>
                  </a:rPr>
                  <a:t>t</a:t>
                </a:r>
                <a:r>
                  <a:rPr lang="kk-KZ" sz="2000" spc="-20" dirty="0">
                    <a:solidFill>
                      <a:srgbClr val="000000"/>
                    </a:solidFill>
                    <a:effectLst/>
                    <a:latin typeface="Constantia" panose="02030602050306030303" pitchFamily="18" charset="0"/>
                    <a:ea typeface="Times New Roman" panose="02020603050405020304" pitchFamily="18" charset="0"/>
                  </a:rPr>
                  <a:t> уақыт мезетінде </a:t>
                </a:r>
                <a14:m>
                  <m:oMath xmlns:m="http://schemas.openxmlformats.org/officeDocument/2006/math">
                    <m:acc>
                      <m:accPr>
                        <m:chr m:val="⃗"/>
                        <m:ctrlPr>
                          <a:rPr lang="ru-RU" sz="2000" i="1" spc="-20">
                            <a:solidFill>
                              <a:srgbClr val="000000"/>
                            </a:solidFill>
                            <a:effectLst/>
                            <a:latin typeface="Cambria Math" panose="02040503050406030204" pitchFamily="18" charset="0"/>
                            <a:ea typeface="Times New Roman" panose="02020603050405020304" pitchFamily="18" charset="0"/>
                          </a:rPr>
                        </m:ctrlPr>
                      </m:accPr>
                      <m:e>
                        <m:r>
                          <a:rPr lang="en-US" sz="2000" i="1" spc="-20">
                            <a:solidFill>
                              <a:srgbClr val="000000"/>
                            </a:solidFill>
                            <a:effectLst/>
                            <a:latin typeface="Cambria Math" panose="02040503050406030204" pitchFamily="18" charset="0"/>
                            <a:ea typeface="Times New Roman" panose="02020603050405020304" pitchFamily="18" charset="0"/>
                          </a:rPr>
                          <m:t>𝑟</m:t>
                        </m:r>
                      </m:e>
                    </m:acc>
                    <m:r>
                      <a:rPr lang="en-US" sz="2000" i="1" spc="-20">
                        <a:solidFill>
                          <a:srgbClr val="000000"/>
                        </a:solidFill>
                        <a:effectLst/>
                        <a:latin typeface="Cambria Math" panose="02040503050406030204" pitchFamily="18" charset="0"/>
                        <a:ea typeface="Times New Roman" panose="02020603050405020304" pitchFamily="18" charset="0"/>
                      </a:rPr>
                      <m:t> </m:t>
                    </m:r>
                  </m:oMath>
                </a14:m>
                <a:r>
                  <a:rPr lang="kk-KZ" sz="2000" spc="-20" dirty="0">
                    <a:solidFill>
                      <a:srgbClr val="000000"/>
                    </a:solidFill>
                    <a:effectLst/>
                    <a:latin typeface="Constantia" panose="02030602050306030303" pitchFamily="18" charset="0"/>
                    <a:ea typeface="Times New Roman" panose="02020603050405020304" pitchFamily="18" charset="0"/>
                  </a:rPr>
                  <a:t>радиус-векторымен анықталатын </a:t>
                </a:r>
                <a:r>
                  <a:rPr lang="kk-KZ" sz="2000" i="1" spc="-20" dirty="0">
                    <a:solidFill>
                      <a:srgbClr val="000000"/>
                    </a:solidFill>
                    <a:effectLst/>
                    <a:latin typeface="Constantia" panose="02030602050306030303" pitchFamily="18" charset="0"/>
                    <a:ea typeface="Times New Roman" panose="02020603050405020304" pitchFamily="18" charset="0"/>
                  </a:rPr>
                  <a:t>М</a:t>
                </a:r>
                <a:r>
                  <a:rPr lang="kk-KZ" sz="2000" spc="-20" dirty="0">
                    <a:solidFill>
                      <a:srgbClr val="000000"/>
                    </a:solidFill>
                    <a:effectLst/>
                    <a:latin typeface="Constantia" panose="02030602050306030303" pitchFamily="18" charset="0"/>
                    <a:ea typeface="Times New Roman" panose="02020603050405020304" pitchFamily="18" charset="0"/>
                  </a:rPr>
                  <a:t> орнында, ал </a:t>
                </a:r>
                <a:r>
                  <a:rPr lang="kk-KZ" sz="2000" i="1" spc="-20" dirty="0">
                    <a:solidFill>
                      <a:srgbClr val="000000"/>
                    </a:solidFill>
                    <a:effectLst/>
                    <a:latin typeface="Constantia" panose="02030602050306030303" pitchFamily="18" charset="0"/>
                    <a:ea typeface="Times New Roman" panose="02020603050405020304" pitchFamily="18" charset="0"/>
                  </a:rPr>
                  <a:t>t</a:t>
                </a:r>
                <a:r>
                  <a:rPr lang="kk-KZ" sz="2000" i="1" spc="-20" baseline="-25000" dirty="0">
                    <a:solidFill>
                      <a:srgbClr val="000000"/>
                    </a:solidFill>
                    <a:effectLst/>
                    <a:latin typeface="Constantia" panose="02030602050306030303" pitchFamily="18" charset="0"/>
                    <a:ea typeface="Times New Roman" panose="02020603050405020304" pitchFamily="18" charset="0"/>
                  </a:rPr>
                  <a:t>1</a:t>
                </a:r>
                <a:r>
                  <a:rPr lang="kk-KZ" sz="2000" spc="-20" dirty="0">
                    <a:solidFill>
                      <a:srgbClr val="000000"/>
                    </a:solidFill>
                    <a:effectLst/>
                    <a:latin typeface="Constantia" panose="02030602050306030303" pitchFamily="18" charset="0"/>
                    <a:ea typeface="Times New Roman" panose="02020603050405020304" pitchFamily="18" charset="0"/>
                  </a:rPr>
                  <a:t> уақыт мезетінде </a:t>
                </a:r>
                <a14:m>
                  <m:oMath xmlns:m="http://schemas.openxmlformats.org/officeDocument/2006/math">
                    <m:sSub>
                      <m:sSubPr>
                        <m:ctrlPr>
                          <a:rPr lang="ru-RU" sz="2000" i="1" spc="-20">
                            <a:solidFill>
                              <a:srgbClr val="000000"/>
                            </a:solidFill>
                            <a:effectLst/>
                            <a:latin typeface="Cambria Math" panose="02040503050406030204" pitchFamily="18" charset="0"/>
                            <a:ea typeface="Times New Roman" panose="02020603050405020304" pitchFamily="18" charset="0"/>
                          </a:rPr>
                        </m:ctrlPr>
                      </m:sSubPr>
                      <m:e>
                        <m:acc>
                          <m:accPr>
                            <m:chr m:val="⃗"/>
                            <m:ctrlPr>
                              <a:rPr lang="ru-RU" sz="2000" i="1" spc="-20">
                                <a:solidFill>
                                  <a:srgbClr val="000000"/>
                                </a:solidFill>
                                <a:effectLst/>
                                <a:latin typeface="Cambria Math" panose="02040503050406030204" pitchFamily="18" charset="0"/>
                                <a:ea typeface="Times New Roman" panose="02020603050405020304" pitchFamily="18" charset="0"/>
                              </a:rPr>
                            </m:ctrlPr>
                          </m:accPr>
                          <m:e>
                            <m:r>
                              <a:rPr lang="en-US" sz="2000" i="1" spc="-20">
                                <a:solidFill>
                                  <a:srgbClr val="000000"/>
                                </a:solidFill>
                                <a:effectLst/>
                                <a:latin typeface="Cambria Math" panose="02040503050406030204" pitchFamily="18" charset="0"/>
                                <a:ea typeface="Times New Roman" panose="02020603050405020304" pitchFamily="18" charset="0"/>
                              </a:rPr>
                              <m:t>𝑟</m:t>
                            </m:r>
                          </m:e>
                        </m:acc>
                      </m:e>
                      <m:sub>
                        <m:r>
                          <a:rPr lang="en-US" sz="2000" i="1" spc="-20">
                            <a:solidFill>
                              <a:srgbClr val="000000"/>
                            </a:solidFill>
                            <a:effectLst/>
                            <a:latin typeface="Cambria Math" panose="02040503050406030204" pitchFamily="18" charset="0"/>
                            <a:ea typeface="Times New Roman" panose="02020603050405020304" pitchFamily="18" charset="0"/>
                          </a:rPr>
                          <m:t>1</m:t>
                        </m:r>
                      </m:sub>
                    </m:sSub>
                  </m:oMath>
                </a14:m>
                <a:r>
                  <a:rPr lang="en-US" sz="2000" spc="-20" dirty="0">
                    <a:solidFill>
                      <a:srgbClr val="000000"/>
                    </a:solidFill>
                    <a:effectLst/>
                    <a:latin typeface="Constantia" panose="02030602050306030303" pitchFamily="18" charset="0"/>
                    <a:ea typeface="Times New Roman" panose="02020603050405020304" pitchFamily="18" charset="0"/>
                  </a:rPr>
                  <a:t> </a:t>
                </a:r>
                <a:r>
                  <a:rPr lang="kk-KZ" sz="2000" spc="-20" dirty="0">
                    <a:solidFill>
                      <a:srgbClr val="000000"/>
                    </a:solidFill>
                    <a:effectLst/>
                    <a:latin typeface="Constantia" panose="02030602050306030303" pitchFamily="18" charset="0"/>
                    <a:ea typeface="Times New Roman" panose="02020603050405020304" pitchFamily="18" charset="0"/>
                  </a:rPr>
                  <a:t>радиус-векторымен анықталатын </a:t>
                </a:r>
                <a:r>
                  <a:rPr lang="kk-KZ" sz="2000" i="1" spc="-20" dirty="0">
                    <a:solidFill>
                      <a:srgbClr val="000000"/>
                    </a:solidFill>
                    <a:effectLst/>
                    <a:latin typeface="Constantia" panose="02030602050306030303" pitchFamily="18" charset="0"/>
                    <a:ea typeface="Times New Roman" panose="02020603050405020304" pitchFamily="18" charset="0"/>
                  </a:rPr>
                  <a:t>М</a:t>
                </a:r>
                <a:r>
                  <a:rPr lang="kk-KZ" sz="2000" i="1" spc="-20" baseline="-25000" dirty="0">
                    <a:solidFill>
                      <a:srgbClr val="000000"/>
                    </a:solidFill>
                    <a:effectLst/>
                    <a:latin typeface="Constantia" panose="02030602050306030303" pitchFamily="18" charset="0"/>
                    <a:ea typeface="Times New Roman" panose="02020603050405020304" pitchFamily="18" charset="0"/>
                  </a:rPr>
                  <a:t>1</a:t>
                </a:r>
                <a:r>
                  <a:rPr lang="kk-KZ" sz="2000" spc="-20" dirty="0">
                    <a:solidFill>
                      <a:srgbClr val="000000"/>
                    </a:solidFill>
                    <a:effectLst/>
                    <a:latin typeface="Constantia" panose="02030602050306030303" pitchFamily="18" charset="0"/>
                    <a:ea typeface="Times New Roman" panose="02020603050405020304" pitchFamily="18" charset="0"/>
                  </a:rPr>
                  <a:t> орнында болсын дейік (</a:t>
                </a:r>
                <a:r>
                  <a:rPr lang="en-US" sz="2000" spc="-20" dirty="0">
                    <a:solidFill>
                      <a:srgbClr val="000000"/>
                    </a:solidFill>
                    <a:effectLst/>
                    <a:latin typeface="Constantia" panose="02030602050306030303" pitchFamily="18" charset="0"/>
                    <a:ea typeface="Times New Roman" panose="02020603050405020304" pitchFamily="18" charset="0"/>
                  </a:rPr>
                  <a:t>6</a:t>
                </a:r>
                <a:r>
                  <a:rPr lang="kk-KZ" sz="2000" spc="-20" dirty="0">
                    <a:solidFill>
                      <a:srgbClr val="000000"/>
                    </a:solidFill>
                    <a:effectLst/>
                    <a:latin typeface="Constantia" panose="02030602050306030303" pitchFamily="18" charset="0"/>
                    <a:ea typeface="Times New Roman" panose="02020603050405020304" pitchFamily="18" charset="0"/>
                  </a:rPr>
                  <a:t>.3 сурет). Сонда </a:t>
                </a:r>
                <a14:m>
                  <m:oMath xmlns:m="http://schemas.openxmlformats.org/officeDocument/2006/math">
                    <m:r>
                      <m:rPr>
                        <m:sty m:val="p"/>
                      </m:rPr>
                      <a:rPr lang="en-US" sz="2000" spc="-20">
                        <a:solidFill>
                          <a:srgbClr val="000000"/>
                        </a:solidFill>
                        <a:effectLst/>
                        <a:latin typeface="Cambria Math" panose="02040503050406030204" pitchFamily="18" charset="0"/>
                        <a:ea typeface="Times New Roman" panose="02020603050405020304" pitchFamily="18" charset="0"/>
                      </a:rPr>
                      <m:t>Δ</m:t>
                    </m:r>
                    <m:r>
                      <a:rPr lang="en-US" sz="2000" i="1" spc="-20">
                        <a:solidFill>
                          <a:srgbClr val="000000"/>
                        </a:solidFill>
                        <a:effectLst/>
                        <a:latin typeface="Cambria Math" panose="02040503050406030204" pitchFamily="18" charset="0"/>
                        <a:ea typeface="Times New Roman" panose="02020603050405020304" pitchFamily="18" charset="0"/>
                      </a:rPr>
                      <m:t>𝑡</m:t>
                    </m:r>
                    <m:r>
                      <a:rPr lang="en-US" sz="2000" i="1" spc="-20">
                        <a:solidFill>
                          <a:srgbClr val="000000"/>
                        </a:solidFill>
                        <a:effectLst/>
                        <a:latin typeface="Cambria Math" panose="02040503050406030204" pitchFamily="18" charset="0"/>
                        <a:ea typeface="Times New Roman" panose="02020603050405020304" pitchFamily="18" charset="0"/>
                      </a:rPr>
                      <m:t>=</m:t>
                    </m:r>
                    <m:sSub>
                      <m:sSubPr>
                        <m:ctrlPr>
                          <a:rPr lang="ru-RU" sz="2000" i="1" spc="-20">
                            <a:solidFill>
                              <a:srgbClr val="000000"/>
                            </a:solidFill>
                            <a:effectLst/>
                            <a:latin typeface="Cambria Math" panose="02040503050406030204" pitchFamily="18" charset="0"/>
                            <a:ea typeface="Times New Roman" panose="02020603050405020304" pitchFamily="18" charset="0"/>
                          </a:rPr>
                        </m:ctrlPr>
                      </m:sSubPr>
                      <m:e>
                        <m:r>
                          <a:rPr lang="en-US" sz="2000" i="1" spc="-20">
                            <a:solidFill>
                              <a:srgbClr val="000000"/>
                            </a:solidFill>
                            <a:effectLst/>
                            <a:latin typeface="Cambria Math" panose="02040503050406030204" pitchFamily="18" charset="0"/>
                            <a:ea typeface="Times New Roman" panose="02020603050405020304" pitchFamily="18" charset="0"/>
                          </a:rPr>
                          <m:t>𝑡</m:t>
                        </m:r>
                      </m:e>
                      <m:sub>
                        <m:r>
                          <a:rPr lang="en-US" sz="2000" i="1" spc="-20">
                            <a:solidFill>
                              <a:srgbClr val="000000"/>
                            </a:solidFill>
                            <a:effectLst/>
                            <a:latin typeface="Cambria Math" panose="02040503050406030204" pitchFamily="18" charset="0"/>
                            <a:ea typeface="Times New Roman" panose="02020603050405020304" pitchFamily="18" charset="0"/>
                          </a:rPr>
                          <m:t>1</m:t>
                        </m:r>
                      </m:sub>
                    </m:sSub>
                    <m:r>
                      <a:rPr lang="en-US" sz="2000" i="1" spc="-20">
                        <a:solidFill>
                          <a:srgbClr val="000000"/>
                        </a:solidFill>
                        <a:effectLst/>
                        <a:latin typeface="Cambria Math" panose="02040503050406030204" pitchFamily="18" charset="0"/>
                        <a:ea typeface="Times New Roman" panose="02020603050405020304" pitchFamily="18" charset="0"/>
                      </a:rPr>
                      <m:t>−</m:t>
                    </m:r>
                    <m:r>
                      <a:rPr lang="en-US" sz="2000" i="1" spc="-20">
                        <a:solidFill>
                          <a:srgbClr val="000000"/>
                        </a:solidFill>
                        <a:effectLst/>
                        <a:latin typeface="Cambria Math" panose="02040503050406030204" pitchFamily="18" charset="0"/>
                        <a:ea typeface="Times New Roman" panose="02020603050405020304" pitchFamily="18" charset="0"/>
                      </a:rPr>
                      <m:t>𝑡</m:t>
                    </m:r>
                  </m:oMath>
                </a14:m>
                <a:r>
                  <a:rPr lang="kk-KZ" sz="2000" spc="-20" dirty="0">
                    <a:solidFill>
                      <a:srgbClr val="000000"/>
                    </a:solidFill>
                    <a:effectLst/>
                    <a:latin typeface="Constantia" panose="02030602050306030303" pitchFamily="18" charset="0"/>
                    <a:ea typeface="Times New Roman" panose="02020603050405020304" pitchFamily="18" charset="0"/>
                  </a:rPr>
                  <a:t> уақыт аралығында нүктенің орын ауыстыруы </a:t>
                </a:r>
                <a14:m>
                  <m:oMath xmlns:m="http://schemas.openxmlformats.org/officeDocument/2006/math">
                    <m:r>
                      <a:rPr lang="kk-KZ" sz="2000" i="1" spc="-20">
                        <a:solidFill>
                          <a:srgbClr val="000000"/>
                        </a:solidFill>
                        <a:effectLst/>
                        <a:latin typeface="Cambria Math" panose="02040503050406030204" pitchFamily="18" charset="0"/>
                        <a:ea typeface="Times New Roman" panose="02020603050405020304" pitchFamily="18" charset="0"/>
                      </a:rPr>
                      <m:t> </m:t>
                    </m:r>
                    <m:sSub>
                      <m:sSubPr>
                        <m:ctrlPr>
                          <a:rPr lang="ru-RU" sz="2000" i="1" spc="-20">
                            <a:solidFill>
                              <a:srgbClr val="000000"/>
                            </a:solidFill>
                            <a:effectLst/>
                            <a:latin typeface="Cambria Math" panose="02040503050406030204" pitchFamily="18" charset="0"/>
                            <a:ea typeface="Times New Roman" panose="02020603050405020304" pitchFamily="18" charset="0"/>
                          </a:rPr>
                        </m:ctrlPr>
                      </m:sSubPr>
                      <m:e>
                        <m:bar>
                          <m:barPr>
                            <m:pos m:val="top"/>
                            <m:ctrlPr>
                              <a:rPr lang="ru-RU" sz="2000" i="1" spc="-20">
                                <a:solidFill>
                                  <a:srgbClr val="000000"/>
                                </a:solidFill>
                                <a:effectLst/>
                                <a:latin typeface="Cambria Math" panose="02040503050406030204" pitchFamily="18" charset="0"/>
                                <a:ea typeface="Times New Roman" panose="02020603050405020304" pitchFamily="18" charset="0"/>
                              </a:rPr>
                            </m:ctrlPr>
                          </m:barPr>
                          <m:e>
                            <m:r>
                              <a:rPr lang="en-US" sz="2000" i="1" spc="-20">
                                <a:solidFill>
                                  <a:srgbClr val="000000"/>
                                </a:solidFill>
                                <a:effectLst/>
                                <a:latin typeface="Cambria Math" panose="02040503050406030204" pitchFamily="18" charset="0"/>
                                <a:ea typeface="Times New Roman" panose="02020603050405020304" pitchFamily="18" charset="0"/>
                              </a:rPr>
                              <m:t>𝑀𝑀</m:t>
                            </m:r>
                          </m:e>
                        </m:bar>
                      </m:e>
                      <m:sub>
                        <m:r>
                          <a:rPr lang="en-US" sz="2000" i="1" spc="-20">
                            <a:solidFill>
                              <a:srgbClr val="000000"/>
                            </a:solidFill>
                            <a:effectLst/>
                            <a:latin typeface="Cambria Math" panose="02040503050406030204" pitchFamily="18" charset="0"/>
                            <a:ea typeface="Times New Roman" panose="02020603050405020304" pitchFamily="18" charset="0"/>
                          </a:rPr>
                          <m:t>1</m:t>
                        </m:r>
                      </m:sub>
                    </m:sSub>
                    <m:r>
                      <a:rPr lang="en-US" sz="2000" i="1" spc="-20">
                        <a:solidFill>
                          <a:srgbClr val="000000"/>
                        </a:solidFill>
                        <a:effectLst/>
                        <a:latin typeface="Cambria Math" panose="02040503050406030204" pitchFamily="18" charset="0"/>
                        <a:ea typeface="Times New Roman" panose="02020603050405020304" pitchFamily="18" charset="0"/>
                      </a:rPr>
                      <m:t> </m:t>
                    </m:r>
                  </m:oMath>
                </a14:m>
                <a:r>
                  <a:rPr lang="en-US" sz="2000" spc="-20" dirty="0">
                    <a:solidFill>
                      <a:srgbClr val="000000"/>
                    </a:solidFill>
                    <a:effectLst/>
                    <a:latin typeface="Constantia" panose="02030602050306030303" pitchFamily="18" charset="0"/>
                    <a:ea typeface="Times New Roman" panose="02020603050405020304" pitchFamily="18" charset="0"/>
                  </a:rPr>
                  <a:t> </a:t>
                </a:r>
                <a:r>
                  <a:rPr lang="kk-KZ" sz="2000" spc="-20" dirty="0">
                    <a:solidFill>
                      <a:srgbClr val="000000"/>
                    </a:solidFill>
                    <a:effectLst/>
                    <a:latin typeface="Constantia" panose="02030602050306030303" pitchFamily="18" charset="0"/>
                    <a:ea typeface="Times New Roman" panose="02020603050405020304" pitchFamily="18" charset="0"/>
                  </a:rPr>
                  <a:t>орын ауыстыру векторымен анықталады. </a:t>
                </a:r>
                <a:r>
                  <a:rPr lang="kk-KZ" sz="2000" i="1" spc="-20" dirty="0">
                    <a:solidFill>
                      <a:srgbClr val="000000"/>
                    </a:solidFill>
                    <a:effectLst/>
                    <a:latin typeface="Constantia" panose="02030602050306030303" pitchFamily="18" charset="0"/>
                    <a:ea typeface="Times New Roman" panose="02020603050405020304" pitchFamily="18" charset="0"/>
                  </a:rPr>
                  <a:t>ОММ</a:t>
                </a:r>
                <a:r>
                  <a:rPr lang="kk-KZ" sz="2000" i="1" spc="-20" baseline="-25000" dirty="0">
                    <a:solidFill>
                      <a:srgbClr val="000000"/>
                    </a:solidFill>
                    <a:effectLst/>
                    <a:latin typeface="Constantia" panose="02030602050306030303" pitchFamily="18" charset="0"/>
                    <a:ea typeface="Times New Roman" panose="02020603050405020304" pitchFamily="18" charset="0"/>
                  </a:rPr>
                  <a:t>1 </a:t>
                </a:r>
                <a:r>
                  <a:rPr lang="kk-KZ" sz="2000" spc="-20" dirty="0">
                    <a:solidFill>
                      <a:srgbClr val="000000"/>
                    </a:solidFill>
                    <a:effectLst/>
                    <a:latin typeface="Constantia" panose="02030602050306030303" pitchFamily="18" charset="0"/>
                    <a:ea typeface="Times New Roman" panose="02020603050405020304" pitchFamily="18" charset="0"/>
                  </a:rPr>
                  <a:t>үшбұрышынан </a:t>
                </a:r>
                <a14:m>
                  <m:oMath xmlns:m="http://schemas.openxmlformats.org/officeDocument/2006/math">
                    <m:acc>
                      <m:accPr>
                        <m:chr m:val="⃗"/>
                        <m:ctrlPr>
                          <a:rPr lang="ru-RU" sz="2000" i="1" spc="-20">
                            <a:solidFill>
                              <a:srgbClr val="000000"/>
                            </a:solidFill>
                            <a:effectLst/>
                            <a:latin typeface="Cambria Math" panose="02040503050406030204" pitchFamily="18" charset="0"/>
                            <a:ea typeface="Times New Roman" panose="02020603050405020304" pitchFamily="18" charset="0"/>
                          </a:rPr>
                        </m:ctrlPr>
                      </m:accPr>
                      <m:e>
                        <m:r>
                          <a:rPr lang="en-US" sz="2000" i="1" spc="-20">
                            <a:solidFill>
                              <a:srgbClr val="000000"/>
                            </a:solidFill>
                            <a:effectLst/>
                            <a:latin typeface="Cambria Math" panose="02040503050406030204" pitchFamily="18" charset="0"/>
                            <a:ea typeface="Times New Roman" panose="02020603050405020304" pitchFamily="18" charset="0"/>
                          </a:rPr>
                          <m:t>𝑟</m:t>
                        </m:r>
                      </m:e>
                    </m:acc>
                    <m:r>
                      <a:rPr lang="en-US" sz="2000" i="1" spc="-20">
                        <a:solidFill>
                          <a:srgbClr val="000000"/>
                        </a:solidFill>
                        <a:effectLst/>
                        <a:latin typeface="Cambria Math" panose="02040503050406030204" pitchFamily="18" charset="0"/>
                        <a:ea typeface="Times New Roman" panose="02020603050405020304" pitchFamily="18" charset="0"/>
                      </a:rPr>
                      <m:t>+</m:t>
                    </m:r>
                    <m:sSub>
                      <m:sSubPr>
                        <m:ctrlPr>
                          <a:rPr lang="ru-RU" sz="2000" i="1" spc="-20">
                            <a:solidFill>
                              <a:srgbClr val="000000"/>
                            </a:solidFill>
                            <a:effectLst/>
                            <a:latin typeface="Cambria Math" panose="02040503050406030204" pitchFamily="18" charset="0"/>
                            <a:ea typeface="Times New Roman" panose="02020603050405020304" pitchFamily="18" charset="0"/>
                          </a:rPr>
                        </m:ctrlPr>
                      </m:sSubPr>
                      <m:e>
                        <m:bar>
                          <m:barPr>
                            <m:pos m:val="top"/>
                            <m:ctrlPr>
                              <a:rPr lang="ru-RU" sz="2000" i="1" spc="-20">
                                <a:solidFill>
                                  <a:srgbClr val="000000"/>
                                </a:solidFill>
                                <a:effectLst/>
                                <a:latin typeface="Cambria Math" panose="02040503050406030204" pitchFamily="18" charset="0"/>
                                <a:ea typeface="Times New Roman" panose="02020603050405020304" pitchFamily="18" charset="0"/>
                              </a:rPr>
                            </m:ctrlPr>
                          </m:barPr>
                          <m:e>
                            <m:r>
                              <a:rPr lang="en-US" sz="2000" i="1" spc="-20">
                                <a:solidFill>
                                  <a:srgbClr val="000000"/>
                                </a:solidFill>
                                <a:effectLst/>
                                <a:latin typeface="Cambria Math" panose="02040503050406030204" pitchFamily="18" charset="0"/>
                                <a:ea typeface="Times New Roman" panose="02020603050405020304" pitchFamily="18" charset="0"/>
                              </a:rPr>
                              <m:t>𝑀𝑀</m:t>
                            </m:r>
                          </m:e>
                        </m:bar>
                      </m:e>
                      <m:sub>
                        <m:r>
                          <a:rPr lang="en-US" sz="2000" i="1" spc="-20">
                            <a:solidFill>
                              <a:srgbClr val="000000"/>
                            </a:solidFill>
                            <a:effectLst/>
                            <a:latin typeface="Cambria Math" panose="02040503050406030204" pitchFamily="18" charset="0"/>
                            <a:ea typeface="Times New Roman" panose="02020603050405020304" pitchFamily="18" charset="0"/>
                          </a:rPr>
                          <m:t>1</m:t>
                        </m:r>
                      </m:sub>
                    </m:sSub>
                    <m:r>
                      <a:rPr lang="en-US" sz="2000" i="1" spc="-20">
                        <a:solidFill>
                          <a:srgbClr val="000000"/>
                        </a:solidFill>
                        <a:effectLst/>
                        <a:latin typeface="Cambria Math" panose="02040503050406030204" pitchFamily="18" charset="0"/>
                        <a:ea typeface="Times New Roman" panose="02020603050405020304" pitchFamily="18" charset="0"/>
                      </a:rPr>
                      <m:t>=</m:t>
                    </m:r>
                    <m:sSub>
                      <m:sSubPr>
                        <m:ctrlPr>
                          <a:rPr lang="ru-RU" sz="2000" i="1" spc="-20">
                            <a:solidFill>
                              <a:srgbClr val="000000"/>
                            </a:solidFill>
                            <a:effectLst/>
                            <a:latin typeface="Cambria Math" panose="02040503050406030204" pitchFamily="18" charset="0"/>
                            <a:ea typeface="Times New Roman" panose="02020603050405020304" pitchFamily="18" charset="0"/>
                          </a:rPr>
                        </m:ctrlPr>
                      </m:sSubPr>
                      <m:e>
                        <m:acc>
                          <m:accPr>
                            <m:chr m:val="⃗"/>
                            <m:ctrlPr>
                              <a:rPr lang="ru-RU" sz="2000" i="1" spc="-20">
                                <a:solidFill>
                                  <a:srgbClr val="000000"/>
                                </a:solidFill>
                                <a:effectLst/>
                                <a:latin typeface="Cambria Math" panose="02040503050406030204" pitchFamily="18" charset="0"/>
                                <a:ea typeface="Times New Roman" panose="02020603050405020304" pitchFamily="18" charset="0"/>
                              </a:rPr>
                            </m:ctrlPr>
                          </m:accPr>
                          <m:e>
                            <m:r>
                              <a:rPr lang="en-US" sz="2000" i="1" spc="-20">
                                <a:solidFill>
                                  <a:srgbClr val="000000"/>
                                </a:solidFill>
                                <a:effectLst/>
                                <a:latin typeface="Cambria Math" panose="02040503050406030204" pitchFamily="18" charset="0"/>
                                <a:ea typeface="Times New Roman" panose="02020603050405020304" pitchFamily="18" charset="0"/>
                              </a:rPr>
                              <m:t>𝑟</m:t>
                            </m:r>
                          </m:e>
                        </m:acc>
                      </m:e>
                      <m:sub>
                        <m:r>
                          <a:rPr lang="en-US" sz="2000" i="1" spc="-20">
                            <a:solidFill>
                              <a:srgbClr val="000000"/>
                            </a:solidFill>
                            <a:effectLst/>
                            <a:latin typeface="Cambria Math" panose="02040503050406030204" pitchFamily="18" charset="0"/>
                            <a:ea typeface="Times New Roman" panose="02020603050405020304" pitchFamily="18" charset="0"/>
                          </a:rPr>
                          <m:t>1</m:t>
                        </m:r>
                      </m:sub>
                    </m:sSub>
                    <m:r>
                      <a:rPr lang="en-US" sz="2000" i="1" spc="-20">
                        <a:solidFill>
                          <a:srgbClr val="000000"/>
                        </a:solidFill>
                        <a:effectLst/>
                        <a:latin typeface="Cambria Math" panose="02040503050406030204" pitchFamily="18" charset="0"/>
                        <a:ea typeface="Times New Roman" panose="02020603050405020304" pitchFamily="18" charset="0"/>
                      </a:rPr>
                      <m:t> </m:t>
                    </m:r>
                  </m:oMath>
                </a14:m>
                <a:r>
                  <a:rPr lang="en-US" sz="2000" spc="-20" dirty="0">
                    <a:solidFill>
                      <a:srgbClr val="000000"/>
                    </a:solidFill>
                    <a:effectLst/>
                    <a:latin typeface="Constantia" panose="02030602050306030303" pitchFamily="18" charset="0"/>
                    <a:ea typeface="Times New Roman" panose="02020603050405020304" pitchFamily="18" charset="0"/>
                  </a:rPr>
                  <a:t> </a:t>
                </a:r>
                <a:r>
                  <a:rPr lang="en-US" sz="2000" spc="-20" baseline="-25000" dirty="0">
                    <a:solidFill>
                      <a:srgbClr val="000000"/>
                    </a:solidFill>
                    <a:effectLst/>
                    <a:latin typeface="Constantia" panose="02030602050306030303" pitchFamily="18" charset="0"/>
                    <a:ea typeface="Times New Roman" panose="02020603050405020304" pitchFamily="18" charset="0"/>
                  </a:rPr>
                  <a:t> </a:t>
                </a:r>
                <a:r>
                  <a:rPr lang="kk-KZ" sz="2000" spc="-20" dirty="0">
                    <a:solidFill>
                      <a:srgbClr val="000000"/>
                    </a:solidFill>
                    <a:effectLst/>
                    <a:latin typeface="Constantia" panose="02030602050306030303" pitchFamily="18" charset="0"/>
                    <a:ea typeface="Times New Roman" panose="02020603050405020304" pitchFamily="18" charset="0"/>
                  </a:rPr>
                  <a:t>болатыны көрінеді, яғни </a:t>
                </a:r>
                <a14:m>
                  <m:oMath xmlns:m="http://schemas.openxmlformats.org/officeDocument/2006/math">
                    <m:sSub>
                      <m:sSubPr>
                        <m:ctrlPr>
                          <a:rPr lang="ru-RU" sz="2000" i="1" spc="-20">
                            <a:solidFill>
                              <a:srgbClr val="000000"/>
                            </a:solidFill>
                            <a:effectLst/>
                            <a:latin typeface="Cambria Math" panose="02040503050406030204" pitchFamily="18" charset="0"/>
                            <a:ea typeface="Times New Roman" panose="02020603050405020304" pitchFamily="18" charset="0"/>
                          </a:rPr>
                        </m:ctrlPr>
                      </m:sSubPr>
                      <m:e>
                        <m:bar>
                          <m:barPr>
                            <m:pos m:val="top"/>
                            <m:ctrlPr>
                              <a:rPr lang="ru-RU" sz="2000" i="1" spc="-20">
                                <a:solidFill>
                                  <a:srgbClr val="000000"/>
                                </a:solidFill>
                                <a:effectLst/>
                                <a:latin typeface="Cambria Math" panose="02040503050406030204" pitchFamily="18" charset="0"/>
                                <a:ea typeface="Times New Roman" panose="02020603050405020304" pitchFamily="18" charset="0"/>
                              </a:rPr>
                            </m:ctrlPr>
                          </m:barPr>
                          <m:e>
                            <m:r>
                              <a:rPr lang="en-US" sz="2000" i="1" spc="-20">
                                <a:solidFill>
                                  <a:srgbClr val="000000"/>
                                </a:solidFill>
                                <a:effectLst/>
                                <a:latin typeface="Cambria Math" panose="02040503050406030204" pitchFamily="18" charset="0"/>
                                <a:ea typeface="Times New Roman" panose="02020603050405020304" pitchFamily="18" charset="0"/>
                              </a:rPr>
                              <m:t>𝑀𝑀</m:t>
                            </m:r>
                          </m:e>
                        </m:bar>
                      </m:e>
                      <m:sub>
                        <m:r>
                          <a:rPr lang="en-US" sz="2000" i="1" spc="-20">
                            <a:solidFill>
                              <a:srgbClr val="000000"/>
                            </a:solidFill>
                            <a:effectLst/>
                            <a:latin typeface="Cambria Math" panose="02040503050406030204" pitchFamily="18" charset="0"/>
                            <a:ea typeface="Times New Roman" panose="02020603050405020304" pitchFamily="18" charset="0"/>
                          </a:rPr>
                          <m:t>1</m:t>
                        </m:r>
                      </m:sub>
                    </m:sSub>
                    <m:r>
                      <a:rPr lang="en-US" sz="2000" i="1" spc="-20">
                        <a:solidFill>
                          <a:srgbClr val="000000"/>
                        </a:solidFill>
                        <a:effectLst/>
                        <a:latin typeface="Cambria Math" panose="02040503050406030204" pitchFamily="18" charset="0"/>
                        <a:ea typeface="Times New Roman" panose="02020603050405020304" pitchFamily="18" charset="0"/>
                      </a:rPr>
                      <m:t>=</m:t>
                    </m:r>
                    <m:sSub>
                      <m:sSubPr>
                        <m:ctrlPr>
                          <a:rPr lang="ru-RU" sz="2000" i="1" spc="-20">
                            <a:solidFill>
                              <a:srgbClr val="000000"/>
                            </a:solidFill>
                            <a:effectLst/>
                            <a:latin typeface="Cambria Math" panose="02040503050406030204" pitchFamily="18" charset="0"/>
                            <a:ea typeface="Times New Roman" panose="02020603050405020304" pitchFamily="18" charset="0"/>
                          </a:rPr>
                        </m:ctrlPr>
                      </m:sSubPr>
                      <m:e>
                        <m:acc>
                          <m:accPr>
                            <m:chr m:val="⃗"/>
                            <m:ctrlPr>
                              <a:rPr lang="ru-RU" sz="2000" i="1" spc="-20">
                                <a:solidFill>
                                  <a:srgbClr val="000000"/>
                                </a:solidFill>
                                <a:effectLst/>
                                <a:latin typeface="Cambria Math" panose="02040503050406030204" pitchFamily="18" charset="0"/>
                                <a:ea typeface="Times New Roman" panose="02020603050405020304" pitchFamily="18" charset="0"/>
                              </a:rPr>
                            </m:ctrlPr>
                          </m:accPr>
                          <m:e>
                            <m:r>
                              <a:rPr lang="en-US" sz="2000" i="1" spc="-20">
                                <a:solidFill>
                                  <a:srgbClr val="000000"/>
                                </a:solidFill>
                                <a:effectLst/>
                                <a:latin typeface="Cambria Math" panose="02040503050406030204" pitchFamily="18" charset="0"/>
                                <a:ea typeface="Times New Roman" panose="02020603050405020304" pitchFamily="18" charset="0"/>
                              </a:rPr>
                              <m:t>𝑟</m:t>
                            </m:r>
                          </m:e>
                        </m:acc>
                      </m:e>
                      <m:sub>
                        <m:r>
                          <a:rPr lang="en-US" sz="2000" i="1" spc="-20">
                            <a:solidFill>
                              <a:srgbClr val="000000"/>
                            </a:solidFill>
                            <a:effectLst/>
                            <a:latin typeface="Cambria Math" panose="02040503050406030204" pitchFamily="18" charset="0"/>
                            <a:ea typeface="Times New Roman" panose="02020603050405020304" pitchFamily="18" charset="0"/>
                          </a:rPr>
                          <m:t>1</m:t>
                        </m:r>
                      </m:sub>
                    </m:sSub>
                    <m:r>
                      <a:rPr lang="en-US" sz="2000" i="1" spc="-20">
                        <a:solidFill>
                          <a:srgbClr val="000000"/>
                        </a:solidFill>
                        <a:effectLst/>
                        <a:latin typeface="Cambria Math" panose="02040503050406030204" pitchFamily="18" charset="0"/>
                        <a:ea typeface="Times New Roman" panose="02020603050405020304" pitchFamily="18" charset="0"/>
                      </a:rPr>
                      <m:t>−</m:t>
                    </m:r>
                    <m:acc>
                      <m:accPr>
                        <m:chr m:val="⃗"/>
                        <m:ctrlPr>
                          <a:rPr lang="ru-RU" sz="2000" i="1" spc="-20">
                            <a:solidFill>
                              <a:srgbClr val="000000"/>
                            </a:solidFill>
                            <a:effectLst/>
                            <a:latin typeface="Cambria Math" panose="02040503050406030204" pitchFamily="18" charset="0"/>
                            <a:ea typeface="Times New Roman" panose="02020603050405020304" pitchFamily="18" charset="0"/>
                          </a:rPr>
                        </m:ctrlPr>
                      </m:accPr>
                      <m:e>
                        <m:r>
                          <a:rPr lang="en-US" sz="2000" i="1" spc="-20">
                            <a:solidFill>
                              <a:srgbClr val="000000"/>
                            </a:solidFill>
                            <a:effectLst/>
                            <a:latin typeface="Cambria Math" panose="02040503050406030204" pitchFamily="18" charset="0"/>
                            <a:ea typeface="Times New Roman" panose="02020603050405020304" pitchFamily="18" charset="0"/>
                          </a:rPr>
                          <m:t>𝑟</m:t>
                        </m:r>
                      </m:e>
                    </m:acc>
                    <m:r>
                      <a:rPr lang="en-US" sz="2000" i="1" spc="-20">
                        <a:solidFill>
                          <a:srgbClr val="000000"/>
                        </a:solidFill>
                        <a:effectLst/>
                        <a:latin typeface="Cambria Math" panose="02040503050406030204" pitchFamily="18" charset="0"/>
                        <a:ea typeface="Times New Roman" panose="02020603050405020304" pitchFamily="18" charset="0"/>
                      </a:rPr>
                      <m:t>=</m:t>
                    </m:r>
                    <m:r>
                      <m:rPr>
                        <m:sty m:val="p"/>
                      </m:rPr>
                      <a:rPr lang="en-US" sz="2000" spc="-20">
                        <a:solidFill>
                          <a:srgbClr val="000000"/>
                        </a:solidFill>
                        <a:effectLst/>
                        <a:latin typeface="Cambria Math" panose="02040503050406030204" pitchFamily="18" charset="0"/>
                        <a:ea typeface="Times New Roman" panose="02020603050405020304" pitchFamily="18" charset="0"/>
                      </a:rPr>
                      <m:t>Δ</m:t>
                    </m:r>
                    <m:acc>
                      <m:accPr>
                        <m:chr m:val="⃗"/>
                        <m:ctrlPr>
                          <a:rPr lang="ru-RU" sz="2000" i="1" spc="-20">
                            <a:solidFill>
                              <a:srgbClr val="000000"/>
                            </a:solidFill>
                            <a:effectLst/>
                            <a:latin typeface="Cambria Math" panose="02040503050406030204" pitchFamily="18" charset="0"/>
                            <a:ea typeface="Times New Roman" panose="02020603050405020304" pitchFamily="18" charset="0"/>
                          </a:rPr>
                        </m:ctrlPr>
                      </m:accPr>
                      <m:e>
                        <m:r>
                          <a:rPr lang="en-US" sz="2000" i="1" spc="-20">
                            <a:solidFill>
                              <a:srgbClr val="000000"/>
                            </a:solidFill>
                            <a:effectLst/>
                            <a:latin typeface="Cambria Math" panose="02040503050406030204" pitchFamily="18" charset="0"/>
                            <a:ea typeface="Times New Roman" panose="02020603050405020304" pitchFamily="18" charset="0"/>
                          </a:rPr>
                          <m:t>𝑟</m:t>
                        </m:r>
                      </m:e>
                    </m:acc>
                    <m:r>
                      <a:rPr lang="en-US" sz="2000" i="1" spc="-20">
                        <a:solidFill>
                          <a:srgbClr val="000000"/>
                        </a:solidFill>
                        <a:effectLst/>
                        <a:latin typeface="Cambria Math" panose="02040503050406030204" pitchFamily="18" charset="0"/>
                        <a:ea typeface="Times New Roman" panose="02020603050405020304" pitchFamily="18" charset="0"/>
                      </a:rPr>
                      <m:t> </m:t>
                    </m:r>
                  </m:oMath>
                </a14:m>
                <a:r>
                  <a:rPr lang="kk-KZ" sz="2000" spc="-20" dirty="0">
                    <a:solidFill>
                      <a:srgbClr val="000000"/>
                    </a:solidFill>
                    <a:effectLst/>
                    <a:latin typeface="Constantia" panose="02030602050306030303" pitchFamily="18" charset="0"/>
                    <a:ea typeface="Times New Roman" panose="02020603050405020304" pitchFamily="18" charset="0"/>
                  </a:rPr>
                  <a:t>. Орын ауыстыру векторының сәйкес уақыт аралығына қатынасы, нүктенің </a:t>
                </a:r>
                <a:r>
                  <a:rPr lang="kk-KZ" sz="2000" i="1" spc="-20" dirty="0">
                    <a:solidFill>
                      <a:srgbClr val="000000"/>
                    </a:solidFill>
                    <a:effectLst/>
                    <a:latin typeface="Constantia" panose="02030602050306030303" pitchFamily="18" charset="0"/>
                    <a:ea typeface="Times New Roman" panose="02020603050405020304" pitchFamily="18" charset="0"/>
                  </a:rPr>
                  <a:t>t</a:t>
                </a:r>
                <a:r>
                  <a:rPr lang="kk-KZ" sz="2000" spc="-20" dirty="0">
                    <a:solidFill>
                      <a:srgbClr val="000000"/>
                    </a:solidFill>
                    <a:effectLst/>
                    <a:latin typeface="Constantia" panose="02030602050306030303" pitchFamily="18" charset="0"/>
                    <a:ea typeface="Times New Roman" panose="02020603050405020304" pitchFamily="18" charset="0"/>
                  </a:rPr>
                  <a:t> уақыт аралығындағы модулі мен бағыты бойынша ортақ жылдамдығы деп аталатын векторлық шамасын береді, </a:t>
                </a:r>
                <a14:m>
                  <m:oMath xmlns:m="http://schemas.openxmlformats.org/officeDocument/2006/math">
                    <m:sSub>
                      <m:sSubPr>
                        <m:ctrlPr>
                          <a:rPr lang="ru-RU" sz="2000" i="1" spc="-20">
                            <a:solidFill>
                              <a:srgbClr val="000000"/>
                            </a:solidFill>
                            <a:effectLst/>
                            <a:latin typeface="Cambria Math" panose="02040503050406030204" pitchFamily="18" charset="0"/>
                            <a:ea typeface="Times New Roman" panose="02020603050405020304" pitchFamily="18" charset="0"/>
                          </a:rPr>
                        </m:ctrlPr>
                      </m:sSubPr>
                      <m:e>
                        <m:acc>
                          <m:accPr>
                            <m:chr m:val="⃗"/>
                            <m:ctrlPr>
                              <a:rPr lang="ru-RU" sz="2000" i="1" spc="-20">
                                <a:solidFill>
                                  <a:srgbClr val="000000"/>
                                </a:solidFill>
                                <a:effectLst/>
                                <a:latin typeface="Cambria Math" panose="02040503050406030204" pitchFamily="18" charset="0"/>
                                <a:ea typeface="Times New Roman" panose="02020603050405020304" pitchFamily="18" charset="0"/>
                              </a:rPr>
                            </m:ctrlPr>
                          </m:accPr>
                          <m:e>
                            <m:r>
                              <a:rPr lang="kk-KZ" sz="2000" i="1" spc="-20">
                                <a:solidFill>
                                  <a:srgbClr val="000000"/>
                                </a:solidFill>
                                <a:effectLst/>
                                <a:latin typeface="Cambria Math" panose="02040503050406030204" pitchFamily="18" charset="0"/>
                                <a:ea typeface="Times New Roman" panose="02020603050405020304" pitchFamily="18" charset="0"/>
                              </a:rPr>
                              <m:t>𝜈</m:t>
                            </m:r>
                          </m:e>
                        </m:acc>
                      </m:e>
                      <m:sub>
                        <m:r>
                          <a:rPr lang="kk-KZ" sz="2000" i="1" spc="-20">
                            <a:solidFill>
                              <a:srgbClr val="000000"/>
                            </a:solidFill>
                            <a:effectLst/>
                            <a:latin typeface="Cambria Math" panose="02040503050406030204" pitchFamily="18" charset="0"/>
                            <a:ea typeface="Times New Roman" panose="02020603050405020304" pitchFamily="18" charset="0"/>
                          </a:rPr>
                          <m:t>𝑜𝑝</m:t>
                        </m:r>
                      </m:sub>
                    </m:sSub>
                    <m:r>
                      <a:rPr lang="kk-KZ" sz="2000" i="1" spc="-20">
                        <a:solidFill>
                          <a:srgbClr val="000000"/>
                        </a:solidFill>
                        <a:effectLst/>
                        <a:latin typeface="Cambria Math" panose="02040503050406030204" pitchFamily="18" charset="0"/>
                        <a:ea typeface="Times New Roman" panose="02020603050405020304" pitchFamily="18" charset="0"/>
                      </a:rPr>
                      <m:t>=</m:t>
                    </m:r>
                    <m:sSub>
                      <m:sSubPr>
                        <m:ctrlPr>
                          <a:rPr lang="ru-RU" sz="2000" i="1" spc="-20">
                            <a:solidFill>
                              <a:srgbClr val="000000"/>
                            </a:solidFill>
                            <a:effectLst/>
                            <a:latin typeface="Cambria Math" panose="02040503050406030204" pitchFamily="18" charset="0"/>
                            <a:ea typeface="Times New Roman" panose="02020603050405020304" pitchFamily="18" charset="0"/>
                          </a:rPr>
                        </m:ctrlPr>
                      </m:sSubPr>
                      <m:e>
                        <m:bar>
                          <m:barPr>
                            <m:pos m:val="top"/>
                            <m:ctrlPr>
                              <a:rPr lang="ru-RU" sz="2000" i="1" spc="-20">
                                <a:solidFill>
                                  <a:srgbClr val="000000"/>
                                </a:solidFill>
                                <a:effectLst/>
                                <a:latin typeface="Cambria Math" panose="02040503050406030204" pitchFamily="18" charset="0"/>
                                <a:ea typeface="Times New Roman" panose="02020603050405020304" pitchFamily="18" charset="0"/>
                              </a:rPr>
                            </m:ctrlPr>
                          </m:barPr>
                          <m:e>
                            <m:r>
                              <a:rPr lang="en-US" sz="2000" i="1" spc="-20">
                                <a:solidFill>
                                  <a:srgbClr val="000000"/>
                                </a:solidFill>
                                <a:effectLst/>
                                <a:latin typeface="Cambria Math" panose="02040503050406030204" pitchFamily="18" charset="0"/>
                                <a:ea typeface="Times New Roman" panose="02020603050405020304" pitchFamily="18" charset="0"/>
                              </a:rPr>
                              <m:t>𝑀𝑀</m:t>
                            </m:r>
                          </m:e>
                        </m:bar>
                      </m:e>
                      <m:sub>
                        <m:r>
                          <a:rPr lang="en-US" sz="2000" i="1" spc="-20">
                            <a:solidFill>
                              <a:srgbClr val="000000"/>
                            </a:solidFill>
                            <a:effectLst/>
                            <a:latin typeface="Cambria Math" panose="02040503050406030204" pitchFamily="18" charset="0"/>
                            <a:ea typeface="Times New Roman" panose="02020603050405020304" pitchFamily="18" charset="0"/>
                          </a:rPr>
                          <m:t>1</m:t>
                        </m:r>
                      </m:sub>
                    </m:sSub>
                    <m:r>
                      <a:rPr lang="en-US" sz="2000" i="1" spc="-20">
                        <a:solidFill>
                          <a:srgbClr val="000000"/>
                        </a:solidFill>
                        <a:effectLst/>
                        <a:latin typeface="Cambria Math" panose="02040503050406030204" pitchFamily="18" charset="0"/>
                        <a:ea typeface="Times New Roman" panose="02020603050405020304" pitchFamily="18" charset="0"/>
                      </a:rPr>
                      <m:t>/</m:t>
                    </m:r>
                    <m:r>
                      <m:rPr>
                        <m:sty m:val="p"/>
                      </m:rPr>
                      <a:rPr lang="en-US" sz="2000" spc="-20">
                        <a:solidFill>
                          <a:srgbClr val="000000"/>
                        </a:solidFill>
                        <a:effectLst/>
                        <a:latin typeface="Cambria Math" panose="02040503050406030204" pitchFamily="18" charset="0"/>
                        <a:ea typeface="Times New Roman" panose="02020603050405020304" pitchFamily="18" charset="0"/>
                      </a:rPr>
                      <m:t>Δ</m:t>
                    </m:r>
                    <m:r>
                      <a:rPr lang="en-US" sz="2000" i="1" spc="-20">
                        <a:solidFill>
                          <a:srgbClr val="000000"/>
                        </a:solidFill>
                        <a:effectLst/>
                        <a:latin typeface="Cambria Math" panose="02040503050406030204" pitchFamily="18" charset="0"/>
                        <a:ea typeface="Times New Roman" panose="02020603050405020304" pitchFamily="18" charset="0"/>
                      </a:rPr>
                      <m:t>𝑡</m:t>
                    </m:r>
                    <m:r>
                      <a:rPr lang="en-US" sz="2000" i="1" spc="-20">
                        <a:solidFill>
                          <a:srgbClr val="000000"/>
                        </a:solidFill>
                        <a:effectLst/>
                        <a:latin typeface="Cambria Math" panose="02040503050406030204" pitchFamily="18" charset="0"/>
                        <a:ea typeface="Times New Roman" panose="02020603050405020304" pitchFamily="18" charset="0"/>
                      </a:rPr>
                      <m:t>=</m:t>
                    </m:r>
                    <m:r>
                      <m:rPr>
                        <m:sty m:val="p"/>
                      </m:rPr>
                      <a:rPr lang="en-US" sz="2000" spc="-20">
                        <a:solidFill>
                          <a:srgbClr val="000000"/>
                        </a:solidFill>
                        <a:effectLst/>
                        <a:latin typeface="Cambria Math" panose="02040503050406030204" pitchFamily="18" charset="0"/>
                        <a:ea typeface="Times New Roman" panose="02020603050405020304" pitchFamily="18" charset="0"/>
                      </a:rPr>
                      <m:t>Δ</m:t>
                    </m:r>
                    <m:acc>
                      <m:accPr>
                        <m:chr m:val="⃗"/>
                        <m:ctrlPr>
                          <a:rPr lang="ru-RU" sz="2000" i="1" spc="-20">
                            <a:solidFill>
                              <a:srgbClr val="000000"/>
                            </a:solidFill>
                            <a:effectLst/>
                            <a:latin typeface="Cambria Math" panose="02040503050406030204" pitchFamily="18" charset="0"/>
                            <a:ea typeface="Times New Roman" panose="02020603050405020304" pitchFamily="18" charset="0"/>
                          </a:rPr>
                        </m:ctrlPr>
                      </m:accPr>
                      <m:e>
                        <m:r>
                          <a:rPr lang="en-US" sz="2000" i="1" spc="-20">
                            <a:solidFill>
                              <a:srgbClr val="000000"/>
                            </a:solidFill>
                            <a:effectLst/>
                            <a:latin typeface="Cambria Math" panose="02040503050406030204" pitchFamily="18" charset="0"/>
                            <a:ea typeface="Times New Roman" panose="02020603050405020304" pitchFamily="18" charset="0"/>
                          </a:rPr>
                          <m:t>𝑟</m:t>
                        </m:r>
                      </m:e>
                    </m:acc>
                    <m:r>
                      <a:rPr lang="en-US" sz="2000" i="1" spc="-20">
                        <a:solidFill>
                          <a:srgbClr val="000000"/>
                        </a:solidFill>
                        <a:effectLst/>
                        <a:latin typeface="Cambria Math" panose="02040503050406030204" pitchFamily="18" charset="0"/>
                        <a:ea typeface="Times New Roman" panose="02020603050405020304" pitchFamily="18" charset="0"/>
                      </a:rPr>
                      <m:t>/</m:t>
                    </m:r>
                    <m:r>
                      <m:rPr>
                        <m:sty m:val="p"/>
                      </m:rPr>
                      <a:rPr lang="en-US" sz="2000" spc="-20">
                        <a:solidFill>
                          <a:srgbClr val="000000"/>
                        </a:solidFill>
                        <a:effectLst/>
                        <a:latin typeface="Cambria Math" panose="02040503050406030204" pitchFamily="18" charset="0"/>
                        <a:ea typeface="Times New Roman" panose="02020603050405020304" pitchFamily="18" charset="0"/>
                      </a:rPr>
                      <m:t>Δ</m:t>
                    </m:r>
                    <m:r>
                      <a:rPr lang="en-US" sz="2000" i="1" spc="-20">
                        <a:solidFill>
                          <a:srgbClr val="000000"/>
                        </a:solidFill>
                        <a:effectLst/>
                        <a:latin typeface="Cambria Math" panose="02040503050406030204" pitchFamily="18" charset="0"/>
                        <a:ea typeface="Times New Roman" panose="02020603050405020304" pitchFamily="18" charset="0"/>
                      </a:rPr>
                      <m:t>𝑡</m:t>
                    </m:r>
                    <m:r>
                      <a:rPr lang="en-US" sz="2000" i="1" spc="-20">
                        <a:solidFill>
                          <a:srgbClr val="000000"/>
                        </a:solidFill>
                        <a:effectLst/>
                        <a:latin typeface="Cambria Math" panose="02040503050406030204" pitchFamily="18" charset="0"/>
                        <a:ea typeface="Times New Roman" panose="02020603050405020304" pitchFamily="18" charset="0"/>
                      </a:rPr>
                      <m:t> </m:t>
                    </m:r>
                  </m:oMath>
                </a14:m>
                <a:r>
                  <a:rPr lang="kk-KZ" sz="2000" spc="-2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p:txBody>
          </p:sp>
        </mc:Choice>
        <mc:Fallback>
          <p:sp>
            <p:nvSpPr>
              <p:cNvPr id="3" name="TextBox 2">
                <a:extLst>
                  <a:ext uri="{FF2B5EF4-FFF2-40B4-BE49-F238E27FC236}">
                    <a16:creationId xmlns:a16="http://schemas.microsoft.com/office/drawing/2014/main" id="{7B7F3D97-6F1C-4542-A41C-816F256A7471}"/>
                  </a:ext>
                </a:extLst>
              </p:cNvPr>
              <p:cNvSpPr txBox="1">
                <a:spLocks noRot="1" noChangeAspect="1" noMove="1" noResize="1" noEditPoints="1" noAdjustHandles="1" noChangeArrowheads="1" noChangeShapeType="1" noTextEdit="1"/>
              </p:cNvSpPr>
              <p:nvPr/>
            </p:nvSpPr>
            <p:spPr>
              <a:xfrm>
                <a:off x="1259632" y="555059"/>
                <a:ext cx="7056784" cy="4811895"/>
              </a:xfrm>
              <a:prstGeom prst="rect">
                <a:avLst/>
              </a:prstGeom>
              <a:blipFill>
                <a:blip r:embed="rId2"/>
                <a:stretch>
                  <a:fillRect l="-951" r="-3111" b="-887"/>
                </a:stretch>
              </a:blipFill>
            </p:spPr>
            <p:txBody>
              <a:bodyPr/>
              <a:lstStyle/>
              <a:p>
                <a:r>
                  <a:rPr lang="ru-RU">
                    <a:noFill/>
                  </a:rPr>
                  <a:t> </a:t>
                </a:r>
              </a:p>
            </p:txBody>
          </p:sp>
        </mc:Fallback>
      </mc:AlternateContent>
    </p:spTree>
    <p:extLst>
      <p:ext uri="{BB962C8B-B14F-4D97-AF65-F5344CB8AC3E}">
        <p14:creationId xmlns:p14="http://schemas.microsoft.com/office/powerpoint/2010/main" val="3356826533"/>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TextBox 3">
                <a:extLst>
                  <a:ext uri="{FF2B5EF4-FFF2-40B4-BE49-F238E27FC236}">
                    <a16:creationId xmlns:a16="http://schemas.microsoft.com/office/drawing/2014/main" id="{584DEF44-12CF-4EC0-9ACC-324A1A8127CF}"/>
                  </a:ext>
                </a:extLst>
              </p:cNvPr>
              <p:cNvSpPr txBox="1"/>
              <p:nvPr/>
            </p:nvSpPr>
            <p:spPr>
              <a:xfrm>
                <a:off x="1151620" y="332656"/>
                <a:ext cx="6840760" cy="2952411"/>
              </a:xfrm>
              <a:prstGeom prst="rect">
                <a:avLst/>
              </a:prstGeom>
              <a:noFill/>
            </p:spPr>
            <p:txBody>
              <a:bodyPr wrap="square">
                <a:spAutoFit/>
              </a:bodyPr>
              <a:lstStyle/>
              <a:p>
                <a:pPr indent="288290" algn="just"/>
                <a14:m>
                  <m:oMath xmlns:m="http://schemas.openxmlformats.org/officeDocument/2006/math">
                    <m:acc>
                      <m:accPr>
                        <m:chr m:val="⃗"/>
                        <m:ctrlPr>
                          <a:rPr lang="ru-RU" sz="2400" i="1" spc="-20" smtClean="0">
                            <a:solidFill>
                              <a:srgbClr val="000000"/>
                            </a:solidFill>
                            <a:effectLst/>
                            <a:latin typeface="Cambria Math" panose="02040503050406030204" pitchFamily="18" charset="0"/>
                            <a:ea typeface="Times New Roman" panose="02020603050405020304" pitchFamily="18" charset="0"/>
                          </a:rPr>
                        </m:ctrlPr>
                      </m:accPr>
                      <m:e>
                        <m:r>
                          <a:rPr lang="kk-KZ" sz="2400" i="1" spc="-20">
                            <a:solidFill>
                              <a:srgbClr val="000000"/>
                            </a:solidFill>
                            <a:effectLst/>
                            <a:latin typeface="Cambria Math" panose="02040503050406030204" pitchFamily="18" charset="0"/>
                            <a:ea typeface="Times New Roman" panose="02020603050405020304" pitchFamily="18" charset="0"/>
                          </a:rPr>
                          <m:t>𝜈</m:t>
                        </m:r>
                      </m:e>
                    </m:acc>
                    <m:r>
                      <a:rPr lang="kk-KZ" sz="2400" i="1" spc="-20">
                        <a:solidFill>
                          <a:srgbClr val="000000"/>
                        </a:solidFill>
                        <a:effectLst/>
                        <a:latin typeface="Cambria Math" panose="02040503050406030204" pitchFamily="18" charset="0"/>
                        <a:ea typeface="Times New Roman" panose="02020603050405020304" pitchFamily="18" charset="0"/>
                      </a:rPr>
                      <m:t>=</m:t>
                    </m:r>
                    <m:func>
                      <m:funcPr>
                        <m:ctrlPr>
                          <a:rPr lang="ru-RU" sz="2400" i="1" spc="-20">
                            <a:solidFill>
                              <a:srgbClr val="000000"/>
                            </a:solidFill>
                            <a:effectLst/>
                            <a:latin typeface="Cambria Math" panose="02040503050406030204" pitchFamily="18" charset="0"/>
                            <a:ea typeface="Times New Roman" panose="02020603050405020304" pitchFamily="18" charset="0"/>
                          </a:rPr>
                        </m:ctrlPr>
                      </m:funcPr>
                      <m:fName>
                        <m:limLow>
                          <m:limLowPr>
                            <m:ctrlPr>
                              <a:rPr lang="ru-RU" sz="2400" i="1" spc="-20">
                                <a:solidFill>
                                  <a:srgbClr val="000000"/>
                                </a:solidFill>
                                <a:effectLst/>
                                <a:latin typeface="Cambria Math" panose="02040503050406030204" pitchFamily="18" charset="0"/>
                                <a:ea typeface="Times New Roman" panose="02020603050405020304" pitchFamily="18" charset="0"/>
                              </a:rPr>
                            </m:ctrlPr>
                          </m:limLowPr>
                          <m:e>
                            <m:r>
                              <m:rPr>
                                <m:sty m:val="p"/>
                              </m:rPr>
                              <a:rPr lang="kk-KZ" sz="2400" spc="-20">
                                <a:solidFill>
                                  <a:srgbClr val="000000"/>
                                </a:solidFill>
                                <a:effectLst/>
                                <a:latin typeface="Cambria Math" panose="02040503050406030204" pitchFamily="18" charset="0"/>
                                <a:ea typeface="Times New Roman" panose="02020603050405020304" pitchFamily="18" charset="0"/>
                              </a:rPr>
                              <m:t>lim</m:t>
                            </m:r>
                          </m:e>
                          <m:lim>
                            <m:r>
                              <m:rPr>
                                <m:sty m:val="p"/>
                              </m:rPr>
                              <a:rPr lang="kk-KZ" sz="2400" spc="-20">
                                <a:solidFill>
                                  <a:srgbClr val="000000"/>
                                </a:solidFill>
                                <a:effectLst/>
                                <a:latin typeface="Cambria Math" panose="02040503050406030204" pitchFamily="18" charset="0"/>
                                <a:ea typeface="Times New Roman" panose="02020603050405020304" pitchFamily="18" charset="0"/>
                              </a:rPr>
                              <m:t>Δ</m:t>
                            </m:r>
                            <m:r>
                              <a:rPr lang="kk-KZ" sz="2400" i="1" spc="-20">
                                <a:solidFill>
                                  <a:srgbClr val="000000"/>
                                </a:solidFill>
                                <a:effectLst/>
                                <a:latin typeface="Cambria Math" panose="02040503050406030204" pitchFamily="18" charset="0"/>
                                <a:ea typeface="Times New Roman" panose="02020603050405020304" pitchFamily="18" charset="0"/>
                              </a:rPr>
                              <m:t>𝑡</m:t>
                            </m:r>
                            <m:r>
                              <a:rPr lang="kk-KZ" sz="2400" i="1" spc="-20">
                                <a:solidFill>
                                  <a:srgbClr val="000000"/>
                                </a:solidFill>
                                <a:effectLst/>
                                <a:latin typeface="Cambria Math" panose="02040503050406030204" pitchFamily="18" charset="0"/>
                                <a:ea typeface="Times New Roman" panose="02020603050405020304" pitchFamily="18" charset="0"/>
                              </a:rPr>
                              <m:t>→0</m:t>
                            </m:r>
                          </m:lim>
                        </m:limLow>
                      </m:fName>
                      <m:e>
                        <m:r>
                          <a:rPr lang="kk-KZ" sz="2400" i="1" spc="-20">
                            <a:solidFill>
                              <a:srgbClr val="000000"/>
                            </a:solidFill>
                            <a:effectLst/>
                            <a:latin typeface="Cambria Math" panose="02040503050406030204" pitchFamily="18" charset="0"/>
                            <a:ea typeface="Times New Roman" panose="02020603050405020304" pitchFamily="18" charset="0"/>
                          </a:rPr>
                          <m:t>(</m:t>
                        </m:r>
                        <m:sSub>
                          <m:sSubPr>
                            <m:ctrlPr>
                              <a:rPr lang="ru-RU" sz="2400" i="1" spc="-20">
                                <a:solidFill>
                                  <a:srgbClr val="000000"/>
                                </a:solidFill>
                                <a:effectLst/>
                                <a:latin typeface="Cambria Math" panose="02040503050406030204" pitchFamily="18" charset="0"/>
                                <a:ea typeface="Times New Roman" panose="02020603050405020304" pitchFamily="18" charset="0"/>
                              </a:rPr>
                            </m:ctrlPr>
                          </m:sSubPr>
                          <m:e>
                            <m:acc>
                              <m:accPr>
                                <m:chr m:val="⃗"/>
                                <m:ctrlPr>
                                  <a:rPr lang="ru-RU" sz="2400" i="1" spc="-20">
                                    <a:solidFill>
                                      <a:srgbClr val="000000"/>
                                    </a:solidFill>
                                    <a:effectLst/>
                                    <a:latin typeface="Cambria Math" panose="02040503050406030204" pitchFamily="18" charset="0"/>
                                    <a:ea typeface="Times New Roman" panose="02020603050405020304" pitchFamily="18" charset="0"/>
                                  </a:rPr>
                                </m:ctrlPr>
                              </m:accPr>
                              <m:e>
                                <m:r>
                                  <a:rPr lang="kk-KZ" sz="2400" i="1" spc="-20">
                                    <a:solidFill>
                                      <a:srgbClr val="000000"/>
                                    </a:solidFill>
                                    <a:effectLst/>
                                    <a:latin typeface="Cambria Math" panose="02040503050406030204" pitchFamily="18" charset="0"/>
                                    <a:ea typeface="Times New Roman" panose="02020603050405020304" pitchFamily="18" charset="0"/>
                                  </a:rPr>
                                  <m:t>𝜈</m:t>
                                </m:r>
                              </m:e>
                            </m:acc>
                          </m:e>
                          <m:sub>
                            <m:r>
                              <a:rPr lang="kk-KZ" sz="2400" i="1" spc="-20">
                                <a:solidFill>
                                  <a:srgbClr val="000000"/>
                                </a:solidFill>
                                <a:effectLst/>
                                <a:latin typeface="Cambria Math" panose="02040503050406030204" pitchFamily="18" charset="0"/>
                                <a:ea typeface="Times New Roman" panose="02020603050405020304" pitchFamily="18" charset="0"/>
                              </a:rPr>
                              <m:t>𝑜𝑝</m:t>
                            </m:r>
                          </m:sub>
                        </m:sSub>
                        <m:r>
                          <a:rPr lang="kk-KZ" sz="2400" i="1" spc="-20">
                            <a:solidFill>
                              <a:srgbClr val="000000"/>
                            </a:solidFill>
                            <a:effectLst/>
                            <a:latin typeface="Cambria Math" panose="02040503050406030204" pitchFamily="18" charset="0"/>
                            <a:ea typeface="Times New Roman" panose="02020603050405020304" pitchFamily="18" charset="0"/>
                          </a:rPr>
                          <m:t>)</m:t>
                        </m:r>
                      </m:e>
                    </m:func>
                    <m:sSub>
                      <m:sSubPr>
                        <m:ctrlPr>
                          <a:rPr lang="ru-RU" sz="2400" i="1" spc="-20">
                            <a:solidFill>
                              <a:srgbClr val="000000"/>
                            </a:solidFill>
                            <a:effectLst/>
                            <a:latin typeface="Cambria Math" panose="02040503050406030204" pitchFamily="18" charset="0"/>
                            <a:ea typeface="Times New Roman" panose="02020603050405020304" pitchFamily="18" charset="0"/>
                          </a:rPr>
                        </m:ctrlPr>
                      </m:sSubPr>
                      <m:e>
                        <m:r>
                          <a:rPr lang="en-US" sz="2400" i="1" spc="-20">
                            <a:solidFill>
                              <a:srgbClr val="000000"/>
                            </a:solidFill>
                            <a:effectLst/>
                            <a:latin typeface="Cambria Math" panose="02040503050406030204" pitchFamily="18" charset="0"/>
                            <a:ea typeface="Times New Roman" panose="02020603050405020304" pitchFamily="18" charset="0"/>
                          </a:rPr>
                          <m:t>=</m:t>
                        </m:r>
                        <m:func>
                          <m:funcPr>
                            <m:ctrlPr>
                              <a:rPr lang="ru-RU" sz="2400" i="1" spc="-20">
                                <a:solidFill>
                                  <a:srgbClr val="000000"/>
                                </a:solidFill>
                                <a:effectLst/>
                                <a:latin typeface="Cambria Math" panose="02040503050406030204" pitchFamily="18" charset="0"/>
                                <a:ea typeface="Times New Roman" panose="02020603050405020304" pitchFamily="18" charset="0"/>
                              </a:rPr>
                            </m:ctrlPr>
                          </m:funcPr>
                          <m:fName>
                            <m:limLow>
                              <m:limLowPr>
                                <m:ctrlPr>
                                  <a:rPr lang="ru-RU" sz="2400" i="1" spc="-20">
                                    <a:solidFill>
                                      <a:srgbClr val="000000"/>
                                    </a:solidFill>
                                    <a:effectLst/>
                                    <a:latin typeface="Cambria Math" panose="02040503050406030204" pitchFamily="18" charset="0"/>
                                    <a:ea typeface="Times New Roman" panose="02020603050405020304" pitchFamily="18" charset="0"/>
                                  </a:rPr>
                                </m:ctrlPr>
                              </m:limLowPr>
                              <m:e>
                                <m:r>
                                  <m:rPr>
                                    <m:sty m:val="p"/>
                                  </m:rPr>
                                  <a:rPr lang="kk-KZ" sz="2400" spc="-20">
                                    <a:solidFill>
                                      <a:srgbClr val="000000"/>
                                    </a:solidFill>
                                    <a:effectLst/>
                                    <a:latin typeface="Cambria Math" panose="02040503050406030204" pitchFamily="18" charset="0"/>
                                    <a:ea typeface="Times New Roman" panose="02020603050405020304" pitchFamily="18" charset="0"/>
                                  </a:rPr>
                                  <m:t>lim</m:t>
                                </m:r>
                              </m:e>
                              <m:lim>
                                <m:r>
                                  <m:rPr>
                                    <m:sty m:val="p"/>
                                  </m:rPr>
                                  <a:rPr lang="kk-KZ" sz="2400" spc="-20">
                                    <a:solidFill>
                                      <a:srgbClr val="000000"/>
                                    </a:solidFill>
                                    <a:effectLst/>
                                    <a:latin typeface="Cambria Math" panose="02040503050406030204" pitchFamily="18" charset="0"/>
                                    <a:ea typeface="Times New Roman" panose="02020603050405020304" pitchFamily="18" charset="0"/>
                                  </a:rPr>
                                  <m:t>Δ</m:t>
                                </m:r>
                                <m:r>
                                  <a:rPr lang="kk-KZ" sz="2400" i="1" spc="-20">
                                    <a:solidFill>
                                      <a:srgbClr val="000000"/>
                                    </a:solidFill>
                                    <a:effectLst/>
                                    <a:latin typeface="Cambria Math" panose="02040503050406030204" pitchFamily="18" charset="0"/>
                                    <a:ea typeface="Times New Roman" panose="02020603050405020304" pitchFamily="18" charset="0"/>
                                  </a:rPr>
                                  <m:t>𝑡</m:t>
                                </m:r>
                                <m:r>
                                  <a:rPr lang="kk-KZ" sz="2400" i="1" spc="-20">
                                    <a:solidFill>
                                      <a:srgbClr val="000000"/>
                                    </a:solidFill>
                                    <a:effectLst/>
                                    <a:latin typeface="Cambria Math" panose="02040503050406030204" pitchFamily="18" charset="0"/>
                                    <a:ea typeface="Times New Roman" panose="02020603050405020304" pitchFamily="18" charset="0"/>
                                  </a:rPr>
                                  <m:t>→0</m:t>
                                </m:r>
                              </m:lim>
                            </m:limLow>
                          </m:fName>
                          <m:e>
                            <m:f>
                              <m:fPr>
                                <m:ctrlPr>
                                  <a:rPr lang="ru-RU" sz="2400" i="1" spc="-20">
                                    <a:solidFill>
                                      <a:srgbClr val="000000"/>
                                    </a:solidFill>
                                    <a:effectLst/>
                                    <a:latin typeface="Cambria Math" panose="02040503050406030204" pitchFamily="18" charset="0"/>
                                    <a:ea typeface="Times New Roman" panose="02020603050405020304" pitchFamily="18" charset="0"/>
                                  </a:rPr>
                                </m:ctrlPr>
                              </m:fPr>
                              <m:num>
                                <m:r>
                                  <m:rPr>
                                    <m:sty m:val="p"/>
                                  </m:rPr>
                                  <a:rPr lang="en-US" sz="2400" spc="-20">
                                    <a:solidFill>
                                      <a:srgbClr val="000000"/>
                                    </a:solidFill>
                                    <a:effectLst/>
                                    <a:latin typeface="Cambria Math" panose="02040503050406030204" pitchFamily="18" charset="0"/>
                                    <a:ea typeface="Times New Roman" panose="02020603050405020304" pitchFamily="18" charset="0"/>
                                  </a:rPr>
                                  <m:t>Δ</m:t>
                                </m:r>
                                <m:acc>
                                  <m:accPr>
                                    <m:chr m:val="⃗"/>
                                    <m:ctrlPr>
                                      <a:rPr lang="ru-RU" sz="2400" i="1" spc="-20">
                                        <a:solidFill>
                                          <a:srgbClr val="000000"/>
                                        </a:solidFill>
                                        <a:effectLst/>
                                        <a:latin typeface="Cambria Math" panose="02040503050406030204" pitchFamily="18" charset="0"/>
                                        <a:ea typeface="Times New Roman" panose="02020603050405020304" pitchFamily="18" charset="0"/>
                                      </a:rPr>
                                    </m:ctrlPr>
                                  </m:accPr>
                                  <m:e>
                                    <m:r>
                                      <a:rPr lang="en-US" sz="2400" i="1" spc="-20">
                                        <a:solidFill>
                                          <a:srgbClr val="000000"/>
                                        </a:solidFill>
                                        <a:effectLst/>
                                        <a:latin typeface="Cambria Math" panose="02040503050406030204" pitchFamily="18" charset="0"/>
                                        <a:ea typeface="Times New Roman" panose="02020603050405020304" pitchFamily="18" charset="0"/>
                                      </a:rPr>
                                      <m:t>𝑟</m:t>
                                    </m:r>
                                  </m:e>
                                </m:acc>
                              </m:num>
                              <m:den>
                                <m:r>
                                  <m:rPr>
                                    <m:sty m:val="p"/>
                                  </m:rPr>
                                  <a:rPr lang="en-US" sz="2400" spc="-20">
                                    <a:solidFill>
                                      <a:srgbClr val="000000"/>
                                    </a:solidFill>
                                    <a:effectLst/>
                                    <a:latin typeface="Cambria Math" panose="02040503050406030204" pitchFamily="18" charset="0"/>
                                    <a:ea typeface="Times New Roman" panose="02020603050405020304" pitchFamily="18" charset="0"/>
                                  </a:rPr>
                                  <m:t>Δ</m:t>
                                </m:r>
                                <m:r>
                                  <a:rPr lang="en-US" sz="2400" i="1" spc="-20">
                                    <a:solidFill>
                                      <a:srgbClr val="000000"/>
                                    </a:solidFill>
                                    <a:effectLst/>
                                    <a:latin typeface="Cambria Math" panose="02040503050406030204" pitchFamily="18" charset="0"/>
                                    <a:ea typeface="Times New Roman" panose="02020603050405020304" pitchFamily="18" charset="0"/>
                                  </a:rPr>
                                  <m:t>𝑡</m:t>
                                </m:r>
                              </m:den>
                            </m:f>
                          </m:e>
                        </m:func>
                      </m:e>
                      <m:sub>
                        <m:r>
                          <a:rPr lang="en-US" sz="2400" i="1" spc="-20">
                            <a:solidFill>
                              <a:srgbClr val="000000"/>
                            </a:solidFill>
                            <a:effectLst/>
                            <a:latin typeface="Cambria Math" panose="02040503050406030204" pitchFamily="18" charset="0"/>
                            <a:ea typeface="Times New Roman" panose="02020603050405020304" pitchFamily="18" charset="0"/>
                          </a:rPr>
                          <m:t>1</m:t>
                        </m:r>
                      </m:sub>
                    </m:sSub>
                  </m:oMath>
                </a14:m>
                <a:r>
                  <a:rPr lang="en-US" sz="2400" spc="-20" dirty="0">
                    <a:solidFill>
                      <a:srgbClr val="000000"/>
                    </a:solidFill>
                    <a:effectLst/>
                    <a:latin typeface="Constantia" panose="02030602050306030303" pitchFamily="18" charset="0"/>
                    <a:ea typeface="Times New Roman" panose="02020603050405020304" pitchFamily="18" charset="0"/>
                  </a:rPr>
                  <a:t> </a:t>
                </a:r>
                <a:r>
                  <a:rPr lang="kk-KZ" sz="2400" spc="-20" dirty="0">
                    <a:solidFill>
                      <a:srgbClr val="000000"/>
                    </a:solidFill>
                    <a:effectLst/>
                    <a:latin typeface="Constantia" panose="02030602050306030303" pitchFamily="18" charset="0"/>
                    <a:ea typeface="Times New Roman" panose="02020603050405020304" pitchFamily="18" charset="0"/>
                  </a:rPr>
                  <a:t>векторлық шамасы н</a:t>
                </a:r>
                <a:r>
                  <a:rPr lang="kk-KZ" sz="2400" dirty="0">
                    <a:solidFill>
                      <a:srgbClr val="000000"/>
                    </a:solidFill>
                    <a:effectLst/>
                    <a:latin typeface="Constantia" panose="02030602050306030303" pitchFamily="18" charset="0"/>
                    <a:ea typeface="Times New Roman" panose="02020603050405020304" pitchFamily="18" charset="0"/>
                  </a:rPr>
                  <a:t>үктенің </a:t>
                </a:r>
                <a:r>
                  <a:rPr lang="kk-KZ" sz="2400" i="1" spc="-20" dirty="0">
                    <a:solidFill>
                      <a:srgbClr val="000000"/>
                    </a:solidFill>
                    <a:effectLst/>
                    <a:latin typeface="Constantia" panose="02030602050306030303" pitchFamily="18" charset="0"/>
                    <a:ea typeface="Times New Roman" panose="02020603050405020304" pitchFamily="18" charset="0"/>
                  </a:rPr>
                  <a:t>t</a:t>
                </a:r>
                <a:r>
                  <a:rPr lang="kk-KZ" sz="2400" spc="-20" dirty="0">
                    <a:solidFill>
                      <a:srgbClr val="000000"/>
                    </a:solidFill>
                    <a:effectLst/>
                    <a:latin typeface="Constantia" panose="02030602050306030303" pitchFamily="18" charset="0"/>
                    <a:ea typeface="Times New Roman" panose="02020603050405020304" pitchFamily="18" charset="0"/>
                  </a:rPr>
                  <a:t> уақыт мезетіндегі жылдамдығы деп аталады, сонда нүктенің жылдамдығы </a:t>
                </a:r>
                <a14:m>
                  <m:oMath xmlns:m="http://schemas.openxmlformats.org/officeDocument/2006/math">
                    <m:acc>
                      <m:accPr>
                        <m:chr m:val="⃗"/>
                        <m:ctrlPr>
                          <a:rPr lang="ru-RU" sz="2400" i="1" spc="-20">
                            <a:solidFill>
                              <a:srgbClr val="000000"/>
                            </a:solidFill>
                            <a:effectLst/>
                            <a:latin typeface="Cambria Math" panose="02040503050406030204" pitchFamily="18" charset="0"/>
                            <a:ea typeface="Times New Roman" panose="02020603050405020304" pitchFamily="18" charset="0"/>
                          </a:rPr>
                        </m:ctrlPr>
                      </m:accPr>
                      <m:e>
                        <m:r>
                          <a:rPr lang="en-US" sz="2400" i="1" spc="-20">
                            <a:solidFill>
                              <a:srgbClr val="000000"/>
                            </a:solidFill>
                            <a:effectLst/>
                            <a:latin typeface="Cambria Math" panose="02040503050406030204" pitchFamily="18" charset="0"/>
                            <a:ea typeface="Times New Roman" panose="02020603050405020304" pitchFamily="18" charset="0"/>
                          </a:rPr>
                          <m:t>𝑟</m:t>
                        </m:r>
                      </m:e>
                    </m:acc>
                  </m:oMath>
                </a14:m>
                <a:r>
                  <a:rPr lang="en-US" sz="2400" spc="-20" dirty="0">
                    <a:solidFill>
                      <a:srgbClr val="000000"/>
                    </a:solidFill>
                    <a:effectLst/>
                    <a:latin typeface="Constantia" panose="02030602050306030303" pitchFamily="18" charset="0"/>
                    <a:ea typeface="Times New Roman" panose="02020603050405020304" pitchFamily="18" charset="0"/>
                  </a:rPr>
                  <a:t> </a:t>
                </a:r>
                <a:r>
                  <a:rPr lang="kk-KZ" sz="2400" dirty="0">
                    <a:solidFill>
                      <a:srgbClr val="000000"/>
                    </a:solidFill>
                    <a:effectLst/>
                    <a:latin typeface="Constantia" panose="02030602050306030303" pitchFamily="18" charset="0"/>
                    <a:ea typeface="Times New Roman" panose="02020603050405020304" pitchFamily="18" charset="0"/>
                  </a:rPr>
                  <a:t>векторының </a:t>
                </a:r>
                <a:r>
                  <a:rPr lang="kk-KZ" sz="2400" i="1" dirty="0">
                    <a:solidFill>
                      <a:srgbClr val="000000"/>
                    </a:solidFill>
                    <a:effectLst/>
                    <a:latin typeface="Constantia" panose="02030602050306030303" pitchFamily="18" charset="0"/>
                    <a:ea typeface="Times New Roman" panose="02020603050405020304" pitchFamily="18" charset="0"/>
                  </a:rPr>
                  <a:t>t</a:t>
                </a:r>
                <a:r>
                  <a:rPr lang="kk-KZ" sz="2400" dirty="0">
                    <a:solidFill>
                      <a:srgbClr val="000000"/>
                    </a:solidFill>
                    <a:effectLst/>
                    <a:latin typeface="Constantia" panose="02030602050306030303" pitchFamily="18" charset="0"/>
                    <a:ea typeface="Times New Roman" panose="02020603050405020304" pitchFamily="18" charset="0"/>
                  </a:rPr>
                  <a:t>  аргументі бойынша бірінші ретті туындысы болып келеді </a:t>
                </a:r>
                <a:endParaRPr lang="ru-RU" sz="1400" dirty="0">
                  <a:effectLst/>
                  <a:latin typeface="Constantia" panose="02030602050306030303" pitchFamily="18" charset="0"/>
                  <a:ea typeface="Times New Roman" panose="02020603050405020304" pitchFamily="18" charset="0"/>
                </a:endParaRPr>
              </a:p>
              <a:p>
                <a:pPr indent="288290" algn="just"/>
                <a:r>
                  <a:rPr lang="kk-KZ" sz="2400" dirty="0">
                    <a:effectLst/>
                    <a:latin typeface="Constantia" panose="02030602050306030303" pitchFamily="18" charset="0"/>
                    <a:ea typeface="Times New Roman" panose="02020603050405020304" pitchFamily="18" charset="0"/>
                  </a:rPr>
                  <a:t> </a:t>
                </a:r>
                <a:endParaRPr lang="ru-RU" sz="1400" dirty="0">
                  <a:effectLst/>
                  <a:latin typeface="Constantia" panose="02030602050306030303" pitchFamily="18" charset="0"/>
                  <a:ea typeface="Times New Roman" panose="02020603050405020304" pitchFamily="18" charset="0"/>
                </a:endParaRPr>
              </a:p>
              <a:p>
                <a:pPr algn="r"/>
                <a14:m>
                  <m:oMath xmlns:m="http://schemas.openxmlformats.org/officeDocument/2006/math">
                    <m:acc>
                      <m:accPr>
                        <m:chr m:val="⃗"/>
                        <m:ctrlPr>
                          <a:rPr lang="ru-RU" sz="2400" i="1" spc="-20">
                            <a:solidFill>
                              <a:srgbClr val="000000"/>
                            </a:solidFill>
                            <a:effectLst/>
                            <a:latin typeface="Cambria Math" panose="02040503050406030204" pitchFamily="18" charset="0"/>
                          </a:rPr>
                        </m:ctrlPr>
                      </m:accPr>
                      <m:e>
                        <m:r>
                          <a:rPr lang="kk-KZ" sz="2400" i="1" spc="-2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𝜈</m:t>
                        </m:r>
                      </m:e>
                    </m:acc>
                    <m:r>
                      <a:rPr lang="kk-KZ" sz="2400" i="1" spc="-2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kk-KZ" sz="2400" i="1" spc="-2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𝑑</m:t>
                    </m:r>
                    <m:acc>
                      <m:accPr>
                        <m:chr m:val="⃗"/>
                        <m:ctrlPr>
                          <a:rPr lang="ru-RU" sz="2400" i="1" spc="-20">
                            <a:solidFill>
                              <a:srgbClr val="000000"/>
                            </a:solidFill>
                            <a:effectLst/>
                            <a:latin typeface="Cambria Math" panose="02040503050406030204" pitchFamily="18" charset="0"/>
                          </a:rPr>
                        </m:ctrlPr>
                      </m:accPr>
                      <m:e>
                        <m:r>
                          <a:rPr lang="en-US" sz="2400" i="1" spc="-2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𝑟</m:t>
                        </m:r>
                      </m:e>
                    </m:acc>
                    <m:r>
                      <a:rPr lang="en-US" sz="2400" i="1" spc="-2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2400" i="1" spc="-2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𝑑𝑡</m:t>
                    </m:r>
                  </m:oMath>
                </a14:m>
                <a:r>
                  <a:rPr lang="en-US" sz="2400" spc="-20" dirty="0">
                    <a:solidFill>
                      <a:srgbClr val="000000"/>
                    </a:solidFill>
                    <a:effectLst/>
                    <a:latin typeface="Constantia" panose="02030602050306030303" pitchFamily="18" charset="0"/>
                    <a:ea typeface="Times New Roman" panose="02020603050405020304" pitchFamily="18" charset="0"/>
                  </a:rPr>
                  <a:t> 			</a:t>
                </a:r>
                <a:r>
                  <a:rPr lang="kk-KZ" sz="2400" spc="-20" dirty="0">
                    <a:solidFill>
                      <a:srgbClr val="000000"/>
                    </a:solidFill>
                    <a:effectLst/>
                    <a:latin typeface="Constantia" panose="02030602050306030303" pitchFamily="18" charset="0"/>
                    <a:ea typeface="Times New Roman" panose="02020603050405020304" pitchFamily="18" charset="0"/>
                  </a:rPr>
                  <a:t> (</a:t>
                </a:r>
                <a:r>
                  <a:rPr lang="en-US" sz="2400" spc="-20" dirty="0">
                    <a:solidFill>
                      <a:srgbClr val="000000"/>
                    </a:solidFill>
                    <a:effectLst/>
                    <a:latin typeface="Constantia" panose="02030602050306030303" pitchFamily="18" charset="0"/>
                    <a:ea typeface="Times New Roman" panose="02020603050405020304" pitchFamily="18" charset="0"/>
                  </a:rPr>
                  <a:t>6</a:t>
                </a:r>
                <a:r>
                  <a:rPr lang="kk-KZ" sz="2400" spc="-20" dirty="0">
                    <a:solidFill>
                      <a:srgbClr val="000000"/>
                    </a:solidFill>
                    <a:effectLst/>
                    <a:latin typeface="Constantia" panose="02030602050306030303" pitchFamily="18" charset="0"/>
                    <a:ea typeface="Times New Roman" panose="02020603050405020304" pitchFamily="18" charset="0"/>
                  </a:rPr>
                  <a:t>.4)</a:t>
                </a:r>
                <a:endParaRPr lang="ru-RU" sz="2400" dirty="0">
                  <a:latin typeface="Constantia" panose="02030602050306030303" pitchFamily="18" charset="0"/>
                </a:endParaRPr>
              </a:p>
            </p:txBody>
          </p:sp>
        </mc:Choice>
        <mc:Fallback>
          <p:sp>
            <p:nvSpPr>
              <p:cNvPr id="4" name="TextBox 3">
                <a:extLst>
                  <a:ext uri="{FF2B5EF4-FFF2-40B4-BE49-F238E27FC236}">
                    <a16:creationId xmlns:a16="http://schemas.microsoft.com/office/drawing/2014/main" id="{584DEF44-12CF-4EC0-9ACC-324A1A8127CF}"/>
                  </a:ext>
                </a:extLst>
              </p:cNvPr>
              <p:cNvSpPr txBox="1">
                <a:spLocks noRot="1" noChangeAspect="1" noMove="1" noResize="1" noEditPoints="1" noAdjustHandles="1" noChangeArrowheads="1" noChangeShapeType="1" noTextEdit="1"/>
              </p:cNvSpPr>
              <p:nvPr/>
            </p:nvSpPr>
            <p:spPr>
              <a:xfrm>
                <a:off x="1151620" y="332656"/>
                <a:ext cx="6840760" cy="2952411"/>
              </a:xfrm>
              <a:prstGeom prst="rect">
                <a:avLst/>
              </a:prstGeom>
              <a:blipFill>
                <a:blip r:embed="rId2"/>
                <a:stretch>
                  <a:fillRect l="-1426" r="-5971" b="-3926"/>
                </a:stretch>
              </a:blipFill>
            </p:spPr>
            <p:txBody>
              <a:bodyPr/>
              <a:lstStyle/>
              <a:p>
                <a:r>
                  <a:rPr lang="ru-RU">
                    <a:noFill/>
                  </a:rPr>
                  <a:t> </a:t>
                </a:r>
              </a:p>
            </p:txBody>
          </p:sp>
        </mc:Fallback>
      </mc:AlternateContent>
      <p:pic>
        <p:nvPicPr>
          <p:cNvPr id="5" name="Рисунок 4">
            <a:extLst>
              <a:ext uri="{FF2B5EF4-FFF2-40B4-BE49-F238E27FC236}">
                <a16:creationId xmlns:a16="http://schemas.microsoft.com/office/drawing/2014/main" id="{07C91EE7-9811-46D8-BA31-0DA7F533842B}"/>
              </a:ext>
            </a:extLst>
          </p:cNvPr>
          <p:cNvPicPr/>
          <p:nvPr/>
        </p:nvPicPr>
        <p:blipFill rotWithShape="1">
          <a:blip r:embed="rId3">
            <a:extLst>
              <a:ext uri="{28A0092B-C50C-407E-A947-70E740481C1C}">
                <a14:useLocalDpi xmlns:a14="http://schemas.microsoft.com/office/drawing/2010/main" val="0"/>
              </a:ext>
            </a:extLst>
          </a:blip>
          <a:srcRect b="16596"/>
          <a:stretch/>
        </p:blipFill>
        <p:spPr bwMode="auto">
          <a:xfrm>
            <a:off x="2987824" y="3717032"/>
            <a:ext cx="2864475" cy="2232248"/>
          </a:xfrm>
          <a:prstGeom prst="rect">
            <a:avLst/>
          </a:prstGeom>
          <a:noFill/>
          <a:ln>
            <a:noFill/>
          </a:ln>
          <a:extLst>
            <a:ext uri="{53640926-AAD7-44D8-BBD7-CCE9431645EC}">
              <a14:shadowObscured xmlns:a14="http://schemas.microsoft.com/office/drawing/2010/main"/>
            </a:ext>
          </a:extLst>
        </p:spPr>
      </p:pic>
      <p:sp>
        <p:nvSpPr>
          <p:cNvPr id="8" name="TextBox 7">
            <a:extLst>
              <a:ext uri="{FF2B5EF4-FFF2-40B4-BE49-F238E27FC236}">
                <a16:creationId xmlns:a16="http://schemas.microsoft.com/office/drawing/2014/main" id="{B19CC99B-5C7A-4421-8133-09F2C0051BEE}"/>
              </a:ext>
            </a:extLst>
          </p:cNvPr>
          <p:cNvSpPr txBox="1"/>
          <p:nvPr/>
        </p:nvSpPr>
        <p:spPr>
          <a:xfrm>
            <a:off x="3779912" y="6150412"/>
            <a:ext cx="4572000" cy="461665"/>
          </a:xfrm>
          <a:prstGeom prst="rect">
            <a:avLst/>
          </a:prstGeom>
          <a:noFill/>
        </p:spPr>
        <p:txBody>
          <a:bodyPr wrap="square">
            <a:spAutoFit/>
          </a:bodyPr>
          <a:lstStyle/>
          <a:p>
            <a:r>
              <a:rPr lang="en-US" sz="2400" dirty="0">
                <a:solidFill>
                  <a:srgbClr val="000000"/>
                </a:solidFill>
                <a:latin typeface="Constantia" panose="02030602050306030303" pitchFamily="18" charset="0"/>
              </a:rPr>
              <a:t>6</a:t>
            </a:r>
            <a:r>
              <a:rPr lang="kk-KZ" sz="2400" dirty="0">
                <a:solidFill>
                  <a:srgbClr val="000000"/>
                </a:solidFill>
                <a:latin typeface="Constantia" panose="02030602050306030303" pitchFamily="18" charset="0"/>
              </a:rPr>
              <a:t>.</a:t>
            </a:r>
            <a:r>
              <a:rPr lang="en-US" sz="2400" dirty="0">
                <a:solidFill>
                  <a:srgbClr val="000000"/>
                </a:solidFill>
                <a:latin typeface="Constantia" panose="02030602050306030303" pitchFamily="18" charset="0"/>
              </a:rPr>
              <a:t>3</a:t>
            </a:r>
            <a:r>
              <a:rPr lang="kk-KZ" sz="2400" dirty="0">
                <a:solidFill>
                  <a:srgbClr val="000000"/>
                </a:solidFill>
                <a:latin typeface="Constantia" panose="02030602050306030303" pitchFamily="18" charset="0"/>
              </a:rPr>
              <a:t> – сурет.</a:t>
            </a:r>
            <a:r>
              <a:rPr lang="kk-KZ" sz="1800" dirty="0">
                <a:effectLst/>
                <a:latin typeface="Times New Roman" panose="02020603050405020304" pitchFamily="18" charset="0"/>
                <a:ea typeface="Times New Roman" panose="02020603050405020304" pitchFamily="18" charset="0"/>
              </a:rPr>
              <a:t>	</a:t>
            </a:r>
            <a:endParaRPr lang="ru-RU" dirty="0"/>
          </a:p>
        </p:txBody>
      </p:sp>
    </p:spTree>
    <p:extLst>
      <p:ext uri="{BB962C8B-B14F-4D97-AF65-F5344CB8AC3E}">
        <p14:creationId xmlns:p14="http://schemas.microsoft.com/office/powerpoint/2010/main" val="4025823861"/>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36FEA8C7-52EC-459C-A8EF-F618D3B4F748}"/>
                  </a:ext>
                </a:extLst>
              </p:cNvPr>
              <p:cNvSpPr txBox="1"/>
              <p:nvPr/>
            </p:nvSpPr>
            <p:spPr>
              <a:xfrm>
                <a:off x="1043608" y="404664"/>
                <a:ext cx="7560840" cy="3193759"/>
              </a:xfrm>
              <a:prstGeom prst="rect">
                <a:avLst/>
              </a:prstGeom>
              <a:noFill/>
            </p:spPr>
            <p:txBody>
              <a:bodyPr wrap="square">
                <a:spAutoFit/>
              </a:bodyPr>
              <a:lstStyle/>
              <a:p>
                <a:pPr indent="288290" algn="just"/>
                <a:r>
                  <a:rPr lang="kk-KZ" sz="2000" spc="-20" dirty="0">
                    <a:solidFill>
                      <a:srgbClr val="000000"/>
                    </a:solidFill>
                    <a:effectLst/>
                    <a:latin typeface="Constantia" panose="02030602050306030303" pitchFamily="18" charset="0"/>
                    <a:ea typeface="Times New Roman" panose="02020603050405020304" pitchFamily="18" charset="0"/>
                  </a:rPr>
                  <a:t>Нүктенің үдеуі </a:t>
                </a:r>
                <a:r>
                  <a:rPr lang="kk-KZ" sz="2000" dirty="0">
                    <a:solidFill>
                      <a:srgbClr val="000000"/>
                    </a:solidFill>
                    <a:effectLst/>
                    <a:latin typeface="Constantia" panose="02030602050306030303" pitchFamily="18" charset="0"/>
                    <a:ea typeface="Times New Roman" panose="02020603050405020304" pitchFamily="18" charset="0"/>
                  </a:rPr>
                  <a:t>–</a:t>
                </a:r>
                <a:r>
                  <a:rPr lang="kk-KZ" sz="2000" spc="-20" dirty="0">
                    <a:solidFill>
                      <a:srgbClr val="000000"/>
                    </a:solidFill>
                    <a:effectLst/>
                    <a:latin typeface="Constantia" panose="02030602050306030303" pitchFamily="18" charset="0"/>
                    <a:ea typeface="Times New Roman" panose="02020603050405020304" pitchFamily="18" charset="0"/>
                  </a:rPr>
                  <a:t> оның жылдамдығының модулі мен бағытының уақыт өтуімен өзгеруін сипаттайтын векторлық шама. Әлдебір </a:t>
                </a:r>
                <a:r>
                  <a:rPr lang="kk-KZ" sz="2000" i="1" spc="-20" dirty="0">
                    <a:solidFill>
                      <a:srgbClr val="000000"/>
                    </a:solidFill>
                    <a:effectLst/>
                    <a:latin typeface="Constantia" panose="02030602050306030303" pitchFamily="18" charset="0"/>
                    <a:ea typeface="Times New Roman" panose="02020603050405020304" pitchFamily="18" charset="0"/>
                  </a:rPr>
                  <a:t>t</a:t>
                </a:r>
                <a:r>
                  <a:rPr lang="kk-KZ" sz="2000" spc="-20" dirty="0">
                    <a:solidFill>
                      <a:srgbClr val="000000"/>
                    </a:solidFill>
                    <a:effectLst/>
                    <a:latin typeface="Constantia" panose="02030602050306030303" pitchFamily="18" charset="0"/>
                    <a:ea typeface="Times New Roman" panose="02020603050405020304" pitchFamily="18" charset="0"/>
                  </a:rPr>
                  <a:t> уақыт мезетінде нүктенің орны </a:t>
                </a:r>
                <a:r>
                  <a:rPr lang="kk-KZ" sz="2000" i="1" spc="-20" dirty="0">
                    <a:solidFill>
                      <a:srgbClr val="000000"/>
                    </a:solidFill>
                    <a:effectLst/>
                    <a:latin typeface="Constantia" panose="02030602050306030303" pitchFamily="18" charset="0"/>
                    <a:ea typeface="Times New Roman" panose="02020603050405020304" pitchFamily="18" charset="0"/>
                  </a:rPr>
                  <a:t>М</a:t>
                </a:r>
                <a:r>
                  <a:rPr lang="kk-KZ" sz="2000" spc="-20" dirty="0">
                    <a:solidFill>
                      <a:srgbClr val="000000"/>
                    </a:solidFill>
                    <a:effectLst/>
                    <a:latin typeface="Constantia" panose="02030602050306030303" pitchFamily="18" charset="0"/>
                    <a:ea typeface="Times New Roman" panose="02020603050405020304" pitchFamily="18" charset="0"/>
                  </a:rPr>
                  <a:t> және жылдамдығы </a:t>
                </a:r>
                <a14:m>
                  <m:oMath xmlns:m="http://schemas.openxmlformats.org/officeDocument/2006/math">
                    <m:acc>
                      <m:accPr>
                        <m:chr m:val="⃗"/>
                        <m:ctrlPr>
                          <a:rPr lang="ru-RU" sz="2000" i="1" spc="-20">
                            <a:solidFill>
                              <a:srgbClr val="000000"/>
                            </a:solidFill>
                            <a:effectLst/>
                            <a:latin typeface="Cambria Math" panose="02040503050406030204" pitchFamily="18" charset="0"/>
                            <a:ea typeface="Times New Roman" panose="02020603050405020304" pitchFamily="18" charset="0"/>
                          </a:rPr>
                        </m:ctrlPr>
                      </m:accPr>
                      <m:e>
                        <m:r>
                          <a:rPr lang="kk-KZ" sz="2000" i="1" spc="-20">
                            <a:solidFill>
                              <a:srgbClr val="000000"/>
                            </a:solidFill>
                            <a:effectLst/>
                            <a:latin typeface="Cambria Math" panose="02040503050406030204" pitchFamily="18" charset="0"/>
                            <a:ea typeface="Times New Roman" panose="02020603050405020304" pitchFamily="18" charset="0"/>
                          </a:rPr>
                          <m:t>𝜈</m:t>
                        </m:r>
                      </m:e>
                    </m:acc>
                    <m:r>
                      <a:rPr lang="kk-KZ" sz="2000" i="1" spc="-20">
                        <a:solidFill>
                          <a:srgbClr val="000000"/>
                        </a:solidFill>
                        <a:effectLst/>
                        <a:latin typeface="Cambria Math" panose="02040503050406030204" pitchFamily="18" charset="0"/>
                        <a:ea typeface="Times New Roman" panose="02020603050405020304" pitchFamily="18" charset="0"/>
                      </a:rPr>
                      <m:t> </m:t>
                    </m:r>
                  </m:oMath>
                </a14:m>
                <a:r>
                  <a:rPr lang="kk-KZ" sz="2000" spc="-20" dirty="0">
                    <a:solidFill>
                      <a:srgbClr val="000000"/>
                    </a:solidFill>
                    <a:effectLst/>
                    <a:latin typeface="Constantia" panose="02030602050306030303" pitchFamily="18" charset="0"/>
                    <a:ea typeface="Times New Roman" panose="02020603050405020304" pitchFamily="18" charset="0"/>
                  </a:rPr>
                  <a:t> болсын, ал </a:t>
                </a:r>
                <a:r>
                  <a:rPr lang="kk-KZ" sz="2000" i="1" spc="-20" dirty="0">
                    <a:solidFill>
                      <a:srgbClr val="000000"/>
                    </a:solidFill>
                    <a:effectLst/>
                    <a:latin typeface="Constantia" panose="02030602050306030303" pitchFamily="18" charset="0"/>
                    <a:ea typeface="Times New Roman" panose="02020603050405020304" pitchFamily="18" charset="0"/>
                  </a:rPr>
                  <a:t>t</a:t>
                </a:r>
                <a:r>
                  <a:rPr lang="kk-KZ" sz="2000" i="1" spc="-20" baseline="-25000" dirty="0">
                    <a:solidFill>
                      <a:srgbClr val="000000"/>
                    </a:solidFill>
                    <a:effectLst/>
                    <a:latin typeface="Constantia" panose="02030602050306030303" pitchFamily="18" charset="0"/>
                    <a:ea typeface="Times New Roman" panose="02020603050405020304" pitchFamily="18" charset="0"/>
                  </a:rPr>
                  <a:t>1</a:t>
                </a:r>
                <a:r>
                  <a:rPr lang="kk-KZ" sz="2000" spc="-20" dirty="0">
                    <a:solidFill>
                      <a:srgbClr val="000000"/>
                    </a:solidFill>
                    <a:effectLst/>
                    <a:latin typeface="Constantia" panose="02030602050306030303" pitchFamily="18" charset="0"/>
                    <a:ea typeface="Times New Roman" panose="02020603050405020304" pitchFamily="18" charset="0"/>
                  </a:rPr>
                  <a:t> мезетінде нүкте </a:t>
                </a:r>
                <a:r>
                  <a:rPr lang="kk-KZ" sz="2000" i="1" spc="-40" dirty="0">
                    <a:solidFill>
                      <a:srgbClr val="000000"/>
                    </a:solidFill>
                    <a:effectLst/>
                    <a:latin typeface="Constantia" panose="02030602050306030303" pitchFamily="18" charset="0"/>
                    <a:ea typeface="Times New Roman" panose="02020603050405020304" pitchFamily="18" charset="0"/>
                  </a:rPr>
                  <a:t>M</a:t>
                </a:r>
                <a:r>
                  <a:rPr lang="kk-KZ" sz="2000" i="1" spc="-40" baseline="-25000" dirty="0">
                    <a:solidFill>
                      <a:srgbClr val="000000"/>
                    </a:solidFill>
                    <a:effectLst/>
                    <a:latin typeface="Constantia" panose="02030602050306030303" pitchFamily="18" charset="0"/>
                    <a:ea typeface="Times New Roman" panose="02020603050405020304" pitchFamily="18" charset="0"/>
                  </a:rPr>
                  <a:t>1</a:t>
                </a:r>
                <a:r>
                  <a:rPr lang="kk-KZ" sz="2000" spc="-40" dirty="0">
                    <a:solidFill>
                      <a:srgbClr val="000000"/>
                    </a:solidFill>
                    <a:effectLst/>
                    <a:latin typeface="Constantia" panose="02030602050306030303" pitchFamily="18" charset="0"/>
                    <a:ea typeface="Times New Roman" panose="02020603050405020304" pitchFamily="18" charset="0"/>
                  </a:rPr>
                  <a:t> орнына келіп, </a:t>
                </a:r>
                <a14:m>
                  <m:oMath xmlns:m="http://schemas.openxmlformats.org/officeDocument/2006/math">
                    <m:sSub>
                      <m:sSubPr>
                        <m:ctrlPr>
                          <a:rPr lang="ru-RU" sz="2000" i="1" spc="-20">
                            <a:solidFill>
                              <a:srgbClr val="000000"/>
                            </a:solidFill>
                            <a:effectLst/>
                            <a:latin typeface="Cambria Math" panose="02040503050406030204" pitchFamily="18" charset="0"/>
                            <a:ea typeface="Times New Roman" panose="02020603050405020304" pitchFamily="18" charset="0"/>
                          </a:rPr>
                        </m:ctrlPr>
                      </m:sSubPr>
                      <m:e>
                        <m:acc>
                          <m:accPr>
                            <m:chr m:val="⃗"/>
                            <m:ctrlPr>
                              <a:rPr lang="ru-RU" sz="2000" i="1" spc="-20">
                                <a:solidFill>
                                  <a:srgbClr val="000000"/>
                                </a:solidFill>
                                <a:effectLst/>
                                <a:latin typeface="Cambria Math" panose="02040503050406030204" pitchFamily="18" charset="0"/>
                                <a:ea typeface="Times New Roman" panose="02020603050405020304" pitchFamily="18" charset="0"/>
                              </a:rPr>
                            </m:ctrlPr>
                          </m:accPr>
                          <m:e>
                            <m:r>
                              <a:rPr lang="kk-KZ" sz="2000" i="1" spc="-20">
                                <a:solidFill>
                                  <a:srgbClr val="000000"/>
                                </a:solidFill>
                                <a:effectLst/>
                                <a:latin typeface="Cambria Math" panose="02040503050406030204" pitchFamily="18" charset="0"/>
                                <a:ea typeface="Times New Roman" panose="02020603050405020304" pitchFamily="18" charset="0"/>
                              </a:rPr>
                              <m:t>𝜈</m:t>
                            </m:r>
                          </m:e>
                        </m:acc>
                      </m:e>
                      <m:sub>
                        <m:r>
                          <a:rPr lang="kk-KZ" sz="2000" i="1" spc="-20">
                            <a:solidFill>
                              <a:srgbClr val="000000"/>
                            </a:solidFill>
                            <a:effectLst/>
                            <a:latin typeface="Cambria Math" panose="02040503050406030204" pitchFamily="18" charset="0"/>
                            <a:ea typeface="Times New Roman" panose="02020603050405020304" pitchFamily="18" charset="0"/>
                          </a:rPr>
                          <m:t>1</m:t>
                        </m:r>
                      </m:sub>
                    </m:sSub>
                  </m:oMath>
                </a14:m>
                <a:r>
                  <a:rPr lang="kk-KZ" sz="2000" spc="-40" dirty="0">
                    <a:solidFill>
                      <a:srgbClr val="000000"/>
                    </a:solidFill>
                    <a:effectLst/>
                    <a:latin typeface="Constantia" panose="02030602050306030303" pitchFamily="18" charset="0"/>
                    <a:ea typeface="Times New Roman" panose="02020603050405020304" pitchFamily="18" charset="0"/>
                  </a:rPr>
                  <a:t> жылдамдығына ие болады дейік (</a:t>
                </a:r>
                <a:r>
                  <a:rPr lang="en-US" sz="2000" spc="-40" dirty="0">
                    <a:solidFill>
                      <a:srgbClr val="000000"/>
                    </a:solidFill>
                    <a:effectLst/>
                    <a:latin typeface="Constantia" panose="02030602050306030303" pitchFamily="18" charset="0"/>
                    <a:ea typeface="Times New Roman" panose="02020603050405020304" pitchFamily="18" charset="0"/>
                  </a:rPr>
                  <a:t>6</a:t>
                </a:r>
                <a:r>
                  <a:rPr lang="kk-KZ" sz="2000" spc="-40" dirty="0">
                    <a:solidFill>
                      <a:srgbClr val="000000"/>
                    </a:solidFill>
                    <a:effectLst/>
                    <a:latin typeface="Constantia" panose="02030602050306030303" pitchFamily="18" charset="0"/>
                    <a:ea typeface="Times New Roman" panose="02020603050405020304" pitchFamily="18" charset="0"/>
                  </a:rPr>
                  <a:t>.4 сурет). Сонда </a:t>
                </a:r>
                <a14:m>
                  <m:oMath xmlns:m="http://schemas.openxmlformats.org/officeDocument/2006/math">
                    <m:r>
                      <m:rPr>
                        <m:sty m:val="p"/>
                      </m:rPr>
                      <a:rPr lang="en-US" sz="2000" spc="-20">
                        <a:solidFill>
                          <a:srgbClr val="000000"/>
                        </a:solidFill>
                        <a:effectLst/>
                        <a:latin typeface="Cambria Math" panose="02040503050406030204" pitchFamily="18" charset="0"/>
                        <a:ea typeface="Times New Roman" panose="02020603050405020304" pitchFamily="18" charset="0"/>
                      </a:rPr>
                      <m:t>Δ</m:t>
                    </m:r>
                    <m:r>
                      <a:rPr lang="en-US" sz="2000" i="1" spc="-20">
                        <a:solidFill>
                          <a:srgbClr val="000000"/>
                        </a:solidFill>
                        <a:effectLst/>
                        <a:latin typeface="Cambria Math" panose="02040503050406030204" pitchFamily="18" charset="0"/>
                        <a:ea typeface="Times New Roman" panose="02020603050405020304" pitchFamily="18" charset="0"/>
                      </a:rPr>
                      <m:t>𝑡</m:t>
                    </m:r>
                    <m:r>
                      <a:rPr lang="en-US" sz="2000" i="1" spc="-20">
                        <a:solidFill>
                          <a:srgbClr val="000000"/>
                        </a:solidFill>
                        <a:effectLst/>
                        <a:latin typeface="Cambria Math" panose="02040503050406030204" pitchFamily="18" charset="0"/>
                        <a:ea typeface="Times New Roman" panose="02020603050405020304" pitchFamily="18" charset="0"/>
                      </a:rPr>
                      <m:t>=</m:t>
                    </m:r>
                    <m:sSub>
                      <m:sSubPr>
                        <m:ctrlPr>
                          <a:rPr lang="ru-RU" sz="2000" i="1" spc="-20">
                            <a:solidFill>
                              <a:srgbClr val="000000"/>
                            </a:solidFill>
                            <a:effectLst/>
                            <a:latin typeface="Cambria Math" panose="02040503050406030204" pitchFamily="18" charset="0"/>
                            <a:ea typeface="Times New Roman" panose="02020603050405020304" pitchFamily="18" charset="0"/>
                          </a:rPr>
                        </m:ctrlPr>
                      </m:sSubPr>
                      <m:e>
                        <m:r>
                          <a:rPr lang="en-US" sz="2000" i="1" spc="-20">
                            <a:solidFill>
                              <a:srgbClr val="000000"/>
                            </a:solidFill>
                            <a:effectLst/>
                            <a:latin typeface="Cambria Math" panose="02040503050406030204" pitchFamily="18" charset="0"/>
                            <a:ea typeface="Times New Roman" panose="02020603050405020304" pitchFamily="18" charset="0"/>
                          </a:rPr>
                          <m:t>𝑡</m:t>
                        </m:r>
                      </m:e>
                      <m:sub>
                        <m:r>
                          <a:rPr lang="en-US" sz="2000" i="1" spc="-20">
                            <a:solidFill>
                              <a:srgbClr val="000000"/>
                            </a:solidFill>
                            <a:effectLst/>
                            <a:latin typeface="Cambria Math" panose="02040503050406030204" pitchFamily="18" charset="0"/>
                            <a:ea typeface="Times New Roman" panose="02020603050405020304" pitchFamily="18" charset="0"/>
                          </a:rPr>
                          <m:t>1</m:t>
                        </m:r>
                      </m:sub>
                    </m:sSub>
                    <m:r>
                      <a:rPr lang="en-US" sz="2000" i="1" spc="-20">
                        <a:solidFill>
                          <a:srgbClr val="000000"/>
                        </a:solidFill>
                        <a:effectLst/>
                        <a:latin typeface="Cambria Math" panose="02040503050406030204" pitchFamily="18" charset="0"/>
                        <a:ea typeface="Times New Roman" panose="02020603050405020304" pitchFamily="18" charset="0"/>
                      </a:rPr>
                      <m:t>−</m:t>
                    </m:r>
                    <m:r>
                      <a:rPr lang="en-US" sz="2000" i="1" spc="-20">
                        <a:solidFill>
                          <a:srgbClr val="000000"/>
                        </a:solidFill>
                        <a:effectLst/>
                        <a:latin typeface="Cambria Math" panose="02040503050406030204" pitchFamily="18" charset="0"/>
                        <a:ea typeface="Times New Roman" panose="02020603050405020304" pitchFamily="18" charset="0"/>
                      </a:rPr>
                      <m:t>𝑡</m:t>
                    </m:r>
                  </m:oMath>
                </a14:m>
                <a:r>
                  <a:rPr lang="en-US" sz="2000" spc="-50" dirty="0">
                    <a:solidFill>
                      <a:srgbClr val="000000"/>
                    </a:solidFill>
                    <a:effectLst/>
                    <a:latin typeface="Constantia" panose="02030602050306030303" pitchFamily="18" charset="0"/>
                    <a:ea typeface="Times New Roman" panose="02020603050405020304" pitchFamily="18" charset="0"/>
                  </a:rPr>
                  <a:t> </a:t>
                </a:r>
                <a:r>
                  <a:rPr lang="kk-KZ" sz="2000" spc="-50" dirty="0">
                    <a:solidFill>
                      <a:srgbClr val="000000"/>
                    </a:solidFill>
                    <a:effectLst/>
                    <a:latin typeface="Constantia" panose="02030602050306030303" pitchFamily="18" charset="0"/>
                    <a:ea typeface="Times New Roman" panose="02020603050405020304" pitchFamily="18" charset="0"/>
                  </a:rPr>
                  <a:t>уақыт аралығында нүктенің жылдамдығы </a:t>
                </a:r>
                <a14:m>
                  <m:oMath xmlns:m="http://schemas.openxmlformats.org/officeDocument/2006/math">
                    <m:r>
                      <m:rPr>
                        <m:sty m:val="p"/>
                      </m:rPr>
                      <a:rPr lang="en-US" sz="2000" spc="-20">
                        <a:solidFill>
                          <a:srgbClr val="000000"/>
                        </a:solidFill>
                        <a:effectLst/>
                        <a:latin typeface="Cambria Math" panose="02040503050406030204" pitchFamily="18" charset="0"/>
                        <a:ea typeface="Times New Roman" panose="02020603050405020304" pitchFamily="18" charset="0"/>
                      </a:rPr>
                      <m:t>Δ</m:t>
                    </m:r>
                    <m:acc>
                      <m:accPr>
                        <m:chr m:val="⃗"/>
                        <m:ctrlPr>
                          <a:rPr lang="ru-RU" sz="2000" i="1" spc="-20">
                            <a:solidFill>
                              <a:srgbClr val="000000"/>
                            </a:solidFill>
                            <a:effectLst/>
                            <a:latin typeface="Cambria Math" panose="02040503050406030204" pitchFamily="18" charset="0"/>
                            <a:ea typeface="Times New Roman" panose="02020603050405020304" pitchFamily="18" charset="0"/>
                          </a:rPr>
                        </m:ctrlPr>
                      </m:accPr>
                      <m:e>
                        <m:r>
                          <a:rPr lang="en-US" sz="2000" i="1" spc="-20">
                            <a:solidFill>
                              <a:srgbClr val="000000"/>
                            </a:solidFill>
                            <a:effectLst/>
                            <a:latin typeface="Cambria Math" panose="02040503050406030204" pitchFamily="18" charset="0"/>
                            <a:ea typeface="Times New Roman" panose="02020603050405020304" pitchFamily="18" charset="0"/>
                          </a:rPr>
                          <m:t>𝜈</m:t>
                        </m:r>
                      </m:e>
                    </m:acc>
                    <m:r>
                      <a:rPr lang="en-US" sz="2000" i="1" spc="-20">
                        <a:solidFill>
                          <a:srgbClr val="000000"/>
                        </a:solidFill>
                        <a:effectLst/>
                        <a:latin typeface="Cambria Math" panose="02040503050406030204" pitchFamily="18" charset="0"/>
                        <a:ea typeface="Times New Roman" panose="02020603050405020304" pitchFamily="18" charset="0"/>
                      </a:rPr>
                      <m:t>=</m:t>
                    </m:r>
                    <m:sSub>
                      <m:sSubPr>
                        <m:ctrlPr>
                          <a:rPr lang="ru-RU" sz="2000" i="1" spc="-20">
                            <a:solidFill>
                              <a:srgbClr val="000000"/>
                            </a:solidFill>
                            <a:effectLst/>
                            <a:latin typeface="Cambria Math" panose="02040503050406030204" pitchFamily="18" charset="0"/>
                            <a:ea typeface="Times New Roman" panose="02020603050405020304" pitchFamily="18" charset="0"/>
                          </a:rPr>
                        </m:ctrlPr>
                      </m:sSubPr>
                      <m:e>
                        <m:r>
                          <a:rPr lang="en-US" sz="2000" i="1" spc="-20">
                            <a:solidFill>
                              <a:srgbClr val="000000"/>
                            </a:solidFill>
                            <a:effectLst/>
                            <a:latin typeface="Cambria Math" panose="02040503050406030204" pitchFamily="18" charset="0"/>
                            <a:ea typeface="Times New Roman" panose="02020603050405020304" pitchFamily="18" charset="0"/>
                          </a:rPr>
                          <m:t>𝜈</m:t>
                        </m:r>
                      </m:e>
                      <m:sub>
                        <m:r>
                          <a:rPr lang="en-US" sz="2000" i="1" spc="-20">
                            <a:solidFill>
                              <a:srgbClr val="000000"/>
                            </a:solidFill>
                            <a:effectLst/>
                            <a:latin typeface="Cambria Math" panose="02040503050406030204" pitchFamily="18" charset="0"/>
                            <a:ea typeface="Times New Roman" panose="02020603050405020304" pitchFamily="18" charset="0"/>
                          </a:rPr>
                          <m:t>1</m:t>
                        </m:r>
                      </m:sub>
                    </m:sSub>
                    <m:r>
                      <a:rPr lang="en-US" sz="2000" i="1" spc="-20">
                        <a:solidFill>
                          <a:srgbClr val="000000"/>
                        </a:solidFill>
                        <a:effectLst/>
                        <a:latin typeface="Cambria Math" panose="02040503050406030204" pitchFamily="18" charset="0"/>
                        <a:ea typeface="Times New Roman" panose="02020603050405020304" pitchFamily="18" charset="0"/>
                      </a:rPr>
                      <m:t>−</m:t>
                    </m:r>
                    <m:r>
                      <a:rPr lang="en-US" sz="2000" i="1" spc="-20">
                        <a:solidFill>
                          <a:srgbClr val="000000"/>
                        </a:solidFill>
                        <a:effectLst/>
                        <a:latin typeface="Cambria Math" panose="02040503050406030204" pitchFamily="18" charset="0"/>
                        <a:ea typeface="Times New Roman" panose="02020603050405020304" pitchFamily="18" charset="0"/>
                      </a:rPr>
                      <m:t>𝜈</m:t>
                    </m:r>
                  </m:oMath>
                </a14:m>
                <a:r>
                  <a:rPr lang="en-US" sz="2000" spc="-20" dirty="0">
                    <a:solidFill>
                      <a:srgbClr val="000000"/>
                    </a:solidFill>
                    <a:effectLst/>
                    <a:latin typeface="Constantia" panose="02030602050306030303" pitchFamily="18" charset="0"/>
                    <a:ea typeface="Times New Roman" panose="02020603050405020304" pitchFamily="18" charset="0"/>
                  </a:rPr>
                  <a:t> </a:t>
                </a:r>
                <a:r>
                  <a:rPr lang="kk-KZ" sz="2000" spc="-50" dirty="0">
                    <a:solidFill>
                      <a:srgbClr val="000000"/>
                    </a:solidFill>
                    <a:effectLst/>
                    <a:latin typeface="Constantia" panose="02030602050306030303" pitchFamily="18" charset="0"/>
                    <a:ea typeface="Times New Roman" panose="02020603050405020304" pitchFamily="18" charset="0"/>
                  </a:rPr>
                  <a:t>өсімін алады, ол әрқашан траекториясының ойыс жағына бағытталады. </a:t>
                </a:r>
                <a14:m>
                  <m:oMath xmlns:m="http://schemas.openxmlformats.org/officeDocument/2006/math">
                    <m:r>
                      <m:rPr>
                        <m:sty m:val="p"/>
                      </m:rPr>
                      <a:rPr lang="en-US" sz="2000" spc="-20">
                        <a:solidFill>
                          <a:srgbClr val="000000"/>
                        </a:solidFill>
                        <a:effectLst/>
                        <a:latin typeface="Cambria Math" panose="02040503050406030204" pitchFamily="18" charset="0"/>
                        <a:ea typeface="Times New Roman" panose="02020603050405020304" pitchFamily="18" charset="0"/>
                      </a:rPr>
                      <m:t>Δ</m:t>
                    </m:r>
                    <m:acc>
                      <m:accPr>
                        <m:chr m:val="⃗"/>
                        <m:ctrlPr>
                          <a:rPr lang="ru-RU" sz="2000" i="1" spc="-20">
                            <a:solidFill>
                              <a:srgbClr val="000000"/>
                            </a:solidFill>
                            <a:effectLst/>
                            <a:latin typeface="Cambria Math" panose="02040503050406030204" pitchFamily="18" charset="0"/>
                            <a:ea typeface="Times New Roman" panose="02020603050405020304" pitchFamily="18" charset="0"/>
                          </a:rPr>
                        </m:ctrlPr>
                      </m:accPr>
                      <m:e>
                        <m:r>
                          <a:rPr lang="en-US" sz="2000" i="1" spc="-20">
                            <a:solidFill>
                              <a:srgbClr val="000000"/>
                            </a:solidFill>
                            <a:effectLst/>
                            <a:latin typeface="Cambria Math" panose="02040503050406030204" pitchFamily="18" charset="0"/>
                            <a:ea typeface="Times New Roman" panose="02020603050405020304" pitchFamily="18" charset="0"/>
                          </a:rPr>
                          <m:t>𝜈</m:t>
                        </m:r>
                      </m:e>
                    </m:acc>
                    <m:r>
                      <a:rPr lang="en-US" sz="2000" i="1" spc="-20">
                        <a:solidFill>
                          <a:srgbClr val="000000"/>
                        </a:solidFill>
                        <a:effectLst/>
                        <a:latin typeface="Cambria Math" panose="02040503050406030204" pitchFamily="18" charset="0"/>
                        <a:ea typeface="Times New Roman" panose="02020603050405020304" pitchFamily="18" charset="0"/>
                      </a:rPr>
                      <m:t>  </m:t>
                    </m:r>
                  </m:oMath>
                </a14:m>
                <a:r>
                  <a:rPr lang="en-US" sz="2000" spc="-20" dirty="0">
                    <a:solidFill>
                      <a:srgbClr val="000000"/>
                    </a:solidFill>
                    <a:effectLst/>
                    <a:latin typeface="Constantia" panose="02030602050306030303" pitchFamily="18" charset="0"/>
                    <a:ea typeface="Times New Roman" panose="02020603050405020304" pitchFamily="18" charset="0"/>
                  </a:rPr>
                  <a:t> </a:t>
                </a:r>
                <a:r>
                  <a:rPr lang="kk-KZ" sz="2000" spc="-65" dirty="0">
                    <a:solidFill>
                      <a:srgbClr val="000000"/>
                    </a:solidFill>
                    <a:effectLst/>
                    <a:latin typeface="Constantia" panose="02030602050306030303" pitchFamily="18" charset="0"/>
                    <a:ea typeface="Times New Roman" panose="02020603050405020304" pitchFamily="18" charset="0"/>
                  </a:rPr>
                  <a:t>векторының </a:t>
                </a:r>
                <a:r>
                  <a:rPr lang="kk-KZ" sz="2000" i="1" spc="-50" dirty="0">
                    <a:solidFill>
                      <a:srgbClr val="000000"/>
                    </a:solidFill>
                    <a:effectLst/>
                    <a:latin typeface="Constantia" panose="02030602050306030303" pitchFamily="18" charset="0"/>
                    <a:ea typeface="Times New Roman" panose="02020603050405020304" pitchFamily="18" charset="0"/>
                  </a:rPr>
                  <a:t>t</a:t>
                </a:r>
                <a:r>
                  <a:rPr lang="kk-KZ" sz="2000" spc="-50" dirty="0">
                    <a:solidFill>
                      <a:srgbClr val="000000"/>
                    </a:solidFill>
                    <a:effectLst/>
                    <a:latin typeface="Constantia" panose="02030602050306030303" pitchFamily="18" charset="0"/>
                    <a:ea typeface="Times New Roman" panose="02020603050405020304" pitchFamily="18" charset="0"/>
                  </a:rPr>
                  <a:t> аралығына қатынасы нүктенің сол ауқыт аралығындағы орташа үдеуін анықтайды. </a:t>
                </a:r>
                <a:r>
                  <a:rPr lang="kk-KZ" sz="2000" i="1" spc="-50" dirty="0">
                    <a:solidFill>
                      <a:srgbClr val="000000"/>
                    </a:solidFill>
                    <a:effectLst/>
                    <a:latin typeface="Constantia" panose="02030602050306030303" pitchFamily="18" charset="0"/>
                    <a:ea typeface="Times New Roman" panose="02020603050405020304" pitchFamily="18" charset="0"/>
                  </a:rPr>
                  <a:t>t</a:t>
                </a:r>
                <a:r>
                  <a:rPr lang="kk-KZ" sz="2000" spc="-50" dirty="0">
                    <a:solidFill>
                      <a:srgbClr val="000000"/>
                    </a:solidFill>
                    <a:effectLst/>
                    <a:latin typeface="Constantia" panose="02030602050306030303" pitchFamily="18" charset="0"/>
                    <a:ea typeface="Times New Roman" panose="02020603050405020304" pitchFamily="18" charset="0"/>
                  </a:rPr>
                  <a:t> нөлге ұмтылған кезде </a:t>
                </a:r>
                <a14:m>
                  <m:oMath xmlns:m="http://schemas.openxmlformats.org/officeDocument/2006/math">
                    <m:sSub>
                      <m:sSubPr>
                        <m:ctrlPr>
                          <a:rPr lang="ru-RU" sz="2000" i="1" spc="-20">
                            <a:solidFill>
                              <a:srgbClr val="000000"/>
                            </a:solidFill>
                            <a:effectLst/>
                            <a:latin typeface="Cambria Math" panose="02040503050406030204" pitchFamily="18" charset="0"/>
                            <a:ea typeface="Times New Roman" panose="02020603050405020304" pitchFamily="18" charset="0"/>
                          </a:rPr>
                        </m:ctrlPr>
                      </m:sSubPr>
                      <m:e>
                        <m:acc>
                          <m:accPr>
                            <m:chr m:val="⃗"/>
                            <m:ctrlPr>
                              <a:rPr lang="ru-RU" sz="2000" i="1" spc="-20">
                                <a:solidFill>
                                  <a:srgbClr val="000000"/>
                                </a:solidFill>
                                <a:effectLst/>
                                <a:latin typeface="Cambria Math" panose="02040503050406030204" pitchFamily="18" charset="0"/>
                                <a:ea typeface="Times New Roman" panose="02020603050405020304" pitchFamily="18" charset="0"/>
                              </a:rPr>
                            </m:ctrlPr>
                          </m:accPr>
                          <m:e>
                            <m:r>
                              <a:rPr lang="kk-KZ" sz="2000" i="1" spc="-20">
                                <a:solidFill>
                                  <a:srgbClr val="000000"/>
                                </a:solidFill>
                                <a:effectLst/>
                                <a:latin typeface="Cambria Math" panose="02040503050406030204" pitchFamily="18" charset="0"/>
                                <a:ea typeface="Times New Roman" panose="02020603050405020304" pitchFamily="18" charset="0"/>
                              </a:rPr>
                              <m:t>𝑎</m:t>
                            </m:r>
                          </m:e>
                        </m:acc>
                      </m:e>
                      <m:sub>
                        <m:r>
                          <a:rPr lang="kk-KZ" sz="2000" i="1" spc="-20">
                            <a:solidFill>
                              <a:srgbClr val="000000"/>
                            </a:solidFill>
                            <a:effectLst/>
                            <a:latin typeface="Cambria Math" panose="02040503050406030204" pitchFamily="18" charset="0"/>
                            <a:ea typeface="Times New Roman" panose="02020603050405020304" pitchFamily="18" charset="0"/>
                          </a:rPr>
                          <m:t>𝑜𝑝</m:t>
                        </m:r>
                      </m:sub>
                    </m:sSub>
                  </m:oMath>
                </a14:m>
                <a:r>
                  <a:rPr lang="kk-KZ" sz="2000" dirty="0">
                    <a:solidFill>
                      <a:srgbClr val="000000"/>
                    </a:solidFill>
                    <a:effectLst/>
                    <a:latin typeface="Constantia" panose="02030602050306030303" pitchFamily="18" charset="0"/>
                    <a:ea typeface="Times New Roman" panose="02020603050405020304" pitchFamily="18" charset="0"/>
                  </a:rPr>
                  <a:t> </a:t>
                </a:r>
                <a:r>
                  <a:rPr lang="kk-KZ" sz="2000" spc="-35" dirty="0">
                    <a:solidFill>
                      <a:srgbClr val="000000"/>
                    </a:solidFill>
                    <a:effectLst/>
                    <a:latin typeface="Constantia" panose="02030602050306030303" pitchFamily="18" charset="0"/>
                    <a:ea typeface="Times New Roman" panose="02020603050405020304" pitchFamily="18" charset="0"/>
                  </a:rPr>
                  <a:t>ұмтылатын векторлық шама </a:t>
                </a:r>
                <a:endParaRPr lang="ru-RU" sz="1200" dirty="0">
                  <a:effectLst/>
                  <a:latin typeface="Constantia" panose="02030602050306030303" pitchFamily="18" charset="0"/>
                  <a:ea typeface="Times New Roman" panose="02020603050405020304" pitchFamily="18" charset="0"/>
                </a:endParaRPr>
              </a:p>
            </p:txBody>
          </p:sp>
        </mc:Choice>
        <mc:Fallback>
          <p:sp>
            <p:nvSpPr>
              <p:cNvPr id="3" name="TextBox 2">
                <a:extLst>
                  <a:ext uri="{FF2B5EF4-FFF2-40B4-BE49-F238E27FC236}">
                    <a16:creationId xmlns:a16="http://schemas.microsoft.com/office/drawing/2014/main" id="{36FEA8C7-52EC-459C-A8EF-F618D3B4F748}"/>
                  </a:ext>
                </a:extLst>
              </p:cNvPr>
              <p:cNvSpPr txBox="1">
                <a:spLocks noRot="1" noChangeAspect="1" noMove="1" noResize="1" noEditPoints="1" noAdjustHandles="1" noChangeArrowheads="1" noChangeShapeType="1" noTextEdit="1"/>
              </p:cNvSpPr>
              <p:nvPr/>
            </p:nvSpPr>
            <p:spPr>
              <a:xfrm>
                <a:off x="1043608" y="404664"/>
                <a:ext cx="7560840" cy="3193759"/>
              </a:xfrm>
              <a:prstGeom prst="rect">
                <a:avLst/>
              </a:prstGeom>
              <a:blipFill>
                <a:blip r:embed="rId2"/>
                <a:stretch>
                  <a:fillRect l="-806" t="-1336" r="-3065" b="-1908"/>
                </a:stretch>
              </a:blipFill>
            </p:spPr>
            <p:txBody>
              <a:bodyPr/>
              <a:lstStyle/>
              <a:p>
                <a:r>
                  <a:rPr lang="ru-RU">
                    <a:noFill/>
                  </a:rPr>
                  <a:t> </a:t>
                </a:r>
              </a:p>
            </p:txBody>
          </p:sp>
        </mc:Fallback>
      </mc:AlternateContent>
      <p:pic>
        <p:nvPicPr>
          <p:cNvPr id="4" name="Рисунок 3">
            <a:extLst>
              <a:ext uri="{FF2B5EF4-FFF2-40B4-BE49-F238E27FC236}">
                <a16:creationId xmlns:a16="http://schemas.microsoft.com/office/drawing/2014/main" id="{4C56C974-D974-4DB1-98A8-BA9B8E0C661F}"/>
              </a:ext>
            </a:extLst>
          </p:cNvPr>
          <p:cNvPicPr/>
          <p:nvPr/>
        </p:nvPicPr>
        <p:blipFill rotWithShape="1">
          <a:blip r:embed="rId3">
            <a:extLst>
              <a:ext uri="{28A0092B-C50C-407E-A947-70E740481C1C}">
                <a14:useLocalDpi xmlns:a14="http://schemas.microsoft.com/office/drawing/2010/main" val="0"/>
              </a:ext>
            </a:extLst>
          </a:blip>
          <a:srcRect b="20348"/>
          <a:stretch/>
        </p:blipFill>
        <p:spPr bwMode="auto">
          <a:xfrm>
            <a:off x="2718767" y="3645024"/>
            <a:ext cx="4013473" cy="2408700"/>
          </a:xfrm>
          <a:prstGeom prst="rect">
            <a:avLst/>
          </a:prstGeom>
          <a:noFill/>
          <a:ln>
            <a:noFill/>
          </a:ln>
          <a:extLst>
            <a:ext uri="{53640926-AAD7-44D8-BBD7-CCE9431645EC}">
              <a14:shadowObscured xmlns:a14="http://schemas.microsoft.com/office/drawing/2010/main"/>
            </a:ext>
          </a:extLst>
        </p:spPr>
      </p:pic>
      <p:sp>
        <p:nvSpPr>
          <p:cNvPr id="6" name="TextBox 5">
            <a:extLst>
              <a:ext uri="{FF2B5EF4-FFF2-40B4-BE49-F238E27FC236}">
                <a16:creationId xmlns:a16="http://schemas.microsoft.com/office/drawing/2014/main" id="{5AEDB0B1-B2ED-425C-A3CD-BEE3FB5110FD}"/>
              </a:ext>
            </a:extLst>
          </p:cNvPr>
          <p:cNvSpPr txBox="1"/>
          <p:nvPr/>
        </p:nvSpPr>
        <p:spPr>
          <a:xfrm>
            <a:off x="4032448" y="6073946"/>
            <a:ext cx="4572000" cy="369332"/>
          </a:xfrm>
          <a:prstGeom prst="rect">
            <a:avLst/>
          </a:prstGeom>
          <a:noFill/>
        </p:spPr>
        <p:txBody>
          <a:bodyPr wrap="square">
            <a:spAutoFit/>
          </a:bodyPr>
          <a:lstStyle/>
          <a:p>
            <a:r>
              <a:rPr lang="en-US" sz="1800" spc="-40" dirty="0">
                <a:solidFill>
                  <a:srgbClr val="000000"/>
                </a:solidFill>
                <a:effectLst/>
                <a:latin typeface="Constantia" panose="02030602050306030303" pitchFamily="18" charset="0"/>
                <a:ea typeface="Times New Roman" panose="02020603050405020304" pitchFamily="18" charset="0"/>
              </a:rPr>
              <a:t>6</a:t>
            </a:r>
            <a:r>
              <a:rPr lang="kk-KZ" sz="1800" spc="-40" dirty="0">
                <a:solidFill>
                  <a:srgbClr val="000000"/>
                </a:solidFill>
                <a:effectLst/>
                <a:latin typeface="Constantia" panose="02030602050306030303" pitchFamily="18" charset="0"/>
                <a:ea typeface="Times New Roman" panose="02020603050405020304" pitchFamily="18" charset="0"/>
              </a:rPr>
              <a:t>.4 сурет</a:t>
            </a:r>
            <a:endParaRPr lang="ru-RU" dirty="0"/>
          </a:p>
        </p:txBody>
      </p:sp>
    </p:spTree>
    <p:extLst>
      <p:ext uri="{BB962C8B-B14F-4D97-AF65-F5344CB8AC3E}">
        <p14:creationId xmlns:p14="http://schemas.microsoft.com/office/powerpoint/2010/main" val="3013227175"/>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D5AAC7A5-1372-4585-BBEC-251C0398B777}"/>
                  </a:ext>
                </a:extLst>
              </p:cNvPr>
              <p:cNvSpPr txBox="1"/>
              <p:nvPr/>
            </p:nvSpPr>
            <p:spPr>
              <a:xfrm>
                <a:off x="1331640" y="1556792"/>
                <a:ext cx="6912768" cy="3301930"/>
              </a:xfrm>
              <a:prstGeom prst="rect">
                <a:avLst/>
              </a:prstGeom>
              <a:noFill/>
            </p:spPr>
            <p:txBody>
              <a:bodyPr wrap="square">
                <a:spAutoFit/>
              </a:bodyPr>
              <a:lstStyle/>
              <a:p>
                <a:pPr indent="288290" algn="r"/>
                <a14:m>
                  <m:oMath xmlns:m="http://schemas.openxmlformats.org/officeDocument/2006/math">
                    <m:acc>
                      <m:accPr>
                        <m:chr m:val="⃗"/>
                        <m:ctrlPr>
                          <a:rPr lang="ru-RU" sz="2400" i="1" spc="-20" smtClean="0">
                            <a:solidFill>
                              <a:srgbClr val="000000"/>
                            </a:solidFill>
                            <a:effectLst/>
                            <a:latin typeface="Cambria Math" panose="02040503050406030204" pitchFamily="18" charset="0"/>
                            <a:ea typeface="Times New Roman" panose="02020603050405020304" pitchFamily="18" charset="0"/>
                          </a:rPr>
                        </m:ctrlPr>
                      </m:accPr>
                      <m:e>
                        <m:r>
                          <a:rPr lang="kk-KZ" sz="2400" i="1" spc="-20">
                            <a:solidFill>
                              <a:srgbClr val="000000"/>
                            </a:solidFill>
                            <a:effectLst/>
                            <a:latin typeface="Cambria Math" panose="02040503050406030204" pitchFamily="18" charset="0"/>
                            <a:ea typeface="Times New Roman" panose="02020603050405020304" pitchFamily="18" charset="0"/>
                          </a:rPr>
                          <m:t>𝑎</m:t>
                        </m:r>
                      </m:e>
                    </m:acc>
                    <m:r>
                      <a:rPr lang="kk-KZ" sz="2400" i="1" spc="-20">
                        <a:solidFill>
                          <a:srgbClr val="000000"/>
                        </a:solidFill>
                        <a:effectLst/>
                        <a:latin typeface="Cambria Math" panose="02040503050406030204" pitchFamily="18" charset="0"/>
                        <a:ea typeface="Times New Roman" panose="02020603050405020304" pitchFamily="18" charset="0"/>
                      </a:rPr>
                      <m:t>=</m:t>
                    </m:r>
                    <m:func>
                      <m:funcPr>
                        <m:ctrlPr>
                          <a:rPr lang="ru-RU" sz="2400" i="1" spc="-20">
                            <a:solidFill>
                              <a:srgbClr val="000000"/>
                            </a:solidFill>
                            <a:effectLst/>
                            <a:latin typeface="Cambria Math" panose="02040503050406030204" pitchFamily="18" charset="0"/>
                            <a:ea typeface="Times New Roman" panose="02020603050405020304" pitchFamily="18" charset="0"/>
                          </a:rPr>
                        </m:ctrlPr>
                      </m:funcPr>
                      <m:fName>
                        <m:limLow>
                          <m:limLowPr>
                            <m:ctrlPr>
                              <a:rPr lang="ru-RU" sz="2400" i="1" spc="-20">
                                <a:solidFill>
                                  <a:srgbClr val="000000"/>
                                </a:solidFill>
                                <a:effectLst/>
                                <a:latin typeface="Cambria Math" panose="02040503050406030204" pitchFamily="18" charset="0"/>
                                <a:ea typeface="Times New Roman" panose="02020603050405020304" pitchFamily="18" charset="0"/>
                              </a:rPr>
                            </m:ctrlPr>
                          </m:limLowPr>
                          <m:e>
                            <m:r>
                              <m:rPr>
                                <m:sty m:val="p"/>
                              </m:rPr>
                              <a:rPr lang="kk-KZ" sz="2400" spc="-20">
                                <a:solidFill>
                                  <a:srgbClr val="000000"/>
                                </a:solidFill>
                                <a:effectLst/>
                                <a:latin typeface="Cambria Math" panose="02040503050406030204" pitchFamily="18" charset="0"/>
                                <a:ea typeface="Times New Roman" panose="02020603050405020304" pitchFamily="18" charset="0"/>
                              </a:rPr>
                              <m:t>lim</m:t>
                            </m:r>
                          </m:e>
                          <m:lim>
                            <m:r>
                              <m:rPr>
                                <m:sty m:val="p"/>
                              </m:rPr>
                              <a:rPr lang="kk-KZ" sz="2400" spc="-20">
                                <a:solidFill>
                                  <a:srgbClr val="000000"/>
                                </a:solidFill>
                                <a:effectLst/>
                                <a:latin typeface="Cambria Math" panose="02040503050406030204" pitchFamily="18" charset="0"/>
                                <a:ea typeface="Times New Roman" panose="02020603050405020304" pitchFamily="18" charset="0"/>
                              </a:rPr>
                              <m:t>Δ</m:t>
                            </m:r>
                            <m:r>
                              <a:rPr lang="kk-KZ" sz="2400" i="1" spc="-20">
                                <a:solidFill>
                                  <a:srgbClr val="000000"/>
                                </a:solidFill>
                                <a:effectLst/>
                                <a:latin typeface="Cambria Math" panose="02040503050406030204" pitchFamily="18" charset="0"/>
                                <a:ea typeface="Times New Roman" panose="02020603050405020304" pitchFamily="18" charset="0"/>
                              </a:rPr>
                              <m:t>𝑡</m:t>
                            </m:r>
                            <m:r>
                              <a:rPr lang="kk-KZ" sz="2400" i="1" spc="-20">
                                <a:solidFill>
                                  <a:srgbClr val="000000"/>
                                </a:solidFill>
                                <a:effectLst/>
                                <a:latin typeface="Cambria Math" panose="02040503050406030204" pitchFamily="18" charset="0"/>
                                <a:ea typeface="Times New Roman" panose="02020603050405020304" pitchFamily="18" charset="0"/>
                              </a:rPr>
                              <m:t>→0</m:t>
                            </m:r>
                          </m:lim>
                        </m:limLow>
                      </m:fName>
                      <m:e>
                        <m:f>
                          <m:fPr>
                            <m:ctrlPr>
                              <a:rPr lang="ru-RU" sz="2400" i="1" spc="-20">
                                <a:solidFill>
                                  <a:srgbClr val="000000"/>
                                </a:solidFill>
                                <a:effectLst/>
                                <a:latin typeface="Cambria Math" panose="02040503050406030204" pitchFamily="18" charset="0"/>
                                <a:ea typeface="Times New Roman" panose="02020603050405020304" pitchFamily="18" charset="0"/>
                              </a:rPr>
                            </m:ctrlPr>
                          </m:fPr>
                          <m:num>
                            <m:r>
                              <m:rPr>
                                <m:sty m:val="p"/>
                              </m:rPr>
                              <a:rPr lang="en-US" sz="2400" spc="-20">
                                <a:solidFill>
                                  <a:srgbClr val="000000"/>
                                </a:solidFill>
                                <a:effectLst/>
                                <a:latin typeface="Cambria Math" panose="02040503050406030204" pitchFamily="18" charset="0"/>
                                <a:ea typeface="Times New Roman" panose="02020603050405020304" pitchFamily="18" charset="0"/>
                              </a:rPr>
                              <m:t>Δ</m:t>
                            </m:r>
                            <m:acc>
                              <m:accPr>
                                <m:chr m:val="⃗"/>
                                <m:ctrlPr>
                                  <a:rPr lang="ru-RU" sz="2400" i="1" spc="-20">
                                    <a:solidFill>
                                      <a:srgbClr val="000000"/>
                                    </a:solidFill>
                                    <a:effectLst/>
                                    <a:latin typeface="Cambria Math" panose="02040503050406030204" pitchFamily="18" charset="0"/>
                                    <a:ea typeface="Times New Roman" panose="02020603050405020304" pitchFamily="18" charset="0"/>
                                  </a:rPr>
                                </m:ctrlPr>
                              </m:accPr>
                              <m:e>
                                <m:r>
                                  <a:rPr lang="en-US" sz="2400" i="1" spc="-20">
                                    <a:solidFill>
                                      <a:srgbClr val="000000"/>
                                    </a:solidFill>
                                    <a:effectLst/>
                                    <a:latin typeface="Cambria Math" panose="02040503050406030204" pitchFamily="18" charset="0"/>
                                    <a:ea typeface="Times New Roman" panose="02020603050405020304" pitchFamily="18" charset="0"/>
                                  </a:rPr>
                                  <m:t>𝜈</m:t>
                                </m:r>
                              </m:e>
                            </m:acc>
                          </m:num>
                          <m:den>
                            <m:r>
                              <m:rPr>
                                <m:sty m:val="p"/>
                              </m:rPr>
                              <a:rPr lang="en-US" sz="2400" spc="-20">
                                <a:solidFill>
                                  <a:srgbClr val="000000"/>
                                </a:solidFill>
                                <a:effectLst/>
                                <a:latin typeface="Cambria Math" panose="02040503050406030204" pitchFamily="18" charset="0"/>
                                <a:ea typeface="Times New Roman" panose="02020603050405020304" pitchFamily="18" charset="0"/>
                              </a:rPr>
                              <m:t>Δ</m:t>
                            </m:r>
                            <m:r>
                              <a:rPr lang="en-US" sz="2400" i="1" spc="-20">
                                <a:solidFill>
                                  <a:srgbClr val="000000"/>
                                </a:solidFill>
                                <a:effectLst/>
                                <a:latin typeface="Cambria Math" panose="02040503050406030204" pitchFamily="18" charset="0"/>
                                <a:ea typeface="Times New Roman" panose="02020603050405020304" pitchFamily="18" charset="0"/>
                              </a:rPr>
                              <m:t>𝑡</m:t>
                            </m:r>
                          </m:den>
                        </m:f>
                      </m:e>
                    </m:func>
                    <m:sSub>
                      <m:sSubPr>
                        <m:ctrlPr>
                          <a:rPr lang="ru-RU" sz="2400" i="1" spc="-20">
                            <a:solidFill>
                              <a:srgbClr val="000000"/>
                            </a:solidFill>
                            <a:effectLst/>
                            <a:latin typeface="Cambria Math" panose="02040503050406030204" pitchFamily="18" charset="0"/>
                            <a:ea typeface="Times New Roman" panose="02020603050405020304" pitchFamily="18" charset="0"/>
                          </a:rPr>
                        </m:ctrlPr>
                      </m:sSubPr>
                      <m:e>
                        <m:r>
                          <a:rPr lang="en-US" sz="2400" i="1" spc="-20">
                            <a:solidFill>
                              <a:srgbClr val="000000"/>
                            </a:solidFill>
                            <a:effectLst/>
                            <a:latin typeface="Cambria Math" panose="02040503050406030204" pitchFamily="18" charset="0"/>
                            <a:ea typeface="Times New Roman" panose="02020603050405020304" pitchFamily="18" charset="0"/>
                          </a:rPr>
                          <m:t>=</m:t>
                        </m:r>
                        <m:f>
                          <m:fPr>
                            <m:ctrlPr>
                              <a:rPr lang="ru-RU" sz="2400" i="1" spc="-20">
                                <a:solidFill>
                                  <a:srgbClr val="000000"/>
                                </a:solidFill>
                                <a:effectLst/>
                                <a:latin typeface="Cambria Math" panose="02040503050406030204" pitchFamily="18" charset="0"/>
                                <a:ea typeface="Times New Roman" panose="02020603050405020304" pitchFamily="18" charset="0"/>
                              </a:rPr>
                            </m:ctrlPr>
                          </m:fPr>
                          <m:num>
                            <m:r>
                              <a:rPr lang="en-US" sz="2400" i="1" spc="-20">
                                <a:solidFill>
                                  <a:srgbClr val="000000"/>
                                </a:solidFill>
                                <a:effectLst/>
                                <a:latin typeface="Cambria Math" panose="02040503050406030204" pitchFamily="18" charset="0"/>
                                <a:ea typeface="Times New Roman" panose="02020603050405020304" pitchFamily="18" charset="0"/>
                              </a:rPr>
                              <m:t>𝑑</m:t>
                            </m:r>
                            <m:acc>
                              <m:accPr>
                                <m:chr m:val="⃗"/>
                                <m:ctrlPr>
                                  <a:rPr lang="ru-RU" sz="2400" i="1" spc="-20">
                                    <a:solidFill>
                                      <a:srgbClr val="000000"/>
                                    </a:solidFill>
                                    <a:effectLst/>
                                    <a:latin typeface="Cambria Math" panose="02040503050406030204" pitchFamily="18" charset="0"/>
                                    <a:ea typeface="Times New Roman" panose="02020603050405020304" pitchFamily="18" charset="0"/>
                                  </a:rPr>
                                </m:ctrlPr>
                              </m:accPr>
                              <m:e>
                                <m:r>
                                  <a:rPr lang="en-US" sz="2400" i="1" spc="-20">
                                    <a:solidFill>
                                      <a:srgbClr val="000000"/>
                                    </a:solidFill>
                                    <a:effectLst/>
                                    <a:latin typeface="Cambria Math" panose="02040503050406030204" pitchFamily="18" charset="0"/>
                                    <a:ea typeface="Times New Roman" panose="02020603050405020304" pitchFamily="18" charset="0"/>
                                  </a:rPr>
                                  <m:t>𝜈</m:t>
                                </m:r>
                              </m:e>
                            </m:acc>
                          </m:num>
                          <m:den>
                            <m:r>
                              <a:rPr lang="en-US" sz="2400" i="1" spc="-20">
                                <a:solidFill>
                                  <a:srgbClr val="000000"/>
                                </a:solidFill>
                                <a:effectLst/>
                                <a:latin typeface="Cambria Math" panose="02040503050406030204" pitchFamily="18" charset="0"/>
                                <a:ea typeface="Times New Roman" panose="02020603050405020304" pitchFamily="18" charset="0"/>
                              </a:rPr>
                              <m:t>𝑑𝑡</m:t>
                            </m:r>
                          </m:den>
                        </m:f>
                        <m:r>
                          <a:rPr lang="en-US" sz="2400" i="1" spc="-20">
                            <a:solidFill>
                              <a:srgbClr val="000000"/>
                            </a:solidFill>
                            <a:effectLst/>
                            <a:latin typeface="Cambria Math" panose="02040503050406030204" pitchFamily="18" charset="0"/>
                            <a:ea typeface="Times New Roman" panose="02020603050405020304" pitchFamily="18" charset="0"/>
                          </a:rPr>
                          <m:t>=</m:t>
                        </m:r>
                        <m:f>
                          <m:fPr>
                            <m:ctrlPr>
                              <a:rPr lang="ru-RU" sz="2400" i="1" spc="-20">
                                <a:solidFill>
                                  <a:srgbClr val="000000"/>
                                </a:solidFill>
                                <a:effectLst/>
                                <a:latin typeface="Cambria Math" panose="02040503050406030204" pitchFamily="18" charset="0"/>
                                <a:ea typeface="Times New Roman" panose="02020603050405020304" pitchFamily="18" charset="0"/>
                              </a:rPr>
                            </m:ctrlPr>
                          </m:fPr>
                          <m:num>
                            <m:sSup>
                              <m:sSupPr>
                                <m:ctrlPr>
                                  <a:rPr lang="ru-RU" sz="2400" i="1" spc="-20">
                                    <a:solidFill>
                                      <a:srgbClr val="000000"/>
                                    </a:solidFill>
                                    <a:effectLst/>
                                    <a:latin typeface="Cambria Math" panose="02040503050406030204" pitchFamily="18" charset="0"/>
                                    <a:ea typeface="Times New Roman" panose="02020603050405020304" pitchFamily="18" charset="0"/>
                                  </a:rPr>
                                </m:ctrlPr>
                              </m:sSupPr>
                              <m:e>
                                <m:r>
                                  <a:rPr lang="en-US" sz="2400" i="1" spc="-20">
                                    <a:solidFill>
                                      <a:srgbClr val="000000"/>
                                    </a:solidFill>
                                    <a:effectLst/>
                                    <a:latin typeface="Cambria Math" panose="02040503050406030204" pitchFamily="18" charset="0"/>
                                    <a:ea typeface="Times New Roman" panose="02020603050405020304" pitchFamily="18" charset="0"/>
                                  </a:rPr>
                                  <m:t>𝑑</m:t>
                                </m:r>
                              </m:e>
                              <m:sup>
                                <m:r>
                                  <a:rPr lang="en-US" sz="2400" i="1" spc="-20">
                                    <a:solidFill>
                                      <a:srgbClr val="000000"/>
                                    </a:solidFill>
                                    <a:effectLst/>
                                    <a:latin typeface="Cambria Math" panose="02040503050406030204" pitchFamily="18" charset="0"/>
                                    <a:ea typeface="Times New Roman" panose="02020603050405020304" pitchFamily="18" charset="0"/>
                                  </a:rPr>
                                  <m:t>2</m:t>
                                </m:r>
                              </m:sup>
                            </m:sSup>
                            <m:acc>
                              <m:accPr>
                                <m:chr m:val="⃗"/>
                                <m:ctrlPr>
                                  <a:rPr lang="ru-RU" sz="2400" i="1" spc="-20">
                                    <a:solidFill>
                                      <a:srgbClr val="000000"/>
                                    </a:solidFill>
                                    <a:effectLst/>
                                    <a:latin typeface="Cambria Math" panose="02040503050406030204" pitchFamily="18" charset="0"/>
                                    <a:ea typeface="Times New Roman" panose="02020603050405020304" pitchFamily="18" charset="0"/>
                                  </a:rPr>
                                </m:ctrlPr>
                              </m:accPr>
                              <m:e>
                                <m:r>
                                  <a:rPr lang="en-US" sz="2400" i="1" spc="-20">
                                    <a:solidFill>
                                      <a:srgbClr val="000000"/>
                                    </a:solidFill>
                                    <a:effectLst/>
                                    <a:latin typeface="Cambria Math" panose="02040503050406030204" pitchFamily="18" charset="0"/>
                                    <a:ea typeface="Times New Roman" panose="02020603050405020304" pitchFamily="18" charset="0"/>
                                  </a:rPr>
                                  <m:t>𝑟</m:t>
                                </m:r>
                              </m:e>
                            </m:acc>
                          </m:num>
                          <m:den>
                            <m:r>
                              <a:rPr lang="en-US" sz="2400" i="1" spc="-20">
                                <a:solidFill>
                                  <a:srgbClr val="000000"/>
                                </a:solidFill>
                                <a:effectLst/>
                                <a:latin typeface="Cambria Math" panose="02040503050406030204" pitchFamily="18" charset="0"/>
                                <a:ea typeface="Times New Roman" panose="02020603050405020304" pitchFamily="18" charset="0"/>
                              </a:rPr>
                              <m:t>𝑑</m:t>
                            </m:r>
                            <m:sSup>
                              <m:sSupPr>
                                <m:ctrlPr>
                                  <a:rPr lang="ru-RU" sz="2400" i="1" spc="-20">
                                    <a:solidFill>
                                      <a:srgbClr val="000000"/>
                                    </a:solidFill>
                                    <a:effectLst/>
                                    <a:latin typeface="Cambria Math" panose="02040503050406030204" pitchFamily="18" charset="0"/>
                                    <a:ea typeface="Times New Roman" panose="02020603050405020304" pitchFamily="18" charset="0"/>
                                  </a:rPr>
                                </m:ctrlPr>
                              </m:sSupPr>
                              <m:e>
                                <m:r>
                                  <a:rPr lang="en-US" sz="2400" i="1" spc="-20">
                                    <a:solidFill>
                                      <a:srgbClr val="000000"/>
                                    </a:solidFill>
                                    <a:effectLst/>
                                    <a:latin typeface="Cambria Math" panose="02040503050406030204" pitchFamily="18" charset="0"/>
                                    <a:ea typeface="Times New Roman" panose="02020603050405020304" pitchFamily="18" charset="0"/>
                                  </a:rPr>
                                  <m:t>𝑡</m:t>
                                </m:r>
                              </m:e>
                              <m:sup>
                                <m:r>
                                  <a:rPr lang="en-US" sz="2400" i="1" spc="-20">
                                    <a:solidFill>
                                      <a:srgbClr val="000000"/>
                                    </a:solidFill>
                                    <a:effectLst/>
                                    <a:latin typeface="Cambria Math" panose="02040503050406030204" pitchFamily="18" charset="0"/>
                                    <a:ea typeface="Times New Roman" panose="02020603050405020304" pitchFamily="18" charset="0"/>
                                  </a:rPr>
                                  <m:t>2</m:t>
                                </m:r>
                              </m:sup>
                            </m:sSup>
                          </m:den>
                        </m:f>
                      </m:e>
                      <m:sub>
                        <m:r>
                          <a:rPr lang="en-US" sz="2400" i="1" spc="-20">
                            <a:solidFill>
                              <a:srgbClr val="000000"/>
                            </a:solidFill>
                            <a:effectLst/>
                            <a:latin typeface="Cambria Math" panose="02040503050406030204" pitchFamily="18" charset="0"/>
                            <a:ea typeface="Times New Roman" panose="02020603050405020304" pitchFamily="18" charset="0"/>
                          </a:rPr>
                          <m:t> </m:t>
                        </m:r>
                      </m:sub>
                    </m:sSub>
                  </m:oMath>
                </a14:m>
                <a:r>
                  <a:rPr lang="en-US" sz="2400" spc="-20" dirty="0">
                    <a:solidFill>
                      <a:srgbClr val="000000"/>
                    </a:solidFill>
                    <a:effectLst/>
                    <a:latin typeface="Constantia" panose="02030602050306030303" pitchFamily="18" charset="0"/>
                    <a:ea typeface="Times New Roman" panose="02020603050405020304" pitchFamily="18" charset="0"/>
                  </a:rPr>
                  <a:t> 		</a:t>
                </a:r>
                <a:r>
                  <a:rPr lang="kk-KZ" sz="2400" dirty="0">
                    <a:solidFill>
                      <a:srgbClr val="000000"/>
                    </a:solidFill>
                    <a:effectLst/>
                    <a:latin typeface="Constantia" panose="02030602050306030303" pitchFamily="18" charset="0"/>
                    <a:ea typeface="Times New Roman" panose="02020603050405020304" pitchFamily="18" charset="0"/>
                  </a:rPr>
                  <a:t>(</a:t>
                </a:r>
                <a:r>
                  <a:rPr lang="en-US" sz="2400" dirty="0">
                    <a:solidFill>
                      <a:srgbClr val="000000"/>
                    </a:solidFill>
                    <a:effectLst/>
                    <a:latin typeface="Constantia" panose="02030602050306030303" pitchFamily="18" charset="0"/>
                    <a:ea typeface="Times New Roman" panose="02020603050405020304" pitchFamily="18" charset="0"/>
                  </a:rPr>
                  <a:t>6</a:t>
                </a:r>
                <a:r>
                  <a:rPr lang="kk-KZ" sz="2400" dirty="0">
                    <a:solidFill>
                      <a:srgbClr val="000000"/>
                    </a:solidFill>
                    <a:effectLst/>
                    <a:latin typeface="Constantia" panose="02030602050306030303" pitchFamily="18" charset="0"/>
                    <a:ea typeface="Times New Roman" panose="02020603050405020304" pitchFamily="18" charset="0"/>
                  </a:rPr>
                  <a:t>.5)</a:t>
                </a:r>
                <a:endParaRPr lang="ru-RU" sz="1400" dirty="0">
                  <a:effectLst/>
                  <a:latin typeface="Constantia" panose="02030602050306030303" pitchFamily="18" charset="0"/>
                  <a:ea typeface="Times New Roman" panose="02020603050405020304" pitchFamily="18" charset="0"/>
                </a:endParaRPr>
              </a:p>
              <a:p>
                <a:pPr indent="288290" algn="r"/>
                <a:r>
                  <a:rPr lang="kk-KZ" sz="2400" dirty="0">
                    <a:effectLst/>
                    <a:latin typeface="Constantia" panose="02030602050306030303" pitchFamily="18" charset="0"/>
                    <a:ea typeface="Times New Roman" panose="02020603050405020304" pitchFamily="18" charset="0"/>
                  </a:rPr>
                  <a:t> </a:t>
                </a:r>
                <a:endParaRPr lang="ru-RU" sz="1400" dirty="0">
                  <a:effectLst/>
                  <a:latin typeface="Constantia" panose="02030602050306030303" pitchFamily="18" charset="0"/>
                  <a:ea typeface="Times New Roman" panose="02020603050405020304" pitchFamily="18" charset="0"/>
                </a:endParaRPr>
              </a:p>
              <a:p>
                <a:pPr algn="just"/>
                <a:r>
                  <a:rPr lang="kk-KZ" sz="2400" spc="-50" dirty="0">
                    <a:solidFill>
                      <a:srgbClr val="000000"/>
                    </a:solidFill>
                    <a:effectLst/>
                    <a:latin typeface="Constantia" panose="02030602050306030303" pitchFamily="18" charset="0"/>
                    <a:ea typeface="Times New Roman" panose="02020603050405020304" pitchFamily="18" charset="0"/>
                  </a:rPr>
                  <a:t>нүктенің берілген </a:t>
                </a:r>
                <a:r>
                  <a:rPr lang="kk-KZ" sz="2400" i="1" spc="-35" dirty="0">
                    <a:solidFill>
                      <a:srgbClr val="000000"/>
                    </a:solidFill>
                    <a:effectLst/>
                    <a:latin typeface="Constantia" panose="02030602050306030303" pitchFamily="18" charset="0"/>
                    <a:ea typeface="Times New Roman" panose="02020603050405020304" pitchFamily="18" charset="0"/>
                  </a:rPr>
                  <a:t>t</a:t>
                </a:r>
                <a:r>
                  <a:rPr lang="kk-KZ" sz="2400" spc="-35" dirty="0">
                    <a:solidFill>
                      <a:srgbClr val="000000"/>
                    </a:solidFill>
                    <a:effectLst/>
                    <a:latin typeface="Constantia" panose="02030602050306030303" pitchFamily="18" charset="0"/>
                    <a:ea typeface="Times New Roman" panose="02020603050405020304" pitchFamily="18" charset="0"/>
                  </a:rPr>
                  <a:t> уақыт мезетіндегі үдеуі деп</a:t>
                </a:r>
                <a:r>
                  <a:rPr lang="kk-KZ" sz="2400" spc="-20" dirty="0">
                    <a:solidFill>
                      <a:srgbClr val="000000"/>
                    </a:solidFill>
                    <a:effectLst/>
                    <a:latin typeface="Constantia" panose="02030602050306030303" pitchFamily="18" charset="0"/>
                    <a:ea typeface="Times New Roman" panose="02020603050405020304" pitchFamily="18" charset="0"/>
                  </a:rPr>
                  <a:t> </a:t>
                </a:r>
                <a:r>
                  <a:rPr lang="kk-KZ" sz="2400" spc="-35" dirty="0">
                    <a:solidFill>
                      <a:srgbClr val="000000"/>
                    </a:solidFill>
                    <a:effectLst/>
                    <a:latin typeface="Constantia" panose="02030602050306030303" pitchFamily="18" charset="0"/>
                    <a:ea typeface="Times New Roman" panose="02020603050405020304" pitchFamily="18" charset="0"/>
                  </a:rPr>
                  <a:t>аталады.</a:t>
                </a:r>
                <a:r>
                  <a:rPr lang="kk-KZ" sz="2400" spc="-20" dirty="0">
                    <a:solidFill>
                      <a:srgbClr val="000000"/>
                    </a:solidFill>
                    <a:effectLst/>
                    <a:latin typeface="Constantia" panose="02030602050306030303" pitchFamily="18" charset="0"/>
                    <a:ea typeface="Times New Roman" panose="02020603050405020304" pitchFamily="18" charset="0"/>
                  </a:rPr>
                  <a:t> Сонымен, нүктенің берілген уақыт мезетіндегі үдеу векторы жылдамдық векторының уақыт бойынша бірінші ретті туындысына, яғни нүктенің радиус-векторының екінші ретті туындысына тең</a:t>
                </a:r>
                <a:r>
                  <a:rPr lang="en-US" sz="2400" spc="-20" dirty="0">
                    <a:solidFill>
                      <a:srgbClr val="000000"/>
                    </a:solidFill>
                    <a:effectLst/>
                    <a:latin typeface="Constantia" panose="02030602050306030303" pitchFamily="18" charset="0"/>
                    <a:ea typeface="Times New Roman" panose="02020603050405020304" pitchFamily="18" charset="0"/>
                  </a:rPr>
                  <a:t>.</a:t>
                </a:r>
                <a:endParaRPr lang="ru-RU" sz="1400" dirty="0">
                  <a:effectLst/>
                  <a:latin typeface="Constantia" panose="02030602050306030303" pitchFamily="18" charset="0"/>
                  <a:ea typeface="Times New Roman" panose="02020603050405020304" pitchFamily="18" charset="0"/>
                </a:endParaRPr>
              </a:p>
            </p:txBody>
          </p:sp>
        </mc:Choice>
        <mc:Fallback>
          <p:sp>
            <p:nvSpPr>
              <p:cNvPr id="3" name="TextBox 2">
                <a:extLst>
                  <a:ext uri="{FF2B5EF4-FFF2-40B4-BE49-F238E27FC236}">
                    <a16:creationId xmlns:a16="http://schemas.microsoft.com/office/drawing/2014/main" id="{D5AAC7A5-1372-4585-BBEC-251C0398B777}"/>
                  </a:ext>
                </a:extLst>
              </p:cNvPr>
              <p:cNvSpPr txBox="1">
                <a:spLocks noRot="1" noChangeAspect="1" noMove="1" noResize="1" noEditPoints="1" noAdjustHandles="1" noChangeArrowheads="1" noChangeShapeType="1" noTextEdit="1"/>
              </p:cNvSpPr>
              <p:nvPr/>
            </p:nvSpPr>
            <p:spPr>
              <a:xfrm>
                <a:off x="1331640" y="1556792"/>
                <a:ext cx="6912768" cy="3301930"/>
              </a:xfrm>
              <a:prstGeom prst="rect">
                <a:avLst/>
              </a:prstGeom>
              <a:blipFill>
                <a:blip r:embed="rId2"/>
                <a:stretch>
                  <a:fillRect l="-1323" r="-1411" b="-3321"/>
                </a:stretch>
              </a:blipFill>
            </p:spPr>
            <p:txBody>
              <a:bodyPr/>
              <a:lstStyle/>
              <a:p>
                <a:r>
                  <a:rPr lang="ru-RU">
                    <a:noFill/>
                  </a:rPr>
                  <a:t> </a:t>
                </a:r>
              </a:p>
            </p:txBody>
          </p:sp>
        </mc:Fallback>
      </mc:AlternateContent>
    </p:spTree>
    <p:extLst>
      <p:ext uri="{BB962C8B-B14F-4D97-AF65-F5344CB8AC3E}">
        <p14:creationId xmlns:p14="http://schemas.microsoft.com/office/powerpoint/2010/main" val="1191917066"/>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304D545-A88D-41E5-80F0-9EDDB439F4C2}"/>
              </a:ext>
            </a:extLst>
          </p:cNvPr>
          <p:cNvSpPr txBox="1"/>
          <p:nvPr/>
        </p:nvSpPr>
        <p:spPr>
          <a:xfrm>
            <a:off x="971600" y="332656"/>
            <a:ext cx="7776864" cy="1938992"/>
          </a:xfrm>
          <a:prstGeom prst="rect">
            <a:avLst/>
          </a:prstGeom>
          <a:noFill/>
        </p:spPr>
        <p:txBody>
          <a:bodyPr wrap="square">
            <a:spAutoFit/>
          </a:bodyPr>
          <a:lstStyle/>
          <a:p>
            <a:pPr indent="288290" algn="just"/>
            <a:r>
              <a:rPr lang="kk-KZ" sz="2000" i="1" spc="-20" dirty="0">
                <a:solidFill>
                  <a:srgbClr val="000000"/>
                </a:solidFill>
                <a:effectLst/>
                <a:latin typeface="Constantia" panose="02030602050306030303" pitchFamily="18" charset="0"/>
                <a:ea typeface="Times New Roman" panose="02020603050405020304" pitchFamily="18" charset="0"/>
              </a:rPr>
              <a:t>Қозғалыс координаттық тәсілімен берілген жағдайда нүктенің жылдамдығы мен үдеуі </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Келесі теореманы қолданамыз: вектордың туындысының қарастырылатын СЖ-нің қозғалмайтын өсіне проекциясы вектордың сол өске проекциясының туындысына тең.</a:t>
            </a:r>
            <a:endParaRPr lang="ru-RU" sz="1200" dirty="0">
              <a:effectLst/>
              <a:latin typeface="Constantia" panose="02030602050306030303" pitchFamily="18" charset="0"/>
              <a:ea typeface="Times New Roman" panose="02020603050405020304" pitchFamily="18" charset="0"/>
            </a:endParaRPr>
          </a:p>
          <a:p>
            <a:pPr indent="288290" algn="just"/>
            <a:r>
              <a:rPr lang="kk-KZ" sz="2000" spc="-40" dirty="0">
                <a:solidFill>
                  <a:srgbClr val="000000"/>
                </a:solidFill>
                <a:effectLst/>
                <a:latin typeface="Constantia" panose="02030602050306030303" pitchFamily="18" charset="0"/>
                <a:ea typeface="Times New Roman" panose="02020603050405020304" pitchFamily="18" charset="0"/>
              </a:rPr>
              <a:t>Сонда жылдамдықтың проекциялы үшін келесі орын алады </a:t>
            </a:r>
            <a:endParaRPr lang="ru-RU" sz="1200" dirty="0">
              <a:effectLst/>
              <a:latin typeface="Constantia" panose="02030602050306030303" pitchFamily="18" charset="0"/>
              <a:ea typeface="Times New Roman" panose="02020603050405020304" pitchFamily="18" charset="0"/>
            </a:endParaRPr>
          </a:p>
        </p:txBody>
      </p:sp>
      <p:pic>
        <p:nvPicPr>
          <p:cNvPr id="4" name="Рисунок 3">
            <a:extLst>
              <a:ext uri="{FF2B5EF4-FFF2-40B4-BE49-F238E27FC236}">
                <a16:creationId xmlns:a16="http://schemas.microsoft.com/office/drawing/2014/main" id="{22D956BE-E035-4B0B-86F0-85D852618F2E}"/>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547664" y="2492896"/>
            <a:ext cx="2540868" cy="660648"/>
          </a:xfrm>
          <a:prstGeom prst="rect">
            <a:avLst/>
          </a:prstGeom>
          <a:noFill/>
          <a:ln>
            <a:noFill/>
          </a:ln>
        </p:spPr>
      </p:pic>
      <p:sp>
        <p:nvSpPr>
          <p:cNvPr id="7" name="TextBox 6">
            <a:extLst>
              <a:ext uri="{FF2B5EF4-FFF2-40B4-BE49-F238E27FC236}">
                <a16:creationId xmlns:a16="http://schemas.microsoft.com/office/drawing/2014/main" id="{2D10E831-0285-422A-A0C0-DB537740F9CB}"/>
              </a:ext>
            </a:extLst>
          </p:cNvPr>
          <p:cNvSpPr txBox="1"/>
          <p:nvPr/>
        </p:nvSpPr>
        <p:spPr>
          <a:xfrm>
            <a:off x="4548476" y="2651603"/>
            <a:ext cx="4572000" cy="369332"/>
          </a:xfrm>
          <a:prstGeom prst="rect">
            <a:avLst/>
          </a:prstGeom>
          <a:noFill/>
        </p:spPr>
        <p:txBody>
          <a:bodyPr wrap="square">
            <a:spAutoFit/>
          </a:bodyPr>
          <a:lstStyle/>
          <a:p>
            <a:pPr algn="just"/>
            <a:r>
              <a:rPr lang="kk-KZ" sz="1800" spc="-40" dirty="0">
                <a:solidFill>
                  <a:srgbClr val="000000"/>
                </a:solidFill>
                <a:effectLst/>
                <a:latin typeface="Times New Roman" panose="02020603050405020304" pitchFamily="18" charset="0"/>
                <a:ea typeface="Times New Roman" panose="02020603050405020304" pitchFamily="18" charset="0"/>
              </a:rPr>
              <a:t>немесе </a:t>
            </a:r>
            <a:endParaRPr lang="ru-RU" sz="1100" dirty="0">
              <a:effectLst/>
              <a:latin typeface="Times New Roman" panose="02020603050405020304" pitchFamily="18" charset="0"/>
              <a:ea typeface="Times New Roman" panose="02020603050405020304" pitchFamily="18" charset="0"/>
            </a:endParaRPr>
          </a:p>
        </p:txBody>
      </p:sp>
      <p:pic>
        <p:nvPicPr>
          <p:cNvPr id="8" name="Рисунок 7">
            <a:extLst>
              <a:ext uri="{FF2B5EF4-FFF2-40B4-BE49-F238E27FC236}">
                <a16:creationId xmlns:a16="http://schemas.microsoft.com/office/drawing/2014/main" id="{19072E06-816F-4A1E-A478-A8ED0139746B}"/>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5868144" y="2638554"/>
            <a:ext cx="2540868" cy="369332"/>
          </a:xfrm>
          <a:prstGeom prst="rect">
            <a:avLst/>
          </a:prstGeom>
          <a:noFill/>
          <a:ln>
            <a:noFill/>
          </a:ln>
        </p:spPr>
      </p:pic>
      <p:sp>
        <p:nvSpPr>
          <p:cNvPr id="11" name="TextBox 10">
            <a:extLst>
              <a:ext uri="{FF2B5EF4-FFF2-40B4-BE49-F238E27FC236}">
                <a16:creationId xmlns:a16="http://schemas.microsoft.com/office/drawing/2014/main" id="{1391D8A3-5B57-4CAB-91E3-76E558EA91AC}"/>
              </a:ext>
            </a:extLst>
          </p:cNvPr>
          <p:cNvSpPr txBox="1"/>
          <p:nvPr/>
        </p:nvSpPr>
        <p:spPr>
          <a:xfrm>
            <a:off x="1115616" y="3429000"/>
            <a:ext cx="7416824" cy="1323439"/>
          </a:xfrm>
          <a:prstGeom prst="rect">
            <a:avLst/>
          </a:prstGeom>
          <a:noFill/>
        </p:spPr>
        <p:txBody>
          <a:bodyPr wrap="square">
            <a:spAutoFit/>
          </a:bodyPr>
          <a:lstStyle/>
          <a:p>
            <a:pPr indent="288290" algn="just"/>
            <a:r>
              <a:rPr lang="kk-KZ" sz="2000" spc="-40" dirty="0">
                <a:solidFill>
                  <a:srgbClr val="000000"/>
                </a:solidFill>
                <a:effectLst/>
                <a:latin typeface="Constantia" panose="02030602050306030303" pitchFamily="18" charset="0"/>
                <a:ea typeface="Times New Roman" panose="02020603050405020304" pitchFamily="18" charset="0"/>
              </a:rPr>
              <a:t>Сонымен, жылдамдықтың координаттық өстерге проекциялары сәйкес координаттардың уақыт бойынша бірінші ретті туындыларына тең. </a:t>
            </a:r>
            <a:endParaRPr lang="ru-RU" sz="1200" dirty="0">
              <a:effectLst/>
              <a:latin typeface="Constantia" panose="02030602050306030303" pitchFamily="18" charset="0"/>
              <a:ea typeface="Times New Roman" panose="02020603050405020304" pitchFamily="18" charset="0"/>
            </a:endParaRPr>
          </a:p>
          <a:p>
            <a:pPr indent="288290" algn="just"/>
            <a:r>
              <a:rPr lang="kk-KZ" sz="2000" spc="-40" dirty="0">
                <a:solidFill>
                  <a:srgbClr val="000000"/>
                </a:solidFill>
                <a:effectLst/>
                <a:latin typeface="Constantia" panose="02030602050306030303" pitchFamily="18" charset="0"/>
                <a:ea typeface="Times New Roman" panose="02020603050405020304" pitchFamily="18" charset="0"/>
              </a:rPr>
              <a:t>Үдеудің проекциялары үшін келесі болады </a:t>
            </a:r>
            <a:endParaRPr lang="ru-RU" sz="1200" dirty="0">
              <a:effectLst/>
              <a:latin typeface="Constantia" panose="02030602050306030303" pitchFamily="18" charset="0"/>
              <a:ea typeface="Times New Roman" panose="02020603050405020304" pitchFamily="18" charset="0"/>
            </a:endParaRPr>
          </a:p>
        </p:txBody>
      </p:sp>
      <p:pic>
        <p:nvPicPr>
          <p:cNvPr id="20" name="Рисунок 19">
            <a:extLst>
              <a:ext uri="{FF2B5EF4-FFF2-40B4-BE49-F238E27FC236}">
                <a16:creationId xmlns:a16="http://schemas.microsoft.com/office/drawing/2014/main" id="{06479251-0C7B-41B5-86D8-6C5403AEB090}"/>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1691680" y="5210960"/>
            <a:ext cx="1675631" cy="725862"/>
          </a:xfrm>
          <a:prstGeom prst="rect">
            <a:avLst/>
          </a:prstGeom>
          <a:noFill/>
          <a:ln>
            <a:noFill/>
          </a:ln>
        </p:spPr>
      </p:pic>
      <p:pic>
        <p:nvPicPr>
          <p:cNvPr id="21" name="Рисунок 20">
            <a:extLst>
              <a:ext uri="{FF2B5EF4-FFF2-40B4-BE49-F238E27FC236}">
                <a16:creationId xmlns:a16="http://schemas.microsoft.com/office/drawing/2014/main" id="{A1BA03FE-0624-4047-895B-1080163818E9}"/>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4218614" y="5144734"/>
            <a:ext cx="1458069" cy="725862"/>
          </a:xfrm>
          <a:prstGeom prst="rect">
            <a:avLst/>
          </a:prstGeom>
          <a:noFill/>
          <a:ln>
            <a:noFill/>
          </a:ln>
        </p:spPr>
      </p:pic>
      <p:pic>
        <p:nvPicPr>
          <p:cNvPr id="22" name="Рисунок 21">
            <a:extLst>
              <a:ext uri="{FF2B5EF4-FFF2-40B4-BE49-F238E27FC236}">
                <a16:creationId xmlns:a16="http://schemas.microsoft.com/office/drawing/2014/main" id="{5C8A412C-D54E-4ABF-B152-B269030F6817}"/>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6457716" y="5144734"/>
            <a:ext cx="1458069" cy="718801"/>
          </a:xfrm>
          <a:prstGeom prst="rect">
            <a:avLst/>
          </a:prstGeom>
          <a:noFill/>
          <a:ln>
            <a:noFill/>
          </a:ln>
        </p:spPr>
      </p:pic>
    </p:spTree>
    <p:extLst>
      <p:ext uri="{BB962C8B-B14F-4D97-AF65-F5344CB8AC3E}">
        <p14:creationId xmlns:p14="http://schemas.microsoft.com/office/powerpoint/2010/main" val="1359054426"/>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E929C918-6DA3-4605-A28A-DBA4F540D741}"/>
                  </a:ext>
                </a:extLst>
              </p:cNvPr>
              <p:cNvSpPr txBox="1"/>
              <p:nvPr/>
            </p:nvSpPr>
            <p:spPr>
              <a:xfrm>
                <a:off x="971600" y="476672"/>
                <a:ext cx="7560840" cy="3785652"/>
              </a:xfrm>
              <a:prstGeom prst="rect">
                <a:avLst/>
              </a:prstGeom>
              <a:noFill/>
            </p:spPr>
            <p:txBody>
              <a:bodyPr wrap="square">
                <a:spAutoFit/>
              </a:bodyPr>
              <a:lstStyle/>
              <a:p>
                <a:pPr indent="288290" algn="just"/>
                <a:r>
                  <a:rPr lang="ru-RU" sz="2000" i="1" dirty="0" err="1">
                    <a:solidFill>
                      <a:srgbClr val="000000"/>
                    </a:solidFill>
                    <a:effectLst/>
                    <a:latin typeface="Constantia" panose="02030602050306030303" pitchFamily="18" charset="0"/>
                    <a:ea typeface="Times New Roman" panose="02020603050405020304" pitchFamily="18" charset="0"/>
                  </a:rPr>
                  <a:t>Нүктенің</a:t>
                </a:r>
                <a:r>
                  <a:rPr lang="ru-RU" sz="2000" i="1" dirty="0">
                    <a:solidFill>
                      <a:srgbClr val="000000"/>
                    </a:solidFill>
                    <a:effectLst/>
                    <a:latin typeface="Constantia" panose="02030602050306030303" pitchFamily="18" charset="0"/>
                    <a:ea typeface="Times New Roman" panose="02020603050405020304" pitchFamily="18" charset="0"/>
                  </a:rPr>
                  <a:t> </a:t>
                </a:r>
                <a:r>
                  <a:rPr lang="ru-RU" sz="2000" i="1" dirty="0" err="1">
                    <a:solidFill>
                      <a:srgbClr val="000000"/>
                    </a:solidFill>
                    <a:effectLst/>
                    <a:latin typeface="Constantia" panose="02030602050306030303" pitchFamily="18" charset="0"/>
                    <a:ea typeface="Times New Roman" panose="02020603050405020304" pitchFamily="18" charset="0"/>
                  </a:rPr>
                  <a:t>жылдамдығы</a:t>
                </a:r>
                <a:r>
                  <a:rPr lang="ru-RU" sz="2000" i="1" dirty="0">
                    <a:solidFill>
                      <a:srgbClr val="000000"/>
                    </a:solidFill>
                    <a:effectLst/>
                    <a:latin typeface="Constantia" panose="02030602050306030303" pitchFamily="18" charset="0"/>
                    <a:ea typeface="Times New Roman" panose="02020603050405020304" pitchFamily="18" charset="0"/>
                  </a:rPr>
                  <a:t> мен </a:t>
                </a:r>
                <a:r>
                  <a:rPr lang="ru-RU" sz="2000" i="1" dirty="0" err="1">
                    <a:solidFill>
                      <a:srgbClr val="000000"/>
                    </a:solidFill>
                    <a:effectLst/>
                    <a:latin typeface="Constantia" panose="02030602050306030303" pitchFamily="18" charset="0"/>
                    <a:ea typeface="Times New Roman" panose="02020603050405020304" pitchFamily="18" charset="0"/>
                  </a:rPr>
                  <a:t>үдеуі</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Енді нүкте қозғалысы әртүрлі тәсілмен берілген кезде оның негізгі кинематикалық сипаттамаларының қалай анықталатынын қарастырамыз. </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Нүкте қозғалысының негізгі кинематикалық сипаттамаларының бірі – жылдамдық. Нүктенің жылдамдығы деп оның қозғалысының шапшаңдығы мен бағытын сипаттайтын векторлық шаманы айтады. </a:t>
                </a:r>
                <a:endParaRPr lang="ru-RU" sz="1200" dirty="0">
                  <a:effectLst/>
                  <a:latin typeface="Constantia" panose="02030602050306030303" pitchFamily="18" charset="0"/>
                  <a:ea typeface="Times New Roman" panose="02020603050405020304" pitchFamily="18" charset="0"/>
                </a:endParaRPr>
              </a:p>
              <a:p>
                <a:pPr indent="288290" algn="just"/>
                <a:r>
                  <a:rPr lang="kk-KZ" sz="2000" i="1" dirty="0">
                    <a:solidFill>
                      <a:srgbClr val="000000"/>
                    </a:solidFill>
                    <a:effectLst/>
                    <a:latin typeface="Constantia" panose="02030602050306030303" pitchFamily="18" charset="0"/>
                    <a:ea typeface="Times New Roman" panose="02020603050405020304" pitchFamily="18" charset="0"/>
                  </a:rPr>
                  <a:t>1. Векторлық тәсіл.</a:t>
                </a:r>
                <a:r>
                  <a:rPr lang="kk-KZ" sz="2000" dirty="0">
                    <a:solidFill>
                      <a:srgbClr val="000000"/>
                    </a:solidFill>
                    <a:effectLst/>
                    <a:latin typeface="Constantia" panose="02030602050306030303" pitchFamily="18" charset="0"/>
                    <a:ea typeface="Times New Roman" panose="02020603050405020304" pitchFamily="18" charset="0"/>
                  </a:rPr>
                  <a:t> Нүктенің </a:t>
                </a:r>
                <a:r>
                  <a:rPr lang="kk-KZ" sz="2000" i="1" dirty="0">
                    <a:solidFill>
                      <a:srgbClr val="000000"/>
                    </a:solidFill>
                    <a:effectLst/>
                    <a:latin typeface="Constantia" panose="02030602050306030303" pitchFamily="18" charset="0"/>
                    <a:ea typeface="Times New Roman" panose="02020603050405020304" pitchFamily="18" charset="0"/>
                  </a:rPr>
                  <a:t>t</a:t>
                </a:r>
                <a:r>
                  <a:rPr lang="kk-KZ" sz="2000" dirty="0">
                    <a:solidFill>
                      <a:srgbClr val="000000"/>
                    </a:solidFill>
                    <a:effectLst/>
                    <a:latin typeface="Constantia" panose="02030602050306030303" pitchFamily="18" charset="0"/>
                    <a:ea typeface="Times New Roman" panose="02020603050405020304" pitchFamily="18" charset="0"/>
                  </a:rPr>
                  <a:t> уақыттағы орны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𝑟</m:t>
                        </m:r>
                      </m:e>
                    </m:acc>
                  </m:oMath>
                </a14:m>
                <a:r>
                  <a:rPr lang="kk-KZ" sz="2000" dirty="0">
                    <a:solidFill>
                      <a:srgbClr val="000000"/>
                    </a:solidFill>
                    <a:effectLst/>
                    <a:latin typeface="Constantia" panose="02030602050306030303" pitchFamily="18" charset="0"/>
                    <a:ea typeface="Times New Roman" panose="02020603050405020304" pitchFamily="18" charset="0"/>
                  </a:rPr>
                  <a:t>(t), ал t+∆t уақыттағы орны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m:rPr>
                            <m:sty m:val="p"/>
                          </m:rPr>
                          <a:rPr lang="kk-KZ" sz="2000">
                            <a:solidFill>
                              <a:srgbClr val="000000"/>
                            </a:solidFill>
                            <a:effectLst/>
                            <a:latin typeface="Cambria Math" panose="02040503050406030204" pitchFamily="18" charset="0"/>
                            <a:ea typeface="Times New Roman" panose="02020603050405020304" pitchFamily="18" charset="0"/>
                          </a:rPr>
                          <m:t>r</m:t>
                        </m:r>
                      </m:e>
                    </m:acc>
                  </m:oMath>
                </a14:m>
                <a:r>
                  <a:rPr lang="kk-KZ" sz="2000" dirty="0">
                    <a:solidFill>
                      <a:srgbClr val="000000"/>
                    </a:solidFill>
                    <a:effectLst/>
                    <a:latin typeface="Constantia" panose="02030602050306030303" pitchFamily="18" charset="0"/>
                    <a:ea typeface="Times New Roman" panose="02020603050405020304" pitchFamily="18" charset="0"/>
                  </a:rPr>
                  <a:t>(t+∆t) радиус-векторымен анықталсын (6.5-сурет). Осы векторлардың айырмасын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𝑟</m:t>
                        </m:r>
                      </m:e>
                    </m:acc>
                  </m:oMath>
                </a14:m>
                <a:r>
                  <a:rPr lang="kk-KZ" sz="2000" dirty="0">
                    <a:solidFill>
                      <a:srgbClr val="000000"/>
                    </a:solidFill>
                    <a:effectLst/>
                    <a:latin typeface="Constantia" panose="02030602050306030303" pitchFamily="18" charset="0"/>
                    <a:ea typeface="Times New Roman" panose="02020603050405020304" pitchFamily="18" charset="0"/>
                  </a:rPr>
                  <a:t> арқылы белгілейміз, яғни</a:t>
                </a:r>
                <a:endParaRPr lang="ru-RU" sz="1200" dirty="0">
                  <a:effectLst/>
                  <a:latin typeface="Constantia" panose="02030602050306030303" pitchFamily="18" charset="0"/>
                  <a:ea typeface="Times New Roman" panose="02020603050405020304" pitchFamily="18" charset="0"/>
                </a:endParaRPr>
              </a:p>
            </p:txBody>
          </p:sp>
        </mc:Choice>
        <mc:Fallback>
          <p:sp>
            <p:nvSpPr>
              <p:cNvPr id="3" name="TextBox 2">
                <a:extLst>
                  <a:ext uri="{FF2B5EF4-FFF2-40B4-BE49-F238E27FC236}">
                    <a16:creationId xmlns:a16="http://schemas.microsoft.com/office/drawing/2014/main" id="{E929C918-6DA3-4605-A28A-DBA4F540D741}"/>
                  </a:ext>
                </a:extLst>
              </p:cNvPr>
              <p:cNvSpPr txBox="1">
                <a:spLocks noRot="1" noChangeAspect="1" noMove="1" noResize="1" noEditPoints="1" noAdjustHandles="1" noChangeArrowheads="1" noChangeShapeType="1" noTextEdit="1"/>
              </p:cNvSpPr>
              <p:nvPr/>
            </p:nvSpPr>
            <p:spPr>
              <a:xfrm>
                <a:off x="971600" y="476672"/>
                <a:ext cx="7560840" cy="3785652"/>
              </a:xfrm>
              <a:prstGeom prst="rect">
                <a:avLst/>
              </a:prstGeom>
              <a:blipFill>
                <a:blip r:embed="rId2"/>
                <a:stretch>
                  <a:fillRect l="-806" t="-1127" r="-806" b="-1932"/>
                </a:stretch>
              </a:blipFill>
            </p:spPr>
            <p:txBody>
              <a:bodyPr/>
              <a:lstStyle/>
              <a:p>
                <a:r>
                  <a:rPr lang="ru-RU">
                    <a:noFill/>
                  </a:rPr>
                  <a:t> </a:t>
                </a:r>
              </a:p>
            </p:txBody>
          </p:sp>
        </mc:Fallback>
      </mc:AlternateContent>
      <p:pic>
        <p:nvPicPr>
          <p:cNvPr id="4" name="Рисунок 3">
            <a:extLst>
              <a:ext uri="{FF2B5EF4-FFF2-40B4-BE49-F238E27FC236}">
                <a16:creationId xmlns:a16="http://schemas.microsoft.com/office/drawing/2014/main" id="{0B205D43-4802-4A8A-ABE2-0A7A58D498B6}"/>
              </a:ext>
            </a:extLst>
          </p:cNvPr>
          <p:cNvPicPr/>
          <p:nvPr/>
        </p:nvPicPr>
        <p:blipFill>
          <a:blip r:embed="rId3"/>
          <a:stretch>
            <a:fillRect/>
          </a:stretch>
        </p:blipFill>
        <p:spPr>
          <a:xfrm>
            <a:off x="3419872" y="4437112"/>
            <a:ext cx="2992482" cy="576064"/>
          </a:xfrm>
          <a:prstGeom prst="rect">
            <a:avLst/>
          </a:prstGeom>
        </p:spPr>
      </p:pic>
      <p:sp>
        <p:nvSpPr>
          <p:cNvPr id="7" name="TextBox 6">
            <a:extLst>
              <a:ext uri="{FF2B5EF4-FFF2-40B4-BE49-F238E27FC236}">
                <a16:creationId xmlns:a16="http://schemas.microsoft.com/office/drawing/2014/main" id="{2D3A9EE3-37B6-4050-8D05-705E2DFDEFC1}"/>
              </a:ext>
            </a:extLst>
          </p:cNvPr>
          <p:cNvSpPr txBox="1"/>
          <p:nvPr/>
        </p:nvSpPr>
        <p:spPr>
          <a:xfrm>
            <a:off x="1043608" y="5301208"/>
            <a:ext cx="7560840" cy="984885"/>
          </a:xfrm>
          <a:prstGeom prst="rect">
            <a:avLst/>
          </a:prstGeom>
          <a:noFill/>
        </p:spPr>
        <p:txBody>
          <a:bodyPr wrap="square">
            <a:spAutoFit/>
          </a:bodyPr>
          <a:lstStyle/>
          <a:p>
            <a:pPr indent="288290" algn="just"/>
            <a:r>
              <a:rPr lang="kk-KZ" sz="1800" dirty="0">
                <a:effectLst/>
                <a:latin typeface="Times New Roman" panose="02020603050405020304" pitchFamily="18" charset="0"/>
                <a:ea typeface="Times New Roman" panose="02020603050405020304" pitchFamily="18" charset="0"/>
              </a:rPr>
              <a:t> </a:t>
            </a:r>
            <a:endParaRPr lang="ru-RU" sz="1100" dirty="0">
              <a:effectLst/>
              <a:latin typeface="Times New Roman" panose="02020603050405020304" pitchFamily="18" charset="0"/>
              <a:ea typeface="Times New Roman" panose="02020603050405020304" pitchFamily="18" charset="0"/>
            </a:endParaRPr>
          </a:p>
          <a:p>
            <a:pPr indent="288290" algn="just"/>
            <a:r>
              <a:rPr lang="kk-KZ" sz="2000" dirty="0">
                <a:solidFill>
                  <a:srgbClr val="000000"/>
                </a:solidFill>
                <a:latin typeface="Constantia" panose="02030602050306030303" pitchFamily="18" charset="0"/>
              </a:rPr>
              <a:t>Бұл вектор нүктенің элементар ∆t уақыттағы элементар орын ауыстыруы деп аталады. </a:t>
            </a:r>
            <a:endParaRPr lang="ru-RU" sz="2000" dirty="0">
              <a:solidFill>
                <a:srgbClr val="000000"/>
              </a:solidFill>
              <a:latin typeface="Constantia" panose="02030602050306030303" pitchFamily="18" charset="0"/>
            </a:endParaRPr>
          </a:p>
        </p:txBody>
      </p:sp>
    </p:spTree>
    <p:extLst>
      <p:ext uri="{BB962C8B-B14F-4D97-AF65-F5344CB8AC3E}">
        <p14:creationId xmlns:p14="http://schemas.microsoft.com/office/powerpoint/2010/main" val="3083365040"/>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00EF70E3-54EF-427C-AA54-1EED153C93BE}"/>
                  </a:ext>
                </a:extLst>
              </p:cNvPr>
              <p:cNvSpPr txBox="1"/>
              <p:nvPr/>
            </p:nvSpPr>
            <p:spPr>
              <a:xfrm>
                <a:off x="755576" y="188640"/>
                <a:ext cx="7848872" cy="984885"/>
              </a:xfrm>
              <a:prstGeom prst="rect">
                <a:avLst/>
              </a:prstGeom>
              <a:noFill/>
            </p:spPr>
            <p:txBody>
              <a:bodyPr wrap="square">
                <a:spAutoFit/>
              </a:bodyPr>
              <a:lstStyle/>
              <a:p>
                <a:pPr indent="288290" algn="just"/>
                <a:r>
                  <a:rPr lang="kk-KZ" sz="2000" dirty="0">
                    <a:solidFill>
                      <a:srgbClr val="000000"/>
                    </a:solidFill>
                    <a:effectLst/>
                    <a:latin typeface="Constantia" panose="02030602050306030303" pitchFamily="18" charset="0"/>
                    <a:ea typeface="Times New Roman" panose="02020603050405020304" pitchFamily="18" charset="0"/>
                  </a:rPr>
                  <a:t>Элементар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𝑟</m:t>
                        </m:r>
                      </m:e>
                    </m:acc>
                  </m:oMath>
                </a14:m>
                <a:r>
                  <a:rPr lang="kk-KZ" sz="2000" dirty="0">
                    <a:solidFill>
                      <a:srgbClr val="000000"/>
                    </a:solidFill>
                    <a:effectLst/>
                    <a:latin typeface="Constantia" panose="02030602050306030303" pitchFamily="18" charset="0"/>
                    <a:ea typeface="Times New Roman" panose="02020603050405020304" pitchFamily="18" charset="0"/>
                  </a:rPr>
                  <a:t> орын ауыстыру векторының элементар ∆t уақытқа қатынасы нүктенің орташа жылдамдығы деп аталады:</a:t>
                </a:r>
                <a:endParaRPr lang="ru-RU" sz="1200" dirty="0">
                  <a:effectLst/>
                  <a:latin typeface="Constantia" panose="02030602050306030303" pitchFamily="18" charset="0"/>
                  <a:ea typeface="Times New Roman" panose="02020603050405020304" pitchFamily="18" charset="0"/>
                </a:endParaRPr>
              </a:p>
              <a:p>
                <a:pPr indent="288290" algn="just"/>
                <a:r>
                  <a:rPr lang="kk-KZ" sz="1800" dirty="0">
                    <a:effectLst/>
                    <a:latin typeface="Times New Roman" panose="02020603050405020304" pitchFamily="18" charset="0"/>
                    <a:ea typeface="Times New Roman" panose="02020603050405020304" pitchFamily="18" charset="0"/>
                  </a:rPr>
                  <a:t> </a:t>
                </a:r>
                <a:endParaRPr lang="ru-RU" sz="1100" dirty="0">
                  <a:effectLst/>
                  <a:latin typeface="Times New Roman" panose="02020603050405020304" pitchFamily="18" charset="0"/>
                  <a:ea typeface="Times New Roman" panose="02020603050405020304" pitchFamily="18" charset="0"/>
                </a:endParaRPr>
              </a:p>
            </p:txBody>
          </p:sp>
        </mc:Choice>
        <mc:Fallback>
          <p:sp>
            <p:nvSpPr>
              <p:cNvPr id="3" name="TextBox 2">
                <a:extLst>
                  <a:ext uri="{FF2B5EF4-FFF2-40B4-BE49-F238E27FC236}">
                    <a16:creationId xmlns:a16="http://schemas.microsoft.com/office/drawing/2014/main" id="{00EF70E3-54EF-427C-AA54-1EED153C93BE}"/>
                  </a:ext>
                </a:extLst>
              </p:cNvPr>
              <p:cNvSpPr txBox="1">
                <a:spLocks noRot="1" noChangeAspect="1" noMove="1" noResize="1" noEditPoints="1" noAdjustHandles="1" noChangeArrowheads="1" noChangeShapeType="1" noTextEdit="1"/>
              </p:cNvSpPr>
              <p:nvPr/>
            </p:nvSpPr>
            <p:spPr>
              <a:xfrm>
                <a:off x="755576" y="188640"/>
                <a:ext cx="7848872" cy="984885"/>
              </a:xfrm>
              <a:prstGeom prst="rect">
                <a:avLst/>
              </a:prstGeom>
              <a:blipFill>
                <a:blip r:embed="rId2"/>
                <a:stretch>
                  <a:fillRect l="-855" t="-7407" r="-777"/>
                </a:stretch>
              </a:blipFill>
            </p:spPr>
            <p:txBody>
              <a:bodyPr/>
              <a:lstStyle/>
              <a:p>
                <a:r>
                  <a:rPr lang="ru-RU">
                    <a:noFill/>
                  </a:rPr>
                  <a:t> </a:t>
                </a:r>
              </a:p>
            </p:txBody>
          </p:sp>
        </mc:Fallback>
      </mc:AlternateContent>
      <p:pic>
        <p:nvPicPr>
          <p:cNvPr id="4" name="Рисунок 3">
            <a:extLst>
              <a:ext uri="{FF2B5EF4-FFF2-40B4-BE49-F238E27FC236}">
                <a16:creationId xmlns:a16="http://schemas.microsoft.com/office/drawing/2014/main" id="{75689C50-1CC6-45A5-9BE1-F18CFC8E7569}"/>
              </a:ext>
            </a:extLst>
          </p:cNvPr>
          <p:cNvPicPr/>
          <p:nvPr/>
        </p:nvPicPr>
        <p:blipFill>
          <a:blip r:embed="rId3"/>
          <a:stretch>
            <a:fillRect/>
          </a:stretch>
        </p:blipFill>
        <p:spPr>
          <a:xfrm>
            <a:off x="3779912" y="1052736"/>
            <a:ext cx="1304087" cy="725671"/>
          </a:xfrm>
          <a:prstGeom prst="rect">
            <a:avLst/>
          </a:prstGeom>
        </p:spPr>
      </p:pic>
      <mc:AlternateContent xmlns:mc="http://schemas.openxmlformats.org/markup-compatibility/2006">
        <mc:Choice xmlns:a14="http://schemas.microsoft.com/office/drawing/2010/main" Requires="a14">
          <p:sp>
            <p:nvSpPr>
              <p:cNvPr id="7" name="TextBox 6">
                <a:extLst>
                  <a:ext uri="{FF2B5EF4-FFF2-40B4-BE49-F238E27FC236}">
                    <a16:creationId xmlns:a16="http://schemas.microsoft.com/office/drawing/2014/main" id="{B80713F3-2EAC-43A6-85EF-282108926F85}"/>
                  </a:ext>
                </a:extLst>
              </p:cNvPr>
              <p:cNvSpPr txBox="1"/>
              <p:nvPr/>
            </p:nvSpPr>
            <p:spPr>
              <a:xfrm>
                <a:off x="827584" y="2132856"/>
                <a:ext cx="7776864" cy="1323439"/>
              </a:xfrm>
              <a:prstGeom prst="rect">
                <a:avLst/>
              </a:prstGeom>
              <a:noFill/>
            </p:spPr>
            <p:txBody>
              <a:bodyPr wrap="square">
                <a:spAutoFit/>
              </a:bodyPr>
              <a:lstStyle/>
              <a:p>
                <a:pPr indent="288290" algn="just"/>
                <a:r>
                  <a:rPr lang="kk-KZ" sz="2000" dirty="0">
                    <a:solidFill>
                      <a:srgbClr val="000000"/>
                    </a:solidFill>
                    <a:effectLst/>
                    <a:latin typeface="Constantia" panose="02030602050306030303" pitchFamily="18" charset="0"/>
                    <a:ea typeface="Times New Roman" panose="02020603050405020304" pitchFamily="18" charset="0"/>
                  </a:rPr>
                  <a:t>Орташа жылдамдықтың векторы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𝑟</m:t>
                        </m:r>
                      </m:e>
                    </m:acc>
                  </m:oMath>
                </a14:m>
                <a:r>
                  <a:rPr lang="kk-KZ" sz="2000" dirty="0">
                    <a:solidFill>
                      <a:srgbClr val="000000"/>
                    </a:solidFill>
                    <a:effectLst/>
                    <a:latin typeface="Constantia" panose="02030602050306030303" pitchFamily="18" charset="0"/>
                    <a:ea typeface="Times New Roman" panose="02020603050405020304" pitchFamily="18" charset="0"/>
                  </a:rPr>
                  <a:t> векторы сияқты бағытталады.</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∆t нөлге ұмтылған кездегі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𝑟</m:t>
                        </m:r>
                      </m:e>
                    </m:acc>
                  </m:oMath>
                </a14:m>
                <a:r>
                  <a:rPr lang="kk-KZ" sz="2000" dirty="0">
                    <a:solidFill>
                      <a:srgbClr val="000000"/>
                    </a:solidFill>
                    <a:effectLst/>
                    <a:latin typeface="Constantia" panose="02030602050306030303" pitchFamily="18" charset="0"/>
                    <a:ea typeface="Times New Roman" panose="02020603050405020304" pitchFamily="18" charset="0"/>
                  </a:rPr>
                  <a:t> мен ∆t қатынасының шегі нүктенің жылдамдығы деп аталады:</a:t>
                </a:r>
                <a:endParaRPr lang="ru-RU" sz="1200" dirty="0">
                  <a:effectLst/>
                  <a:latin typeface="Constantia" panose="02030602050306030303" pitchFamily="18" charset="0"/>
                  <a:ea typeface="Times New Roman" panose="02020603050405020304" pitchFamily="18" charset="0"/>
                </a:endParaRPr>
              </a:p>
            </p:txBody>
          </p:sp>
        </mc:Choice>
        <mc:Fallback>
          <p:sp>
            <p:nvSpPr>
              <p:cNvPr id="7" name="TextBox 6">
                <a:extLst>
                  <a:ext uri="{FF2B5EF4-FFF2-40B4-BE49-F238E27FC236}">
                    <a16:creationId xmlns:a16="http://schemas.microsoft.com/office/drawing/2014/main" id="{B80713F3-2EAC-43A6-85EF-282108926F85}"/>
                  </a:ext>
                </a:extLst>
              </p:cNvPr>
              <p:cNvSpPr txBox="1">
                <a:spLocks noRot="1" noChangeAspect="1" noMove="1" noResize="1" noEditPoints="1" noAdjustHandles="1" noChangeArrowheads="1" noChangeShapeType="1" noTextEdit="1"/>
              </p:cNvSpPr>
              <p:nvPr/>
            </p:nvSpPr>
            <p:spPr>
              <a:xfrm>
                <a:off x="827584" y="2132856"/>
                <a:ext cx="7776864" cy="1323439"/>
              </a:xfrm>
              <a:prstGeom prst="rect">
                <a:avLst/>
              </a:prstGeom>
              <a:blipFill>
                <a:blip r:embed="rId4"/>
                <a:stretch>
                  <a:fillRect l="-863" t="-5530" r="-863" b="-7373"/>
                </a:stretch>
              </a:blipFill>
            </p:spPr>
            <p:txBody>
              <a:bodyPr/>
              <a:lstStyle/>
              <a:p>
                <a:r>
                  <a:rPr lang="ru-RU">
                    <a:noFill/>
                  </a:rPr>
                  <a:t> </a:t>
                </a:r>
              </a:p>
            </p:txBody>
          </p:sp>
        </mc:Fallback>
      </mc:AlternateContent>
      <p:pic>
        <p:nvPicPr>
          <p:cNvPr id="8" name="Рисунок 7">
            <a:extLst>
              <a:ext uri="{FF2B5EF4-FFF2-40B4-BE49-F238E27FC236}">
                <a16:creationId xmlns:a16="http://schemas.microsoft.com/office/drawing/2014/main" id="{5E36A7D5-1139-45D8-9AAC-78CE590A16A5}"/>
              </a:ext>
            </a:extLst>
          </p:cNvPr>
          <p:cNvPicPr/>
          <p:nvPr/>
        </p:nvPicPr>
        <p:blipFill>
          <a:blip r:embed="rId5"/>
          <a:stretch>
            <a:fillRect/>
          </a:stretch>
        </p:blipFill>
        <p:spPr>
          <a:xfrm>
            <a:off x="3780751" y="3508277"/>
            <a:ext cx="1688641" cy="604933"/>
          </a:xfrm>
          <a:prstGeom prst="rect">
            <a:avLst/>
          </a:prstGeom>
        </p:spPr>
      </p:pic>
      <p:sp>
        <p:nvSpPr>
          <p:cNvPr id="11" name="TextBox 10">
            <a:extLst>
              <a:ext uri="{FF2B5EF4-FFF2-40B4-BE49-F238E27FC236}">
                <a16:creationId xmlns:a16="http://schemas.microsoft.com/office/drawing/2014/main" id="{5B132B45-05AB-4543-A3A6-A1DF0AF8F036}"/>
              </a:ext>
            </a:extLst>
          </p:cNvPr>
          <p:cNvSpPr txBox="1"/>
          <p:nvPr/>
        </p:nvSpPr>
        <p:spPr>
          <a:xfrm>
            <a:off x="897392" y="4184393"/>
            <a:ext cx="7707056" cy="984885"/>
          </a:xfrm>
          <a:prstGeom prst="rect">
            <a:avLst/>
          </a:prstGeom>
          <a:noFill/>
        </p:spPr>
        <p:txBody>
          <a:bodyPr wrap="square">
            <a:spAutoFit/>
          </a:bodyPr>
          <a:lstStyle/>
          <a:p>
            <a:pPr algn="just"/>
            <a:r>
              <a:rPr lang="kk-KZ" sz="2000" dirty="0">
                <a:solidFill>
                  <a:srgbClr val="000000"/>
                </a:solidFill>
                <a:latin typeface="Constantia" panose="02030602050306030303" pitchFamily="18" charset="0"/>
              </a:rPr>
              <a:t>демек, нүкте жылдамдығының векторы оның радиус-векторынан уақыт бойынша алынған бірінші туындыға тең:</a:t>
            </a:r>
            <a:endParaRPr lang="ru-RU" sz="2000" dirty="0">
              <a:solidFill>
                <a:srgbClr val="000000"/>
              </a:solidFill>
              <a:latin typeface="Constantia" panose="02030602050306030303" pitchFamily="18" charset="0"/>
            </a:endParaRPr>
          </a:p>
          <a:p>
            <a:pPr indent="288290" algn="just"/>
            <a:r>
              <a:rPr lang="kk-KZ" sz="1800" dirty="0">
                <a:effectLst/>
                <a:latin typeface="Times New Roman" panose="02020603050405020304" pitchFamily="18" charset="0"/>
                <a:ea typeface="Times New Roman" panose="02020603050405020304" pitchFamily="18" charset="0"/>
              </a:rPr>
              <a:t> </a:t>
            </a:r>
            <a:endParaRPr lang="ru-RU" sz="1100" dirty="0">
              <a:effectLst/>
              <a:latin typeface="Times New Roman" panose="02020603050405020304" pitchFamily="18" charset="0"/>
              <a:ea typeface="Times New Roman" panose="02020603050405020304" pitchFamily="18" charset="0"/>
            </a:endParaRPr>
          </a:p>
        </p:txBody>
      </p:sp>
      <p:pic>
        <p:nvPicPr>
          <p:cNvPr id="12" name="Рисунок 11">
            <a:extLst>
              <a:ext uri="{FF2B5EF4-FFF2-40B4-BE49-F238E27FC236}">
                <a16:creationId xmlns:a16="http://schemas.microsoft.com/office/drawing/2014/main" id="{08543635-8B8F-4C4E-B8E8-C8F49DBE8937}"/>
              </a:ext>
            </a:extLst>
          </p:cNvPr>
          <p:cNvPicPr/>
          <p:nvPr/>
        </p:nvPicPr>
        <p:blipFill>
          <a:blip r:embed="rId6"/>
          <a:stretch>
            <a:fillRect/>
          </a:stretch>
        </p:blipFill>
        <p:spPr>
          <a:xfrm>
            <a:off x="4067944" y="4958472"/>
            <a:ext cx="1170909" cy="563978"/>
          </a:xfrm>
          <a:prstGeom prst="rect">
            <a:avLst/>
          </a:prstGeom>
        </p:spPr>
      </p:pic>
      <p:sp>
        <p:nvSpPr>
          <p:cNvPr id="15" name="TextBox 14">
            <a:extLst>
              <a:ext uri="{FF2B5EF4-FFF2-40B4-BE49-F238E27FC236}">
                <a16:creationId xmlns:a16="http://schemas.microsoft.com/office/drawing/2014/main" id="{55137C0F-86CE-46B6-A4AF-ACDE1DE43829}"/>
              </a:ext>
            </a:extLst>
          </p:cNvPr>
          <p:cNvSpPr txBox="1"/>
          <p:nvPr/>
        </p:nvSpPr>
        <p:spPr>
          <a:xfrm>
            <a:off x="897392" y="5522450"/>
            <a:ext cx="7779064" cy="1015663"/>
          </a:xfrm>
          <a:prstGeom prst="rect">
            <a:avLst/>
          </a:prstGeom>
          <a:noFill/>
        </p:spPr>
        <p:txBody>
          <a:bodyPr wrap="square">
            <a:spAutoFit/>
          </a:bodyPr>
          <a:lstStyle/>
          <a:p>
            <a:pPr indent="288290" algn="just"/>
            <a:r>
              <a:rPr lang="kk-KZ" sz="2000" i="1" dirty="0">
                <a:solidFill>
                  <a:srgbClr val="000000"/>
                </a:solidFill>
                <a:effectLst/>
                <a:latin typeface="Constantia" panose="02030602050306030303" pitchFamily="18" charset="0"/>
                <a:ea typeface="Times New Roman" panose="02020603050405020304" pitchFamily="18" charset="0"/>
              </a:rPr>
              <a:t>ММ</a:t>
            </a:r>
            <a:r>
              <a:rPr lang="kk-KZ" sz="2000" i="1" baseline="-25000" dirty="0">
                <a:solidFill>
                  <a:srgbClr val="000000"/>
                </a:solidFill>
                <a:effectLst/>
                <a:latin typeface="Constantia" panose="02030602050306030303" pitchFamily="18" charset="0"/>
                <a:ea typeface="Times New Roman" panose="02020603050405020304" pitchFamily="18" charset="0"/>
              </a:rPr>
              <a:t>1</a:t>
            </a:r>
            <a:r>
              <a:rPr lang="kk-KZ" sz="2000" dirty="0">
                <a:solidFill>
                  <a:srgbClr val="000000"/>
                </a:solidFill>
                <a:effectLst/>
                <a:latin typeface="Constantia" panose="02030602050306030303" pitchFamily="18" charset="0"/>
                <a:ea typeface="Times New Roman" panose="02020603050405020304" pitchFamily="18" charset="0"/>
              </a:rPr>
              <a:t> – дің шектік бағыты жанама болғандықтан, жылдамдық векторы траекторияға жанамамен қозғалыс бағытына қарай бағытталады (6.4-сурет).</a:t>
            </a:r>
            <a:endParaRPr lang="ru-RU" sz="1200" dirty="0">
              <a:effectLst/>
              <a:latin typeface="Constantia" panose="02030602050306030303" pitchFamily="18" charset="0"/>
              <a:ea typeface="Times New Roman" panose="02020603050405020304" pitchFamily="18" charset="0"/>
            </a:endParaRPr>
          </a:p>
        </p:txBody>
      </p:sp>
    </p:spTree>
    <p:extLst>
      <p:ext uri="{BB962C8B-B14F-4D97-AF65-F5344CB8AC3E}">
        <p14:creationId xmlns:p14="http://schemas.microsoft.com/office/powerpoint/2010/main" val="3579597854"/>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215FF096-9436-49E1-B7A5-9201D3DE5508}"/>
              </a:ext>
            </a:extLst>
          </p:cNvPr>
          <p:cNvPicPr/>
          <p:nvPr/>
        </p:nvPicPr>
        <p:blipFill>
          <a:blip r:embed="rId2"/>
          <a:stretch>
            <a:fillRect/>
          </a:stretch>
        </p:blipFill>
        <p:spPr>
          <a:xfrm>
            <a:off x="2974027" y="404664"/>
            <a:ext cx="3195945" cy="1944216"/>
          </a:xfrm>
          <a:prstGeom prst="rect">
            <a:avLst/>
          </a:prstGeom>
        </p:spPr>
      </p:pic>
      <p:sp>
        <p:nvSpPr>
          <p:cNvPr id="5" name="TextBox 4">
            <a:extLst>
              <a:ext uri="{FF2B5EF4-FFF2-40B4-BE49-F238E27FC236}">
                <a16:creationId xmlns:a16="http://schemas.microsoft.com/office/drawing/2014/main" id="{1AD4FA8C-6DF1-4D59-BEEC-7CD6C4E636B7}"/>
              </a:ext>
            </a:extLst>
          </p:cNvPr>
          <p:cNvSpPr txBox="1"/>
          <p:nvPr/>
        </p:nvSpPr>
        <p:spPr>
          <a:xfrm>
            <a:off x="2285999" y="2320715"/>
            <a:ext cx="4572000" cy="369332"/>
          </a:xfrm>
          <a:prstGeom prst="rect">
            <a:avLst/>
          </a:prstGeom>
          <a:noFill/>
        </p:spPr>
        <p:txBody>
          <a:bodyPr wrap="square">
            <a:spAutoFit/>
          </a:bodyPr>
          <a:lstStyle/>
          <a:p>
            <a:pPr indent="288290" algn="ctr"/>
            <a:r>
              <a:rPr lang="kk-KZ" sz="1800" dirty="0">
                <a:solidFill>
                  <a:srgbClr val="000000"/>
                </a:solidFill>
                <a:effectLst/>
                <a:latin typeface="Constantia" panose="02030602050306030303" pitchFamily="18" charset="0"/>
                <a:ea typeface="Times New Roman" panose="02020603050405020304" pitchFamily="18" charset="0"/>
              </a:rPr>
              <a:t>6.5 – сурет.</a:t>
            </a:r>
            <a:endParaRPr lang="ru-RU" sz="1100" dirty="0">
              <a:effectLst/>
              <a:latin typeface="Constantia" panose="02030602050306030303" pitchFamily="18" charset="0"/>
              <a:ea typeface="Times New Roman" panose="02020603050405020304" pitchFamily="18" charset="0"/>
            </a:endParaRPr>
          </a:p>
        </p:txBody>
      </p:sp>
      <p:sp>
        <p:nvSpPr>
          <p:cNvPr id="8" name="TextBox 7">
            <a:extLst>
              <a:ext uri="{FF2B5EF4-FFF2-40B4-BE49-F238E27FC236}">
                <a16:creationId xmlns:a16="http://schemas.microsoft.com/office/drawing/2014/main" id="{48772BC4-589B-4A10-A610-7797595FF338}"/>
              </a:ext>
            </a:extLst>
          </p:cNvPr>
          <p:cNvSpPr txBox="1"/>
          <p:nvPr/>
        </p:nvSpPr>
        <p:spPr>
          <a:xfrm>
            <a:off x="1331640" y="3174937"/>
            <a:ext cx="6984776" cy="2862322"/>
          </a:xfrm>
          <a:prstGeom prst="rect">
            <a:avLst/>
          </a:prstGeom>
          <a:noFill/>
        </p:spPr>
        <p:txBody>
          <a:bodyPr wrap="square">
            <a:spAutoFit/>
          </a:bodyPr>
          <a:lstStyle/>
          <a:p>
            <a:pPr indent="288290" algn="just"/>
            <a:r>
              <a:rPr lang="kk-KZ" sz="2000" dirty="0">
                <a:solidFill>
                  <a:srgbClr val="000000"/>
                </a:solidFill>
                <a:effectLst/>
                <a:latin typeface="Constantia" panose="02030602050306030303" pitchFamily="18" charset="0"/>
                <a:ea typeface="Times New Roman" panose="02020603050405020304" pitchFamily="18" charset="0"/>
              </a:rPr>
              <a:t>Түзу сызықты қозғалыс кезінде жылдамдық векторы түзудің бойымен бағытталып, оның тек сандық шамасы өзгереді. Ал қисық сызықты қозғалыс кезінде жылдамдық векторының сандық шамасымен қатар бағыты да өзгереді.  </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Жылдамдықтың өлшем бірлігі ретінде м/с немесе км/сағ қолданылады. </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Нүктенің үдеуі деп уақыт өткен сайын оның жылдамдығының модулі мен бағытының өзгеруін сипаттайтын векторлық шаманы айтады.  </a:t>
            </a:r>
            <a:endParaRPr lang="ru-RU" sz="1200" dirty="0">
              <a:effectLst/>
              <a:latin typeface="Constantia" panose="02030602050306030303" pitchFamily="18" charset="0"/>
              <a:ea typeface="Times New Roman" panose="02020603050405020304" pitchFamily="18" charset="0"/>
            </a:endParaRPr>
          </a:p>
        </p:txBody>
      </p:sp>
    </p:spTree>
    <p:extLst>
      <p:ext uri="{BB962C8B-B14F-4D97-AF65-F5344CB8AC3E}">
        <p14:creationId xmlns:p14="http://schemas.microsoft.com/office/powerpoint/2010/main" val="29311608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237F0F3-56B1-4D8B-9B65-179A0C129AEF}"/>
              </a:ext>
            </a:extLst>
          </p:cNvPr>
          <p:cNvSpPr txBox="1"/>
          <p:nvPr/>
        </p:nvSpPr>
        <p:spPr>
          <a:xfrm>
            <a:off x="395536" y="188640"/>
            <a:ext cx="8424936" cy="1015663"/>
          </a:xfrm>
          <a:prstGeom prst="rect">
            <a:avLst/>
          </a:prstGeom>
          <a:noFill/>
        </p:spPr>
        <p:txBody>
          <a:bodyPr wrap="square">
            <a:spAutoFit/>
          </a:bodyPr>
          <a:lstStyle/>
          <a:p>
            <a:pPr indent="288290" algn="just"/>
            <a:r>
              <a:rPr lang="kk-KZ" sz="2000" dirty="0">
                <a:solidFill>
                  <a:srgbClr val="C00000"/>
                </a:solidFill>
                <a:latin typeface="Constantia" pitchFamily="18" charset="0"/>
                <a:cs typeface="Times New Roman" pitchFamily="18" charset="0"/>
              </a:rPr>
              <a:t>4-аксиома</a:t>
            </a:r>
            <a:r>
              <a:rPr lang="kk-KZ" sz="2000" dirty="0">
                <a:solidFill>
                  <a:srgbClr val="002060"/>
                </a:solidFill>
                <a:latin typeface="Constantia" pitchFamily="18" charset="0"/>
                <a:cs typeface="Times New Roman" pitchFamily="18" charset="0"/>
              </a:rPr>
              <a:t> (әсер және қарсы әсердің теңдігі туралы аксиома). Екі дене бір-біріне әрқашан сан мәндері тең, бір түзудің бойымен қарама-қарсы бағытталған күштермен әсер етеді (1.5-сурет):</a:t>
            </a:r>
            <a:endParaRPr lang="ru-RU" sz="2000" dirty="0">
              <a:solidFill>
                <a:srgbClr val="002060"/>
              </a:solidFill>
              <a:latin typeface="Constantia" pitchFamily="18" charset="0"/>
              <a:cs typeface="Times New Roman" pitchFamily="18" charset="0"/>
            </a:endParaRP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81D48938-F207-47A8-B9CD-186A00FC4C42}"/>
                  </a:ext>
                </a:extLst>
              </p:cNvPr>
              <p:cNvSpPr txBox="1"/>
              <p:nvPr/>
            </p:nvSpPr>
            <p:spPr>
              <a:xfrm>
                <a:off x="1959992" y="1412776"/>
                <a:ext cx="4953000" cy="437492"/>
              </a:xfrm>
              <a:prstGeom prst="rect">
                <a:avLst/>
              </a:prstGeom>
              <a:noFill/>
            </p:spPr>
            <p:txBody>
              <a:bodyPr wrap="square">
                <a:spAutoFit/>
              </a:bodyPr>
              <a:lstStyle/>
              <a:p>
                <a:pPr indent="288290" algn="ctr"/>
                <a14:m>
                  <m:oMath xmlns:m="http://schemas.openxmlformats.org/officeDocument/2006/math">
                    <m:acc>
                      <m:accPr>
                        <m:chr m:val="⃗"/>
                        <m:ctrlPr>
                          <a:rPr lang="ru-RU" sz="2000" i="1">
                            <a:solidFill>
                              <a:srgbClr val="002060"/>
                            </a:solidFill>
                            <a:effectLst>
                              <a:outerShdw blurRad="38100" dist="38100" dir="2700000" algn="tl">
                                <a:srgbClr val="000000">
                                  <a:alpha val="43137"/>
                                </a:srgbClr>
                              </a:outerShdw>
                            </a:effectLst>
                            <a:latin typeface="Cambria Math" panose="02040503050406030204" pitchFamily="18" charset="0"/>
                            <a:cs typeface="Times New Roman" pitchFamily="18" charset="0"/>
                          </a:rPr>
                        </m:ctrlPr>
                      </m:accPr>
                      <m:e>
                        <m:r>
                          <a:rPr lang="kk-KZ" sz="2000">
                            <a:solidFill>
                              <a:srgbClr val="002060"/>
                            </a:solidFill>
                            <a:effectLst>
                              <a:outerShdw blurRad="38100" dist="38100" dir="2700000" algn="tl">
                                <a:srgbClr val="000000">
                                  <a:alpha val="43137"/>
                                </a:srgbClr>
                              </a:outerShdw>
                            </a:effectLst>
                            <a:latin typeface="Cambria Math" panose="02040503050406030204" pitchFamily="18" charset="0"/>
                            <a:cs typeface="Times New Roman" pitchFamily="18" charset="0"/>
                          </a:rPr>
                          <m:t>𝐹</m:t>
                        </m:r>
                      </m:e>
                    </m:acc>
                  </m:oMath>
                </a14:m>
                <a:r>
                  <a:rPr lang="kk-KZ"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1</a:t>
                </a:r>
                <a:r>
                  <a:rPr lang="en-US"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-2</a:t>
                </a:r>
                <a14:m>
                  <m:oMath xmlns:m="http://schemas.openxmlformats.org/officeDocument/2006/math">
                    <m:r>
                      <a:rPr lang="kk-KZ" sz="2000">
                        <a:solidFill>
                          <a:srgbClr val="002060"/>
                        </a:solidFill>
                        <a:effectLst>
                          <a:outerShdw blurRad="38100" dist="38100" dir="2700000" algn="tl">
                            <a:srgbClr val="000000">
                              <a:alpha val="43137"/>
                            </a:srgbClr>
                          </a:outerShdw>
                        </a:effectLst>
                        <a:latin typeface="Cambria Math" panose="02040503050406030204" pitchFamily="18" charset="0"/>
                        <a:cs typeface="Times New Roman" pitchFamily="18" charset="0"/>
                      </a:rPr>
                      <m:t>=−</m:t>
                    </m:r>
                    <m:acc>
                      <m:accPr>
                        <m:chr m:val="⃗"/>
                        <m:ctrlPr>
                          <a:rPr lang="ru-RU" sz="2000" i="1">
                            <a:solidFill>
                              <a:srgbClr val="002060"/>
                            </a:solidFill>
                            <a:effectLst>
                              <a:outerShdw blurRad="38100" dist="38100" dir="2700000" algn="tl">
                                <a:srgbClr val="000000">
                                  <a:alpha val="43137"/>
                                </a:srgbClr>
                              </a:outerShdw>
                            </a:effectLst>
                            <a:latin typeface="Cambria Math" panose="02040503050406030204" pitchFamily="18" charset="0"/>
                            <a:cs typeface="Times New Roman" pitchFamily="18" charset="0"/>
                          </a:rPr>
                        </m:ctrlPr>
                      </m:accPr>
                      <m:e>
                        <m:r>
                          <a:rPr lang="kk-KZ" sz="2000">
                            <a:solidFill>
                              <a:srgbClr val="002060"/>
                            </a:solidFill>
                            <a:effectLst>
                              <a:outerShdw blurRad="38100" dist="38100" dir="2700000" algn="tl">
                                <a:srgbClr val="000000">
                                  <a:alpha val="43137"/>
                                </a:srgbClr>
                              </a:outerShdw>
                            </a:effectLst>
                            <a:latin typeface="Cambria Math" panose="02040503050406030204" pitchFamily="18" charset="0"/>
                            <a:cs typeface="Times New Roman" pitchFamily="18" charset="0"/>
                          </a:rPr>
                          <m:t>𝐹</m:t>
                        </m:r>
                      </m:e>
                    </m:acc>
                  </m:oMath>
                </a14:m>
                <a:r>
                  <a:rPr lang="kk-KZ"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2</a:t>
                </a:r>
                <a:r>
                  <a:rPr lang="en-US"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-1, </a:t>
                </a:r>
                <a14:m>
                  <m:oMath xmlns:m="http://schemas.openxmlformats.org/officeDocument/2006/math">
                    <m:r>
                      <a:rPr lang="kk-KZ" sz="2000">
                        <a:solidFill>
                          <a:srgbClr val="002060"/>
                        </a:solidFill>
                        <a:effectLst>
                          <a:outerShdw blurRad="38100" dist="38100" dir="2700000" algn="tl">
                            <a:srgbClr val="000000">
                              <a:alpha val="43137"/>
                            </a:srgbClr>
                          </a:outerShdw>
                        </a:effectLst>
                        <a:latin typeface="Cambria Math" panose="02040503050406030204" pitchFamily="18" charset="0"/>
                        <a:cs typeface="Times New Roman" pitchFamily="18" charset="0"/>
                      </a:rPr>
                      <m:t>|</m:t>
                    </m:r>
                    <m:acc>
                      <m:accPr>
                        <m:chr m:val="⃗"/>
                        <m:ctrlPr>
                          <a:rPr lang="ru-RU" sz="2000" i="1">
                            <a:solidFill>
                              <a:srgbClr val="002060"/>
                            </a:solidFill>
                            <a:effectLst>
                              <a:outerShdw blurRad="38100" dist="38100" dir="2700000" algn="tl">
                                <a:srgbClr val="000000">
                                  <a:alpha val="43137"/>
                                </a:srgbClr>
                              </a:outerShdw>
                            </a:effectLst>
                            <a:latin typeface="Cambria Math" panose="02040503050406030204" pitchFamily="18" charset="0"/>
                            <a:cs typeface="Times New Roman" pitchFamily="18" charset="0"/>
                          </a:rPr>
                        </m:ctrlPr>
                      </m:accPr>
                      <m:e>
                        <m:r>
                          <a:rPr lang="kk-KZ" sz="2000">
                            <a:solidFill>
                              <a:srgbClr val="002060"/>
                            </a:solidFill>
                            <a:effectLst>
                              <a:outerShdw blurRad="38100" dist="38100" dir="2700000" algn="tl">
                                <a:srgbClr val="000000">
                                  <a:alpha val="43137"/>
                                </a:srgbClr>
                              </a:outerShdw>
                            </a:effectLst>
                            <a:latin typeface="Cambria Math" panose="02040503050406030204" pitchFamily="18" charset="0"/>
                            <a:cs typeface="Times New Roman" pitchFamily="18" charset="0"/>
                          </a:rPr>
                          <m:t>𝐹</m:t>
                        </m:r>
                      </m:e>
                    </m:acc>
                  </m:oMath>
                </a14:m>
                <a:r>
                  <a:rPr lang="en-US"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1-2</a:t>
                </a:r>
                <a14:m>
                  <m:oMath xmlns:m="http://schemas.openxmlformats.org/officeDocument/2006/math">
                    <m:r>
                      <a:rPr lang="kk-KZ" sz="2000">
                        <a:solidFill>
                          <a:srgbClr val="002060"/>
                        </a:solidFill>
                        <a:effectLst>
                          <a:outerShdw blurRad="38100" dist="38100" dir="2700000" algn="tl">
                            <a:srgbClr val="000000">
                              <a:alpha val="43137"/>
                            </a:srgbClr>
                          </a:outerShdw>
                        </a:effectLst>
                        <a:latin typeface="Cambria Math" panose="02040503050406030204" pitchFamily="18" charset="0"/>
                        <a:cs typeface="Times New Roman" pitchFamily="18" charset="0"/>
                      </a:rPr>
                      <m:t>|=|</m:t>
                    </m:r>
                    <m:acc>
                      <m:accPr>
                        <m:chr m:val="⃗"/>
                        <m:ctrlPr>
                          <a:rPr lang="ru-RU" sz="2000" i="1">
                            <a:solidFill>
                              <a:srgbClr val="002060"/>
                            </a:solidFill>
                            <a:effectLst>
                              <a:outerShdw blurRad="38100" dist="38100" dir="2700000" algn="tl">
                                <a:srgbClr val="000000">
                                  <a:alpha val="43137"/>
                                </a:srgbClr>
                              </a:outerShdw>
                            </a:effectLst>
                            <a:latin typeface="Cambria Math" panose="02040503050406030204" pitchFamily="18" charset="0"/>
                            <a:cs typeface="Times New Roman" pitchFamily="18" charset="0"/>
                          </a:rPr>
                        </m:ctrlPr>
                      </m:accPr>
                      <m:e>
                        <m:r>
                          <a:rPr lang="kk-KZ" sz="2000">
                            <a:solidFill>
                              <a:srgbClr val="002060"/>
                            </a:solidFill>
                            <a:effectLst>
                              <a:outerShdw blurRad="38100" dist="38100" dir="2700000" algn="tl">
                                <a:srgbClr val="000000">
                                  <a:alpha val="43137"/>
                                </a:srgbClr>
                              </a:outerShdw>
                            </a:effectLst>
                            <a:latin typeface="Cambria Math" panose="02040503050406030204" pitchFamily="18" charset="0"/>
                            <a:cs typeface="Times New Roman" pitchFamily="18" charset="0"/>
                          </a:rPr>
                          <m:t>𝐹</m:t>
                        </m:r>
                      </m:e>
                    </m:acc>
                  </m:oMath>
                </a14:m>
                <a:r>
                  <a:rPr lang="kk-KZ"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1</a:t>
                </a:r>
                <a:r>
                  <a:rPr lang="en-US"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-2|</a:t>
                </a:r>
                <a:r>
                  <a:rPr lang="kk-KZ"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a:t>
                </a:r>
                <a:endParaRPr lang="ru-RU"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endParaRPr>
              </a:p>
            </p:txBody>
          </p:sp>
        </mc:Choice>
        <mc:Fallback xmlns="">
          <p:sp>
            <p:nvSpPr>
              <p:cNvPr id="6" name="TextBox 5">
                <a:extLst>
                  <a:ext uri="{FF2B5EF4-FFF2-40B4-BE49-F238E27FC236}">
                    <a16:creationId xmlns:a16="http://schemas.microsoft.com/office/drawing/2014/main" id="{81D48938-F207-47A8-B9CD-186A00FC4C42}"/>
                  </a:ext>
                </a:extLst>
              </p:cNvPr>
              <p:cNvSpPr txBox="1">
                <a:spLocks noRot="1" noChangeAspect="1" noMove="1" noResize="1" noEditPoints="1" noAdjustHandles="1" noChangeArrowheads="1" noChangeShapeType="1" noTextEdit="1"/>
              </p:cNvSpPr>
              <p:nvPr/>
            </p:nvSpPr>
            <p:spPr>
              <a:xfrm>
                <a:off x="1959992" y="1412776"/>
                <a:ext cx="4953000" cy="437492"/>
              </a:xfrm>
              <a:prstGeom prst="rect">
                <a:avLst/>
              </a:prstGeom>
              <a:blipFill>
                <a:blip r:embed="rId2"/>
                <a:stretch>
                  <a:fillRect t="-20833" b="-30556"/>
                </a:stretch>
              </a:blipFill>
            </p:spPr>
            <p:txBody>
              <a:bodyPr/>
              <a:lstStyle/>
              <a:p>
                <a:r>
                  <a:rPr lang="ru-RU">
                    <a:noFill/>
                  </a:rPr>
                  <a:t> </a:t>
                </a:r>
              </a:p>
            </p:txBody>
          </p:sp>
        </mc:Fallback>
      </mc:AlternateContent>
      <p:pic>
        <p:nvPicPr>
          <p:cNvPr id="7" name="Рисунок 6">
            <a:extLst>
              <a:ext uri="{FF2B5EF4-FFF2-40B4-BE49-F238E27FC236}">
                <a16:creationId xmlns:a16="http://schemas.microsoft.com/office/drawing/2014/main" id="{8B368370-83C6-4058-9E1C-2CF7A721663D}"/>
              </a:ext>
            </a:extLst>
          </p:cNvPr>
          <p:cNvPicPr/>
          <p:nvPr/>
        </p:nvPicPr>
        <p:blipFill>
          <a:blip r:embed="rId3"/>
          <a:stretch>
            <a:fillRect/>
          </a:stretch>
        </p:blipFill>
        <p:spPr>
          <a:xfrm>
            <a:off x="2524946" y="2131359"/>
            <a:ext cx="4094107" cy="1240016"/>
          </a:xfrm>
          <a:prstGeom prst="rect">
            <a:avLst/>
          </a:prstGeom>
        </p:spPr>
      </p:pic>
      <p:sp>
        <p:nvSpPr>
          <p:cNvPr id="10" name="TextBox 9">
            <a:extLst>
              <a:ext uri="{FF2B5EF4-FFF2-40B4-BE49-F238E27FC236}">
                <a16:creationId xmlns:a16="http://schemas.microsoft.com/office/drawing/2014/main" id="{FC79EF99-C145-4F97-8AB6-EFBF8F040277}"/>
              </a:ext>
            </a:extLst>
          </p:cNvPr>
          <p:cNvSpPr txBox="1"/>
          <p:nvPr/>
        </p:nvSpPr>
        <p:spPr>
          <a:xfrm>
            <a:off x="1959992" y="3228945"/>
            <a:ext cx="4953000" cy="400110"/>
          </a:xfrm>
          <a:prstGeom prst="rect">
            <a:avLst/>
          </a:prstGeom>
          <a:noFill/>
        </p:spPr>
        <p:txBody>
          <a:bodyPr wrap="square">
            <a:spAutoFit/>
          </a:bodyPr>
          <a:lstStyle/>
          <a:p>
            <a:pPr algn="ctr"/>
            <a:r>
              <a:rPr lang="kk-KZ"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1.</a:t>
            </a:r>
            <a:r>
              <a:rPr lang="en-US"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5</a:t>
            </a:r>
            <a:r>
              <a:rPr lang="kk-KZ"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-сурет. </a:t>
            </a:r>
            <a:endParaRPr lang="ru-RU"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endParaRPr>
          </a:p>
        </p:txBody>
      </p:sp>
      <p:sp>
        <p:nvSpPr>
          <p:cNvPr id="13" name="TextBox 12">
            <a:extLst>
              <a:ext uri="{FF2B5EF4-FFF2-40B4-BE49-F238E27FC236}">
                <a16:creationId xmlns:a16="http://schemas.microsoft.com/office/drawing/2014/main" id="{5A1647BB-59A8-4095-B408-FE2931E1CE36}"/>
              </a:ext>
            </a:extLst>
          </p:cNvPr>
          <p:cNvSpPr txBox="1"/>
          <p:nvPr/>
        </p:nvSpPr>
        <p:spPr>
          <a:xfrm>
            <a:off x="395535" y="3861048"/>
            <a:ext cx="8352928" cy="2862322"/>
          </a:xfrm>
          <a:prstGeom prst="rect">
            <a:avLst/>
          </a:prstGeom>
          <a:noFill/>
        </p:spPr>
        <p:txBody>
          <a:bodyPr wrap="square">
            <a:spAutoFit/>
          </a:bodyPr>
          <a:lstStyle/>
          <a:p>
            <a:pPr indent="288290" algn="just"/>
            <a:r>
              <a:rPr lang="kk-KZ" sz="2000" dirty="0">
                <a:solidFill>
                  <a:srgbClr val="C00000"/>
                </a:solidFill>
                <a:latin typeface="Constantia" pitchFamily="18" charset="0"/>
                <a:cs typeface="Times New Roman" pitchFamily="18" charset="0"/>
              </a:rPr>
              <a:t>5-аксиома</a:t>
            </a:r>
            <a:r>
              <a:rPr lang="kk-KZ" sz="2000" dirty="0">
                <a:solidFill>
                  <a:srgbClr val="002060"/>
                </a:solidFill>
                <a:latin typeface="Constantia" pitchFamily="18" charset="0"/>
                <a:cs typeface="Times New Roman" pitchFamily="18" charset="0"/>
              </a:rPr>
              <a:t> (қатаю туралы аксиома). Күштер жүйесі әсер ететін кез келген деформацияланатын денені тепе-теңдіктегі абсолют қатты дене ретінде қарастыруға болады. </a:t>
            </a:r>
            <a:endParaRPr lang="ru-RU" sz="2000" dirty="0">
              <a:solidFill>
                <a:srgbClr val="002060"/>
              </a:solidFill>
              <a:latin typeface="Constantia" pitchFamily="18" charset="0"/>
              <a:cs typeface="Times New Roman" pitchFamily="18" charset="0"/>
            </a:endParaRPr>
          </a:p>
          <a:p>
            <a:pPr indent="288290" algn="just"/>
            <a:r>
              <a:rPr lang="kk-KZ" sz="2000" dirty="0">
                <a:solidFill>
                  <a:srgbClr val="002060"/>
                </a:solidFill>
                <a:latin typeface="Constantia" pitchFamily="18" charset="0"/>
                <a:cs typeface="Times New Roman" pitchFamily="18" charset="0"/>
              </a:rPr>
              <a:t>Мысалы, екі күш әсер ететін иілгіш жіп (деформацияланатын дене) тепе-теңдікте болу үшін, күштердің модульдері тең болып, бір түзудің бойымен қарама-қарсы бағытталуы жеткілікті шарт бола алмайды. Себебі жіп тепе-теңдікте болу үшін, әсер ететін күштер жіпті созатындай болып бағытталуы керек. Сонда ғана жіп тепе-теңдікте болады.</a:t>
            </a:r>
            <a:endParaRPr lang="ru-RU" sz="2000" dirty="0">
              <a:solidFill>
                <a:srgbClr val="002060"/>
              </a:solidFill>
              <a:latin typeface="Constantia" pitchFamily="18" charset="0"/>
              <a:cs typeface="Times New Roman" pitchFamily="18" charset="0"/>
            </a:endParaRPr>
          </a:p>
        </p:txBody>
      </p:sp>
    </p:spTree>
    <p:extLst>
      <p:ext uri="{BB962C8B-B14F-4D97-AF65-F5344CB8AC3E}">
        <p14:creationId xmlns:p14="http://schemas.microsoft.com/office/powerpoint/2010/main" val="3010987148"/>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9E0894DD-37BD-42EC-955E-D3369A7371F3}"/>
                  </a:ext>
                </a:extLst>
              </p:cNvPr>
              <p:cNvSpPr txBox="1"/>
              <p:nvPr/>
            </p:nvSpPr>
            <p:spPr>
              <a:xfrm>
                <a:off x="755576" y="476672"/>
                <a:ext cx="7632848" cy="782650"/>
              </a:xfrm>
              <a:prstGeom prst="rect">
                <a:avLst/>
              </a:prstGeom>
              <a:noFill/>
            </p:spPr>
            <p:txBody>
              <a:bodyPr wrap="square">
                <a:spAutoFit/>
              </a:bodyPr>
              <a:lstStyle/>
              <a:p>
                <a:pPr indent="288290" algn="just"/>
                <a:r>
                  <a:rPr lang="kk-KZ" sz="2000" dirty="0">
                    <a:solidFill>
                      <a:srgbClr val="000000"/>
                    </a:solidFill>
                    <a:effectLst/>
                    <a:latin typeface="Constantia" panose="02030602050306030303" pitchFamily="18" charset="0"/>
                    <a:ea typeface="Times New Roman" panose="02020603050405020304" pitchFamily="18" charset="0"/>
                  </a:rPr>
                  <a:t>Қозғалыстағы нүктенің t уақыттағы орны М жылдамдығы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𝑉</m:t>
                        </m:r>
                      </m:e>
                    </m:acc>
                  </m:oMath>
                </a14:m>
                <a:r>
                  <a:rPr lang="kk-KZ" sz="2000" dirty="0">
                    <a:solidFill>
                      <a:srgbClr val="000000"/>
                    </a:solidFill>
                    <a:effectLst/>
                    <a:latin typeface="Constantia" panose="02030602050306030303" pitchFamily="18" charset="0"/>
                    <a:ea typeface="Times New Roman" panose="02020603050405020304" pitchFamily="18" charset="0"/>
                  </a:rPr>
                  <a:t>, ал t+∆t уақыттағы орны М</a:t>
                </a:r>
                <a:r>
                  <a:rPr lang="kk-KZ" sz="2000" baseline="-25000" dirty="0">
                    <a:solidFill>
                      <a:srgbClr val="000000"/>
                    </a:solidFill>
                    <a:effectLst/>
                    <a:latin typeface="Constantia" panose="02030602050306030303" pitchFamily="18" charset="0"/>
                    <a:ea typeface="Times New Roman" panose="02020603050405020304" pitchFamily="18" charset="0"/>
                  </a:rPr>
                  <a:t>1</a:t>
                </a:r>
                <a:r>
                  <a:rPr lang="kk-KZ" sz="2000" dirty="0">
                    <a:solidFill>
                      <a:srgbClr val="000000"/>
                    </a:solidFill>
                    <a:effectLst/>
                    <a:latin typeface="Constantia" panose="02030602050306030303" pitchFamily="18" charset="0"/>
                    <a:ea typeface="Times New Roman" panose="02020603050405020304" pitchFamily="18" charset="0"/>
                  </a:rPr>
                  <a:t> жылдамдығы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𝑉</m:t>
                        </m:r>
                      </m:e>
                    </m:acc>
                  </m:oMath>
                </a14:m>
                <a:r>
                  <a:rPr lang="kk-KZ" sz="2000" baseline="-25000" dirty="0">
                    <a:solidFill>
                      <a:srgbClr val="000000"/>
                    </a:solidFill>
                    <a:effectLst/>
                    <a:latin typeface="Constantia" panose="02030602050306030303" pitchFamily="18" charset="0"/>
                    <a:ea typeface="Times New Roman" panose="02020603050405020304" pitchFamily="18" charset="0"/>
                  </a:rPr>
                  <a:t>1</a:t>
                </a:r>
                <a:r>
                  <a:rPr lang="kk-KZ" sz="2000" dirty="0">
                    <a:solidFill>
                      <a:srgbClr val="000000"/>
                    </a:solidFill>
                    <a:effectLst/>
                    <a:latin typeface="Constantia" panose="02030602050306030303" pitchFamily="18" charset="0"/>
                    <a:ea typeface="Times New Roman" panose="02020603050405020304" pitchFamily="18" charset="0"/>
                  </a:rPr>
                  <a:t> болсын (6.6-сурет).  </a:t>
                </a:r>
                <a:endParaRPr lang="ru-RU" sz="1200" dirty="0">
                  <a:effectLst/>
                  <a:latin typeface="Constantia" panose="02030602050306030303" pitchFamily="18" charset="0"/>
                  <a:ea typeface="Times New Roman" panose="02020603050405020304" pitchFamily="18" charset="0"/>
                </a:endParaRPr>
              </a:p>
            </p:txBody>
          </p:sp>
        </mc:Choice>
        <mc:Fallback>
          <p:sp>
            <p:nvSpPr>
              <p:cNvPr id="3" name="TextBox 2">
                <a:extLst>
                  <a:ext uri="{FF2B5EF4-FFF2-40B4-BE49-F238E27FC236}">
                    <a16:creationId xmlns:a16="http://schemas.microsoft.com/office/drawing/2014/main" id="{9E0894DD-37BD-42EC-955E-D3369A7371F3}"/>
                  </a:ext>
                </a:extLst>
              </p:cNvPr>
              <p:cNvSpPr txBox="1">
                <a:spLocks noRot="1" noChangeAspect="1" noMove="1" noResize="1" noEditPoints="1" noAdjustHandles="1" noChangeArrowheads="1" noChangeShapeType="1" noTextEdit="1"/>
              </p:cNvSpPr>
              <p:nvPr/>
            </p:nvSpPr>
            <p:spPr>
              <a:xfrm>
                <a:off x="755576" y="476672"/>
                <a:ext cx="7632848" cy="782650"/>
              </a:xfrm>
              <a:prstGeom prst="rect">
                <a:avLst/>
              </a:prstGeom>
              <a:blipFill>
                <a:blip r:embed="rId2"/>
                <a:stretch>
                  <a:fillRect l="-879" t="-775" r="-799" b="-12403"/>
                </a:stretch>
              </a:blipFill>
            </p:spPr>
            <p:txBody>
              <a:bodyPr/>
              <a:lstStyle/>
              <a:p>
                <a:r>
                  <a:rPr lang="ru-RU">
                    <a:noFill/>
                  </a:rPr>
                  <a:t> </a:t>
                </a:r>
              </a:p>
            </p:txBody>
          </p:sp>
        </mc:Fallback>
      </mc:AlternateContent>
      <p:pic>
        <p:nvPicPr>
          <p:cNvPr id="4" name="Рисунок 3">
            <a:extLst>
              <a:ext uri="{FF2B5EF4-FFF2-40B4-BE49-F238E27FC236}">
                <a16:creationId xmlns:a16="http://schemas.microsoft.com/office/drawing/2014/main" id="{93CD5712-F967-49A1-BE10-A3A57C32B9D8}"/>
              </a:ext>
            </a:extLst>
          </p:cNvPr>
          <p:cNvPicPr/>
          <p:nvPr/>
        </p:nvPicPr>
        <p:blipFill>
          <a:blip r:embed="rId3"/>
          <a:stretch>
            <a:fillRect/>
          </a:stretch>
        </p:blipFill>
        <p:spPr>
          <a:xfrm>
            <a:off x="2987824" y="1388644"/>
            <a:ext cx="3024336" cy="2040356"/>
          </a:xfrm>
          <a:prstGeom prst="rect">
            <a:avLst/>
          </a:prstGeom>
        </p:spPr>
      </p:pic>
      <p:sp>
        <p:nvSpPr>
          <p:cNvPr id="7" name="TextBox 6">
            <a:extLst>
              <a:ext uri="{FF2B5EF4-FFF2-40B4-BE49-F238E27FC236}">
                <a16:creationId xmlns:a16="http://schemas.microsoft.com/office/drawing/2014/main" id="{8EFC8A4E-A1AC-4F9B-BF98-1FB09405AC10}"/>
              </a:ext>
            </a:extLst>
          </p:cNvPr>
          <p:cNvSpPr txBox="1"/>
          <p:nvPr/>
        </p:nvSpPr>
        <p:spPr>
          <a:xfrm>
            <a:off x="2286000" y="3246597"/>
            <a:ext cx="4572000" cy="369332"/>
          </a:xfrm>
          <a:prstGeom prst="rect">
            <a:avLst/>
          </a:prstGeom>
          <a:noFill/>
        </p:spPr>
        <p:txBody>
          <a:bodyPr wrap="square">
            <a:spAutoFit/>
          </a:bodyPr>
          <a:lstStyle/>
          <a:p>
            <a:pPr indent="288290" algn="ctr"/>
            <a:r>
              <a:rPr lang="kk-KZ" sz="1800" dirty="0">
                <a:solidFill>
                  <a:srgbClr val="000000"/>
                </a:solidFill>
                <a:effectLst/>
                <a:latin typeface="Constantia" panose="02030602050306030303" pitchFamily="18" charset="0"/>
                <a:ea typeface="Times New Roman" panose="02020603050405020304" pitchFamily="18" charset="0"/>
              </a:rPr>
              <a:t>6.6 – сурет. </a:t>
            </a:r>
            <a:endParaRPr lang="ru-RU" sz="1100" dirty="0">
              <a:effectLst/>
              <a:latin typeface="Constantia" panose="02030602050306030303" pitchFamily="18" charset="0"/>
              <a:ea typeface="Times New Roman" panose="02020603050405020304" pitchFamily="18" charset="0"/>
            </a:endParaRPr>
          </a:p>
        </p:txBody>
      </p:sp>
      <mc:AlternateContent xmlns:mc="http://schemas.openxmlformats.org/markup-compatibility/2006">
        <mc:Choice xmlns:a14="http://schemas.microsoft.com/office/drawing/2010/main" Requires="a14">
          <p:sp>
            <p:nvSpPr>
              <p:cNvPr id="10" name="TextBox 9">
                <a:extLst>
                  <a:ext uri="{FF2B5EF4-FFF2-40B4-BE49-F238E27FC236}">
                    <a16:creationId xmlns:a16="http://schemas.microsoft.com/office/drawing/2014/main" id="{1FF29434-DEC6-4A16-ACD5-43379023D5E6}"/>
                  </a:ext>
                </a:extLst>
              </p:cNvPr>
              <p:cNvSpPr txBox="1"/>
              <p:nvPr/>
            </p:nvSpPr>
            <p:spPr>
              <a:xfrm>
                <a:off x="899592" y="4027379"/>
                <a:ext cx="7632848" cy="1053045"/>
              </a:xfrm>
              <a:prstGeom prst="rect">
                <a:avLst/>
              </a:prstGeom>
              <a:noFill/>
            </p:spPr>
            <p:txBody>
              <a:bodyPr wrap="square">
                <a:spAutoFit/>
              </a:bodyPr>
              <a:lstStyle/>
              <a:p>
                <a:pPr indent="288290" algn="just"/>
                <a14:m>
                  <m:oMath xmlns:m="http://schemas.openxmlformats.org/officeDocument/2006/math">
                    <m:acc>
                      <m:accPr>
                        <m:chr m:val="⃗"/>
                        <m:ctrlPr>
                          <a:rPr lang="ru-RU" sz="2000" i="1" smtClean="0">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𝑉</m:t>
                        </m:r>
                      </m:e>
                    </m:acc>
                  </m:oMath>
                </a14:m>
                <a:r>
                  <a:rPr lang="kk-KZ" sz="2000" baseline="-25000" dirty="0">
                    <a:solidFill>
                      <a:srgbClr val="000000"/>
                    </a:solidFill>
                    <a:effectLst/>
                    <a:latin typeface="Constantia" panose="02030602050306030303" pitchFamily="18" charset="0"/>
                    <a:ea typeface="Times New Roman" panose="02020603050405020304" pitchFamily="18" charset="0"/>
                  </a:rPr>
                  <a:t>1</a:t>
                </a:r>
                <a:r>
                  <a:rPr lang="kk-KZ" sz="2000" dirty="0">
                    <a:solidFill>
                      <a:srgbClr val="000000"/>
                    </a:solidFill>
                    <a:effectLst/>
                    <a:latin typeface="Constantia" panose="02030602050306030303" pitchFamily="18" charset="0"/>
                    <a:ea typeface="Times New Roman" panose="02020603050405020304" pitchFamily="18" charset="0"/>
                  </a:rPr>
                  <a:t> векторын М</a:t>
                </a:r>
                <a:r>
                  <a:rPr lang="kk-KZ" sz="2000" baseline="-25000" dirty="0">
                    <a:solidFill>
                      <a:srgbClr val="000000"/>
                    </a:solidFill>
                    <a:effectLst/>
                    <a:latin typeface="Constantia" panose="02030602050306030303" pitchFamily="18" charset="0"/>
                    <a:ea typeface="Times New Roman" panose="02020603050405020304" pitchFamily="18" charset="0"/>
                  </a:rPr>
                  <a:t>1</a:t>
                </a:r>
                <a:r>
                  <a:rPr lang="kk-KZ" sz="2000" dirty="0">
                    <a:solidFill>
                      <a:srgbClr val="000000"/>
                    </a:solidFill>
                    <a:effectLst/>
                    <a:latin typeface="Constantia" panose="02030602050306030303" pitchFamily="18" charset="0"/>
                    <a:ea typeface="Times New Roman" panose="02020603050405020304" pitchFamily="18" charset="0"/>
                  </a:rPr>
                  <a:t> нүктеден М нүктеге көшіріп, ∆t уақыт аралығындағы жылдамдықтың өзгеру векторы деп аталатын вектор енгіземіз:  </a:t>
                </a:r>
                <a:endParaRPr lang="ru-RU" sz="1200" dirty="0">
                  <a:effectLst/>
                  <a:latin typeface="Constantia" panose="02030602050306030303" pitchFamily="18" charset="0"/>
                  <a:ea typeface="Times New Roman" panose="02020603050405020304" pitchFamily="18" charset="0"/>
                </a:endParaRPr>
              </a:p>
            </p:txBody>
          </p:sp>
        </mc:Choice>
        <mc:Fallback>
          <p:sp>
            <p:nvSpPr>
              <p:cNvPr id="10" name="TextBox 9">
                <a:extLst>
                  <a:ext uri="{FF2B5EF4-FFF2-40B4-BE49-F238E27FC236}">
                    <a16:creationId xmlns:a16="http://schemas.microsoft.com/office/drawing/2014/main" id="{1FF29434-DEC6-4A16-ACD5-43379023D5E6}"/>
                  </a:ext>
                </a:extLst>
              </p:cNvPr>
              <p:cNvSpPr txBox="1">
                <a:spLocks noRot="1" noChangeAspect="1" noMove="1" noResize="1" noEditPoints="1" noAdjustHandles="1" noChangeArrowheads="1" noChangeShapeType="1" noTextEdit="1"/>
              </p:cNvSpPr>
              <p:nvPr/>
            </p:nvSpPr>
            <p:spPr>
              <a:xfrm>
                <a:off x="899592" y="4027379"/>
                <a:ext cx="7632848" cy="1053045"/>
              </a:xfrm>
              <a:prstGeom prst="rect">
                <a:avLst/>
              </a:prstGeom>
              <a:blipFill>
                <a:blip r:embed="rId4"/>
                <a:stretch>
                  <a:fillRect l="-879" t="-1163" r="-799" b="-9884"/>
                </a:stretch>
              </a:blipFill>
            </p:spPr>
            <p:txBody>
              <a:bodyPr/>
              <a:lstStyle/>
              <a:p>
                <a:r>
                  <a:rPr lang="ru-RU">
                    <a:noFill/>
                  </a:rPr>
                  <a:t> </a:t>
                </a:r>
              </a:p>
            </p:txBody>
          </p:sp>
        </mc:Fallback>
      </mc:AlternateContent>
      <p:pic>
        <p:nvPicPr>
          <p:cNvPr id="11" name="Рисунок 10">
            <a:extLst>
              <a:ext uri="{FF2B5EF4-FFF2-40B4-BE49-F238E27FC236}">
                <a16:creationId xmlns:a16="http://schemas.microsoft.com/office/drawing/2014/main" id="{6A9D879F-607D-4D9F-9ADF-169C38BAF489}"/>
              </a:ext>
            </a:extLst>
          </p:cNvPr>
          <p:cNvPicPr/>
          <p:nvPr/>
        </p:nvPicPr>
        <p:blipFill>
          <a:blip r:embed="rId5"/>
          <a:stretch>
            <a:fillRect/>
          </a:stretch>
        </p:blipFill>
        <p:spPr>
          <a:xfrm>
            <a:off x="3851920" y="5308960"/>
            <a:ext cx="1407026" cy="496304"/>
          </a:xfrm>
          <a:prstGeom prst="rect">
            <a:avLst/>
          </a:prstGeom>
        </p:spPr>
      </p:pic>
    </p:spTree>
    <p:extLst>
      <p:ext uri="{BB962C8B-B14F-4D97-AF65-F5344CB8AC3E}">
        <p14:creationId xmlns:p14="http://schemas.microsoft.com/office/powerpoint/2010/main" val="922534362"/>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5CF0D8C-124E-4CBA-B59B-29077DC15F38}"/>
              </a:ext>
            </a:extLst>
          </p:cNvPr>
          <p:cNvSpPr txBox="1"/>
          <p:nvPr/>
        </p:nvSpPr>
        <p:spPr>
          <a:xfrm>
            <a:off x="899592" y="620688"/>
            <a:ext cx="7776864" cy="707886"/>
          </a:xfrm>
          <a:prstGeom prst="rect">
            <a:avLst/>
          </a:prstGeom>
          <a:noFill/>
        </p:spPr>
        <p:txBody>
          <a:bodyPr wrap="square">
            <a:spAutoFit/>
          </a:bodyPr>
          <a:lstStyle/>
          <a:p>
            <a:pPr indent="288290" algn="just"/>
            <a:r>
              <a:rPr lang="kk-KZ" sz="2000" dirty="0">
                <a:solidFill>
                  <a:srgbClr val="000000"/>
                </a:solidFill>
                <a:effectLst/>
                <a:latin typeface="Constantia" panose="02030602050306030303" pitchFamily="18" charset="0"/>
                <a:ea typeface="Times New Roman" panose="02020603050405020304" pitchFamily="18" charset="0"/>
              </a:rPr>
              <a:t>Осы вектордың өзгеріс болатын уақытқа қатынасы ∆t уақыт аралығындағы нүктенің орташа үдеуі деп аталады:</a:t>
            </a:r>
            <a:endParaRPr lang="ru-RU" sz="1200" dirty="0">
              <a:effectLst/>
              <a:latin typeface="Constantia" panose="02030602050306030303" pitchFamily="18" charset="0"/>
              <a:ea typeface="Times New Roman" panose="02020603050405020304" pitchFamily="18" charset="0"/>
            </a:endParaRPr>
          </a:p>
        </p:txBody>
      </p:sp>
      <p:pic>
        <p:nvPicPr>
          <p:cNvPr id="4" name="Рисунок 3">
            <a:extLst>
              <a:ext uri="{FF2B5EF4-FFF2-40B4-BE49-F238E27FC236}">
                <a16:creationId xmlns:a16="http://schemas.microsoft.com/office/drawing/2014/main" id="{D77DCBF6-4011-42E6-BE68-1B9DE513D943}"/>
              </a:ext>
            </a:extLst>
          </p:cNvPr>
          <p:cNvPicPr/>
          <p:nvPr/>
        </p:nvPicPr>
        <p:blipFill>
          <a:blip r:embed="rId2"/>
          <a:stretch>
            <a:fillRect/>
          </a:stretch>
        </p:blipFill>
        <p:spPr>
          <a:xfrm>
            <a:off x="4031940" y="1556792"/>
            <a:ext cx="1080120" cy="576064"/>
          </a:xfrm>
          <a:prstGeom prst="rect">
            <a:avLst/>
          </a:prstGeom>
        </p:spPr>
      </p:pic>
      <mc:AlternateContent xmlns:mc="http://schemas.openxmlformats.org/markup-compatibility/2006">
        <mc:Choice xmlns:a14="http://schemas.microsoft.com/office/drawing/2010/main" Requires="a14">
          <p:sp>
            <p:nvSpPr>
              <p:cNvPr id="7" name="TextBox 6">
                <a:extLst>
                  <a:ext uri="{FF2B5EF4-FFF2-40B4-BE49-F238E27FC236}">
                    <a16:creationId xmlns:a16="http://schemas.microsoft.com/office/drawing/2014/main" id="{73713F87-1BE2-4555-B0FB-76959352A60C}"/>
                  </a:ext>
                </a:extLst>
              </p:cNvPr>
              <p:cNvSpPr txBox="1"/>
              <p:nvPr/>
            </p:nvSpPr>
            <p:spPr>
              <a:xfrm>
                <a:off x="916620" y="2326374"/>
                <a:ext cx="7776864" cy="1090427"/>
              </a:xfrm>
              <a:prstGeom prst="rect">
                <a:avLst/>
              </a:prstGeom>
              <a:noFill/>
            </p:spPr>
            <p:txBody>
              <a:bodyPr wrap="square">
                <a:spAutoFit/>
              </a:bodyPr>
              <a:lstStyle/>
              <a:p>
                <a:pPr indent="288290" algn="just"/>
                <a:r>
                  <a:rPr lang="kk-KZ" sz="2000" dirty="0">
                    <a:solidFill>
                      <a:srgbClr val="000000"/>
                    </a:solidFill>
                    <a:effectLst/>
                    <a:latin typeface="Constantia" panose="02030602050306030303" pitchFamily="18" charset="0"/>
                    <a:ea typeface="Times New Roman" panose="02020603050405020304" pitchFamily="18" charset="0"/>
                  </a:rPr>
                  <a:t>Бұл вектор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𝑉</m:t>
                        </m:r>
                      </m:e>
                    </m:acc>
                  </m:oMath>
                </a14:m>
                <a:r>
                  <a:rPr lang="kk-KZ" sz="2000" dirty="0">
                    <a:solidFill>
                      <a:srgbClr val="000000"/>
                    </a:solidFill>
                    <a:effectLst/>
                    <a:latin typeface="Constantia" panose="02030602050306030303" pitchFamily="18" charset="0"/>
                    <a:ea typeface="Times New Roman" panose="02020603050405020304" pitchFamily="18" charset="0"/>
                  </a:rPr>
                  <a:t> векторы сияқты бағытталады. ∆t нөлге ұмтылған кездегі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𝑉</m:t>
                        </m:r>
                      </m:e>
                    </m:acc>
                  </m:oMath>
                </a14:m>
                <a:r>
                  <a:rPr lang="kk-KZ" sz="2000" dirty="0">
                    <a:solidFill>
                      <a:srgbClr val="000000"/>
                    </a:solidFill>
                    <a:effectLst/>
                    <a:latin typeface="Constantia" panose="02030602050306030303" pitchFamily="18" charset="0"/>
                    <a:ea typeface="Times New Roman" panose="02020603050405020304" pitchFamily="18" charset="0"/>
                  </a:rPr>
                  <a:t> мен ∆t қатынасының шегі нүктенің үдеуі деп аталады:</a:t>
                </a:r>
                <a:endParaRPr lang="ru-RU" sz="1200" dirty="0">
                  <a:effectLst/>
                  <a:latin typeface="Constantia" panose="02030602050306030303" pitchFamily="18" charset="0"/>
                  <a:ea typeface="Times New Roman" panose="02020603050405020304" pitchFamily="18" charset="0"/>
                </a:endParaRPr>
              </a:p>
            </p:txBody>
          </p:sp>
        </mc:Choice>
        <mc:Fallback>
          <p:sp>
            <p:nvSpPr>
              <p:cNvPr id="7" name="TextBox 6">
                <a:extLst>
                  <a:ext uri="{FF2B5EF4-FFF2-40B4-BE49-F238E27FC236}">
                    <a16:creationId xmlns:a16="http://schemas.microsoft.com/office/drawing/2014/main" id="{73713F87-1BE2-4555-B0FB-76959352A60C}"/>
                  </a:ext>
                </a:extLst>
              </p:cNvPr>
              <p:cNvSpPr txBox="1">
                <a:spLocks noRot="1" noChangeAspect="1" noMove="1" noResize="1" noEditPoints="1" noAdjustHandles="1" noChangeArrowheads="1" noChangeShapeType="1" noTextEdit="1"/>
              </p:cNvSpPr>
              <p:nvPr/>
            </p:nvSpPr>
            <p:spPr>
              <a:xfrm>
                <a:off x="916620" y="2326374"/>
                <a:ext cx="7776864" cy="1090427"/>
              </a:xfrm>
              <a:prstGeom prst="rect">
                <a:avLst/>
              </a:prstGeom>
              <a:blipFill>
                <a:blip r:embed="rId3"/>
                <a:stretch>
                  <a:fillRect l="-784" t="-1124" r="-862" b="-9551"/>
                </a:stretch>
              </a:blipFill>
            </p:spPr>
            <p:txBody>
              <a:bodyPr/>
              <a:lstStyle/>
              <a:p>
                <a:r>
                  <a:rPr lang="ru-RU">
                    <a:noFill/>
                  </a:rPr>
                  <a:t> </a:t>
                </a:r>
              </a:p>
            </p:txBody>
          </p:sp>
        </mc:Fallback>
      </mc:AlternateContent>
      <p:pic>
        <p:nvPicPr>
          <p:cNvPr id="8" name="Рисунок 7">
            <a:extLst>
              <a:ext uri="{FF2B5EF4-FFF2-40B4-BE49-F238E27FC236}">
                <a16:creationId xmlns:a16="http://schemas.microsoft.com/office/drawing/2014/main" id="{9C10D05B-23FF-49E0-9042-414C1223B462}"/>
              </a:ext>
            </a:extLst>
          </p:cNvPr>
          <p:cNvPicPr/>
          <p:nvPr/>
        </p:nvPicPr>
        <p:blipFill>
          <a:blip r:embed="rId4"/>
          <a:stretch>
            <a:fillRect/>
          </a:stretch>
        </p:blipFill>
        <p:spPr>
          <a:xfrm>
            <a:off x="3851920" y="3292383"/>
            <a:ext cx="1606101" cy="635872"/>
          </a:xfrm>
          <a:prstGeom prst="rect">
            <a:avLst/>
          </a:prstGeom>
        </p:spPr>
      </p:pic>
      <p:sp>
        <p:nvSpPr>
          <p:cNvPr id="11" name="TextBox 10">
            <a:extLst>
              <a:ext uri="{FF2B5EF4-FFF2-40B4-BE49-F238E27FC236}">
                <a16:creationId xmlns:a16="http://schemas.microsoft.com/office/drawing/2014/main" id="{9A94B035-20B2-448D-85DC-374A4D054C98}"/>
              </a:ext>
            </a:extLst>
          </p:cNvPr>
          <p:cNvSpPr txBox="1"/>
          <p:nvPr/>
        </p:nvSpPr>
        <p:spPr>
          <a:xfrm>
            <a:off x="1043608" y="4177823"/>
            <a:ext cx="7776863" cy="2246769"/>
          </a:xfrm>
          <a:prstGeom prst="rect">
            <a:avLst/>
          </a:prstGeom>
          <a:noFill/>
        </p:spPr>
        <p:txBody>
          <a:bodyPr wrap="square">
            <a:spAutoFit/>
          </a:bodyPr>
          <a:lstStyle/>
          <a:p>
            <a:pPr indent="288290" algn="just"/>
            <a:r>
              <a:rPr lang="kk-KZ" sz="2000" dirty="0">
                <a:solidFill>
                  <a:srgbClr val="000000"/>
                </a:solidFill>
                <a:effectLst/>
                <a:latin typeface="Constantia" panose="02030602050306030303" pitchFamily="18" charset="0"/>
                <a:ea typeface="Times New Roman" panose="02020603050405020304" pitchFamily="18" charset="0"/>
              </a:rPr>
              <a:t>Сонымен, нүкте үдеуінің векторы оның жылдамдық векторынан уақыт бойынша алынған бірінші туындыға немесе радиус-векторынан уақыт бойынша алынған  екінші туындыға тең. Үдеудің өлшем бірлігі ретінде м/сек</a:t>
            </a:r>
            <a:r>
              <a:rPr lang="kk-KZ" sz="2000" baseline="30000" dirty="0">
                <a:solidFill>
                  <a:srgbClr val="000000"/>
                </a:solidFill>
                <a:effectLst/>
                <a:latin typeface="Constantia" panose="02030602050306030303" pitchFamily="18" charset="0"/>
                <a:ea typeface="Times New Roman" panose="02020603050405020304" pitchFamily="18" charset="0"/>
              </a:rPr>
              <a:t>2</a:t>
            </a:r>
            <a:r>
              <a:rPr lang="kk-KZ" sz="2000" dirty="0">
                <a:solidFill>
                  <a:srgbClr val="000000"/>
                </a:solidFill>
                <a:effectLst/>
                <a:latin typeface="Constantia" panose="02030602050306030303" pitchFamily="18" charset="0"/>
                <a:ea typeface="Times New Roman" panose="02020603050405020304" pitchFamily="18" charset="0"/>
              </a:rPr>
              <a:t> қолданылады. Түзу сызықты қозғалыс кезінде нүкте үдеуінің векторы нүкте қозғалатын түзудің бойымен, қисық сызықты қозғалыс кезінде нүкте траекториясының ойыс жағына қарай бағытталады. </a:t>
            </a:r>
            <a:endParaRPr lang="ru-RU" sz="1200" dirty="0">
              <a:effectLst/>
              <a:latin typeface="Constantia" panose="02030602050306030303" pitchFamily="18" charset="0"/>
              <a:ea typeface="Times New Roman" panose="02020603050405020304" pitchFamily="18" charset="0"/>
            </a:endParaRPr>
          </a:p>
        </p:txBody>
      </p:sp>
    </p:spTree>
    <p:extLst>
      <p:ext uri="{BB962C8B-B14F-4D97-AF65-F5344CB8AC3E}">
        <p14:creationId xmlns:p14="http://schemas.microsoft.com/office/powerpoint/2010/main" val="1955843145"/>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3395419-D4C0-446E-9878-21FA7D72D6AD}"/>
              </a:ext>
            </a:extLst>
          </p:cNvPr>
          <p:cNvSpPr txBox="1"/>
          <p:nvPr/>
        </p:nvSpPr>
        <p:spPr>
          <a:xfrm>
            <a:off x="827584" y="404664"/>
            <a:ext cx="7848872" cy="1323439"/>
          </a:xfrm>
          <a:prstGeom prst="rect">
            <a:avLst/>
          </a:prstGeom>
          <a:noFill/>
        </p:spPr>
        <p:txBody>
          <a:bodyPr wrap="square">
            <a:spAutoFit/>
          </a:bodyPr>
          <a:lstStyle/>
          <a:p>
            <a:pPr indent="288290" algn="just"/>
            <a:r>
              <a:rPr lang="kk-KZ" sz="2000" i="1" dirty="0">
                <a:solidFill>
                  <a:srgbClr val="000000"/>
                </a:solidFill>
                <a:effectLst/>
                <a:latin typeface="Constantia" panose="02030602050306030303" pitchFamily="18" charset="0"/>
                <a:ea typeface="Times New Roman" panose="02020603050405020304" pitchFamily="18" charset="0"/>
              </a:rPr>
              <a:t>2. Координаттық тәсіл. Oxyz</a:t>
            </a:r>
            <a:r>
              <a:rPr lang="kk-KZ" sz="2000" dirty="0">
                <a:solidFill>
                  <a:srgbClr val="000000"/>
                </a:solidFill>
                <a:effectLst/>
                <a:latin typeface="Constantia" panose="02030602050306030303" pitchFamily="18" charset="0"/>
                <a:ea typeface="Times New Roman" panose="02020603050405020304" pitchFamily="18" charset="0"/>
              </a:rPr>
              <a:t> декарттық координат жүйесіндегі нүкте қозғалысын қарастырайық. </a:t>
            </a:r>
            <a:r>
              <a:rPr lang="kk-KZ" sz="2000" i="1" dirty="0">
                <a:solidFill>
                  <a:srgbClr val="000000"/>
                </a:solidFill>
                <a:effectLst/>
                <a:latin typeface="Constantia" panose="02030602050306030303" pitchFamily="18" charset="0"/>
                <a:ea typeface="Times New Roman" panose="02020603050405020304" pitchFamily="18" charset="0"/>
              </a:rPr>
              <a:t>i, j, k</a:t>
            </a:r>
            <a:r>
              <a:rPr lang="kk-KZ" sz="2000" dirty="0">
                <a:solidFill>
                  <a:srgbClr val="000000"/>
                </a:solidFill>
                <a:effectLst/>
                <a:latin typeface="Constantia" panose="02030602050306030303" pitchFamily="18" charset="0"/>
                <a:ea typeface="Times New Roman" panose="02020603050405020304" pitchFamily="18" charset="0"/>
              </a:rPr>
              <a:t> бірлік векторларының тұрақты екендігін ескеріп, мынандай өрнекті аламыз:</a:t>
            </a:r>
            <a:endParaRPr lang="ru-RU" sz="1200" dirty="0">
              <a:effectLst/>
              <a:latin typeface="Constantia" panose="02030602050306030303" pitchFamily="18" charset="0"/>
              <a:ea typeface="Times New Roman" panose="02020603050405020304" pitchFamily="18" charset="0"/>
            </a:endParaRPr>
          </a:p>
        </p:txBody>
      </p:sp>
      <p:pic>
        <p:nvPicPr>
          <p:cNvPr id="4" name="Рисунок 3">
            <a:extLst>
              <a:ext uri="{FF2B5EF4-FFF2-40B4-BE49-F238E27FC236}">
                <a16:creationId xmlns:a16="http://schemas.microsoft.com/office/drawing/2014/main" id="{5CF61977-284D-4C44-90BE-CC68F33EA682}"/>
              </a:ext>
            </a:extLst>
          </p:cNvPr>
          <p:cNvPicPr/>
          <p:nvPr/>
        </p:nvPicPr>
        <p:blipFill>
          <a:blip r:embed="rId2"/>
          <a:stretch>
            <a:fillRect/>
          </a:stretch>
        </p:blipFill>
        <p:spPr>
          <a:xfrm>
            <a:off x="3275856" y="1728103"/>
            <a:ext cx="2390120" cy="604514"/>
          </a:xfrm>
          <a:prstGeom prst="rect">
            <a:avLst/>
          </a:prstGeom>
        </p:spPr>
      </p:pic>
      <p:sp>
        <p:nvSpPr>
          <p:cNvPr id="7" name="TextBox 6">
            <a:extLst>
              <a:ext uri="{FF2B5EF4-FFF2-40B4-BE49-F238E27FC236}">
                <a16:creationId xmlns:a16="http://schemas.microsoft.com/office/drawing/2014/main" id="{AAE95EF0-A773-4E78-8E92-B7C3C5B46D5F}"/>
              </a:ext>
            </a:extLst>
          </p:cNvPr>
          <p:cNvSpPr txBox="1"/>
          <p:nvPr/>
        </p:nvSpPr>
        <p:spPr>
          <a:xfrm>
            <a:off x="989856" y="2505670"/>
            <a:ext cx="7614592" cy="707886"/>
          </a:xfrm>
          <a:prstGeom prst="rect">
            <a:avLst/>
          </a:prstGeom>
          <a:noFill/>
        </p:spPr>
        <p:txBody>
          <a:bodyPr wrap="square">
            <a:spAutoFit/>
          </a:bodyPr>
          <a:lstStyle/>
          <a:p>
            <a:pPr indent="288290" algn="just"/>
            <a:r>
              <a:rPr lang="kk-KZ" sz="2000" dirty="0">
                <a:solidFill>
                  <a:srgbClr val="000000"/>
                </a:solidFill>
                <a:effectLst/>
                <a:latin typeface="Constantia" panose="02030602050306030303" pitchFamily="18" charset="0"/>
                <a:ea typeface="Times New Roman" panose="02020603050405020304" pitchFamily="18" charset="0"/>
              </a:rPr>
              <a:t>Осыдан нүкте жылдамдығы векторының декарттық координат өстеріне проекцияларын аламыз:</a:t>
            </a:r>
            <a:endParaRPr lang="ru-RU" sz="1200" dirty="0">
              <a:effectLst/>
              <a:latin typeface="Constantia" panose="02030602050306030303" pitchFamily="18" charset="0"/>
              <a:ea typeface="Times New Roman" panose="02020603050405020304" pitchFamily="18" charset="0"/>
            </a:endParaRPr>
          </a:p>
        </p:txBody>
      </p:sp>
      <p:pic>
        <p:nvPicPr>
          <p:cNvPr id="8" name="Рисунок 7">
            <a:extLst>
              <a:ext uri="{FF2B5EF4-FFF2-40B4-BE49-F238E27FC236}">
                <a16:creationId xmlns:a16="http://schemas.microsoft.com/office/drawing/2014/main" id="{ACD712C3-E7B8-4D93-9279-39FECE744A1B}"/>
              </a:ext>
            </a:extLst>
          </p:cNvPr>
          <p:cNvPicPr/>
          <p:nvPr/>
        </p:nvPicPr>
        <p:blipFill>
          <a:blip r:embed="rId3"/>
          <a:stretch>
            <a:fillRect/>
          </a:stretch>
        </p:blipFill>
        <p:spPr>
          <a:xfrm>
            <a:off x="2987824" y="3245408"/>
            <a:ext cx="3315563" cy="707886"/>
          </a:xfrm>
          <a:prstGeom prst="rect">
            <a:avLst/>
          </a:prstGeom>
        </p:spPr>
      </p:pic>
      <p:sp>
        <p:nvSpPr>
          <p:cNvPr id="11" name="TextBox 10">
            <a:extLst>
              <a:ext uri="{FF2B5EF4-FFF2-40B4-BE49-F238E27FC236}">
                <a16:creationId xmlns:a16="http://schemas.microsoft.com/office/drawing/2014/main" id="{96F1C869-8F3C-43EF-AFFC-244F2F3F023B}"/>
              </a:ext>
            </a:extLst>
          </p:cNvPr>
          <p:cNvSpPr txBox="1"/>
          <p:nvPr/>
        </p:nvSpPr>
        <p:spPr>
          <a:xfrm>
            <a:off x="810917" y="4149080"/>
            <a:ext cx="7416824" cy="677108"/>
          </a:xfrm>
          <a:prstGeom prst="rect">
            <a:avLst/>
          </a:prstGeom>
          <a:noFill/>
        </p:spPr>
        <p:txBody>
          <a:bodyPr wrap="square">
            <a:spAutoFit/>
          </a:bodyPr>
          <a:lstStyle/>
          <a:p>
            <a:pPr indent="288290" algn="just"/>
            <a:r>
              <a:rPr lang="kk-KZ" sz="2000" dirty="0">
                <a:solidFill>
                  <a:srgbClr val="000000"/>
                </a:solidFill>
                <a:effectLst/>
                <a:latin typeface="Constantia" panose="02030602050306030303" pitchFamily="18" charset="0"/>
                <a:ea typeface="Times New Roman" panose="02020603050405020304" pitchFamily="18" charset="0"/>
              </a:rPr>
              <a:t>Сонда нүкте жылдамдығының векторы былай жазылады:</a:t>
            </a:r>
            <a:endParaRPr lang="ru-RU" sz="1200" dirty="0">
              <a:effectLst/>
              <a:latin typeface="Constantia" panose="02030602050306030303" pitchFamily="18" charset="0"/>
              <a:ea typeface="Times New Roman" panose="02020603050405020304" pitchFamily="18" charset="0"/>
            </a:endParaRPr>
          </a:p>
          <a:p>
            <a:pPr indent="288290" algn="just"/>
            <a:r>
              <a:rPr lang="kk-KZ" sz="1800" dirty="0">
                <a:effectLst/>
                <a:latin typeface="Times New Roman" panose="02020603050405020304" pitchFamily="18" charset="0"/>
                <a:ea typeface="Times New Roman" panose="02020603050405020304" pitchFamily="18" charset="0"/>
              </a:rPr>
              <a:t> </a:t>
            </a:r>
            <a:endParaRPr lang="ru-RU" sz="1100" dirty="0">
              <a:effectLst/>
              <a:latin typeface="Times New Roman" panose="02020603050405020304" pitchFamily="18" charset="0"/>
              <a:ea typeface="Times New Roman" panose="02020603050405020304" pitchFamily="18" charset="0"/>
            </a:endParaRPr>
          </a:p>
        </p:txBody>
      </p:sp>
      <p:pic>
        <p:nvPicPr>
          <p:cNvPr id="12" name="Рисунок 11">
            <a:extLst>
              <a:ext uri="{FF2B5EF4-FFF2-40B4-BE49-F238E27FC236}">
                <a16:creationId xmlns:a16="http://schemas.microsoft.com/office/drawing/2014/main" id="{284BC70D-EDE3-4171-84EE-A4FF4BCD20FA}"/>
              </a:ext>
            </a:extLst>
          </p:cNvPr>
          <p:cNvPicPr/>
          <p:nvPr/>
        </p:nvPicPr>
        <p:blipFill>
          <a:blip r:embed="rId4"/>
          <a:stretch>
            <a:fillRect/>
          </a:stretch>
        </p:blipFill>
        <p:spPr>
          <a:xfrm>
            <a:off x="3563888" y="4826188"/>
            <a:ext cx="2155299" cy="677108"/>
          </a:xfrm>
          <a:prstGeom prst="rect">
            <a:avLst/>
          </a:prstGeom>
        </p:spPr>
      </p:pic>
    </p:spTree>
    <p:extLst>
      <p:ext uri="{BB962C8B-B14F-4D97-AF65-F5344CB8AC3E}">
        <p14:creationId xmlns:p14="http://schemas.microsoft.com/office/powerpoint/2010/main" val="1187483633"/>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C6BB801-A1F4-4F2F-8CE6-7D8FC39C62C9}"/>
              </a:ext>
            </a:extLst>
          </p:cNvPr>
          <p:cNvSpPr txBox="1"/>
          <p:nvPr/>
        </p:nvSpPr>
        <p:spPr>
          <a:xfrm>
            <a:off x="971600" y="692696"/>
            <a:ext cx="6840760" cy="400110"/>
          </a:xfrm>
          <a:prstGeom prst="rect">
            <a:avLst/>
          </a:prstGeom>
          <a:noFill/>
        </p:spPr>
        <p:txBody>
          <a:bodyPr wrap="square">
            <a:spAutoFit/>
          </a:bodyPr>
          <a:lstStyle/>
          <a:p>
            <a:r>
              <a:rPr lang="ru-RU" sz="2000" dirty="0">
                <a:effectLst/>
                <a:latin typeface="Constantia" panose="02030602050306030303" pitchFamily="18" charset="0"/>
                <a:ea typeface="Times New Roman" panose="02020603050405020304" pitchFamily="18" charset="0"/>
              </a:rPr>
              <a:t>Сонда </a:t>
            </a:r>
            <a:r>
              <a:rPr lang="ru-RU" sz="2000" dirty="0" err="1">
                <a:effectLst/>
                <a:latin typeface="Constantia" panose="02030602050306030303" pitchFamily="18" charset="0"/>
                <a:ea typeface="Times New Roman" panose="02020603050405020304" pitchFamily="18" charset="0"/>
              </a:rPr>
              <a:t>нүкте</a:t>
            </a:r>
            <a:r>
              <a:rPr lang="ru-RU" sz="2000" dirty="0">
                <a:effectLst/>
                <a:latin typeface="Constantia" panose="02030602050306030303" pitchFamily="18" charset="0"/>
                <a:ea typeface="Times New Roman" panose="02020603050405020304" pitchFamily="18" charset="0"/>
              </a:rPr>
              <a:t> </a:t>
            </a:r>
            <a:r>
              <a:rPr lang="ru-RU" sz="2000" dirty="0" err="1">
                <a:effectLst/>
                <a:latin typeface="Constantia" panose="02030602050306030303" pitchFamily="18" charset="0"/>
                <a:ea typeface="Times New Roman" panose="02020603050405020304" pitchFamily="18" charset="0"/>
              </a:rPr>
              <a:t>үдеуінің</a:t>
            </a:r>
            <a:r>
              <a:rPr lang="ru-RU" sz="2000" dirty="0">
                <a:effectLst/>
                <a:latin typeface="Constantia" panose="02030602050306030303" pitchFamily="18" charset="0"/>
                <a:ea typeface="Times New Roman" panose="02020603050405020304" pitchFamily="18" charset="0"/>
              </a:rPr>
              <a:t> векторы </a:t>
            </a:r>
            <a:r>
              <a:rPr lang="ru-RU" sz="2000" dirty="0" err="1">
                <a:effectLst/>
                <a:latin typeface="Constantia" panose="02030602050306030303" pitchFamily="18" charset="0"/>
                <a:ea typeface="Times New Roman" panose="02020603050405020304" pitchFamily="18" charset="0"/>
              </a:rPr>
              <a:t>былай</a:t>
            </a:r>
            <a:r>
              <a:rPr lang="ru-RU" sz="2000" dirty="0">
                <a:effectLst/>
                <a:latin typeface="Constantia" panose="02030602050306030303" pitchFamily="18" charset="0"/>
                <a:ea typeface="Times New Roman" panose="02020603050405020304" pitchFamily="18" charset="0"/>
              </a:rPr>
              <a:t> </a:t>
            </a:r>
            <a:r>
              <a:rPr lang="ru-RU" sz="2000" dirty="0" err="1">
                <a:effectLst/>
                <a:latin typeface="Constantia" panose="02030602050306030303" pitchFamily="18" charset="0"/>
                <a:ea typeface="Times New Roman" panose="02020603050405020304" pitchFamily="18" charset="0"/>
              </a:rPr>
              <a:t>жазылады</a:t>
            </a:r>
            <a:endParaRPr lang="ru-RU" sz="2000" dirty="0">
              <a:latin typeface="Constantia" panose="02030602050306030303" pitchFamily="18" charset="0"/>
            </a:endParaRPr>
          </a:p>
        </p:txBody>
      </p:sp>
      <p:pic>
        <p:nvPicPr>
          <p:cNvPr id="4" name="Рисунок 3">
            <a:extLst>
              <a:ext uri="{FF2B5EF4-FFF2-40B4-BE49-F238E27FC236}">
                <a16:creationId xmlns:a16="http://schemas.microsoft.com/office/drawing/2014/main" id="{35D0704C-D0F5-41D7-9ED0-7B6F63EC7397}"/>
              </a:ext>
            </a:extLst>
          </p:cNvPr>
          <p:cNvPicPr/>
          <p:nvPr/>
        </p:nvPicPr>
        <p:blipFill>
          <a:blip r:embed="rId2"/>
          <a:stretch>
            <a:fillRect/>
          </a:stretch>
        </p:blipFill>
        <p:spPr>
          <a:xfrm>
            <a:off x="3524671" y="1383276"/>
            <a:ext cx="2094657" cy="400110"/>
          </a:xfrm>
          <a:prstGeom prst="rect">
            <a:avLst/>
          </a:prstGeom>
        </p:spPr>
      </p:pic>
      <p:sp>
        <p:nvSpPr>
          <p:cNvPr id="7" name="TextBox 6">
            <a:extLst>
              <a:ext uri="{FF2B5EF4-FFF2-40B4-BE49-F238E27FC236}">
                <a16:creationId xmlns:a16="http://schemas.microsoft.com/office/drawing/2014/main" id="{AFAC7B2D-D83A-42C3-B046-A17F34CEB219}"/>
              </a:ext>
            </a:extLst>
          </p:cNvPr>
          <p:cNvSpPr txBox="1"/>
          <p:nvPr/>
        </p:nvSpPr>
        <p:spPr>
          <a:xfrm>
            <a:off x="1047328" y="1988840"/>
            <a:ext cx="7485112" cy="400110"/>
          </a:xfrm>
          <a:prstGeom prst="rect">
            <a:avLst/>
          </a:prstGeom>
          <a:noFill/>
        </p:spPr>
        <p:txBody>
          <a:bodyPr wrap="square">
            <a:spAutoFit/>
          </a:bodyPr>
          <a:lstStyle/>
          <a:p>
            <a:pPr algn="just"/>
            <a:r>
              <a:rPr lang="ru-RU" sz="2000" dirty="0" err="1">
                <a:latin typeface="Constantia" panose="02030602050306030303" pitchFamily="18" charset="0"/>
              </a:rPr>
              <a:t>нүкте</a:t>
            </a:r>
            <a:r>
              <a:rPr lang="ru-RU" sz="2000" dirty="0">
                <a:latin typeface="Constantia" panose="02030602050306030303" pitchFamily="18" charset="0"/>
              </a:rPr>
              <a:t> </a:t>
            </a:r>
            <a:r>
              <a:rPr lang="ru-RU" sz="2000" dirty="0" err="1">
                <a:latin typeface="Constantia" panose="02030602050306030303" pitchFamily="18" charset="0"/>
              </a:rPr>
              <a:t>үдеуінің</a:t>
            </a:r>
            <a:r>
              <a:rPr lang="ru-RU" sz="2000" dirty="0">
                <a:latin typeface="Constantia" panose="02030602050306030303" pitchFamily="18" charset="0"/>
              </a:rPr>
              <a:t> </a:t>
            </a:r>
            <a:r>
              <a:rPr lang="ru-RU" sz="2000" dirty="0" err="1">
                <a:latin typeface="Constantia" panose="02030602050306030303" pitchFamily="18" charset="0"/>
              </a:rPr>
              <a:t>шамасы</a:t>
            </a:r>
            <a:r>
              <a:rPr lang="ru-RU" sz="2000" dirty="0">
                <a:latin typeface="Constantia" panose="02030602050306030303" pitchFamily="18" charset="0"/>
              </a:rPr>
              <a:t> (</a:t>
            </a:r>
            <a:r>
              <a:rPr lang="ru-RU" sz="2000" dirty="0" err="1">
                <a:latin typeface="Constantia" panose="02030602050306030303" pitchFamily="18" charset="0"/>
              </a:rPr>
              <a:t>модулі</a:t>
            </a:r>
            <a:r>
              <a:rPr lang="ru-RU" sz="2000" dirty="0">
                <a:latin typeface="Constantia" panose="02030602050306030303" pitchFamily="18" charset="0"/>
              </a:rPr>
              <a:t>) </a:t>
            </a:r>
            <a:r>
              <a:rPr lang="ru-RU" sz="2000" dirty="0" err="1">
                <a:latin typeface="Constantia" panose="02030602050306030303" pitchFamily="18" charset="0"/>
              </a:rPr>
              <a:t>келесі</a:t>
            </a:r>
            <a:r>
              <a:rPr lang="ru-RU" sz="2000" dirty="0">
                <a:latin typeface="Constantia" panose="02030602050306030303" pitchFamily="18" charset="0"/>
              </a:rPr>
              <a:t> </a:t>
            </a:r>
            <a:r>
              <a:rPr lang="ru-RU" sz="2000" dirty="0" err="1">
                <a:latin typeface="Constantia" panose="02030602050306030303" pitchFamily="18" charset="0"/>
              </a:rPr>
              <a:t>өрнекпен</a:t>
            </a:r>
            <a:r>
              <a:rPr lang="ru-RU" sz="2000" dirty="0">
                <a:latin typeface="Constantia" panose="02030602050306030303" pitchFamily="18" charset="0"/>
              </a:rPr>
              <a:t> </a:t>
            </a:r>
            <a:r>
              <a:rPr lang="ru-RU" sz="2000" dirty="0" err="1">
                <a:latin typeface="Constantia" panose="02030602050306030303" pitchFamily="18" charset="0"/>
              </a:rPr>
              <a:t>анықталады</a:t>
            </a:r>
            <a:r>
              <a:rPr lang="ru-RU" sz="2000" dirty="0">
                <a:latin typeface="Constantia" panose="02030602050306030303" pitchFamily="18" charset="0"/>
              </a:rPr>
              <a:t>:</a:t>
            </a:r>
          </a:p>
        </p:txBody>
      </p:sp>
      <p:pic>
        <p:nvPicPr>
          <p:cNvPr id="8" name="Рисунок 7">
            <a:extLst>
              <a:ext uri="{FF2B5EF4-FFF2-40B4-BE49-F238E27FC236}">
                <a16:creationId xmlns:a16="http://schemas.microsoft.com/office/drawing/2014/main" id="{EF6A20B7-9128-46E1-87AD-9C73BEEE644C}"/>
              </a:ext>
            </a:extLst>
          </p:cNvPr>
          <p:cNvPicPr/>
          <p:nvPr/>
        </p:nvPicPr>
        <p:blipFill>
          <a:blip r:embed="rId3"/>
          <a:stretch>
            <a:fillRect/>
          </a:stretch>
        </p:blipFill>
        <p:spPr>
          <a:xfrm>
            <a:off x="3670768" y="2996952"/>
            <a:ext cx="2053360" cy="584105"/>
          </a:xfrm>
          <a:prstGeom prst="rect">
            <a:avLst/>
          </a:prstGeom>
        </p:spPr>
      </p:pic>
      <p:sp>
        <p:nvSpPr>
          <p:cNvPr id="11" name="TextBox 10">
            <a:extLst>
              <a:ext uri="{FF2B5EF4-FFF2-40B4-BE49-F238E27FC236}">
                <a16:creationId xmlns:a16="http://schemas.microsoft.com/office/drawing/2014/main" id="{0F6AC2F3-2627-4BD0-8704-32F9C3F8B3CC}"/>
              </a:ext>
            </a:extLst>
          </p:cNvPr>
          <p:cNvSpPr txBox="1"/>
          <p:nvPr/>
        </p:nvSpPr>
        <p:spPr>
          <a:xfrm>
            <a:off x="1115616" y="4145885"/>
            <a:ext cx="7272808" cy="707886"/>
          </a:xfrm>
          <a:prstGeom prst="rect">
            <a:avLst/>
          </a:prstGeom>
          <a:noFill/>
        </p:spPr>
        <p:txBody>
          <a:bodyPr wrap="square">
            <a:spAutoFit/>
          </a:bodyPr>
          <a:lstStyle/>
          <a:p>
            <a:pPr indent="288290" algn="just"/>
            <a:r>
              <a:rPr lang="ru-RU" sz="2000" dirty="0" err="1">
                <a:latin typeface="Constantia" panose="02030602050306030303" pitchFamily="18" charset="0"/>
              </a:rPr>
              <a:t>Үдеу</a:t>
            </a:r>
            <a:r>
              <a:rPr lang="ru-RU" sz="2000" dirty="0">
                <a:latin typeface="Constantia" panose="02030602050306030303" pitchFamily="18" charset="0"/>
              </a:rPr>
              <a:t> </a:t>
            </a:r>
            <a:r>
              <a:rPr lang="ru-RU" sz="2000" dirty="0" err="1">
                <a:latin typeface="Constantia" panose="02030602050306030303" pitchFamily="18" charset="0"/>
              </a:rPr>
              <a:t>векторының</a:t>
            </a:r>
            <a:r>
              <a:rPr lang="ru-RU" sz="2000" dirty="0">
                <a:latin typeface="Constantia" panose="02030602050306030303" pitchFamily="18" charset="0"/>
              </a:rPr>
              <a:t> </a:t>
            </a:r>
            <a:r>
              <a:rPr lang="ru-RU" sz="2000" dirty="0" err="1">
                <a:latin typeface="Constantia" panose="02030602050306030303" pitchFamily="18" charset="0"/>
              </a:rPr>
              <a:t>бағыттаушы</a:t>
            </a:r>
            <a:r>
              <a:rPr lang="ru-RU" sz="2000" dirty="0">
                <a:latin typeface="Constantia" panose="02030602050306030303" pitchFamily="18" charset="0"/>
              </a:rPr>
              <a:t> </a:t>
            </a:r>
            <a:r>
              <a:rPr lang="ru-RU" sz="2000" dirty="0" err="1">
                <a:latin typeface="Constantia" panose="02030602050306030303" pitchFamily="18" charset="0"/>
              </a:rPr>
              <a:t>косинустары</a:t>
            </a:r>
            <a:r>
              <a:rPr lang="ru-RU" sz="2000" dirty="0">
                <a:latin typeface="Constantia" panose="02030602050306030303" pitchFamily="18" charset="0"/>
              </a:rPr>
              <a:t> </a:t>
            </a:r>
            <a:r>
              <a:rPr lang="ru-RU" sz="2000" dirty="0" err="1">
                <a:latin typeface="Constantia" panose="02030602050306030303" pitchFamily="18" charset="0"/>
              </a:rPr>
              <a:t>төмендегідей</a:t>
            </a:r>
            <a:r>
              <a:rPr lang="ru-RU" sz="2000" dirty="0">
                <a:latin typeface="Constantia" panose="02030602050306030303" pitchFamily="18" charset="0"/>
              </a:rPr>
              <a:t> </a:t>
            </a:r>
            <a:r>
              <a:rPr lang="ru-RU" sz="2000" dirty="0" err="1">
                <a:latin typeface="Constantia" panose="02030602050306030303" pitchFamily="18" charset="0"/>
              </a:rPr>
              <a:t>болады</a:t>
            </a:r>
            <a:r>
              <a:rPr lang="ru-RU" sz="2000" dirty="0">
                <a:latin typeface="Constantia" panose="02030602050306030303" pitchFamily="18" charset="0"/>
              </a:rPr>
              <a:t>:</a:t>
            </a:r>
          </a:p>
        </p:txBody>
      </p:sp>
      <p:pic>
        <p:nvPicPr>
          <p:cNvPr id="12" name="Рисунок 11">
            <a:extLst>
              <a:ext uri="{FF2B5EF4-FFF2-40B4-BE49-F238E27FC236}">
                <a16:creationId xmlns:a16="http://schemas.microsoft.com/office/drawing/2014/main" id="{CC5A8F5A-F3A6-49A1-985C-9EF80CB3FF9E}"/>
              </a:ext>
            </a:extLst>
          </p:cNvPr>
          <p:cNvPicPr/>
          <p:nvPr/>
        </p:nvPicPr>
        <p:blipFill>
          <a:blip r:embed="rId4"/>
          <a:stretch>
            <a:fillRect/>
          </a:stretch>
        </p:blipFill>
        <p:spPr>
          <a:xfrm>
            <a:off x="3131840" y="4990946"/>
            <a:ext cx="3672408" cy="805442"/>
          </a:xfrm>
          <a:prstGeom prst="rect">
            <a:avLst/>
          </a:prstGeom>
        </p:spPr>
      </p:pic>
    </p:spTree>
    <p:extLst>
      <p:ext uri="{BB962C8B-B14F-4D97-AF65-F5344CB8AC3E}">
        <p14:creationId xmlns:p14="http://schemas.microsoft.com/office/powerpoint/2010/main" val="1168173809"/>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019229E-AF31-4A80-B2F0-C82BD8D88667}"/>
              </a:ext>
            </a:extLst>
          </p:cNvPr>
          <p:cNvSpPr txBox="1"/>
          <p:nvPr/>
        </p:nvSpPr>
        <p:spPr>
          <a:xfrm>
            <a:off x="1403648" y="1196752"/>
            <a:ext cx="6840760" cy="2677656"/>
          </a:xfrm>
          <a:prstGeom prst="rect">
            <a:avLst/>
          </a:prstGeom>
          <a:noFill/>
        </p:spPr>
        <p:txBody>
          <a:bodyPr wrap="square">
            <a:spAutoFit/>
          </a:bodyPr>
          <a:lstStyle/>
          <a:p>
            <a:pPr algn="ctr">
              <a:buFont typeface="Arial" charset="0"/>
              <a:buNone/>
            </a:pPr>
            <a:r>
              <a:rPr lang="kk-KZ" sz="2400" b="1" i="1" dirty="0">
                <a:latin typeface="Constantia" panose="02030602050306030303" pitchFamily="18" charset="0"/>
                <a:cs typeface="Times New Roman" pitchFamily="18" charset="0"/>
              </a:rPr>
              <a:t>Қорытынды</a:t>
            </a:r>
          </a:p>
          <a:p>
            <a:pPr algn="ctr">
              <a:buFont typeface="Arial" charset="0"/>
              <a:buNone/>
            </a:pPr>
            <a:endParaRPr lang="kk-KZ" sz="2400" dirty="0">
              <a:latin typeface="Constantia" panose="02030602050306030303" pitchFamily="18" charset="0"/>
              <a:cs typeface="Times New Roman" pitchFamily="18" charset="0"/>
            </a:endParaRPr>
          </a:p>
          <a:p>
            <a:pPr algn="just">
              <a:tabLst>
                <a:tab pos="540385" algn="l"/>
              </a:tabLst>
            </a:pPr>
            <a:r>
              <a:rPr lang="en-US" sz="2400" dirty="0">
                <a:latin typeface="Constantia" panose="02030602050306030303" pitchFamily="18" charset="0"/>
                <a:cs typeface="Times New Roman" panose="02020603050405020304" pitchFamily="18" charset="0"/>
              </a:rPr>
              <a:t>1. </a:t>
            </a:r>
            <a:r>
              <a:rPr lang="kk-KZ" sz="2400" dirty="0">
                <a:latin typeface="Constantia" panose="02030602050306030303" pitchFamily="18" charset="0"/>
                <a:cs typeface="Times New Roman" panose="02020603050405020304" pitchFamily="18" charset="0"/>
              </a:rPr>
              <a:t>Кинематикаға кіріспеге шолу жасалынды; </a:t>
            </a:r>
            <a:endParaRPr lang="ru-RU" sz="2400" dirty="0">
              <a:latin typeface="Constantia" panose="02030602050306030303" pitchFamily="18" charset="0"/>
              <a:cs typeface="Times New Roman" panose="02020603050405020304" pitchFamily="18" charset="0"/>
            </a:endParaRPr>
          </a:p>
          <a:p>
            <a:pPr algn="just">
              <a:tabLst>
                <a:tab pos="540385" algn="l"/>
              </a:tabLst>
            </a:pPr>
            <a:r>
              <a:rPr lang="en-US" sz="2400" dirty="0">
                <a:latin typeface="Constantia" panose="02030602050306030303" pitchFamily="18" charset="0"/>
                <a:cs typeface="Times New Roman" panose="02020603050405020304" pitchFamily="18" charset="0"/>
              </a:rPr>
              <a:t>2. </a:t>
            </a:r>
            <a:r>
              <a:rPr lang="kk-KZ" sz="2400" dirty="0">
                <a:latin typeface="Constantia" panose="02030602050306030303" pitchFamily="18" charset="0"/>
                <a:cs typeface="Times New Roman" panose="02020603050405020304" pitchFamily="18" charset="0"/>
              </a:rPr>
              <a:t>Нүкте қозғалысының берілу тәсілдері анықталды;</a:t>
            </a:r>
            <a:endParaRPr lang="ru-RU" sz="2400" dirty="0">
              <a:latin typeface="Constantia" panose="02030602050306030303" pitchFamily="18" charset="0"/>
              <a:cs typeface="Times New Roman" panose="02020603050405020304" pitchFamily="18" charset="0"/>
            </a:endParaRPr>
          </a:p>
          <a:p>
            <a:pPr algn="just">
              <a:tabLst>
                <a:tab pos="540385" algn="l"/>
              </a:tabLst>
            </a:pPr>
            <a:r>
              <a:rPr lang="en-US" sz="2400" dirty="0">
                <a:latin typeface="Constantia" panose="02030602050306030303" pitchFamily="18" charset="0"/>
                <a:cs typeface="Times New Roman" panose="02020603050405020304" pitchFamily="18" charset="0"/>
              </a:rPr>
              <a:t>3. </a:t>
            </a:r>
            <a:r>
              <a:rPr lang="kk-KZ" sz="2400" dirty="0">
                <a:latin typeface="Constantia" panose="02030602050306030303" pitchFamily="18" charset="0"/>
                <a:cs typeface="Times New Roman" panose="02020603050405020304" pitchFamily="18" charset="0"/>
              </a:rPr>
              <a:t>Қатты дененің ілгерілемелі қозғалысы қарастырылды.</a:t>
            </a:r>
            <a:endParaRPr lang="ru-RU" sz="2400" dirty="0">
              <a:latin typeface="Constantia" panose="02030602050306030303" pitchFamily="18" charset="0"/>
              <a:cs typeface="Times New Roman" panose="02020603050405020304" pitchFamily="18" charset="0"/>
            </a:endParaRPr>
          </a:p>
        </p:txBody>
      </p:sp>
    </p:spTree>
    <p:extLst>
      <p:ext uri="{BB962C8B-B14F-4D97-AF65-F5344CB8AC3E}">
        <p14:creationId xmlns:p14="http://schemas.microsoft.com/office/powerpoint/2010/main" val="3377904420"/>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4B59033-76C0-40AB-BD3B-CBBD5B223951}"/>
              </a:ext>
            </a:extLst>
          </p:cNvPr>
          <p:cNvSpPr txBox="1"/>
          <p:nvPr/>
        </p:nvSpPr>
        <p:spPr>
          <a:xfrm>
            <a:off x="1187624" y="836712"/>
            <a:ext cx="7272808" cy="5324535"/>
          </a:xfrm>
          <a:prstGeom prst="rect">
            <a:avLst/>
          </a:prstGeom>
          <a:noFill/>
        </p:spPr>
        <p:txBody>
          <a:bodyPr wrap="square">
            <a:spAutoFit/>
          </a:bodyPr>
          <a:lstStyle/>
          <a:p>
            <a:pPr algn="ctr"/>
            <a:r>
              <a:rPr lang="ru-RU" sz="2000" b="1" dirty="0" err="1">
                <a:solidFill>
                  <a:srgbClr val="002060"/>
                </a:solidFill>
                <a:latin typeface="Constantia" pitchFamily="18" charset="0"/>
              </a:rPr>
              <a:t>Өзіндік</a:t>
            </a:r>
            <a:r>
              <a:rPr lang="ru-RU" sz="2000" b="1" dirty="0">
                <a:solidFill>
                  <a:srgbClr val="002060"/>
                </a:solidFill>
                <a:latin typeface="Constantia" pitchFamily="18" charset="0"/>
              </a:rPr>
              <a:t> </a:t>
            </a:r>
            <a:r>
              <a:rPr lang="ru-RU" sz="2000" b="1" dirty="0" err="1">
                <a:solidFill>
                  <a:srgbClr val="002060"/>
                </a:solidFill>
                <a:latin typeface="Constantia" pitchFamily="18" charset="0"/>
              </a:rPr>
              <a:t>бақылау</a:t>
            </a:r>
            <a:r>
              <a:rPr lang="ru-RU" sz="2000" b="1" dirty="0">
                <a:solidFill>
                  <a:srgbClr val="002060"/>
                </a:solidFill>
                <a:latin typeface="Constantia" pitchFamily="18" charset="0"/>
              </a:rPr>
              <a:t> </a:t>
            </a:r>
            <a:r>
              <a:rPr lang="ru-RU" sz="2000" b="1" dirty="0" err="1">
                <a:solidFill>
                  <a:srgbClr val="002060"/>
                </a:solidFill>
                <a:latin typeface="Constantia" pitchFamily="18" charset="0"/>
              </a:rPr>
              <a:t>сұрақтары</a:t>
            </a:r>
            <a:r>
              <a:rPr lang="ru-RU" sz="2000" b="1" dirty="0">
                <a:solidFill>
                  <a:srgbClr val="002060"/>
                </a:solidFill>
                <a:latin typeface="Constantia" pitchFamily="18" charset="0"/>
              </a:rPr>
              <a:t> </a:t>
            </a:r>
          </a:p>
          <a:p>
            <a:pPr algn="just"/>
            <a:r>
              <a:rPr lang="ru-RU" sz="2000" dirty="0">
                <a:solidFill>
                  <a:srgbClr val="002060"/>
                </a:solidFill>
                <a:latin typeface="Constantia" pitchFamily="18" charset="0"/>
              </a:rPr>
              <a:t>1. Кинематика </a:t>
            </a:r>
            <a:r>
              <a:rPr lang="ru-RU" sz="2000" dirty="0" err="1">
                <a:solidFill>
                  <a:srgbClr val="002060"/>
                </a:solidFill>
                <a:latin typeface="Constantia" pitchFamily="18" charset="0"/>
              </a:rPr>
              <a:t>нені</a:t>
            </a:r>
            <a:r>
              <a:rPr lang="ru-RU" sz="2000" dirty="0">
                <a:solidFill>
                  <a:srgbClr val="002060"/>
                </a:solidFill>
                <a:latin typeface="Constantia" pitchFamily="18" charset="0"/>
              </a:rPr>
              <a:t> </a:t>
            </a:r>
            <a:r>
              <a:rPr lang="ru-RU" sz="2000" dirty="0" err="1">
                <a:solidFill>
                  <a:srgbClr val="002060"/>
                </a:solidFill>
                <a:latin typeface="Constantia" pitchFamily="18" charset="0"/>
              </a:rPr>
              <a:t>зерттейді</a:t>
            </a:r>
            <a:r>
              <a:rPr lang="ru-RU" sz="2000" dirty="0">
                <a:solidFill>
                  <a:srgbClr val="002060"/>
                </a:solidFill>
                <a:latin typeface="Constantia" pitchFamily="18" charset="0"/>
              </a:rPr>
              <a:t> </a:t>
            </a:r>
            <a:r>
              <a:rPr lang="ru-RU" sz="2000" dirty="0" err="1">
                <a:solidFill>
                  <a:srgbClr val="002060"/>
                </a:solidFill>
                <a:latin typeface="Constantia" pitchFamily="18" charset="0"/>
              </a:rPr>
              <a:t>және</a:t>
            </a:r>
            <a:r>
              <a:rPr lang="ru-RU" sz="2000" dirty="0">
                <a:solidFill>
                  <a:srgbClr val="002060"/>
                </a:solidFill>
                <a:latin typeface="Constantia" pitchFamily="18" charset="0"/>
              </a:rPr>
              <a:t> </a:t>
            </a:r>
            <a:r>
              <a:rPr lang="ru-RU" sz="2000" dirty="0" err="1">
                <a:solidFill>
                  <a:srgbClr val="002060"/>
                </a:solidFill>
                <a:latin typeface="Constantia" pitchFamily="18" charset="0"/>
              </a:rPr>
              <a:t>оның</a:t>
            </a:r>
            <a:r>
              <a:rPr lang="ru-RU" sz="2000" dirty="0">
                <a:solidFill>
                  <a:srgbClr val="002060"/>
                </a:solidFill>
                <a:latin typeface="Constantia" pitchFamily="18" charset="0"/>
              </a:rPr>
              <a:t> </a:t>
            </a:r>
            <a:r>
              <a:rPr lang="ru-RU" sz="2000" dirty="0" err="1">
                <a:solidFill>
                  <a:srgbClr val="002060"/>
                </a:solidFill>
                <a:latin typeface="Constantia" pitchFamily="18" charset="0"/>
              </a:rPr>
              <a:t>негізгі</a:t>
            </a:r>
            <a:r>
              <a:rPr lang="ru-RU" sz="2000" dirty="0">
                <a:solidFill>
                  <a:srgbClr val="002060"/>
                </a:solidFill>
                <a:latin typeface="Constantia" pitchFamily="18" charset="0"/>
              </a:rPr>
              <a:t> </a:t>
            </a:r>
            <a:r>
              <a:rPr lang="ru-RU" sz="2000" dirty="0" err="1">
                <a:solidFill>
                  <a:srgbClr val="002060"/>
                </a:solidFill>
                <a:latin typeface="Constantia" pitchFamily="18" charset="0"/>
              </a:rPr>
              <a:t>мәселелері</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2. </a:t>
            </a:r>
            <a:r>
              <a:rPr lang="ru-RU" sz="2000" dirty="0" err="1">
                <a:solidFill>
                  <a:srgbClr val="002060"/>
                </a:solidFill>
                <a:latin typeface="Constantia" pitchFamily="18" charset="0"/>
              </a:rPr>
              <a:t>Нүкте</a:t>
            </a:r>
            <a:r>
              <a:rPr lang="ru-RU" sz="2000" dirty="0">
                <a:solidFill>
                  <a:srgbClr val="002060"/>
                </a:solidFill>
                <a:latin typeface="Constantia" pitchFamily="18" charset="0"/>
              </a:rPr>
              <a:t> </a:t>
            </a:r>
            <a:r>
              <a:rPr lang="ru-RU" sz="2000" dirty="0" err="1">
                <a:solidFill>
                  <a:srgbClr val="002060"/>
                </a:solidFill>
                <a:latin typeface="Constantia" pitchFamily="18" charset="0"/>
              </a:rPr>
              <a:t>қозғалысының</a:t>
            </a:r>
            <a:r>
              <a:rPr lang="ru-RU" sz="2000" dirty="0">
                <a:solidFill>
                  <a:srgbClr val="002060"/>
                </a:solidFill>
                <a:latin typeface="Constantia" pitchFamily="18" charset="0"/>
              </a:rPr>
              <a:t> </a:t>
            </a:r>
            <a:r>
              <a:rPr lang="ru-RU" sz="2000" dirty="0" err="1">
                <a:solidFill>
                  <a:srgbClr val="002060"/>
                </a:solidFill>
                <a:latin typeface="Constantia" pitchFamily="18" charset="0"/>
              </a:rPr>
              <a:t>берілу</a:t>
            </a:r>
            <a:r>
              <a:rPr lang="ru-RU" sz="2000" dirty="0">
                <a:solidFill>
                  <a:srgbClr val="002060"/>
                </a:solidFill>
                <a:latin typeface="Constantia" pitchFamily="18" charset="0"/>
              </a:rPr>
              <a:t> </a:t>
            </a:r>
            <a:r>
              <a:rPr lang="ru-RU" sz="2000" dirty="0" err="1">
                <a:solidFill>
                  <a:srgbClr val="002060"/>
                </a:solidFill>
                <a:latin typeface="Constantia" pitchFamily="18" charset="0"/>
              </a:rPr>
              <a:t>тәсілдері</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3. </a:t>
            </a:r>
            <a:r>
              <a:rPr lang="ru-RU" sz="2000" dirty="0" err="1">
                <a:solidFill>
                  <a:srgbClr val="002060"/>
                </a:solidFill>
                <a:latin typeface="Constantia" pitchFamily="18" charset="0"/>
              </a:rPr>
              <a:t>Қозғалысы</a:t>
            </a:r>
            <a:r>
              <a:rPr lang="ru-RU" sz="2000" dirty="0">
                <a:solidFill>
                  <a:srgbClr val="002060"/>
                </a:solidFill>
                <a:latin typeface="Constantia" pitchFamily="18" charset="0"/>
              </a:rPr>
              <a:t> </a:t>
            </a:r>
            <a:r>
              <a:rPr lang="ru-RU" sz="2000" dirty="0" err="1">
                <a:solidFill>
                  <a:srgbClr val="002060"/>
                </a:solidFill>
                <a:latin typeface="Constantia" pitchFamily="18" charset="0"/>
              </a:rPr>
              <a:t>векторлық</a:t>
            </a:r>
            <a:r>
              <a:rPr lang="ru-RU" sz="2000" dirty="0">
                <a:solidFill>
                  <a:srgbClr val="002060"/>
                </a:solidFill>
                <a:latin typeface="Constantia" pitchFamily="18" charset="0"/>
              </a:rPr>
              <a:t> </a:t>
            </a:r>
            <a:r>
              <a:rPr lang="ru-RU" sz="2000" dirty="0" err="1">
                <a:solidFill>
                  <a:srgbClr val="002060"/>
                </a:solidFill>
                <a:latin typeface="Constantia" pitchFamily="18" charset="0"/>
              </a:rPr>
              <a:t>тәсілмен</a:t>
            </a:r>
            <a:r>
              <a:rPr lang="ru-RU" sz="2000" dirty="0">
                <a:solidFill>
                  <a:srgbClr val="002060"/>
                </a:solidFill>
                <a:latin typeface="Constantia" pitchFamily="18" charset="0"/>
              </a:rPr>
              <a:t> </a:t>
            </a:r>
            <a:r>
              <a:rPr lang="ru-RU" sz="2000" dirty="0" err="1">
                <a:solidFill>
                  <a:srgbClr val="002060"/>
                </a:solidFill>
                <a:latin typeface="Constantia" pitchFamily="18" charset="0"/>
              </a:rPr>
              <a:t>берілген</a:t>
            </a:r>
            <a:r>
              <a:rPr lang="ru-RU" sz="2000" dirty="0">
                <a:solidFill>
                  <a:srgbClr val="002060"/>
                </a:solidFill>
                <a:latin typeface="Constantia" pitchFamily="18" charset="0"/>
              </a:rPr>
              <a:t> </a:t>
            </a:r>
            <a:r>
              <a:rPr lang="ru-RU" sz="2000" dirty="0" err="1">
                <a:solidFill>
                  <a:srgbClr val="002060"/>
                </a:solidFill>
                <a:latin typeface="Constantia" pitchFamily="18" charset="0"/>
              </a:rPr>
              <a:t>нүктенің</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жылдамдығы</a:t>
            </a:r>
            <a:r>
              <a:rPr lang="ru-RU" sz="2000" dirty="0">
                <a:solidFill>
                  <a:srgbClr val="002060"/>
                </a:solidFill>
                <a:latin typeface="Constantia" pitchFamily="18" charset="0"/>
              </a:rPr>
              <a:t> мен </a:t>
            </a:r>
            <a:r>
              <a:rPr lang="ru-RU" sz="2000" dirty="0" err="1">
                <a:solidFill>
                  <a:srgbClr val="002060"/>
                </a:solidFill>
                <a:latin typeface="Constantia" pitchFamily="18" charset="0"/>
              </a:rPr>
              <a:t>үдеуінің</a:t>
            </a:r>
            <a:r>
              <a:rPr lang="ru-RU" sz="2000" dirty="0">
                <a:solidFill>
                  <a:srgbClr val="002060"/>
                </a:solidFill>
                <a:latin typeface="Constantia" pitchFamily="18" charset="0"/>
              </a:rPr>
              <a:t> векторы, </a:t>
            </a:r>
            <a:r>
              <a:rPr lang="ru-RU" sz="2000" dirty="0" err="1">
                <a:solidFill>
                  <a:srgbClr val="002060"/>
                </a:solidFill>
                <a:latin typeface="Constantia" pitchFamily="18" charset="0"/>
              </a:rPr>
              <a:t>модулі</a:t>
            </a:r>
            <a:r>
              <a:rPr lang="ru-RU" sz="2000" dirty="0">
                <a:solidFill>
                  <a:srgbClr val="002060"/>
                </a:solidFill>
                <a:latin typeface="Constantia" pitchFamily="18" charset="0"/>
              </a:rPr>
              <a:t> </a:t>
            </a:r>
            <a:r>
              <a:rPr lang="ru-RU" sz="2000" dirty="0" err="1">
                <a:solidFill>
                  <a:srgbClr val="002060"/>
                </a:solidFill>
                <a:latin typeface="Constantia" pitchFamily="18" charset="0"/>
              </a:rPr>
              <a:t>және</a:t>
            </a:r>
            <a:r>
              <a:rPr lang="ru-RU" sz="2000" dirty="0">
                <a:solidFill>
                  <a:srgbClr val="002060"/>
                </a:solidFill>
                <a:latin typeface="Constantia" pitchFamily="18" charset="0"/>
              </a:rPr>
              <a:t> </a:t>
            </a:r>
            <a:r>
              <a:rPr lang="ru-RU" sz="2000" dirty="0" err="1">
                <a:solidFill>
                  <a:srgbClr val="002060"/>
                </a:solidFill>
                <a:latin typeface="Constantia" pitchFamily="18" charset="0"/>
              </a:rPr>
              <a:t>бағыты</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4. </a:t>
            </a:r>
            <a:r>
              <a:rPr lang="ru-RU" sz="2000" dirty="0" err="1">
                <a:solidFill>
                  <a:srgbClr val="002060"/>
                </a:solidFill>
                <a:latin typeface="Constantia" pitchFamily="18" charset="0"/>
              </a:rPr>
              <a:t>Қозғалысы</a:t>
            </a:r>
            <a:r>
              <a:rPr lang="ru-RU" sz="2000" dirty="0">
                <a:solidFill>
                  <a:srgbClr val="002060"/>
                </a:solidFill>
                <a:latin typeface="Constantia" pitchFamily="18" charset="0"/>
              </a:rPr>
              <a:t> </a:t>
            </a:r>
            <a:r>
              <a:rPr lang="ru-RU" sz="2000" dirty="0" err="1">
                <a:solidFill>
                  <a:srgbClr val="002060"/>
                </a:solidFill>
                <a:latin typeface="Constantia" pitchFamily="18" charset="0"/>
              </a:rPr>
              <a:t>координаттық</a:t>
            </a:r>
            <a:r>
              <a:rPr lang="ru-RU" sz="2000" dirty="0">
                <a:solidFill>
                  <a:srgbClr val="002060"/>
                </a:solidFill>
                <a:latin typeface="Constantia" pitchFamily="18" charset="0"/>
              </a:rPr>
              <a:t> </a:t>
            </a:r>
            <a:r>
              <a:rPr lang="ru-RU" sz="2000" dirty="0" err="1">
                <a:solidFill>
                  <a:srgbClr val="002060"/>
                </a:solidFill>
                <a:latin typeface="Constantia" pitchFamily="18" charset="0"/>
              </a:rPr>
              <a:t>тәсілмен</a:t>
            </a:r>
            <a:r>
              <a:rPr lang="ru-RU" sz="2000" dirty="0">
                <a:solidFill>
                  <a:srgbClr val="002060"/>
                </a:solidFill>
                <a:latin typeface="Constantia" pitchFamily="18" charset="0"/>
              </a:rPr>
              <a:t> </a:t>
            </a:r>
            <a:r>
              <a:rPr lang="ru-RU" sz="2000" dirty="0" err="1">
                <a:solidFill>
                  <a:srgbClr val="002060"/>
                </a:solidFill>
                <a:latin typeface="Constantia" pitchFamily="18" charset="0"/>
              </a:rPr>
              <a:t>берілген</a:t>
            </a:r>
            <a:r>
              <a:rPr lang="ru-RU" sz="2000" dirty="0">
                <a:solidFill>
                  <a:srgbClr val="002060"/>
                </a:solidFill>
                <a:latin typeface="Constantia" pitchFamily="18" charset="0"/>
              </a:rPr>
              <a:t> </a:t>
            </a:r>
            <a:r>
              <a:rPr lang="ru-RU" sz="2000" dirty="0" err="1">
                <a:solidFill>
                  <a:srgbClr val="002060"/>
                </a:solidFill>
                <a:latin typeface="Constantia" pitchFamily="18" charset="0"/>
              </a:rPr>
              <a:t>нүктенің</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жылдамдығы</a:t>
            </a:r>
            <a:r>
              <a:rPr lang="ru-RU" sz="2000" dirty="0">
                <a:solidFill>
                  <a:srgbClr val="002060"/>
                </a:solidFill>
                <a:latin typeface="Constantia" pitchFamily="18" charset="0"/>
              </a:rPr>
              <a:t> мен </a:t>
            </a:r>
            <a:r>
              <a:rPr lang="ru-RU" sz="2000" dirty="0" err="1">
                <a:solidFill>
                  <a:srgbClr val="002060"/>
                </a:solidFill>
                <a:latin typeface="Constantia" pitchFamily="18" charset="0"/>
              </a:rPr>
              <a:t>үдеуінің</a:t>
            </a:r>
            <a:r>
              <a:rPr lang="ru-RU" sz="2000" dirty="0">
                <a:solidFill>
                  <a:srgbClr val="002060"/>
                </a:solidFill>
                <a:latin typeface="Constantia" pitchFamily="18" charset="0"/>
              </a:rPr>
              <a:t> векторы, </a:t>
            </a:r>
            <a:r>
              <a:rPr lang="ru-RU" sz="2000" dirty="0" err="1">
                <a:solidFill>
                  <a:srgbClr val="002060"/>
                </a:solidFill>
                <a:latin typeface="Constantia" pitchFamily="18" charset="0"/>
              </a:rPr>
              <a:t>модулі</a:t>
            </a:r>
            <a:r>
              <a:rPr lang="ru-RU" sz="2000" dirty="0">
                <a:solidFill>
                  <a:srgbClr val="002060"/>
                </a:solidFill>
                <a:latin typeface="Constantia" pitchFamily="18" charset="0"/>
              </a:rPr>
              <a:t> </a:t>
            </a:r>
            <a:r>
              <a:rPr lang="ru-RU" sz="2000" dirty="0" err="1">
                <a:solidFill>
                  <a:srgbClr val="002060"/>
                </a:solidFill>
                <a:latin typeface="Constantia" pitchFamily="18" charset="0"/>
              </a:rPr>
              <a:t>және</a:t>
            </a:r>
            <a:r>
              <a:rPr lang="ru-RU" sz="2000" dirty="0">
                <a:solidFill>
                  <a:srgbClr val="002060"/>
                </a:solidFill>
                <a:latin typeface="Constantia" pitchFamily="18" charset="0"/>
              </a:rPr>
              <a:t> </a:t>
            </a:r>
            <a:r>
              <a:rPr lang="ru-RU" sz="2000" dirty="0" err="1">
                <a:solidFill>
                  <a:srgbClr val="002060"/>
                </a:solidFill>
                <a:latin typeface="Constantia" pitchFamily="18" charset="0"/>
              </a:rPr>
              <a:t>бағыты</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5. </a:t>
            </a:r>
            <a:r>
              <a:rPr lang="ru-RU" sz="2000" dirty="0" err="1">
                <a:solidFill>
                  <a:srgbClr val="002060"/>
                </a:solidFill>
                <a:latin typeface="Constantia" pitchFamily="18" charset="0"/>
              </a:rPr>
              <a:t>Координаттық</a:t>
            </a:r>
            <a:r>
              <a:rPr lang="ru-RU" sz="2000" dirty="0">
                <a:solidFill>
                  <a:srgbClr val="002060"/>
                </a:solidFill>
                <a:latin typeface="Constantia" pitchFamily="18" charset="0"/>
              </a:rPr>
              <a:t> </a:t>
            </a:r>
            <a:r>
              <a:rPr lang="ru-RU" sz="2000" dirty="0" err="1">
                <a:solidFill>
                  <a:srgbClr val="002060"/>
                </a:solidFill>
                <a:latin typeface="Constantia" pitchFamily="18" charset="0"/>
              </a:rPr>
              <a:t>тәсілмен</a:t>
            </a:r>
            <a:r>
              <a:rPr lang="ru-RU" sz="2000" dirty="0">
                <a:solidFill>
                  <a:srgbClr val="002060"/>
                </a:solidFill>
                <a:latin typeface="Constantia" pitchFamily="18" charset="0"/>
              </a:rPr>
              <a:t> </a:t>
            </a:r>
            <a:r>
              <a:rPr lang="ru-RU" sz="2000" dirty="0" err="1">
                <a:solidFill>
                  <a:srgbClr val="002060"/>
                </a:solidFill>
                <a:latin typeface="Constantia" pitchFamily="18" charset="0"/>
              </a:rPr>
              <a:t>берілген</a:t>
            </a:r>
            <a:r>
              <a:rPr lang="ru-RU" sz="2000" dirty="0">
                <a:solidFill>
                  <a:srgbClr val="002060"/>
                </a:solidFill>
                <a:latin typeface="Constantia" pitchFamily="18" charset="0"/>
              </a:rPr>
              <a:t> </a:t>
            </a:r>
            <a:r>
              <a:rPr lang="ru-RU" sz="2000" dirty="0" err="1">
                <a:solidFill>
                  <a:srgbClr val="002060"/>
                </a:solidFill>
                <a:latin typeface="Constantia" pitchFamily="18" charset="0"/>
              </a:rPr>
              <a:t>нүктенің</a:t>
            </a:r>
            <a:r>
              <a:rPr lang="ru-RU" sz="2000" dirty="0">
                <a:solidFill>
                  <a:srgbClr val="002060"/>
                </a:solidFill>
                <a:latin typeface="Constantia" pitchFamily="18" charset="0"/>
              </a:rPr>
              <a:t> </a:t>
            </a:r>
            <a:r>
              <a:rPr lang="ru-RU" sz="2000" dirty="0" err="1">
                <a:solidFill>
                  <a:srgbClr val="002060"/>
                </a:solidFill>
                <a:latin typeface="Constantia" pitchFamily="18" charset="0"/>
              </a:rPr>
              <a:t>қозғалыс</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теңдеулерінен</a:t>
            </a:r>
            <a:r>
              <a:rPr lang="ru-RU" sz="2000" dirty="0">
                <a:solidFill>
                  <a:srgbClr val="002060"/>
                </a:solidFill>
                <a:latin typeface="Constantia" pitchFamily="18" charset="0"/>
              </a:rPr>
              <a:t> траектория </a:t>
            </a:r>
            <a:r>
              <a:rPr lang="ru-RU" sz="2000" dirty="0" err="1">
                <a:solidFill>
                  <a:srgbClr val="002060"/>
                </a:solidFill>
                <a:latin typeface="Constantia" pitchFamily="18" charset="0"/>
              </a:rPr>
              <a:t>теңдеуін</a:t>
            </a:r>
            <a:r>
              <a:rPr lang="ru-RU" sz="2000" dirty="0">
                <a:solidFill>
                  <a:srgbClr val="002060"/>
                </a:solidFill>
                <a:latin typeface="Constantia" pitchFamily="18" charset="0"/>
              </a:rPr>
              <a:t> </a:t>
            </a:r>
            <a:r>
              <a:rPr lang="ru-RU" sz="2000" dirty="0" err="1">
                <a:solidFill>
                  <a:srgbClr val="002060"/>
                </a:solidFill>
                <a:latin typeface="Constantia" pitchFamily="18" charset="0"/>
              </a:rPr>
              <a:t>қалай</a:t>
            </a:r>
            <a:r>
              <a:rPr lang="ru-RU" sz="2000" dirty="0">
                <a:solidFill>
                  <a:srgbClr val="002060"/>
                </a:solidFill>
                <a:latin typeface="Constantia" pitchFamily="18" charset="0"/>
              </a:rPr>
              <a:t> </a:t>
            </a:r>
            <a:r>
              <a:rPr lang="ru-RU" sz="2000" dirty="0" err="1">
                <a:solidFill>
                  <a:srgbClr val="002060"/>
                </a:solidFill>
                <a:latin typeface="Constantia" pitchFamily="18" charset="0"/>
              </a:rPr>
              <a:t>анықтайды</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6. </a:t>
            </a:r>
            <a:r>
              <a:rPr lang="ru-RU" sz="2000" dirty="0" err="1">
                <a:solidFill>
                  <a:srgbClr val="002060"/>
                </a:solidFill>
                <a:latin typeface="Constantia" pitchFamily="18" charset="0"/>
              </a:rPr>
              <a:t>Қозғалысы</a:t>
            </a:r>
            <a:r>
              <a:rPr lang="ru-RU" sz="2000" dirty="0">
                <a:solidFill>
                  <a:srgbClr val="002060"/>
                </a:solidFill>
                <a:latin typeface="Constantia" pitchFamily="18" charset="0"/>
              </a:rPr>
              <a:t> </a:t>
            </a:r>
            <a:r>
              <a:rPr lang="ru-RU" sz="2000" dirty="0" err="1">
                <a:solidFill>
                  <a:srgbClr val="002060"/>
                </a:solidFill>
                <a:latin typeface="Constantia" pitchFamily="18" charset="0"/>
              </a:rPr>
              <a:t>табиғи</a:t>
            </a:r>
            <a:r>
              <a:rPr lang="ru-RU" sz="2000" dirty="0">
                <a:solidFill>
                  <a:srgbClr val="002060"/>
                </a:solidFill>
                <a:latin typeface="Constantia" pitchFamily="18" charset="0"/>
              </a:rPr>
              <a:t> </a:t>
            </a:r>
            <a:r>
              <a:rPr lang="ru-RU" sz="2000" dirty="0" err="1">
                <a:solidFill>
                  <a:srgbClr val="002060"/>
                </a:solidFill>
                <a:latin typeface="Constantia" pitchFamily="18" charset="0"/>
              </a:rPr>
              <a:t>тәсілмен</a:t>
            </a:r>
            <a:r>
              <a:rPr lang="ru-RU" sz="2000" dirty="0">
                <a:solidFill>
                  <a:srgbClr val="002060"/>
                </a:solidFill>
                <a:latin typeface="Constantia" pitchFamily="18" charset="0"/>
              </a:rPr>
              <a:t> </a:t>
            </a:r>
            <a:r>
              <a:rPr lang="ru-RU" sz="2000" dirty="0" err="1">
                <a:solidFill>
                  <a:srgbClr val="002060"/>
                </a:solidFill>
                <a:latin typeface="Constantia" pitchFamily="18" charset="0"/>
              </a:rPr>
              <a:t>берілген</a:t>
            </a:r>
            <a:r>
              <a:rPr lang="ru-RU" sz="2000" dirty="0">
                <a:solidFill>
                  <a:srgbClr val="002060"/>
                </a:solidFill>
                <a:latin typeface="Constantia" pitchFamily="18" charset="0"/>
              </a:rPr>
              <a:t> </a:t>
            </a:r>
            <a:r>
              <a:rPr lang="ru-RU" sz="2000" dirty="0" err="1">
                <a:solidFill>
                  <a:srgbClr val="002060"/>
                </a:solidFill>
                <a:latin typeface="Constantia" pitchFamily="18" charset="0"/>
              </a:rPr>
              <a:t>нүктенің</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жылдамдығының</a:t>
            </a:r>
            <a:r>
              <a:rPr lang="ru-RU" sz="2000" dirty="0">
                <a:solidFill>
                  <a:srgbClr val="002060"/>
                </a:solidFill>
                <a:latin typeface="Constantia" pitchFamily="18" charset="0"/>
              </a:rPr>
              <a:t> векторы, </a:t>
            </a:r>
            <a:r>
              <a:rPr lang="ru-RU" sz="2000" dirty="0" err="1">
                <a:solidFill>
                  <a:srgbClr val="002060"/>
                </a:solidFill>
                <a:latin typeface="Constantia" pitchFamily="18" charset="0"/>
              </a:rPr>
              <a:t>модулі</a:t>
            </a:r>
            <a:r>
              <a:rPr lang="ru-RU" sz="2000" dirty="0">
                <a:solidFill>
                  <a:srgbClr val="002060"/>
                </a:solidFill>
                <a:latin typeface="Constantia" pitchFamily="18" charset="0"/>
              </a:rPr>
              <a:t> </a:t>
            </a:r>
            <a:r>
              <a:rPr lang="ru-RU" sz="2000" dirty="0" err="1">
                <a:solidFill>
                  <a:srgbClr val="002060"/>
                </a:solidFill>
                <a:latin typeface="Constantia" pitchFamily="18" charset="0"/>
              </a:rPr>
              <a:t>және</a:t>
            </a:r>
            <a:r>
              <a:rPr lang="ru-RU" sz="2000" dirty="0">
                <a:solidFill>
                  <a:srgbClr val="002060"/>
                </a:solidFill>
                <a:latin typeface="Constantia" pitchFamily="18" charset="0"/>
              </a:rPr>
              <a:t> </a:t>
            </a:r>
            <a:r>
              <a:rPr lang="ru-RU" sz="2000" dirty="0" err="1">
                <a:solidFill>
                  <a:srgbClr val="002060"/>
                </a:solidFill>
                <a:latin typeface="Constantia" pitchFamily="18" charset="0"/>
              </a:rPr>
              <a:t>бағыты</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7. </a:t>
            </a:r>
            <a:r>
              <a:rPr lang="ru-RU" sz="2000" dirty="0" err="1">
                <a:solidFill>
                  <a:srgbClr val="002060"/>
                </a:solidFill>
                <a:latin typeface="Constantia" pitchFamily="18" charset="0"/>
              </a:rPr>
              <a:t>Траекторияның</a:t>
            </a:r>
            <a:r>
              <a:rPr lang="ru-RU" sz="2000" dirty="0">
                <a:solidFill>
                  <a:srgbClr val="002060"/>
                </a:solidFill>
                <a:latin typeface="Constantia" pitchFamily="18" charset="0"/>
              </a:rPr>
              <a:t> </a:t>
            </a:r>
            <a:r>
              <a:rPr lang="ru-RU" sz="2000" dirty="0" err="1">
                <a:solidFill>
                  <a:srgbClr val="002060"/>
                </a:solidFill>
                <a:latin typeface="Constantia" pitchFamily="18" charset="0"/>
              </a:rPr>
              <a:t>қисықтығы</a:t>
            </a:r>
            <a:r>
              <a:rPr lang="ru-RU" sz="2000" dirty="0">
                <a:solidFill>
                  <a:srgbClr val="002060"/>
                </a:solidFill>
                <a:latin typeface="Constantia" pitchFamily="18" charset="0"/>
              </a:rPr>
              <a:t> мен </a:t>
            </a:r>
            <a:r>
              <a:rPr lang="ru-RU" sz="2000" dirty="0" err="1">
                <a:solidFill>
                  <a:srgbClr val="002060"/>
                </a:solidFill>
                <a:latin typeface="Constantia" pitchFamily="18" charset="0"/>
              </a:rPr>
              <a:t>қисықтық</a:t>
            </a:r>
            <a:r>
              <a:rPr lang="ru-RU" sz="2000" dirty="0">
                <a:solidFill>
                  <a:srgbClr val="002060"/>
                </a:solidFill>
                <a:latin typeface="Constantia" pitchFamily="18" charset="0"/>
              </a:rPr>
              <a:t> радиусы. </a:t>
            </a:r>
          </a:p>
          <a:p>
            <a:pPr algn="just"/>
            <a:r>
              <a:rPr lang="ru-RU" sz="2000" dirty="0">
                <a:solidFill>
                  <a:srgbClr val="002060"/>
                </a:solidFill>
                <a:latin typeface="Constantia" pitchFamily="18" charset="0"/>
              </a:rPr>
              <a:t>8. </a:t>
            </a:r>
            <a:r>
              <a:rPr lang="ru-RU" sz="2000" dirty="0" err="1">
                <a:solidFill>
                  <a:srgbClr val="002060"/>
                </a:solidFill>
                <a:latin typeface="Constantia" pitchFamily="18" charset="0"/>
              </a:rPr>
              <a:t>Табиғи</a:t>
            </a:r>
            <a:r>
              <a:rPr lang="ru-RU" sz="2000" dirty="0">
                <a:solidFill>
                  <a:srgbClr val="002060"/>
                </a:solidFill>
                <a:latin typeface="Constantia" pitchFamily="18" charset="0"/>
              </a:rPr>
              <a:t> </a:t>
            </a:r>
            <a:r>
              <a:rPr lang="ru-RU" sz="2000" dirty="0" err="1">
                <a:solidFill>
                  <a:srgbClr val="002060"/>
                </a:solidFill>
                <a:latin typeface="Constantia" pitchFamily="18" charset="0"/>
              </a:rPr>
              <a:t>үшжақтық</a:t>
            </a:r>
            <a:r>
              <a:rPr lang="ru-RU" sz="2000" dirty="0">
                <a:solidFill>
                  <a:srgbClr val="002060"/>
                </a:solidFill>
                <a:latin typeface="Constantia" pitchFamily="18" charset="0"/>
              </a:rPr>
              <a:t>, </a:t>
            </a:r>
            <a:r>
              <a:rPr lang="ru-RU" sz="2000" dirty="0" err="1">
                <a:solidFill>
                  <a:srgbClr val="002060"/>
                </a:solidFill>
                <a:latin typeface="Constantia" pitchFamily="18" charset="0"/>
              </a:rPr>
              <a:t>оның</a:t>
            </a:r>
            <a:r>
              <a:rPr lang="ru-RU" sz="2000" dirty="0">
                <a:solidFill>
                  <a:srgbClr val="002060"/>
                </a:solidFill>
                <a:latin typeface="Constantia" pitchFamily="18" charset="0"/>
              </a:rPr>
              <a:t> </a:t>
            </a:r>
            <a:r>
              <a:rPr lang="ru-RU" sz="2000" dirty="0" err="1">
                <a:solidFill>
                  <a:srgbClr val="002060"/>
                </a:solidFill>
                <a:latin typeface="Constantia" pitchFamily="18" charset="0"/>
              </a:rPr>
              <a:t>жазықтықтары</a:t>
            </a:r>
            <a:r>
              <a:rPr lang="ru-RU" sz="2000" dirty="0">
                <a:solidFill>
                  <a:srgbClr val="002060"/>
                </a:solidFill>
                <a:latin typeface="Constantia" pitchFamily="18" charset="0"/>
              </a:rPr>
              <a:t> мен </a:t>
            </a:r>
            <a:r>
              <a:rPr lang="ru-RU" sz="2000" dirty="0" err="1">
                <a:solidFill>
                  <a:srgbClr val="002060"/>
                </a:solidFill>
                <a:latin typeface="Constantia" pitchFamily="18" charset="0"/>
              </a:rPr>
              <a:t>өстері</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9. </a:t>
            </a:r>
            <a:r>
              <a:rPr lang="ru-RU" sz="2000" dirty="0" err="1">
                <a:solidFill>
                  <a:srgbClr val="002060"/>
                </a:solidFill>
                <a:latin typeface="Constantia" pitchFamily="18" charset="0"/>
              </a:rPr>
              <a:t>Қозғалысы</a:t>
            </a:r>
            <a:r>
              <a:rPr lang="ru-RU" sz="2000" dirty="0">
                <a:solidFill>
                  <a:srgbClr val="002060"/>
                </a:solidFill>
                <a:latin typeface="Constantia" pitchFamily="18" charset="0"/>
              </a:rPr>
              <a:t> </a:t>
            </a:r>
            <a:r>
              <a:rPr lang="ru-RU" sz="2000" dirty="0" err="1">
                <a:solidFill>
                  <a:srgbClr val="002060"/>
                </a:solidFill>
                <a:latin typeface="Constantia" pitchFamily="18" charset="0"/>
              </a:rPr>
              <a:t>табиғи</a:t>
            </a:r>
            <a:r>
              <a:rPr lang="ru-RU" sz="2000" dirty="0">
                <a:solidFill>
                  <a:srgbClr val="002060"/>
                </a:solidFill>
                <a:latin typeface="Constantia" pitchFamily="18" charset="0"/>
              </a:rPr>
              <a:t> </a:t>
            </a:r>
            <a:r>
              <a:rPr lang="ru-RU" sz="2000" dirty="0" err="1">
                <a:solidFill>
                  <a:srgbClr val="002060"/>
                </a:solidFill>
                <a:latin typeface="Constantia" pitchFamily="18" charset="0"/>
              </a:rPr>
              <a:t>тәсілмен</a:t>
            </a:r>
            <a:r>
              <a:rPr lang="ru-RU" sz="2000" dirty="0">
                <a:solidFill>
                  <a:srgbClr val="002060"/>
                </a:solidFill>
                <a:latin typeface="Constantia" pitchFamily="18" charset="0"/>
              </a:rPr>
              <a:t> </a:t>
            </a:r>
            <a:r>
              <a:rPr lang="ru-RU" sz="2000" dirty="0" err="1">
                <a:solidFill>
                  <a:srgbClr val="002060"/>
                </a:solidFill>
                <a:latin typeface="Constantia" pitchFamily="18" charset="0"/>
              </a:rPr>
              <a:t>берілген</a:t>
            </a:r>
            <a:r>
              <a:rPr lang="ru-RU" sz="2000" dirty="0">
                <a:solidFill>
                  <a:srgbClr val="002060"/>
                </a:solidFill>
                <a:latin typeface="Constantia" pitchFamily="18" charset="0"/>
              </a:rPr>
              <a:t> </a:t>
            </a:r>
            <a:r>
              <a:rPr lang="ru-RU" sz="2000" dirty="0" err="1">
                <a:solidFill>
                  <a:srgbClr val="002060"/>
                </a:solidFill>
                <a:latin typeface="Constantia" pitchFamily="18" charset="0"/>
              </a:rPr>
              <a:t>нүкте</a:t>
            </a:r>
            <a:r>
              <a:rPr lang="ru-RU" sz="2000" dirty="0">
                <a:solidFill>
                  <a:srgbClr val="002060"/>
                </a:solidFill>
                <a:latin typeface="Constantia" pitchFamily="18" charset="0"/>
              </a:rPr>
              <a:t> </a:t>
            </a:r>
            <a:r>
              <a:rPr lang="ru-RU" sz="2000" dirty="0" err="1">
                <a:solidFill>
                  <a:srgbClr val="002060"/>
                </a:solidFill>
                <a:latin typeface="Constantia" pitchFamily="18" charset="0"/>
              </a:rPr>
              <a:t>үдеуінің</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векторы, </a:t>
            </a:r>
            <a:r>
              <a:rPr lang="ru-RU" sz="2000" dirty="0" err="1">
                <a:solidFill>
                  <a:srgbClr val="002060"/>
                </a:solidFill>
                <a:latin typeface="Constantia" pitchFamily="18" charset="0"/>
              </a:rPr>
              <a:t>модулі</a:t>
            </a:r>
            <a:r>
              <a:rPr lang="ru-RU" sz="2000" dirty="0">
                <a:solidFill>
                  <a:srgbClr val="002060"/>
                </a:solidFill>
                <a:latin typeface="Constantia" pitchFamily="18" charset="0"/>
              </a:rPr>
              <a:t> </a:t>
            </a:r>
            <a:r>
              <a:rPr lang="ru-RU" sz="2000" dirty="0" err="1">
                <a:solidFill>
                  <a:srgbClr val="002060"/>
                </a:solidFill>
                <a:latin typeface="Constantia" pitchFamily="18" charset="0"/>
              </a:rPr>
              <a:t>және</a:t>
            </a:r>
            <a:r>
              <a:rPr lang="ru-RU" sz="2000" dirty="0">
                <a:solidFill>
                  <a:srgbClr val="002060"/>
                </a:solidFill>
                <a:latin typeface="Constantia" pitchFamily="18" charset="0"/>
              </a:rPr>
              <a:t> </a:t>
            </a:r>
            <a:r>
              <a:rPr lang="ru-RU" sz="2000" dirty="0" err="1">
                <a:solidFill>
                  <a:srgbClr val="002060"/>
                </a:solidFill>
                <a:latin typeface="Constantia" pitchFamily="18" charset="0"/>
              </a:rPr>
              <a:t>бағыты</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10. </a:t>
            </a:r>
            <a:r>
              <a:rPr lang="ru-RU" sz="2000" dirty="0" err="1">
                <a:solidFill>
                  <a:srgbClr val="002060"/>
                </a:solidFill>
                <a:latin typeface="Constantia" pitchFamily="18" charset="0"/>
              </a:rPr>
              <a:t>Нүктенің</a:t>
            </a:r>
            <a:r>
              <a:rPr lang="ru-RU" sz="2000" dirty="0">
                <a:solidFill>
                  <a:srgbClr val="002060"/>
                </a:solidFill>
                <a:latin typeface="Constantia" pitchFamily="18" charset="0"/>
              </a:rPr>
              <a:t> </a:t>
            </a:r>
            <a:r>
              <a:rPr lang="ru-RU" sz="2000" dirty="0" err="1">
                <a:solidFill>
                  <a:srgbClr val="002060"/>
                </a:solidFill>
                <a:latin typeface="Constantia" pitchFamily="18" charset="0"/>
              </a:rPr>
              <a:t>үдеуі</a:t>
            </a:r>
            <a:r>
              <a:rPr lang="ru-RU" sz="2000" dirty="0">
                <a:solidFill>
                  <a:srgbClr val="002060"/>
                </a:solidFill>
                <a:latin typeface="Constantia" pitchFamily="18" charset="0"/>
              </a:rPr>
              <a:t> </a:t>
            </a:r>
            <a:r>
              <a:rPr lang="ru-RU" sz="2000" dirty="0" err="1">
                <a:solidFill>
                  <a:srgbClr val="002060"/>
                </a:solidFill>
                <a:latin typeface="Constantia" pitchFamily="18" charset="0"/>
              </a:rPr>
              <a:t>қандай</a:t>
            </a:r>
            <a:r>
              <a:rPr lang="ru-RU" sz="2000" dirty="0">
                <a:solidFill>
                  <a:srgbClr val="002060"/>
                </a:solidFill>
                <a:latin typeface="Constantia" pitchFamily="18" charset="0"/>
              </a:rPr>
              <a:t> </a:t>
            </a:r>
            <a:r>
              <a:rPr lang="ru-RU" sz="2000" dirty="0" err="1">
                <a:solidFill>
                  <a:srgbClr val="002060"/>
                </a:solidFill>
                <a:latin typeface="Constantia" pitchFamily="18" charset="0"/>
              </a:rPr>
              <a:t>жазықтықта</a:t>
            </a:r>
            <a:r>
              <a:rPr lang="ru-RU" sz="2000" dirty="0">
                <a:solidFill>
                  <a:srgbClr val="002060"/>
                </a:solidFill>
                <a:latin typeface="Constantia" pitchFamily="18" charset="0"/>
              </a:rPr>
              <a:t> </a:t>
            </a:r>
            <a:r>
              <a:rPr lang="ru-RU" sz="2000" dirty="0" err="1">
                <a:solidFill>
                  <a:srgbClr val="002060"/>
                </a:solidFill>
                <a:latin typeface="Constantia" pitchFamily="18" charset="0"/>
              </a:rPr>
              <a:t>жатады</a:t>
            </a:r>
            <a:r>
              <a:rPr lang="ru-RU" sz="2000" dirty="0">
                <a:solidFill>
                  <a:srgbClr val="002060"/>
                </a:solidFill>
                <a:latin typeface="Constantia" pitchFamily="18" charset="0"/>
              </a:rPr>
              <a:t> </a:t>
            </a:r>
            <a:r>
              <a:rPr lang="ru-RU" sz="2000" dirty="0" err="1">
                <a:solidFill>
                  <a:srgbClr val="002060"/>
                </a:solidFill>
                <a:latin typeface="Constantia" pitchFamily="18" charset="0"/>
              </a:rPr>
              <a:t>және</a:t>
            </a:r>
            <a:r>
              <a:rPr lang="ru-RU" sz="2000" dirty="0">
                <a:solidFill>
                  <a:srgbClr val="002060"/>
                </a:solidFill>
                <a:latin typeface="Constantia" pitchFamily="18" charset="0"/>
              </a:rPr>
              <a:t> </a:t>
            </a:r>
            <a:r>
              <a:rPr lang="ru-RU" sz="2000" dirty="0" err="1">
                <a:solidFill>
                  <a:srgbClr val="002060"/>
                </a:solidFill>
                <a:latin typeface="Constantia" pitchFamily="18" charset="0"/>
              </a:rPr>
              <a:t>оның</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табиғи</a:t>
            </a:r>
            <a:r>
              <a:rPr lang="ru-RU" sz="2000" dirty="0">
                <a:solidFill>
                  <a:srgbClr val="002060"/>
                </a:solidFill>
                <a:latin typeface="Constantia" pitchFamily="18" charset="0"/>
              </a:rPr>
              <a:t> </a:t>
            </a:r>
            <a:r>
              <a:rPr lang="ru-RU" sz="2000" dirty="0" err="1">
                <a:solidFill>
                  <a:srgbClr val="002060"/>
                </a:solidFill>
                <a:latin typeface="Constantia" pitchFamily="18" charset="0"/>
              </a:rPr>
              <a:t>өстерге</a:t>
            </a:r>
            <a:r>
              <a:rPr lang="ru-RU" sz="2000" dirty="0">
                <a:solidFill>
                  <a:srgbClr val="002060"/>
                </a:solidFill>
                <a:latin typeface="Constantia" pitchFamily="18" charset="0"/>
              </a:rPr>
              <a:t> </a:t>
            </a:r>
            <a:r>
              <a:rPr lang="ru-RU" sz="2000" dirty="0" err="1">
                <a:solidFill>
                  <a:srgbClr val="002060"/>
                </a:solidFill>
                <a:latin typeface="Constantia" pitchFamily="18" charset="0"/>
              </a:rPr>
              <a:t>проекциялары</a:t>
            </a:r>
            <a:r>
              <a:rPr lang="ru-RU" sz="2000" dirty="0">
                <a:solidFill>
                  <a:srgbClr val="002060"/>
                </a:solidFill>
                <a:latin typeface="Constantia" pitchFamily="18" charset="0"/>
              </a:rPr>
              <a:t> неге </a:t>
            </a:r>
            <a:r>
              <a:rPr lang="ru-RU" sz="2000" dirty="0" err="1">
                <a:solidFill>
                  <a:srgbClr val="002060"/>
                </a:solidFill>
                <a:latin typeface="Constantia" pitchFamily="18" charset="0"/>
              </a:rPr>
              <a:t>тең</a:t>
            </a:r>
            <a:r>
              <a:rPr lang="ru-RU" sz="2000" dirty="0">
                <a:solidFill>
                  <a:srgbClr val="002060"/>
                </a:solidFill>
                <a:latin typeface="Constantia" pitchFamily="18" charset="0"/>
              </a:rPr>
              <a:t>? </a:t>
            </a:r>
          </a:p>
        </p:txBody>
      </p:sp>
    </p:spTree>
    <p:extLst>
      <p:ext uri="{BB962C8B-B14F-4D97-AF65-F5344CB8AC3E}">
        <p14:creationId xmlns:p14="http://schemas.microsoft.com/office/powerpoint/2010/main" val="3307816011"/>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a:extLst>
              <a:ext uri="{FF2B5EF4-FFF2-40B4-BE49-F238E27FC236}">
                <a16:creationId xmlns:a16="http://schemas.microsoft.com/office/drawing/2014/main" id="{B77831FF-81A4-453A-949C-E14A89E4E9CC}"/>
              </a:ext>
            </a:extLst>
          </p:cNvPr>
          <p:cNvGraphicFramePr>
            <a:graphicFrameLocks noGrp="1"/>
          </p:cNvGraphicFramePr>
          <p:nvPr>
            <p:extLst>
              <p:ext uri="{D42A27DB-BD31-4B8C-83A1-F6EECF244321}">
                <p14:modId xmlns:p14="http://schemas.microsoft.com/office/powerpoint/2010/main" val="1195145469"/>
              </p:ext>
            </p:extLst>
          </p:nvPr>
        </p:nvGraphicFramePr>
        <p:xfrm>
          <a:off x="0" y="0"/>
          <a:ext cx="9144000" cy="2286000"/>
        </p:xfrm>
        <a:graphic>
          <a:graphicData uri="http://schemas.openxmlformats.org/drawingml/2006/table">
            <a:tbl>
              <a:tblPr firstRow="1" bandRow="1">
                <a:tableStyleId>{5C22544A-7EE6-4342-B048-85BDC9FD1C3A}</a:tableStyleId>
              </a:tblPr>
              <a:tblGrid>
                <a:gridCol w="2214578">
                  <a:extLst>
                    <a:ext uri="{9D8B030D-6E8A-4147-A177-3AD203B41FA5}">
                      <a16:colId xmlns:a16="http://schemas.microsoft.com/office/drawing/2014/main" val="3482235514"/>
                    </a:ext>
                  </a:extLst>
                </a:gridCol>
                <a:gridCol w="6929422">
                  <a:extLst>
                    <a:ext uri="{9D8B030D-6E8A-4147-A177-3AD203B41FA5}">
                      <a16:colId xmlns:a16="http://schemas.microsoft.com/office/drawing/2014/main" val="82615600"/>
                    </a:ext>
                  </a:extLst>
                </a:gridCol>
              </a:tblGrid>
              <a:tr h="112474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kk-KZ" sz="2400" b="1" i="1" dirty="0">
                          <a:solidFill>
                            <a:schemeClr val="tx1"/>
                          </a:solidFill>
                          <a:latin typeface="Constantia" panose="02030602050306030303" pitchFamily="18" charset="0"/>
                          <a:cs typeface="Times New Roman" pitchFamily="18" charset="0"/>
                          <a:hlinkClick r:id="rId2" action="ppaction://hlinksldjump">
                            <a:extLst>
                              <a:ext uri="{A12FA001-AC4F-418D-AE19-62706E023703}">
                                <ahyp:hlinkClr xmlns:ahyp="http://schemas.microsoft.com/office/drawing/2018/hyperlinkcolor" val="tx"/>
                              </a:ext>
                            </a:extLst>
                          </a:hlinkClick>
                        </a:rPr>
                        <a:t>Тақырып 7.</a:t>
                      </a:r>
                      <a:endParaRPr lang="LID4096" sz="2400" dirty="0">
                        <a:solidFill>
                          <a:schemeClr val="tx1"/>
                        </a:solidFill>
                        <a:latin typeface="Constantia" panose="02030602050306030303" pitchFamily="18" charset="0"/>
                        <a:cs typeface="Times New Roman" panose="02020603050405020304" pitchFamily="18" charset="0"/>
                      </a:endParaRPr>
                    </a:p>
                  </a:txBody>
                  <a:tcPr>
                    <a:solidFill>
                      <a:schemeClr val="accent6">
                        <a:lumMod val="40000"/>
                        <a:lumOff val="60000"/>
                      </a:schemeClr>
                    </a:solidFill>
                  </a:tcPr>
                </a:tc>
                <a:tc>
                  <a:txBody>
                    <a:bodyPr/>
                    <a:lstStyle/>
                    <a:p>
                      <a:r>
                        <a:rPr lang="kk-KZ" sz="2400" b="0" kern="1200" dirty="0">
                          <a:solidFill>
                            <a:schemeClr val="tx1"/>
                          </a:solidFill>
                          <a:effectLst/>
                          <a:latin typeface="Constantia" panose="02030602050306030303" pitchFamily="18" charset="0"/>
                          <a:ea typeface="+mn-ea"/>
                          <a:cs typeface="Times New Roman" panose="02020603050405020304" pitchFamily="18" charset="0"/>
                        </a:rPr>
                        <a:t>Секторлық жылдамдық. Дөңгелек қозғалыстағы жылдамдық пен үдеуді полярлық координата осьтеріне жіктеу. Үдеуді үшжақтың осьтеріне жіктеу. Механикалық жүйе. Еркіндік дәреже саны.</a:t>
                      </a:r>
                      <a:endParaRPr lang="LID4096" sz="2400" b="0" kern="1200" dirty="0">
                        <a:solidFill>
                          <a:schemeClr val="tx1"/>
                        </a:solidFill>
                        <a:effectLst/>
                        <a:latin typeface="Constantia" panose="02030602050306030303" pitchFamily="18" charset="0"/>
                        <a:ea typeface="+mn-ea"/>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LID4096" sz="2400" b="0" i="0" dirty="0">
                        <a:solidFill>
                          <a:schemeClr val="tx1"/>
                        </a:solidFill>
                        <a:latin typeface="Constantia" panose="02030602050306030303" pitchFamily="18" charset="0"/>
                        <a:cs typeface="Times New Roman" panose="02020603050405020304" pitchFamily="18" charset="0"/>
                      </a:endParaRPr>
                    </a:p>
                  </a:txBody>
                  <a:tcPr>
                    <a:solidFill>
                      <a:schemeClr val="accent5"/>
                    </a:solidFill>
                  </a:tcPr>
                </a:tc>
                <a:extLst>
                  <a:ext uri="{0D108BD9-81ED-4DB2-BD59-A6C34878D82A}">
                    <a16:rowId xmlns:a16="http://schemas.microsoft.com/office/drawing/2014/main" val="1127541504"/>
                  </a:ext>
                </a:extLst>
              </a:tr>
            </a:tbl>
          </a:graphicData>
        </a:graphic>
      </p:graphicFrame>
      <p:sp>
        <p:nvSpPr>
          <p:cNvPr id="11" name="TextBox 10">
            <a:extLst>
              <a:ext uri="{FF2B5EF4-FFF2-40B4-BE49-F238E27FC236}">
                <a16:creationId xmlns:a16="http://schemas.microsoft.com/office/drawing/2014/main" id="{8E082679-F488-428D-9017-2F754BA96E11}"/>
              </a:ext>
            </a:extLst>
          </p:cNvPr>
          <p:cNvSpPr txBox="1"/>
          <p:nvPr/>
        </p:nvSpPr>
        <p:spPr>
          <a:xfrm>
            <a:off x="1259632" y="2780928"/>
            <a:ext cx="7200800" cy="2677656"/>
          </a:xfrm>
          <a:prstGeom prst="rect">
            <a:avLst/>
          </a:prstGeom>
          <a:solidFill>
            <a:schemeClr val="bg1"/>
          </a:solidFill>
        </p:spPr>
        <p:txBody>
          <a:bodyPr wrap="square">
            <a:spAutoFit/>
          </a:bodyPr>
          <a:lstStyle/>
          <a:p>
            <a:pPr algn="ctr"/>
            <a:r>
              <a:rPr lang="kk-KZ" sz="2400" dirty="0">
                <a:latin typeface="Constantia" panose="02030602050306030303" pitchFamily="18" charset="0"/>
                <a:cs typeface="Times New Roman" panose="02020603050405020304" pitchFamily="18" charset="0"/>
              </a:rPr>
              <a:t>Жоспар:</a:t>
            </a:r>
          </a:p>
          <a:p>
            <a:pPr algn="ctr"/>
            <a:endParaRPr lang="ru-RU" sz="2400" dirty="0">
              <a:latin typeface="Constantia" panose="02030602050306030303" pitchFamily="18" charset="0"/>
              <a:cs typeface="Times New Roman" panose="02020603050405020304" pitchFamily="18" charset="0"/>
            </a:endParaRPr>
          </a:p>
          <a:p>
            <a:pPr algn="just"/>
            <a:r>
              <a:rPr lang="en-US" sz="2400" dirty="0">
                <a:latin typeface="Constantia" panose="02030602050306030303" pitchFamily="18" charset="0"/>
                <a:cs typeface="Times New Roman" panose="02020603050405020304" pitchFamily="18" charset="0"/>
              </a:rPr>
              <a:t>1. </a:t>
            </a:r>
            <a:r>
              <a:rPr lang="kk-KZ" sz="2400" dirty="0">
                <a:latin typeface="Constantia" panose="02030602050306030303" pitchFamily="18" charset="0"/>
                <a:cs typeface="Times New Roman" panose="02020603050405020304" pitchFamily="18" charset="0"/>
              </a:rPr>
              <a:t>Секторлық жылдамдық; </a:t>
            </a:r>
            <a:endParaRPr lang="ru-RU" sz="2400" dirty="0">
              <a:latin typeface="Constantia" panose="02030602050306030303" pitchFamily="18" charset="0"/>
              <a:cs typeface="Times New Roman" panose="02020603050405020304" pitchFamily="18" charset="0"/>
            </a:endParaRPr>
          </a:p>
          <a:p>
            <a:pPr algn="just"/>
            <a:r>
              <a:rPr lang="en-US" sz="2400" dirty="0">
                <a:latin typeface="Constantia" panose="02030602050306030303" pitchFamily="18" charset="0"/>
                <a:cs typeface="Times New Roman" panose="02020603050405020304" pitchFamily="18" charset="0"/>
              </a:rPr>
              <a:t>2. </a:t>
            </a:r>
            <a:r>
              <a:rPr lang="kk-KZ" sz="2400" dirty="0">
                <a:latin typeface="Constantia" panose="02030602050306030303" pitchFamily="18" charset="0"/>
                <a:cs typeface="Times New Roman" panose="02020603050405020304" pitchFamily="18" charset="0"/>
              </a:rPr>
              <a:t>Дөңгелек қозғалыстағы жылдамдық пен үдеуді полярлық координата осьтеріне жіктеу; </a:t>
            </a:r>
            <a:endParaRPr lang="ru-RU" sz="2400" dirty="0">
              <a:latin typeface="Constantia" panose="02030602050306030303" pitchFamily="18" charset="0"/>
              <a:cs typeface="Times New Roman" panose="02020603050405020304" pitchFamily="18" charset="0"/>
            </a:endParaRPr>
          </a:p>
          <a:p>
            <a:pPr algn="just"/>
            <a:r>
              <a:rPr lang="en-US" sz="2400" dirty="0">
                <a:latin typeface="Constantia" panose="02030602050306030303" pitchFamily="18" charset="0"/>
                <a:cs typeface="Times New Roman" panose="02020603050405020304" pitchFamily="18" charset="0"/>
              </a:rPr>
              <a:t>3. </a:t>
            </a:r>
            <a:r>
              <a:rPr lang="kk-KZ" sz="2400" dirty="0">
                <a:latin typeface="Constantia" panose="02030602050306030303" pitchFamily="18" charset="0"/>
                <a:cs typeface="Times New Roman" panose="02020603050405020304" pitchFamily="18" charset="0"/>
              </a:rPr>
              <a:t>Үдеуді үшжақтың осьтеріне жіктеу; </a:t>
            </a:r>
            <a:endParaRPr lang="ru-RU" sz="2400" dirty="0">
              <a:latin typeface="Constantia" panose="02030602050306030303" pitchFamily="18" charset="0"/>
              <a:cs typeface="Times New Roman" panose="02020603050405020304" pitchFamily="18" charset="0"/>
            </a:endParaRPr>
          </a:p>
          <a:p>
            <a:pPr algn="just"/>
            <a:r>
              <a:rPr lang="en-US" sz="2400" dirty="0">
                <a:latin typeface="Constantia" panose="02030602050306030303" pitchFamily="18" charset="0"/>
                <a:cs typeface="Times New Roman" panose="02020603050405020304" pitchFamily="18" charset="0"/>
              </a:rPr>
              <a:t>4. </a:t>
            </a:r>
            <a:r>
              <a:rPr lang="kk-KZ" sz="2400" dirty="0">
                <a:latin typeface="Constantia" panose="02030602050306030303" pitchFamily="18" charset="0"/>
                <a:cs typeface="Times New Roman" panose="02020603050405020304" pitchFamily="18" charset="0"/>
              </a:rPr>
              <a:t>Механикалық жүйе. Еркіндік дәреже саны.</a:t>
            </a:r>
            <a:endParaRPr lang="ru-RU" sz="2400" dirty="0">
              <a:latin typeface="Constantia" panose="02030602050306030303" pitchFamily="18" charset="0"/>
              <a:cs typeface="Times New Roman" panose="02020603050405020304" pitchFamily="18" charset="0"/>
            </a:endParaRPr>
          </a:p>
        </p:txBody>
      </p:sp>
    </p:spTree>
    <p:extLst>
      <p:ext uri="{BB962C8B-B14F-4D97-AF65-F5344CB8AC3E}">
        <p14:creationId xmlns:p14="http://schemas.microsoft.com/office/powerpoint/2010/main" val="1465438172"/>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8E082679-F488-428D-9017-2F754BA96E11}"/>
              </a:ext>
            </a:extLst>
          </p:cNvPr>
          <p:cNvSpPr txBox="1"/>
          <p:nvPr/>
        </p:nvSpPr>
        <p:spPr>
          <a:xfrm>
            <a:off x="251520" y="58846"/>
            <a:ext cx="8640960" cy="6463308"/>
          </a:xfrm>
          <a:prstGeom prst="rect">
            <a:avLst/>
          </a:prstGeom>
          <a:solidFill>
            <a:schemeClr val="bg1"/>
          </a:solidFill>
        </p:spPr>
        <p:txBody>
          <a:bodyPr wrap="square">
            <a:spAutoFit/>
          </a:bodyPr>
          <a:lstStyle/>
          <a:p>
            <a:pPr indent="288290" algn="ctr"/>
            <a:r>
              <a:rPr lang="kk-KZ" i="1" dirty="0">
                <a:solidFill>
                  <a:srgbClr val="000000"/>
                </a:solidFill>
                <a:effectLst/>
                <a:latin typeface="Constantia" panose="02030602050306030303" pitchFamily="18" charset="0"/>
                <a:ea typeface="Times New Roman" panose="02020603050405020304" pitchFamily="18" charset="0"/>
              </a:rPr>
              <a:t>Негізгі әдебиеттер</a:t>
            </a:r>
            <a:endParaRPr lang="ru-RU" dirty="0">
              <a:effectLst/>
              <a:latin typeface="Constantia" panose="02030602050306030303" pitchFamily="18" charset="0"/>
              <a:ea typeface="Times New Roman" panose="02020603050405020304" pitchFamily="18" charset="0"/>
            </a:endParaRPr>
          </a:p>
          <a:p>
            <a:pPr indent="288290" algn="ctr"/>
            <a:r>
              <a:rPr lang="kk-KZ" b="1" i="1" dirty="0">
                <a:effectLst/>
                <a:latin typeface="Constantia" panose="02030602050306030303" pitchFamily="18" charset="0"/>
                <a:ea typeface="Times New Roman" panose="02020603050405020304" pitchFamily="18" charset="0"/>
              </a:rPr>
              <a:t>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1. Жолдасбеков Ө. А., Сағитов М. Н. Теориялық механика: Оқулық. Алматы, 2002.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2. Төреқожаев Ә. Н., Төлегенова Қ. Б. Материалдық нүктенің механикалық тербелістері: Оқу құралы. Алматы, 2003.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3. Төреқожаев Ә. Н., Именов И. М. Статика. Теориялық механиканың практикалық сабақтарына арналған әдістемелік нұсқау. Алматы, 2004.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4. Туғанбаева Д. Т., Төлегенова Қ. Б. Теориялық механика. Оқу құралы. Алматы, 2012.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5. Яблонский А. А. Курс теоретической механики: Учебник. Ч. I, II. – М.: Высш. школа, 1984.</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6. Никитин Н. Н. Курс теоретической механики: Учебник. – М.: Высшая школа, 1990.</a:t>
            </a:r>
            <a:endParaRPr lang="ru-RU" dirty="0">
              <a:effectLst/>
              <a:latin typeface="Constantia" panose="02030602050306030303" pitchFamily="18" charset="0"/>
              <a:ea typeface="Times New Roman" panose="02020603050405020304" pitchFamily="18" charset="0"/>
            </a:endParaRPr>
          </a:p>
          <a:p>
            <a:pPr indent="288290" algn="ctr"/>
            <a:endParaRPr lang="kk-KZ" b="0" i="1" u="none" strike="noStrike" spc="0" dirty="0">
              <a:solidFill>
                <a:srgbClr val="000000"/>
              </a:solidFill>
              <a:effectLst/>
              <a:latin typeface="Constantia" panose="02030602050306030303" pitchFamily="18" charset="0"/>
              <a:ea typeface="Times New Roman" panose="02020603050405020304" pitchFamily="18" charset="0"/>
              <a:cs typeface="Times New Roman" panose="02020603050405020304" pitchFamily="18" charset="0"/>
            </a:endParaRPr>
          </a:p>
          <a:p>
            <a:pPr indent="288290" algn="ctr"/>
            <a:r>
              <a:rPr lang="kk-KZ" b="0" i="1" u="none" strike="noStrike" spc="0" dirty="0">
                <a:solidFill>
                  <a:srgbClr val="000000"/>
                </a:solidFill>
                <a:effectLst/>
                <a:latin typeface="Constantia" panose="02030602050306030303" pitchFamily="18" charset="0"/>
                <a:ea typeface="Times New Roman" panose="02020603050405020304" pitchFamily="18" charset="0"/>
                <a:cs typeface="Times New Roman" panose="02020603050405020304" pitchFamily="18" charset="0"/>
              </a:rPr>
              <a:t>Қосымша әдебиеттер</a:t>
            </a:r>
            <a:endParaRPr lang="ru-RU" dirty="0">
              <a:effectLst/>
              <a:latin typeface="Constantia" panose="02030602050306030303" pitchFamily="18" charset="0"/>
              <a:ea typeface="Times New Roman" panose="02020603050405020304" pitchFamily="18" charset="0"/>
            </a:endParaRPr>
          </a:p>
          <a:p>
            <a:pPr indent="288290" algn="ctr"/>
            <a:r>
              <a:rPr lang="kk-KZ" b="1" i="1" u="none" strike="noStrike" spc="0" dirty="0">
                <a:solidFill>
                  <a:srgbClr val="000000"/>
                </a:solidFill>
                <a:effectLst/>
                <a:latin typeface="Constantia" panose="02030602050306030303" pitchFamily="18" charset="0"/>
                <a:ea typeface="Times New Roman" panose="02020603050405020304" pitchFamily="18" charset="0"/>
                <a:cs typeface="Times New Roman" panose="02020603050405020304" pitchFamily="18" charset="0"/>
              </a:rPr>
              <a:t>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1. Төреқожаев Ә. Н., Именов И. М., Төлегенова Қ. Б. Теориялық механика пәнінің курстық және семестрлік жұмыстары. Алматы, 2003.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2. Серғазиев М. Ж., Туғанбаева Д. Т. Механикалық жүйе динамикасы. Теориялық механиканың практикалық сабақтарына арналған әдістемелік нұсқау.  Алматы, 2004.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3. Именов И. М. Кинематика. Теориялық механиканың практикалық сабақтарына арналған әдістемелік нұсқау. Алматы, 2004. </a:t>
            </a:r>
            <a:endParaRPr lang="ru-RU" dirty="0">
              <a:effectLst/>
              <a:latin typeface="Constantia" panose="02030602050306030303" pitchFamily="18" charset="0"/>
              <a:ea typeface="Times New Roman" panose="02020603050405020304" pitchFamily="18" charset="0"/>
            </a:endParaRPr>
          </a:p>
        </p:txBody>
      </p:sp>
    </p:spTree>
    <p:extLst>
      <p:ext uri="{BB962C8B-B14F-4D97-AF65-F5344CB8AC3E}">
        <p14:creationId xmlns:p14="http://schemas.microsoft.com/office/powerpoint/2010/main" val="4192054262"/>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EAB349DC-458A-438D-A92D-B8CA04DAFF1F}"/>
                  </a:ext>
                </a:extLst>
              </p:cNvPr>
              <p:cNvSpPr txBox="1"/>
              <p:nvPr/>
            </p:nvSpPr>
            <p:spPr>
              <a:xfrm>
                <a:off x="899592" y="476672"/>
                <a:ext cx="7776864" cy="2554545"/>
              </a:xfrm>
              <a:prstGeom prst="rect">
                <a:avLst/>
              </a:prstGeom>
              <a:noFill/>
            </p:spPr>
            <p:txBody>
              <a:bodyPr wrap="square">
                <a:spAutoFit/>
              </a:bodyPr>
              <a:lstStyle/>
              <a:p>
                <a:pPr indent="288290" algn="just"/>
                <a:r>
                  <a:rPr lang="kk-KZ" sz="2000" i="1" dirty="0">
                    <a:solidFill>
                      <a:srgbClr val="000000"/>
                    </a:solidFill>
                    <a:effectLst/>
                    <a:latin typeface="Constantia" panose="02030602050306030303" pitchFamily="18" charset="0"/>
                    <a:ea typeface="Times New Roman" panose="02020603050405020304" pitchFamily="18" charset="0"/>
                  </a:rPr>
                  <a:t>Секторлық жылдамдық</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M нүктесі </a:t>
                </a:r>
                <a:r>
                  <a:rPr lang="kk-KZ" sz="2000" i="1" dirty="0">
                    <a:solidFill>
                      <a:srgbClr val="000000"/>
                    </a:solidFill>
                    <a:effectLst/>
                    <a:latin typeface="Constantia" panose="02030602050306030303" pitchFamily="18" charset="0"/>
                    <a:ea typeface="Times New Roman" panose="02020603050405020304" pitchFamily="18" charset="0"/>
                  </a:rPr>
                  <a:t>x</a:t>
                </a:r>
                <a:r>
                  <a:rPr lang="en-US" sz="2000" i="1" dirty="0">
                    <a:solidFill>
                      <a:srgbClr val="000000"/>
                    </a:solidFill>
                    <a:effectLst/>
                    <a:latin typeface="Constantia" panose="02030602050306030303" pitchFamily="18" charset="0"/>
                    <a:ea typeface="Times New Roman" panose="02020603050405020304" pitchFamily="18" charset="0"/>
                  </a:rPr>
                  <a:t>=x(t), y=(t), z=z(t)</a:t>
                </a:r>
                <a:r>
                  <a:rPr lang="kk-KZ" sz="2000" dirty="0">
                    <a:solidFill>
                      <a:srgbClr val="000000"/>
                    </a:solidFill>
                    <a:effectLst/>
                    <a:latin typeface="Constantia" panose="02030602050306030303" pitchFamily="18" charset="0"/>
                    <a:ea typeface="Times New Roman" panose="02020603050405020304" pitchFamily="18" charset="0"/>
                  </a:rPr>
                  <a:t> заңы бойынша немесе r</a:t>
                </a:r>
                <a:r>
                  <a:rPr lang="en-US" sz="2000" dirty="0">
                    <a:solidFill>
                      <a:srgbClr val="000000"/>
                    </a:solidFill>
                    <a:effectLst/>
                    <a:latin typeface="Constantia" panose="02030602050306030303" pitchFamily="18" charset="0"/>
                    <a:ea typeface="Times New Roman" panose="02020603050405020304" pitchFamily="18" charset="0"/>
                  </a:rPr>
                  <a:t>=</a:t>
                </a:r>
                <a:r>
                  <a:rPr lang="kk-KZ" sz="2000" dirty="0">
                    <a:solidFill>
                      <a:srgbClr val="000000"/>
                    </a:solidFill>
                    <a:effectLst/>
                    <a:latin typeface="Constantia" panose="02030602050306030303" pitchFamily="18" charset="0"/>
                    <a:ea typeface="Times New Roman" panose="02020603050405020304" pitchFamily="18" charset="0"/>
                  </a:rPr>
                  <a:t>r</a:t>
                </a:r>
                <a:r>
                  <a:rPr lang="en-US" sz="2000" dirty="0">
                    <a:solidFill>
                      <a:srgbClr val="000000"/>
                    </a:solidFill>
                    <a:effectLst/>
                    <a:latin typeface="Constantia" panose="02030602050306030303" pitchFamily="18" charset="0"/>
                    <a:ea typeface="Times New Roman" panose="02020603050405020304" pitchFamily="18" charset="0"/>
                  </a:rPr>
                  <a:t>(</a:t>
                </a:r>
                <a:r>
                  <a:rPr lang="kk-KZ" sz="2000" dirty="0">
                    <a:solidFill>
                      <a:srgbClr val="000000"/>
                    </a:solidFill>
                    <a:effectLst/>
                    <a:latin typeface="Constantia" panose="02030602050306030303" pitchFamily="18" charset="0"/>
                    <a:ea typeface="Times New Roman" panose="02020603050405020304" pitchFamily="18" charset="0"/>
                  </a:rPr>
                  <a:t>t</a:t>
                </a:r>
                <a:r>
                  <a:rPr lang="en-US" sz="2000" dirty="0">
                    <a:solidFill>
                      <a:srgbClr val="000000"/>
                    </a:solidFill>
                    <a:effectLst/>
                    <a:latin typeface="Constantia" panose="02030602050306030303" pitchFamily="18" charset="0"/>
                    <a:ea typeface="Times New Roman" panose="02020603050405020304" pitchFamily="18" charset="0"/>
                  </a:rPr>
                  <a:t>)</a:t>
                </a:r>
                <a:r>
                  <a:rPr lang="kk-KZ" sz="2000" dirty="0">
                    <a:solidFill>
                      <a:srgbClr val="000000"/>
                    </a:solidFill>
                    <a:effectLst/>
                    <a:latin typeface="Constantia" panose="02030602050306030303" pitchFamily="18" charset="0"/>
                    <a:ea typeface="Times New Roman" panose="02020603050405020304" pitchFamily="18" charset="0"/>
                  </a:rPr>
                  <a:t> векторлық қалыпта қозғалады деп санайық. Траектория нүктесіне бағытталған радиус-вектор нүктесі кеңістіктегі қозғалысында конусты сызады. </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Конустың </a:t>
                </a:r>
                <a:r>
                  <a:rPr lang="kk-KZ" sz="2000" i="1" dirty="0">
                    <a:solidFill>
                      <a:srgbClr val="000000"/>
                    </a:solidFill>
                    <a:effectLst/>
                    <a:latin typeface="Constantia" panose="02030602050306030303" pitchFamily="18" charset="0"/>
                    <a:ea typeface="Times New Roman" panose="02020603050405020304" pitchFamily="18" charset="0"/>
                  </a:rPr>
                  <a:t>OM</a:t>
                </a:r>
                <a:r>
                  <a:rPr lang="kk-KZ" sz="2000" i="1" baseline="-25000" dirty="0">
                    <a:solidFill>
                      <a:srgbClr val="000000"/>
                    </a:solidFill>
                    <a:effectLst/>
                    <a:latin typeface="Constantia" panose="02030602050306030303" pitchFamily="18" charset="0"/>
                    <a:ea typeface="Times New Roman" panose="02020603050405020304" pitchFamily="18" charset="0"/>
                  </a:rPr>
                  <a:t>0</a:t>
                </a:r>
                <a:r>
                  <a:rPr lang="kk-KZ" sz="2000" i="1" dirty="0">
                    <a:solidFill>
                      <a:srgbClr val="000000"/>
                    </a:solidFill>
                    <a:effectLst/>
                    <a:latin typeface="Constantia" panose="02030602050306030303" pitchFamily="18" charset="0"/>
                    <a:ea typeface="Times New Roman" panose="02020603050405020304" pitchFamily="18" charset="0"/>
                  </a:rPr>
                  <a:t>M</a:t>
                </a:r>
                <a:r>
                  <a:rPr lang="kk-KZ" sz="2000" dirty="0">
                    <a:solidFill>
                      <a:srgbClr val="000000"/>
                    </a:solidFill>
                    <a:effectLst/>
                    <a:latin typeface="Constantia" panose="02030602050306030303" pitchFamily="18" charset="0"/>
                    <a:ea typeface="Times New Roman" panose="02020603050405020304" pitchFamily="18" charset="0"/>
                  </a:rPr>
                  <a:t> бүйір бетінің ауданының шамаларын </a:t>
                </a:r>
                <a14:m>
                  <m:oMath xmlns:m="http://schemas.openxmlformats.org/officeDocument/2006/math">
                    <m:r>
                      <a:rPr lang="kk-KZ" sz="2000" i="1">
                        <a:solidFill>
                          <a:srgbClr val="000000"/>
                        </a:solidFill>
                        <a:effectLst/>
                        <a:latin typeface="Cambria Math" panose="02040503050406030204" pitchFamily="18" charset="0"/>
                        <a:ea typeface="Times New Roman" panose="02020603050405020304" pitchFamily="18" charset="0"/>
                      </a:rPr>
                      <m:t>𝜎</m:t>
                    </m:r>
                  </m:oMath>
                </a14:m>
                <a:r>
                  <a:rPr lang="kk-KZ" sz="2000" dirty="0">
                    <a:solidFill>
                      <a:srgbClr val="000000"/>
                    </a:solidFill>
                    <a:effectLst/>
                    <a:latin typeface="Constantia" panose="02030602050306030303" pitchFamily="18" charset="0"/>
                    <a:ea typeface="Times New Roman" panose="02020603050405020304" pitchFamily="18" charset="0"/>
                  </a:rPr>
                  <a:t> арқылы белгісіз қисықпен және радиус-вектормен </a:t>
                </a:r>
                <a:r>
                  <a:rPr lang="kk-KZ" sz="2000" i="1" dirty="0">
                    <a:solidFill>
                      <a:srgbClr val="000000"/>
                    </a:solidFill>
                    <a:effectLst/>
                    <a:latin typeface="Constantia" panose="02030602050306030303" pitchFamily="18" charset="0"/>
                    <a:ea typeface="Times New Roman" panose="02020603050405020304" pitchFamily="18" charset="0"/>
                  </a:rPr>
                  <a:t>r</a:t>
                </a:r>
                <a:r>
                  <a:rPr lang="en-US" sz="2000" i="1" dirty="0">
                    <a:solidFill>
                      <a:srgbClr val="000000"/>
                    </a:solidFill>
                    <a:effectLst/>
                    <a:latin typeface="Constantia" panose="02030602050306030303" pitchFamily="18" charset="0"/>
                    <a:ea typeface="Times New Roman" panose="02020603050405020304" pitchFamily="18" charset="0"/>
                  </a:rPr>
                  <a:t>(</a:t>
                </a:r>
                <a:r>
                  <a:rPr lang="kk-KZ" sz="2000" i="1" dirty="0">
                    <a:solidFill>
                      <a:srgbClr val="000000"/>
                    </a:solidFill>
                    <a:effectLst/>
                    <a:latin typeface="Constantia" panose="02030602050306030303" pitchFamily="18" charset="0"/>
                    <a:ea typeface="Times New Roman" panose="02020603050405020304" pitchFamily="18" charset="0"/>
                  </a:rPr>
                  <a:t>t</a:t>
                </a:r>
                <a:r>
                  <a:rPr lang="kk-KZ" sz="2000" i="1" baseline="-25000" dirty="0">
                    <a:solidFill>
                      <a:srgbClr val="000000"/>
                    </a:solidFill>
                    <a:effectLst/>
                    <a:latin typeface="Constantia" panose="02030602050306030303" pitchFamily="18" charset="0"/>
                    <a:ea typeface="Times New Roman" panose="02020603050405020304" pitchFamily="18" charset="0"/>
                  </a:rPr>
                  <a:t>0</a:t>
                </a:r>
                <a:r>
                  <a:rPr lang="en-US" sz="2000" i="1" dirty="0">
                    <a:solidFill>
                      <a:srgbClr val="000000"/>
                    </a:solidFill>
                    <a:effectLst/>
                    <a:latin typeface="Constantia" panose="02030602050306030303" pitchFamily="18" charset="0"/>
                    <a:ea typeface="Times New Roman" panose="02020603050405020304" pitchFamily="18" charset="0"/>
                  </a:rPr>
                  <a:t>)</a:t>
                </a:r>
                <a:r>
                  <a:rPr lang="kk-KZ" sz="2000" dirty="0">
                    <a:solidFill>
                      <a:srgbClr val="000000"/>
                    </a:solidFill>
                    <a:effectLst/>
                    <a:latin typeface="Constantia" panose="02030602050306030303" pitchFamily="18" charset="0"/>
                    <a:ea typeface="Times New Roman" panose="02020603050405020304" pitchFamily="18" charset="0"/>
                  </a:rPr>
                  <a:t> мен </a:t>
                </a:r>
                <a:r>
                  <a:rPr lang="kk-KZ" sz="2000" i="1" dirty="0">
                    <a:solidFill>
                      <a:srgbClr val="000000"/>
                    </a:solidFill>
                    <a:effectLst/>
                    <a:latin typeface="Constantia" panose="02030602050306030303" pitchFamily="18" charset="0"/>
                    <a:ea typeface="Times New Roman" panose="02020603050405020304" pitchFamily="18" charset="0"/>
                  </a:rPr>
                  <a:t>r</a:t>
                </a:r>
                <a:r>
                  <a:rPr lang="en-US" sz="2000" i="1" dirty="0">
                    <a:solidFill>
                      <a:srgbClr val="000000"/>
                    </a:solidFill>
                    <a:effectLst/>
                    <a:latin typeface="Constantia" panose="02030602050306030303" pitchFamily="18" charset="0"/>
                    <a:ea typeface="Times New Roman" panose="02020603050405020304" pitchFamily="18" charset="0"/>
                  </a:rPr>
                  <a:t>(</a:t>
                </a:r>
                <a:r>
                  <a:rPr lang="kk-KZ" sz="2000" i="1" dirty="0">
                    <a:solidFill>
                      <a:srgbClr val="000000"/>
                    </a:solidFill>
                    <a:effectLst/>
                    <a:latin typeface="Constantia" panose="02030602050306030303" pitchFamily="18" charset="0"/>
                    <a:ea typeface="Times New Roman" panose="02020603050405020304" pitchFamily="18" charset="0"/>
                  </a:rPr>
                  <a:t>t</a:t>
                </a:r>
                <a:r>
                  <a:rPr lang="en-US" sz="2000" i="1" dirty="0">
                    <a:solidFill>
                      <a:srgbClr val="000000"/>
                    </a:solidFill>
                    <a:effectLst/>
                    <a:latin typeface="Constantia" panose="02030602050306030303" pitchFamily="18" charset="0"/>
                    <a:ea typeface="Times New Roman" panose="02020603050405020304" pitchFamily="18" charset="0"/>
                  </a:rPr>
                  <a:t>)</a:t>
                </a:r>
                <a:r>
                  <a:rPr lang="kk-KZ" sz="2000" dirty="0">
                    <a:solidFill>
                      <a:srgbClr val="000000"/>
                    </a:solidFill>
                    <a:effectLst/>
                    <a:latin typeface="Constantia" panose="02030602050306030303" pitchFamily="18" charset="0"/>
                    <a:ea typeface="Times New Roman" panose="02020603050405020304" pitchFamily="18" charset="0"/>
                  </a:rPr>
                  <a:t> шектелген (</a:t>
                </a:r>
                <a:r>
                  <a:rPr lang="en-US" sz="2000" dirty="0">
                    <a:solidFill>
                      <a:srgbClr val="000000"/>
                    </a:solidFill>
                    <a:effectLst/>
                    <a:latin typeface="Constantia" panose="02030602050306030303" pitchFamily="18" charset="0"/>
                    <a:ea typeface="Times New Roman" panose="02020603050405020304" pitchFamily="18" charset="0"/>
                  </a:rPr>
                  <a:t>7</a:t>
                </a:r>
                <a:r>
                  <a:rPr lang="kk-KZ" sz="2000" dirty="0">
                    <a:solidFill>
                      <a:srgbClr val="000000"/>
                    </a:solidFill>
                    <a:effectLst/>
                    <a:latin typeface="Constantia" panose="02030602050306030303" pitchFamily="18" charset="0"/>
                    <a:ea typeface="Times New Roman" panose="02020603050405020304" pitchFamily="18" charset="0"/>
                  </a:rPr>
                  <a:t>.</a:t>
                </a:r>
                <a:r>
                  <a:rPr lang="en-US" sz="2000" dirty="0">
                    <a:solidFill>
                      <a:srgbClr val="000000"/>
                    </a:solidFill>
                    <a:effectLst/>
                    <a:latin typeface="Constantia" panose="02030602050306030303" pitchFamily="18" charset="0"/>
                    <a:ea typeface="Times New Roman" panose="02020603050405020304" pitchFamily="18" charset="0"/>
                  </a:rPr>
                  <a:t>1</a:t>
                </a:r>
                <a:r>
                  <a:rPr lang="kk-KZ" sz="2000" dirty="0">
                    <a:solidFill>
                      <a:srgbClr val="000000"/>
                    </a:solidFill>
                    <a:effectLst/>
                    <a:latin typeface="Constantia" panose="02030602050306030303" pitchFamily="18" charset="0"/>
                    <a:ea typeface="Times New Roman" panose="02020603050405020304" pitchFamily="18" charset="0"/>
                  </a:rPr>
                  <a:t>-сурет).</a:t>
                </a:r>
                <a:endParaRPr lang="ru-RU" sz="1200" dirty="0">
                  <a:effectLst/>
                  <a:latin typeface="Constantia" panose="02030602050306030303" pitchFamily="18" charset="0"/>
                  <a:ea typeface="Times New Roman" panose="02020603050405020304" pitchFamily="18" charset="0"/>
                </a:endParaRPr>
              </a:p>
            </p:txBody>
          </p:sp>
        </mc:Choice>
        <mc:Fallback>
          <p:sp>
            <p:nvSpPr>
              <p:cNvPr id="3" name="TextBox 2">
                <a:extLst>
                  <a:ext uri="{FF2B5EF4-FFF2-40B4-BE49-F238E27FC236}">
                    <a16:creationId xmlns:a16="http://schemas.microsoft.com/office/drawing/2014/main" id="{EAB349DC-458A-438D-A92D-B8CA04DAFF1F}"/>
                  </a:ext>
                </a:extLst>
              </p:cNvPr>
              <p:cNvSpPr txBox="1">
                <a:spLocks noRot="1" noChangeAspect="1" noMove="1" noResize="1" noEditPoints="1" noAdjustHandles="1" noChangeArrowheads="1" noChangeShapeType="1" noTextEdit="1"/>
              </p:cNvSpPr>
              <p:nvPr/>
            </p:nvSpPr>
            <p:spPr>
              <a:xfrm>
                <a:off x="899592" y="476672"/>
                <a:ext cx="7776864" cy="2554545"/>
              </a:xfrm>
              <a:prstGeom prst="rect">
                <a:avLst/>
              </a:prstGeom>
              <a:blipFill>
                <a:blip r:embed="rId2"/>
                <a:stretch>
                  <a:fillRect l="-863" t="-1671" r="-863" b="-3341"/>
                </a:stretch>
              </a:blipFill>
            </p:spPr>
            <p:txBody>
              <a:bodyPr/>
              <a:lstStyle/>
              <a:p>
                <a:r>
                  <a:rPr lang="ru-RU">
                    <a:noFill/>
                  </a:rPr>
                  <a:t> </a:t>
                </a:r>
              </a:p>
            </p:txBody>
          </p:sp>
        </mc:Fallback>
      </mc:AlternateContent>
      <p:pic>
        <p:nvPicPr>
          <p:cNvPr id="4" name="Рисунок 3">
            <a:extLst>
              <a:ext uri="{FF2B5EF4-FFF2-40B4-BE49-F238E27FC236}">
                <a16:creationId xmlns:a16="http://schemas.microsoft.com/office/drawing/2014/main" id="{C3E30154-3F21-47EF-BCAB-5218A3705326}"/>
              </a:ext>
            </a:extLst>
          </p:cNvPr>
          <p:cNvPicPr/>
          <p:nvPr/>
        </p:nvPicPr>
        <p:blipFill>
          <a:blip r:embed="rId3"/>
          <a:stretch>
            <a:fillRect/>
          </a:stretch>
        </p:blipFill>
        <p:spPr>
          <a:xfrm>
            <a:off x="2627784" y="3175233"/>
            <a:ext cx="4320480" cy="2414007"/>
          </a:xfrm>
          <a:prstGeom prst="rect">
            <a:avLst/>
          </a:prstGeom>
        </p:spPr>
      </p:pic>
      <p:sp>
        <p:nvSpPr>
          <p:cNvPr id="6" name="TextBox 5">
            <a:extLst>
              <a:ext uri="{FF2B5EF4-FFF2-40B4-BE49-F238E27FC236}">
                <a16:creationId xmlns:a16="http://schemas.microsoft.com/office/drawing/2014/main" id="{BDFD99AC-A3EF-4A93-A0C9-95DA0842FCF9}"/>
              </a:ext>
            </a:extLst>
          </p:cNvPr>
          <p:cNvSpPr txBox="1"/>
          <p:nvPr/>
        </p:nvSpPr>
        <p:spPr>
          <a:xfrm>
            <a:off x="4283968" y="5733256"/>
            <a:ext cx="4572000" cy="369332"/>
          </a:xfrm>
          <a:prstGeom prst="rect">
            <a:avLst/>
          </a:prstGeom>
          <a:noFill/>
        </p:spPr>
        <p:txBody>
          <a:bodyPr wrap="square">
            <a:spAutoFit/>
          </a:bodyPr>
          <a:lstStyle/>
          <a:p>
            <a:r>
              <a:rPr lang="en-US" sz="1800" dirty="0">
                <a:solidFill>
                  <a:srgbClr val="000000"/>
                </a:solidFill>
                <a:effectLst/>
                <a:latin typeface="Constantia" panose="02030602050306030303" pitchFamily="18" charset="0"/>
                <a:ea typeface="Times New Roman" panose="02020603050405020304" pitchFamily="18" charset="0"/>
              </a:rPr>
              <a:t>7</a:t>
            </a:r>
            <a:r>
              <a:rPr lang="kk-KZ" sz="1800" dirty="0">
                <a:solidFill>
                  <a:srgbClr val="000000"/>
                </a:solidFill>
                <a:effectLst/>
                <a:latin typeface="Constantia" panose="02030602050306030303" pitchFamily="18" charset="0"/>
                <a:ea typeface="Times New Roman" panose="02020603050405020304" pitchFamily="18" charset="0"/>
              </a:rPr>
              <a:t>.</a:t>
            </a:r>
            <a:r>
              <a:rPr lang="en-US" sz="1800" dirty="0">
                <a:solidFill>
                  <a:srgbClr val="000000"/>
                </a:solidFill>
                <a:effectLst/>
                <a:latin typeface="Constantia" panose="02030602050306030303" pitchFamily="18" charset="0"/>
                <a:ea typeface="Times New Roman" panose="02020603050405020304" pitchFamily="18" charset="0"/>
              </a:rPr>
              <a:t>1</a:t>
            </a:r>
            <a:r>
              <a:rPr lang="kk-KZ" sz="1800" dirty="0">
                <a:solidFill>
                  <a:srgbClr val="000000"/>
                </a:solidFill>
                <a:effectLst/>
                <a:latin typeface="Constantia" panose="02030602050306030303" pitchFamily="18" charset="0"/>
                <a:ea typeface="Times New Roman" panose="02020603050405020304" pitchFamily="18" charset="0"/>
              </a:rPr>
              <a:t>-сурет</a:t>
            </a:r>
            <a:endParaRPr lang="ru-RU" dirty="0"/>
          </a:p>
        </p:txBody>
      </p:sp>
    </p:spTree>
    <p:extLst>
      <p:ext uri="{BB962C8B-B14F-4D97-AF65-F5344CB8AC3E}">
        <p14:creationId xmlns:p14="http://schemas.microsoft.com/office/powerpoint/2010/main" val="2580237426"/>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0F1D83EE-0E5D-4DA4-BBE9-DB2808BADCFC}"/>
                  </a:ext>
                </a:extLst>
              </p:cNvPr>
              <p:cNvSpPr txBox="1"/>
              <p:nvPr/>
            </p:nvSpPr>
            <p:spPr>
              <a:xfrm>
                <a:off x="827584" y="511870"/>
                <a:ext cx="7776864" cy="2294346"/>
              </a:xfrm>
              <a:prstGeom prst="rect">
                <a:avLst/>
              </a:prstGeom>
              <a:noFill/>
            </p:spPr>
            <p:txBody>
              <a:bodyPr wrap="square">
                <a:spAutoFit/>
              </a:bodyPr>
              <a:lstStyle/>
              <a:p>
                <a:pPr indent="288290" algn="just"/>
                <a:r>
                  <a:rPr lang="kk-KZ" sz="2000" i="1" dirty="0">
                    <a:solidFill>
                      <a:srgbClr val="000000"/>
                    </a:solidFill>
                    <a:effectLst/>
                    <a:latin typeface="Constantia" panose="02030602050306030303" pitchFamily="18" charset="0"/>
                    <a:ea typeface="Times New Roman" panose="02020603050405020304" pitchFamily="18" charset="0"/>
                  </a:rPr>
                  <a:t>t</a:t>
                </a:r>
                <a:r>
                  <a:rPr lang="kk-KZ" sz="2000" dirty="0">
                    <a:solidFill>
                      <a:srgbClr val="000000"/>
                    </a:solidFill>
                    <a:effectLst/>
                    <a:latin typeface="Constantia" panose="02030602050306030303" pitchFamily="18" charset="0"/>
                    <a:ea typeface="Times New Roman" panose="02020603050405020304" pitchFamily="18" charset="0"/>
                  </a:rPr>
                  <a:t> уақытта нүкте радиус-векторы </a:t>
                </a:r>
                <a14:m>
                  <m:oMath xmlns:m="http://schemas.openxmlformats.org/officeDocument/2006/math">
                    <m:nary>
                      <m:naryPr>
                        <m:limLoc m:val="undOvr"/>
                        <m:subHide m:val="on"/>
                        <m:supHide m:val="on"/>
                        <m:ctrlPr>
                          <a:rPr lang="ru-RU" sz="2000" i="1">
                            <a:effectLst/>
                            <a:latin typeface="Cambria Math" panose="02040503050406030204" pitchFamily="18" charset="0"/>
                            <a:ea typeface="Times New Roman" panose="02020603050405020304" pitchFamily="18" charset="0"/>
                          </a:rPr>
                        </m:ctrlPr>
                      </m:naryPr>
                      <m:sub/>
                      <m:sup/>
                      <m:e>
                        <m:r>
                          <a:rPr lang="kk-KZ" sz="2000" i="1">
                            <a:solidFill>
                              <a:srgbClr val="000000"/>
                            </a:solidFill>
                            <a:effectLst/>
                            <a:latin typeface="Cambria Math" panose="02040503050406030204" pitchFamily="18" charset="0"/>
                            <a:ea typeface="Times New Roman" panose="02020603050405020304" pitchFamily="18" charset="0"/>
                          </a:rPr>
                          <m:t>𝑥𝑑𝑉</m:t>
                        </m:r>
                      </m:e>
                    </m:nary>
                  </m:oMath>
                </a14:m>
                <a:r>
                  <a:rPr lang="kk-KZ" sz="2000" dirty="0">
                    <a:solidFill>
                      <a:srgbClr val="000000"/>
                    </a:solidFill>
                    <a:effectLst/>
                    <a:latin typeface="Constantia" panose="02030602050306030303" pitchFamily="18" charset="0"/>
                    <a:ea typeface="Times New Roman" panose="02020603050405020304" pitchFamily="18" charset="0"/>
                  </a:rPr>
                  <a:t> анықталатын </a:t>
                </a:r>
                <a:r>
                  <a:rPr lang="kk-KZ" sz="2000" i="1" dirty="0">
                    <a:solidFill>
                      <a:srgbClr val="000000"/>
                    </a:solidFill>
                    <a:effectLst/>
                    <a:latin typeface="Constantia" panose="02030602050306030303" pitchFamily="18" charset="0"/>
                    <a:ea typeface="Times New Roman" panose="02020603050405020304" pitchFamily="18" charset="0"/>
                  </a:rPr>
                  <a:t>M</a:t>
                </a:r>
                <a:r>
                  <a:rPr lang="kk-KZ" sz="2000" dirty="0">
                    <a:solidFill>
                      <a:srgbClr val="000000"/>
                    </a:solidFill>
                    <a:effectLst/>
                    <a:latin typeface="Constantia" panose="02030602050306030303" pitchFamily="18" charset="0"/>
                    <a:ea typeface="Times New Roman" panose="02020603050405020304" pitchFamily="18" charset="0"/>
                  </a:rPr>
                  <a:t> нүктесінің орны t+∆t уақытта </a:t>
                </a:r>
                <a14:m>
                  <m:oMath xmlns:m="http://schemas.openxmlformats.org/officeDocument/2006/math">
                    <m:sSup>
                      <m:sSupPr>
                        <m:ctrlPr>
                          <a:rPr lang="ru-RU" sz="2000" i="1">
                            <a:effectLst/>
                            <a:latin typeface="Cambria Math" panose="02040503050406030204" pitchFamily="18" charset="0"/>
                            <a:ea typeface="Times New Roman" panose="02020603050405020304" pitchFamily="18" charset="0"/>
                          </a:rPr>
                        </m:ctrlPr>
                      </m:sSupPr>
                      <m:e>
                        <m:r>
                          <a:rPr lang="kk-KZ" sz="2000" i="1">
                            <a:solidFill>
                              <a:srgbClr val="000000"/>
                            </a:solidFill>
                            <a:effectLst/>
                            <a:latin typeface="Cambria Math" panose="02040503050406030204" pitchFamily="18" charset="0"/>
                            <a:ea typeface="Times New Roman" panose="02020603050405020304" pitchFamily="18" charset="0"/>
                          </a:rPr>
                          <m:t>𝑟</m:t>
                        </m:r>
                      </m:e>
                      <m:sup>
                        <m:r>
                          <a:rPr lang="kk-KZ" sz="2000" i="1">
                            <a:solidFill>
                              <a:srgbClr val="000000"/>
                            </a:solidFill>
                            <a:effectLst/>
                            <a:latin typeface="Cambria Math" panose="02040503050406030204" pitchFamily="18" charset="0"/>
                            <a:ea typeface="Times New Roman" panose="02020603050405020304" pitchFamily="18" charset="0"/>
                          </a:rPr>
                          <m:t>,</m:t>
                        </m:r>
                      </m:sup>
                    </m:sSup>
                    <m:r>
                      <a:rPr lang="en-US" sz="2000" i="1">
                        <a:solidFill>
                          <a:srgbClr val="000000"/>
                        </a:solidFill>
                        <a:effectLst/>
                        <a:latin typeface="Cambria Math" panose="02040503050406030204" pitchFamily="18" charset="0"/>
                        <a:ea typeface="Times New Roman" panose="02020603050405020304" pitchFamily="18" charset="0"/>
                      </a:rPr>
                      <m:t>=</m:t>
                    </m:r>
                    <m:r>
                      <a:rPr lang="en-US" sz="2000" i="1">
                        <a:solidFill>
                          <a:srgbClr val="000000"/>
                        </a:solidFill>
                        <a:effectLst/>
                        <a:latin typeface="Cambria Math" panose="02040503050406030204" pitchFamily="18" charset="0"/>
                        <a:ea typeface="Times New Roman" panose="02020603050405020304" pitchFamily="18" charset="0"/>
                      </a:rPr>
                      <m:t>𝑟</m:t>
                    </m:r>
                    <m:r>
                      <a:rPr lang="en-US" sz="2000" i="1">
                        <a:solidFill>
                          <a:srgbClr val="000000"/>
                        </a:solidFill>
                        <a:effectLst/>
                        <a:latin typeface="Cambria Math" panose="02040503050406030204" pitchFamily="18" charset="0"/>
                        <a:ea typeface="Times New Roman" panose="02020603050405020304" pitchFamily="18" charset="0"/>
                      </a:rPr>
                      <m:t>(</m:t>
                    </m:r>
                    <m:r>
                      <a:rPr lang="en-US" sz="2000" i="1">
                        <a:solidFill>
                          <a:srgbClr val="000000"/>
                        </a:solidFill>
                        <a:effectLst/>
                        <a:latin typeface="Cambria Math" panose="02040503050406030204" pitchFamily="18" charset="0"/>
                        <a:ea typeface="Times New Roman" panose="02020603050405020304" pitchFamily="18" charset="0"/>
                      </a:rPr>
                      <m:t>𝑡</m:t>
                    </m:r>
                    <m:r>
                      <a:rPr lang="en-US" sz="2000" i="1">
                        <a:solidFill>
                          <a:srgbClr val="000000"/>
                        </a:solidFill>
                        <a:effectLst/>
                        <a:latin typeface="Cambria Math" panose="02040503050406030204" pitchFamily="18" charset="0"/>
                        <a:ea typeface="Times New Roman" panose="02020603050405020304" pitchFamily="18" charset="0"/>
                      </a:rPr>
                      <m:t>+</m:t>
                    </m:r>
                    <m:r>
                      <m:rPr>
                        <m:sty m:val="p"/>
                      </m:rPr>
                      <a:rPr lang="en-US" sz="2000">
                        <a:solidFill>
                          <a:srgbClr val="000000"/>
                        </a:solidFill>
                        <a:effectLst/>
                        <a:latin typeface="Cambria Math" panose="02040503050406030204" pitchFamily="18" charset="0"/>
                        <a:ea typeface="Times New Roman" panose="02020603050405020304" pitchFamily="18" charset="0"/>
                      </a:rPr>
                      <m:t>Δ</m:t>
                    </m:r>
                    <m:r>
                      <a:rPr lang="en-US" sz="2000" i="1">
                        <a:solidFill>
                          <a:srgbClr val="000000"/>
                        </a:solidFill>
                        <a:effectLst/>
                        <a:latin typeface="Cambria Math" panose="02040503050406030204" pitchFamily="18" charset="0"/>
                        <a:ea typeface="Times New Roman" panose="02020603050405020304" pitchFamily="18" charset="0"/>
                      </a:rPr>
                      <m:t>𝑡</m:t>
                    </m:r>
                    <m:r>
                      <a:rPr lang="en-US" sz="2000" i="1">
                        <a:solidFill>
                          <a:srgbClr val="000000"/>
                        </a:solidFill>
                        <a:effectLst/>
                        <a:latin typeface="Cambria Math" panose="02040503050406030204" pitchFamily="18" charset="0"/>
                        <a:ea typeface="Times New Roman" panose="02020603050405020304" pitchFamily="18" charset="0"/>
                      </a:rPr>
                      <m:t>)</m:t>
                    </m:r>
                  </m:oMath>
                </a14:m>
                <a:r>
                  <a:rPr lang="kk-KZ" sz="2000" dirty="0">
                    <a:solidFill>
                      <a:srgbClr val="000000"/>
                    </a:solidFill>
                    <a:effectLst/>
                    <a:latin typeface="Constantia" panose="02030602050306030303" pitchFamily="18" charset="0"/>
                    <a:ea typeface="Times New Roman" panose="02020603050405020304" pitchFamily="18" charset="0"/>
                  </a:rPr>
                  <a:t> анықтайтын </a:t>
                </a:r>
                <a14:m>
                  <m:oMath xmlns:m="http://schemas.openxmlformats.org/officeDocument/2006/math">
                    <m:sSup>
                      <m:sSupPr>
                        <m:ctrlPr>
                          <a:rPr lang="ru-RU" sz="2000" i="1">
                            <a:effectLst/>
                            <a:latin typeface="Cambria Math" panose="02040503050406030204" pitchFamily="18" charset="0"/>
                            <a:ea typeface="Times New Roman" panose="02020603050405020304" pitchFamily="18" charset="0"/>
                          </a:rPr>
                        </m:ctrlPr>
                      </m:sSupPr>
                      <m:e>
                        <m:r>
                          <a:rPr lang="kk-KZ" sz="2000" i="1">
                            <a:solidFill>
                              <a:srgbClr val="000000"/>
                            </a:solidFill>
                            <a:effectLst/>
                            <a:latin typeface="Cambria Math" panose="02040503050406030204" pitchFamily="18" charset="0"/>
                            <a:ea typeface="Times New Roman" panose="02020603050405020304" pitchFamily="18" charset="0"/>
                          </a:rPr>
                          <m:t>𝑀</m:t>
                        </m:r>
                      </m:e>
                      <m:sup>
                        <m:r>
                          <a:rPr lang="kk-KZ" sz="2000" i="1">
                            <a:solidFill>
                              <a:srgbClr val="000000"/>
                            </a:solidFill>
                            <a:effectLst/>
                            <a:latin typeface="Cambria Math" panose="02040503050406030204" pitchFamily="18" charset="0"/>
                            <a:ea typeface="Times New Roman" panose="02020603050405020304" pitchFamily="18" charset="0"/>
                          </a:rPr>
                          <m:t>,</m:t>
                        </m:r>
                      </m:sup>
                    </m:sSup>
                  </m:oMath>
                </a14:m>
                <a:r>
                  <a:rPr lang="kk-KZ" sz="2000" dirty="0">
                    <a:solidFill>
                      <a:srgbClr val="000000"/>
                    </a:solidFill>
                    <a:effectLst/>
                    <a:latin typeface="Constantia" panose="02030602050306030303" pitchFamily="18" charset="0"/>
                    <a:ea typeface="Times New Roman" panose="02020603050405020304" pitchFamily="18" charset="0"/>
                  </a:rPr>
                  <a:t> орнына келеді. Егер </a:t>
                </a:r>
                <a14:m>
                  <m:oMath xmlns:m="http://schemas.openxmlformats.org/officeDocument/2006/math">
                    <m:r>
                      <m:rPr>
                        <m:sty m:val="p"/>
                      </m:rPr>
                      <a:rPr lang="en-US" sz="2000">
                        <a:solidFill>
                          <a:srgbClr val="000000"/>
                        </a:solidFill>
                        <a:effectLst/>
                        <a:latin typeface="Cambria Math" panose="02040503050406030204" pitchFamily="18" charset="0"/>
                        <a:ea typeface="Times New Roman" panose="02020603050405020304" pitchFamily="18" charset="0"/>
                      </a:rPr>
                      <m:t>Δ</m:t>
                    </m:r>
                    <m:r>
                      <a:rPr lang="en-US" sz="2000" i="1">
                        <a:solidFill>
                          <a:srgbClr val="000000"/>
                        </a:solidFill>
                        <a:effectLst/>
                        <a:latin typeface="Cambria Math" panose="02040503050406030204" pitchFamily="18" charset="0"/>
                        <a:ea typeface="Times New Roman" panose="02020603050405020304" pitchFamily="18" charset="0"/>
                      </a:rPr>
                      <m:t>𝑡</m:t>
                    </m:r>
                  </m:oMath>
                </a14:m>
                <a:r>
                  <a:rPr lang="kk-KZ" sz="2000" dirty="0">
                    <a:solidFill>
                      <a:srgbClr val="000000"/>
                    </a:solidFill>
                    <a:effectLst/>
                    <a:latin typeface="Constantia" panose="02030602050306030303" pitchFamily="18" charset="0"/>
                    <a:ea typeface="Times New Roman" panose="02020603050405020304" pitchFamily="18" charset="0"/>
                  </a:rPr>
                  <a:t> аз болса, онда </a:t>
                </a:r>
                <a14:m>
                  <m:oMath xmlns:m="http://schemas.openxmlformats.org/officeDocument/2006/math">
                    <m:r>
                      <m:rPr>
                        <m:sty m:val="p"/>
                      </m:rPr>
                      <a:rPr lang="en-US" sz="2000">
                        <a:solidFill>
                          <a:srgbClr val="000000"/>
                        </a:solidFill>
                        <a:effectLst/>
                        <a:latin typeface="Cambria Math" panose="02040503050406030204" pitchFamily="18" charset="0"/>
                        <a:ea typeface="Times New Roman" panose="02020603050405020304" pitchFamily="18" charset="0"/>
                      </a:rPr>
                      <m:t>Δ</m:t>
                    </m:r>
                    <m:r>
                      <a:rPr lang="en-US" sz="2000" i="1">
                        <a:solidFill>
                          <a:srgbClr val="000000"/>
                        </a:solidFill>
                        <a:effectLst/>
                        <a:latin typeface="Cambria Math" panose="02040503050406030204" pitchFamily="18" charset="0"/>
                        <a:ea typeface="Times New Roman" panose="02020603050405020304" pitchFamily="18" charset="0"/>
                      </a:rPr>
                      <m:t>𝑡</m:t>
                    </m:r>
                  </m:oMath>
                </a14:m>
                <a:r>
                  <a:rPr lang="kk-KZ" sz="2000" dirty="0">
                    <a:solidFill>
                      <a:srgbClr val="000000"/>
                    </a:solidFill>
                    <a:effectLst/>
                    <a:latin typeface="Constantia" panose="02030602050306030303" pitchFamily="18" charset="0"/>
                    <a:ea typeface="Times New Roman" panose="02020603050405020304" pitchFamily="18" charset="0"/>
                  </a:rPr>
                  <a:t> уақыт аралығындағы </a:t>
                </a:r>
                <a14:m>
                  <m:oMath xmlns:m="http://schemas.openxmlformats.org/officeDocument/2006/math">
                    <m:r>
                      <a:rPr lang="kk-KZ" sz="2000" i="1">
                        <a:solidFill>
                          <a:srgbClr val="000000"/>
                        </a:solidFill>
                        <a:effectLst/>
                        <a:latin typeface="Cambria Math" panose="02040503050406030204" pitchFamily="18" charset="0"/>
                        <a:ea typeface="Times New Roman" panose="02020603050405020304" pitchFamily="18" charset="0"/>
                      </a:rPr>
                      <m:t>𝜎</m:t>
                    </m:r>
                  </m:oMath>
                </a14:m>
                <a:r>
                  <a:rPr lang="kk-KZ" sz="2000" dirty="0">
                    <a:solidFill>
                      <a:srgbClr val="000000"/>
                    </a:solidFill>
                    <a:effectLst/>
                    <a:latin typeface="Constantia" panose="02030602050306030303" pitchFamily="18" charset="0"/>
                    <a:ea typeface="Times New Roman" panose="02020603050405020304" pitchFamily="18" charset="0"/>
                  </a:rPr>
                  <a:t> ауданының өсуін </a:t>
                </a:r>
                <a14:m>
                  <m:oMath xmlns:m="http://schemas.openxmlformats.org/officeDocument/2006/math">
                    <m:sSup>
                      <m:sSupPr>
                        <m:ctrlPr>
                          <a:rPr lang="ru-RU" sz="2000" i="1">
                            <a:effectLst/>
                            <a:latin typeface="Cambria Math" panose="02040503050406030204" pitchFamily="18" charset="0"/>
                            <a:ea typeface="Times New Roman" panose="02020603050405020304" pitchFamily="18" charset="0"/>
                          </a:rPr>
                        </m:ctrlPr>
                      </m:sSupPr>
                      <m:e>
                        <m:r>
                          <a:rPr lang="kk-KZ" sz="2000" i="1">
                            <a:solidFill>
                              <a:srgbClr val="000000"/>
                            </a:solidFill>
                            <a:effectLst/>
                            <a:latin typeface="Cambria Math" panose="02040503050406030204" pitchFamily="18" charset="0"/>
                            <a:ea typeface="Times New Roman" panose="02020603050405020304" pitchFamily="18" charset="0"/>
                          </a:rPr>
                          <m:t>𝑂𝑀𝑀</m:t>
                        </m:r>
                      </m:e>
                      <m:sup>
                        <m:r>
                          <a:rPr lang="kk-KZ" sz="2000" i="1">
                            <a:solidFill>
                              <a:srgbClr val="000000"/>
                            </a:solidFill>
                            <a:effectLst/>
                            <a:latin typeface="Cambria Math" panose="02040503050406030204" pitchFamily="18" charset="0"/>
                            <a:ea typeface="Times New Roman" panose="02020603050405020304" pitchFamily="18" charset="0"/>
                          </a:rPr>
                          <m:t>,</m:t>
                        </m:r>
                      </m:sup>
                    </m:sSup>
                  </m:oMath>
                </a14:m>
                <a:r>
                  <a:rPr lang="kk-KZ" sz="2000" dirty="0">
                    <a:solidFill>
                      <a:srgbClr val="000000"/>
                    </a:solidFill>
                    <a:effectLst/>
                    <a:latin typeface="Constantia" panose="02030602050306030303" pitchFamily="18" charset="0"/>
                    <a:ea typeface="Times New Roman" panose="02020603050405020304" pitchFamily="18" charset="0"/>
                  </a:rPr>
                  <a:t> жазық ауданда келтірілген вектор түрінде көрсетуге болады, яғни </a:t>
                </a:r>
                <a:r>
                  <a:rPr lang="kk-KZ" sz="2000" i="1" dirty="0">
                    <a:solidFill>
                      <a:srgbClr val="000000"/>
                    </a:solidFill>
                    <a:effectLst/>
                    <a:latin typeface="Constantia" panose="02030602050306030303" pitchFamily="18" charset="0"/>
                    <a:ea typeface="Times New Roman" panose="02020603050405020304" pitchFamily="18" charset="0"/>
                  </a:rPr>
                  <a:t>r</a:t>
                </a:r>
                <a:r>
                  <a:rPr lang="kk-KZ" sz="2000" dirty="0">
                    <a:solidFill>
                      <a:srgbClr val="000000"/>
                    </a:solidFill>
                    <a:effectLst/>
                    <a:latin typeface="Constantia" panose="02030602050306030303" pitchFamily="18" charset="0"/>
                    <a:ea typeface="Times New Roman" panose="02020603050405020304" pitchFamily="18" charset="0"/>
                  </a:rPr>
                  <a:t> және </a:t>
                </a:r>
                <a14:m>
                  <m:oMath xmlns:m="http://schemas.openxmlformats.org/officeDocument/2006/math">
                    <m:r>
                      <m:rPr>
                        <m:sty m:val="p"/>
                      </m:rPr>
                      <a:rPr lang="en-US" sz="2000">
                        <a:solidFill>
                          <a:srgbClr val="000000"/>
                        </a:solidFill>
                        <a:effectLst/>
                        <a:latin typeface="Cambria Math" panose="02040503050406030204" pitchFamily="18" charset="0"/>
                        <a:ea typeface="Times New Roman" panose="02020603050405020304" pitchFamily="18" charset="0"/>
                      </a:rPr>
                      <m:t>Δ</m:t>
                    </m:r>
                    <m:r>
                      <a:rPr lang="en-US" sz="2000" i="1">
                        <a:solidFill>
                          <a:srgbClr val="000000"/>
                        </a:solidFill>
                        <a:effectLst/>
                        <a:latin typeface="Cambria Math" panose="02040503050406030204" pitchFamily="18" charset="0"/>
                        <a:ea typeface="Times New Roman" panose="02020603050405020304" pitchFamily="18" charset="0"/>
                      </a:rPr>
                      <m:t>𝑟</m:t>
                    </m:r>
                    <m:r>
                      <a:rPr lang="en-US" sz="2000" i="1">
                        <a:solidFill>
                          <a:srgbClr val="000000"/>
                        </a:solidFill>
                        <a:effectLst/>
                        <a:latin typeface="Cambria Math" panose="02040503050406030204" pitchFamily="18" charset="0"/>
                        <a:ea typeface="Times New Roman" panose="02020603050405020304" pitchFamily="18" charset="0"/>
                      </a:rPr>
                      <m:t>=</m:t>
                    </m:r>
                    <m:sSup>
                      <m:sSupPr>
                        <m:ctrlPr>
                          <a:rPr lang="ru-RU" sz="2000" i="1">
                            <a:effectLst/>
                            <a:latin typeface="Cambria Math" panose="02040503050406030204" pitchFamily="18" charset="0"/>
                            <a:ea typeface="Times New Roman" panose="02020603050405020304" pitchFamily="18" charset="0"/>
                          </a:rPr>
                        </m:ctrlPr>
                      </m:sSupPr>
                      <m:e>
                        <m:r>
                          <a:rPr lang="kk-KZ" sz="2000" i="1">
                            <a:solidFill>
                              <a:srgbClr val="000000"/>
                            </a:solidFill>
                            <a:effectLst/>
                            <a:latin typeface="Cambria Math" panose="02040503050406030204" pitchFamily="18" charset="0"/>
                            <a:ea typeface="Times New Roman" panose="02020603050405020304" pitchFamily="18" charset="0"/>
                          </a:rPr>
                          <m:t>𝑟</m:t>
                        </m:r>
                      </m:e>
                      <m:sup>
                        <m:r>
                          <a:rPr lang="kk-KZ" sz="2000" i="1">
                            <a:solidFill>
                              <a:srgbClr val="000000"/>
                            </a:solidFill>
                            <a:effectLst/>
                            <a:latin typeface="Cambria Math" panose="02040503050406030204" pitchFamily="18" charset="0"/>
                            <a:ea typeface="Times New Roman" panose="02020603050405020304" pitchFamily="18" charset="0"/>
                          </a:rPr>
                          <m:t>,</m:t>
                        </m:r>
                      </m:sup>
                    </m:sSup>
                    <m:r>
                      <a:rPr lang="en-US" sz="2000" i="1">
                        <a:solidFill>
                          <a:srgbClr val="000000"/>
                        </a:solidFill>
                        <a:effectLst/>
                        <a:latin typeface="Cambria Math" panose="02040503050406030204" pitchFamily="18" charset="0"/>
                        <a:ea typeface="Times New Roman" panose="02020603050405020304" pitchFamily="18" charset="0"/>
                      </a:rPr>
                      <m:t>−</m:t>
                    </m:r>
                    <m:r>
                      <a:rPr lang="en-US" sz="2000" i="1">
                        <a:solidFill>
                          <a:srgbClr val="000000"/>
                        </a:solidFill>
                        <a:effectLst/>
                        <a:latin typeface="Cambria Math" panose="02040503050406030204" pitchFamily="18" charset="0"/>
                        <a:ea typeface="Times New Roman" panose="02020603050405020304" pitchFamily="18" charset="0"/>
                      </a:rPr>
                      <m:t>𝑟</m:t>
                    </m:r>
                  </m:oMath>
                </a14:m>
                <a:r>
                  <a:rPr lang="en-US" sz="2000" dirty="0">
                    <a:solidFill>
                      <a:srgbClr val="000000"/>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векторларын салынған модулі (шамасы) параллелограммның жарты ауданына тең вектор, сәйкесінше </a:t>
                </a:r>
                <a:endParaRPr lang="ru-RU" sz="1200" dirty="0">
                  <a:effectLst/>
                  <a:latin typeface="Constantia" panose="02030602050306030303" pitchFamily="18" charset="0"/>
                  <a:ea typeface="Times New Roman" panose="02020603050405020304" pitchFamily="18" charset="0"/>
                </a:endParaRPr>
              </a:p>
            </p:txBody>
          </p:sp>
        </mc:Choice>
        <mc:Fallback>
          <p:sp>
            <p:nvSpPr>
              <p:cNvPr id="3" name="TextBox 2">
                <a:extLst>
                  <a:ext uri="{FF2B5EF4-FFF2-40B4-BE49-F238E27FC236}">
                    <a16:creationId xmlns:a16="http://schemas.microsoft.com/office/drawing/2014/main" id="{0F1D83EE-0E5D-4DA4-BBE9-DB2808BADCFC}"/>
                  </a:ext>
                </a:extLst>
              </p:cNvPr>
              <p:cNvSpPr txBox="1">
                <a:spLocks noRot="1" noChangeAspect="1" noMove="1" noResize="1" noEditPoints="1" noAdjustHandles="1" noChangeArrowheads="1" noChangeShapeType="1" noTextEdit="1"/>
              </p:cNvSpPr>
              <p:nvPr/>
            </p:nvSpPr>
            <p:spPr>
              <a:xfrm>
                <a:off x="827584" y="511870"/>
                <a:ext cx="7776864" cy="2294346"/>
              </a:xfrm>
              <a:prstGeom prst="rect">
                <a:avLst/>
              </a:prstGeom>
              <a:blipFill>
                <a:blip r:embed="rId2"/>
                <a:stretch>
                  <a:fillRect l="-863" t="-27394" r="-863" b="-3989"/>
                </a:stretch>
              </a:blipFill>
            </p:spPr>
            <p:txBody>
              <a:bodyPr/>
              <a:lstStyle/>
              <a:p>
                <a:r>
                  <a:rPr lang="ru-RU">
                    <a:noFill/>
                  </a:rPr>
                  <a:t> </a:t>
                </a:r>
              </a:p>
            </p:txBody>
          </p:sp>
        </mc:Fallback>
      </mc:AlternateContent>
      <p:pic>
        <p:nvPicPr>
          <p:cNvPr id="4" name="Рисунок 3">
            <a:extLst>
              <a:ext uri="{FF2B5EF4-FFF2-40B4-BE49-F238E27FC236}">
                <a16:creationId xmlns:a16="http://schemas.microsoft.com/office/drawing/2014/main" id="{EC87EB8C-165A-4910-9FF8-0A6F66E557C7}"/>
              </a:ext>
            </a:extLst>
          </p:cNvPr>
          <p:cNvPicPr/>
          <p:nvPr/>
        </p:nvPicPr>
        <p:blipFill>
          <a:blip r:embed="rId3"/>
          <a:stretch>
            <a:fillRect/>
          </a:stretch>
        </p:blipFill>
        <p:spPr>
          <a:xfrm>
            <a:off x="3252450" y="2814389"/>
            <a:ext cx="2639099" cy="614611"/>
          </a:xfrm>
          <a:prstGeom prst="rect">
            <a:avLst/>
          </a:prstGeom>
        </p:spPr>
      </p:pic>
      <mc:AlternateContent xmlns:mc="http://schemas.openxmlformats.org/markup-compatibility/2006">
        <mc:Choice xmlns:a14="http://schemas.microsoft.com/office/drawing/2010/main" Requires="a14">
          <p:sp>
            <p:nvSpPr>
              <p:cNvPr id="7" name="TextBox 6">
                <a:extLst>
                  <a:ext uri="{FF2B5EF4-FFF2-40B4-BE49-F238E27FC236}">
                    <a16:creationId xmlns:a16="http://schemas.microsoft.com/office/drawing/2014/main" id="{4D58E205-1F92-4F71-A8CF-F28095E3239A}"/>
                  </a:ext>
                </a:extLst>
              </p:cNvPr>
              <p:cNvSpPr txBox="1"/>
              <p:nvPr/>
            </p:nvSpPr>
            <p:spPr>
              <a:xfrm>
                <a:off x="966450" y="3501008"/>
                <a:ext cx="7710006" cy="1323439"/>
              </a:xfrm>
              <a:prstGeom prst="rect">
                <a:avLst/>
              </a:prstGeom>
              <a:noFill/>
            </p:spPr>
            <p:txBody>
              <a:bodyPr wrap="square">
                <a:spAutoFit/>
              </a:bodyPr>
              <a:lstStyle/>
              <a:p>
                <a:pPr indent="288290" algn="just"/>
                <a14:m>
                  <m:oMath xmlns:m="http://schemas.openxmlformats.org/officeDocument/2006/math">
                    <m:r>
                      <m:rPr>
                        <m:sty m:val="p"/>
                      </m:rPr>
                      <a:rPr lang="en-US" sz="2000">
                        <a:solidFill>
                          <a:srgbClr val="000000"/>
                        </a:solidFill>
                        <a:latin typeface="Constantia" panose="02030602050306030303" pitchFamily="18" charset="0"/>
                        <a:ea typeface="Times New Roman" panose="02020603050405020304" pitchFamily="18" charset="0"/>
                      </a:rPr>
                      <m:t>Δ</m:t>
                    </m:r>
                    <m:r>
                      <a:rPr lang="en-US" sz="2000">
                        <a:solidFill>
                          <a:srgbClr val="000000"/>
                        </a:solidFill>
                        <a:latin typeface="Constantia" panose="02030602050306030303" pitchFamily="18" charset="0"/>
                        <a:ea typeface="Times New Roman" panose="02020603050405020304" pitchFamily="18" charset="0"/>
                      </a:rPr>
                      <m:t>𝑡</m:t>
                    </m:r>
                  </m:oMath>
                </a14:m>
                <a:r>
                  <a:rPr lang="kk-KZ" sz="2000" dirty="0">
                    <a:solidFill>
                      <a:srgbClr val="000000"/>
                    </a:solidFill>
                    <a:latin typeface="Constantia" panose="02030602050306030303" pitchFamily="18" charset="0"/>
                    <a:ea typeface="Times New Roman" panose="02020603050405020304" pitchFamily="18" charset="0"/>
                  </a:rPr>
                  <a:t> уақыт аралығына сәйкес келетін радиус-вектормен сипатталған ауданның өсуінің шекке қатынасы </a:t>
                </a:r>
                <a14:m>
                  <m:oMath xmlns:m="http://schemas.openxmlformats.org/officeDocument/2006/math">
                    <m:r>
                      <m:rPr>
                        <m:sty m:val="p"/>
                      </m:rPr>
                      <a:rPr lang="en-US" sz="2000">
                        <a:solidFill>
                          <a:srgbClr val="000000"/>
                        </a:solidFill>
                        <a:latin typeface="Constantia" panose="02030602050306030303" pitchFamily="18" charset="0"/>
                        <a:ea typeface="Times New Roman" panose="02020603050405020304" pitchFamily="18" charset="0"/>
                      </a:rPr>
                      <m:t>Δ</m:t>
                    </m:r>
                    <m:r>
                      <a:rPr lang="en-US" sz="2000">
                        <a:solidFill>
                          <a:srgbClr val="000000"/>
                        </a:solidFill>
                        <a:latin typeface="Constantia" panose="02030602050306030303" pitchFamily="18" charset="0"/>
                        <a:ea typeface="Times New Roman" panose="02020603050405020304" pitchFamily="18" charset="0"/>
                      </a:rPr>
                      <m:t>𝑡</m:t>
                    </m:r>
                    <m:r>
                      <a:rPr lang="en-US" sz="2000">
                        <a:solidFill>
                          <a:srgbClr val="000000"/>
                        </a:solidFill>
                        <a:latin typeface="Constantia" panose="02030602050306030303" pitchFamily="18" charset="0"/>
                        <a:ea typeface="Times New Roman" panose="02020603050405020304" pitchFamily="18" charset="0"/>
                      </a:rPr>
                      <m:t>→0</m:t>
                    </m:r>
                  </m:oMath>
                </a14:m>
                <a:r>
                  <a:rPr lang="kk-KZ" sz="2000" dirty="0">
                    <a:solidFill>
                      <a:srgbClr val="000000"/>
                    </a:solidFill>
                    <a:latin typeface="Constantia" panose="02030602050306030303" pitchFamily="18" charset="0"/>
                    <a:ea typeface="Times New Roman" panose="02020603050405020304" pitchFamily="18" charset="0"/>
                  </a:rPr>
                  <a:t> болғанда, O центріне қатысты нүктенің секторлық жылдамдығы деп аталады. Осыдан,  </a:t>
                </a:r>
                <a:endParaRPr lang="ru-RU" sz="2000" dirty="0">
                  <a:solidFill>
                    <a:srgbClr val="000000"/>
                  </a:solidFill>
                  <a:latin typeface="Constantia" panose="02030602050306030303" pitchFamily="18" charset="0"/>
                  <a:ea typeface="Times New Roman" panose="02020603050405020304" pitchFamily="18" charset="0"/>
                </a:endParaRPr>
              </a:p>
            </p:txBody>
          </p:sp>
        </mc:Choice>
        <mc:Fallback>
          <p:sp>
            <p:nvSpPr>
              <p:cNvPr id="7" name="TextBox 6">
                <a:extLst>
                  <a:ext uri="{FF2B5EF4-FFF2-40B4-BE49-F238E27FC236}">
                    <a16:creationId xmlns:a16="http://schemas.microsoft.com/office/drawing/2014/main" id="{4D58E205-1F92-4F71-A8CF-F28095E3239A}"/>
                  </a:ext>
                </a:extLst>
              </p:cNvPr>
              <p:cNvSpPr txBox="1">
                <a:spLocks noRot="1" noChangeAspect="1" noMove="1" noResize="1" noEditPoints="1" noAdjustHandles="1" noChangeArrowheads="1" noChangeShapeType="1" noTextEdit="1"/>
              </p:cNvSpPr>
              <p:nvPr/>
            </p:nvSpPr>
            <p:spPr>
              <a:xfrm>
                <a:off x="966450" y="3501008"/>
                <a:ext cx="7710006" cy="1323439"/>
              </a:xfrm>
              <a:prstGeom prst="rect">
                <a:avLst/>
              </a:prstGeom>
              <a:blipFill>
                <a:blip r:embed="rId4"/>
                <a:stretch>
                  <a:fillRect l="-870" t="-3226" r="-870" b="-7373"/>
                </a:stretch>
              </a:blipFill>
            </p:spPr>
            <p:txBody>
              <a:bodyPr/>
              <a:lstStyle/>
              <a:p>
                <a:r>
                  <a:rPr lang="ru-RU">
                    <a:noFill/>
                  </a:rPr>
                  <a:t> </a:t>
                </a:r>
              </a:p>
            </p:txBody>
          </p:sp>
        </mc:Fallback>
      </mc:AlternateContent>
      <p:pic>
        <p:nvPicPr>
          <p:cNvPr id="8" name="Рисунок 7">
            <a:extLst>
              <a:ext uri="{FF2B5EF4-FFF2-40B4-BE49-F238E27FC236}">
                <a16:creationId xmlns:a16="http://schemas.microsoft.com/office/drawing/2014/main" id="{415FEF1F-CBBF-4138-9864-CE50A7A8DA3D}"/>
              </a:ext>
            </a:extLst>
          </p:cNvPr>
          <p:cNvPicPr/>
          <p:nvPr/>
        </p:nvPicPr>
        <p:blipFill>
          <a:blip r:embed="rId5"/>
          <a:stretch>
            <a:fillRect/>
          </a:stretch>
        </p:blipFill>
        <p:spPr>
          <a:xfrm>
            <a:off x="3417297" y="5013176"/>
            <a:ext cx="2808312" cy="648072"/>
          </a:xfrm>
          <a:prstGeom prst="rect">
            <a:avLst/>
          </a:prstGeom>
        </p:spPr>
      </p:pic>
    </p:spTree>
    <p:extLst>
      <p:ext uri="{BB962C8B-B14F-4D97-AF65-F5344CB8AC3E}">
        <p14:creationId xmlns:p14="http://schemas.microsoft.com/office/powerpoint/2010/main" val="39162413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Прямоугольник 15">
            <a:extLst>
              <a:ext uri="{FF2B5EF4-FFF2-40B4-BE49-F238E27FC236}">
                <a16:creationId xmlns:a16="http://schemas.microsoft.com/office/drawing/2014/main" id="{6652C067-69FE-48C6-83B1-F92F53311BE3}"/>
              </a:ext>
            </a:extLst>
          </p:cNvPr>
          <p:cNvSpPr/>
          <p:nvPr/>
        </p:nvSpPr>
        <p:spPr>
          <a:xfrm>
            <a:off x="250825" y="549275"/>
            <a:ext cx="8570913" cy="5938838"/>
          </a:xfrm>
          <a:prstGeom prst="rect">
            <a:avLst/>
          </a:prstGeom>
        </p:spPr>
        <p:txBody>
          <a:bodyPr>
            <a:spAutoFit/>
          </a:bodyPr>
          <a:lstStyle/>
          <a:p>
            <a:pPr algn="ctr" eaLnBrk="1" hangingPunct="1">
              <a:defRPr/>
            </a:pPr>
            <a:r>
              <a:rPr lang="ru-RU" sz="3200" b="1" i="1" dirty="0">
                <a:solidFill>
                  <a:srgbClr val="CC0000"/>
                </a:solidFill>
                <a:effectLst>
                  <a:outerShdw blurRad="38100" dist="38100" dir="2700000" algn="tl">
                    <a:srgbClr val="000000">
                      <a:alpha val="43137"/>
                    </a:srgbClr>
                  </a:outerShdw>
                </a:effectLst>
                <a:latin typeface="Constantia" pitchFamily="18" charset="0"/>
              </a:rPr>
              <a:t>БАЙЛАНЫСТАР  АКСИОМАСЫ</a:t>
            </a:r>
          </a:p>
          <a:p>
            <a:pPr algn="ctr" eaLnBrk="1" hangingPunct="1">
              <a:defRPr/>
            </a:pPr>
            <a:endParaRPr lang="ru-RU" sz="2000" b="1" i="1" dirty="0">
              <a:solidFill>
                <a:srgbClr val="CC0000"/>
              </a:solidFill>
              <a:effectLst>
                <a:outerShdw blurRad="38100" dist="38100" dir="2700000" algn="tl">
                  <a:srgbClr val="000000">
                    <a:alpha val="43137"/>
                  </a:srgbClr>
                </a:outerShdw>
              </a:effectLst>
              <a:latin typeface="Constantia" pitchFamily="18" charset="0"/>
            </a:endParaRPr>
          </a:p>
          <a:p>
            <a:pPr algn="just" eaLnBrk="1" hangingPunct="1">
              <a:defRPr/>
            </a:pPr>
            <a:r>
              <a:rPr lang="ru-RU" sz="2000" i="1" dirty="0">
                <a:solidFill>
                  <a:srgbClr val="CC0000"/>
                </a:solidFill>
                <a:effectLst>
                  <a:outerShdw blurRad="38100" dist="38100" dir="2700000" algn="tl">
                    <a:srgbClr val="000000">
                      <a:alpha val="43137"/>
                    </a:srgbClr>
                  </a:outerShdw>
                </a:effectLst>
                <a:latin typeface="Constantia" pitchFamily="18" charset="0"/>
                <a:cs typeface="Times New Roman" pitchFamily="18" charset="0"/>
              </a:rPr>
              <a:t>ЕРКІН ДЕНЕ </a:t>
            </a:r>
            <a:r>
              <a:rPr lang="ru-RU" sz="2000" dirty="0">
                <a:solidFill>
                  <a:srgbClr val="0070C0"/>
                </a:solidFill>
                <a:effectLst>
                  <a:outerShdw blurRad="38100" dist="38100" dir="2700000" algn="tl">
                    <a:srgbClr val="000000">
                      <a:alpha val="43137"/>
                    </a:srgbClr>
                  </a:outerShdw>
                </a:effectLst>
                <a:latin typeface="Constantia" pitchFamily="18" charset="0"/>
              </a:rPr>
              <a:t>– </a:t>
            </a:r>
            <a:r>
              <a:rPr lang="ru-RU" sz="2000" dirty="0" err="1">
                <a:solidFill>
                  <a:srgbClr val="002060"/>
                </a:solidFill>
                <a:effectLst>
                  <a:outerShdw blurRad="38100" dist="38100" dir="2700000" algn="tl">
                    <a:srgbClr val="000000">
                      <a:alpha val="43137"/>
                    </a:srgbClr>
                  </a:outerShdw>
                </a:effectLst>
                <a:latin typeface="Constantia" pitchFamily="18" charset="0"/>
                <a:cs typeface="Times New Roman" pitchFamily="18" charset="0"/>
              </a:rPr>
              <a:t>кеңістіктің кез</a:t>
            </a:r>
            <a:r>
              <a:rPr lang="ru-RU"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 </a:t>
            </a:r>
            <a:r>
              <a:rPr lang="ru-RU" sz="2000" dirty="0" err="1">
                <a:solidFill>
                  <a:srgbClr val="002060"/>
                </a:solidFill>
                <a:effectLst>
                  <a:outerShdw blurRad="38100" dist="38100" dir="2700000" algn="tl">
                    <a:srgbClr val="000000">
                      <a:alpha val="43137"/>
                    </a:srgbClr>
                  </a:outerShdw>
                </a:effectLst>
                <a:latin typeface="Constantia" pitchFamily="18" charset="0"/>
                <a:cs typeface="Times New Roman" pitchFamily="18" charset="0"/>
              </a:rPr>
              <a:t>келген</a:t>
            </a:r>
            <a:r>
              <a:rPr lang="ru-RU"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 </a:t>
            </a:r>
            <a:r>
              <a:rPr lang="ru-RU" sz="2000" dirty="0" err="1">
                <a:solidFill>
                  <a:srgbClr val="002060"/>
                </a:solidFill>
                <a:effectLst>
                  <a:outerShdw blurRad="38100" dist="38100" dir="2700000" algn="tl">
                    <a:srgbClr val="000000">
                      <a:alpha val="43137"/>
                    </a:srgbClr>
                  </a:outerShdw>
                </a:effectLst>
                <a:latin typeface="Constantia" pitchFamily="18" charset="0"/>
                <a:cs typeface="Times New Roman" pitchFamily="18" charset="0"/>
              </a:rPr>
              <a:t>бағытында қозғала алатын</a:t>
            </a:r>
            <a:r>
              <a:rPr lang="ru-RU"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 </a:t>
            </a:r>
            <a:r>
              <a:rPr lang="ru-RU" sz="2000" dirty="0" err="1">
                <a:solidFill>
                  <a:srgbClr val="002060"/>
                </a:solidFill>
                <a:effectLst>
                  <a:outerShdw blurRad="38100" dist="38100" dir="2700000" algn="tl">
                    <a:srgbClr val="000000">
                      <a:alpha val="43137"/>
                    </a:srgbClr>
                  </a:outerShdw>
                </a:effectLst>
                <a:latin typeface="Constantia" pitchFamily="18" charset="0"/>
                <a:cs typeface="Times New Roman" pitchFamily="18" charset="0"/>
              </a:rPr>
              <a:t>дене</a:t>
            </a:r>
            <a:endParaRPr lang="ru-RU" sz="2000" b="1" i="1" dirty="0">
              <a:solidFill>
                <a:srgbClr val="002060"/>
              </a:solidFill>
              <a:effectLst>
                <a:outerShdw blurRad="38100" dist="38100" dir="2700000" algn="tl">
                  <a:srgbClr val="000000">
                    <a:alpha val="43137"/>
                  </a:srgbClr>
                </a:outerShdw>
              </a:effectLst>
              <a:latin typeface="Constantia" pitchFamily="18" charset="0"/>
              <a:cs typeface="Times New Roman" pitchFamily="18" charset="0"/>
            </a:endParaRPr>
          </a:p>
          <a:p>
            <a:pPr marL="342900" indent="-342900" eaLnBrk="1" hangingPunct="1">
              <a:spcBef>
                <a:spcPct val="20000"/>
              </a:spcBef>
              <a:buClr>
                <a:schemeClr val="bg2"/>
              </a:buClr>
              <a:buSzPct val="75000"/>
              <a:buFont typeface="Wingdings" pitchFamily="2" charset="2"/>
              <a:buNone/>
              <a:defRPr/>
            </a:pPr>
            <a:endParaRPr lang="ru-RU" sz="2000" dirty="0">
              <a:solidFill>
                <a:srgbClr val="0070C0"/>
              </a:solidFill>
              <a:effectLst>
                <a:outerShdw blurRad="38100" dist="38100" dir="2700000" algn="tl">
                  <a:srgbClr val="000000">
                    <a:alpha val="43137"/>
                  </a:srgbClr>
                </a:outerShdw>
              </a:effectLst>
              <a:latin typeface="Constantia" pitchFamily="18" charset="0"/>
            </a:endParaRPr>
          </a:p>
          <a:p>
            <a:pPr indent="-342900" algn="just" eaLnBrk="1" hangingPunct="1">
              <a:spcBef>
                <a:spcPts val="0"/>
              </a:spcBef>
              <a:buClr>
                <a:schemeClr val="bg2"/>
              </a:buClr>
              <a:buSzPct val="75000"/>
              <a:buFont typeface="Wingdings" pitchFamily="2" charset="2"/>
              <a:buNone/>
              <a:defRPr/>
            </a:pPr>
            <a:r>
              <a:rPr lang="ru-RU" sz="2000" i="1" dirty="0">
                <a:solidFill>
                  <a:srgbClr val="CC0000"/>
                </a:solidFill>
                <a:effectLst>
                  <a:outerShdw blurRad="38100" dist="38100" dir="2700000" algn="tl">
                    <a:srgbClr val="000000">
                      <a:alpha val="43137"/>
                    </a:srgbClr>
                  </a:outerShdw>
                </a:effectLst>
                <a:latin typeface="Constantia" pitchFamily="18" charset="0"/>
                <a:cs typeface="Times New Roman" pitchFamily="18" charset="0"/>
              </a:rPr>
              <a:t>ЕРІКСІЗ ДЕНЕ </a:t>
            </a:r>
            <a:r>
              <a:rPr lang="ru-RU" sz="2000" dirty="0">
                <a:solidFill>
                  <a:srgbClr val="0070C0"/>
                </a:solidFill>
                <a:effectLst>
                  <a:outerShdw blurRad="38100" dist="38100" dir="2700000" algn="tl">
                    <a:srgbClr val="000000">
                      <a:alpha val="43137"/>
                    </a:srgbClr>
                  </a:outerShdw>
                </a:effectLst>
                <a:latin typeface="Constantia" pitchFamily="18" charset="0"/>
              </a:rPr>
              <a:t>– </a:t>
            </a:r>
            <a:r>
              <a:rPr lang="ru-RU" sz="2000" dirty="0" err="1">
                <a:solidFill>
                  <a:srgbClr val="002060"/>
                </a:solidFill>
                <a:effectLst>
                  <a:outerShdw blurRad="38100" dist="38100" dir="2700000" algn="tl">
                    <a:srgbClr val="000000">
                      <a:alpha val="43137"/>
                    </a:srgbClr>
                  </a:outerShdw>
                </a:effectLst>
                <a:latin typeface="Constantia" pitchFamily="18" charset="0"/>
                <a:cs typeface="Times New Roman" pitchFamily="18" charset="0"/>
              </a:rPr>
              <a:t>қозғалысы кеңістікте басқа бір</a:t>
            </a:r>
            <a:r>
              <a:rPr lang="ru-RU"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 </a:t>
            </a:r>
            <a:r>
              <a:rPr lang="ru-RU" sz="2000" dirty="0" err="1">
                <a:solidFill>
                  <a:srgbClr val="002060"/>
                </a:solidFill>
                <a:effectLst>
                  <a:outerShdw blurRad="38100" dist="38100" dir="2700000" algn="tl">
                    <a:srgbClr val="000000">
                      <a:alpha val="43137"/>
                    </a:srgbClr>
                  </a:outerShdw>
                </a:effectLst>
                <a:latin typeface="Constantia" pitchFamily="18" charset="0"/>
                <a:cs typeface="Times New Roman" pitchFamily="18" charset="0"/>
              </a:rPr>
              <a:t>немесе</a:t>
            </a:r>
            <a:r>
              <a:rPr lang="ru-RU"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 </a:t>
            </a:r>
            <a:r>
              <a:rPr lang="ru-RU" sz="2000" dirty="0" err="1">
                <a:solidFill>
                  <a:srgbClr val="002060"/>
                </a:solidFill>
                <a:effectLst>
                  <a:outerShdw blurRad="38100" dist="38100" dir="2700000" algn="tl">
                    <a:srgbClr val="000000">
                      <a:alpha val="43137"/>
                    </a:srgbClr>
                  </a:outerShdw>
                </a:effectLst>
                <a:latin typeface="Constantia" pitchFamily="18" charset="0"/>
                <a:cs typeface="Times New Roman" pitchFamily="18" charset="0"/>
              </a:rPr>
              <a:t>бірнеше</a:t>
            </a:r>
            <a:r>
              <a:rPr lang="ru-RU"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 </a:t>
            </a:r>
            <a:r>
              <a:rPr lang="ru-RU" sz="2000" dirty="0" err="1">
                <a:solidFill>
                  <a:srgbClr val="002060"/>
                </a:solidFill>
                <a:effectLst>
                  <a:outerShdw blurRad="38100" dist="38100" dir="2700000" algn="tl">
                    <a:srgbClr val="000000">
                      <a:alpha val="43137"/>
                    </a:srgbClr>
                  </a:outerShdw>
                </a:effectLst>
                <a:latin typeface="Constantia" pitchFamily="18" charset="0"/>
                <a:cs typeface="Times New Roman" pitchFamily="18" charset="0"/>
              </a:rPr>
              <a:t>денемен</a:t>
            </a:r>
            <a:r>
              <a:rPr lang="ru-RU"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 </a:t>
            </a:r>
            <a:r>
              <a:rPr lang="ru-RU" sz="2000" dirty="0" err="1">
                <a:solidFill>
                  <a:srgbClr val="002060"/>
                </a:solidFill>
                <a:effectLst>
                  <a:outerShdw blurRad="38100" dist="38100" dir="2700000" algn="tl">
                    <a:srgbClr val="000000">
                      <a:alpha val="43137"/>
                    </a:srgbClr>
                  </a:outerShdw>
                </a:effectLst>
                <a:latin typeface="Constantia" pitchFamily="18" charset="0"/>
                <a:cs typeface="Times New Roman" pitchFamily="18" charset="0"/>
              </a:rPr>
              <a:t>шектелетін</a:t>
            </a:r>
            <a:r>
              <a:rPr lang="ru-RU"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 </a:t>
            </a:r>
            <a:r>
              <a:rPr lang="ru-RU" sz="2000" dirty="0" err="1">
                <a:solidFill>
                  <a:srgbClr val="002060"/>
                </a:solidFill>
                <a:effectLst>
                  <a:outerShdw blurRad="38100" dist="38100" dir="2700000" algn="tl">
                    <a:srgbClr val="000000">
                      <a:alpha val="43137"/>
                    </a:srgbClr>
                  </a:outerShdw>
                </a:effectLst>
                <a:latin typeface="Constantia" pitchFamily="18" charset="0"/>
                <a:cs typeface="Times New Roman" pitchFamily="18" charset="0"/>
              </a:rPr>
              <a:t>дене</a:t>
            </a:r>
            <a:endParaRPr lang="ru-RU" sz="2000" dirty="0">
              <a:solidFill>
                <a:srgbClr val="002060"/>
              </a:solidFill>
              <a:effectLst>
                <a:outerShdw blurRad="38100" dist="38100" dir="2700000" algn="tl">
                  <a:srgbClr val="000000">
                    <a:alpha val="43137"/>
                  </a:srgbClr>
                </a:outerShdw>
              </a:effectLst>
              <a:latin typeface="Constantia" pitchFamily="18" charset="0"/>
            </a:endParaRPr>
          </a:p>
          <a:p>
            <a:pPr marL="342900" indent="-342900" eaLnBrk="1" hangingPunct="1">
              <a:spcBef>
                <a:spcPct val="20000"/>
              </a:spcBef>
              <a:buClr>
                <a:schemeClr val="bg2"/>
              </a:buClr>
              <a:buSzPct val="75000"/>
              <a:buFont typeface="Wingdings" pitchFamily="2" charset="2"/>
              <a:buNone/>
              <a:defRPr/>
            </a:pPr>
            <a:endParaRPr lang="ru-RU" sz="2000" dirty="0">
              <a:solidFill>
                <a:srgbClr val="0070C0"/>
              </a:solidFill>
              <a:effectLst>
                <a:outerShdw blurRad="38100" dist="38100" dir="2700000" algn="tl">
                  <a:srgbClr val="000000">
                    <a:alpha val="43137"/>
                  </a:srgbClr>
                </a:outerShdw>
              </a:effectLst>
              <a:latin typeface="Constantia" pitchFamily="18" charset="0"/>
            </a:endParaRPr>
          </a:p>
          <a:p>
            <a:pPr marL="342900" indent="-342900" eaLnBrk="1" hangingPunct="1">
              <a:spcBef>
                <a:spcPct val="20000"/>
              </a:spcBef>
              <a:buClr>
                <a:schemeClr val="bg2"/>
              </a:buClr>
              <a:buSzPct val="75000"/>
              <a:buFont typeface="Wingdings" pitchFamily="2" charset="2"/>
              <a:buNone/>
              <a:defRPr/>
            </a:pPr>
            <a:r>
              <a:rPr lang="ru-RU" sz="2000" i="1" dirty="0">
                <a:solidFill>
                  <a:srgbClr val="CC0000"/>
                </a:solidFill>
                <a:effectLst>
                  <a:outerShdw blurRad="38100" dist="38100" dir="2700000" algn="tl">
                    <a:srgbClr val="000000">
                      <a:alpha val="43137"/>
                    </a:srgbClr>
                  </a:outerShdw>
                </a:effectLst>
                <a:latin typeface="Constantia" pitchFamily="18" charset="0"/>
              </a:rPr>
              <a:t>БАЙЛАНЫСТАР </a:t>
            </a:r>
            <a:r>
              <a:rPr lang="ru-RU" sz="2000" dirty="0">
                <a:solidFill>
                  <a:srgbClr val="0070C0"/>
                </a:solidFill>
                <a:effectLst>
                  <a:outerShdw blurRad="38100" dist="38100" dir="2700000" algn="tl">
                    <a:srgbClr val="000000">
                      <a:alpha val="43137"/>
                    </a:srgbClr>
                  </a:outerShdw>
                </a:effectLst>
                <a:latin typeface="Constantia" pitchFamily="18" charset="0"/>
              </a:rPr>
              <a:t>– </a:t>
            </a:r>
            <a:r>
              <a:rPr lang="ru-RU" sz="2000" dirty="0" err="1">
                <a:solidFill>
                  <a:srgbClr val="002060"/>
                </a:solidFill>
                <a:effectLst>
                  <a:outerShdw blurRad="38100" dist="38100" dir="2700000" algn="tl">
                    <a:srgbClr val="000000">
                      <a:alpha val="43137"/>
                    </a:srgbClr>
                  </a:outerShdw>
                </a:effectLst>
                <a:latin typeface="Constantia" pitchFamily="18" charset="0"/>
                <a:cs typeface="Times New Roman" pitchFamily="18" charset="0"/>
              </a:rPr>
              <a:t>дененің орын</a:t>
            </a:r>
            <a:r>
              <a:rPr lang="ru-RU"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 </a:t>
            </a:r>
            <a:r>
              <a:rPr lang="ru-RU" sz="2000" dirty="0" err="1">
                <a:solidFill>
                  <a:srgbClr val="002060"/>
                </a:solidFill>
                <a:effectLst>
                  <a:outerShdw blurRad="38100" dist="38100" dir="2700000" algn="tl">
                    <a:srgbClr val="000000">
                      <a:alpha val="43137"/>
                    </a:srgbClr>
                  </a:outerShdw>
                </a:effectLst>
                <a:latin typeface="Constantia" pitchFamily="18" charset="0"/>
                <a:cs typeface="Times New Roman" pitchFamily="18" charset="0"/>
              </a:rPr>
              <a:t>ауыстыруын</a:t>
            </a:r>
            <a:r>
              <a:rPr lang="ru-RU"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 </a:t>
            </a:r>
            <a:r>
              <a:rPr lang="ru-RU" sz="2000" dirty="0" err="1">
                <a:solidFill>
                  <a:srgbClr val="002060"/>
                </a:solidFill>
                <a:effectLst>
                  <a:outerShdw blurRad="38100" dist="38100" dir="2700000" algn="tl">
                    <a:srgbClr val="000000">
                      <a:alpha val="43137"/>
                    </a:srgbClr>
                  </a:outerShdw>
                </a:effectLst>
                <a:latin typeface="Constantia" pitchFamily="18" charset="0"/>
                <a:cs typeface="Times New Roman" pitchFamily="18" charset="0"/>
              </a:rPr>
              <a:t>шектейтін</a:t>
            </a:r>
            <a:r>
              <a:rPr lang="ru-RU"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 </a:t>
            </a:r>
            <a:r>
              <a:rPr lang="ru-RU" sz="2000" dirty="0" err="1">
                <a:solidFill>
                  <a:srgbClr val="002060"/>
                </a:solidFill>
                <a:effectLst>
                  <a:outerShdw blurRad="38100" dist="38100" dir="2700000" algn="tl">
                    <a:srgbClr val="000000">
                      <a:alpha val="43137"/>
                    </a:srgbClr>
                  </a:outerShdw>
                </a:effectLst>
                <a:latin typeface="Constantia" pitchFamily="18" charset="0"/>
                <a:cs typeface="Times New Roman" pitchFamily="18" charset="0"/>
              </a:rPr>
              <a:t>шарттар</a:t>
            </a:r>
            <a:endParaRPr lang="ru-RU" sz="2000" dirty="0">
              <a:solidFill>
                <a:srgbClr val="002060"/>
              </a:solidFill>
              <a:effectLst>
                <a:outerShdw blurRad="38100" dist="38100" dir="2700000" algn="tl">
                  <a:srgbClr val="000000">
                    <a:alpha val="43137"/>
                  </a:srgbClr>
                </a:outerShdw>
              </a:effectLst>
              <a:latin typeface="Constantia" pitchFamily="18" charset="0"/>
            </a:endParaRPr>
          </a:p>
          <a:p>
            <a:pPr marL="342900" indent="-342900" eaLnBrk="1" hangingPunct="1">
              <a:spcBef>
                <a:spcPct val="20000"/>
              </a:spcBef>
              <a:buClr>
                <a:schemeClr val="bg2"/>
              </a:buClr>
              <a:buSzPct val="75000"/>
              <a:buFont typeface="Wingdings" pitchFamily="2" charset="2"/>
              <a:buNone/>
              <a:defRPr/>
            </a:pPr>
            <a:endParaRPr lang="ru-RU" sz="2000" dirty="0">
              <a:solidFill>
                <a:srgbClr val="0070C0"/>
              </a:solidFill>
              <a:effectLst>
                <a:outerShdw blurRad="38100" dist="38100" dir="2700000" algn="tl">
                  <a:srgbClr val="000000">
                    <a:alpha val="43137"/>
                  </a:srgbClr>
                </a:outerShdw>
              </a:effectLst>
              <a:latin typeface="Constantia" pitchFamily="18" charset="0"/>
            </a:endParaRPr>
          </a:p>
          <a:p>
            <a:pPr marL="342900" indent="-342900" eaLnBrk="1" hangingPunct="1">
              <a:spcBef>
                <a:spcPct val="20000"/>
              </a:spcBef>
              <a:buClr>
                <a:schemeClr val="bg2"/>
              </a:buClr>
              <a:buSzPct val="75000"/>
              <a:buFont typeface="Wingdings" pitchFamily="2" charset="2"/>
              <a:buNone/>
              <a:defRPr/>
            </a:pPr>
            <a:r>
              <a:rPr lang="ru-RU" sz="2000" i="1" dirty="0">
                <a:solidFill>
                  <a:srgbClr val="CC0000"/>
                </a:solidFill>
                <a:effectLst>
                  <a:outerShdw blurRad="38100" dist="38100" dir="2700000" algn="tl">
                    <a:srgbClr val="000000">
                      <a:alpha val="43137"/>
                    </a:srgbClr>
                  </a:outerShdw>
                </a:effectLst>
                <a:latin typeface="Constantia" pitchFamily="18" charset="0"/>
              </a:rPr>
              <a:t>БАЙЛАНЫС РЕАКЦИЯСЫ </a:t>
            </a:r>
            <a:r>
              <a:rPr lang="ru-RU" sz="2000" dirty="0">
                <a:solidFill>
                  <a:srgbClr val="0070C0"/>
                </a:solidFill>
                <a:effectLst>
                  <a:outerShdw blurRad="38100" dist="38100" dir="2700000" algn="tl">
                    <a:srgbClr val="000000">
                      <a:alpha val="43137"/>
                    </a:srgbClr>
                  </a:outerShdw>
                </a:effectLst>
                <a:latin typeface="Constantia" pitchFamily="18" charset="0"/>
              </a:rPr>
              <a:t>– </a:t>
            </a:r>
            <a:r>
              <a:rPr lang="ru-RU" sz="2000" dirty="0" err="1">
                <a:solidFill>
                  <a:srgbClr val="002060"/>
                </a:solidFill>
                <a:effectLst>
                  <a:outerShdw blurRad="38100" dist="38100" dir="2700000" algn="tl">
                    <a:srgbClr val="000000">
                      <a:alpha val="43137"/>
                    </a:srgbClr>
                  </a:outerShdw>
                </a:effectLst>
                <a:latin typeface="Constantia" pitchFamily="18" charset="0"/>
                <a:cs typeface="Times New Roman" pitchFamily="18" charset="0"/>
              </a:rPr>
              <a:t>байланыс</a:t>
            </a:r>
            <a:r>
              <a:rPr lang="ru-RU"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 </a:t>
            </a:r>
            <a:r>
              <a:rPr lang="ru-RU" sz="2000" dirty="0" err="1">
                <a:solidFill>
                  <a:srgbClr val="002060"/>
                </a:solidFill>
                <a:effectLst>
                  <a:outerShdw blurRad="38100" dist="38100" dir="2700000" algn="tl">
                    <a:srgbClr val="000000">
                      <a:alpha val="43137"/>
                    </a:srgbClr>
                  </a:outerShdw>
                </a:effectLst>
                <a:latin typeface="Constantia" pitchFamily="18" charset="0"/>
                <a:cs typeface="Times New Roman" pitchFamily="18" charset="0"/>
              </a:rPr>
              <a:t>тарапынан</a:t>
            </a:r>
            <a:r>
              <a:rPr lang="ru-RU"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 </a:t>
            </a:r>
            <a:r>
              <a:rPr lang="ru-RU" sz="2000" dirty="0" err="1">
                <a:solidFill>
                  <a:srgbClr val="002060"/>
                </a:solidFill>
                <a:effectLst>
                  <a:outerShdw blurRad="38100" dist="38100" dir="2700000" algn="tl">
                    <a:srgbClr val="000000">
                      <a:alpha val="43137"/>
                    </a:srgbClr>
                  </a:outerShdw>
                </a:effectLst>
                <a:latin typeface="Constantia" pitchFamily="18" charset="0"/>
                <a:cs typeface="Times New Roman" pitchFamily="18" charset="0"/>
              </a:rPr>
              <a:t>қарсы әсер ететін</a:t>
            </a:r>
            <a:r>
              <a:rPr lang="ru-RU"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 </a:t>
            </a:r>
            <a:r>
              <a:rPr lang="ru-RU" sz="2000" dirty="0" err="1">
                <a:solidFill>
                  <a:srgbClr val="002060"/>
                </a:solidFill>
                <a:effectLst>
                  <a:outerShdw blurRad="38100" dist="38100" dir="2700000" algn="tl">
                    <a:srgbClr val="000000">
                      <a:alpha val="43137"/>
                    </a:srgbClr>
                  </a:outerShdw>
                </a:effectLst>
                <a:latin typeface="Constantia" pitchFamily="18" charset="0"/>
                <a:cs typeface="Times New Roman" pitchFamily="18" charset="0"/>
              </a:rPr>
              <a:t>күш</a:t>
            </a:r>
            <a:endParaRPr lang="ru-RU" sz="2000" dirty="0">
              <a:solidFill>
                <a:srgbClr val="002060"/>
              </a:solidFill>
              <a:effectLst>
                <a:outerShdw blurRad="38100" dist="38100" dir="2700000" algn="tl">
                  <a:srgbClr val="000000">
                    <a:alpha val="43137"/>
                  </a:srgbClr>
                </a:outerShdw>
              </a:effectLst>
              <a:latin typeface="Constantia" pitchFamily="18" charset="0"/>
            </a:endParaRPr>
          </a:p>
          <a:p>
            <a:pPr marL="342900" indent="-342900" eaLnBrk="1" hangingPunct="1">
              <a:spcBef>
                <a:spcPct val="20000"/>
              </a:spcBef>
              <a:buClr>
                <a:schemeClr val="bg2"/>
              </a:buClr>
              <a:buSzPct val="75000"/>
              <a:buFont typeface="Wingdings" pitchFamily="2" charset="2"/>
              <a:buNone/>
              <a:defRPr/>
            </a:pPr>
            <a:endParaRPr lang="ru-RU" sz="2000" dirty="0">
              <a:solidFill>
                <a:srgbClr val="0070C0"/>
              </a:solidFill>
              <a:effectLst>
                <a:outerShdw blurRad="38100" dist="38100" dir="2700000" algn="tl">
                  <a:srgbClr val="000000">
                    <a:alpha val="43137"/>
                  </a:srgbClr>
                </a:outerShdw>
              </a:effectLst>
              <a:latin typeface="Constantia" pitchFamily="18" charset="0"/>
            </a:endParaRPr>
          </a:p>
          <a:p>
            <a:pPr algn="just" eaLnBrk="1" hangingPunct="1">
              <a:defRPr/>
            </a:pPr>
            <a:r>
              <a:rPr lang="ru-RU" sz="2000" i="1" dirty="0">
                <a:solidFill>
                  <a:srgbClr val="CC0000"/>
                </a:solidFill>
                <a:effectLst>
                  <a:outerShdw blurRad="38100" dist="38100" dir="2700000" algn="tl">
                    <a:srgbClr val="000000">
                      <a:alpha val="43137"/>
                    </a:srgbClr>
                  </a:outerShdw>
                </a:effectLst>
                <a:latin typeface="Constantia" pitchFamily="18" charset="0"/>
                <a:cs typeface="Times New Roman" pitchFamily="18" charset="0"/>
              </a:rPr>
              <a:t>БАЙЛАНЫСТАН БОСАТУ АКСИОМАСЫ</a:t>
            </a:r>
            <a:r>
              <a:rPr lang="ru-RU" sz="2000" dirty="0">
                <a:solidFill>
                  <a:srgbClr val="CC0000"/>
                </a:solidFill>
                <a:effectLst>
                  <a:outerShdw blurRad="38100" dist="38100" dir="2700000" algn="tl">
                    <a:srgbClr val="000000">
                      <a:alpha val="43137"/>
                    </a:srgbClr>
                  </a:outerShdw>
                </a:effectLst>
                <a:latin typeface="Constantia" pitchFamily="18" charset="0"/>
                <a:cs typeface="Times New Roman" pitchFamily="18" charset="0"/>
              </a:rPr>
              <a:t>  - </a:t>
            </a:r>
            <a:r>
              <a:rPr lang="ru-RU" sz="2000" dirty="0" err="1">
                <a:solidFill>
                  <a:srgbClr val="002060"/>
                </a:solidFill>
                <a:effectLst>
                  <a:outerShdw blurRad="38100" dist="38100" dir="2700000" algn="tl">
                    <a:srgbClr val="000000">
                      <a:alpha val="43137"/>
                    </a:srgbClr>
                  </a:outerShdw>
                </a:effectLst>
                <a:latin typeface="Constantia" pitchFamily="18" charset="0"/>
                <a:cs typeface="Times New Roman" pitchFamily="18" charset="0"/>
              </a:rPr>
              <a:t>кез</a:t>
            </a:r>
            <a:r>
              <a:rPr lang="ru-RU"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 </a:t>
            </a:r>
            <a:r>
              <a:rPr lang="ru-RU" sz="2000" dirty="0" err="1">
                <a:solidFill>
                  <a:srgbClr val="002060"/>
                </a:solidFill>
                <a:effectLst>
                  <a:outerShdw blurRad="38100" dist="38100" dir="2700000" algn="tl">
                    <a:srgbClr val="000000">
                      <a:alpha val="43137"/>
                    </a:srgbClr>
                  </a:outerShdw>
                </a:effectLst>
                <a:latin typeface="Constantia" pitchFamily="18" charset="0"/>
                <a:cs typeface="Times New Roman" pitchFamily="18" charset="0"/>
              </a:rPr>
              <a:t>келген</a:t>
            </a:r>
            <a:r>
              <a:rPr lang="ru-RU"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 </a:t>
            </a:r>
            <a:r>
              <a:rPr lang="ru-RU" sz="2000" dirty="0" err="1">
                <a:solidFill>
                  <a:srgbClr val="002060"/>
                </a:solidFill>
                <a:effectLst>
                  <a:outerShdw blurRad="38100" dist="38100" dir="2700000" algn="tl">
                    <a:srgbClr val="000000">
                      <a:alpha val="43137"/>
                    </a:srgbClr>
                  </a:outerShdw>
                </a:effectLst>
                <a:latin typeface="Constantia" pitchFamily="18" charset="0"/>
                <a:cs typeface="Times New Roman" pitchFamily="18" charset="0"/>
              </a:rPr>
              <a:t>еріксіз</a:t>
            </a:r>
            <a:r>
              <a:rPr lang="ru-RU"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 </a:t>
            </a:r>
            <a:r>
              <a:rPr lang="ru-RU" sz="2000" dirty="0" err="1">
                <a:solidFill>
                  <a:srgbClr val="002060"/>
                </a:solidFill>
                <a:effectLst>
                  <a:outerShdw blurRad="38100" dist="38100" dir="2700000" algn="tl">
                    <a:srgbClr val="000000">
                      <a:alpha val="43137"/>
                    </a:srgbClr>
                  </a:outerShdw>
                </a:effectLst>
                <a:latin typeface="Constantia" pitchFamily="18" charset="0"/>
                <a:cs typeface="Times New Roman" pitchFamily="18" charset="0"/>
              </a:rPr>
              <a:t>денені</a:t>
            </a:r>
            <a:r>
              <a:rPr lang="ru-RU"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 </a:t>
            </a:r>
            <a:r>
              <a:rPr lang="ru-RU" sz="2000" dirty="0" err="1">
                <a:solidFill>
                  <a:srgbClr val="002060"/>
                </a:solidFill>
                <a:effectLst>
                  <a:outerShdw blurRad="38100" dist="38100" dir="2700000" algn="tl">
                    <a:srgbClr val="000000">
                      <a:alpha val="43137"/>
                    </a:srgbClr>
                  </a:outerShdw>
                </a:effectLst>
                <a:latin typeface="Constantia" pitchFamily="18" charset="0"/>
                <a:cs typeface="Times New Roman" pitchFamily="18" charset="0"/>
              </a:rPr>
              <a:t>ойша</a:t>
            </a:r>
            <a:r>
              <a:rPr lang="ru-RU"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 </a:t>
            </a:r>
            <a:r>
              <a:rPr lang="ru-RU" sz="2000" dirty="0" err="1">
                <a:solidFill>
                  <a:srgbClr val="002060"/>
                </a:solidFill>
                <a:effectLst>
                  <a:outerShdw blurRad="38100" dist="38100" dir="2700000" algn="tl">
                    <a:srgbClr val="000000">
                      <a:alpha val="43137"/>
                    </a:srgbClr>
                  </a:outerShdw>
                </a:effectLst>
                <a:latin typeface="Constantia" pitchFamily="18" charset="0"/>
                <a:cs typeface="Times New Roman" pitchFamily="18" charset="0"/>
              </a:rPr>
              <a:t>байланыстардан</a:t>
            </a:r>
            <a:r>
              <a:rPr lang="ru-RU"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 </a:t>
            </a:r>
            <a:r>
              <a:rPr lang="ru-RU" sz="2000" dirty="0" err="1">
                <a:solidFill>
                  <a:srgbClr val="002060"/>
                </a:solidFill>
                <a:effectLst>
                  <a:outerShdw blurRad="38100" dist="38100" dir="2700000" algn="tl">
                    <a:srgbClr val="000000">
                      <a:alpha val="43137"/>
                    </a:srgbClr>
                  </a:outerShdw>
                </a:effectLst>
                <a:latin typeface="Constantia" pitchFamily="18" charset="0"/>
                <a:cs typeface="Times New Roman" pitchFamily="18" charset="0"/>
              </a:rPr>
              <a:t>босатып</a:t>
            </a:r>
            <a:r>
              <a:rPr lang="ru-RU"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 </a:t>
            </a:r>
            <a:r>
              <a:rPr lang="ru-RU" sz="2000" dirty="0" err="1">
                <a:solidFill>
                  <a:srgbClr val="002060"/>
                </a:solidFill>
                <a:effectLst>
                  <a:outerShdw blurRad="38100" dist="38100" dir="2700000" algn="tl">
                    <a:srgbClr val="000000">
                      <a:alpha val="43137"/>
                    </a:srgbClr>
                  </a:outerShdw>
                </a:effectLst>
                <a:latin typeface="Constantia" pitchFamily="18" charset="0"/>
                <a:cs typeface="Times New Roman" pitchFamily="18" charset="0"/>
              </a:rPr>
              <a:t>және</a:t>
            </a:r>
            <a:r>
              <a:rPr lang="ru-RU"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 осы </a:t>
            </a:r>
            <a:r>
              <a:rPr lang="ru-RU" sz="2000" dirty="0" err="1">
                <a:solidFill>
                  <a:srgbClr val="002060"/>
                </a:solidFill>
                <a:effectLst>
                  <a:outerShdw blurRad="38100" dist="38100" dir="2700000" algn="tl">
                    <a:srgbClr val="000000">
                      <a:alpha val="43137"/>
                    </a:srgbClr>
                  </a:outerShdw>
                </a:effectLst>
                <a:latin typeface="Constantia" pitchFamily="18" charset="0"/>
                <a:cs typeface="Times New Roman" pitchFamily="18" charset="0"/>
              </a:rPr>
              <a:t>байланыстар</a:t>
            </a:r>
            <a:r>
              <a:rPr lang="ru-RU"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 </a:t>
            </a:r>
            <a:r>
              <a:rPr lang="ru-RU" sz="2000" dirty="0" err="1">
                <a:solidFill>
                  <a:srgbClr val="002060"/>
                </a:solidFill>
                <a:effectLst>
                  <a:outerShdw blurRad="38100" dist="38100" dir="2700000" algn="tl">
                    <a:srgbClr val="000000">
                      <a:alpha val="43137"/>
                    </a:srgbClr>
                  </a:outerShdw>
                </a:effectLst>
                <a:latin typeface="Constantia" pitchFamily="18" charset="0"/>
                <a:cs typeface="Times New Roman" pitchFamily="18" charset="0"/>
              </a:rPr>
              <a:t>әсерін</a:t>
            </a:r>
            <a:r>
              <a:rPr lang="ru-RU"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 </a:t>
            </a:r>
            <a:r>
              <a:rPr lang="ru-RU" sz="2000" dirty="0" err="1">
                <a:solidFill>
                  <a:srgbClr val="002060"/>
                </a:solidFill>
                <a:effectLst>
                  <a:outerShdw blurRad="38100" dist="38100" dir="2700000" algn="tl">
                    <a:srgbClr val="000000">
                      <a:alpha val="43137"/>
                    </a:srgbClr>
                  </a:outerShdw>
                </a:effectLst>
                <a:latin typeface="Constantia" pitchFamily="18" charset="0"/>
                <a:cs typeface="Times New Roman" pitchFamily="18" charset="0"/>
              </a:rPr>
              <a:t>сәйкес</a:t>
            </a:r>
            <a:r>
              <a:rPr lang="ru-RU"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 реакция </a:t>
            </a:r>
            <a:r>
              <a:rPr lang="ru-RU" sz="2000" dirty="0" err="1">
                <a:solidFill>
                  <a:srgbClr val="002060"/>
                </a:solidFill>
                <a:effectLst>
                  <a:outerShdw blurRad="38100" dist="38100" dir="2700000" algn="tl">
                    <a:srgbClr val="000000">
                      <a:alpha val="43137"/>
                    </a:srgbClr>
                  </a:outerShdw>
                </a:effectLst>
                <a:latin typeface="Constantia" pitchFamily="18" charset="0"/>
                <a:cs typeface="Times New Roman" pitchFamily="18" charset="0"/>
              </a:rPr>
              <a:t>күштерімен</a:t>
            </a:r>
            <a:r>
              <a:rPr lang="ru-RU"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 </a:t>
            </a:r>
            <a:r>
              <a:rPr lang="ru-RU" sz="2000" dirty="0" err="1">
                <a:solidFill>
                  <a:srgbClr val="002060"/>
                </a:solidFill>
                <a:effectLst>
                  <a:outerShdw blurRad="38100" dist="38100" dir="2700000" algn="tl">
                    <a:srgbClr val="000000">
                      <a:alpha val="43137"/>
                    </a:srgbClr>
                  </a:outerShdw>
                </a:effectLst>
                <a:latin typeface="Constantia" pitchFamily="18" charset="0"/>
                <a:cs typeface="Times New Roman" pitchFamily="18" charset="0"/>
              </a:rPr>
              <a:t>алмастырсақ</a:t>
            </a:r>
            <a:r>
              <a:rPr lang="ru-RU"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 </a:t>
            </a:r>
            <a:r>
              <a:rPr lang="ru-RU" sz="2000" dirty="0" err="1">
                <a:solidFill>
                  <a:srgbClr val="002060"/>
                </a:solidFill>
                <a:effectLst>
                  <a:outerShdw blurRad="38100" dist="38100" dir="2700000" algn="tl">
                    <a:srgbClr val="000000">
                      <a:alpha val="43137"/>
                    </a:srgbClr>
                  </a:outerShdw>
                </a:effectLst>
                <a:latin typeface="Constantia" pitchFamily="18" charset="0"/>
                <a:cs typeface="Times New Roman" pitchFamily="18" charset="0"/>
              </a:rPr>
              <a:t>онда</a:t>
            </a:r>
            <a:r>
              <a:rPr lang="ru-RU"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 </a:t>
            </a:r>
            <a:r>
              <a:rPr lang="ru-RU" sz="2000" dirty="0" err="1">
                <a:solidFill>
                  <a:srgbClr val="002060"/>
                </a:solidFill>
                <a:effectLst>
                  <a:outerShdw blurRad="38100" dist="38100" dir="2700000" algn="tl">
                    <a:srgbClr val="000000">
                      <a:alpha val="43137"/>
                    </a:srgbClr>
                  </a:outerShdw>
                </a:effectLst>
                <a:latin typeface="Constantia" pitchFamily="18" charset="0"/>
                <a:cs typeface="Times New Roman" pitchFamily="18" charset="0"/>
              </a:rPr>
              <a:t>еріксіз</a:t>
            </a:r>
            <a:r>
              <a:rPr lang="ru-RU"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 </a:t>
            </a:r>
            <a:r>
              <a:rPr lang="ru-RU" sz="2000" dirty="0" err="1">
                <a:solidFill>
                  <a:srgbClr val="002060"/>
                </a:solidFill>
                <a:effectLst>
                  <a:outerShdw blurRad="38100" dist="38100" dir="2700000" algn="tl">
                    <a:srgbClr val="000000">
                      <a:alpha val="43137"/>
                    </a:srgbClr>
                  </a:outerShdw>
                </a:effectLst>
                <a:latin typeface="Constantia" pitchFamily="18" charset="0"/>
                <a:cs typeface="Times New Roman" pitchFamily="18" charset="0"/>
              </a:rPr>
              <a:t>денені</a:t>
            </a:r>
            <a:r>
              <a:rPr lang="ru-RU"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 </a:t>
            </a:r>
            <a:r>
              <a:rPr lang="ru-RU" sz="2000" dirty="0" err="1">
                <a:solidFill>
                  <a:srgbClr val="002060"/>
                </a:solidFill>
                <a:effectLst>
                  <a:outerShdw blurRad="38100" dist="38100" dir="2700000" algn="tl">
                    <a:srgbClr val="000000">
                      <a:alpha val="43137"/>
                    </a:srgbClr>
                  </a:outerShdw>
                </a:effectLst>
                <a:latin typeface="Constantia" pitchFamily="18" charset="0"/>
                <a:cs typeface="Times New Roman" pitchFamily="18" charset="0"/>
              </a:rPr>
              <a:t>еркін</a:t>
            </a:r>
            <a:r>
              <a:rPr lang="ru-RU"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 </a:t>
            </a:r>
            <a:r>
              <a:rPr lang="ru-RU" sz="2000" dirty="0" err="1">
                <a:solidFill>
                  <a:srgbClr val="002060"/>
                </a:solidFill>
                <a:effectLst>
                  <a:outerShdw blurRad="38100" dist="38100" dir="2700000" algn="tl">
                    <a:srgbClr val="000000">
                      <a:alpha val="43137"/>
                    </a:srgbClr>
                  </a:outerShdw>
                </a:effectLst>
                <a:latin typeface="Constantia" pitchFamily="18" charset="0"/>
                <a:cs typeface="Times New Roman" pitchFamily="18" charset="0"/>
              </a:rPr>
              <a:t>дене</a:t>
            </a:r>
            <a:r>
              <a:rPr lang="ru-RU"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 </a:t>
            </a:r>
            <a:r>
              <a:rPr lang="ru-RU" sz="2000" dirty="0" err="1">
                <a:solidFill>
                  <a:srgbClr val="002060"/>
                </a:solidFill>
                <a:effectLst>
                  <a:outerShdw blurRad="38100" dist="38100" dir="2700000" algn="tl">
                    <a:srgbClr val="000000">
                      <a:alpha val="43137"/>
                    </a:srgbClr>
                  </a:outerShdw>
                </a:effectLst>
                <a:latin typeface="Constantia" pitchFamily="18" charset="0"/>
                <a:cs typeface="Times New Roman" pitchFamily="18" charset="0"/>
              </a:rPr>
              <a:t>деп</a:t>
            </a:r>
            <a:r>
              <a:rPr lang="ru-RU"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 </a:t>
            </a:r>
            <a:r>
              <a:rPr lang="ru-RU" sz="2000" dirty="0" err="1">
                <a:solidFill>
                  <a:srgbClr val="002060"/>
                </a:solidFill>
                <a:effectLst>
                  <a:outerShdw blurRad="38100" dist="38100" dir="2700000" algn="tl">
                    <a:srgbClr val="000000">
                      <a:alpha val="43137"/>
                    </a:srgbClr>
                  </a:outerShdw>
                </a:effectLst>
                <a:latin typeface="Constantia" pitchFamily="18" charset="0"/>
                <a:cs typeface="Times New Roman" pitchFamily="18" charset="0"/>
              </a:rPr>
              <a:t>қарастыруға</a:t>
            </a:r>
            <a:r>
              <a:rPr lang="ru-RU"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 </a:t>
            </a:r>
            <a:r>
              <a:rPr lang="ru-RU" sz="2000" dirty="0" err="1">
                <a:solidFill>
                  <a:srgbClr val="002060"/>
                </a:solidFill>
                <a:effectLst>
                  <a:outerShdw blurRad="38100" dist="38100" dir="2700000" algn="tl">
                    <a:srgbClr val="000000">
                      <a:alpha val="43137"/>
                    </a:srgbClr>
                  </a:outerShdw>
                </a:effectLst>
                <a:latin typeface="Constantia" pitchFamily="18" charset="0"/>
                <a:cs typeface="Times New Roman" pitchFamily="18" charset="0"/>
              </a:rPr>
              <a:t>болады</a:t>
            </a:r>
            <a:r>
              <a:rPr lang="ru-RU" sz="2000" dirty="0">
                <a:solidFill>
                  <a:srgbClr val="002060"/>
                </a:solidFill>
                <a:effectLst>
                  <a:outerShdw blurRad="38100" dist="38100" dir="2700000" algn="tl">
                    <a:srgbClr val="000000">
                      <a:alpha val="43137"/>
                    </a:srgbClr>
                  </a:outerShdw>
                </a:effectLst>
                <a:latin typeface="Constantia" pitchFamily="18" charset="0"/>
                <a:cs typeface="Times New Roman" pitchFamily="18" charset="0"/>
              </a:rPr>
              <a:t>.</a:t>
            </a:r>
          </a:p>
          <a:p>
            <a:pPr marL="342900" indent="-342900" eaLnBrk="1" hangingPunct="1">
              <a:spcBef>
                <a:spcPct val="20000"/>
              </a:spcBef>
              <a:buClr>
                <a:schemeClr val="bg2"/>
              </a:buClr>
              <a:buSzPct val="75000"/>
              <a:buFont typeface="Wingdings" pitchFamily="2" charset="2"/>
              <a:buNone/>
              <a:defRPr/>
            </a:pPr>
            <a:endParaRPr lang="ru-RU" sz="2000" dirty="0">
              <a:solidFill>
                <a:srgbClr val="0070C0"/>
              </a:solidFill>
              <a:effectLst>
                <a:outerShdw blurRad="38100" dist="38100" dir="2700000" algn="tl">
                  <a:srgbClr val="000000">
                    <a:alpha val="43137"/>
                  </a:srgbClr>
                </a:outerShdw>
              </a:effectLst>
              <a:latin typeface="Constantia" pitchFamily="18" charset="0"/>
            </a:endParaRPr>
          </a:p>
          <a:p>
            <a:pPr algn="ctr" eaLnBrk="1" hangingPunct="1">
              <a:defRPr/>
            </a:pPr>
            <a:endParaRPr lang="ru-RU" sz="2000" b="1" i="1" dirty="0">
              <a:solidFill>
                <a:srgbClr val="CC0000"/>
              </a:solidFill>
              <a:effectLst>
                <a:outerShdw blurRad="38100" dist="38100" dir="2700000" algn="tl">
                  <a:srgbClr val="000000">
                    <a:alpha val="43137"/>
                  </a:srgbClr>
                </a:outerShdw>
              </a:effectLst>
              <a:latin typeface="Constantia" pitchFamily="18" charset="0"/>
            </a:endParaRP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D5014AC-7804-40C6-BAF0-CEB7789787C2}"/>
              </a:ext>
            </a:extLst>
          </p:cNvPr>
          <p:cNvSpPr txBox="1"/>
          <p:nvPr/>
        </p:nvSpPr>
        <p:spPr>
          <a:xfrm>
            <a:off x="971600" y="620688"/>
            <a:ext cx="7704856" cy="707886"/>
          </a:xfrm>
          <a:prstGeom prst="rect">
            <a:avLst/>
          </a:prstGeom>
          <a:noFill/>
        </p:spPr>
        <p:txBody>
          <a:bodyPr wrap="square">
            <a:spAutoFit/>
          </a:bodyPr>
          <a:lstStyle/>
          <a:p>
            <a:pPr indent="288290" algn="just"/>
            <a:r>
              <a:rPr lang="en-US" sz="2000" i="1" dirty="0">
                <a:solidFill>
                  <a:srgbClr val="FF0000"/>
                </a:solidFill>
                <a:effectLst/>
                <a:latin typeface="Constantia" panose="02030602050306030303" pitchFamily="18" charset="0"/>
                <a:ea typeface="Times New Roman" panose="02020603050405020304" pitchFamily="18" charset="0"/>
              </a:rPr>
              <a:t>Д</a:t>
            </a:r>
            <a:r>
              <a:rPr lang="kk-KZ" sz="2000" i="1" dirty="0">
                <a:solidFill>
                  <a:srgbClr val="FF0000"/>
                </a:solidFill>
                <a:effectLst/>
                <a:latin typeface="Constantia" panose="02030602050306030303" pitchFamily="18" charset="0"/>
                <a:ea typeface="Times New Roman" panose="02020603050405020304" pitchFamily="18" charset="0"/>
              </a:rPr>
              <a:t>ө</a:t>
            </a:r>
            <a:r>
              <a:rPr lang="en-US" sz="2000" i="1" dirty="0" err="1">
                <a:solidFill>
                  <a:srgbClr val="FF0000"/>
                </a:solidFill>
                <a:effectLst/>
                <a:latin typeface="Constantia" panose="02030602050306030303" pitchFamily="18" charset="0"/>
                <a:ea typeface="Times New Roman" panose="02020603050405020304" pitchFamily="18" charset="0"/>
              </a:rPr>
              <a:t>ңгелек</a:t>
            </a:r>
            <a:r>
              <a:rPr lang="en-US" sz="2000" i="1" dirty="0">
                <a:solidFill>
                  <a:srgbClr val="FF0000"/>
                </a:solidFill>
                <a:effectLst/>
                <a:latin typeface="Constantia" panose="02030602050306030303" pitchFamily="18" charset="0"/>
                <a:ea typeface="Times New Roman" panose="02020603050405020304" pitchFamily="18" charset="0"/>
              </a:rPr>
              <a:t> </a:t>
            </a:r>
            <a:r>
              <a:rPr lang="en-US" sz="2000" i="1" dirty="0" err="1">
                <a:solidFill>
                  <a:srgbClr val="FF0000"/>
                </a:solidFill>
                <a:effectLst/>
                <a:latin typeface="Constantia" panose="02030602050306030303" pitchFamily="18" charset="0"/>
                <a:ea typeface="Times New Roman" panose="02020603050405020304" pitchFamily="18" charset="0"/>
              </a:rPr>
              <a:t>қозғалыстағы</a:t>
            </a:r>
            <a:r>
              <a:rPr lang="en-US" sz="2000" i="1" dirty="0">
                <a:solidFill>
                  <a:srgbClr val="FF0000"/>
                </a:solidFill>
                <a:effectLst/>
                <a:latin typeface="Constantia" panose="02030602050306030303" pitchFamily="18" charset="0"/>
                <a:ea typeface="Times New Roman" panose="02020603050405020304" pitchFamily="18" charset="0"/>
              </a:rPr>
              <a:t> </a:t>
            </a:r>
            <a:r>
              <a:rPr lang="en-US" sz="2000" i="1" dirty="0" err="1">
                <a:solidFill>
                  <a:srgbClr val="FF0000"/>
                </a:solidFill>
                <a:effectLst/>
                <a:latin typeface="Constantia" panose="02030602050306030303" pitchFamily="18" charset="0"/>
                <a:ea typeface="Times New Roman" panose="02020603050405020304" pitchFamily="18" charset="0"/>
              </a:rPr>
              <a:t>жылдамдық</a:t>
            </a:r>
            <a:r>
              <a:rPr lang="en-US" sz="2000" i="1" dirty="0">
                <a:solidFill>
                  <a:srgbClr val="FF0000"/>
                </a:solidFill>
                <a:effectLst/>
                <a:latin typeface="Constantia" panose="02030602050306030303" pitchFamily="18" charset="0"/>
                <a:ea typeface="Times New Roman" panose="02020603050405020304" pitchFamily="18" charset="0"/>
              </a:rPr>
              <a:t> </a:t>
            </a:r>
            <a:r>
              <a:rPr lang="en-US" sz="2000" i="1" dirty="0" err="1">
                <a:solidFill>
                  <a:srgbClr val="FF0000"/>
                </a:solidFill>
                <a:effectLst/>
                <a:latin typeface="Constantia" panose="02030602050306030303" pitchFamily="18" charset="0"/>
                <a:ea typeface="Times New Roman" panose="02020603050405020304" pitchFamily="18" charset="0"/>
              </a:rPr>
              <a:t>пен</a:t>
            </a:r>
            <a:r>
              <a:rPr lang="en-US" sz="2000" i="1" dirty="0">
                <a:solidFill>
                  <a:srgbClr val="FF0000"/>
                </a:solidFill>
                <a:effectLst/>
                <a:latin typeface="Constantia" panose="02030602050306030303" pitchFamily="18" charset="0"/>
                <a:ea typeface="Times New Roman" panose="02020603050405020304" pitchFamily="18" charset="0"/>
              </a:rPr>
              <a:t> </a:t>
            </a:r>
            <a:r>
              <a:rPr lang="en-US" sz="2000" i="1" dirty="0" err="1">
                <a:solidFill>
                  <a:srgbClr val="FF0000"/>
                </a:solidFill>
                <a:effectLst/>
                <a:latin typeface="Constantia" panose="02030602050306030303" pitchFamily="18" charset="0"/>
                <a:ea typeface="Times New Roman" panose="02020603050405020304" pitchFamily="18" charset="0"/>
              </a:rPr>
              <a:t>үдеуді</a:t>
            </a:r>
            <a:r>
              <a:rPr lang="en-US" sz="2000" i="1" dirty="0">
                <a:solidFill>
                  <a:srgbClr val="FF0000"/>
                </a:solidFill>
                <a:effectLst/>
                <a:latin typeface="Constantia" panose="02030602050306030303" pitchFamily="18" charset="0"/>
                <a:ea typeface="Times New Roman" panose="02020603050405020304" pitchFamily="18" charset="0"/>
              </a:rPr>
              <a:t> </a:t>
            </a:r>
            <a:r>
              <a:rPr lang="en-US" sz="2000" i="1" dirty="0" err="1">
                <a:solidFill>
                  <a:srgbClr val="FF0000"/>
                </a:solidFill>
                <a:effectLst/>
                <a:latin typeface="Constantia" panose="02030602050306030303" pitchFamily="18" charset="0"/>
                <a:ea typeface="Times New Roman" panose="02020603050405020304" pitchFamily="18" charset="0"/>
              </a:rPr>
              <a:t>полярлық</a:t>
            </a:r>
            <a:r>
              <a:rPr lang="en-US" sz="2000" i="1" dirty="0">
                <a:solidFill>
                  <a:srgbClr val="FF0000"/>
                </a:solidFill>
                <a:effectLst/>
                <a:latin typeface="Constantia" panose="02030602050306030303" pitchFamily="18" charset="0"/>
                <a:ea typeface="Times New Roman" panose="02020603050405020304" pitchFamily="18" charset="0"/>
              </a:rPr>
              <a:t> </a:t>
            </a:r>
            <a:r>
              <a:rPr lang="en-US" sz="2000" i="1" dirty="0" err="1">
                <a:solidFill>
                  <a:srgbClr val="FF0000"/>
                </a:solidFill>
                <a:effectLst/>
                <a:latin typeface="Constantia" panose="02030602050306030303" pitchFamily="18" charset="0"/>
                <a:ea typeface="Times New Roman" panose="02020603050405020304" pitchFamily="18" charset="0"/>
              </a:rPr>
              <a:t>координата</a:t>
            </a:r>
            <a:r>
              <a:rPr lang="en-US" sz="2000" i="1" dirty="0">
                <a:solidFill>
                  <a:srgbClr val="FF0000"/>
                </a:solidFill>
                <a:effectLst/>
                <a:latin typeface="Constantia" panose="02030602050306030303" pitchFamily="18" charset="0"/>
                <a:ea typeface="Times New Roman" panose="02020603050405020304" pitchFamily="18" charset="0"/>
              </a:rPr>
              <a:t> </a:t>
            </a:r>
            <a:r>
              <a:rPr lang="en-US" sz="2000" i="1" dirty="0" err="1">
                <a:solidFill>
                  <a:srgbClr val="FF0000"/>
                </a:solidFill>
                <a:effectLst/>
                <a:latin typeface="Constantia" panose="02030602050306030303" pitchFamily="18" charset="0"/>
                <a:ea typeface="Times New Roman" panose="02020603050405020304" pitchFamily="18" charset="0"/>
              </a:rPr>
              <a:t>осьтеріне</a:t>
            </a:r>
            <a:r>
              <a:rPr lang="en-US" sz="2000" i="1" dirty="0">
                <a:solidFill>
                  <a:srgbClr val="FF0000"/>
                </a:solidFill>
                <a:effectLst/>
                <a:latin typeface="Constantia" panose="02030602050306030303" pitchFamily="18" charset="0"/>
                <a:ea typeface="Times New Roman" panose="02020603050405020304" pitchFamily="18" charset="0"/>
              </a:rPr>
              <a:t> </a:t>
            </a:r>
            <a:r>
              <a:rPr lang="en-US" sz="2000" i="1" dirty="0" err="1">
                <a:solidFill>
                  <a:srgbClr val="FF0000"/>
                </a:solidFill>
                <a:effectLst/>
                <a:latin typeface="Constantia" panose="02030602050306030303" pitchFamily="18" charset="0"/>
                <a:ea typeface="Times New Roman" panose="02020603050405020304" pitchFamily="18" charset="0"/>
              </a:rPr>
              <a:t>жіктеу</a:t>
            </a:r>
            <a:r>
              <a:rPr lang="en-US" sz="2000" i="1" dirty="0">
                <a:solidFill>
                  <a:srgbClr val="FF0000"/>
                </a:solidFill>
                <a:effectLst/>
                <a:latin typeface="Constantia" panose="02030602050306030303" pitchFamily="18" charset="0"/>
                <a:ea typeface="Times New Roman" panose="02020603050405020304" pitchFamily="18" charset="0"/>
              </a:rPr>
              <a:t>.</a:t>
            </a:r>
            <a:endParaRPr lang="ru-RU" sz="1200" dirty="0">
              <a:solidFill>
                <a:srgbClr val="FF0000"/>
              </a:solidFill>
              <a:effectLst/>
              <a:latin typeface="Constantia" panose="02030602050306030303" pitchFamily="18" charset="0"/>
              <a:ea typeface="Times New Roman" panose="02020603050405020304" pitchFamily="18" charset="0"/>
            </a:endParaRPr>
          </a:p>
        </p:txBody>
      </p:sp>
      <p:sp>
        <p:nvSpPr>
          <p:cNvPr id="9" name="TextBox 8">
            <a:extLst>
              <a:ext uri="{FF2B5EF4-FFF2-40B4-BE49-F238E27FC236}">
                <a16:creationId xmlns:a16="http://schemas.microsoft.com/office/drawing/2014/main" id="{57136897-A6C4-4EF0-82E5-689BFACC96A5}"/>
              </a:ext>
            </a:extLst>
          </p:cNvPr>
          <p:cNvSpPr txBox="1"/>
          <p:nvPr/>
        </p:nvSpPr>
        <p:spPr>
          <a:xfrm>
            <a:off x="971600" y="1412776"/>
            <a:ext cx="7289475" cy="707886"/>
          </a:xfrm>
          <a:prstGeom prst="rect">
            <a:avLst/>
          </a:prstGeom>
          <a:noFill/>
        </p:spPr>
        <p:txBody>
          <a:bodyPr wrap="square">
            <a:spAutoFit/>
          </a:bodyPr>
          <a:lstStyle/>
          <a:p>
            <a:pPr indent="288290" algn="just"/>
            <a:r>
              <a:rPr lang="en-US" sz="2000" dirty="0" err="1">
                <a:solidFill>
                  <a:srgbClr val="000000"/>
                </a:solidFill>
                <a:effectLst/>
                <a:latin typeface="Constantia" panose="02030602050306030303" pitchFamily="18" charset="0"/>
                <a:ea typeface="Times New Roman" panose="02020603050405020304" pitchFamily="18" charset="0"/>
              </a:rPr>
              <a:t>Нүкте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жазықтықта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қозғалсын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және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оның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қозғалыс</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теңдеуі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полярлық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координатада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келесі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теңдеулермен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берілсін</a:t>
            </a:r>
            <a:r>
              <a:rPr lang="en-US"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p:txBody>
      </p:sp>
      <p:pic>
        <p:nvPicPr>
          <p:cNvPr id="10" name="Рисунок 9">
            <a:extLst>
              <a:ext uri="{FF2B5EF4-FFF2-40B4-BE49-F238E27FC236}">
                <a16:creationId xmlns:a16="http://schemas.microsoft.com/office/drawing/2014/main" id="{C8CBA802-288C-4AD3-A834-C96B2C045296}"/>
              </a:ext>
            </a:extLst>
          </p:cNvPr>
          <p:cNvPicPr/>
          <p:nvPr/>
        </p:nvPicPr>
        <p:blipFill>
          <a:blip r:embed="rId2"/>
          <a:stretch>
            <a:fillRect/>
          </a:stretch>
        </p:blipFill>
        <p:spPr>
          <a:xfrm>
            <a:off x="3634780" y="2276872"/>
            <a:ext cx="1874440" cy="360040"/>
          </a:xfrm>
          <a:prstGeom prst="rect">
            <a:avLst/>
          </a:prstGeom>
        </p:spPr>
      </p:pic>
      <p:pic>
        <p:nvPicPr>
          <p:cNvPr id="12" name="Рисунок 11">
            <a:extLst>
              <a:ext uri="{FF2B5EF4-FFF2-40B4-BE49-F238E27FC236}">
                <a16:creationId xmlns:a16="http://schemas.microsoft.com/office/drawing/2014/main" id="{F852CC48-35A8-4038-B0AF-1C0B41FB564F}"/>
              </a:ext>
            </a:extLst>
          </p:cNvPr>
          <p:cNvPicPr/>
          <p:nvPr/>
        </p:nvPicPr>
        <p:blipFill>
          <a:blip r:embed="rId3"/>
          <a:stretch>
            <a:fillRect/>
          </a:stretch>
        </p:blipFill>
        <p:spPr>
          <a:xfrm>
            <a:off x="3435454" y="2636912"/>
            <a:ext cx="2273091" cy="563175"/>
          </a:xfrm>
          <a:prstGeom prst="rect">
            <a:avLst/>
          </a:prstGeom>
        </p:spPr>
      </p:pic>
      <p:pic>
        <p:nvPicPr>
          <p:cNvPr id="13" name="Рисунок 12">
            <a:extLst>
              <a:ext uri="{FF2B5EF4-FFF2-40B4-BE49-F238E27FC236}">
                <a16:creationId xmlns:a16="http://schemas.microsoft.com/office/drawing/2014/main" id="{11C03006-FEDA-45EF-A28A-CB55D82C5256}"/>
              </a:ext>
            </a:extLst>
          </p:cNvPr>
          <p:cNvPicPr/>
          <p:nvPr/>
        </p:nvPicPr>
        <p:blipFill>
          <a:blip r:embed="rId4"/>
          <a:stretch>
            <a:fillRect/>
          </a:stretch>
        </p:blipFill>
        <p:spPr>
          <a:xfrm>
            <a:off x="2699792" y="3233198"/>
            <a:ext cx="3312368" cy="2284034"/>
          </a:xfrm>
          <a:prstGeom prst="rect">
            <a:avLst/>
          </a:prstGeom>
        </p:spPr>
      </p:pic>
      <p:sp>
        <p:nvSpPr>
          <p:cNvPr id="16" name="TextBox 15">
            <a:extLst>
              <a:ext uri="{FF2B5EF4-FFF2-40B4-BE49-F238E27FC236}">
                <a16:creationId xmlns:a16="http://schemas.microsoft.com/office/drawing/2014/main" id="{4CC70B1F-78CA-43B4-82CF-D27474927DEE}"/>
              </a:ext>
            </a:extLst>
          </p:cNvPr>
          <p:cNvSpPr txBox="1"/>
          <p:nvPr/>
        </p:nvSpPr>
        <p:spPr>
          <a:xfrm>
            <a:off x="2285999" y="5733256"/>
            <a:ext cx="4572000" cy="400110"/>
          </a:xfrm>
          <a:prstGeom prst="rect">
            <a:avLst/>
          </a:prstGeom>
          <a:noFill/>
        </p:spPr>
        <p:txBody>
          <a:bodyPr wrap="square">
            <a:spAutoFit/>
          </a:bodyPr>
          <a:lstStyle/>
          <a:p>
            <a:pPr algn="ctr"/>
            <a:r>
              <a:rPr lang="kk-KZ" sz="2000" dirty="0">
                <a:solidFill>
                  <a:srgbClr val="000000"/>
                </a:solidFill>
                <a:latin typeface="Constantia" panose="02030602050306030303" pitchFamily="18" charset="0"/>
              </a:rPr>
              <a:t>7.2 – сурет.</a:t>
            </a:r>
            <a:endParaRPr lang="ru-RU" sz="2000" dirty="0">
              <a:solidFill>
                <a:srgbClr val="000000"/>
              </a:solidFill>
              <a:latin typeface="Constantia" panose="02030602050306030303" pitchFamily="18" charset="0"/>
            </a:endParaRPr>
          </a:p>
        </p:txBody>
      </p:sp>
    </p:spTree>
    <p:extLst>
      <p:ext uri="{BB962C8B-B14F-4D97-AF65-F5344CB8AC3E}">
        <p14:creationId xmlns:p14="http://schemas.microsoft.com/office/powerpoint/2010/main" val="2833180899"/>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6AA7EF7-6028-498C-A26C-6ACB38D2298E}"/>
              </a:ext>
            </a:extLst>
          </p:cNvPr>
          <p:cNvSpPr txBox="1"/>
          <p:nvPr/>
        </p:nvSpPr>
        <p:spPr>
          <a:xfrm>
            <a:off x="755576" y="620688"/>
            <a:ext cx="6912768" cy="400110"/>
          </a:xfrm>
          <a:prstGeom prst="rect">
            <a:avLst/>
          </a:prstGeom>
          <a:noFill/>
        </p:spPr>
        <p:txBody>
          <a:bodyPr wrap="square">
            <a:spAutoFit/>
          </a:bodyPr>
          <a:lstStyle/>
          <a:p>
            <a:pPr indent="288290" algn="just"/>
            <a:r>
              <a:rPr lang="en-US" sz="2000" dirty="0" err="1">
                <a:solidFill>
                  <a:srgbClr val="000000"/>
                </a:solidFill>
                <a:effectLst/>
                <a:latin typeface="Constantia" panose="02030602050306030303" pitchFamily="18" charset="0"/>
                <a:ea typeface="Times New Roman" panose="02020603050405020304" pitchFamily="18" charset="0"/>
              </a:rPr>
              <a:t>Жылдамдық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модулі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келесі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теңдеулермен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табылады</a:t>
            </a:r>
            <a:r>
              <a:rPr lang="en-US"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p:txBody>
      </p:sp>
      <p:pic>
        <p:nvPicPr>
          <p:cNvPr id="5" name="Рисунок 4">
            <a:extLst>
              <a:ext uri="{FF2B5EF4-FFF2-40B4-BE49-F238E27FC236}">
                <a16:creationId xmlns:a16="http://schemas.microsoft.com/office/drawing/2014/main" id="{7A4E1C49-BC47-41E3-B735-EFE80800FE54}"/>
              </a:ext>
            </a:extLst>
          </p:cNvPr>
          <p:cNvPicPr/>
          <p:nvPr/>
        </p:nvPicPr>
        <p:blipFill>
          <a:blip r:embed="rId2"/>
          <a:stretch>
            <a:fillRect/>
          </a:stretch>
        </p:blipFill>
        <p:spPr>
          <a:xfrm>
            <a:off x="3275856" y="1084674"/>
            <a:ext cx="3045247" cy="472118"/>
          </a:xfrm>
          <a:prstGeom prst="rect">
            <a:avLst/>
          </a:prstGeom>
        </p:spPr>
      </p:pic>
      <mc:AlternateContent xmlns:mc="http://schemas.openxmlformats.org/markup-compatibility/2006">
        <mc:Choice xmlns:a14="http://schemas.microsoft.com/office/drawing/2010/main" Requires="a14">
          <p:sp>
            <p:nvSpPr>
              <p:cNvPr id="8" name="TextBox 7">
                <a:extLst>
                  <a:ext uri="{FF2B5EF4-FFF2-40B4-BE49-F238E27FC236}">
                    <a16:creationId xmlns:a16="http://schemas.microsoft.com/office/drawing/2014/main" id="{1E3E7017-5415-4AFF-98B7-2C6FF2274F44}"/>
                  </a:ext>
                </a:extLst>
              </p:cNvPr>
              <p:cNvSpPr txBox="1"/>
              <p:nvPr/>
            </p:nvSpPr>
            <p:spPr>
              <a:xfrm>
                <a:off x="1043608" y="1700808"/>
                <a:ext cx="7416824" cy="1015663"/>
              </a:xfrm>
              <a:prstGeom prst="rect">
                <a:avLst/>
              </a:prstGeom>
              <a:noFill/>
            </p:spPr>
            <p:txBody>
              <a:bodyPr wrap="square">
                <a:spAutoFit/>
              </a:bodyPr>
              <a:lstStyle/>
              <a:p>
                <a:pPr indent="288290" algn="just"/>
                <a:r>
                  <a:rPr lang="en-US" sz="2000" dirty="0" err="1">
                    <a:solidFill>
                      <a:srgbClr val="000000"/>
                    </a:solidFill>
                    <a:effectLst/>
                    <a:latin typeface="Constantia" panose="02030602050306030303" pitchFamily="18" charset="0"/>
                    <a:ea typeface="Times New Roman" panose="02020603050405020304" pitchFamily="18" charset="0"/>
                  </a:rPr>
                  <a:t>Егер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шеңбердің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радиусы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i="1" dirty="0">
                    <a:solidFill>
                      <a:srgbClr val="000000"/>
                    </a:solidFill>
                    <a:effectLst/>
                    <a:latin typeface="Constantia" panose="02030602050306030303" pitchFamily="18" charset="0"/>
                    <a:ea typeface="Times New Roman" panose="02020603050405020304" pitchFamily="18" charset="0"/>
                  </a:rPr>
                  <a:t>OM</a:t>
                </a:r>
                <a:r>
                  <a:rPr lang="ru-RU" sz="2000" i="1" dirty="0">
                    <a:solidFill>
                      <a:srgbClr val="000000"/>
                    </a:solidFill>
                    <a:effectLst/>
                    <a:latin typeface="Constantia" panose="02030602050306030303" pitchFamily="18" charset="0"/>
                    <a:ea typeface="Times New Roman" panose="02020603050405020304" pitchFamily="18" charset="0"/>
                  </a:rPr>
                  <a:t>=</a:t>
                </a:r>
                <a:r>
                  <a:rPr lang="en-US" sz="2000" i="1" dirty="0">
                    <a:solidFill>
                      <a:srgbClr val="000000"/>
                    </a:solidFill>
                    <a:effectLst/>
                    <a:latin typeface="Constantia" panose="02030602050306030303" pitchFamily="18" charset="0"/>
                    <a:ea typeface="Times New Roman" panose="02020603050405020304" pitchFamily="18" charset="0"/>
                  </a:rPr>
                  <a:t>R</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болса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онда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i="1" dirty="0">
                    <a:solidFill>
                      <a:srgbClr val="000000"/>
                    </a:solidFill>
                    <a:effectLst/>
                    <a:latin typeface="Constantia" panose="02030602050306030303" pitchFamily="18" charset="0"/>
                    <a:ea typeface="Times New Roman" panose="02020603050405020304" pitchFamily="18" charset="0"/>
                  </a:rPr>
                  <a:t>v</a:t>
                </a:r>
                <a:r>
                  <a:rPr lang="ru-RU" sz="2000" i="1" dirty="0">
                    <a:solidFill>
                      <a:srgbClr val="000000"/>
                    </a:solidFill>
                    <a:effectLst/>
                    <a:latin typeface="Constantia" panose="02030602050306030303" pitchFamily="18" charset="0"/>
                    <a:ea typeface="Times New Roman" panose="02020603050405020304" pitchFamily="18" charset="0"/>
                  </a:rPr>
                  <a:t>=</a:t>
                </a:r>
                <a:r>
                  <a:rPr lang="en-US" sz="2000" i="1" dirty="0">
                    <a:solidFill>
                      <a:srgbClr val="000000"/>
                    </a:solidFill>
                    <a:effectLst/>
                    <a:latin typeface="Constantia" panose="02030602050306030303" pitchFamily="18" charset="0"/>
                    <a:ea typeface="Times New Roman" panose="02020603050405020304" pitchFamily="18" charset="0"/>
                  </a:rPr>
                  <a:t>R</a:t>
                </a:r>
                <a14:m>
                  <m:oMath xmlns:m="http://schemas.openxmlformats.org/officeDocument/2006/math">
                    <m:r>
                      <a:rPr lang="en-US" sz="2000" i="1">
                        <a:solidFill>
                          <a:srgbClr val="000000"/>
                        </a:solidFill>
                        <a:effectLst/>
                        <a:latin typeface="Cambria Math" panose="02040503050406030204" pitchFamily="18" charset="0"/>
                        <a:ea typeface="Times New Roman" panose="02020603050405020304" pitchFamily="18" charset="0"/>
                      </a:rPr>
                      <m:t>𝜔</m:t>
                    </m:r>
                  </m:oMath>
                </a14:m>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Осы</a:t>
                </a:r>
                <a:r>
                  <a:rPr lang="en-US" sz="2000" dirty="0">
                    <a:solidFill>
                      <a:srgbClr val="000000"/>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ө</a:t>
                </a:r>
                <a:r>
                  <a:rPr lang="en-US" sz="2000" dirty="0" err="1">
                    <a:solidFill>
                      <a:srgbClr val="000000"/>
                    </a:solidFill>
                    <a:effectLst/>
                    <a:latin typeface="Constantia" panose="02030602050306030303" pitchFamily="18" charset="0"/>
                    <a:ea typeface="Times New Roman" panose="02020603050405020304" pitchFamily="18" charset="0"/>
                  </a:rPr>
                  <a:t>рнекті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i="1" dirty="0">
                    <a:solidFill>
                      <a:srgbClr val="000000"/>
                    </a:solidFill>
                    <a:effectLst/>
                    <a:latin typeface="Constantia" panose="02030602050306030303" pitchFamily="18" charset="0"/>
                    <a:ea typeface="Times New Roman" panose="02020603050405020304" pitchFamily="18" charset="0"/>
                  </a:rPr>
                  <a:t>t</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бойынша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дифференциалдап</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үдеудің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тангенциал</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проекциясын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аламыз</a:t>
                </a:r>
                <a:endParaRPr lang="ru-RU" sz="1200" dirty="0">
                  <a:effectLst/>
                  <a:latin typeface="Constantia" panose="02030602050306030303" pitchFamily="18" charset="0"/>
                  <a:ea typeface="Times New Roman" panose="02020603050405020304" pitchFamily="18" charset="0"/>
                </a:endParaRPr>
              </a:p>
            </p:txBody>
          </p:sp>
        </mc:Choice>
        <mc:Fallback>
          <p:sp>
            <p:nvSpPr>
              <p:cNvPr id="8" name="TextBox 7">
                <a:extLst>
                  <a:ext uri="{FF2B5EF4-FFF2-40B4-BE49-F238E27FC236}">
                    <a16:creationId xmlns:a16="http://schemas.microsoft.com/office/drawing/2014/main" id="{1E3E7017-5415-4AFF-98B7-2C6FF2274F44}"/>
                  </a:ext>
                </a:extLst>
              </p:cNvPr>
              <p:cNvSpPr txBox="1">
                <a:spLocks noRot="1" noChangeAspect="1" noMove="1" noResize="1" noEditPoints="1" noAdjustHandles="1" noChangeArrowheads="1" noChangeShapeType="1" noTextEdit="1"/>
              </p:cNvSpPr>
              <p:nvPr/>
            </p:nvSpPr>
            <p:spPr>
              <a:xfrm>
                <a:off x="1043608" y="1700808"/>
                <a:ext cx="7416824" cy="1015663"/>
              </a:xfrm>
              <a:prstGeom prst="rect">
                <a:avLst/>
              </a:prstGeom>
              <a:blipFill>
                <a:blip r:embed="rId3"/>
                <a:stretch>
                  <a:fillRect l="-822" t="-4192" r="-822" b="-9581"/>
                </a:stretch>
              </a:blipFill>
            </p:spPr>
            <p:txBody>
              <a:bodyPr/>
              <a:lstStyle/>
              <a:p>
                <a:r>
                  <a:rPr lang="ru-RU">
                    <a:noFill/>
                  </a:rPr>
                  <a:t> </a:t>
                </a:r>
              </a:p>
            </p:txBody>
          </p:sp>
        </mc:Fallback>
      </mc:AlternateContent>
      <p:pic>
        <p:nvPicPr>
          <p:cNvPr id="9" name="Рисунок 8">
            <a:extLst>
              <a:ext uri="{FF2B5EF4-FFF2-40B4-BE49-F238E27FC236}">
                <a16:creationId xmlns:a16="http://schemas.microsoft.com/office/drawing/2014/main" id="{BECE378C-0B4F-4852-A6D8-D436D134C11B}"/>
              </a:ext>
            </a:extLst>
          </p:cNvPr>
          <p:cNvPicPr/>
          <p:nvPr/>
        </p:nvPicPr>
        <p:blipFill>
          <a:blip r:embed="rId4"/>
          <a:stretch>
            <a:fillRect/>
          </a:stretch>
        </p:blipFill>
        <p:spPr>
          <a:xfrm>
            <a:off x="3799228" y="2796412"/>
            <a:ext cx="1811318" cy="540697"/>
          </a:xfrm>
          <a:prstGeom prst="rect">
            <a:avLst/>
          </a:prstGeom>
        </p:spPr>
      </p:pic>
      <p:sp>
        <p:nvSpPr>
          <p:cNvPr id="12" name="TextBox 11">
            <a:extLst>
              <a:ext uri="{FF2B5EF4-FFF2-40B4-BE49-F238E27FC236}">
                <a16:creationId xmlns:a16="http://schemas.microsoft.com/office/drawing/2014/main" id="{2BA9F603-D7B2-4F43-99E7-21C9B4542049}"/>
              </a:ext>
            </a:extLst>
          </p:cNvPr>
          <p:cNvSpPr txBox="1"/>
          <p:nvPr/>
        </p:nvSpPr>
        <p:spPr>
          <a:xfrm>
            <a:off x="1187624" y="3435974"/>
            <a:ext cx="4572000" cy="369332"/>
          </a:xfrm>
          <a:prstGeom prst="rect">
            <a:avLst/>
          </a:prstGeom>
          <a:noFill/>
        </p:spPr>
        <p:txBody>
          <a:bodyPr wrap="square">
            <a:spAutoFit/>
          </a:bodyPr>
          <a:lstStyle/>
          <a:p>
            <a:pPr algn="just"/>
            <a:r>
              <a:rPr lang="en-US" sz="1800" dirty="0" err="1">
                <a:solidFill>
                  <a:srgbClr val="000000"/>
                </a:solidFill>
                <a:effectLst/>
                <a:latin typeface="Constantia" panose="02030602050306030303" pitchFamily="18" charset="0"/>
                <a:ea typeface="Times New Roman" panose="02020603050405020304" pitchFamily="18" charset="0"/>
              </a:rPr>
              <a:t>Мына</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шама</a:t>
            </a:r>
            <a:endParaRPr lang="ru-RU" sz="1100" dirty="0">
              <a:effectLst/>
              <a:latin typeface="Constantia" panose="02030602050306030303" pitchFamily="18" charset="0"/>
              <a:ea typeface="Times New Roman" panose="02020603050405020304" pitchFamily="18" charset="0"/>
            </a:endParaRPr>
          </a:p>
        </p:txBody>
      </p:sp>
      <p:pic>
        <p:nvPicPr>
          <p:cNvPr id="13" name="Рисунок 12">
            <a:extLst>
              <a:ext uri="{FF2B5EF4-FFF2-40B4-BE49-F238E27FC236}">
                <a16:creationId xmlns:a16="http://schemas.microsoft.com/office/drawing/2014/main" id="{AAD8067E-3F58-485E-8DEA-F28CB1C26789}"/>
              </a:ext>
            </a:extLst>
          </p:cNvPr>
          <p:cNvPicPr/>
          <p:nvPr/>
        </p:nvPicPr>
        <p:blipFill>
          <a:blip r:embed="rId5"/>
          <a:stretch>
            <a:fillRect/>
          </a:stretch>
        </p:blipFill>
        <p:spPr>
          <a:xfrm>
            <a:off x="3650151" y="3732134"/>
            <a:ext cx="2109473" cy="548381"/>
          </a:xfrm>
          <a:prstGeom prst="rect">
            <a:avLst/>
          </a:prstGeom>
        </p:spPr>
      </p:pic>
      <mc:AlternateContent xmlns:mc="http://schemas.openxmlformats.org/markup-compatibility/2006">
        <mc:Choice xmlns:a14="http://schemas.microsoft.com/office/drawing/2010/main" Requires="a14">
          <p:sp>
            <p:nvSpPr>
              <p:cNvPr id="16" name="TextBox 15">
                <a:extLst>
                  <a:ext uri="{FF2B5EF4-FFF2-40B4-BE49-F238E27FC236}">
                    <a16:creationId xmlns:a16="http://schemas.microsoft.com/office/drawing/2014/main" id="{2692613B-4E23-4750-BD0A-B6F571914995}"/>
                  </a:ext>
                </a:extLst>
              </p:cNvPr>
              <p:cNvSpPr txBox="1"/>
              <p:nvPr/>
            </p:nvSpPr>
            <p:spPr>
              <a:xfrm>
                <a:off x="1187624" y="4613320"/>
                <a:ext cx="7272808" cy="923330"/>
              </a:xfrm>
              <a:prstGeom prst="rect">
                <a:avLst/>
              </a:prstGeom>
              <a:noFill/>
            </p:spPr>
            <p:txBody>
              <a:bodyPr wrap="square">
                <a:spAutoFit/>
              </a:bodyPr>
              <a:lstStyle/>
              <a:p>
                <a:pPr algn="just"/>
                <a:r>
                  <a:rPr lang="en-US" sz="1800" dirty="0">
                    <a:solidFill>
                      <a:srgbClr val="000000"/>
                    </a:solidFill>
                    <a:effectLst/>
                    <a:latin typeface="Times New Roman" panose="02020603050405020304" pitchFamily="18" charset="0"/>
                    <a:ea typeface="Times New Roman" panose="02020603050405020304" pitchFamily="18" charset="0"/>
                  </a:rPr>
                  <a:t>OM</a:t>
                </a:r>
                <a:r>
                  <a:rPr lang="ru-RU" sz="1800" dirty="0">
                    <a:solidFill>
                      <a:srgbClr val="000000"/>
                    </a:solidFill>
                    <a:effectLst/>
                    <a:latin typeface="Times New Roman" panose="02020603050405020304" pitchFamily="18" charset="0"/>
                    <a:ea typeface="Times New Roman" panose="02020603050405020304" pitchFamily="18" charset="0"/>
                  </a:rPr>
                  <a:t>=</a:t>
                </a:r>
                <a:r>
                  <a:rPr lang="en-US" sz="1800" dirty="0">
                    <a:solidFill>
                      <a:srgbClr val="000000"/>
                    </a:solidFill>
                    <a:effectLst/>
                    <a:latin typeface="Times New Roman" panose="02020603050405020304" pitchFamily="18" charset="0"/>
                    <a:ea typeface="Times New Roman" panose="02020603050405020304" pitchFamily="18" charset="0"/>
                  </a:rPr>
                  <a:t>R </a:t>
                </a:r>
                <a:r>
                  <a:rPr lang="en-US" sz="1800" dirty="0" err="1">
                    <a:solidFill>
                      <a:srgbClr val="000000"/>
                    </a:solidFill>
                    <a:effectLst/>
                    <a:latin typeface="Times New Roman" panose="02020603050405020304" pitchFamily="18" charset="0"/>
                    <a:ea typeface="Times New Roman" panose="02020603050405020304" pitchFamily="18" charset="0"/>
                  </a:rPr>
                  <a:t>радиусының</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айналатын</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бұрыштық</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үдеуі</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деп</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аталады</a:t>
                </a:r>
                <a:r>
                  <a:rPr lang="en-US" sz="1800" dirty="0">
                    <a:solidFill>
                      <a:srgbClr val="000000"/>
                    </a:solidFill>
                    <a:effectLst/>
                    <a:latin typeface="Times New Roman" panose="02020603050405020304" pitchFamily="18" charset="0"/>
                    <a:ea typeface="Times New Roman" panose="02020603050405020304" pitchFamily="18" charset="0"/>
                  </a:rPr>
                  <a:t>. </a:t>
                </a:r>
                <a:endParaRPr lang="ru-RU" sz="1100" dirty="0">
                  <a:effectLst/>
                  <a:latin typeface="Times New Roman" panose="02020603050405020304" pitchFamily="18" charset="0"/>
                  <a:ea typeface="Times New Roman" panose="02020603050405020304" pitchFamily="18" charset="0"/>
                </a:endParaRPr>
              </a:p>
              <a:p>
                <a:pPr indent="288290" algn="just"/>
                <a:r>
                  <a:rPr lang="en-US" sz="1800" dirty="0" err="1">
                    <a:solidFill>
                      <a:srgbClr val="000000"/>
                    </a:solidFill>
                    <a:effectLst/>
                    <a:latin typeface="Times New Roman" panose="02020603050405020304" pitchFamily="18" charset="0"/>
                    <a:ea typeface="Times New Roman" panose="02020603050405020304" pitchFamily="18" charset="0"/>
                  </a:rPr>
                  <a:t>Қисықтық</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раудиусы</a:t>
                </a:r>
                <a:r>
                  <a:rPr lang="en-US" sz="1800" dirty="0">
                    <a:solidFill>
                      <a:srgbClr val="000000"/>
                    </a:solidFill>
                    <a:effectLst/>
                    <a:latin typeface="Times New Roman" panose="02020603050405020304" pitchFamily="18" charset="0"/>
                    <a:ea typeface="Times New Roman" panose="02020603050405020304" pitchFamily="18" charset="0"/>
                  </a:rPr>
                  <a:t>  </a:t>
                </a:r>
                <a14:m>
                  <m:oMath xmlns:m="http://schemas.openxmlformats.org/officeDocument/2006/math">
                    <m:r>
                      <a:rPr lang="en-US" sz="1800" i="1">
                        <a:solidFill>
                          <a:srgbClr val="000000"/>
                        </a:solidFill>
                        <a:effectLst/>
                        <a:latin typeface="Cambria Math" panose="02040503050406030204" pitchFamily="18" charset="0"/>
                        <a:ea typeface="Times New Roman" panose="02020603050405020304" pitchFamily="18" charset="0"/>
                      </a:rPr>
                      <m:t>𝜌</m:t>
                    </m:r>
                    <m:r>
                      <a:rPr lang="en-US" sz="1800" i="1">
                        <a:solidFill>
                          <a:srgbClr val="000000"/>
                        </a:solidFill>
                        <a:effectLst/>
                        <a:latin typeface="Cambria Math" panose="02040503050406030204" pitchFamily="18" charset="0"/>
                        <a:ea typeface="Times New Roman" panose="02020603050405020304" pitchFamily="18" charset="0"/>
                      </a:rPr>
                      <m:t>=</m:t>
                    </m:r>
                    <m:r>
                      <a:rPr lang="en-US" sz="1800" i="1">
                        <a:solidFill>
                          <a:srgbClr val="000000"/>
                        </a:solidFill>
                        <a:effectLst/>
                        <a:latin typeface="Cambria Math" panose="02040503050406030204" pitchFamily="18" charset="0"/>
                        <a:ea typeface="Times New Roman" panose="02020603050405020304" pitchFamily="18" charset="0"/>
                      </a:rPr>
                      <m:t>𝑅</m:t>
                    </m:r>
                  </m:oMath>
                </a14:m>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ескеріп</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центрге</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тартқыш</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үдеуді</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аламыз</a:t>
                </a:r>
                <a:endParaRPr lang="ru-RU" sz="1100" dirty="0">
                  <a:effectLst/>
                  <a:latin typeface="Times New Roman" panose="02020603050405020304" pitchFamily="18" charset="0"/>
                  <a:ea typeface="Times New Roman" panose="02020603050405020304" pitchFamily="18" charset="0"/>
                </a:endParaRPr>
              </a:p>
              <a:p>
                <a:pPr indent="288290" algn="just"/>
                <a:r>
                  <a:rPr lang="en-US" sz="1800" dirty="0">
                    <a:effectLst/>
                    <a:latin typeface="Times New Roman" panose="02020603050405020304" pitchFamily="18" charset="0"/>
                    <a:ea typeface="Times New Roman" panose="02020603050405020304" pitchFamily="18" charset="0"/>
                  </a:rPr>
                  <a:t> </a:t>
                </a:r>
                <a:endParaRPr lang="ru-RU" sz="1100" dirty="0">
                  <a:effectLst/>
                  <a:latin typeface="Times New Roman" panose="02020603050405020304" pitchFamily="18" charset="0"/>
                  <a:ea typeface="Times New Roman" panose="02020603050405020304" pitchFamily="18" charset="0"/>
                </a:endParaRPr>
              </a:p>
            </p:txBody>
          </p:sp>
        </mc:Choice>
        <mc:Fallback>
          <p:sp>
            <p:nvSpPr>
              <p:cNvPr id="16" name="TextBox 15">
                <a:extLst>
                  <a:ext uri="{FF2B5EF4-FFF2-40B4-BE49-F238E27FC236}">
                    <a16:creationId xmlns:a16="http://schemas.microsoft.com/office/drawing/2014/main" id="{2692613B-4E23-4750-BD0A-B6F571914995}"/>
                  </a:ext>
                </a:extLst>
              </p:cNvPr>
              <p:cNvSpPr txBox="1">
                <a:spLocks noRot="1" noChangeAspect="1" noMove="1" noResize="1" noEditPoints="1" noAdjustHandles="1" noChangeArrowheads="1" noChangeShapeType="1" noTextEdit="1"/>
              </p:cNvSpPr>
              <p:nvPr/>
            </p:nvSpPr>
            <p:spPr>
              <a:xfrm>
                <a:off x="1187624" y="4613320"/>
                <a:ext cx="7272808" cy="923330"/>
              </a:xfrm>
              <a:prstGeom prst="rect">
                <a:avLst/>
              </a:prstGeom>
              <a:blipFill>
                <a:blip r:embed="rId6"/>
                <a:stretch>
                  <a:fillRect l="-754" t="-3974"/>
                </a:stretch>
              </a:blipFill>
            </p:spPr>
            <p:txBody>
              <a:bodyPr/>
              <a:lstStyle/>
              <a:p>
                <a:r>
                  <a:rPr lang="ru-RU">
                    <a:noFill/>
                  </a:rPr>
                  <a:t> </a:t>
                </a:r>
              </a:p>
            </p:txBody>
          </p:sp>
        </mc:Fallback>
      </mc:AlternateContent>
      <p:pic>
        <p:nvPicPr>
          <p:cNvPr id="17" name="Рисунок 16">
            <a:extLst>
              <a:ext uri="{FF2B5EF4-FFF2-40B4-BE49-F238E27FC236}">
                <a16:creationId xmlns:a16="http://schemas.microsoft.com/office/drawing/2014/main" id="{47F824AA-F8B5-4489-A18D-BCC8AE8E4AB4}"/>
              </a:ext>
            </a:extLst>
          </p:cNvPr>
          <p:cNvPicPr/>
          <p:nvPr/>
        </p:nvPicPr>
        <p:blipFill>
          <a:blip r:embed="rId7"/>
          <a:stretch>
            <a:fillRect/>
          </a:stretch>
        </p:blipFill>
        <p:spPr>
          <a:xfrm>
            <a:off x="3803245" y="5589443"/>
            <a:ext cx="2198923" cy="661403"/>
          </a:xfrm>
          <a:prstGeom prst="rect">
            <a:avLst/>
          </a:prstGeom>
        </p:spPr>
      </p:pic>
    </p:spTree>
    <p:extLst>
      <p:ext uri="{BB962C8B-B14F-4D97-AF65-F5344CB8AC3E}">
        <p14:creationId xmlns:p14="http://schemas.microsoft.com/office/powerpoint/2010/main" val="2683786294"/>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03EB495-2946-4754-9E8F-D5B8F1482EF8}"/>
              </a:ext>
            </a:extLst>
          </p:cNvPr>
          <p:cNvSpPr txBox="1"/>
          <p:nvPr/>
        </p:nvSpPr>
        <p:spPr>
          <a:xfrm>
            <a:off x="1475656" y="699911"/>
            <a:ext cx="6768752" cy="400110"/>
          </a:xfrm>
          <a:prstGeom prst="rect">
            <a:avLst/>
          </a:prstGeom>
          <a:noFill/>
        </p:spPr>
        <p:txBody>
          <a:bodyPr wrap="square">
            <a:spAutoFit/>
          </a:bodyPr>
          <a:lstStyle/>
          <a:p>
            <a:pPr algn="just"/>
            <a:r>
              <a:rPr lang="en-US" sz="2000" dirty="0" err="1">
                <a:solidFill>
                  <a:srgbClr val="000000"/>
                </a:solidFill>
                <a:effectLst/>
                <a:latin typeface="Constantia" panose="02030602050306030303" pitchFamily="18" charset="0"/>
                <a:ea typeface="Times New Roman" panose="02020603050405020304" pitchFamily="18" charset="0"/>
              </a:rPr>
              <a:t>Айналмалы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қозғалыста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үдеу</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мынаған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тең</a:t>
            </a:r>
            <a:r>
              <a:rPr lang="en-US"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p:txBody>
      </p:sp>
      <p:pic>
        <p:nvPicPr>
          <p:cNvPr id="4" name="Рисунок 3">
            <a:extLst>
              <a:ext uri="{FF2B5EF4-FFF2-40B4-BE49-F238E27FC236}">
                <a16:creationId xmlns:a16="http://schemas.microsoft.com/office/drawing/2014/main" id="{8CE8D536-4673-430F-8DB3-65FD8BB110CE}"/>
              </a:ext>
            </a:extLst>
          </p:cNvPr>
          <p:cNvPicPr/>
          <p:nvPr/>
        </p:nvPicPr>
        <p:blipFill>
          <a:blip r:embed="rId2"/>
          <a:stretch>
            <a:fillRect/>
          </a:stretch>
        </p:blipFill>
        <p:spPr>
          <a:xfrm>
            <a:off x="3832768" y="1564588"/>
            <a:ext cx="1478459" cy="510535"/>
          </a:xfrm>
          <a:prstGeom prst="rect">
            <a:avLst/>
          </a:prstGeom>
        </p:spPr>
      </p:pic>
      <mc:AlternateContent xmlns:mc="http://schemas.openxmlformats.org/markup-compatibility/2006">
        <mc:Choice xmlns:a14="http://schemas.microsoft.com/office/drawing/2010/main" Requires="a14">
          <p:sp>
            <p:nvSpPr>
              <p:cNvPr id="7" name="TextBox 6">
                <a:extLst>
                  <a:ext uri="{FF2B5EF4-FFF2-40B4-BE49-F238E27FC236}">
                    <a16:creationId xmlns:a16="http://schemas.microsoft.com/office/drawing/2014/main" id="{3F54CF21-C37A-47EE-B360-0F706D6A8A56}"/>
                  </a:ext>
                </a:extLst>
              </p:cNvPr>
              <p:cNvSpPr txBox="1"/>
              <p:nvPr/>
            </p:nvSpPr>
            <p:spPr>
              <a:xfrm>
                <a:off x="1619672" y="2348880"/>
                <a:ext cx="6280104" cy="1631216"/>
              </a:xfrm>
              <a:prstGeom prst="rect">
                <a:avLst/>
              </a:prstGeom>
              <a:noFill/>
            </p:spPr>
            <p:txBody>
              <a:bodyPr wrap="square">
                <a:spAutoFit/>
              </a:bodyPr>
              <a:lstStyle/>
              <a:p>
                <a:pPr indent="288290" algn="just"/>
                <a:r>
                  <a:rPr lang="en-US" sz="2000" i="1" dirty="0" err="1">
                    <a:solidFill>
                      <a:srgbClr val="000000"/>
                    </a:solidFill>
                    <a:effectLst/>
                    <a:latin typeface="Constantia" panose="02030602050306030303" pitchFamily="18" charset="0"/>
                    <a:ea typeface="Times New Roman" panose="02020603050405020304" pitchFamily="18" charset="0"/>
                  </a:rPr>
                  <a:t>Үдеуді</a:t>
                </a:r>
                <a:r>
                  <a:rPr lang="en-US" sz="2000" i="1" dirty="0">
                    <a:solidFill>
                      <a:srgbClr val="000000"/>
                    </a:solidFill>
                    <a:effectLst/>
                    <a:latin typeface="Constantia" panose="02030602050306030303" pitchFamily="18" charset="0"/>
                    <a:ea typeface="Times New Roman" panose="02020603050405020304" pitchFamily="18" charset="0"/>
                  </a:rPr>
                  <a:t> </a:t>
                </a:r>
                <a:r>
                  <a:rPr lang="en-US" sz="2000" i="1" dirty="0" err="1">
                    <a:solidFill>
                      <a:srgbClr val="000000"/>
                    </a:solidFill>
                    <a:effectLst/>
                    <a:latin typeface="Constantia" panose="02030602050306030303" pitchFamily="18" charset="0"/>
                    <a:ea typeface="Times New Roman" panose="02020603050405020304" pitchFamily="18" charset="0"/>
                  </a:rPr>
                  <a:t>үшжақтың</a:t>
                </a:r>
                <a:r>
                  <a:rPr lang="en-US" sz="2000" i="1" dirty="0">
                    <a:solidFill>
                      <a:srgbClr val="000000"/>
                    </a:solidFill>
                    <a:effectLst/>
                    <a:latin typeface="Constantia" panose="02030602050306030303" pitchFamily="18" charset="0"/>
                    <a:ea typeface="Times New Roman" panose="02020603050405020304" pitchFamily="18" charset="0"/>
                  </a:rPr>
                  <a:t> </a:t>
                </a:r>
                <a:r>
                  <a:rPr lang="en-US" sz="2000" i="1" dirty="0" err="1">
                    <a:solidFill>
                      <a:srgbClr val="000000"/>
                    </a:solidFill>
                    <a:effectLst/>
                    <a:latin typeface="Constantia" panose="02030602050306030303" pitchFamily="18" charset="0"/>
                    <a:ea typeface="Times New Roman" panose="02020603050405020304" pitchFamily="18" charset="0"/>
                  </a:rPr>
                  <a:t>осьтеріне</a:t>
                </a:r>
                <a:r>
                  <a:rPr lang="en-US" sz="2000" i="1" dirty="0">
                    <a:solidFill>
                      <a:srgbClr val="000000"/>
                    </a:solidFill>
                    <a:effectLst/>
                    <a:latin typeface="Constantia" panose="02030602050306030303" pitchFamily="18" charset="0"/>
                    <a:ea typeface="Times New Roman" panose="02020603050405020304" pitchFamily="18" charset="0"/>
                  </a:rPr>
                  <a:t> </a:t>
                </a:r>
                <a:r>
                  <a:rPr lang="en-US" sz="2000" i="1" dirty="0" err="1">
                    <a:solidFill>
                      <a:srgbClr val="000000"/>
                    </a:solidFill>
                    <a:effectLst/>
                    <a:latin typeface="Constantia" panose="02030602050306030303" pitchFamily="18" charset="0"/>
                    <a:ea typeface="Times New Roman" panose="02020603050405020304" pitchFamily="18" charset="0"/>
                  </a:rPr>
                  <a:t>жіктеу</a:t>
                </a:r>
                <a:r>
                  <a:rPr lang="en-US" sz="2000" i="1" dirty="0">
                    <a:solidFill>
                      <a:srgbClr val="000000"/>
                    </a:solidFill>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i="1" dirty="0">
                    <a:solidFill>
                      <a:srgbClr val="000000"/>
                    </a:solidFill>
                    <a:effectLst/>
                    <a:latin typeface="Constantia" panose="02030602050306030303" pitchFamily="18" charset="0"/>
                    <a:ea typeface="Times New Roman" panose="02020603050405020304" pitchFamily="18" charset="0"/>
                  </a:rPr>
                  <a:t>M</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нүктесінің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жылдамдығын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мына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түрде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аламыз</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r>
                      <a:rPr lang="kk-KZ" sz="2000" i="1">
                        <a:solidFill>
                          <a:srgbClr val="000000"/>
                        </a:solidFill>
                        <a:effectLst/>
                        <a:latin typeface="Cambria Math" panose="02040503050406030204" pitchFamily="18" charset="0"/>
                        <a:ea typeface="Times New Roman" panose="02020603050405020304" pitchFamily="18" charset="0"/>
                      </a:rPr>
                      <m:t>𝜈</m:t>
                    </m:r>
                    <m:r>
                      <a:rPr lang="ru-RU" sz="2000" i="1">
                        <a:solidFill>
                          <a:srgbClr val="000000"/>
                        </a:solidFill>
                        <a:effectLst/>
                        <a:latin typeface="Cambria Math" panose="02040503050406030204" pitchFamily="18" charset="0"/>
                        <a:ea typeface="Times New Roman" panose="02020603050405020304" pitchFamily="18" charset="0"/>
                      </a:rPr>
                      <m:t>=</m:t>
                    </m:r>
                    <m:sSub>
                      <m:sSubPr>
                        <m:ctrlPr>
                          <a:rPr lang="ru-RU" sz="2000" i="1">
                            <a:effectLst/>
                            <a:latin typeface="Cambria Math" panose="02040503050406030204" pitchFamily="18" charset="0"/>
                            <a:ea typeface="Times New Roman" panose="02020603050405020304" pitchFamily="18" charset="0"/>
                          </a:rPr>
                        </m:ctrlPr>
                      </m:sSubPr>
                      <m:e>
                        <m:r>
                          <a:rPr lang="ru-RU" sz="2000" i="1">
                            <a:solidFill>
                              <a:srgbClr val="000000"/>
                            </a:solidFill>
                            <a:effectLst/>
                            <a:latin typeface="Cambria Math" panose="02040503050406030204" pitchFamily="18" charset="0"/>
                            <a:ea typeface="Times New Roman" panose="02020603050405020304" pitchFamily="18" charset="0"/>
                          </a:rPr>
                          <m:t>𝜈</m:t>
                        </m:r>
                      </m:e>
                      <m:sub>
                        <m:r>
                          <a:rPr lang="ru-RU" sz="2000" i="1">
                            <a:solidFill>
                              <a:srgbClr val="000000"/>
                            </a:solidFill>
                            <a:effectLst/>
                            <a:latin typeface="Cambria Math" panose="02040503050406030204" pitchFamily="18" charset="0"/>
                            <a:ea typeface="Times New Roman" panose="02020603050405020304" pitchFamily="18" charset="0"/>
                          </a:rPr>
                          <m:t>𝜏</m:t>
                        </m:r>
                      </m:sub>
                    </m:sSub>
                    <m:sSup>
                      <m:sSupPr>
                        <m:ctrlPr>
                          <a:rPr lang="ru-RU" sz="2000" i="1">
                            <a:effectLst/>
                            <a:latin typeface="Cambria Math" panose="02040503050406030204" pitchFamily="18" charset="0"/>
                            <a:ea typeface="Times New Roman" panose="02020603050405020304" pitchFamily="18" charset="0"/>
                          </a:rPr>
                        </m:ctrlPr>
                      </m:sSupPr>
                      <m:e>
                        <m:r>
                          <a:rPr lang="ru-RU" sz="2000" i="1">
                            <a:solidFill>
                              <a:srgbClr val="000000"/>
                            </a:solidFill>
                            <a:effectLst/>
                            <a:latin typeface="Cambria Math" panose="02040503050406030204" pitchFamily="18" charset="0"/>
                            <a:ea typeface="Times New Roman" panose="02020603050405020304" pitchFamily="18" charset="0"/>
                          </a:rPr>
                          <m:t>𝜏</m:t>
                        </m:r>
                      </m:e>
                      <m:sup>
                        <m:r>
                          <a:rPr lang="ru-RU" sz="2000" i="1">
                            <a:solidFill>
                              <a:srgbClr val="000000"/>
                            </a:solidFill>
                            <a:effectLst/>
                            <a:latin typeface="Cambria Math" panose="02040503050406030204" pitchFamily="18" charset="0"/>
                            <a:ea typeface="Times New Roman" panose="02020603050405020304" pitchFamily="18" charset="0"/>
                          </a:rPr>
                          <m:t>𝑜</m:t>
                        </m:r>
                      </m:sup>
                    </m:sSup>
                    <m:r>
                      <a:rPr lang="ru-RU" sz="2000" i="1">
                        <a:solidFill>
                          <a:srgbClr val="000000"/>
                        </a:solidFill>
                        <a:effectLst/>
                        <a:latin typeface="Cambria Math" panose="02040503050406030204" pitchFamily="18" charset="0"/>
                        <a:ea typeface="Times New Roman" panose="02020603050405020304" pitchFamily="18" charset="0"/>
                      </a:rPr>
                      <m:t>=</m:t>
                    </m:r>
                    <m:r>
                      <a:rPr lang="kk-KZ" sz="2000" i="1">
                        <a:solidFill>
                          <a:srgbClr val="000000"/>
                        </a:solidFill>
                        <a:effectLst/>
                        <a:latin typeface="Cambria Math" panose="02040503050406030204" pitchFamily="18" charset="0"/>
                        <a:ea typeface="Times New Roman" panose="02020603050405020304" pitchFamily="18" charset="0"/>
                      </a:rPr>
                      <m:t>𝜈</m:t>
                    </m:r>
                    <m:sSup>
                      <m:sSupPr>
                        <m:ctrlPr>
                          <a:rPr lang="ru-RU" sz="2000" i="1">
                            <a:effectLst/>
                            <a:latin typeface="Cambria Math" panose="02040503050406030204" pitchFamily="18" charset="0"/>
                            <a:ea typeface="Times New Roman" panose="02020603050405020304" pitchFamily="18" charset="0"/>
                          </a:rPr>
                        </m:ctrlPr>
                      </m:sSupPr>
                      <m:e>
                        <m:r>
                          <a:rPr lang="ru-RU" sz="2000" i="1">
                            <a:solidFill>
                              <a:srgbClr val="000000"/>
                            </a:solidFill>
                            <a:effectLst/>
                            <a:latin typeface="Cambria Math" panose="02040503050406030204" pitchFamily="18" charset="0"/>
                            <a:ea typeface="Times New Roman" panose="02020603050405020304" pitchFamily="18" charset="0"/>
                          </a:rPr>
                          <m:t>𝜏</m:t>
                        </m:r>
                      </m:e>
                      <m:sup>
                        <m:r>
                          <a:rPr lang="ru-RU" sz="2000" i="1">
                            <a:solidFill>
                              <a:srgbClr val="000000"/>
                            </a:solidFill>
                            <a:effectLst/>
                            <a:latin typeface="Cambria Math" panose="02040503050406030204" pitchFamily="18" charset="0"/>
                            <a:ea typeface="Times New Roman" panose="02020603050405020304" pitchFamily="18" charset="0"/>
                          </a:rPr>
                          <m:t>𝑜</m:t>
                        </m:r>
                      </m:sup>
                    </m:sSup>
                  </m:oMath>
                </a14:m>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мұнда</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r>
                      <a:rPr lang="kk-KZ" sz="2000" i="1">
                        <a:solidFill>
                          <a:srgbClr val="000000"/>
                        </a:solidFill>
                        <a:effectLst/>
                        <a:latin typeface="Cambria Math" panose="02040503050406030204" pitchFamily="18" charset="0"/>
                        <a:ea typeface="Times New Roman" panose="02020603050405020304" pitchFamily="18" charset="0"/>
                      </a:rPr>
                      <m:t>𝜈</m:t>
                    </m:r>
                    <m:r>
                      <a:rPr lang="kk-KZ" sz="2000" i="1">
                        <a:solidFill>
                          <a:srgbClr val="000000"/>
                        </a:solidFill>
                        <a:effectLst/>
                        <a:latin typeface="Cambria Math" panose="02040503050406030204" pitchFamily="18" charset="0"/>
                        <a:ea typeface="Times New Roman" panose="02020603050405020304" pitchFamily="18" charset="0"/>
                      </a:rPr>
                      <m:t>=</m:t>
                    </m:r>
                    <m:sSub>
                      <m:sSubPr>
                        <m:ctrlPr>
                          <a:rPr lang="ru-RU" sz="2000" i="1">
                            <a:effectLst/>
                            <a:latin typeface="Cambria Math" panose="02040503050406030204" pitchFamily="18" charset="0"/>
                            <a:ea typeface="Times New Roman" panose="02020603050405020304" pitchFamily="18" charset="0"/>
                          </a:rPr>
                        </m:ctrlPr>
                      </m:sSubPr>
                      <m:e>
                        <m:r>
                          <a:rPr lang="ru-RU" sz="2000" i="1">
                            <a:solidFill>
                              <a:srgbClr val="000000"/>
                            </a:solidFill>
                            <a:effectLst/>
                            <a:latin typeface="Cambria Math" panose="02040503050406030204" pitchFamily="18" charset="0"/>
                            <a:ea typeface="Times New Roman" panose="02020603050405020304" pitchFamily="18" charset="0"/>
                          </a:rPr>
                          <m:t>𝜈</m:t>
                        </m:r>
                      </m:e>
                      <m:sub>
                        <m:r>
                          <a:rPr lang="ru-RU" sz="2000" i="1">
                            <a:solidFill>
                              <a:srgbClr val="000000"/>
                            </a:solidFill>
                            <a:effectLst/>
                            <a:latin typeface="Cambria Math" panose="02040503050406030204" pitchFamily="18" charset="0"/>
                            <a:ea typeface="Times New Roman" panose="02020603050405020304" pitchFamily="18" charset="0"/>
                          </a:rPr>
                          <m:t>𝜏</m:t>
                        </m:r>
                      </m:sub>
                    </m:sSub>
                    <m:r>
                      <a:rPr lang="ru-RU" sz="2000" i="1">
                        <a:solidFill>
                          <a:srgbClr val="000000"/>
                        </a:solidFill>
                        <a:effectLst/>
                        <a:latin typeface="Cambria Math" panose="02040503050406030204" pitchFamily="18" charset="0"/>
                        <a:ea typeface="Times New Roman" panose="02020603050405020304" pitchFamily="18" charset="0"/>
                      </a:rPr>
                      <m:t>−</m:t>
                    </m:r>
                    <m:r>
                      <a:rPr lang="ru-RU" sz="2000" i="1">
                        <a:solidFill>
                          <a:srgbClr val="000000"/>
                        </a:solidFill>
                        <a:effectLst/>
                        <a:latin typeface="Cambria Math" panose="02040503050406030204" pitchFamily="18" charset="0"/>
                        <a:ea typeface="Times New Roman" panose="02020603050405020304" pitchFamily="18" charset="0"/>
                      </a:rPr>
                      <m:t>𝜈</m:t>
                    </m:r>
                  </m:oMath>
                </a14:m>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векторының</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sSubSup>
                      <m:sSubSupPr>
                        <m:ctrlPr>
                          <a:rPr lang="ru-RU" sz="2000" i="1">
                            <a:effectLst/>
                            <a:latin typeface="Cambria Math" panose="02040503050406030204" pitchFamily="18" charset="0"/>
                            <a:ea typeface="Times New Roman" panose="02020603050405020304" pitchFamily="18" charset="0"/>
                          </a:rPr>
                        </m:ctrlPr>
                      </m:sSubSupPr>
                      <m:e>
                        <m:r>
                          <a:rPr lang="en-US" sz="2000" i="1">
                            <a:solidFill>
                              <a:srgbClr val="000000"/>
                            </a:solidFill>
                            <a:effectLst/>
                            <a:latin typeface="Cambria Math" panose="02040503050406030204" pitchFamily="18" charset="0"/>
                            <a:ea typeface="Times New Roman" panose="02020603050405020304" pitchFamily="18" charset="0"/>
                          </a:rPr>
                          <m:t>𝑀</m:t>
                        </m:r>
                      </m:e>
                      <m:sub>
                        <m:r>
                          <a:rPr lang="en-US" sz="2000" i="1">
                            <a:solidFill>
                              <a:srgbClr val="000000"/>
                            </a:solidFill>
                            <a:effectLst/>
                            <a:latin typeface="Cambria Math" panose="02040503050406030204" pitchFamily="18" charset="0"/>
                            <a:ea typeface="Times New Roman" panose="02020603050405020304" pitchFamily="18" charset="0"/>
                          </a:rPr>
                          <m:t>𝜏</m:t>
                        </m:r>
                      </m:sub>
                      <m:sup>
                        <m:r>
                          <a:rPr lang="en-US" sz="2000" i="1">
                            <a:solidFill>
                              <a:srgbClr val="000000"/>
                            </a:solidFill>
                            <a:effectLst/>
                            <a:latin typeface="Cambria Math" panose="02040503050406030204" pitchFamily="18" charset="0"/>
                            <a:ea typeface="Times New Roman" panose="02020603050405020304" pitchFamily="18" charset="0"/>
                          </a:rPr>
                          <m:t>0</m:t>
                        </m:r>
                      </m:sup>
                    </m:sSubSup>
                  </m:oMath>
                </a14:m>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осіне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қатысты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проекциясы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Соңғы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теңдікті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уақыт</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бойынша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дифференциалдап</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мынаны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аламыз</a:t>
                </a:r>
                <a:r>
                  <a:rPr lang="en-US"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p:txBody>
          </p:sp>
        </mc:Choice>
        <mc:Fallback>
          <p:sp>
            <p:nvSpPr>
              <p:cNvPr id="7" name="TextBox 6">
                <a:extLst>
                  <a:ext uri="{FF2B5EF4-FFF2-40B4-BE49-F238E27FC236}">
                    <a16:creationId xmlns:a16="http://schemas.microsoft.com/office/drawing/2014/main" id="{3F54CF21-C37A-47EE-B360-0F706D6A8A56}"/>
                  </a:ext>
                </a:extLst>
              </p:cNvPr>
              <p:cNvSpPr txBox="1">
                <a:spLocks noRot="1" noChangeAspect="1" noMove="1" noResize="1" noEditPoints="1" noAdjustHandles="1" noChangeArrowheads="1" noChangeShapeType="1" noTextEdit="1"/>
              </p:cNvSpPr>
              <p:nvPr/>
            </p:nvSpPr>
            <p:spPr>
              <a:xfrm>
                <a:off x="1619672" y="2348880"/>
                <a:ext cx="6280104" cy="1631216"/>
              </a:xfrm>
              <a:prstGeom prst="rect">
                <a:avLst/>
              </a:prstGeom>
              <a:blipFill>
                <a:blip r:embed="rId3"/>
                <a:stretch>
                  <a:fillRect l="-1068" t="-2612" r="-971" b="-5597"/>
                </a:stretch>
              </a:blipFill>
            </p:spPr>
            <p:txBody>
              <a:bodyPr/>
              <a:lstStyle/>
              <a:p>
                <a:r>
                  <a:rPr lang="ru-RU">
                    <a:noFill/>
                  </a:rPr>
                  <a:t> </a:t>
                </a:r>
              </a:p>
            </p:txBody>
          </p:sp>
        </mc:Fallback>
      </mc:AlternateContent>
      <p:pic>
        <p:nvPicPr>
          <p:cNvPr id="8" name="Рисунок 7">
            <a:extLst>
              <a:ext uri="{FF2B5EF4-FFF2-40B4-BE49-F238E27FC236}">
                <a16:creationId xmlns:a16="http://schemas.microsoft.com/office/drawing/2014/main" id="{FC40C5F0-B998-4B28-8095-5B6EF5D69CB3}"/>
              </a:ext>
            </a:extLst>
          </p:cNvPr>
          <p:cNvPicPr/>
          <p:nvPr/>
        </p:nvPicPr>
        <p:blipFill>
          <a:blip r:embed="rId4"/>
          <a:stretch>
            <a:fillRect/>
          </a:stretch>
        </p:blipFill>
        <p:spPr>
          <a:xfrm>
            <a:off x="3502889" y="4509120"/>
            <a:ext cx="2138219" cy="735831"/>
          </a:xfrm>
          <a:prstGeom prst="rect">
            <a:avLst/>
          </a:prstGeom>
        </p:spPr>
      </p:pic>
    </p:spTree>
    <p:extLst>
      <p:ext uri="{BB962C8B-B14F-4D97-AF65-F5344CB8AC3E}">
        <p14:creationId xmlns:p14="http://schemas.microsoft.com/office/powerpoint/2010/main" val="1155245297"/>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TextBox 3">
                <a:extLst>
                  <a:ext uri="{FF2B5EF4-FFF2-40B4-BE49-F238E27FC236}">
                    <a16:creationId xmlns:a16="http://schemas.microsoft.com/office/drawing/2014/main" id="{980D37FA-95EB-4ADD-8059-7332220A2B81}"/>
                  </a:ext>
                </a:extLst>
              </p:cNvPr>
              <p:cNvSpPr txBox="1"/>
              <p:nvPr/>
            </p:nvSpPr>
            <p:spPr>
              <a:xfrm>
                <a:off x="1187624" y="692696"/>
                <a:ext cx="7344816" cy="1732269"/>
              </a:xfrm>
              <a:prstGeom prst="rect">
                <a:avLst/>
              </a:prstGeom>
              <a:noFill/>
            </p:spPr>
            <p:txBody>
              <a:bodyPr wrap="square">
                <a:spAutoFit/>
              </a:bodyPr>
              <a:lstStyle/>
              <a:p>
                <a:pPr indent="288290" algn="just"/>
                <a:r>
                  <a:rPr lang="en-US" sz="2400" dirty="0" err="1">
                    <a:solidFill>
                      <a:srgbClr val="000000"/>
                    </a:solidFill>
                    <a:effectLst/>
                    <a:latin typeface="Constantia" panose="02030602050306030303" pitchFamily="18" charset="0"/>
                    <a:ea typeface="Times New Roman" panose="02020603050405020304" pitchFamily="18" charset="0"/>
                  </a:rPr>
                  <a:t>Бірінші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қосылғыш</a:t>
                </a:r>
                <a:r>
                  <a:rPr lang="en-US" sz="24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f>
                      <m:fPr>
                        <m:ctrlPr>
                          <a:rPr lang="ru-RU" sz="2400" i="1">
                            <a:effectLst/>
                            <a:latin typeface="Cambria Math" panose="02040503050406030204" pitchFamily="18" charset="0"/>
                            <a:ea typeface="Times New Roman" panose="02020603050405020304" pitchFamily="18" charset="0"/>
                          </a:rPr>
                        </m:ctrlPr>
                      </m:fPr>
                      <m:num>
                        <m:r>
                          <a:rPr lang="en-US" sz="2400" i="1">
                            <a:solidFill>
                              <a:srgbClr val="000000"/>
                            </a:solidFill>
                            <a:effectLst/>
                            <a:latin typeface="Cambria Math" panose="02040503050406030204" pitchFamily="18" charset="0"/>
                            <a:ea typeface="Times New Roman" panose="02020603050405020304" pitchFamily="18" charset="0"/>
                          </a:rPr>
                          <m:t>𝑑</m:t>
                        </m:r>
                        <m:r>
                          <a:rPr lang="en-US" sz="2400" i="1">
                            <a:solidFill>
                              <a:srgbClr val="000000"/>
                            </a:solidFill>
                            <a:effectLst/>
                            <a:latin typeface="Cambria Math" panose="02040503050406030204" pitchFamily="18" charset="0"/>
                            <a:ea typeface="Times New Roman" panose="02020603050405020304" pitchFamily="18" charset="0"/>
                          </a:rPr>
                          <m:t>𝜈</m:t>
                        </m:r>
                      </m:num>
                      <m:den>
                        <m:r>
                          <a:rPr lang="en-US" sz="2400" i="1">
                            <a:solidFill>
                              <a:srgbClr val="000000"/>
                            </a:solidFill>
                            <a:effectLst/>
                            <a:latin typeface="Cambria Math" panose="02040503050406030204" pitchFamily="18" charset="0"/>
                            <a:ea typeface="Times New Roman" panose="02020603050405020304" pitchFamily="18" charset="0"/>
                          </a:rPr>
                          <m:t>𝑑𝑡</m:t>
                        </m:r>
                      </m:den>
                    </m:f>
                    <m:sSup>
                      <m:sSupPr>
                        <m:ctrlPr>
                          <a:rPr lang="ru-RU" sz="2400" i="1">
                            <a:effectLst/>
                            <a:latin typeface="Cambria Math" panose="02040503050406030204" pitchFamily="18" charset="0"/>
                            <a:ea typeface="Times New Roman" panose="02020603050405020304" pitchFamily="18" charset="0"/>
                          </a:rPr>
                        </m:ctrlPr>
                      </m:sSupPr>
                      <m:e>
                        <m:r>
                          <a:rPr lang="en-US" sz="2400" i="1">
                            <a:solidFill>
                              <a:srgbClr val="000000"/>
                            </a:solidFill>
                            <a:effectLst/>
                            <a:latin typeface="Cambria Math" panose="02040503050406030204" pitchFamily="18" charset="0"/>
                            <a:ea typeface="Times New Roman" panose="02020603050405020304" pitchFamily="18" charset="0"/>
                          </a:rPr>
                          <m:t>𝜏</m:t>
                        </m:r>
                      </m:e>
                      <m:sup>
                        <m:r>
                          <a:rPr lang="en-US" sz="2400" i="1">
                            <a:solidFill>
                              <a:srgbClr val="000000"/>
                            </a:solidFill>
                            <a:effectLst/>
                            <a:latin typeface="Cambria Math" panose="02040503050406030204" pitchFamily="18" charset="0"/>
                            <a:ea typeface="Times New Roman" panose="02020603050405020304" pitchFamily="18" charset="0"/>
                          </a:rPr>
                          <m:t>𝑜</m:t>
                        </m:r>
                      </m:sup>
                    </m:sSup>
                  </m:oMath>
                </a14:m>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векторы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жанамамен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бағыттас</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ал</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i="1" dirty="0">
                    <a:solidFill>
                      <a:srgbClr val="000000"/>
                    </a:solidFill>
                    <a:effectLst/>
                    <a:latin typeface="Constantia" panose="02030602050306030303" pitchFamily="18" charset="0"/>
                    <a:ea typeface="Times New Roman" panose="02020603050405020304" pitchFamily="18" charset="0"/>
                  </a:rPr>
                  <a:t>d</a:t>
                </a:r>
                <a14:m>
                  <m:oMath xmlns:m="http://schemas.openxmlformats.org/officeDocument/2006/math">
                    <m:sSup>
                      <m:sSupPr>
                        <m:ctrlPr>
                          <a:rPr lang="ru-RU" sz="2400" i="1">
                            <a:effectLst/>
                            <a:latin typeface="Cambria Math" panose="02040503050406030204" pitchFamily="18" charset="0"/>
                            <a:ea typeface="Times New Roman" panose="02020603050405020304" pitchFamily="18" charset="0"/>
                          </a:rPr>
                        </m:ctrlPr>
                      </m:sSupPr>
                      <m:e>
                        <m:r>
                          <a:rPr lang="en-US" sz="2400" i="1">
                            <a:solidFill>
                              <a:srgbClr val="000000"/>
                            </a:solidFill>
                            <a:effectLst/>
                            <a:latin typeface="Cambria Math" panose="02040503050406030204" pitchFamily="18" charset="0"/>
                            <a:ea typeface="Times New Roman" panose="02020603050405020304" pitchFamily="18" charset="0"/>
                          </a:rPr>
                          <m:t>𝜏</m:t>
                        </m:r>
                      </m:e>
                      <m:sup>
                        <m:r>
                          <a:rPr lang="en-US" sz="2400" i="1">
                            <a:solidFill>
                              <a:srgbClr val="000000"/>
                            </a:solidFill>
                            <a:effectLst/>
                            <a:latin typeface="Cambria Math" panose="02040503050406030204" pitchFamily="18" charset="0"/>
                            <a:ea typeface="Times New Roman" panose="02020603050405020304" pitchFamily="18" charset="0"/>
                          </a:rPr>
                          <m:t>𝑜</m:t>
                        </m:r>
                      </m:sup>
                    </m:sSup>
                  </m:oMath>
                </a14:m>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векторының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бас</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нормальмен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бағыттас</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екенін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ескеріп</a:t>
                </a:r>
                <a:r>
                  <a:rPr lang="en-US" sz="24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sSup>
                      <m:sSupPr>
                        <m:ctrlPr>
                          <a:rPr lang="ru-RU" sz="2400" i="1">
                            <a:effectLst/>
                            <a:latin typeface="Cambria Math" panose="02040503050406030204" pitchFamily="18" charset="0"/>
                            <a:ea typeface="Times New Roman" panose="02020603050405020304" pitchFamily="18" charset="0"/>
                          </a:rPr>
                        </m:ctrlPr>
                      </m:sSupPr>
                      <m:e>
                        <m:r>
                          <a:rPr lang="en-US" sz="2400" i="1">
                            <a:solidFill>
                              <a:srgbClr val="000000"/>
                            </a:solidFill>
                            <a:effectLst/>
                            <a:latin typeface="Cambria Math" panose="02040503050406030204" pitchFamily="18" charset="0"/>
                            <a:ea typeface="Times New Roman" panose="02020603050405020304" pitchFamily="18" charset="0"/>
                          </a:rPr>
                          <m:t>𝑑</m:t>
                        </m:r>
                        <m:r>
                          <a:rPr lang="en-US" sz="2400" i="1">
                            <a:solidFill>
                              <a:srgbClr val="000000"/>
                            </a:solidFill>
                            <a:effectLst/>
                            <a:latin typeface="Cambria Math" panose="02040503050406030204" pitchFamily="18" charset="0"/>
                            <a:ea typeface="Times New Roman" panose="02020603050405020304" pitchFamily="18" charset="0"/>
                          </a:rPr>
                          <m:t>𝜏</m:t>
                        </m:r>
                      </m:e>
                      <m:sup>
                        <m:r>
                          <a:rPr lang="en-US" sz="2400" i="1">
                            <a:solidFill>
                              <a:srgbClr val="000000"/>
                            </a:solidFill>
                            <a:effectLst/>
                            <a:latin typeface="Cambria Math" panose="02040503050406030204" pitchFamily="18" charset="0"/>
                            <a:ea typeface="Times New Roman" panose="02020603050405020304" pitchFamily="18" charset="0"/>
                          </a:rPr>
                          <m:t>𝑜</m:t>
                        </m:r>
                      </m:sup>
                    </m:sSup>
                    <m:r>
                      <a:rPr lang="en-US" sz="2400" i="1">
                        <a:solidFill>
                          <a:srgbClr val="000000"/>
                        </a:solidFill>
                        <a:effectLst/>
                        <a:latin typeface="Cambria Math" panose="02040503050406030204" pitchFamily="18" charset="0"/>
                        <a:ea typeface="Times New Roman" panose="02020603050405020304" pitchFamily="18" charset="0"/>
                      </a:rPr>
                      <m:t>=</m:t>
                    </m:r>
                  </m:oMath>
                </a14:m>
                <a:r>
                  <a:rPr lang="en-US" sz="2400" dirty="0">
                    <a:solidFill>
                      <a:srgbClr val="000000"/>
                    </a:solidFill>
                    <a:effectLst/>
                    <a:latin typeface="Constantia" panose="02030602050306030303" pitchFamily="18" charset="0"/>
                    <a:ea typeface="Times New Roman" panose="02020603050405020304" pitchFamily="18" charset="0"/>
                  </a:rPr>
                  <a:t>d</a:t>
                </a:r>
                <a14:m>
                  <m:oMath xmlns:m="http://schemas.openxmlformats.org/officeDocument/2006/math">
                    <m:r>
                      <a:rPr lang="en-US" sz="2400" i="1">
                        <a:solidFill>
                          <a:srgbClr val="000000"/>
                        </a:solidFill>
                        <a:effectLst/>
                        <a:latin typeface="Cambria Math" panose="02040503050406030204" pitchFamily="18" charset="0"/>
                        <a:ea typeface="Times New Roman" panose="02020603050405020304" pitchFamily="18" charset="0"/>
                      </a:rPr>
                      <m:t>𝜃</m:t>
                    </m:r>
                    <m:sSup>
                      <m:sSupPr>
                        <m:ctrlPr>
                          <a:rPr lang="ru-RU" sz="2400" i="1">
                            <a:effectLst/>
                            <a:latin typeface="Cambria Math" panose="02040503050406030204" pitchFamily="18" charset="0"/>
                            <a:ea typeface="Times New Roman" panose="02020603050405020304" pitchFamily="18" charset="0"/>
                          </a:rPr>
                        </m:ctrlPr>
                      </m:sSupPr>
                      <m:e>
                        <m:r>
                          <a:rPr lang="en-US" sz="2400" i="1">
                            <a:solidFill>
                              <a:srgbClr val="000000"/>
                            </a:solidFill>
                            <a:effectLst/>
                            <a:latin typeface="Cambria Math" panose="02040503050406030204" pitchFamily="18" charset="0"/>
                            <a:ea typeface="Times New Roman" panose="02020603050405020304" pitchFamily="18" charset="0"/>
                          </a:rPr>
                          <m:t>𝑛</m:t>
                        </m:r>
                      </m:e>
                      <m:sup>
                        <m:r>
                          <a:rPr lang="en-US" sz="2400" i="1">
                            <a:solidFill>
                              <a:srgbClr val="000000"/>
                            </a:solidFill>
                            <a:effectLst/>
                            <a:latin typeface="Cambria Math" panose="02040503050406030204" pitchFamily="18" charset="0"/>
                            <a:ea typeface="Times New Roman" panose="02020603050405020304" pitchFamily="18" charset="0"/>
                          </a:rPr>
                          <m:t>𝑜</m:t>
                        </m:r>
                      </m:sup>
                    </m:sSup>
                  </m:oMath>
                </a14:m>
                <a:r>
                  <a:rPr lang="en-US" sz="24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r>
                      <a:rPr lang="en-US" sz="2400" i="1">
                        <a:solidFill>
                          <a:srgbClr val="000000"/>
                        </a:solidFill>
                        <a:effectLst/>
                        <a:latin typeface="Cambria Math" panose="02040503050406030204" pitchFamily="18" charset="0"/>
                        <a:ea typeface="Times New Roman" panose="02020603050405020304" pitchFamily="18" charset="0"/>
                      </a:rPr>
                      <m:t>𝜃</m:t>
                    </m:r>
                  </m:oMath>
                </a14:m>
                <a:r>
                  <a:rPr lang="en-US" sz="2400" dirty="0">
                    <a:solidFill>
                      <a:srgbClr val="000000"/>
                    </a:solidFill>
                    <a:effectLst/>
                    <a:latin typeface="Constantia" panose="02030602050306030303" pitchFamily="18" charset="0"/>
                    <a:ea typeface="Times New Roman" panose="02020603050405020304" pitchFamily="18" charset="0"/>
                  </a:rPr>
                  <a:t> </a:t>
                </a:r>
                <a:r>
                  <a:rPr lang="kk-KZ" sz="2400" dirty="0">
                    <a:solidFill>
                      <a:srgbClr val="000000"/>
                    </a:solidFill>
                    <a:effectLst/>
                    <a:latin typeface="Constantia" panose="02030602050306030303" pitchFamily="18" charset="0"/>
                    <a:ea typeface="Times New Roman" panose="02020603050405020304" pitchFamily="18" charset="0"/>
                  </a:rPr>
                  <a:t>–</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сыбайлас</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бұрыштар</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мынаны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табамыз</a:t>
                </a:r>
                <a:endParaRPr lang="ru-RU" sz="1400" dirty="0">
                  <a:effectLst/>
                  <a:latin typeface="Constantia" panose="02030602050306030303" pitchFamily="18" charset="0"/>
                  <a:ea typeface="Times New Roman" panose="02020603050405020304" pitchFamily="18" charset="0"/>
                </a:endParaRPr>
              </a:p>
            </p:txBody>
          </p:sp>
        </mc:Choice>
        <mc:Fallback>
          <p:sp>
            <p:nvSpPr>
              <p:cNvPr id="4" name="TextBox 3">
                <a:extLst>
                  <a:ext uri="{FF2B5EF4-FFF2-40B4-BE49-F238E27FC236}">
                    <a16:creationId xmlns:a16="http://schemas.microsoft.com/office/drawing/2014/main" id="{980D37FA-95EB-4ADD-8059-7332220A2B81}"/>
                  </a:ext>
                </a:extLst>
              </p:cNvPr>
              <p:cNvSpPr txBox="1">
                <a:spLocks noRot="1" noChangeAspect="1" noMove="1" noResize="1" noEditPoints="1" noAdjustHandles="1" noChangeArrowheads="1" noChangeShapeType="1" noTextEdit="1"/>
              </p:cNvSpPr>
              <p:nvPr/>
            </p:nvSpPr>
            <p:spPr>
              <a:xfrm>
                <a:off x="1187624" y="692696"/>
                <a:ext cx="7344816" cy="1732269"/>
              </a:xfrm>
              <a:prstGeom prst="rect">
                <a:avLst/>
              </a:prstGeom>
              <a:blipFill>
                <a:blip r:embed="rId2"/>
                <a:stretch>
                  <a:fillRect l="-1328" r="-1245" b="-7394"/>
                </a:stretch>
              </a:blipFill>
            </p:spPr>
            <p:txBody>
              <a:bodyPr/>
              <a:lstStyle/>
              <a:p>
                <a:r>
                  <a:rPr lang="ru-RU">
                    <a:noFill/>
                  </a:rPr>
                  <a:t> </a:t>
                </a:r>
              </a:p>
            </p:txBody>
          </p:sp>
        </mc:Fallback>
      </mc:AlternateContent>
      <p:pic>
        <p:nvPicPr>
          <p:cNvPr id="5" name="Рисунок 4">
            <a:extLst>
              <a:ext uri="{FF2B5EF4-FFF2-40B4-BE49-F238E27FC236}">
                <a16:creationId xmlns:a16="http://schemas.microsoft.com/office/drawing/2014/main" id="{4CABA657-E286-433F-906A-3002B55623EF}"/>
              </a:ext>
            </a:extLst>
          </p:cNvPr>
          <p:cNvPicPr/>
          <p:nvPr/>
        </p:nvPicPr>
        <p:blipFill>
          <a:blip r:embed="rId3"/>
          <a:stretch>
            <a:fillRect/>
          </a:stretch>
        </p:blipFill>
        <p:spPr>
          <a:xfrm>
            <a:off x="3311860" y="2932034"/>
            <a:ext cx="3096344" cy="864096"/>
          </a:xfrm>
          <a:prstGeom prst="rect">
            <a:avLst/>
          </a:prstGeom>
        </p:spPr>
      </p:pic>
      <mc:AlternateContent xmlns:mc="http://schemas.openxmlformats.org/markup-compatibility/2006">
        <mc:Choice xmlns:a14="http://schemas.microsoft.com/office/drawing/2010/main" Requires="a14">
          <p:sp>
            <p:nvSpPr>
              <p:cNvPr id="8" name="TextBox 7">
                <a:extLst>
                  <a:ext uri="{FF2B5EF4-FFF2-40B4-BE49-F238E27FC236}">
                    <a16:creationId xmlns:a16="http://schemas.microsoft.com/office/drawing/2014/main" id="{0537D486-5565-47A9-BCD6-E8D72E98F7CA}"/>
                  </a:ext>
                </a:extLst>
              </p:cNvPr>
              <p:cNvSpPr txBox="1"/>
              <p:nvPr/>
            </p:nvSpPr>
            <p:spPr>
              <a:xfrm>
                <a:off x="1475656" y="4248370"/>
                <a:ext cx="6552728" cy="400110"/>
              </a:xfrm>
              <a:prstGeom prst="rect">
                <a:avLst/>
              </a:prstGeom>
              <a:noFill/>
            </p:spPr>
            <p:txBody>
              <a:bodyPr wrap="square">
                <a:spAutoFit/>
              </a:bodyPr>
              <a:lstStyle/>
              <a:p>
                <a:pPr algn="just"/>
                <a:r>
                  <a:rPr lang="en-US" sz="2000" dirty="0" err="1">
                    <a:solidFill>
                      <a:srgbClr val="000000"/>
                    </a:solidFill>
                    <a:effectLst/>
                    <a:latin typeface="Constantia" panose="02030602050306030303" pitchFamily="18" charset="0"/>
                    <a:ea typeface="Times New Roman" panose="02020603050405020304" pitchFamily="18" charset="0"/>
                  </a:rPr>
                  <a:t>мұнда</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r>
                      <a:rPr lang="en-US" sz="2000" i="1">
                        <a:solidFill>
                          <a:srgbClr val="000000"/>
                        </a:solidFill>
                        <a:effectLst/>
                        <a:latin typeface="Cambria Math" panose="02040503050406030204" pitchFamily="18" charset="0"/>
                        <a:ea typeface="Times New Roman" panose="02020603050405020304" pitchFamily="18" charset="0"/>
                      </a:rPr>
                      <m:t>𝜌</m:t>
                    </m:r>
                  </m:oMath>
                </a14:m>
                <a:r>
                  <a:rPr lang="en-US" sz="2000" dirty="0">
                    <a:solidFill>
                      <a:srgbClr val="000000"/>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a:t>
                </a:r>
                <a:r>
                  <a:rPr lang="en-US" sz="2000" dirty="0">
                    <a:solidFill>
                      <a:srgbClr val="000000"/>
                    </a:solidFill>
                    <a:effectLst/>
                    <a:latin typeface="Constantia" panose="02030602050306030303" pitchFamily="18" charset="0"/>
                    <a:ea typeface="Times New Roman" panose="02020603050405020304" pitchFamily="18" charset="0"/>
                  </a:rPr>
                  <a:t> M </a:t>
                </a:r>
                <a:r>
                  <a:rPr lang="en-US" sz="2000" dirty="0" err="1">
                    <a:solidFill>
                      <a:srgbClr val="000000"/>
                    </a:solidFill>
                    <a:effectLst/>
                    <a:latin typeface="Constantia" panose="02030602050306030303" pitchFamily="18" charset="0"/>
                    <a:ea typeface="Times New Roman" panose="02020603050405020304" pitchFamily="18" charset="0"/>
                  </a:rPr>
                  <a:t>нүктесінің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қисықтық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радиусы</a:t>
                </a:r>
                <a:r>
                  <a:rPr lang="en-US"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p:txBody>
          </p:sp>
        </mc:Choice>
        <mc:Fallback>
          <p:sp>
            <p:nvSpPr>
              <p:cNvPr id="8" name="TextBox 7">
                <a:extLst>
                  <a:ext uri="{FF2B5EF4-FFF2-40B4-BE49-F238E27FC236}">
                    <a16:creationId xmlns:a16="http://schemas.microsoft.com/office/drawing/2014/main" id="{0537D486-5565-47A9-BCD6-E8D72E98F7CA}"/>
                  </a:ext>
                </a:extLst>
              </p:cNvPr>
              <p:cNvSpPr txBox="1">
                <a:spLocks noRot="1" noChangeAspect="1" noMove="1" noResize="1" noEditPoints="1" noAdjustHandles="1" noChangeArrowheads="1" noChangeShapeType="1" noTextEdit="1"/>
              </p:cNvSpPr>
              <p:nvPr/>
            </p:nvSpPr>
            <p:spPr>
              <a:xfrm>
                <a:off x="1475656" y="4248370"/>
                <a:ext cx="6552728" cy="400110"/>
              </a:xfrm>
              <a:prstGeom prst="rect">
                <a:avLst/>
              </a:prstGeom>
              <a:blipFill>
                <a:blip r:embed="rId4"/>
                <a:stretch>
                  <a:fillRect l="-930" t="-12121" b="-25758"/>
                </a:stretch>
              </a:blipFill>
            </p:spPr>
            <p:txBody>
              <a:bodyPr/>
              <a:lstStyle/>
              <a:p>
                <a:r>
                  <a:rPr lang="ru-RU">
                    <a:noFill/>
                  </a:rPr>
                  <a:t> </a:t>
                </a:r>
              </a:p>
            </p:txBody>
          </p:sp>
        </mc:Fallback>
      </mc:AlternateContent>
    </p:spTree>
    <p:extLst>
      <p:ext uri="{BB962C8B-B14F-4D97-AF65-F5344CB8AC3E}">
        <p14:creationId xmlns:p14="http://schemas.microsoft.com/office/powerpoint/2010/main" val="87569541"/>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EDD7A97F-0341-40D8-A24E-7070A0B8DC8F}"/>
              </a:ext>
            </a:extLst>
          </p:cNvPr>
          <p:cNvPicPr/>
          <p:nvPr/>
        </p:nvPicPr>
        <p:blipFill>
          <a:blip r:embed="rId2"/>
          <a:stretch>
            <a:fillRect/>
          </a:stretch>
        </p:blipFill>
        <p:spPr>
          <a:xfrm>
            <a:off x="3491880" y="266867"/>
            <a:ext cx="1923271" cy="959792"/>
          </a:xfrm>
          <a:prstGeom prst="rect">
            <a:avLst/>
          </a:prstGeom>
        </p:spPr>
      </p:pic>
      <p:sp>
        <p:nvSpPr>
          <p:cNvPr id="5" name="TextBox 4">
            <a:extLst>
              <a:ext uri="{FF2B5EF4-FFF2-40B4-BE49-F238E27FC236}">
                <a16:creationId xmlns:a16="http://schemas.microsoft.com/office/drawing/2014/main" id="{1D87AD08-4930-4EB7-B661-474CB3883C69}"/>
              </a:ext>
            </a:extLst>
          </p:cNvPr>
          <p:cNvSpPr txBox="1"/>
          <p:nvPr/>
        </p:nvSpPr>
        <p:spPr>
          <a:xfrm>
            <a:off x="1017707" y="1145795"/>
            <a:ext cx="7416824" cy="707886"/>
          </a:xfrm>
          <a:prstGeom prst="rect">
            <a:avLst/>
          </a:prstGeom>
          <a:noFill/>
        </p:spPr>
        <p:txBody>
          <a:bodyPr wrap="square">
            <a:spAutoFit/>
          </a:bodyPr>
          <a:lstStyle/>
          <a:p>
            <a:pPr indent="288290" algn="just"/>
            <a:r>
              <a:rPr lang="en-US" sz="2000" dirty="0" err="1">
                <a:solidFill>
                  <a:srgbClr val="000000"/>
                </a:solidFill>
                <a:effectLst/>
                <a:latin typeface="Constantia" panose="02030602050306030303" pitchFamily="18" charset="0"/>
                <a:ea typeface="Times New Roman" panose="02020603050405020304" pitchFamily="18" charset="0"/>
              </a:rPr>
              <a:t>Осы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жолмен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табиғи</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үшжақты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оське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қатысты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жанама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үдеуінің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проекциясы</a:t>
            </a:r>
            <a:endParaRPr lang="ru-RU" sz="1200" dirty="0">
              <a:effectLst/>
              <a:latin typeface="Constantia" panose="02030602050306030303" pitchFamily="18" charset="0"/>
              <a:ea typeface="Times New Roman" panose="02020603050405020304" pitchFamily="18" charset="0"/>
            </a:endParaRPr>
          </a:p>
        </p:txBody>
      </p:sp>
      <p:pic>
        <p:nvPicPr>
          <p:cNvPr id="6" name="Рисунок 5">
            <a:extLst>
              <a:ext uri="{FF2B5EF4-FFF2-40B4-BE49-F238E27FC236}">
                <a16:creationId xmlns:a16="http://schemas.microsoft.com/office/drawing/2014/main" id="{41E83F9F-91FF-4A07-8679-93576FFA459D}"/>
              </a:ext>
            </a:extLst>
          </p:cNvPr>
          <p:cNvPicPr/>
          <p:nvPr/>
        </p:nvPicPr>
        <p:blipFill>
          <a:blip r:embed="rId3"/>
          <a:stretch>
            <a:fillRect/>
          </a:stretch>
        </p:blipFill>
        <p:spPr>
          <a:xfrm>
            <a:off x="3429975" y="1851265"/>
            <a:ext cx="2592288" cy="881344"/>
          </a:xfrm>
          <a:prstGeom prst="rect">
            <a:avLst/>
          </a:prstGeom>
        </p:spPr>
      </p:pic>
      <mc:AlternateContent xmlns:mc="http://schemas.openxmlformats.org/markup-compatibility/2006">
        <mc:Choice xmlns:a14="http://schemas.microsoft.com/office/drawing/2010/main" Requires="a14">
          <p:sp>
            <p:nvSpPr>
              <p:cNvPr id="9" name="TextBox 8">
                <a:extLst>
                  <a:ext uri="{FF2B5EF4-FFF2-40B4-BE49-F238E27FC236}">
                    <a16:creationId xmlns:a16="http://schemas.microsoft.com/office/drawing/2014/main" id="{2C458AE5-DCD3-4C58-B5FE-E415859A4031}"/>
                  </a:ext>
                </a:extLst>
              </p:cNvPr>
              <p:cNvSpPr txBox="1"/>
              <p:nvPr/>
            </p:nvSpPr>
            <p:spPr>
              <a:xfrm>
                <a:off x="954827" y="2750465"/>
                <a:ext cx="7542584" cy="1015663"/>
              </a:xfrm>
              <a:prstGeom prst="rect">
                <a:avLst/>
              </a:prstGeom>
              <a:noFill/>
            </p:spPr>
            <p:txBody>
              <a:bodyPr wrap="square">
                <a:spAutoFit/>
              </a:bodyPr>
              <a:lstStyle/>
              <a:p>
                <a:pPr indent="288290" algn="just"/>
                <a14:m>
                  <m:oMath xmlns:m="http://schemas.openxmlformats.org/officeDocument/2006/math">
                    <m:sSub>
                      <m:sSubPr>
                        <m:ctrlPr>
                          <a:rPr lang="ru-RU" sz="2000" i="1" smtClean="0">
                            <a:effectLst/>
                            <a:latin typeface="Cambria Math" panose="02040503050406030204" pitchFamily="18" charset="0"/>
                            <a:ea typeface="Times New Roman" panose="02020603050405020304" pitchFamily="18" charset="0"/>
                          </a:rPr>
                        </m:ctrlPr>
                      </m:sSubPr>
                      <m:e>
                        <m:r>
                          <a:rPr lang="en-US" sz="2000" i="1">
                            <a:solidFill>
                              <a:srgbClr val="000000"/>
                            </a:solidFill>
                            <a:effectLst/>
                            <a:latin typeface="Cambria Math" panose="02040503050406030204" pitchFamily="18" charset="0"/>
                            <a:ea typeface="Times New Roman" panose="02020603050405020304" pitchFamily="18" charset="0"/>
                          </a:rPr>
                          <m:t>𝑊</m:t>
                        </m:r>
                      </m:e>
                      <m:sub>
                        <m:r>
                          <a:rPr lang="en-US" sz="2000" i="1">
                            <a:solidFill>
                              <a:srgbClr val="000000"/>
                            </a:solidFill>
                            <a:effectLst/>
                            <a:latin typeface="Cambria Math" panose="02040503050406030204" pitchFamily="18" charset="0"/>
                            <a:ea typeface="Times New Roman" panose="02020603050405020304" pitchFamily="18" charset="0"/>
                          </a:rPr>
                          <m:t>𝜏</m:t>
                        </m:r>
                      </m:sub>
                    </m:sSub>
                    <m:r>
                      <a:rPr lang="en-US" sz="2000" i="1">
                        <a:solidFill>
                          <a:srgbClr val="000000"/>
                        </a:solidFill>
                        <a:effectLst/>
                        <a:latin typeface="Cambria Math" panose="02040503050406030204" pitchFamily="18" charset="0"/>
                        <a:ea typeface="Times New Roman" panose="02020603050405020304" pitchFamily="18" charset="0"/>
                      </a:rPr>
                      <m:t>=</m:t>
                    </m:r>
                    <m:sSub>
                      <m:sSubPr>
                        <m:ctrlPr>
                          <a:rPr lang="ru-RU" sz="2000" i="1">
                            <a:effectLst/>
                            <a:latin typeface="Cambria Math" panose="02040503050406030204" pitchFamily="18" charset="0"/>
                            <a:ea typeface="Times New Roman" panose="02020603050405020304" pitchFamily="18" charset="0"/>
                          </a:rPr>
                        </m:ctrlPr>
                      </m:sSubPr>
                      <m:e>
                        <m:r>
                          <a:rPr lang="en-US" sz="2000" i="1">
                            <a:solidFill>
                              <a:srgbClr val="000000"/>
                            </a:solidFill>
                            <a:effectLst/>
                            <a:latin typeface="Cambria Math" panose="02040503050406030204" pitchFamily="18" charset="0"/>
                            <a:ea typeface="Times New Roman" panose="02020603050405020304" pitchFamily="18" charset="0"/>
                          </a:rPr>
                          <m:t>𝑤</m:t>
                        </m:r>
                      </m:e>
                      <m:sub>
                        <m:r>
                          <a:rPr lang="en-US" sz="2000" i="1">
                            <a:solidFill>
                              <a:srgbClr val="000000"/>
                            </a:solidFill>
                            <a:effectLst/>
                            <a:latin typeface="Cambria Math" panose="02040503050406030204" pitchFamily="18" charset="0"/>
                            <a:ea typeface="Times New Roman" panose="02020603050405020304" pitchFamily="18" charset="0"/>
                          </a:rPr>
                          <m:t>𝜏</m:t>
                        </m:r>
                      </m:sub>
                    </m:sSub>
                    <m:sSup>
                      <m:sSupPr>
                        <m:ctrlPr>
                          <a:rPr lang="ru-RU" sz="2000" i="1">
                            <a:effectLst/>
                            <a:latin typeface="Cambria Math" panose="02040503050406030204" pitchFamily="18" charset="0"/>
                            <a:ea typeface="Times New Roman" panose="02020603050405020304" pitchFamily="18" charset="0"/>
                          </a:rPr>
                        </m:ctrlPr>
                      </m:sSupPr>
                      <m:e>
                        <m:r>
                          <a:rPr lang="en-US" sz="2000" i="1">
                            <a:solidFill>
                              <a:srgbClr val="000000"/>
                            </a:solidFill>
                            <a:effectLst/>
                            <a:latin typeface="Cambria Math" panose="02040503050406030204" pitchFamily="18" charset="0"/>
                            <a:ea typeface="Times New Roman" panose="02020603050405020304" pitchFamily="18" charset="0"/>
                          </a:rPr>
                          <m:t>𝜏</m:t>
                        </m:r>
                      </m:e>
                      <m:sup>
                        <m:r>
                          <a:rPr lang="en-US" sz="2000" i="1">
                            <a:solidFill>
                              <a:srgbClr val="000000"/>
                            </a:solidFill>
                            <a:effectLst/>
                            <a:latin typeface="Cambria Math" panose="02040503050406030204" pitchFamily="18" charset="0"/>
                            <a:ea typeface="Times New Roman" panose="02020603050405020304" pitchFamily="18" charset="0"/>
                          </a:rPr>
                          <m:t>𝑜</m:t>
                        </m:r>
                      </m:sup>
                    </m:sSup>
                  </m:oMath>
                </a14:m>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векторы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үдеудің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тангециал</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және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жанама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құраушылары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ал</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r>
                          <a:rPr lang="en-US" sz="2000" i="1">
                            <a:solidFill>
                              <a:srgbClr val="000000"/>
                            </a:solidFill>
                            <a:effectLst/>
                            <a:latin typeface="Cambria Math" panose="02040503050406030204" pitchFamily="18" charset="0"/>
                            <a:ea typeface="Times New Roman" panose="02020603050405020304" pitchFamily="18" charset="0"/>
                          </a:rPr>
                          <m:t>𝑊</m:t>
                        </m:r>
                      </m:e>
                      <m:sub>
                        <m:r>
                          <a:rPr lang="en-US" sz="2000" i="1">
                            <a:solidFill>
                              <a:srgbClr val="000000"/>
                            </a:solidFill>
                            <a:effectLst/>
                            <a:latin typeface="Cambria Math" panose="02040503050406030204" pitchFamily="18" charset="0"/>
                            <a:ea typeface="Times New Roman" panose="02020603050405020304" pitchFamily="18" charset="0"/>
                          </a:rPr>
                          <m:t>𝑛</m:t>
                        </m:r>
                      </m:sub>
                    </m:sSub>
                    <m:r>
                      <a:rPr lang="en-US" sz="2000" i="1">
                        <a:solidFill>
                          <a:srgbClr val="000000"/>
                        </a:solidFill>
                        <a:effectLst/>
                        <a:latin typeface="Cambria Math" panose="02040503050406030204" pitchFamily="18" charset="0"/>
                        <a:ea typeface="Times New Roman" panose="02020603050405020304" pitchFamily="18" charset="0"/>
                      </a:rPr>
                      <m:t>=</m:t>
                    </m:r>
                    <m:sSub>
                      <m:sSubPr>
                        <m:ctrlPr>
                          <a:rPr lang="ru-RU" sz="2000" i="1">
                            <a:effectLst/>
                            <a:latin typeface="Cambria Math" panose="02040503050406030204" pitchFamily="18" charset="0"/>
                            <a:ea typeface="Times New Roman" panose="02020603050405020304" pitchFamily="18" charset="0"/>
                          </a:rPr>
                        </m:ctrlPr>
                      </m:sSubPr>
                      <m:e>
                        <m:r>
                          <a:rPr lang="en-US" sz="2000" i="1">
                            <a:solidFill>
                              <a:srgbClr val="000000"/>
                            </a:solidFill>
                            <a:effectLst/>
                            <a:latin typeface="Cambria Math" panose="02040503050406030204" pitchFamily="18" charset="0"/>
                            <a:ea typeface="Times New Roman" panose="02020603050405020304" pitchFamily="18" charset="0"/>
                          </a:rPr>
                          <m:t>𝑤</m:t>
                        </m:r>
                      </m:e>
                      <m:sub>
                        <m:r>
                          <a:rPr lang="en-US" sz="2000" i="1">
                            <a:solidFill>
                              <a:srgbClr val="000000"/>
                            </a:solidFill>
                            <a:effectLst/>
                            <a:latin typeface="Cambria Math" panose="02040503050406030204" pitchFamily="18" charset="0"/>
                            <a:ea typeface="Times New Roman" panose="02020603050405020304" pitchFamily="18" charset="0"/>
                          </a:rPr>
                          <m:t>𝑛</m:t>
                        </m:r>
                      </m:sub>
                    </m:sSub>
                    <m:sSup>
                      <m:sSupPr>
                        <m:ctrlPr>
                          <a:rPr lang="ru-RU" sz="2000" i="1">
                            <a:effectLst/>
                            <a:latin typeface="Cambria Math" panose="02040503050406030204" pitchFamily="18" charset="0"/>
                            <a:ea typeface="Times New Roman" panose="02020603050405020304" pitchFamily="18" charset="0"/>
                          </a:rPr>
                        </m:ctrlPr>
                      </m:sSupPr>
                      <m:e>
                        <m:r>
                          <a:rPr lang="en-US" sz="2000" i="1">
                            <a:solidFill>
                              <a:srgbClr val="000000"/>
                            </a:solidFill>
                            <a:effectLst/>
                            <a:latin typeface="Cambria Math" panose="02040503050406030204" pitchFamily="18" charset="0"/>
                            <a:ea typeface="Times New Roman" panose="02020603050405020304" pitchFamily="18" charset="0"/>
                          </a:rPr>
                          <m:t>𝑛</m:t>
                        </m:r>
                      </m:e>
                      <m:sup>
                        <m:r>
                          <a:rPr lang="en-US" sz="2000" i="1">
                            <a:solidFill>
                              <a:srgbClr val="000000"/>
                            </a:solidFill>
                            <a:effectLst/>
                            <a:latin typeface="Cambria Math" panose="02040503050406030204" pitchFamily="18" charset="0"/>
                            <a:ea typeface="Times New Roman" panose="02020603050405020304" pitchFamily="18" charset="0"/>
                          </a:rPr>
                          <m:t>𝑜</m:t>
                        </m:r>
                      </m:sup>
                    </m:sSup>
                  </m:oMath>
                </a14:m>
                <a:r>
                  <a:rPr lang="en-US" sz="2000" dirty="0">
                    <a:solidFill>
                      <a:srgbClr val="000000"/>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векторы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нормаль</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құраушысы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деп</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аталады</a:t>
                </a:r>
                <a:r>
                  <a:rPr lang="en-US"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p:txBody>
          </p:sp>
        </mc:Choice>
        <mc:Fallback>
          <p:sp>
            <p:nvSpPr>
              <p:cNvPr id="9" name="TextBox 8">
                <a:extLst>
                  <a:ext uri="{FF2B5EF4-FFF2-40B4-BE49-F238E27FC236}">
                    <a16:creationId xmlns:a16="http://schemas.microsoft.com/office/drawing/2014/main" id="{2C458AE5-DCD3-4C58-B5FE-E415859A4031}"/>
                  </a:ext>
                </a:extLst>
              </p:cNvPr>
              <p:cNvSpPr txBox="1">
                <a:spLocks noRot="1" noChangeAspect="1" noMove="1" noResize="1" noEditPoints="1" noAdjustHandles="1" noChangeArrowheads="1" noChangeShapeType="1" noTextEdit="1"/>
              </p:cNvSpPr>
              <p:nvPr/>
            </p:nvSpPr>
            <p:spPr>
              <a:xfrm>
                <a:off x="954827" y="2750465"/>
                <a:ext cx="7542584" cy="1015663"/>
              </a:xfrm>
              <a:prstGeom prst="rect">
                <a:avLst/>
              </a:prstGeom>
              <a:blipFill>
                <a:blip r:embed="rId4"/>
                <a:stretch>
                  <a:fillRect l="-889" t="-4192" r="-808" b="-9581"/>
                </a:stretch>
              </a:blipFill>
            </p:spPr>
            <p:txBody>
              <a:bodyPr/>
              <a:lstStyle/>
              <a:p>
                <a:r>
                  <a:rPr lang="ru-RU">
                    <a:noFill/>
                  </a:rPr>
                  <a:t> </a:t>
                </a:r>
              </a:p>
            </p:txBody>
          </p:sp>
        </mc:Fallback>
      </mc:AlternateContent>
      <p:pic>
        <p:nvPicPr>
          <p:cNvPr id="10" name="Рисунок 9">
            <a:extLst>
              <a:ext uri="{FF2B5EF4-FFF2-40B4-BE49-F238E27FC236}">
                <a16:creationId xmlns:a16="http://schemas.microsoft.com/office/drawing/2014/main" id="{9731DD61-0AFE-4F9D-9C16-0B099E2BDF26}"/>
              </a:ext>
            </a:extLst>
          </p:cNvPr>
          <p:cNvPicPr/>
          <p:nvPr/>
        </p:nvPicPr>
        <p:blipFill>
          <a:blip r:embed="rId5"/>
          <a:stretch>
            <a:fillRect/>
          </a:stretch>
        </p:blipFill>
        <p:spPr>
          <a:xfrm>
            <a:off x="3275855" y="3753315"/>
            <a:ext cx="2779263" cy="1015663"/>
          </a:xfrm>
          <a:prstGeom prst="rect">
            <a:avLst/>
          </a:prstGeom>
        </p:spPr>
      </p:pic>
      <mc:AlternateContent xmlns:mc="http://schemas.openxmlformats.org/markup-compatibility/2006">
        <mc:Choice xmlns:a14="http://schemas.microsoft.com/office/drawing/2010/main" Requires="a14">
          <p:sp>
            <p:nvSpPr>
              <p:cNvPr id="11" name="TextBox 10">
                <a:extLst>
                  <a:ext uri="{FF2B5EF4-FFF2-40B4-BE49-F238E27FC236}">
                    <a16:creationId xmlns:a16="http://schemas.microsoft.com/office/drawing/2014/main" id="{7CCE25CC-F616-4820-9CD5-062A20DC7C98}"/>
                  </a:ext>
                </a:extLst>
              </p:cNvPr>
              <p:cNvSpPr txBox="1"/>
              <p:nvPr/>
            </p:nvSpPr>
            <p:spPr>
              <a:xfrm>
                <a:off x="900357" y="4882819"/>
                <a:ext cx="7560840" cy="707886"/>
              </a:xfrm>
              <a:prstGeom prst="rect">
                <a:avLst/>
              </a:prstGeom>
              <a:noFill/>
            </p:spPr>
            <p:txBody>
              <a:bodyPr wrap="square">
                <a:spAutoFit/>
              </a:bodyPr>
              <a:lstStyle/>
              <a:p>
                <a:pPr indent="288290" algn="just"/>
                <a:r>
                  <a:rPr lang="en-US" sz="2000" dirty="0" err="1">
                    <a:solidFill>
                      <a:srgbClr val="000000"/>
                    </a:solidFill>
                    <a:effectLst/>
                    <a:latin typeface="Constantia" panose="02030602050306030303" pitchFamily="18" charset="0"/>
                    <a:ea typeface="Times New Roman" panose="02020603050405020304" pitchFamily="18" charset="0"/>
                  </a:rPr>
                  <a:t>Үдеу</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модулі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i="1" dirty="0">
                    <a:solidFill>
                      <a:srgbClr val="000000"/>
                    </a:solidFill>
                    <a:effectLst/>
                    <a:latin typeface="Constantia" panose="02030602050306030303" pitchFamily="18" charset="0"/>
                    <a:ea typeface="Times New Roman" panose="02020603050405020304" pitchFamily="18" charset="0"/>
                  </a:rPr>
                  <a:t>W</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векторы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бас</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нормаль</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арасындағы</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r>
                      <a:rPr lang="en-US" sz="2000" i="1">
                        <a:solidFill>
                          <a:srgbClr val="000000"/>
                        </a:solidFill>
                        <a:effectLst/>
                        <a:latin typeface="Cambria Math" panose="02040503050406030204" pitchFamily="18" charset="0"/>
                        <a:ea typeface="Times New Roman" panose="02020603050405020304" pitchFamily="18" charset="0"/>
                      </a:rPr>
                      <m:t>𝜇</m:t>
                    </m:r>
                  </m:oMath>
                </a14:m>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бұрышы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келесі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теңдеуден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анықталады</a:t>
                </a:r>
                <a:r>
                  <a:rPr lang="en-US"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p:txBody>
          </p:sp>
        </mc:Choice>
        <mc:Fallback>
          <p:sp>
            <p:nvSpPr>
              <p:cNvPr id="11" name="TextBox 10">
                <a:extLst>
                  <a:ext uri="{FF2B5EF4-FFF2-40B4-BE49-F238E27FC236}">
                    <a16:creationId xmlns:a16="http://schemas.microsoft.com/office/drawing/2014/main" id="{7CCE25CC-F616-4820-9CD5-062A20DC7C98}"/>
                  </a:ext>
                </a:extLst>
              </p:cNvPr>
              <p:cNvSpPr txBox="1">
                <a:spLocks noRot="1" noChangeAspect="1" noMove="1" noResize="1" noEditPoints="1" noAdjustHandles="1" noChangeArrowheads="1" noChangeShapeType="1" noTextEdit="1"/>
              </p:cNvSpPr>
              <p:nvPr/>
            </p:nvSpPr>
            <p:spPr>
              <a:xfrm>
                <a:off x="900357" y="4882819"/>
                <a:ext cx="7560840" cy="707886"/>
              </a:xfrm>
              <a:prstGeom prst="rect">
                <a:avLst/>
              </a:prstGeom>
              <a:blipFill>
                <a:blip r:embed="rId6"/>
                <a:stretch>
                  <a:fillRect l="-887" t="-6897" b="-14655"/>
                </a:stretch>
              </a:blipFill>
            </p:spPr>
            <p:txBody>
              <a:bodyPr/>
              <a:lstStyle/>
              <a:p>
                <a:r>
                  <a:rPr lang="ru-RU">
                    <a:noFill/>
                  </a:rPr>
                  <a:t> </a:t>
                </a:r>
              </a:p>
            </p:txBody>
          </p:sp>
        </mc:Fallback>
      </mc:AlternateContent>
      <p:pic>
        <p:nvPicPr>
          <p:cNvPr id="12" name="Рисунок 11">
            <a:extLst>
              <a:ext uri="{FF2B5EF4-FFF2-40B4-BE49-F238E27FC236}">
                <a16:creationId xmlns:a16="http://schemas.microsoft.com/office/drawing/2014/main" id="{BA1BDB56-A35A-44A3-AD90-D15C977B1D31}"/>
              </a:ext>
            </a:extLst>
          </p:cNvPr>
          <p:cNvPicPr/>
          <p:nvPr/>
        </p:nvPicPr>
        <p:blipFill>
          <a:blip r:embed="rId7"/>
          <a:stretch>
            <a:fillRect/>
          </a:stretch>
        </p:blipFill>
        <p:spPr>
          <a:xfrm>
            <a:off x="4211960" y="5771828"/>
            <a:ext cx="1347207" cy="707886"/>
          </a:xfrm>
          <a:prstGeom prst="rect">
            <a:avLst/>
          </a:prstGeom>
        </p:spPr>
      </p:pic>
    </p:spTree>
    <p:extLst>
      <p:ext uri="{BB962C8B-B14F-4D97-AF65-F5344CB8AC3E}">
        <p14:creationId xmlns:p14="http://schemas.microsoft.com/office/powerpoint/2010/main" val="2970764394"/>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6" name="TextBox 5">
                <a:extLst>
                  <a:ext uri="{FF2B5EF4-FFF2-40B4-BE49-F238E27FC236}">
                    <a16:creationId xmlns:a16="http://schemas.microsoft.com/office/drawing/2014/main" id="{BABD7B94-3062-48CA-8B3D-41C95597D6AA}"/>
                  </a:ext>
                </a:extLst>
              </p:cNvPr>
              <p:cNvSpPr txBox="1"/>
              <p:nvPr/>
            </p:nvSpPr>
            <p:spPr>
              <a:xfrm>
                <a:off x="1151620" y="620688"/>
                <a:ext cx="7452828" cy="4955203"/>
              </a:xfrm>
              <a:prstGeom prst="rect">
                <a:avLst/>
              </a:prstGeom>
              <a:noFill/>
            </p:spPr>
            <p:txBody>
              <a:bodyPr wrap="square">
                <a:spAutoFit/>
              </a:bodyPr>
              <a:lstStyle/>
              <a:p>
                <a:pPr indent="288290" algn="just"/>
                <a:r>
                  <a:rPr lang="en-US" sz="2400" i="1" dirty="0" err="1">
                    <a:solidFill>
                      <a:srgbClr val="000000"/>
                    </a:solidFill>
                    <a:effectLst/>
                    <a:latin typeface="Constantia" panose="02030602050306030303" pitchFamily="18" charset="0"/>
                    <a:ea typeface="Times New Roman" panose="02020603050405020304" pitchFamily="18" charset="0"/>
                  </a:rPr>
                  <a:t>Механикалық</a:t>
                </a:r>
                <a:r>
                  <a:rPr lang="en-US" sz="2400" i="1" dirty="0">
                    <a:solidFill>
                      <a:srgbClr val="000000"/>
                    </a:solidFill>
                    <a:effectLst/>
                    <a:latin typeface="Constantia" panose="02030602050306030303" pitchFamily="18" charset="0"/>
                    <a:ea typeface="Times New Roman" panose="02020603050405020304" pitchFamily="18" charset="0"/>
                  </a:rPr>
                  <a:t> </a:t>
                </a:r>
                <a:r>
                  <a:rPr lang="en-US" sz="2400" i="1" dirty="0" err="1">
                    <a:solidFill>
                      <a:srgbClr val="000000"/>
                    </a:solidFill>
                    <a:effectLst/>
                    <a:latin typeface="Constantia" panose="02030602050306030303" pitchFamily="18" charset="0"/>
                    <a:ea typeface="Times New Roman" panose="02020603050405020304" pitchFamily="18" charset="0"/>
                  </a:rPr>
                  <a:t>жүйе</a:t>
                </a:r>
                <a:r>
                  <a:rPr lang="en-US" sz="2400" i="1" dirty="0">
                    <a:solidFill>
                      <a:srgbClr val="000000"/>
                    </a:solidFill>
                    <a:effectLst/>
                    <a:latin typeface="Constantia" panose="02030602050306030303" pitchFamily="18" charset="0"/>
                    <a:ea typeface="Times New Roman" panose="02020603050405020304" pitchFamily="18" charset="0"/>
                  </a:rPr>
                  <a:t>. </a:t>
                </a:r>
                <a:r>
                  <a:rPr lang="en-US" sz="2400" i="1" dirty="0" err="1">
                    <a:solidFill>
                      <a:srgbClr val="000000"/>
                    </a:solidFill>
                    <a:effectLst/>
                    <a:latin typeface="Constantia" panose="02030602050306030303" pitchFamily="18" charset="0"/>
                    <a:ea typeface="Times New Roman" panose="02020603050405020304" pitchFamily="18" charset="0"/>
                  </a:rPr>
                  <a:t>Еркіндік</a:t>
                </a:r>
                <a:r>
                  <a:rPr lang="en-US" sz="2400" i="1" dirty="0">
                    <a:solidFill>
                      <a:srgbClr val="000000"/>
                    </a:solidFill>
                    <a:effectLst/>
                    <a:latin typeface="Constantia" panose="02030602050306030303" pitchFamily="18" charset="0"/>
                    <a:ea typeface="Times New Roman" panose="02020603050405020304" pitchFamily="18" charset="0"/>
                  </a:rPr>
                  <a:t> </a:t>
                </a:r>
                <a:r>
                  <a:rPr lang="en-US" sz="2400" i="1" dirty="0" err="1">
                    <a:solidFill>
                      <a:srgbClr val="000000"/>
                    </a:solidFill>
                    <a:effectLst/>
                    <a:latin typeface="Constantia" panose="02030602050306030303" pitchFamily="18" charset="0"/>
                    <a:ea typeface="Times New Roman" panose="02020603050405020304" pitchFamily="18" charset="0"/>
                  </a:rPr>
                  <a:t>дәреже</a:t>
                </a:r>
                <a:r>
                  <a:rPr lang="en-US" sz="2400" i="1" dirty="0">
                    <a:solidFill>
                      <a:srgbClr val="000000"/>
                    </a:solidFill>
                    <a:effectLst/>
                    <a:latin typeface="Constantia" panose="02030602050306030303" pitchFamily="18" charset="0"/>
                    <a:ea typeface="Times New Roman" panose="02020603050405020304" pitchFamily="18" charset="0"/>
                  </a:rPr>
                  <a:t> </a:t>
                </a:r>
                <a:r>
                  <a:rPr lang="en-US" sz="2400" i="1" dirty="0" err="1">
                    <a:solidFill>
                      <a:srgbClr val="000000"/>
                    </a:solidFill>
                    <a:effectLst/>
                    <a:latin typeface="Constantia" panose="02030602050306030303" pitchFamily="18" charset="0"/>
                    <a:ea typeface="Times New Roman" panose="02020603050405020304" pitchFamily="18" charset="0"/>
                  </a:rPr>
                  <a:t>саны</a:t>
                </a:r>
                <a:r>
                  <a:rPr lang="en-US" sz="2400" i="1" dirty="0">
                    <a:solidFill>
                      <a:srgbClr val="000000"/>
                    </a:solidFill>
                    <a:effectLst/>
                    <a:latin typeface="Constantia" panose="02030602050306030303" pitchFamily="18" charset="0"/>
                    <a:ea typeface="Times New Roman" panose="02020603050405020304" pitchFamily="18" charset="0"/>
                  </a:rPr>
                  <a:t>. </a:t>
                </a:r>
                <a:endParaRPr lang="ru-RU" sz="1400" dirty="0">
                  <a:effectLst/>
                  <a:latin typeface="Constantia" panose="02030602050306030303" pitchFamily="18" charset="0"/>
                  <a:ea typeface="Times New Roman" panose="02020603050405020304" pitchFamily="18" charset="0"/>
                </a:endParaRPr>
              </a:p>
              <a:p>
                <a:pPr indent="288290" algn="just"/>
                <a:r>
                  <a:rPr lang="en-US" sz="2400" dirty="0" err="1">
                    <a:solidFill>
                      <a:srgbClr val="000000"/>
                    </a:solidFill>
                    <a:effectLst/>
                    <a:latin typeface="Constantia" panose="02030602050306030303" pitchFamily="18" charset="0"/>
                    <a:ea typeface="Times New Roman" panose="02020603050405020304" pitchFamily="18" charset="0"/>
                  </a:rPr>
                  <a:t>Механикалық</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жүйе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деп</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әрбір</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нүктенің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қозғалысы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жүйенің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басқа</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нүктенің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орны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мен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қозғалысына</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тәуелді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материялық</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нүктенің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жиынтығын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айтады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i="1" dirty="0">
                    <a:solidFill>
                      <a:srgbClr val="000000"/>
                    </a:solidFill>
                    <a:effectLst/>
                    <a:latin typeface="Constantia" panose="02030602050306030303" pitchFamily="18" charset="0"/>
                    <a:ea typeface="Times New Roman" panose="02020603050405020304" pitchFamily="18" charset="0"/>
                  </a:rPr>
                  <a:t>n</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жүйенің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нүктелер</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саны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болсын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Әрбір</a:t>
                </a:r>
                <a:r>
                  <a:rPr lang="en-US" sz="24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sSub>
                      <m:sSubPr>
                        <m:ctrlPr>
                          <a:rPr lang="ru-RU" sz="2400" i="1">
                            <a:effectLst/>
                            <a:latin typeface="Cambria Math" panose="02040503050406030204" pitchFamily="18" charset="0"/>
                            <a:ea typeface="Times New Roman" panose="02020603050405020304" pitchFamily="18" charset="0"/>
                          </a:rPr>
                        </m:ctrlPr>
                      </m:sSubPr>
                      <m:e>
                        <m:r>
                          <a:rPr lang="en-US" sz="2400" i="1">
                            <a:solidFill>
                              <a:srgbClr val="000000"/>
                            </a:solidFill>
                            <a:effectLst/>
                            <a:latin typeface="Cambria Math" panose="02040503050406030204" pitchFamily="18" charset="0"/>
                            <a:ea typeface="Times New Roman" panose="02020603050405020304" pitchFamily="18" charset="0"/>
                          </a:rPr>
                          <m:t>𝑣</m:t>
                        </m:r>
                      </m:e>
                      <m:sub>
                        <m:r>
                          <a:rPr lang="en-US" sz="2400" i="1">
                            <a:solidFill>
                              <a:srgbClr val="000000"/>
                            </a:solidFill>
                            <a:effectLst/>
                            <a:latin typeface="Cambria Math" panose="02040503050406030204" pitchFamily="18" charset="0"/>
                            <a:ea typeface="Times New Roman" panose="02020603050405020304" pitchFamily="18" charset="0"/>
                          </a:rPr>
                          <m:t>𝑟</m:t>
                        </m:r>
                      </m:sub>
                    </m:sSub>
                    <m:r>
                      <a:rPr lang="en-US" sz="2400" i="1">
                        <a:solidFill>
                          <a:srgbClr val="000000"/>
                        </a:solidFill>
                        <a:effectLst/>
                        <a:latin typeface="Cambria Math" panose="02040503050406030204" pitchFamily="18" charset="0"/>
                        <a:ea typeface="Times New Roman" panose="02020603050405020304" pitchFamily="18" charset="0"/>
                      </a:rPr>
                      <m:t>=</m:t>
                    </m:r>
                    <m:acc>
                      <m:accPr>
                        <m:chr m:val="⃗"/>
                        <m:ctrlPr>
                          <a:rPr lang="ru-RU" sz="2400" i="1">
                            <a:effectLst/>
                            <a:latin typeface="Cambria Math" panose="02040503050406030204" pitchFamily="18" charset="0"/>
                            <a:ea typeface="Times New Roman" panose="02020603050405020304" pitchFamily="18" charset="0"/>
                          </a:rPr>
                        </m:ctrlPr>
                      </m:accPr>
                      <m:e>
                        <m:r>
                          <a:rPr lang="en-US" sz="2400" i="1">
                            <a:solidFill>
                              <a:srgbClr val="000000"/>
                            </a:solidFill>
                            <a:effectLst/>
                            <a:latin typeface="Cambria Math" panose="02040503050406030204" pitchFamily="18" charset="0"/>
                            <a:ea typeface="Times New Roman" panose="02020603050405020304" pitchFamily="18" charset="0"/>
                          </a:rPr>
                          <m:t>𝑟</m:t>
                        </m:r>
                      </m:e>
                    </m:acc>
                  </m:oMath>
                </a14:m>
                <a:r>
                  <a:rPr lang="en-US" sz="24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r>
                      <a:rPr lang="en-US" sz="2400" i="1">
                        <a:solidFill>
                          <a:srgbClr val="000000"/>
                        </a:solidFill>
                        <a:effectLst/>
                        <a:latin typeface="Cambria Math" panose="02040503050406030204" pitchFamily="18" charset="0"/>
                        <a:ea typeface="Times New Roman" panose="02020603050405020304" pitchFamily="18" charset="0"/>
                      </a:rPr>
                      <m:t>𝜈</m:t>
                    </m:r>
                    <m:r>
                      <a:rPr lang="en-US" sz="2400" i="1">
                        <a:solidFill>
                          <a:srgbClr val="000000"/>
                        </a:solidFill>
                        <a:effectLst/>
                        <a:latin typeface="Cambria Math" panose="02040503050406030204" pitchFamily="18" charset="0"/>
                        <a:ea typeface="Times New Roman" panose="02020603050405020304" pitchFamily="18" charset="0"/>
                      </a:rPr>
                      <m:t>=1, 2,…, </m:t>
                    </m:r>
                    <m:r>
                      <a:rPr lang="en-US" sz="2400" i="1">
                        <a:solidFill>
                          <a:srgbClr val="000000"/>
                        </a:solidFill>
                        <a:effectLst/>
                        <a:latin typeface="Cambria Math" panose="02040503050406030204" pitchFamily="18" charset="0"/>
                        <a:ea typeface="Times New Roman" panose="02020603050405020304" pitchFamily="18" charset="0"/>
                      </a:rPr>
                      <m:t>𝑛</m:t>
                    </m:r>
                  </m:oMath>
                </a14:m>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нүктенің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таңдап</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алынған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жүйеге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байланысты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орны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оның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i="1" dirty="0">
                    <a:solidFill>
                      <a:srgbClr val="000000"/>
                    </a:solidFill>
                    <a:effectLst/>
                    <a:latin typeface="Constantia" panose="02030602050306030303" pitchFamily="18" charset="0"/>
                    <a:ea typeface="Times New Roman" panose="02020603050405020304" pitchFamily="18" charset="0"/>
                  </a:rPr>
                  <a:t>x, y, z</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координатасымен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анықталатындықтан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онда</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жүйенің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орны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конфигурациясы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белгілі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болады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әрине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егер</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жүйенің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барлық</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нүктелерінің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координаттары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белгілі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болса</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яғни</a:t>
                </a:r>
                <a:r>
                  <a:rPr lang="en-US" sz="2400" dirty="0">
                    <a:solidFill>
                      <a:srgbClr val="000000"/>
                    </a:solidFill>
                    <a:effectLst/>
                    <a:latin typeface="Constantia" panose="02030602050306030303" pitchFamily="18" charset="0"/>
                    <a:ea typeface="Times New Roman" panose="02020603050405020304" pitchFamily="18" charset="0"/>
                  </a:rPr>
                  <a:t> </a:t>
                </a:r>
                <a:endParaRPr lang="ru-RU" sz="1400" dirty="0">
                  <a:effectLst/>
                  <a:latin typeface="Constantia" panose="02030602050306030303" pitchFamily="18" charset="0"/>
                  <a:ea typeface="Times New Roman" panose="02020603050405020304" pitchFamily="18" charset="0"/>
                </a:endParaRPr>
              </a:p>
              <a:p>
                <a:pPr indent="288290" algn="just"/>
                <a:r>
                  <a:rPr lang="en-US" sz="2400" dirty="0">
                    <a:effectLst/>
                    <a:latin typeface="Constantia" panose="02030602050306030303" pitchFamily="18" charset="0"/>
                    <a:ea typeface="Times New Roman" panose="02020603050405020304" pitchFamily="18" charset="0"/>
                  </a:rPr>
                  <a:t> </a:t>
                </a:r>
                <a:endParaRPr lang="ru-RU" sz="1400" dirty="0">
                  <a:effectLst/>
                  <a:latin typeface="Constantia" panose="02030602050306030303" pitchFamily="18" charset="0"/>
                  <a:ea typeface="Times New Roman" panose="02020603050405020304" pitchFamily="18" charset="0"/>
                </a:endParaRPr>
              </a:p>
              <a:p>
                <a:pPr indent="288290" algn="ctr"/>
                <a:r>
                  <a:rPr lang="en-US" sz="2800" i="1" dirty="0">
                    <a:solidFill>
                      <a:srgbClr val="000000"/>
                    </a:solidFill>
                    <a:effectLst/>
                    <a:latin typeface="Constantia" panose="02030602050306030303" pitchFamily="18" charset="0"/>
                    <a:ea typeface="Times New Roman" panose="02020603050405020304" pitchFamily="18" charset="0"/>
                  </a:rPr>
                  <a:t>x</a:t>
                </a:r>
                <a:r>
                  <a:rPr lang="en-US" sz="2800" i="1" baseline="-25000" dirty="0">
                    <a:solidFill>
                      <a:srgbClr val="000000"/>
                    </a:solidFill>
                    <a:effectLst/>
                    <a:latin typeface="Constantia" panose="02030602050306030303" pitchFamily="18" charset="0"/>
                    <a:ea typeface="Times New Roman" panose="02020603050405020304" pitchFamily="18" charset="0"/>
                  </a:rPr>
                  <a:t>1</a:t>
                </a:r>
                <a:r>
                  <a:rPr lang="en-US" sz="2800" i="1" dirty="0">
                    <a:solidFill>
                      <a:srgbClr val="000000"/>
                    </a:solidFill>
                    <a:effectLst/>
                    <a:latin typeface="Constantia" panose="02030602050306030303" pitchFamily="18" charset="0"/>
                    <a:ea typeface="Times New Roman" panose="02020603050405020304" pitchFamily="18" charset="0"/>
                  </a:rPr>
                  <a:t>, y</a:t>
                </a:r>
                <a:r>
                  <a:rPr lang="en-US" sz="2800" i="1" baseline="-25000" dirty="0">
                    <a:solidFill>
                      <a:srgbClr val="000000"/>
                    </a:solidFill>
                    <a:effectLst/>
                    <a:latin typeface="Constantia" panose="02030602050306030303" pitchFamily="18" charset="0"/>
                    <a:ea typeface="Times New Roman" panose="02020603050405020304" pitchFamily="18" charset="0"/>
                  </a:rPr>
                  <a:t>1</a:t>
                </a:r>
                <a:r>
                  <a:rPr lang="en-US" sz="2800" i="1" dirty="0">
                    <a:solidFill>
                      <a:srgbClr val="000000"/>
                    </a:solidFill>
                    <a:effectLst/>
                    <a:latin typeface="Constantia" panose="02030602050306030303" pitchFamily="18" charset="0"/>
                    <a:ea typeface="Times New Roman" panose="02020603050405020304" pitchFamily="18" charset="0"/>
                  </a:rPr>
                  <a:t>, z</a:t>
                </a:r>
                <a:r>
                  <a:rPr lang="en-US" sz="2800" i="1" baseline="-25000" dirty="0">
                    <a:solidFill>
                      <a:srgbClr val="000000"/>
                    </a:solidFill>
                    <a:effectLst/>
                    <a:latin typeface="Constantia" panose="02030602050306030303" pitchFamily="18" charset="0"/>
                    <a:ea typeface="Times New Roman" panose="02020603050405020304" pitchFamily="18" charset="0"/>
                  </a:rPr>
                  <a:t>1</a:t>
                </a:r>
                <a:r>
                  <a:rPr lang="en-US" sz="2800" i="1" dirty="0">
                    <a:solidFill>
                      <a:srgbClr val="000000"/>
                    </a:solidFill>
                    <a:effectLst/>
                    <a:latin typeface="Constantia" panose="02030602050306030303" pitchFamily="18" charset="0"/>
                    <a:ea typeface="Times New Roman" panose="02020603050405020304" pitchFamily="18" charset="0"/>
                  </a:rPr>
                  <a:t>, x</a:t>
                </a:r>
                <a:r>
                  <a:rPr lang="en-US" sz="2800" i="1" baseline="-25000" dirty="0">
                    <a:solidFill>
                      <a:srgbClr val="000000"/>
                    </a:solidFill>
                    <a:effectLst/>
                    <a:latin typeface="Constantia" panose="02030602050306030303" pitchFamily="18" charset="0"/>
                    <a:ea typeface="Times New Roman" panose="02020603050405020304" pitchFamily="18" charset="0"/>
                  </a:rPr>
                  <a:t>2</a:t>
                </a:r>
                <a:r>
                  <a:rPr lang="en-US" sz="2800" i="1" dirty="0">
                    <a:solidFill>
                      <a:srgbClr val="000000"/>
                    </a:solidFill>
                    <a:effectLst/>
                    <a:latin typeface="Constantia" panose="02030602050306030303" pitchFamily="18" charset="0"/>
                    <a:ea typeface="Times New Roman" panose="02020603050405020304" pitchFamily="18" charset="0"/>
                  </a:rPr>
                  <a:t>, y</a:t>
                </a:r>
                <a:r>
                  <a:rPr lang="en-US" sz="2800" i="1" baseline="-25000" dirty="0">
                    <a:solidFill>
                      <a:srgbClr val="000000"/>
                    </a:solidFill>
                    <a:effectLst/>
                    <a:latin typeface="Constantia" panose="02030602050306030303" pitchFamily="18" charset="0"/>
                    <a:ea typeface="Times New Roman" panose="02020603050405020304" pitchFamily="18" charset="0"/>
                  </a:rPr>
                  <a:t>2</a:t>
                </a:r>
                <a:r>
                  <a:rPr lang="en-US" sz="2800" i="1" dirty="0">
                    <a:solidFill>
                      <a:srgbClr val="000000"/>
                    </a:solidFill>
                    <a:effectLst/>
                    <a:latin typeface="Constantia" panose="02030602050306030303" pitchFamily="18" charset="0"/>
                    <a:ea typeface="Times New Roman" panose="02020603050405020304" pitchFamily="18" charset="0"/>
                  </a:rPr>
                  <a:t>, z</a:t>
                </a:r>
                <a:r>
                  <a:rPr lang="en-US" sz="2800" i="1" baseline="-25000" dirty="0">
                    <a:solidFill>
                      <a:srgbClr val="000000"/>
                    </a:solidFill>
                    <a:effectLst/>
                    <a:latin typeface="Constantia" panose="02030602050306030303" pitchFamily="18" charset="0"/>
                    <a:ea typeface="Times New Roman" panose="02020603050405020304" pitchFamily="18" charset="0"/>
                  </a:rPr>
                  <a:t>2</a:t>
                </a:r>
                <a:r>
                  <a:rPr lang="en-US" sz="2800" i="1" dirty="0">
                    <a:solidFill>
                      <a:srgbClr val="000000"/>
                    </a:solidFill>
                    <a:effectLst/>
                    <a:latin typeface="Constantia" panose="02030602050306030303" pitchFamily="18" charset="0"/>
                    <a:ea typeface="Times New Roman" panose="02020603050405020304" pitchFamily="18" charset="0"/>
                  </a:rPr>
                  <a:t>, ..., </a:t>
                </a:r>
                <a:r>
                  <a:rPr lang="en-US" sz="2800" i="1" dirty="0" err="1">
                    <a:solidFill>
                      <a:srgbClr val="000000"/>
                    </a:solidFill>
                    <a:effectLst/>
                    <a:latin typeface="Constantia" panose="02030602050306030303" pitchFamily="18" charset="0"/>
                    <a:ea typeface="Times New Roman" panose="02020603050405020304" pitchFamily="18" charset="0"/>
                  </a:rPr>
                  <a:t>x</a:t>
                </a:r>
                <a:r>
                  <a:rPr lang="en-US" sz="2800" i="1" baseline="-25000" dirty="0" err="1">
                    <a:solidFill>
                      <a:srgbClr val="000000"/>
                    </a:solidFill>
                    <a:effectLst/>
                    <a:latin typeface="Constantia" panose="02030602050306030303" pitchFamily="18" charset="0"/>
                    <a:ea typeface="Times New Roman" panose="02020603050405020304" pitchFamily="18" charset="0"/>
                  </a:rPr>
                  <a:t>n</a:t>
                </a:r>
                <a:r>
                  <a:rPr lang="en-US" sz="2800" i="1" dirty="0">
                    <a:solidFill>
                      <a:srgbClr val="000000"/>
                    </a:solidFill>
                    <a:effectLst/>
                    <a:latin typeface="Constantia" panose="02030602050306030303" pitchFamily="18" charset="0"/>
                    <a:ea typeface="Times New Roman" panose="02020603050405020304" pitchFamily="18" charset="0"/>
                  </a:rPr>
                  <a:t>, </a:t>
                </a:r>
                <a:r>
                  <a:rPr lang="en-US" sz="2800" i="1" dirty="0" err="1">
                    <a:solidFill>
                      <a:srgbClr val="000000"/>
                    </a:solidFill>
                    <a:effectLst/>
                    <a:latin typeface="Constantia" panose="02030602050306030303" pitchFamily="18" charset="0"/>
                    <a:ea typeface="Times New Roman" panose="02020603050405020304" pitchFamily="18" charset="0"/>
                  </a:rPr>
                  <a:t>y</a:t>
                </a:r>
                <a:r>
                  <a:rPr lang="en-US" sz="2800" i="1" baseline="-25000" dirty="0" err="1">
                    <a:solidFill>
                      <a:srgbClr val="000000"/>
                    </a:solidFill>
                    <a:effectLst/>
                    <a:latin typeface="Constantia" panose="02030602050306030303" pitchFamily="18" charset="0"/>
                    <a:ea typeface="Times New Roman" panose="02020603050405020304" pitchFamily="18" charset="0"/>
                  </a:rPr>
                  <a:t>n</a:t>
                </a:r>
                <a:r>
                  <a:rPr lang="en-US" sz="2800" i="1" dirty="0">
                    <a:solidFill>
                      <a:srgbClr val="000000"/>
                    </a:solidFill>
                    <a:effectLst/>
                    <a:latin typeface="Constantia" panose="02030602050306030303" pitchFamily="18" charset="0"/>
                    <a:ea typeface="Times New Roman" panose="02020603050405020304" pitchFamily="18" charset="0"/>
                  </a:rPr>
                  <a:t>, </a:t>
                </a:r>
                <a:r>
                  <a:rPr lang="en-US" sz="2800" i="1" dirty="0" err="1">
                    <a:solidFill>
                      <a:srgbClr val="000000"/>
                    </a:solidFill>
                    <a:effectLst/>
                    <a:latin typeface="Constantia" panose="02030602050306030303" pitchFamily="18" charset="0"/>
                    <a:ea typeface="Times New Roman" panose="02020603050405020304" pitchFamily="18" charset="0"/>
                  </a:rPr>
                  <a:t>z</a:t>
                </a:r>
                <a:r>
                  <a:rPr lang="en-US" sz="2800" i="1" baseline="-25000" dirty="0" err="1">
                    <a:solidFill>
                      <a:srgbClr val="000000"/>
                    </a:solidFill>
                    <a:effectLst/>
                    <a:latin typeface="Constantia" panose="02030602050306030303" pitchFamily="18" charset="0"/>
                    <a:ea typeface="Times New Roman" panose="02020603050405020304" pitchFamily="18" charset="0"/>
                  </a:rPr>
                  <a:t>n</a:t>
                </a:r>
                <a:endParaRPr lang="ru-RU" sz="1400" dirty="0">
                  <a:effectLst/>
                  <a:latin typeface="Constantia" panose="02030602050306030303" pitchFamily="18" charset="0"/>
                  <a:ea typeface="Times New Roman" panose="02020603050405020304" pitchFamily="18" charset="0"/>
                </a:endParaRPr>
              </a:p>
            </p:txBody>
          </p:sp>
        </mc:Choice>
        <mc:Fallback>
          <p:sp>
            <p:nvSpPr>
              <p:cNvPr id="6" name="TextBox 5">
                <a:extLst>
                  <a:ext uri="{FF2B5EF4-FFF2-40B4-BE49-F238E27FC236}">
                    <a16:creationId xmlns:a16="http://schemas.microsoft.com/office/drawing/2014/main" id="{BABD7B94-3062-48CA-8B3D-41C95597D6AA}"/>
                  </a:ext>
                </a:extLst>
              </p:cNvPr>
              <p:cNvSpPr txBox="1">
                <a:spLocks noRot="1" noChangeAspect="1" noMove="1" noResize="1" noEditPoints="1" noAdjustHandles="1" noChangeArrowheads="1" noChangeShapeType="1" noTextEdit="1"/>
              </p:cNvSpPr>
              <p:nvPr/>
            </p:nvSpPr>
            <p:spPr>
              <a:xfrm>
                <a:off x="1151620" y="620688"/>
                <a:ext cx="7452828" cy="4955203"/>
              </a:xfrm>
              <a:prstGeom prst="rect">
                <a:avLst/>
              </a:prstGeom>
              <a:blipFill>
                <a:blip r:embed="rId2"/>
                <a:stretch>
                  <a:fillRect l="-1309" t="-1230" r="-1227" b="-2583"/>
                </a:stretch>
              </a:blipFill>
            </p:spPr>
            <p:txBody>
              <a:bodyPr/>
              <a:lstStyle/>
              <a:p>
                <a:r>
                  <a:rPr lang="ru-RU">
                    <a:noFill/>
                  </a:rPr>
                  <a:t> </a:t>
                </a:r>
              </a:p>
            </p:txBody>
          </p:sp>
        </mc:Fallback>
      </mc:AlternateContent>
    </p:spTree>
    <p:extLst>
      <p:ext uri="{BB962C8B-B14F-4D97-AF65-F5344CB8AC3E}">
        <p14:creationId xmlns:p14="http://schemas.microsoft.com/office/powerpoint/2010/main" val="389695831"/>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9EFC3FD-3C80-4BD9-AD55-8DA530487944}"/>
              </a:ext>
            </a:extLst>
          </p:cNvPr>
          <p:cNvSpPr txBox="1"/>
          <p:nvPr/>
        </p:nvSpPr>
        <p:spPr>
          <a:xfrm>
            <a:off x="971600" y="548680"/>
            <a:ext cx="7632848" cy="3477875"/>
          </a:xfrm>
          <a:prstGeom prst="rect">
            <a:avLst/>
          </a:prstGeom>
          <a:noFill/>
        </p:spPr>
        <p:txBody>
          <a:bodyPr wrap="square">
            <a:spAutoFit/>
          </a:bodyPr>
          <a:lstStyle/>
          <a:p>
            <a:pPr indent="288290" algn="just"/>
            <a:r>
              <a:rPr lang="en-US" sz="2000" dirty="0" err="1">
                <a:solidFill>
                  <a:srgbClr val="000000"/>
                </a:solidFill>
                <a:effectLst/>
                <a:latin typeface="Constantia" panose="02030602050306030303" pitchFamily="18" charset="0"/>
                <a:ea typeface="Times New Roman" panose="02020603050405020304" pitchFamily="18" charset="0"/>
              </a:rPr>
              <a:t>Жүйе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нүктелерінің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қозғалыстары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арасында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тәуелділік</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бар</a:t>
            </a:r>
            <a:r>
              <a:rPr lang="en-US" sz="2000" dirty="0">
                <a:solidFill>
                  <a:srgbClr val="000000"/>
                </a:solidFill>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solidFill>
                  <a:srgbClr val="000000"/>
                </a:solidFill>
                <a:effectLst/>
                <a:latin typeface="Constantia" panose="02030602050306030303" pitchFamily="18" charset="0"/>
                <a:ea typeface="Times New Roman" panose="02020603050405020304" pitchFamily="18" charset="0"/>
              </a:rPr>
              <a:t>1) </a:t>
            </a:r>
            <a:r>
              <a:rPr lang="en-US" sz="2000" dirty="0" err="1">
                <a:solidFill>
                  <a:srgbClr val="000000"/>
                </a:solidFill>
                <a:effectLst/>
                <a:latin typeface="Constantia" panose="02030602050306030303" pitchFamily="18" charset="0"/>
                <a:ea typeface="Times New Roman" panose="02020603050405020304" pitchFamily="18" charset="0"/>
              </a:rPr>
              <a:t>олардың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арасындағы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ӛзара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әсерлесуі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күштердің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салдары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мысалы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күн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жүйесіндегі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дене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қозғалысы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олардың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арасында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тартылыс</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күші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бар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болғандықтан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бір-біріне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тәуелді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болады</a:t>
            </a:r>
            <a:r>
              <a:rPr lang="en-US" sz="2000" dirty="0">
                <a:solidFill>
                  <a:srgbClr val="000000"/>
                </a:solidFill>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solidFill>
                  <a:srgbClr val="000000"/>
                </a:solidFill>
                <a:effectLst/>
                <a:latin typeface="Constantia" panose="02030602050306030303" pitchFamily="18" charset="0"/>
                <a:ea typeface="Times New Roman" panose="02020603050405020304" pitchFamily="18" charset="0"/>
              </a:rPr>
              <a:t>2) </a:t>
            </a:r>
            <a:r>
              <a:rPr lang="en-US" sz="2000" dirty="0" err="1">
                <a:solidFill>
                  <a:srgbClr val="000000"/>
                </a:solidFill>
                <a:effectLst/>
                <a:latin typeface="Constantia" panose="02030602050306030303" pitchFamily="18" charset="0"/>
                <a:ea typeface="Times New Roman" panose="02020603050405020304" pitchFamily="18" charset="0"/>
              </a:rPr>
              <a:t>геометриялық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және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кинематикалық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байланыстардың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бар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болуының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салдары</a:t>
            </a:r>
            <a:r>
              <a:rPr lang="en-US" sz="2000" dirty="0">
                <a:solidFill>
                  <a:srgbClr val="000000"/>
                </a:solidFill>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err="1">
                <a:solidFill>
                  <a:srgbClr val="000000"/>
                </a:solidFill>
                <a:effectLst/>
                <a:latin typeface="Constantia" panose="02030602050306030303" pitchFamily="18" charset="0"/>
                <a:ea typeface="Times New Roman" panose="02020603050405020304" pitchFamily="18" charset="0"/>
              </a:rPr>
              <a:t>Байланыстар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деп</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жүйе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нүктелерінің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тек</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орнына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немесе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тек</a:t>
            </a:r>
            <a:r>
              <a:rPr lang="en-US" sz="2000" dirty="0">
                <a:solidFill>
                  <a:srgbClr val="000000"/>
                </a:solidFill>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err="1">
                <a:solidFill>
                  <a:srgbClr val="000000"/>
                </a:solidFill>
                <a:effectLst/>
                <a:latin typeface="Constantia" panose="02030602050306030303" pitchFamily="18" charset="0"/>
                <a:ea typeface="Times New Roman" panose="02020603050405020304" pitchFamily="18" charset="0"/>
              </a:rPr>
              <a:t>жылдамдығына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шектелетін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шарттарды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айтады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Бірінші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жағдайда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байланыс</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геометриялық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немесе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соңғы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екіншіде</a:t>
            </a:r>
            <a:r>
              <a:rPr lang="en-US" sz="2000" dirty="0">
                <a:solidFill>
                  <a:srgbClr val="000000"/>
                </a:solidFill>
                <a:effectLst/>
                <a:latin typeface="Constantia" panose="02030602050306030303" pitchFamily="18" charset="0"/>
                <a:ea typeface="Times New Roman" panose="02020603050405020304" pitchFamily="18" charset="0"/>
              </a:rPr>
              <a:t> - </a:t>
            </a:r>
            <a:r>
              <a:rPr lang="en-US" sz="2000" dirty="0" err="1">
                <a:solidFill>
                  <a:srgbClr val="000000"/>
                </a:solidFill>
                <a:effectLst/>
                <a:latin typeface="Constantia" panose="02030602050306030303" pitchFamily="18" charset="0"/>
                <a:ea typeface="Times New Roman" panose="02020603050405020304" pitchFamily="18" charset="0"/>
              </a:rPr>
              <a:t>кинематикалық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немесе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дифференциалдық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деп</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аталады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Байланыстың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теңдеуі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мына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түрде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болады</a:t>
            </a:r>
            <a:r>
              <a:rPr lang="en-US"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p:txBody>
      </p:sp>
      <p:pic>
        <p:nvPicPr>
          <p:cNvPr id="4" name="Рисунок 3">
            <a:extLst>
              <a:ext uri="{FF2B5EF4-FFF2-40B4-BE49-F238E27FC236}">
                <a16:creationId xmlns:a16="http://schemas.microsoft.com/office/drawing/2014/main" id="{CDA229BD-AFCA-44A2-AFC3-04DE4F1EFA3F}"/>
              </a:ext>
            </a:extLst>
          </p:cNvPr>
          <p:cNvPicPr/>
          <p:nvPr/>
        </p:nvPicPr>
        <p:blipFill>
          <a:blip r:embed="rId2"/>
          <a:stretch>
            <a:fillRect/>
          </a:stretch>
        </p:blipFill>
        <p:spPr>
          <a:xfrm>
            <a:off x="2555776" y="4293096"/>
            <a:ext cx="5256584" cy="1008112"/>
          </a:xfrm>
          <a:prstGeom prst="rect">
            <a:avLst/>
          </a:prstGeom>
        </p:spPr>
      </p:pic>
    </p:spTree>
    <p:extLst>
      <p:ext uri="{BB962C8B-B14F-4D97-AF65-F5344CB8AC3E}">
        <p14:creationId xmlns:p14="http://schemas.microsoft.com/office/powerpoint/2010/main" val="449721378"/>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C996BD3-F399-495E-8CF3-9ED40DE42120}"/>
              </a:ext>
            </a:extLst>
          </p:cNvPr>
          <p:cNvSpPr txBox="1"/>
          <p:nvPr/>
        </p:nvSpPr>
        <p:spPr>
          <a:xfrm>
            <a:off x="971599" y="794895"/>
            <a:ext cx="7416824" cy="400110"/>
          </a:xfrm>
          <a:prstGeom prst="rect">
            <a:avLst/>
          </a:prstGeom>
          <a:noFill/>
        </p:spPr>
        <p:txBody>
          <a:bodyPr wrap="square">
            <a:spAutoFit/>
          </a:bodyPr>
          <a:lstStyle/>
          <a:p>
            <a:pPr indent="288290" algn="just"/>
            <a:r>
              <a:rPr lang="en-US" sz="2000" dirty="0" err="1">
                <a:solidFill>
                  <a:srgbClr val="000000"/>
                </a:solidFill>
                <a:effectLst/>
                <a:latin typeface="Constantia" panose="02030602050306030303" pitchFamily="18" charset="0"/>
                <a:ea typeface="Times New Roman" panose="02020603050405020304" pitchFamily="18" charset="0"/>
              </a:rPr>
              <a:t>Жүйеге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геометриялық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байланыстардан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i="1" dirty="0">
                <a:solidFill>
                  <a:srgbClr val="000000"/>
                </a:solidFill>
                <a:effectLst/>
                <a:latin typeface="Constantia" panose="02030602050306030303" pitchFamily="18" charset="0"/>
                <a:ea typeface="Times New Roman" panose="02020603050405020304" pitchFamily="18" charset="0"/>
              </a:rPr>
              <a:t>k</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қойылымы</a:t>
            </a:r>
            <a:r>
              <a:rPr lang="en-US"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p:txBody>
      </p:sp>
      <p:pic>
        <p:nvPicPr>
          <p:cNvPr id="5" name="Рисунок 4">
            <a:extLst>
              <a:ext uri="{FF2B5EF4-FFF2-40B4-BE49-F238E27FC236}">
                <a16:creationId xmlns:a16="http://schemas.microsoft.com/office/drawing/2014/main" id="{C8AE3E88-25EE-4975-AF48-BDBC6758D6F5}"/>
              </a:ext>
            </a:extLst>
          </p:cNvPr>
          <p:cNvPicPr/>
          <p:nvPr/>
        </p:nvPicPr>
        <p:blipFill>
          <a:blip r:embed="rId2"/>
          <a:stretch>
            <a:fillRect/>
          </a:stretch>
        </p:blipFill>
        <p:spPr>
          <a:xfrm>
            <a:off x="3364238" y="1628800"/>
            <a:ext cx="2631547" cy="400110"/>
          </a:xfrm>
          <a:prstGeom prst="rect">
            <a:avLst/>
          </a:prstGeom>
        </p:spPr>
      </p:pic>
      <p:sp>
        <p:nvSpPr>
          <p:cNvPr id="8" name="TextBox 7">
            <a:extLst>
              <a:ext uri="{FF2B5EF4-FFF2-40B4-BE49-F238E27FC236}">
                <a16:creationId xmlns:a16="http://schemas.microsoft.com/office/drawing/2014/main" id="{4685C364-21ED-4C7A-B3BD-D6F4B6396627}"/>
              </a:ext>
            </a:extLst>
          </p:cNvPr>
          <p:cNvSpPr txBox="1"/>
          <p:nvPr/>
        </p:nvSpPr>
        <p:spPr>
          <a:xfrm>
            <a:off x="1259632" y="2492896"/>
            <a:ext cx="7416824" cy="3170099"/>
          </a:xfrm>
          <a:prstGeom prst="rect">
            <a:avLst/>
          </a:prstGeom>
          <a:noFill/>
        </p:spPr>
        <p:txBody>
          <a:bodyPr wrap="square">
            <a:spAutoFit/>
          </a:bodyPr>
          <a:lstStyle/>
          <a:p>
            <a:pPr indent="288290" algn="just"/>
            <a:r>
              <a:rPr lang="en-US" sz="2000" dirty="0" err="1">
                <a:solidFill>
                  <a:srgbClr val="000000"/>
                </a:solidFill>
                <a:effectLst/>
                <a:latin typeface="Constantia" panose="02030602050306030303" pitchFamily="18" charset="0"/>
                <a:ea typeface="Times New Roman" panose="02020603050405020304" pitchFamily="18" charset="0"/>
              </a:rPr>
              <a:t>Онда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i="1" dirty="0">
                <a:solidFill>
                  <a:srgbClr val="000000"/>
                </a:solidFill>
                <a:effectLst/>
                <a:latin typeface="Constantia" panose="02030602050306030303" pitchFamily="18" charset="0"/>
                <a:ea typeface="Times New Roman" panose="02020603050405020304" pitchFamily="18" charset="0"/>
              </a:rPr>
              <a:t>3n</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тәуелсіз</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координаттардан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тек</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i="1" dirty="0">
                <a:solidFill>
                  <a:srgbClr val="000000"/>
                </a:solidFill>
                <a:effectLst/>
                <a:latin typeface="Constantia" panose="02030602050306030303" pitchFamily="18" charset="0"/>
                <a:ea typeface="Times New Roman" panose="02020603050405020304" pitchFamily="18" charset="0"/>
              </a:rPr>
              <a:t>3n </a:t>
            </a:r>
            <a:r>
              <a:rPr lang="kk-KZ" sz="2000" i="1" dirty="0">
                <a:solidFill>
                  <a:srgbClr val="000000"/>
                </a:solidFill>
                <a:effectLst/>
                <a:latin typeface="Constantia" panose="02030602050306030303" pitchFamily="18" charset="0"/>
                <a:ea typeface="Times New Roman" panose="02020603050405020304" pitchFamily="18" charset="0"/>
              </a:rPr>
              <a:t>–</a:t>
            </a:r>
            <a:r>
              <a:rPr lang="en-US" sz="2000" i="1" dirty="0">
                <a:solidFill>
                  <a:srgbClr val="000000"/>
                </a:solidFill>
                <a:effectLst/>
                <a:latin typeface="Constantia" panose="02030602050306030303" pitchFamily="18" charset="0"/>
                <a:ea typeface="Times New Roman" panose="02020603050405020304" pitchFamily="18" charset="0"/>
              </a:rPr>
              <a:t> k</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координата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болады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немесе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қандай</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бір</a:t>
            </a:r>
            <a:r>
              <a:rPr lang="en-US" sz="2000" dirty="0">
                <a:solidFill>
                  <a:srgbClr val="000000"/>
                </a:solidFill>
                <a:effectLst/>
                <a:latin typeface="Constantia" panose="02030602050306030303" pitchFamily="18" charset="0"/>
                <a:ea typeface="Times New Roman" panose="02020603050405020304" pitchFamily="18" charset="0"/>
              </a:rPr>
              <a:t> 3n </a:t>
            </a:r>
            <a:r>
              <a:rPr lang="kk-KZ" sz="2000" dirty="0">
                <a:solidFill>
                  <a:srgbClr val="000000"/>
                </a:solidFill>
                <a:effectLst/>
                <a:latin typeface="Constantia" panose="02030602050306030303" pitchFamily="18" charset="0"/>
                <a:ea typeface="Times New Roman" panose="02020603050405020304" pitchFamily="18" charset="0"/>
              </a:rPr>
              <a:t>–</a:t>
            </a:r>
            <a:r>
              <a:rPr lang="en-US" sz="2000" dirty="0">
                <a:solidFill>
                  <a:srgbClr val="000000"/>
                </a:solidFill>
                <a:effectLst/>
                <a:latin typeface="Constantia" panose="02030602050306030303" pitchFamily="18" charset="0"/>
                <a:ea typeface="Times New Roman" panose="02020603050405020304" pitchFamily="18" charset="0"/>
              </a:rPr>
              <a:t> k </a:t>
            </a:r>
            <a:r>
              <a:rPr lang="en-US" sz="2000" dirty="0" err="1">
                <a:solidFill>
                  <a:srgbClr val="000000"/>
                </a:solidFill>
                <a:effectLst/>
                <a:latin typeface="Constantia" panose="02030602050306030303" pitchFamily="18" charset="0"/>
                <a:ea typeface="Times New Roman" panose="02020603050405020304" pitchFamily="18" charset="0"/>
              </a:rPr>
              <a:t>координатасын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берген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кезде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басқалары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байланыс</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теңдеуінен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анықталады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Бұл</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тәуелсіз</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координаталарды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жүйенің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координаталары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деп</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атайды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Жүйенің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координаталар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саны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тек</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геометриялық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байланыс</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кезінде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осы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жүйенің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еркіндік</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дәреже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саны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деп</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аталады</a:t>
            </a:r>
            <a:r>
              <a:rPr lang="en-US" sz="2000" dirty="0">
                <a:solidFill>
                  <a:srgbClr val="000000"/>
                </a:solidFill>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err="1">
                <a:solidFill>
                  <a:srgbClr val="000000"/>
                </a:solidFill>
                <a:effectLst/>
                <a:latin typeface="Constantia" panose="02030602050306030303" pitchFamily="18" charset="0"/>
                <a:ea typeface="Times New Roman" panose="02020603050405020304" pitchFamily="18" charset="0"/>
              </a:rPr>
              <a:t>Қозғалыстары</a:t>
            </a:r>
            <a:r>
              <a:rPr lang="en-US" sz="2000" dirty="0">
                <a:solidFill>
                  <a:srgbClr val="000000"/>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ө</a:t>
            </a:r>
            <a:r>
              <a:rPr lang="en-US" sz="2000" dirty="0" err="1">
                <a:solidFill>
                  <a:srgbClr val="000000"/>
                </a:solidFill>
                <a:effectLst/>
                <a:latin typeface="Constantia" panose="02030602050306030303" pitchFamily="18" charset="0"/>
                <a:ea typeface="Times New Roman" panose="02020603050405020304" pitchFamily="18" charset="0"/>
              </a:rPr>
              <a:t>зара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бір-бірімен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байланыста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болған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материялық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нүктелер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жүйесі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механикалық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жүйе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делінеді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Механикалық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жүйе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еркін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және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байланыста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болуы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мүмкін</a:t>
            </a:r>
            <a:r>
              <a:rPr lang="en-US" sz="2000" dirty="0">
                <a:solidFill>
                  <a:srgbClr val="000000"/>
                </a:solidFill>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p:txBody>
      </p:sp>
    </p:spTree>
    <p:extLst>
      <p:ext uri="{BB962C8B-B14F-4D97-AF65-F5344CB8AC3E}">
        <p14:creationId xmlns:p14="http://schemas.microsoft.com/office/powerpoint/2010/main" val="30383312"/>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7B21BEA-FB98-4015-97AB-88BAC1DD4E89}"/>
              </a:ext>
            </a:extLst>
          </p:cNvPr>
          <p:cNvSpPr txBox="1"/>
          <p:nvPr/>
        </p:nvSpPr>
        <p:spPr>
          <a:xfrm>
            <a:off x="1115616" y="615108"/>
            <a:ext cx="7272808" cy="4708981"/>
          </a:xfrm>
          <a:prstGeom prst="rect">
            <a:avLst/>
          </a:prstGeom>
          <a:noFill/>
        </p:spPr>
        <p:txBody>
          <a:bodyPr wrap="square">
            <a:spAutoFit/>
          </a:bodyPr>
          <a:lstStyle/>
          <a:p>
            <a:pPr indent="288290" algn="just"/>
            <a:r>
              <a:rPr lang="en-US" sz="2000" dirty="0" err="1">
                <a:solidFill>
                  <a:srgbClr val="000000"/>
                </a:solidFill>
                <a:effectLst/>
                <a:latin typeface="Constantia" panose="02030602050306030303" pitchFamily="18" charset="0"/>
                <a:ea typeface="Times New Roman" panose="02020603050405020304" pitchFamily="18" charset="0"/>
              </a:rPr>
              <a:t>Механикалық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жүйе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нүктелерінің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қозғалысы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ешқандай</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себеппен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шектелмеген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яғни</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нүктелер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арасындағы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байланыстар</a:t>
            </a:r>
            <a:r>
              <a:rPr lang="en-US" sz="2000" dirty="0">
                <a:solidFill>
                  <a:srgbClr val="000000"/>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ө</a:t>
            </a:r>
            <a:r>
              <a:rPr lang="en-US" sz="2000" dirty="0" err="1">
                <a:solidFill>
                  <a:srgbClr val="000000"/>
                </a:solidFill>
                <a:effectLst/>
                <a:latin typeface="Constantia" panose="02030602050306030303" pitchFamily="18" charset="0"/>
                <a:ea typeface="Times New Roman" panose="02020603050405020304" pitchFamily="18" charset="0"/>
              </a:rPr>
              <a:t>зара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жердің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тартылу</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күшінен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ғана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тұратын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болса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осы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жүйе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еркін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болады</a:t>
            </a:r>
            <a:r>
              <a:rPr lang="en-US" sz="2000" dirty="0">
                <a:solidFill>
                  <a:srgbClr val="000000"/>
                </a:solidFill>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err="1">
                <a:solidFill>
                  <a:srgbClr val="000000"/>
                </a:solidFill>
                <a:effectLst/>
                <a:latin typeface="Constantia" panose="02030602050306030303" pitchFamily="18" charset="0"/>
                <a:ea typeface="Times New Roman" panose="02020603050405020304" pitchFamily="18" charset="0"/>
              </a:rPr>
              <a:t>Механикалық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жүйе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нүктелерінің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қозғалысы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бір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себеппен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шектелген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яғни</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осы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жүйе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нүктелеріне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байланыстар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қойылған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болса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ол</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байланыстағы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жүйе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деп</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аталады</a:t>
            </a:r>
            <a:r>
              <a:rPr lang="en-US" sz="2000" dirty="0">
                <a:solidFill>
                  <a:srgbClr val="000000"/>
                </a:solidFill>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err="1">
                <a:solidFill>
                  <a:srgbClr val="000000"/>
                </a:solidFill>
                <a:effectLst/>
                <a:latin typeface="Constantia" panose="02030602050306030303" pitchFamily="18" charset="0"/>
                <a:ea typeface="Times New Roman" panose="02020603050405020304" pitchFamily="18" charset="0"/>
              </a:rPr>
              <a:t>Еркін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механикалық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жүйеге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мысал</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ретінде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Күн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жүйесін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алуға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болады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себебі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Күн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және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планеталар</a:t>
            </a:r>
            <a:r>
              <a:rPr lang="en-US" sz="2000" dirty="0">
                <a:solidFill>
                  <a:srgbClr val="000000"/>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ө</a:t>
            </a:r>
            <a:r>
              <a:rPr lang="en-US" sz="2000" dirty="0" err="1">
                <a:solidFill>
                  <a:srgbClr val="000000"/>
                </a:solidFill>
                <a:effectLst/>
                <a:latin typeface="Constantia" panose="02030602050306030303" pitchFamily="18" charset="0"/>
                <a:ea typeface="Times New Roman" panose="02020603050405020304" pitchFamily="18" charset="0"/>
              </a:rPr>
              <a:t>зара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бүкіл</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әлемдік</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тартылыс</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күші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әсерінде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болады</a:t>
            </a:r>
            <a:r>
              <a:rPr lang="en-US" sz="2000" dirty="0">
                <a:solidFill>
                  <a:srgbClr val="000000"/>
                </a:solidFill>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err="1">
                <a:solidFill>
                  <a:srgbClr val="000000"/>
                </a:solidFill>
                <a:effectLst/>
                <a:latin typeface="Constantia" panose="02030602050306030303" pitchFamily="18" charset="0"/>
                <a:ea typeface="Times New Roman" panose="02020603050405020304" pitchFamily="18" charset="0"/>
              </a:rPr>
              <a:t>Байланыстағы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механикалық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жүйеге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әр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түрлі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машина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механизмдерін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мысал</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етуге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болады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Себебі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машина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механизмдерінің</a:t>
            </a:r>
            <a:r>
              <a:rPr lang="en-US" sz="2000" dirty="0">
                <a:solidFill>
                  <a:srgbClr val="000000"/>
                </a:solidFill>
                <a:effectLst/>
                <a:latin typeface="Constantia" panose="02030602050306030303" pitchFamily="18" charset="0"/>
                <a:ea typeface="Times New Roman" panose="02020603050405020304" pitchFamily="18" charset="0"/>
              </a:rPr>
              <a:t> б</a:t>
            </a:r>
            <a:r>
              <a:rPr lang="kk-KZ" sz="2000" dirty="0">
                <a:solidFill>
                  <a:srgbClr val="000000"/>
                </a:solidFill>
                <a:effectLst/>
                <a:latin typeface="Constantia" panose="02030602050306030303" pitchFamily="18" charset="0"/>
                <a:ea typeface="Times New Roman" panose="02020603050405020304" pitchFamily="18" charset="0"/>
              </a:rPr>
              <a:t>ө</a:t>
            </a:r>
            <a:r>
              <a:rPr lang="en-US" sz="2000" dirty="0" err="1">
                <a:solidFill>
                  <a:srgbClr val="000000"/>
                </a:solidFill>
                <a:effectLst/>
                <a:latin typeface="Constantia" panose="02030602050306030303" pitchFamily="18" charset="0"/>
                <a:ea typeface="Times New Roman" panose="02020603050405020304" pitchFamily="18" charset="0"/>
              </a:rPr>
              <a:t>ліктері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бір-бірімен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топсалар</a:t>
            </a:r>
            <a:r>
              <a:rPr lang="en-US" sz="2000" dirty="0">
                <a:solidFill>
                  <a:srgbClr val="000000"/>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ө</a:t>
            </a:r>
            <a:r>
              <a:rPr lang="en-US" sz="2000" dirty="0" err="1">
                <a:solidFill>
                  <a:srgbClr val="000000"/>
                </a:solidFill>
                <a:effectLst/>
                <a:latin typeface="Constantia" panose="02030602050306030303" pitchFamily="18" charset="0"/>
                <a:ea typeface="Times New Roman" panose="02020603050405020304" pitchFamily="18" charset="0"/>
              </a:rPr>
              <a:t>зектер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қайыстар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немесе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тісті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дӛңгелектер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арқылы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байланысқан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болады</a:t>
            </a:r>
            <a:r>
              <a:rPr lang="en-US" sz="2000" dirty="0">
                <a:solidFill>
                  <a:srgbClr val="000000"/>
                </a:solidFill>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p:txBody>
      </p:sp>
    </p:spTree>
    <p:extLst>
      <p:ext uri="{BB962C8B-B14F-4D97-AF65-F5344CB8AC3E}">
        <p14:creationId xmlns:p14="http://schemas.microsoft.com/office/powerpoint/2010/main" val="146813878"/>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3718B0A-5A3E-4F39-BCE2-2E89A222BB07}"/>
              </a:ext>
            </a:extLst>
          </p:cNvPr>
          <p:cNvSpPr txBox="1"/>
          <p:nvPr/>
        </p:nvSpPr>
        <p:spPr>
          <a:xfrm>
            <a:off x="395536" y="612844"/>
            <a:ext cx="8496944" cy="5632311"/>
          </a:xfrm>
          <a:prstGeom prst="rect">
            <a:avLst/>
          </a:prstGeom>
          <a:noFill/>
        </p:spPr>
        <p:txBody>
          <a:bodyPr wrap="square">
            <a:spAutoFit/>
          </a:bodyPr>
          <a:lstStyle/>
          <a:p>
            <a:pPr indent="288290" algn="just"/>
            <a:r>
              <a:rPr lang="en-US" sz="2000" dirty="0" err="1">
                <a:solidFill>
                  <a:srgbClr val="000000"/>
                </a:solidFill>
                <a:effectLst/>
                <a:latin typeface="Constantia" panose="02030602050306030303" pitchFamily="18" charset="0"/>
                <a:ea typeface="Times New Roman" panose="02020603050405020304" pitchFamily="18" charset="0"/>
              </a:rPr>
              <a:t>Жүйенің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кез-келген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екі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нүктесі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арасындағы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қашықтық</a:t>
            </a:r>
            <a:r>
              <a:rPr lang="en-US" sz="2000" dirty="0">
                <a:solidFill>
                  <a:srgbClr val="000000"/>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ө</a:t>
            </a:r>
            <a:r>
              <a:rPr lang="en-US" sz="2000" dirty="0" err="1">
                <a:solidFill>
                  <a:srgbClr val="000000"/>
                </a:solidFill>
                <a:effectLst/>
                <a:latin typeface="Constantia" panose="02030602050306030303" pitchFamily="18" charset="0"/>
                <a:ea typeface="Times New Roman" panose="02020603050405020304" pitchFamily="18" charset="0"/>
              </a:rPr>
              <a:t>згермейтін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болса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ол</a:t>
            </a:r>
            <a:r>
              <a:rPr lang="en-US" sz="2000" dirty="0">
                <a:solidFill>
                  <a:srgbClr val="000000"/>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ө</a:t>
            </a:r>
            <a:r>
              <a:rPr lang="en-US" sz="2000" dirty="0" err="1">
                <a:solidFill>
                  <a:srgbClr val="000000"/>
                </a:solidFill>
                <a:effectLst/>
                <a:latin typeface="Constantia" panose="02030602050306030303" pitchFamily="18" charset="0"/>
                <a:ea typeface="Times New Roman" panose="02020603050405020304" pitchFamily="18" charset="0"/>
              </a:rPr>
              <a:t>згермейтін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жүйе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деп</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аталады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Мұндай</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жүйеге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қатты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дене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мысал</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болады</a:t>
            </a:r>
            <a:r>
              <a:rPr lang="en-US"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err="1">
                <a:solidFill>
                  <a:srgbClr val="000000"/>
                </a:solidFill>
                <a:effectLst/>
                <a:latin typeface="Constantia" panose="02030602050306030303" pitchFamily="18" charset="0"/>
                <a:ea typeface="Times New Roman" panose="02020603050405020304" pitchFamily="18" charset="0"/>
              </a:rPr>
              <a:t>Механикалық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жүйеге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әсер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ететін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күштер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шартты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түрде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ішкі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және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сыртқы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күштерге</a:t>
            </a:r>
            <a:r>
              <a:rPr lang="en-US" sz="2000" dirty="0">
                <a:solidFill>
                  <a:srgbClr val="000000"/>
                </a:solidFill>
                <a:effectLst/>
                <a:latin typeface="Constantia" panose="02030602050306030303" pitchFamily="18" charset="0"/>
                <a:ea typeface="Times New Roman" panose="02020603050405020304" pitchFamily="18" charset="0"/>
              </a:rPr>
              <a:t> б</a:t>
            </a:r>
            <a:r>
              <a:rPr lang="kk-KZ" sz="2000" dirty="0">
                <a:solidFill>
                  <a:srgbClr val="000000"/>
                </a:solidFill>
                <a:effectLst/>
                <a:latin typeface="Constantia" panose="02030602050306030303" pitchFamily="18" charset="0"/>
                <a:ea typeface="Times New Roman" panose="02020603050405020304" pitchFamily="18" charset="0"/>
              </a:rPr>
              <a:t>ө</a:t>
            </a:r>
            <a:r>
              <a:rPr lang="en-US" sz="2000" dirty="0" err="1">
                <a:solidFill>
                  <a:srgbClr val="000000"/>
                </a:solidFill>
                <a:effectLst/>
                <a:latin typeface="Constantia" panose="02030602050306030303" pitchFamily="18" charset="0"/>
                <a:ea typeface="Times New Roman" panose="02020603050405020304" pitchFamily="18" charset="0"/>
              </a:rPr>
              <a:t>лінеді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Механикалық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жүйені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құрайтын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нүктелердің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ӛзара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бір-біріне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болған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әсері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ішкі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күштер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делінеді</a:t>
            </a:r>
            <a:r>
              <a:rPr lang="en-US" sz="2000" dirty="0">
                <a:solidFill>
                  <a:srgbClr val="000000"/>
                </a:solidFill>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err="1">
                <a:solidFill>
                  <a:srgbClr val="000000"/>
                </a:solidFill>
                <a:effectLst/>
                <a:latin typeface="Constantia" panose="02030602050306030303" pitchFamily="18" charset="0"/>
                <a:ea typeface="Times New Roman" panose="02020603050405020304" pitchFamily="18" charset="0"/>
              </a:rPr>
              <a:t>Механикалық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жүйе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құрамына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енбейтін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денелер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нүктелер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тарапынан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сурет</a:t>
            </a:r>
            <a:r>
              <a:rPr lang="en-US" sz="2000" dirty="0">
                <a:solidFill>
                  <a:srgbClr val="000000"/>
                </a:solidFill>
                <a:effectLst/>
                <a:latin typeface="Constantia" panose="02030602050306030303" pitchFamily="18" charset="0"/>
                <a:ea typeface="Times New Roman" panose="02020603050405020304" pitchFamily="18" charset="0"/>
              </a:rPr>
              <a:t> к</a:t>
            </a:r>
            <a:r>
              <a:rPr lang="kk-KZ" sz="2000" dirty="0">
                <a:solidFill>
                  <a:srgbClr val="000000"/>
                </a:solidFill>
                <a:effectLst/>
                <a:latin typeface="Constantia" panose="02030602050306030303" pitchFamily="18" charset="0"/>
                <a:ea typeface="Times New Roman" panose="02020603050405020304" pitchFamily="18" charset="0"/>
              </a:rPr>
              <a:t>ө</a:t>
            </a:r>
            <a:r>
              <a:rPr lang="en-US" sz="2000" dirty="0" err="1">
                <a:solidFill>
                  <a:srgbClr val="000000"/>
                </a:solidFill>
                <a:effectLst/>
                <a:latin typeface="Constantia" panose="02030602050306030303" pitchFamily="18" charset="0"/>
                <a:ea typeface="Times New Roman" panose="02020603050405020304" pitchFamily="18" charset="0"/>
              </a:rPr>
              <a:t>рсетілгендей</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қойылған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күштер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сыртқы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күштер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деп</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аталады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Ішкі</a:t>
            </a:r>
            <a:r>
              <a:rPr lang="en-US" sz="2000" dirty="0">
                <a:solidFill>
                  <a:srgbClr val="000000"/>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күштер </a:t>
            </a:r>
            <a:r>
              <a:rPr lang="kk-KZ" sz="2000" i="1" dirty="0">
                <a:solidFill>
                  <a:srgbClr val="000000"/>
                </a:solidFill>
                <a:effectLst/>
                <a:latin typeface="Constantia" panose="02030602050306030303" pitchFamily="18" charset="0"/>
                <a:ea typeface="Times New Roman" panose="02020603050405020304" pitchFamily="18" charset="0"/>
              </a:rPr>
              <a:t>F</a:t>
            </a:r>
            <a:r>
              <a:rPr lang="kk-KZ" sz="2000" i="1" baseline="30000" dirty="0">
                <a:solidFill>
                  <a:srgbClr val="000000"/>
                </a:solidFill>
                <a:effectLst/>
                <a:latin typeface="Constantia" panose="02030602050306030303" pitchFamily="18" charset="0"/>
                <a:ea typeface="Times New Roman" panose="02020603050405020304" pitchFamily="18" charset="0"/>
              </a:rPr>
              <a:t>i</a:t>
            </a:r>
            <a:r>
              <a:rPr lang="kk-KZ" sz="2000" dirty="0">
                <a:solidFill>
                  <a:srgbClr val="000000"/>
                </a:solidFill>
                <a:effectLst/>
                <a:latin typeface="Constantia" panose="02030602050306030303" pitchFamily="18" charset="0"/>
                <a:ea typeface="Times New Roman" panose="02020603050405020304" pitchFamily="18" charset="0"/>
              </a:rPr>
              <a:t>, сыртқы күштер </a:t>
            </a:r>
            <a:r>
              <a:rPr lang="kk-KZ" sz="2000" i="1" dirty="0">
                <a:solidFill>
                  <a:srgbClr val="000000"/>
                </a:solidFill>
                <a:effectLst/>
                <a:latin typeface="Constantia" panose="02030602050306030303" pitchFamily="18" charset="0"/>
                <a:ea typeface="Times New Roman" panose="02020603050405020304" pitchFamily="18" charset="0"/>
              </a:rPr>
              <a:t>F</a:t>
            </a:r>
            <a:r>
              <a:rPr lang="kk-KZ" sz="2000" i="1" baseline="30000" dirty="0">
                <a:solidFill>
                  <a:srgbClr val="000000"/>
                </a:solidFill>
                <a:effectLst/>
                <a:latin typeface="Constantia" panose="02030602050306030303" pitchFamily="18" charset="0"/>
                <a:ea typeface="Times New Roman" panose="02020603050405020304" pitchFamily="18" charset="0"/>
              </a:rPr>
              <a:t>e</a:t>
            </a:r>
            <a:r>
              <a:rPr lang="kk-KZ" sz="2000" dirty="0">
                <a:solidFill>
                  <a:srgbClr val="000000"/>
                </a:solidFill>
                <a:effectLst/>
                <a:latin typeface="Constantia" panose="02030602050306030303" pitchFamily="18" charset="0"/>
                <a:ea typeface="Times New Roman" panose="02020603050405020304" pitchFamily="18" charset="0"/>
              </a:rPr>
              <a:t> сондай-ақ ішкі күштер бас векторы </a:t>
            </a:r>
            <a:r>
              <a:rPr lang="kk-KZ" sz="2000" i="1" dirty="0">
                <a:solidFill>
                  <a:srgbClr val="000000"/>
                </a:solidFill>
                <a:effectLst/>
                <a:latin typeface="Constantia" panose="02030602050306030303" pitchFamily="18" charset="0"/>
                <a:ea typeface="Times New Roman" panose="02020603050405020304" pitchFamily="18" charset="0"/>
              </a:rPr>
              <a:t>R</a:t>
            </a:r>
            <a:r>
              <a:rPr lang="kk-KZ" sz="2000" i="1" baseline="30000" dirty="0">
                <a:solidFill>
                  <a:srgbClr val="000000"/>
                </a:solidFill>
                <a:effectLst/>
                <a:latin typeface="Constantia" panose="02030602050306030303" pitchFamily="18" charset="0"/>
                <a:ea typeface="Times New Roman" panose="02020603050405020304" pitchFamily="18" charset="0"/>
              </a:rPr>
              <a:t>i</a:t>
            </a:r>
            <a:r>
              <a:rPr lang="kk-KZ" sz="2000" dirty="0">
                <a:solidFill>
                  <a:srgbClr val="000000"/>
                </a:solidFill>
                <a:effectLst/>
                <a:latin typeface="Constantia" panose="02030602050306030303" pitchFamily="18" charset="0"/>
                <a:ea typeface="Times New Roman" panose="02020603050405020304" pitchFamily="18" charset="0"/>
              </a:rPr>
              <a:t>, сыртқы күштер бас векторы </a:t>
            </a:r>
            <a:r>
              <a:rPr lang="kk-KZ" sz="2000" i="1" dirty="0">
                <a:solidFill>
                  <a:srgbClr val="000000"/>
                </a:solidFill>
                <a:effectLst/>
                <a:latin typeface="Constantia" panose="02030602050306030303" pitchFamily="18" charset="0"/>
                <a:ea typeface="Times New Roman" panose="02020603050405020304" pitchFamily="18" charset="0"/>
              </a:rPr>
              <a:t>R</a:t>
            </a:r>
            <a:r>
              <a:rPr lang="kk-KZ" sz="2000" i="1" baseline="30000" dirty="0">
                <a:solidFill>
                  <a:srgbClr val="000000"/>
                </a:solidFill>
                <a:effectLst/>
                <a:latin typeface="Constantia" panose="02030602050306030303" pitchFamily="18" charset="0"/>
                <a:ea typeface="Times New Roman" panose="02020603050405020304" pitchFamily="18" charset="0"/>
              </a:rPr>
              <a:t>e</a:t>
            </a:r>
            <a:r>
              <a:rPr lang="kk-KZ" sz="2000" dirty="0">
                <a:solidFill>
                  <a:srgbClr val="000000"/>
                </a:solidFill>
                <a:effectLst/>
                <a:latin typeface="Constantia" panose="02030602050306030303" pitchFamily="18" charset="0"/>
                <a:ea typeface="Times New Roman" panose="02020603050405020304" pitchFamily="18" charset="0"/>
              </a:rPr>
              <a:t> - мен белгіленеді. </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Бір жүйе үшін сыртқы деп есептелетін күш екінші жүйеге қатысты ішкі күш болуы да мүмкін. Мысалы бүкіл Күн жүйесінің қозғалысы зерттелгенде планеталардың өзара тартылыс күші ішкі күш есептелінеді. Жердің өзінің орбитасы бойымен күн тӛңірегіндегі қозғалысы зерттелгенде тартылыс күші сыртқы күш болады. </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Абсолютті қатты дене немесе өзгермейтін жүйе деп кез-келген екі нүкте арасындағы арақашықтық өзгермейтін механикалық жүйені айтады. АҚД-де 6 еркіндік дәреже болады.</a:t>
            </a:r>
            <a:endParaRPr lang="ru-RU" sz="1200" dirty="0">
              <a:effectLst/>
              <a:latin typeface="Constantia" panose="02030602050306030303" pitchFamily="18" charset="0"/>
              <a:ea typeface="Times New Roman" panose="02020603050405020304" pitchFamily="18" charset="0"/>
            </a:endParaRPr>
          </a:p>
        </p:txBody>
      </p:sp>
    </p:spTree>
    <p:extLst>
      <p:ext uri="{BB962C8B-B14F-4D97-AF65-F5344CB8AC3E}">
        <p14:creationId xmlns:p14="http://schemas.microsoft.com/office/powerpoint/2010/main" val="37862588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84C6C454-B5C8-4DAF-8F86-75108309C861}"/>
              </a:ext>
            </a:extLst>
          </p:cNvPr>
          <p:cNvSpPr/>
          <p:nvPr/>
        </p:nvSpPr>
        <p:spPr>
          <a:xfrm>
            <a:off x="385763" y="-20638"/>
            <a:ext cx="8758237" cy="522288"/>
          </a:xfrm>
          <a:prstGeom prst="rect">
            <a:avLst/>
          </a:prstGeom>
        </p:spPr>
        <p:txBody>
          <a:bodyPr wrap="none">
            <a:spAutoFit/>
          </a:bodyPr>
          <a:lstStyle/>
          <a:p>
            <a:pPr eaLnBrk="1" hangingPunct="1">
              <a:defRPr/>
            </a:pPr>
            <a:r>
              <a:rPr lang="ru-RU" sz="2800" b="1" i="1" dirty="0">
                <a:solidFill>
                  <a:srgbClr val="CC0000"/>
                </a:solidFill>
                <a:effectLst>
                  <a:outerShdw blurRad="38100" dist="38100" dir="2700000" algn="tl">
                    <a:srgbClr val="000000">
                      <a:alpha val="43137"/>
                    </a:srgbClr>
                  </a:outerShdw>
                </a:effectLst>
                <a:latin typeface="Constantia" pitchFamily="18" charset="0"/>
              </a:rPr>
              <a:t>БАЙЛАНЫС  ТҮРЛЕРІ ОЛАРДЫҢ РЕАКЦИЯЛАРЫ</a:t>
            </a:r>
            <a:endParaRPr lang="ru-RU" sz="2800" b="1" dirty="0">
              <a:solidFill>
                <a:srgbClr val="CC0000"/>
              </a:solidFill>
              <a:effectLst>
                <a:outerShdw blurRad="38100" dist="38100" dir="2700000" algn="tl">
                  <a:srgbClr val="000000">
                    <a:alpha val="43137"/>
                  </a:srgbClr>
                </a:outerShdw>
              </a:effectLst>
              <a:latin typeface="Constantia" pitchFamily="18" charset="0"/>
            </a:endParaRPr>
          </a:p>
        </p:txBody>
      </p:sp>
      <p:sp>
        <p:nvSpPr>
          <p:cNvPr id="3" name="Прямоугольник 2">
            <a:extLst>
              <a:ext uri="{FF2B5EF4-FFF2-40B4-BE49-F238E27FC236}">
                <a16:creationId xmlns:a16="http://schemas.microsoft.com/office/drawing/2014/main" id="{75B7F6BD-0CED-4949-8BB0-D4AA82BF7BCB}"/>
              </a:ext>
            </a:extLst>
          </p:cNvPr>
          <p:cNvSpPr/>
          <p:nvPr/>
        </p:nvSpPr>
        <p:spPr>
          <a:xfrm>
            <a:off x="284163" y="833438"/>
            <a:ext cx="3705225" cy="338137"/>
          </a:xfrm>
          <a:prstGeom prst="rect">
            <a:avLst/>
          </a:prstGeom>
        </p:spPr>
        <p:txBody>
          <a:bodyPr wrap="none">
            <a:spAutoFit/>
          </a:bodyPr>
          <a:lstStyle/>
          <a:p>
            <a:pPr marL="342900" indent="-342900" eaLnBrk="1" hangingPunct="1">
              <a:lnSpc>
                <a:spcPct val="80000"/>
              </a:lnSpc>
              <a:spcBef>
                <a:spcPct val="20000"/>
              </a:spcBef>
              <a:buClr>
                <a:schemeClr val="bg2"/>
              </a:buClr>
              <a:buSzPct val="75000"/>
              <a:buFont typeface="Wingdings" pitchFamily="2" charset="2"/>
              <a:buNone/>
              <a:defRPr/>
            </a:pPr>
            <a:r>
              <a:rPr lang="en-US" sz="2000" b="1" i="1" dirty="0">
                <a:solidFill>
                  <a:srgbClr val="CC0000"/>
                </a:solidFill>
                <a:effectLst>
                  <a:outerShdw blurRad="38100" dist="38100" dir="2700000" algn="tl">
                    <a:srgbClr val="000000">
                      <a:alpha val="43137"/>
                    </a:srgbClr>
                  </a:outerShdw>
                </a:effectLst>
                <a:latin typeface="Constantia" pitchFamily="18" charset="0"/>
              </a:rPr>
              <a:t>1. </a:t>
            </a:r>
            <a:r>
              <a:rPr lang="ru-RU" sz="2000" b="1" i="1" dirty="0" err="1">
                <a:solidFill>
                  <a:srgbClr val="CC0000"/>
                </a:solidFill>
                <a:effectLst>
                  <a:outerShdw blurRad="38100" dist="38100" dir="2700000" algn="tl">
                    <a:srgbClr val="000000">
                      <a:alpha val="43137"/>
                    </a:srgbClr>
                  </a:outerShdw>
                </a:effectLst>
                <a:latin typeface="Constantia" pitchFamily="18" charset="0"/>
              </a:rPr>
              <a:t>Жіп</a:t>
            </a:r>
            <a:r>
              <a:rPr lang="ru-RU" sz="2000" b="1" i="1" dirty="0">
                <a:solidFill>
                  <a:srgbClr val="CC0000"/>
                </a:solidFill>
                <a:effectLst>
                  <a:outerShdw blurRad="38100" dist="38100" dir="2700000" algn="tl">
                    <a:srgbClr val="000000">
                      <a:alpha val="43137"/>
                    </a:srgbClr>
                  </a:outerShdw>
                </a:effectLst>
                <a:latin typeface="Constantia" pitchFamily="18" charset="0"/>
              </a:rPr>
              <a:t>, </a:t>
            </a:r>
            <a:r>
              <a:rPr lang="ru-RU" sz="2000" b="1" i="1" dirty="0" err="1">
                <a:solidFill>
                  <a:srgbClr val="CC0000"/>
                </a:solidFill>
                <a:effectLst>
                  <a:outerShdw blurRad="38100" dist="38100" dir="2700000" algn="tl">
                    <a:srgbClr val="000000">
                      <a:alpha val="43137"/>
                    </a:srgbClr>
                  </a:outerShdw>
                </a:effectLst>
                <a:latin typeface="Constantia" pitchFamily="18" charset="0"/>
              </a:rPr>
              <a:t>шарнирлі</a:t>
            </a:r>
            <a:r>
              <a:rPr lang="ru-RU" sz="2000" b="1" i="1" dirty="0">
                <a:solidFill>
                  <a:srgbClr val="CC0000"/>
                </a:solidFill>
                <a:effectLst>
                  <a:outerShdw blurRad="38100" dist="38100" dir="2700000" algn="tl">
                    <a:srgbClr val="000000">
                      <a:alpha val="43137"/>
                    </a:srgbClr>
                  </a:outerShdw>
                </a:effectLst>
                <a:latin typeface="Constantia" pitchFamily="18" charset="0"/>
              </a:rPr>
              <a:t> стержень</a:t>
            </a:r>
            <a:r>
              <a:rPr lang="en-US" sz="2000" b="1" i="1" dirty="0">
                <a:solidFill>
                  <a:srgbClr val="CC0000"/>
                </a:solidFill>
                <a:effectLst>
                  <a:outerShdw blurRad="38100" dist="38100" dir="2700000" algn="tl">
                    <a:srgbClr val="000000">
                      <a:alpha val="43137"/>
                    </a:srgbClr>
                  </a:outerShdw>
                </a:effectLst>
                <a:latin typeface="Constantia" pitchFamily="18" charset="0"/>
              </a:rPr>
              <a:t>:</a:t>
            </a:r>
            <a:endParaRPr lang="ru-RU" sz="2000" b="1" i="1" dirty="0">
              <a:solidFill>
                <a:srgbClr val="CC0000"/>
              </a:solidFill>
              <a:effectLst>
                <a:outerShdw blurRad="38100" dist="38100" dir="2700000" algn="tl">
                  <a:srgbClr val="000000">
                    <a:alpha val="43137"/>
                  </a:srgbClr>
                </a:outerShdw>
              </a:effectLst>
              <a:latin typeface="Constantia" pitchFamily="18" charset="0"/>
            </a:endParaRPr>
          </a:p>
        </p:txBody>
      </p:sp>
      <p:sp>
        <p:nvSpPr>
          <p:cNvPr id="26" name="Text Box 105">
            <a:extLst>
              <a:ext uri="{FF2B5EF4-FFF2-40B4-BE49-F238E27FC236}">
                <a16:creationId xmlns:a16="http://schemas.microsoft.com/office/drawing/2014/main" id="{B2024201-38BE-43B7-90F3-9B39CAE69D30}"/>
              </a:ext>
            </a:extLst>
          </p:cNvPr>
          <p:cNvSpPr txBox="1">
            <a:spLocks noChangeArrowheads="1"/>
          </p:cNvSpPr>
          <p:nvPr/>
        </p:nvSpPr>
        <p:spPr bwMode="auto">
          <a:xfrm>
            <a:off x="412750" y="1208088"/>
            <a:ext cx="6724650" cy="2554287"/>
          </a:xfrm>
          <a:prstGeom prst="rect">
            <a:avLst/>
          </a:prstGeom>
          <a:solidFill>
            <a:schemeClr val="bg1"/>
          </a:solidFill>
          <a:ln w="9525">
            <a:noFill/>
            <a:miter lim="800000"/>
            <a:headEnd/>
            <a:tailEnd/>
          </a:ln>
          <a:effectLst/>
        </p:spPr>
        <p:txBody>
          <a:bodyPr>
            <a:spAutoFit/>
          </a:bodyPr>
          <a:lstStyle/>
          <a:p>
            <a:pPr algn="just" eaLnBrk="1" hangingPunct="1">
              <a:defRPr/>
            </a:pPr>
            <a:r>
              <a:rPr lang="ru-RU" sz="2000" b="1" i="1" dirty="0" err="1">
                <a:solidFill>
                  <a:srgbClr val="CC0000"/>
                </a:solidFill>
                <a:effectLst>
                  <a:outerShdw blurRad="38100" dist="38100" dir="2700000" algn="tl">
                    <a:srgbClr val="000000">
                      <a:alpha val="43137"/>
                    </a:srgbClr>
                  </a:outerShdw>
                </a:effectLst>
                <a:latin typeface="Constantia" pitchFamily="18" charset="0"/>
              </a:rPr>
              <a:t>Жіп</a:t>
            </a:r>
            <a:r>
              <a:rPr lang="ru-RU" sz="2000" b="1" i="1" dirty="0">
                <a:solidFill>
                  <a:srgbClr val="CC0000"/>
                </a:solidFill>
                <a:effectLst>
                  <a:outerShdw blurRad="38100" dist="38100" dir="2700000" algn="tl">
                    <a:srgbClr val="000000">
                      <a:alpha val="43137"/>
                    </a:srgbClr>
                  </a:outerShdw>
                </a:effectLst>
                <a:latin typeface="Constantia" pitchFamily="18" charset="0"/>
              </a:rPr>
              <a:t> </a:t>
            </a:r>
            <a:r>
              <a:rPr lang="ru-RU" sz="2000" b="1" i="1" dirty="0" err="1">
                <a:solidFill>
                  <a:srgbClr val="CC0000"/>
                </a:solidFill>
                <a:effectLst>
                  <a:outerShdw blurRad="38100" dist="38100" dir="2700000" algn="tl">
                    <a:srgbClr val="000000">
                      <a:alpha val="43137"/>
                    </a:srgbClr>
                  </a:outerShdw>
                </a:effectLst>
                <a:latin typeface="Constantia" pitchFamily="18" charset="0"/>
              </a:rPr>
              <a:t>реакциясы</a:t>
            </a:r>
            <a:r>
              <a:rPr lang="ru-RU" sz="2000" b="1" i="1" dirty="0">
                <a:solidFill>
                  <a:srgbClr val="CC0000"/>
                </a:solidFill>
                <a:effectLst>
                  <a:outerShdw blurRad="38100" dist="38100" dir="2700000" algn="tl">
                    <a:srgbClr val="000000">
                      <a:alpha val="43137"/>
                    </a:srgbClr>
                  </a:outerShdw>
                </a:effectLst>
                <a:latin typeface="Constantia" pitchFamily="18" charset="0"/>
              </a:rPr>
              <a:t> </a:t>
            </a:r>
            <a:r>
              <a:rPr lang="ru-RU" sz="2000" dirty="0">
                <a:solidFill>
                  <a:srgbClr val="0070C0"/>
                </a:solidFill>
                <a:effectLst>
                  <a:outerShdw blurRad="38100" dist="38100" dir="2700000" algn="tl">
                    <a:srgbClr val="000000">
                      <a:alpha val="43137"/>
                    </a:srgbClr>
                  </a:outerShdw>
                </a:effectLst>
                <a:latin typeface="Constantia" pitchFamily="18" charset="0"/>
              </a:rPr>
              <a:t>(стержень) </a:t>
            </a:r>
            <a:r>
              <a:rPr lang="ru-RU" sz="2000" dirty="0" err="1">
                <a:solidFill>
                  <a:srgbClr val="0070C0"/>
                </a:solidFill>
                <a:effectLst>
                  <a:outerShdw blurRad="38100" dist="38100" dir="2700000" algn="tl">
                    <a:srgbClr val="000000">
                      <a:alpha val="43137"/>
                    </a:srgbClr>
                  </a:outerShdw>
                </a:effectLst>
                <a:latin typeface="Constantia" pitchFamily="18" charset="0"/>
              </a:rPr>
              <a:t>жіптің</a:t>
            </a:r>
            <a:r>
              <a:rPr lang="ru-RU" sz="2000" dirty="0">
                <a:solidFill>
                  <a:srgbClr val="0070C0"/>
                </a:solidFill>
                <a:effectLst>
                  <a:outerShdw blurRad="38100" dist="38100" dir="2700000" algn="tl">
                    <a:srgbClr val="000000">
                      <a:alpha val="43137"/>
                    </a:srgbClr>
                  </a:outerShdw>
                </a:effectLst>
                <a:latin typeface="Constantia" pitchFamily="18" charset="0"/>
              </a:rPr>
              <a:t> </a:t>
            </a:r>
            <a:r>
              <a:rPr lang="ru-RU" sz="2000" dirty="0" err="1">
                <a:solidFill>
                  <a:srgbClr val="0070C0"/>
                </a:solidFill>
                <a:effectLst>
                  <a:outerShdw blurRad="38100" dist="38100" dir="2700000" algn="tl">
                    <a:srgbClr val="000000">
                      <a:alpha val="43137"/>
                    </a:srgbClr>
                  </a:outerShdw>
                </a:effectLst>
                <a:latin typeface="Constantia" pitchFamily="18" charset="0"/>
              </a:rPr>
              <a:t>бойымен</a:t>
            </a:r>
            <a:r>
              <a:rPr lang="ru-RU" sz="2000" dirty="0">
                <a:solidFill>
                  <a:srgbClr val="0070C0"/>
                </a:solidFill>
                <a:effectLst>
                  <a:outerShdw blurRad="38100" dist="38100" dir="2700000" algn="tl">
                    <a:srgbClr val="000000">
                      <a:alpha val="43137"/>
                    </a:srgbClr>
                  </a:outerShdw>
                </a:effectLst>
                <a:latin typeface="Constantia" pitchFamily="18" charset="0"/>
              </a:rPr>
              <a:t> </a:t>
            </a:r>
            <a:r>
              <a:rPr lang="ru-RU" sz="2000" dirty="0" err="1">
                <a:solidFill>
                  <a:srgbClr val="0070C0"/>
                </a:solidFill>
                <a:effectLst>
                  <a:outerShdw blurRad="38100" dist="38100" dir="2700000" algn="tl">
                    <a:srgbClr val="000000">
                      <a:alpha val="43137"/>
                    </a:srgbClr>
                  </a:outerShdw>
                </a:effectLst>
                <a:latin typeface="Constantia" pitchFamily="18" charset="0"/>
              </a:rPr>
              <a:t>бағытталады</a:t>
            </a:r>
            <a:r>
              <a:rPr lang="ru-RU" sz="2000" dirty="0">
                <a:solidFill>
                  <a:srgbClr val="0070C0"/>
                </a:solidFill>
                <a:effectLst>
                  <a:outerShdw blurRad="38100" dist="38100" dir="2700000" algn="tl">
                    <a:srgbClr val="000000">
                      <a:alpha val="43137"/>
                    </a:srgbClr>
                  </a:outerShdw>
                </a:effectLst>
                <a:latin typeface="Constantia" pitchFamily="18" charset="0"/>
              </a:rPr>
              <a:t> (</a:t>
            </a:r>
            <a:r>
              <a:rPr lang="ru-RU" sz="2000" dirty="0" err="1">
                <a:solidFill>
                  <a:srgbClr val="0070C0"/>
                </a:solidFill>
                <a:effectLst>
                  <a:outerShdw blurRad="38100" dist="38100" dir="2700000" algn="tl">
                    <a:srgbClr val="000000">
                      <a:alpha val="43137"/>
                    </a:srgbClr>
                  </a:outerShdw>
                </a:effectLst>
                <a:latin typeface="Constantia" pitchFamily="18" charset="0"/>
              </a:rPr>
              <a:t>стерженмен</a:t>
            </a:r>
            <a:r>
              <a:rPr lang="ru-RU" sz="2000" dirty="0">
                <a:solidFill>
                  <a:srgbClr val="0070C0"/>
                </a:solidFill>
                <a:effectLst>
                  <a:outerShdw blurRad="38100" dist="38100" dir="2700000" algn="tl">
                    <a:srgbClr val="000000">
                      <a:alpha val="43137"/>
                    </a:srgbClr>
                  </a:outerShdw>
                </a:effectLst>
                <a:latin typeface="Constantia" pitchFamily="18" charset="0"/>
              </a:rPr>
              <a:t>). </a:t>
            </a:r>
            <a:r>
              <a:rPr lang="ru-RU" sz="2000" dirty="0" err="1">
                <a:solidFill>
                  <a:srgbClr val="0070C0"/>
                </a:solidFill>
                <a:effectLst>
                  <a:outerShdw blurRad="38100" dist="38100" dir="2700000" algn="tl">
                    <a:srgbClr val="000000">
                      <a:alpha val="43137"/>
                    </a:srgbClr>
                  </a:outerShdw>
                </a:effectLst>
                <a:latin typeface="Constantia" pitchFamily="18" charset="0"/>
              </a:rPr>
              <a:t>Мұндай</a:t>
            </a:r>
            <a:r>
              <a:rPr lang="ru-RU" sz="2000" dirty="0">
                <a:solidFill>
                  <a:srgbClr val="0070C0"/>
                </a:solidFill>
                <a:effectLst>
                  <a:outerShdw blurRad="38100" dist="38100" dir="2700000" algn="tl">
                    <a:srgbClr val="000000">
                      <a:alpha val="43137"/>
                    </a:srgbClr>
                  </a:outerShdw>
                </a:effectLst>
                <a:latin typeface="Constantia" pitchFamily="18" charset="0"/>
              </a:rPr>
              <a:t> </a:t>
            </a:r>
            <a:r>
              <a:rPr lang="ru-RU" sz="2000" dirty="0" err="1">
                <a:solidFill>
                  <a:srgbClr val="0070C0"/>
                </a:solidFill>
                <a:effectLst>
                  <a:outerShdw blurRad="38100" dist="38100" dir="2700000" algn="tl">
                    <a:srgbClr val="000000">
                      <a:alpha val="43137"/>
                    </a:srgbClr>
                  </a:outerShdw>
                </a:effectLst>
                <a:latin typeface="Constantia" pitchFamily="18" charset="0"/>
              </a:rPr>
              <a:t>байланысқа</a:t>
            </a:r>
            <a:r>
              <a:rPr lang="ru-RU" sz="2000" dirty="0">
                <a:solidFill>
                  <a:srgbClr val="0070C0"/>
                </a:solidFill>
                <a:effectLst>
                  <a:outerShdw blurRad="38100" dist="38100" dir="2700000" algn="tl">
                    <a:srgbClr val="000000">
                      <a:alpha val="43137"/>
                    </a:srgbClr>
                  </a:outerShdw>
                </a:effectLst>
                <a:latin typeface="Constantia" pitchFamily="18" charset="0"/>
              </a:rPr>
              <a:t> </a:t>
            </a:r>
            <a:r>
              <a:rPr lang="ru-RU" sz="2000" dirty="0" err="1">
                <a:solidFill>
                  <a:srgbClr val="0070C0"/>
                </a:solidFill>
                <a:effectLst>
                  <a:outerShdw blurRad="38100" dist="38100" dir="2700000" algn="tl">
                    <a:srgbClr val="000000">
                      <a:alpha val="43137"/>
                    </a:srgbClr>
                  </a:outerShdw>
                </a:effectLst>
                <a:latin typeface="Constantia" pitchFamily="18" charset="0"/>
              </a:rPr>
              <a:t>абсолют</a:t>
            </a:r>
            <a:r>
              <a:rPr lang="ru-RU" sz="2000" dirty="0">
                <a:solidFill>
                  <a:srgbClr val="0070C0"/>
                </a:solidFill>
                <a:effectLst>
                  <a:outerShdw blurRad="38100" dist="38100" dir="2700000" algn="tl">
                    <a:srgbClr val="000000">
                      <a:alpha val="43137"/>
                    </a:srgbClr>
                  </a:outerShdw>
                </a:effectLst>
                <a:latin typeface="Constantia" pitchFamily="18" charset="0"/>
              </a:rPr>
              <a:t> </a:t>
            </a:r>
            <a:r>
              <a:rPr lang="ru-RU" sz="2000" dirty="0" err="1">
                <a:solidFill>
                  <a:srgbClr val="0070C0"/>
                </a:solidFill>
                <a:effectLst>
                  <a:outerShdw blurRad="38100" dist="38100" dir="2700000" algn="tl">
                    <a:srgbClr val="000000">
                      <a:alpha val="43137"/>
                    </a:srgbClr>
                  </a:outerShdw>
                </a:effectLst>
                <a:latin typeface="Constantia" pitchFamily="18" charset="0"/>
              </a:rPr>
              <a:t>созылмайтын</a:t>
            </a:r>
            <a:r>
              <a:rPr lang="ru-RU" sz="2000" dirty="0">
                <a:solidFill>
                  <a:srgbClr val="0070C0"/>
                </a:solidFill>
                <a:effectLst>
                  <a:outerShdw blurRad="38100" dist="38100" dir="2700000" algn="tl">
                    <a:srgbClr val="000000">
                      <a:alpha val="43137"/>
                    </a:srgbClr>
                  </a:outerShdw>
                </a:effectLst>
                <a:latin typeface="Constantia" pitchFamily="18" charset="0"/>
              </a:rPr>
              <a:t> ж</a:t>
            </a:r>
            <a:r>
              <a:rPr lang="en-US" sz="2000" dirty="0">
                <a:solidFill>
                  <a:srgbClr val="0070C0"/>
                </a:solidFill>
                <a:effectLst>
                  <a:outerShdw blurRad="38100" dist="38100" dir="2700000" algn="tl">
                    <a:srgbClr val="000000">
                      <a:alpha val="43137"/>
                    </a:srgbClr>
                  </a:outerShdw>
                </a:effectLst>
                <a:latin typeface="Constantia" pitchFamily="18" charset="0"/>
              </a:rPr>
              <a:t>ə</a:t>
            </a:r>
            <a:r>
              <a:rPr lang="ru-RU" sz="2000" dirty="0">
                <a:solidFill>
                  <a:srgbClr val="0070C0"/>
                </a:solidFill>
                <a:effectLst>
                  <a:outerShdw blurRad="38100" dist="38100" dir="2700000" algn="tl">
                    <a:srgbClr val="000000">
                      <a:alpha val="43137"/>
                    </a:srgbClr>
                  </a:outerShdw>
                </a:effectLst>
                <a:latin typeface="Constantia" pitchFamily="18" charset="0"/>
              </a:rPr>
              <a:t>не </a:t>
            </a:r>
            <a:r>
              <a:rPr lang="ru-RU" sz="2000" dirty="0" err="1">
                <a:solidFill>
                  <a:srgbClr val="0070C0"/>
                </a:solidFill>
                <a:effectLst>
                  <a:outerShdw blurRad="38100" dist="38100" dir="2700000" algn="tl">
                    <a:srgbClr val="000000">
                      <a:alpha val="43137"/>
                    </a:srgbClr>
                  </a:outerShdw>
                </a:effectLst>
                <a:latin typeface="Constantia" pitchFamily="18" charset="0"/>
              </a:rPr>
              <a:t>салмақсыз</a:t>
            </a:r>
            <a:r>
              <a:rPr lang="ru-RU" sz="2000" dirty="0">
                <a:solidFill>
                  <a:srgbClr val="0070C0"/>
                </a:solidFill>
                <a:effectLst>
                  <a:outerShdw blurRad="38100" dist="38100" dir="2700000" algn="tl">
                    <a:srgbClr val="000000">
                      <a:alpha val="43137"/>
                    </a:srgbClr>
                  </a:outerShdw>
                </a:effectLst>
                <a:latin typeface="Constantia" pitchFamily="18" charset="0"/>
              </a:rPr>
              <a:t> </a:t>
            </a:r>
            <a:r>
              <a:rPr lang="ru-RU" sz="2000" dirty="0" err="1">
                <a:solidFill>
                  <a:srgbClr val="0070C0"/>
                </a:solidFill>
                <a:effectLst>
                  <a:outerShdw blurRad="38100" dist="38100" dir="2700000" algn="tl">
                    <a:srgbClr val="000000">
                      <a:alpha val="43137"/>
                    </a:srgbClr>
                  </a:outerShdw>
                </a:effectLst>
                <a:latin typeface="Constantia" pitchFamily="18" charset="0"/>
              </a:rPr>
              <a:t>деп</a:t>
            </a:r>
            <a:r>
              <a:rPr lang="ru-RU" sz="2000" dirty="0">
                <a:solidFill>
                  <a:srgbClr val="0070C0"/>
                </a:solidFill>
                <a:effectLst>
                  <a:outerShdw blurRad="38100" dist="38100" dir="2700000" algn="tl">
                    <a:srgbClr val="000000">
                      <a:alpha val="43137"/>
                    </a:srgbClr>
                  </a:outerShdw>
                </a:effectLst>
                <a:latin typeface="Constantia" pitchFamily="18" charset="0"/>
              </a:rPr>
              <a:t> </a:t>
            </a:r>
            <a:r>
              <a:rPr lang="ru-RU" sz="2000" dirty="0" err="1">
                <a:solidFill>
                  <a:srgbClr val="0070C0"/>
                </a:solidFill>
                <a:effectLst>
                  <a:outerShdw blurRad="38100" dist="38100" dir="2700000" algn="tl">
                    <a:srgbClr val="000000">
                      <a:alpha val="43137"/>
                    </a:srgbClr>
                  </a:outerShdw>
                </a:effectLst>
                <a:latin typeface="Constantia" pitchFamily="18" charset="0"/>
              </a:rPr>
              <a:t>құрастырылатын</a:t>
            </a:r>
            <a:r>
              <a:rPr lang="ru-RU" sz="2000" dirty="0">
                <a:solidFill>
                  <a:srgbClr val="0070C0"/>
                </a:solidFill>
                <a:effectLst>
                  <a:outerShdw blurRad="38100" dist="38100" dir="2700000" algn="tl">
                    <a:srgbClr val="000000">
                      <a:alpha val="43137"/>
                    </a:srgbClr>
                  </a:outerShdw>
                </a:effectLst>
                <a:latin typeface="Constantia" pitchFamily="18" charset="0"/>
              </a:rPr>
              <a:t> </a:t>
            </a:r>
            <a:r>
              <a:rPr lang="ru-RU" sz="2000" dirty="0" err="1">
                <a:solidFill>
                  <a:srgbClr val="0070C0"/>
                </a:solidFill>
                <a:effectLst>
                  <a:outerShdw blurRad="38100" dist="38100" dir="2700000" algn="tl">
                    <a:srgbClr val="000000">
                      <a:alpha val="43137"/>
                    </a:srgbClr>
                  </a:outerShdw>
                </a:effectLst>
                <a:latin typeface="Constantia" pitchFamily="18" charset="0"/>
              </a:rPr>
              <a:t>жіп</a:t>
            </a:r>
            <a:r>
              <a:rPr lang="ru-RU" sz="2000" dirty="0">
                <a:solidFill>
                  <a:srgbClr val="0070C0"/>
                </a:solidFill>
                <a:effectLst>
                  <a:outerShdw blurRad="38100" dist="38100" dir="2700000" algn="tl">
                    <a:srgbClr val="000000">
                      <a:alpha val="43137"/>
                    </a:srgbClr>
                  </a:outerShdw>
                </a:effectLst>
                <a:latin typeface="Constantia" pitchFamily="18" charset="0"/>
              </a:rPr>
              <a:t>, </a:t>
            </a:r>
            <a:r>
              <a:rPr lang="ru-RU" sz="2000" dirty="0" err="1">
                <a:solidFill>
                  <a:srgbClr val="0070C0"/>
                </a:solidFill>
                <a:effectLst>
                  <a:outerShdw blurRad="38100" dist="38100" dir="2700000" algn="tl">
                    <a:srgbClr val="000000">
                      <a:alpha val="43137"/>
                    </a:srgbClr>
                  </a:outerShdw>
                </a:effectLst>
                <a:latin typeface="Constantia" pitchFamily="18" charset="0"/>
              </a:rPr>
              <a:t>арқан</a:t>
            </a:r>
            <a:r>
              <a:rPr lang="ru-RU" sz="2000" dirty="0">
                <a:solidFill>
                  <a:srgbClr val="0070C0"/>
                </a:solidFill>
                <a:effectLst>
                  <a:outerShdw blurRad="38100" dist="38100" dir="2700000" algn="tl">
                    <a:srgbClr val="000000">
                      <a:alpha val="43137"/>
                    </a:srgbClr>
                  </a:outerShdw>
                </a:effectLst>
                <a:latin typeface="Constantia" pitchFamily="18" charset="0"/>
              </a:rPr>
              <a:t> ж</a:t>
            </a:r>
            <a:r>
              <a:rPr lang="en-US" sz="2000" dirty="0">
                <a:solidFill>
                  <a:srgbClr val="0070C0"/>
                </a:solidFill>
                <a:effectLst>
                  <a:outerShdw blurRad="38100" dist="38100" dir="2700000" algn="tl">
                    <a:srgbClr val="000000">
                      <a:alpha val="43137"/>
                    </a:srgbClr>
                  </a:outerShdw>
                </a:effectLst>
                <a:latin typeface="Constantia" pitchFamily="18" charset="0"/>
              </a:rPr>
              <a:t>ə</a:t>
            </a:r>
            <a:r>
              <a:rPr lang="ru-RU" sz="2000" dirty="0">
                <a:solidFill>
                  <a:srgbClr val="0070C0"/>
                </a:solidFill>
                <a:effectLst>
                  <a:outerShdw blurRad="38100" dist="38100" dir="2700000" algn="tl">
                    <a:srgbClr val="000000">
                      <a:alpha val="43137"/>
                    </a:srgbClr>
                  </a:outerShdw>
                </a:effectLst>
                <a:latin typeface="Constantia" pitchFamily="18" charset="0"/>
              </a:rPr>
              <a:t>не </a:t>
            </a:r>
            <a:r>
              <a:rPr lang="ru-RU" sz="2000" dirty="0" err="1">
                <a:solidFill>
                  <a:srgbClr val="0070C0"/>
                </a:solidFill>
                <a:effectLst>
                  <a:outerShdw blurRad="38100" dist="38100" dir="2700000" algn="tl">
                    <a:srgbClr val="000000">
                      <a:alpha val="43137"/>
                    </a:srgbClr>
                  </a:outerShdw>
                </a:effectLst>
                <a:latin typeface="Constantia" pitchFamily="18" charset="0"/>
              </a:rPr>
              <a:t>шынжыр</a:t>
            </a:r>
            <a:r>
              <a:rPr lang="ru-RU" sz="2000" dirty="0">
                <a:solidFill>
                  <a:srgbClr val="0070C0"/>
                </a:solidFill>
                <a:effectLst>
                  <a:outerShdw blurRad="38100" dist="38100" dir="2700000" algn="tl">
                    <a:srgbClr val="000000">
                      <a:alpha val="43137"/>
                    </a:srgbClr>
                  </a:outerShdw>
                </a:effectLst>
                <a:latin typeface="Constantia" pitchFamily="18" charset="0"/>
              </a:rPr>
              <a:t> </a:t>
            </a:r>
            <a:r>
              <a:rPr lang="ru-RU" sz="2000" dirty="0" err="1">
                <a:solidFill>
                  <a:srgbClr val="0070C0"/>
                </a:solidFill>
                <a:effectLst>
                  <a:outerShdw blurRad="38100" dist="38100" dir="2700000" algn="tl">
                    <a:srgbClr val="000000">
                      <a:alpha val="43137"/>
                    </a:srgbClr>
                  </a:outerShdw>
                </a:effectLst>
                <a:latin typeface="Constantia" pitchFamily="18" charset="0"/>
              </a:rPr>
              <a:t>жатады</a:t>
            </a:r>
            <a:r>
              <a:rPr lang="ru-RU" sz="2000" dirty="0">
                <a:solidFill>
                  <a:srgbClr val="0070C0"/>
                </a:solidFill>
                <a:effectLst>
                  <a:outerShdw blurRad="38100" dist="38100" dir="2700000" algn="tl">
                    <a:srgbClr val="000000">
                      <a:alpha val="43137"/>
                    </a:srgbClr>
                  </a:outerShdw>
                </a:effectLst>
                <a:latin typeface="Constantia" pitchFamily="18" charset="0"/>
              </a:rPr>
              <a:t>. </a:t>
            </a:r>
            <a:r>
              <a:rPr lang="ru-RU" sz="2000" dirty="0" err="1">
                <a:solidFill>
                  <a:srgbClr val="0070C0"/>
                </a:solidFill>
                <a:effectLst>
                  <a:outerShdw blurRad="38100" dist="38100" dir="2700000" algn="tl">
                    <a:srgbClr val="000000">
                      <a:alpha val="43137"/>
                    </a:srgbClr>
                  </a:outerShdw>
                </a:effectLst>
                <a:latin typeface="Constantia" pitchFamily="18" charset="0"/>
              </a:rPr>
              <a:t>Иілгіш</a:t>
            </a:r>
            <a:r>
              <a:rPr lang="ru-RU" sz="2000" dirty="0">
                <a:solidFill>
                  <a:srgbClr val="0070C0"/>
                </a:solidFill>
                <a:effectLst>
                  <a:outerShdw blurRad="38100" dist="38100" dir="2700000" algn="tl">
                    <a:srgbClr val="000000">
                      <a:alpha val="43137"/>
                    </a:srgbClr>
                  </a:outerShdw>
                </a:effectLst>
                <a:latin typeface="Constantia" pitchFamily="18" charset="0"/>
              </a:rPr>
              <a:t> </a:t>
            </a:r>
            <a:r>
              <a:rPr lang="ru-RU" sz="2000" dirty="0" err="1">
                <a:solidFill>
                  <a:srgbClr val="0070C0"/>
                </a:solidFill>
                <a:effectLst>
                  <a:outerShdw blurRad="38100" dist="38100" dir="2700000" algn="tl">
                    <a:srgbClr val="000000">
                      <a:alpha val="43137"/>
                    </a:srgbClr>
                  </a:outerShdw>
                </a:effectLst>
                <a:latin typeface="Constantia" pitchFamily="18" charset="0"/>
              </a:rPr>
              <a:t>байланыстар</a:t>
            </a:r>
            <a:r>
              <a:rPr lang="ru-RU" sz="2000" dirty="0">
                <a:solidFill>
                  <a:srgbClr val="0070C0"/>
                </a:solidFill>
                <a:effectLst>
                  <a:outerShdw blurRad="38100" dist="38100" dir="2700000" algn="tl">
                    <a:srgbClr val="000000">
                      <a:alpha val="43137"/>
                    </a:srgbClr>
                  </a:outerShdw>
                </a:effectLst>
                <a:latin typeface="Constantia" pitchFamily="18" charset="0"/>
              </a:rPr>
              <a:t> тек </a:t>
            </a:r>
            <a:r>
              <a:rPr lang="ru-RU" sz="2000" dirty="0" err="1">
                <a:solidFill>
                  <a:srgbClr val="0070C0"/>
                </a:solidFill>
                <a:effectLst>
                  <a:outerShdw blurRad="38100" dist="38100" dir="2700000" algn="tl">
                    <a:srgbClr val="000000">
                      <a:alpha val="43137"/>
                    </a:srgbClr>
                  </a:outerShdw>
                </a:effectLst>
                <a:latin typeface="Constantia" pitchFamily="18" charset="0"/>
              </a:rPr>
              <a:t>созылған</a:t>
            </a:r>
            <a:r>
              <a:rPr lang="ru-RU" sz="2000" dirty="0">
                <a:solidFill>
                  <a:srgbClr val="0070C0"/>
                </a:solidFill>
                <a:effectLst>
                  <a:outerShdw blurRad="38100" dist="38100" dir="2700000" algn="tl">
                    <a:srgbClr val="000000">
                      <a:alpha val="43137"/>
                    </a:srgbClr>
                  </a:outerShdw>
                </a:effectLst>
                <a:latin typeface="Constantia" pitchFamily="18" charset="0"/>
              </a:rPr>
              <a:t> </a:t>
            </a:r>
            <a:r>
              <a:rPr lang="ru-RU" sz="2000" dirty="0" err="1">
                <a:solidFill>
                  <a:srgbClr val="0070C0"/>
                </a:solidFill>
                <a:effectLst>
                  <a:outerShdw blurRad="38100" dist="38100" dir="2700000" algn="tl">
                    <a:srgbClr val="000000">
                      <a:alpha val="43137"/>
                    </a:srgbClr>
                  </a:outerShdw>
                </a:effectLst>
                <a:latin typeface="Constantia" pitchFamily="18" charset="0"/>
              </a:rPr>
              <a:t>жағдайда</a:t>
            </a:r>
            <a:r>
              <a:rPr lang="ru-RU" sz="2000" dirty="0">
                <a:solidFill>
                  <a:srgbClr val="0070C0"/>
                </a:solidFill>
                <a:effectLst>
                  <a:outerShdw blurRad="38100" dist="38100" dir="2700000" algn="tl">
                    <a:srgbClr val="000000">
                      <a:alpha val="43137"/>
                    </a:srgbClr>
                  </a:outerShdw>
                </a:effectLst>
                <a:latin typeface="Constantia" pitchFamily="18" charset="0"/>
              </a:rPr>
              <a:t> </a:t>
            </a:r>
            <a:r>
              <a:rPr lang="ru-RU" sz="2000" dirty="0" err="1">
                <a:solidFill>
                  <a:srgbClr val="0070C0"/>
                </a:solidFill>
                <a:effectLst>
                  <a:outerShdw blurRad="38100" dist="38100" dir="2700000" algn="tl">
                    <a:srgbClr val="000000">
                      <a:alpha val="43137"/>
                    </a:srgbClr>
                  </a:outerShdw>
                </a:effectLst>
                <a:latin typeface="Constantia" pitchFamily="18" charset="0"/>
              </a:rPr>
              <a:t>ғана</a:t>
            </a:r>
            <a:r>
              <a:rPr lang="ru-RU" sz="2000" dirty="0">
                <a:solidFill>
                  <a:srgbClr val="0070C0"/>
                </a:solidFill>
                <a:effectLst>
                  <a:outerShdw blurRad="38100" dist="38100" dir="2700000" algn="tl">
                    <a:srgbClr val="000000">
                      <a:alpha val="43137"/>
                    </a:srgbClr>
                  </a:outerShdw>
                </a:effectLst>
                <a:latin typeface="Constantia" pitchFamily="18" charset="0"/>
              </a:rPr>
              <a:t> </a:t>
            </a:r>
            <a:r>
              <a:rPr lang="ru-RU" sz="2000" dirty="0" err="1">
                <a:solidFill>
                  <a:srgbClr val="0070C0"/>
                </a:solidFill>
                <a:effectLst>
                  <a:outerShdw blurRad="38100" dist="38100" dir="2700000" algn="tl">
                    <a:srgbClr val="000000">
                      <a:alpha val="43137"/>
                    </a:srgbClr>
                  </a:outerShdw>
                </a:effectLst>
                <a:latin typeface="Constantia" pitchFamily="18" charset="0"/>
              </a:rPr>
              <a:t>жұмыс</a:t>
            </a:r>
            <a:r>
              <a:rPr lang="ru-RU" sz="2000" dirty="0">
                <a:solidFill>
                  <a:srgbClr val="0070C0"/>
                </a:solidFill>
                <a:effectLst>
                  <a:outerShdw blurRad="38100" dist="38100" dir="2700000" algn="tl">
                    <a:srgbClr val="000000">
                      <a:alpha val="43137"/>
                    </a:srgbClr>
                  </a:outerShdw>
                </a:effectLst>
                <a:latin typeface="Constantia" pitchFamily="18" charset="0"/>
              </a:rPr>
              <a:t> </a:t>
            </a:r>
            <a:r>
              <a:rPr lang="ru-RU" sz="2000" dirty="0" err="1">
                <a:solidFill>
                  <a:srgbClr val="0070C0"/>
                </a:solidFill>
                <a:effectLst>
                  <a:outerShdw blurRad="38100" dist="38100" dir="2700000" algn="tl">
                    <a:srgbClr val="000000">
                      <a:alpha val="43137"/>
                    </a:srgbClr>
                  </a:outerShdw>
                </a:effectLst>
                <a:latin typeface="Constantia" pitchFamily="18" charset="0"/>
              </a:rPr>
              <a:t>істейді</a:t>
            </a:r>
            <a:r>
              <a:rPr lang="ru-RU" sz="2000" dirty="0">
                <a:solidFill>
                  <a:srgbClr val="0070C0"/>
                </a:solidFill>
                <a:effectLst>
                  <a:outerShdw blurRad="38100" dist="38100" dir="2700000" algn="tl">
                    <a:srgbClr val="000000">
                      <a:alpha val="43137"/>
                    </a:srgbClr>
                  </a:outerShdw>
                </a:effectLst>
                <a:latin typeface="Constantia" pitchFamily="18" charset="0"/>
              </a:rPr>
              <a:t>, </a:t>
            </a:r>
            <a:r>
              <a:rPr lang="ru-RU" sz="2000" dirty="0" err="1">
                <a:solidFill>
                  <a:srgbClr val="0070C0"/>
                </a:solidFill>
                <a:effectLst>
                  <a:outerShdw blurRad="38100" dist="38100" dir="2700000" algn="tl">
                    <a:srgbClr val="000000">
                      <a:alpha val="43137"/>
                    </a:srgbClr>
                  </a:outerShdw>
                </a:effectLst>
                <a:latin typeface="Constantia" pitchFamily="18" charset="0"/>
              </a:rPr>
              <a:t>сондықтан</a:t>
            </a:r>
            <a:r>
              <a:rPr lang="ru-RU" sz="2000" dirty="0">
                <a:solidFill>
                  <a:srgbClr val="0070C0"/>
                </a:solidFill>
                <a:effectLst>
                  <a:outerShdw blurRad="38100" dist="38100" dir="2700000" algn="tl">
                    <a:srgbClr val="000000">
                      <a:alpha val="43137"/>
                    </a:srgbClr>
                  </a:outerShdw>
                </a:effectLst>
                <a:latin typeface="Constantia" pitchFamily="18" charset="0"/>
              </a:rPr>
              <a:t> </a:t>
            </a:r>
            <a:r>
              <a:rPr lang="ru-RU" sz="2000" dirty="0" err="1">
                <a:solidFill>
                  <a:srgbClr val="0070C0"/>
                </a:solidFill>
                <a:effectLst>
                  <a:outerShdw blurRad="38100" dist="38100" dir="2700000" algn="tl">
                    <a:srgbClr val="000000">
                      <a:alpha val="43137"/>
                    </a:srgbClr>
                  </a:outerShdw>
                </a:effectLst>
                <a:latin typeface="Constantia" pitchFamily="18" charset="0"/>
              </a:rPr>
              <a:t>реакциялары</a:t>
            </a:r>
            <a:r>
              <a:rPr lang="ru-RU" sz="2000" dirty="0">
                <a:solidFill>
                  <a:srgbClr val="0070C0"/>
                </a:solidFill>
                <a:effectLst>
                  <a:outerShdw blurRad="38100" dist="38100" dir="2700000" algn="tl">
                    <a:srgbClr val="000000">
                      <a:alpha val="43137"/>
                    </a:srgbClr>
                  </a:outerShdw>
                </a:effectLst>
                <a:latin typeface="Constantia" pitchFamily="18" charset="0"/>
              </a:rPr>
              <a:t> </a:t>
            </a:r>
            <a:r>
              <a:rPr lang="ru-RU" sz="2000" dirty="0" err="1">
                <a:solidFill>
                  <a:srgbClr val="0070C0"/>
                </a:solidFill>
                <a:effectLst>
                  <a:outerShdw blurRad="38100" dist="38100" dir="2700000" algn="tl">
                    <a:srgbClr val="000000">
                      <a:alpha val="43137"/>
                    </a:srgbClr>
                  </a:outerShdw>
                </a:effectLst>
                <a:latin typeface="Constantia" pitchFamily="18" charset="0"/>
              </a:rPr>
              <a:t>олардың</a:t>
            </a:r>
            <a:r>
              <a:rPr lang="ru-RU" sz="2000" dirty="0">
                <a:solidFill>
                  <a:srgbClr val="0070C0"/>
                </a:solidFill>
                <a:effectLst>
                  <a:outerShdw blurRad="38100" dist="38100" dir="2700000" algn="tl">
                    <a:srgbClr val="000000">
                      <a:alpha val="43137"/>
                    </a:srgbClr>
                  </a:outerShdw>
                </a:effectLst>
                <a:latin typeface="Constantia" pitchFamily="18" charset="0"/>
              </a:rPr>
              <a:t> </a:t>
            </a:r>
            <a:r>
              <a:rPr lang="ru-RU" sz="2000" dirty="0" err="1">
                <a:solidFill>
                  <a:srgbClr val="0070C0"/>
                </a:solidFill>
                <a:effectLst>
                  <a:outerShdw blurRad="38100" dist="38100" dir="2700000" algn="tl">
                    <a:srgbClr val="000000">
                      <a:alpha val="43137"/>
                    </a:srgbClr>
                  </a:outerShdw>
                </a:effectLst>
                <a:latin typeface="Constantia" pitchFamily="18" charset="0"/>
              </a:rPr>
              <a:t>бойымен</a:t>
            </a:r>
            <a:r>
              <a:rPr lang="ru-RU" sz="2000" dirty="0">
                <a:solidFill>
                  <a:srgbClr val="0070C0"/>
                </a:solidFill>
                <a:effectLst>
                  <a:outerShdw blurRad="38100" dist="38100" dir="2700000" algn="tl">
                    <a:srgbClr val="000000">
                      <a:alpha val="43137"/>
                    </a:srgbClr>
                  </a:outerShdw>
                </a:effectLst>
                <a:latin typeface="Constantia" pitchFamily="18" charset="0"/>
              </a:rPr>
              <a:t> </a:t>
            </a:r>
            <a:r>
              <a:rPr lang="ru-RU" sz="2000" dirty="0" err="1">
                <a:solidFill>
                  <a:srgbClr val="0070C0"/>
                </a:solidFill>
                <a:effectLst>
                  <a:outerShdw blurRad="38100" dist="38100" dir="2700000" algn="tl">
                    <a:srgbClr val="000000">
                      <a:alpha val="43137"/>
                    </a:srgbClr>
                  </a:outerShdw>
                </a:effectLst>
                <a:latin typeface="Constantia" pitchFamily="18" charset="0"/>
              </a:rPr>
              <a:t>байланыстардың</a:t>
            </a:r>
            <a:r>
              <a:rPr lang="ru-RU" sz="2000" dirty="0">
                <a:solidFill>
                  <a:srgbClr val="0070C0"/>
                </a:solidFill>
                <a:effectLst>
                  <a:outerShdw blurRad="38100" dist="38100" dir="2700000" algn="tl">
                    <a:srgbClr val="000000">
                      <a:alpha val="43137"/>
                    </a:srgbClr>
                  </a:outerShdw>
                </a:effectLst>
                <a:latin typeface="Constantia" pitchFamily="18" charset="0"/>
              </a:rPr>
              <a:t> </a:t>
            </a:r>
            <a:r>
              <a:rPr lang="ru-RU" sz="2000" dirty="0" err="1">
                <a:solidFill>
                  <a:srgbClr val="0070C0"/>
                </a:solidFill>
                <a:effectLst>
                  <a:outerShdw blurRad="38100" dist="38100" dir="2700000" algn="tl">
                    <a:srgbClr val="000000">
                      <a:alpha val="43137"/>
                    </a:srgbClr>
                  </a:outerShdw>
                </a:effectLst>
                <a:latin typeface="Constantia" pitchFamily="18" charset="0"/>
              </a:rPr>
              <a:t>ілінген</a:t>
            </a:r>
            <a:r>
              <a:rPr lang="ru-RU" sz="2000" dirty="0">
                <a:solidFill>
                  <a:srgbClr val="0070C0"/>
                </a:solidFill>
                <a:effectLst>
                  <a:outerShdw blurRad="38100" dist="38100" dir="2700000" algn="tl">
                    <a:srgbClr val="000000">
                      <a:alpha val="43137"/>
                    </a:srgbClr>
                  </a:outerShdw>
                </a:effectLst>
                <a:latin typeface="Constantia" pitchFamily="18" charset="0"/>
              </a:rPr>
              <a:t> </a:t>
            </a:r>
            <a:r>
              <a:rPr lang="ru-RU" sz="2000" dirty="0" err="1">
                <a:solidFill>
                  <a:srgbClr val="0070C0"/>
                </a:solidFill>
                <a:effectLst>
                  <a:outerShdw blurRad="38100" dist="38100" dir="2700000" algn="tl">
                    <a:srgbClr val="000000">
                      <a:alpha val="43137"/>
                    </a:srgbClr>
                  </a:outerShdw>
                </a:effectLst>
                <a:latin typeface="Constantia" pitchFamily="18" charset="0"/>
              </a:rPr>
              <a:t>нүктелеріне</a:t>
            </a:r>
            <a:r>
              <a:rPr lang="ru-RU" sz="2000" dirty="0">
                <a:solidFill>
                  <a:srgbClr val="0070C0"/>
                </a:solidFill>
                <a:effectLst>
                  <a:outerShdw blurRad="38100" dist="38100" dir="2700000" algn="tl">
                    <a:srgbClr val="000000">
                      <a:alpha val="43137"/>
                    </a:srgbClr>
                  </a:outerShdw>
                </a:effectLst>
                <a:latin typeface="Constantia" pitchFamily="18" charset="0"/>
              </a:rPr>
              <a:t> </a:t>
            </a:r>
            <a:r>
              <a:rPr lang="ru-RU" sz="2000" dirty="0" err="1">
                <a:solidFill>
                  <a:srgbClr val="0070C0"/>
                </a:solidFill>
                <a:effectLst>
                  <a:outerShdw blurRad="38100" dist="38100" dir="2700000" algn="tl">
                    <a:srgbClr val="000000">
                      <a:alpha val="43137"/>
                    </a:srgbClr>
                  </a:outerShdw>
                </a:effectLst>
                <a:latin typeface="Constantia" pitchFamily="18" charset="0"/>
              </a:rPr>
              <a:t>қарай</a:t>
            </a:r>
            <a:r>
              <a:rPr lang="ru-RU" sz="2000" dirty="0">
                <a:solidFill>
                  <a:srgbClr val="0070C0"/>
                </a:solidFill>
                <a:effectLst>
                  <a:outerShdw blurRad="38100" dist="38100" dir="2700000" algn="tl">
                    <a:srgbClr val="000000">
                      <a:alpha val="43137"/>
                    </a:srgbClr>
                  </a:outerShdw>
                </a:effectLst>
                <a:latin typeface="Constantia" pitchFamily="18" charset="0"/>
              </a:rPr>
              <a:t> </a:t>
            </a:r>
            <a:r>
              <a:rPr lang="ru-RU" sz="2000" dirty="0" err="1">
                <a:solidFill>
                  <a:srgbClr val="0070C0"/>
                </a:solidFill>
                <a:effectLst>
                  <a:outerShdw blurRad="38100" dist="38100" dir="2700000" algn="tl">
                    <a:srgbClr val="000000">
                      <a:alpha val="43137"/>
                    </a:srgbClr>
                  </a:outerShdw>
                </a:effectLst>
                <a:latin typeface="Constantia" pitchFamily="18" charset="0"/>
              </a:rPr>
              <a:t>бағытталады</a:t>
            </a:r>
            <a:r>
              <a:rPr lang="ru-RU" sz="2000" dirty="0">
                <a:solidFill>
                  <a:srgbClr val="0070C0"/>
                </a:solidFill>
                <a:effectLst>
                  <a:outerShdw blurRad="38100" dist="38100" dir="2700000" algn="tl">
                    <a:srgbClr val="000000">
                      <a:alpha val="43137"/>
                    </a:srgbClr>
                  </a:outerShdw>
                </a:effectLst>
                <a:latin typeface="Constantia" pitchFamily="18" charset="0"/>
              </a:rPr>
              <a:t> </a:t>
            </a:r>
          </a:p>
        </p:txBody>
      </p:sp>
      <p:sp>
        <p:nvSpPr>
          <p:cNvPr id="39" name="Text Box 106">
            <a:extLst>
              <a:ext uri="{FF2B5EF4-FFF2-40B4-BE49-F238E27FC236}">
                <a16:creationId xmlns:a16="http://schemas.microsoft.com/office/drawing/2014/main" id="{93D303BA-5934-470F-9298-C60F285F54FC}"/>
              </a:ext>
            </a:extLst>
          </p:cNvPr>
          <p:cNvSpPr txBox="1">
            <a:spLocks noChangeArrowheads="1"/>
          </p:cNvSpPr>
          <p:nvPr/>
        </p:nvSpPr>
        <p:spPr bwMode="auto">
          <a:xfrm>
            <a:off x="485775" y="3797300"/>
            <a:ext cx="3967163" cy="400050"/>
          </a:xfrm>
          <a:prstGeom prst="rect">
            <a:avLst/>
          </a:prstGeom>
          <a:noFill/>
          <a:ln w="9525">
            <a:noFill/>
            <a:miter lim="800000"/>
            <a:headEnd/>
            <a:tailEnd/>
          </a:ln>
          <a:effectLst/>
        </p:spPr>
        <p:txBody>
          <a:bodyPr wrap="none">
            <a:spAutoFit/>
          </a:bodyPr>
          <a:lstStyle/>
          <a:p>
            <a:pPr eaLnBrk="1" hangingPunct="1">
              <a:defRPr/>
            </a:pPr>
            <a:r>
              <a:rPr lang="ru-RU" sz="2000" b="1" i="1" dirty="0">
                <a:solidFill>
                  <a:srgbClr val="CC0000"/>
                </a:solidFill>
                <a:effectLst>
                  <a:outerShdw blurRad="38100" dist="38100" dir="2700000" algn="tl">
                    <a:srgbClr val="000000">
                      <a:alpha val="43137"/>
                    </a:srgbClr>
                  </a:outerShdw>
                </a:effectLst>
                <a:latin typeface="Constantia" pitchFamily="18" charset="0"/>
              </a:rPr>
              <a:t>2. </a:t>
            </a:r>
            <a:r>
              <a:rPr lang="ru-RU" sz="2000" b="1" i="1" dirty="0" err="1">
                <a:solidFill>
                  <a:srgbClr val="CC0000"/>
                </a:solidFill>
                <a:effectLst>
                  <a:outerShdw blurRad="38100" dist="38100" dir="2700000" algn="tl">
                    <a:srgbClr val="000000">
                      <a:alpha val="43137"/>
                    </a:srgbClr>
                  </a:outerShdw>
                </a:effectLst>
                <a:latin typeface="Constantia" pitchFamily="18" charset="0"/>
              </a:rPr>
              <a:t>Абсолютты</a:t>
            </a:r>
            <a:r>
              <a:rPr lang="ru-RU" sz="2000" b="1" i="1" dirty="0">
                <a:solidFill>
                  <a:srgbClr val="CC0000"/>
                </a:solidFill>
                <a:effectLst>
                  <a:outerShdw blurRad="38100" dist="38100" dir="2700000" algn="tl">
                    <a:srgbClr val="000000">
                      <a:alpha val="43137"/>
                    </a:srgbClr>
                  </a:outerShdw>
                </a:effectLst>
                <a:latin typeface="Constantia" pitchFamily="18" charset="0"/>
              </a:rPr>
              <a:t> </a:t>
            </a:r>
            <a:r>
              <a:rPr lang="ru-RU" sz="2000" b="1" i="1" dirty="0" err="1">
                <a:solidFill>
                  <a:srgbClr val="CC0000"/>
                </a:solidFill>
                <a:effectLst>
                  <a:outerShdw blurRad="38100" dist="38100" dir="2700000" algn="tl">
                    <a:srgbClr val="000000">
                      <a:alpha val="43137"/>
                    </a:srgbClr>
                  </a:outerShdw>
                </a:effectLst>
                <a:latin typeface="Constantia" pitchFamily="18" charset="0"/>
              </a:rPr>
              <a:t>жылтыр</a:t>
            </a:r>
            <a:r>
              <a:rPr lang="ru-RU" sz="2000" b="1" i="1" dirty="0">
                <a:solidFill>
                  <a:srgbClr val="CC0000"/>
                </a:solidFill>
                <a:effectLst>
                  <a:outerShdw blurRad="38100" dist="38100" dir="2700000" algn="tl">
                    <a:srgbClr val="000000">
                      <a:alpha val="43137"/>
                    </a:srgbClr>
                  </a:outerShdw>
                </a:effectLst>
                <a:latin typeface="Constantia" pitchFamily="18" charset="0"/>
              </a:rPr>
              <a:t> бет</a:t>
            </a:r>
            <a:r>
              <a:rPr lang="en-US" sz="2000" b="1" i="1" dirty="0">
                <a:solidFill>
                  <a:srgbClr val="CC0000"/>
                </a:solidFill>
                <a:effectLst>
                  <a:outerShdw blurRad="38100" dist="38100" dir="2700000" algn="tl">
                    <a:srgbClr val="000000">
                      <a:alpha val="43137"/>
                    </a:srgbClr>
                  </a:outerShdw>
                </a:effectLst>
                <a:latin typeface="Constantia" pitchFamily="18" charset="0"/>
              </a:rPr>
              <a:t>:</a:t>
            </a:r>
            <a:endParaRPr lang="ru-RU" sz="2000" b="1" i="1" dirty="0">
              <a:solidFill>
                <a:srgbClr val="CC0000"/>
              </a:solidFill>
              <a:effectLst>
                <a:outerShdw blurRad="38100" dist="38100" dir="2700000" algn="tl">
                  <a:srgbClr val="000000">
                    <a:alpha val="43137"/>
                  </a:srgbClr>
                </a:outerShdw>
              </a:effectLst>
              <a:latin typeface="Constantia" pitchFamily="18" charset="0"/>
            </a:endParaRPr>
          </a:p>
        </p:txBody>
      </p:sp>
      <p:sp>
        <p:nvSpPr>
          <p:cNvPr id="69" name="Text Box 153">
            <a:extLst>
              <a:ext uri="{FF2B5EF4-FFF2-40B4-BE49-F238E27FC236}">
                <a16:creationId xmlns:a16="http://schemas.microsoft.com/office/drawing/2014/main" id="{FD222DCD-FED1-4D9C-BF21-617A95605413}"/>
              </a:ext>
            </a:extLst>
          </p:cNvPr>
          <p:cNvSpPr txBox="1">
            <a:spLocks noChangeArrowheads="1"/>
          </p:cNvSpPr>
          <p:nvPr/>
        </p:nvSpPr>
        <p:spPr bwMode="auto">
          <a:xfrm>
            <a:off x="412750" y="4373563"/>
            <a:ext cx="6264275" cy="1322387"/>
          </a:xfrm>
          <a:prstGeom prst="rect">
            <a:avLst/>
          </a:prstGeom>
          <a:solidFill>
            <a:schemeClr val="bg1"/>
          </a:solidFill>
          <a:ln w="9525">
            <a:noFill/>
            <a:miter lim="800000"/>
            <a:headEnd/>
            <a:tailEnd/>
          </a:ln>
          <a:effectLst/>
        </p:spPr>
        <p:txBody>
          <a:bodyPr>
            <a:spAutoFit/>
          </a:bodyPr>
          <a:lstStyle/>
          <a:p>
            <a:pPr algn="just" eaLnBrk="1" hangingPunct="1">
              <a:defRPr/>
            </a:pPr>
            <a:r>
              <a:rPr lang="ru-RU" sz="2000" b="1" i="1" dirty="0" err="1">
                <a:solidFill>
                  <a:srgbClr val="CC0000"/>
                </a:solidFill>
                <a:effectLst>
                  <a:outerShdw blurRad="38100" dist="38100" dir="2700000" algn="tl">
                    <a:srgbClr val="000000">
                      <a:alpha val="43137"/>
                    </a:srgbClr>
                  </a:outerShdw>
                </a:effectLst>
                <a:latin typeface="Constantia" pitchFamily="18" charset="0"/>
              </a:rPr>
              <a:t>Жылтыр</a:t>
            </a:r>
            <a:r>
              <a:rPr lang="ru-RU" sz="2000" b="1" i="1" dirty="0">
                <a:solidFill>
                  <a:srgbClr val="CC0000"/>
                </a:solidFill>
                <a:effectLst>
                  <a:outerShdw blurRad="38100" dist="38100" dir="2700000" algn="tl">
                    <a:srgbClr val="000000">
                      <a:alpha val="43137"/>
                    </a:srgbClr>
                  </a:outerShdw>
                </a:effectLst>
                <a:latin typeface="Constantia" pitchFamily="18" charset="0"/>
              </a:rPr>
              <a:t> бет </a:t>
            </a:r>
            <a:r>
              <a:rPr lang="ru-RU" sz="2000" b="1" i="1" dirty="0" err="1">
                <a:solidFill>
                  <a:srgbClr val="CC0000"/>
                </a:solidFill>
                <a:effectLst>
                  <a:outerShdw blurRad="38100" dist="38100" dir="2700000" algn="tl">
                    <a:srgbClr val="000000">
                      <a:alpha val="43137"/>
                    </a:srgbClr>
                  </a:outerShdw>
                </a:effectLst>
                <a:latin typeface="Constantia" pitchFamily="18" charset="0"/>
              </a:rPr>
              <a:t>реакциясы</a:t>
            </a:r>
            <a:r>
              <a:rPr lang="ru-RU" sz="2000" b="1" i="1" dirty="0">
                <a:solidFill>
                  <a:srgbClr val="CC0000"/>
                </a:solidFill>
                <a:effectLst>
                  <a:outerShdw blurRad="38100" dist="38100" dir="2700000" algn="tl">
                    <a:srgbClr val="000000">
                      <a:alpha val="43137"/>
                    </a:srgbClr>
                  </a:outerShdw>
                </a:effectLst>
                <a:latin typeface="Constantia" pitchFamily="18" charset="0"/>
              </a:rPr>
              <a:t> </a:t>
            </a:r>
            <a:r>
              <a:rPr lang="ru-RU" sz="2000" b="1" i="1" dirty="0" err="1">
                <a:solidFill>
                  <a:srgbClr val="CC0000"/>
                </a:solidFill>
                <a:effectLst>
                  <a:outerShdw blurRad="38100" dist="38100" dir="2700000" algn="tl">
                    <a:srgbClr val="000000">
                      <a:alpha val="43137"/>
                    </a:srgbClr>
                  </a:outerShdw>
                </a:effectLst>
                <a:latin typeface="Constantia" pitchFamily="18" charset="0"/>
              </a:rPr>
              <a:t>немесе</a:t>
            </a:r>
            <a:r>
              <a:rPr lang="ru-RU" sz="2000" b="1" i="1" dirty="0">
                <a:solidFill>
                  <a:srgbClr val="CC0000"/>
                </a:solidFill>
                <a:effectLst>
                  <a:outerShdw blurRad="38100" dist="38100" dir="2700000" algn="tl">
                    <a:srgbClr val="000000">
                      <a:alpha val="43137"/>
                    </a:srgbClr>
                  </a:outerShdw>
                </a:effectLst>
                <a:latin typeface="Constantia" pitchFamily="18" charset="0"/>
              </a:rPr>
              <a:t> </a:t>
            </a:r>
            <a:r>
              <a:rPr lang="ru-RU" sz="2000" b="1" i="1" dirty="0" err="1">
                <a:solidFill>
                  <a:srgbClr val="CC0000"/>
                </a:solidFill>
                <a:effectLst>
                  <a:outerShdw blurRad="38100" dist="38100" dir="2700000" algn="tl">
                    <a:srgbClr val="000000">
                      <a:alpha val="43137"/>
                    </a:srgbClr>
                  </a:outerShdw>
                </a:effectLst>
                <a:latin typeface="Constantia" pitchFamily="18" charset="0"/>
              </a:rPr>
              <a:t>тегіс</a:t>
            </a:r>
            <a:r>
              <a:rPr lang="ru-RU" sz="2000" b="1" i="1" dirty="0">
                <a:solidFill>
                  <a:srgbClr val="CC0000"/>
                </a:solidFill>
                <a:effectLst>
                  <a:outerShdw blurRad="38100" dist="38100" dir="2700000" algn="tl">
                    <a:srgbClr val="000000">
                      <a:alpha val="43137"/>
                    </a:srgbClr>
                  </a:outerShdw>
                </a:effectLst>
                <a:latin typeface="Constantia" pitchFamily="18" charset="0"/>
              </a:rPr>
              <a:t> </a:t>
            </a:r>
            <a:r>
              <a:rPr lang="ru-RU" sz="2000" b="1" i="1" dirty="0" err="1">
                <a:solidFill>
                  <a:srgbClr val="CC0000"/>
                </a:solidFill>
                <a:effectLst>
                  <a:outerShdw blurRad="38100" dist="38100" dir="2700000" algn="tl">
                    <a:srgbClr val="000000">
                      <a:alpha val="43137"/>
                    </a:srgbClr>
                  </a:outerShdw>
                </a:effectLst>
                <a:latin typeface="Constantia" pitchFamily="18" charset="0"/>
              </a:rPr>
              <a:t>беттің</a:t>
            </a:r>
            <a:r>
              <a:rPr lang="ru-RU" sz="2000" b="1" i="1" dirty="0">
                <a:solidFill>
                  <a:srgbClr val="CC0000"/>
                </a:solidFill>
                <a:effectLst>
                  <a:outerShdw blurRad="38100" dist="38100" dir="2700000" algn="tl">
                    <a:srgbClr val="000000">
                      <a:alpha val="43137"/>
                    </a:srgbClr>
                  </a:outerShdw>
                </a:effectLst>
                <a:latin typeface="Constantia" pitchFamily="18" charset="0"/>
              </a:rPr>
              <a:t> </a:t>
            </a:r>
            <a:r>
              <a:rPr lang="ru-RU" sz="2000" b="1" i="1" dirty="0" err="1">
                <a:solidFill>
                  <a:srgbClr val="CC0000"/>
                </a:solidFill>
                <a:effectLst>
                  <a:outerShdw blurRad="38100" dist="38100" dir="2700000" algn="tl">
                    <a:srgbClr val="000000">
                      <a:alpha val="43137"/>
                    </a:srgbClr>
                  </a:outerShdw>
                </a:effectLst>
                <a:latin typeface="Constantia" pitchFamily="18" charset="0"/>
              </a:rPr>
              <a:t>реакциясы</a:t>
            </a:r>
            <a:r>
              <a:rPr lang="ru-RU" sz="2000" b="1" i="1" dirty="0">
                <a:solidFill>
                  <a:srgbClr val="CC0000"/>
                </a:solidFill>
                <a:effectLst>
                  <a:outerShdw blurRad="38100" dist="38100" dir="2700000" algn="tl">
                    <a:srgbClr val="000000">
                      <a:alpha val="43137"/>
                    </a:srgbClr>
                  </a:outerShdw>
                </a:effectLst>
                <a:latin typeface="Constantia" pitchFamily="18" charset="0"/>
              </a:rPr>
              <a:t> </a:t>
            </a:r>
            <a:r>
              <a:rPr lang="ru-RU" sz="2000" dirty="0" err="1">
                <a:solidFill>
                  <a:srgbClr val="0070C0"/>
                </a:solidFill>
                <a:effectLst>
                  <a:outerShdw blurRad="38100" dist="38100" dir="2700000" algn="tl">
                    <a:srgbClr val="000000">
                      <a:alpha val="43137"/>
                    </a:srgbClr>
                  </a:outerShdw>
                </a:effectLst>
                <a:latin typeface="Constantia" pitchFamily="18" charset="0"/>
              </a:rPr>
              <a:t>байланыс</a:t>
            </a:r>
            <a:r>
              <a:rPr lang="ru-RU" sz="2000" dirty="0">
                <a:solidFill>
                  <a:srgbClr val="0070C0"/>
                </a:solidFill>
                <a:effectLst>
                  <a:outerShdw blurRad="38100" dist="38100" dir="2700000" algn="tl">
                    <a:srgbClr val="000000">
                      <a:alpha val="43137"/>
                    </a:srgbClr>
                  </a:outerShdw>
                </a:effectLst>
                <a:latin typeface="Constantia" pitchFamily="18" charset="0"/>
              </a:rPr>
              <a:t> пен </a:t>
            </a:r>
            <a:r>
              <a:rPr lang="ru-RU" sz="2000" dirty="0" err="1">
                <a:solidFill>
                  <a:srgbClr val="0070C0"/>
                </a:solidFill>
                <a:effectLst>
                  <a:outerShdw blurRad="38100" dist="38100" dir="2700000" algn="tl">
                    <a:srgbClr val="000000">
                      <a:alpha val="43137"/>
                    </a:srgbClr>
                  </a:outerShdw>
                </a:effectLst>
                <a:latin typeface="Constantia" pitchFamily="18" charset="0"/>
              </a:rPr>
              <a:t>дене</a:t>
            </a:r>
            <a:r>
              <a:rPr lang="ru-RU" sz="2000" dirty="0">
                <a:solidFill>
                  <a:srgbClr val="0070C0"/>
                </a:solidFill>
                <a:effectLst>
                  <a:outerShdw blurRad="38100" dist="38100" dir="2700000" algn="tl">
                    <a:srgbClr val="000000">
                      <a:alpha val="43137"/>
                    </a:srgbClr>
                  </a:outerShdw>
                </a:effectLst>
                <a:latin typeface="Constantia" pitchFamily="18" charset="0"/>
              </a:rPr>
              <a:t> </a:t>
            </a:r>
            <a:r>
              <a:rPr lang="ru-RU" sz="2000" dirty="0" err="1">
                <a:solidFill>
                  <a:srgbClr val="0070C0"/>
                </a:solidFill>
                <a:effectLst>
                  <a:outerShdw blurRad="38100" dist="38100" dir="2700000" algn="tl">
                    <a:srgbClr val="000000">
                      <a:alpha val="43137"/>
                    </a:srgbClr>
                  </a:outerShdw>
                </a:effectLst>
                <a:latin typeface="Constantia" pitchFamily="18" charset="0"/>
              </a:rPr>
              <a:t>түйіскен</a:t>
            </a:r>
            <a:r>
              <a:rPr lang="ru-RU" sz="2000" dirty="0">
                <a:solidFill>
                  <a:srgbClr val="0070C0"/>
                </a:solidFill>
                <a:effectLst>
                  <a:outerShdw blurRad="38100" dist="38100" dir="2700000" algn="tl">
                    <a:srgbClr val="000000">
                      <a:alpha val="43137"/>
                    </a:srgbClr>
                  </a:outerShdw>
                </a:effectLst>
                <a:latin typeface="Constantia" pitchFamily="18" charset="0"/>
              </a:rPr>
              <a:t> </a:t>
            </a:r>
            <a:r>
              <a:rPr lang="ru-RU" sz="2000" dirty="0" err="1">
                <a:solidFill>
                  <a:srgbClr val="0070C0"/>
                </a:solidFill>
                <a:effectLst>
                  <a:outerShdw blurRad="38100" dist="38100" dir="2700000" algn="tl">
                    <a:srgbClr val="000000">
                      <a:alpha val="43137"/>
                    </a:srgbClr>
                  </a:outerShdw>
                </a:effectLst>
                <a:latin typeface="Constantia" pitchFamily="18" charset="0"/>
              </a:rPr>
              <a:t>беттерге</a:t>
            </a:r>
            <a:r>
              <a:rPr lang="ru-RU" sz="2000" dirty="0">
                <a:solidFill>
                  <a:srgbClr val="0070C0"/>
                </a:solidFill>
                <a:effectLst>
                  <a:outerShdw blurRad="38100" dist="38100" dir="2700000" algn="tl">
                    <a:srgbClr val="000000">
                      <a:alpha val="43137"/>
                    </a:srgbClr>
                  </a:outerShdw>
                </a:effectLst>
                <a:latin typeface="Constantia" pitchFamily="18" charset="0"/>
              </a:rPr>
              <a:t> </a:t>
            </a:r>
            <a:r>
              <a:rPr lang="ru-RU" sz="2000" dirty="0" err="1">
                <a:solidFill>
                  <a:srgbClr val="0070C0"/>
                </a:solidFill>
                <a:effectLst>
                  <a:outerShdw blurRad="38100" dist="38100" dir="2700000" algn="tl">
                    <a:srgbClr val="000000">
                      <a:alpha val="43137"/>
                    </a:srgbClr>
                  </a:outerShdw>
                </a:effectLst>
                <a:latin typeface="Constantia" pitchFamily="18" charset="0"/>
              </a:rPr>
              <a:t>жүргізілген</a:t>
            </a:r>
            <a:r>
              <a:rPr lang="ru-RU" sz="2000" dirty="0">
                <a:solidFill>
                  <a:srgbClr val="0070C0"/>
                </a:solidFill>
                <a:effectLst>
                  <a:outerShdw blurRad="38100" dist="38100" dir="2700000" algn="tl">
                    <a:srgbClr val="000000">
                      <a:alpha val="43137"/>
                    </a:srgbClr>
                  </a:outerShdw>
                </a:effectLst>
                <a:latin typeface="Constantia" pitchFamily="18" charset="0"/>
              </a:rPr>
              <a:t> </a:t>
            </a:r>
            <a:r>
              <a:rPr lang="ru-RU" sz="2000" dirty="0" err="1">
                <a:solidFill>
                  <a:srgbClr val="0070C0"/>
                </a:solidFill>
                <a:effectLst>
                  <a:outerShdw blurRad="38100" dist="38100" dir="2700000" algn="tl">
                    <a:srgbClr val="000000">
                      <a:alpha val="43137"/>
                    </a:srgbClr>
                  </a:outerShdw>
                </a:effectLst>
                <a:latin typeface="Constantia" pitchFamily="18" charset="0"/>
              </a:rPr>
              <a:t>ортақ</a:t>
            </a:r>
            <a:r>
              <a:rPr lang="ru-RU" sz="2000" dirty="0">
                <a:solidFill>
                  <a:srgbClr val="0070C0"/>
                </a:solidFill>
                <a:effectLst>
                  <a:outerShdw blurRad="38100" dist="38100" dir="2700000" algn="tl">
                    <a:srgbClr val="000000">
                      <a:alpha val="43137"/>
                    </a:srgbClr>
                  </a:outerShdw>
                </a:effectLst>
                <a:latin typeface="Constantia" pitchFamily="18" charset="0"/>
              </a:rPr>
              <a:t> </a:t>
            </a:r>
            <a:r>
              <a:rPr lang="ru-RU" sz="2000" dirty="0" err="1">
                <a:solidFill>
                  <a:srgbClr val="0070C0"/>
                </a:solidFill>
                <a:effectLst>
                  <a:outerShdw blurRad="38100" dist="38100" dir="2700000" algn="tl">
                    <a:srgbClr val="000000">
                      <a:alpha val="43137"/>
                    </a:srgbClr>
                  </a:outerShdw>
                </a:effectLst>
                <a:latin typeface="Constantia" pitchFamily="18" charset="0"/>
              </a:rPr>
              <a:t>жанама</a:t>
            </a:r>
            <a:r>
              <a:rPr lang="ru-RU" sz="2000" dirty="0">
                <a:solidFill>
                  <a:srgbClr val="0070C0"/>
                </a:solidFill>
                <a:effectLst>
                  <a:outerShdw blurRad="38100" dist="38100" dir="2700000" algn="tl">
                    <a:srgbClr val="000000">
                      <a:alpha val="43137"/>
                    </a:srgbClr>
                  </a:outerShdw>
                </a:effectLst>
                <a:latin typeface="Constantia" pitchFamily="18" charset="0"/>
              </a:rPr>
              <a:t> </a:t>
            </a:r>
            <a:r>
              <a:rPr lang="ru-RU" sz="2000" dirty="0" err="1">
                <a:solidFill>
                  <a:srgbClr val="0070C0"/>
                </a:solidFill>
                <a:effectLst>
                  <a:outerShdw blurRad="38100" dist="38100" dir="2700000" algn="tl">
                    <a:srgbClr val="000000">
                      <a:alpha val="43137"/>
                    </a:srgbClr>
                  </a:outerShdw>
                </a:effectLst>
                <a:latin typeface="Constantia" pitchFamily="18" charset="0"/>
              </a:rPr>
              <a:t>жазықтыққа</a:t>
            </a:r>
            <a:r>
              <a:rPr lang="ru-RU" sz="2000" dirty="0">
                <a:solidFill>
                  <a:srgbClr val="0070C0"/>
                </a:solidFill>
                <a:effectLst>
                  <a:outerShdw blurRad="38100" dist="38100" dir="2700000" algn="tl">
                    <a:srgbClr val="000000">
                      <a:alpha val="43137"/>
                    </a:srgbClr>
                  </a:outerShdw>
                </a:effectLst>
                <a:latin typeface="Constantia" pitchFamily="18" charset="0"/>
              </a:rPr>
              <a:t> перпендикуляр </a:t>
            </a:r>
            <a:r>
              <a:rPr lang="ru-RU" sz="2000" dirty="0" err="1">
                <a:solidFill>
                  <a:srgbClr val="0070C0"/>
                </a:solidFill>
                <a:effectLst>
                  <a:outerShdw blurRad="38100" dist="38100" dir="2700000" algn="tl">
                    <a:srgbClr val="000000">
                      <a:alpha val="43137"/>
                    </a:srgbClr>
                  </a:outerShdw>
                </a:effectLst>
                <a:latin typeface="Constantia" pitchFamily="18" charset="0"/>
              </a:rPr>
              <a:t>бағытталады</a:t>
            </a:r>
            <a:endParaRPr lang="ru-RU" sz="2000" dirty="0">
              <a:solidFill>
                <a:srgbClr val="0070C0"/>
              </a:solidFill>
              <a:effectLst>
                <a:outerShdw blurRad="38100" dist="38100" dir="2700000" algn="tl">
                  <a:srgbClr val="000000">
                    <a:alpha val="43137"/>
                  </a:srgbClr>
                </a:outerShdw>
              </a:effectLst>
              <a:latin typeface="Constantia" pitchFamily="18" charset="0"/>
            </a:endParaRPr>
          </a:p>
        </p:txBody>
      </p:sp>
      <p:grpSp>
        <p:nvGrpSpPr>
          <p:cNvPr id="4" name="Group 203">
            <a:extLst>
              <a:ext uri="{FF2B5EF4-FFF2-40B4-BE49-F238E27FC236}">
                <a16:creationId xmlns:a16="http://schemas.microsoft.com/office/drawing/2014/main" id="{45A120D7-B393-4612-A798-29A75B3B703C}"/>
              </a:ext>
            </a:extLst>
          </p:cNvPr>
          <p:cNvGrpSpPr>
            <a:grpSpLocks/>
          </p:cNvGrpSpPr>
          <p:nvPr/>
        </p:nvGrpSpPr>
        <p:grpSpPr bwMode="auto">
          <a:xfrm>
            <a:off x="7115175" y="4805363"/>
            <a:ext cx="1512888" cy="576262"/>
            <a:chOff x="2245" y="1910"/>
            <a:chExt cx="953" cy="363"/>
          </a:xfrm>
        </p:grpSpPr>
        <p:sp>
          <p:nvSpPr>
            <p:cNvPr id="14401" name="Rectangle 196">
              <a:extLst>
                <a:ext uri="{FF2B5EF4-FFF2-40B4-BE49-F238E27FC236}">
                  <a16:creationId xmlns:a16="http://schemas.microsoft.com/office/drawing/2014/main" id="{614AB206-C85A-45D8-B2BA-0C07DB7D9BC3}"/>
                </a:ext>
              </a:extLst>
            </p:cNvPr>
            <p:cNvSpPr>
              <a:spLocks noChangeArrowheads="1"/>
            </p:cNvSpPr>
            <p:nvPr/>
          </p:nvSpPr>
          <p:spPr bwMode="auto">
            <a:xfrm>
              <a:off x="2245" y="2181"/>
              <a:ext cx="953" cy="92"/>
            </a:xfrm>
            <a:prstGeom prst="rect">
              <a:avLst/>
            </a:prstGeom>
            <a:solidFill>
              <a:srgbClr val="C0C0C0">
                <a:alpha val="20000"/>
              </a:srgbClr>
            </a:solidFill>
            <a:ln w="9525">
              <a:solidFill>
                <a:srgbClr val="C0C0C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ru-RU" altLang="ru-RU" sz="1800">
                <a:latin typeface="Arial" panose="020B0604020202020204" pitchFamily="34" charset="0"/>
              </a:endParaRPr>
            </a:p>
          </p:txBody>
        </p:sp>
        <p:sp>
          <p:nvSpPr>
            <p:cNvPr id="14402" name="Rectangle 197">
              <a:extLst>
                <a:ext uri="{FF2B5EF4-FFF2-40B4-BE49-F238E27FC236}">
                  <a16:creationId xmlns:a16="http://schemas.microsoft.com/office/drawing/2014/main" id="{9ECA49DF-6977-4180-94AC-BEA45D4030B6}"/>
                </a:ext>
              </a:extLst>
            </p:cNvPr>
            <p:cNvSpPr>
              <a:spLocks noChangeArrowheads="1"/>
            </p:cNvSpPr>
            <p:nvPr/>
          </p:nvSpPr>
          <p:spPr bwMode="auto">
            <a:xfrm rot="16200000" flipH="1">
              <a:off x="2165" y="2012"/>
              <a:ext cx="251" cy="91"/>
            </a:xfrm>
            <a:prstGeom prst="rect">
              <a:avLst/>
            </a:prstGeom>
            <a:solidFill>
              <a:srgbClr val="C0C0C0">
                <a:alpha val="20000"/>
              </a:srgbClr>
            </a:solidFill>
            <a:ln w="9525">
              <a:solidFill>
                <a:srgbClr val="C0C0C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ru-RU" altLang="ru-RU" sz="1800">
                <a:latin typeface="Arial" panose="020B0604020202020204" pitchFamily="34" charset="0"/>
              </a:endParaRPr>
            </a:p>
          </p:txBody>
        </p:sp>
        <p:sp>
          <p:nvSpPr>
            <p:cNvPr id="14403" name="Rectangle 198">
              <a:extLst>
                <a:ext uri="{FF2B5EF4-FFF2-40B4-BE49-F238E27FC236}">
                  <a16:creationId xmlns:a16="http://schemas.microsoft.com/office/drawing/2014/main" id="{B05FB494-F95B-4763-8E32-8A7384F05226}"/>
                </a:ext>
              </a:extLst>
            </p:cNvPr>
            <p:cNvSpPr>
              <a:spLocks noChangeArrowheads="1"/>
            </p:cNvSpPr>
            <p:nvPr/>
          </p:nvSpPr>
          <p:spPr bwMode="auto">
            <a:xfrm rot="16200000" flipH="1">
              <a:off x="3016" y="2001"/>
              <a:ext cx="272" cy="90"/>
            </a:xfrm>
            <a:prstGeom prst="rect">
              <a:avLst/>
            </a:prstGeom>
            <a:solidFill>
              <a:srgbClr val="C0C0C0">
                <a:alpha val="20000"/>
              </a:srgbClr>
            </a:solidFill>
            <a:ln w="9525">
              <a:solidFill>
                <a:srgbClr val="C0C0C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ru-RU" altLang="ru-RU" sz="1800">
                <a:latin typeface="Arial" panose="020B0604020202020204" pitchFamily="34" charset="0"/>
              </a:endParaRPr>
            </a:p>
          </p:txBody>
        </p:sp>
        <p:sp>
          <p:nvSpPr>
            <p:cNvPr id="14404" name="Line 199">
              <a:extLst>
                <a:ext uri="{FF2B5EF4-FFF2-40B4-BE49-F238E27FC236}">
                  <a16:creationId xmlns:a16="http://schemas.microsoft.com/office/drawing/2014/main" id="{E42ACCD7-9A5F-4977-B168-558B6FBC643A}"/>
                </a:ext>
              </a:extLst>
            </p:cNvPr>
            <p:cNvSpPr>
              <a:spLocks noChangeShapeType="1"/>
            </p:cNvSpPr>
            <p:nvPr/>
          </p:nvSpPr>
          <p:spPr bwMode="auto">
            <a:xfrm>
              <a:off x="2336" y="2182"/>
              <a:ext cx="771"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4405" name="Line 200">
              <a:extLst>
                <a:ext uri="{FF2B5EF4-FFF2-40B4-BE49-F238E27FC236}">
                  <a16:creationId xmlns:a16="http://schemas.microsoft.com/office/drawing/2014/main" id="{BEE0C5D7-512E-4B05-A3C6-F01EE803471B}"/>
                </a:ext>
              </a:extLst>
            </p:cNvPr>
            <p:cNvSpPr>
              <a:spLocks noChangeShapeType="1"/>
            </p:cNvSpPr>
            <p:nvPr/>
          </p:nvSpPr>
          <p:spPr bwMode="auto">
            <a:xfrm>
              <a:off x="2336" y="1932"/>
              <a:ext cx="0" cy="25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4406" name="Line 201">
              <a:extLst>
                <a:ext uri="{FF2B5EF4-FFF2-40B4-BE49-F238E27FC236}">
                  <a16:creationId xmlns:a16="http://schemas.microsoft.com/office/drawing/2014/main" id="{8F1B5829-85E0-49CA-A4C8-F552D8570261}"/>
                </a:ext>
              </a:extLst>
            </p:cNvPr>
            <p:cNvSpPr>
              <a:spLocks noChangeShapeType="1"/>
            </p:cNvSpPr>
            <p:nvPr/>
          </p:nvSpPr>
          <p:spPr bwMode="auto">
            <a:xfrm flipV="1">
              <a:off x="3107" y="1910"/>
              <a:ext cx="0" cy="27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4407" name="Line 202">
              <a:extLst>
                <a:ext uri="{FF2B5EF4-FFF2-40B4-BE49-F238E27FC236}">
                  <a16:creationId xmlns:a16="http://schemas.microsoft.com/office/drawing/2014/main" id="{9B6DFB39-1954-4016-8BB7-FA994A0623A2}"/>
                </a:ext>
              </a:extLst>
            </p:cNvPr>
            <p:cNvSpPr>
              <a:spLocks noChangeShapeType="1"/>
            </p:cNvSpPr>
            <p:nvPr/>
          </p:nvSpPr>
          <p:spPr bwMode="auto">
            <a:xfrm flipH="1">
              <a:off x="2245" y="1931"/>
              <a:ext cx="91"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grpSp>
      <p:sp>
        <p:nvSpPr>
          <p:cNvPr id="78" name="Rectangle 107">
            <a:extLst>
              <a:ext uri="{FF2B5EF4-FFF2-40B4-BE49-F238E27FC236}">
                <a16:creationId xmlns:a16="http://schemas.microsoft.com/office/drawing/2014/main" id="{99A0F87F-5FD7-48AF-9937-514502A164F8}"/>
              </a:ext>
            </a:extLst>
          </p:cNvPr>
          <p:cNvSpPr>
            <a:spLocks noChangeArrowheads="1"/>
          </p:cNvSpPr>
          <p:nvPr/>
        </p:nvSpPr>
        <p:spPr bwMode="auto">
          <a:xfrm rot="1167554">
            <a:off x="7013575" y="4733925"/>
            <a:ext cx="1479550" cy="252413"/>
          </a:xfrm>
          <a:prstGeom prst="rect">
            <a:avLst/>
          </a:prstGeom>
          <a:solidFill>
            <a:srgbClr val="FFCC0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ru-RU" altLang="ru-RU" sz="1800">
              <a:latin typeface="Arial" panose="020B0604020202020204" pitchFamily="34" charset="0"/>
            </a:endParaRPr>
          </a:p>
        </p:txBody>
      </p:sp>
      <p:grpSp>
        <p:nvGrpSpPr>
          <p:cNvPr id="5" name="Group 167">
            <a:extLst>
              <a:ext uri="{FF2B5EF4-FFF2-40B4-BE49-F238E27FC236}">
                <a16:creationId xmlns:a16="http://schemas.microsoft.com/office/drawing/2014/main" id="{FF065DF4-9E75-452C-819D-A5EEAADBFF6A}"/>
              </a:ext>
            </a:extLst>
          </p:cNvPr>
          <p:cNvGrpSpPr>
            <a:grpSpLocks/>
          </p:cNvGrpSpPr>
          <p:nvPr/>
        </p:nvGrpSpPr>
        <p:grpSpPr bwMode="auto">
          <a:xfrm>
            <a:off x="7121525" y="4805363"/>
            <a:ext cx="1512888" cy="576262"/>
            <a:chOff x="3129" y="1253"/>
            <a:chExt cx="953" cy="363"/>
          </a:xfrm>
        </p:grpSpPr>
        <p:grpSp>
          <p:nvGrpSpPr>
            <p:cNvPr id="14393" name="Group 165">
              <a:extLst>
                <a:ext uri="{FF2B5EF4-FFF2-40B4-BE49-F238E27FC236}">
                  <a16:creationId xmlns:a16="http://schemas.microsoft.com/office/drawing/2014/main" id="{FE61231D-2B8C-4ACE-B85C-0AF75E294F81}"/>
                </a:ext>
              </a:extLst>
            </p:cNvPr>
            <p:cNvGrpSpPr>
              <a:grpSpLocks/>
            </p:cNvGrpSpPr>
            <p:nvPr/>
          </p:nvGrpSpPr>
          <p:grpSpPr bwMode="auto">
            <a:xfrm>
              <a:off x="3129" y="1253"/>
              <a:ext cx="953" cy="363"/>
              <a:chOff x="3129" y="1252"/>
              <a:chExt cx="953" cy="363"/>
            </a:xfrm>
          </p:grpSpPr>
          <p:sp>
            <p:nvSpPr>
              <p:cNvPr id="14395" name="Rectangle 109">
                <a:extLst>
                  <a:ext uri="{FF2B5EF4-FFF2-40B4-BE49-F238E27FC236}">
                    <a16:creationId xmlns:a16="http://schemas.microsoft.com/office/drawing/2014/main" id="{53C5007B-00B2-4A21-90DA-C14C4394F129}"/>
                  </a:ext>
                </a:extLst>
              </p:cNvPr>
              <p:cNvSpPr>
                <a:spLocks noChangeArrowheads="1"/>
              </p:cNvSpPr>
              <p:nvPr/>
            </p:nvSpPr>
            <p:spPr bwMode="auto">
              <a:xfrm>
                <a:off x="3129" y="1523"/>
                <a:ext cx="953" cy="92"/>
              </a:xfrm>
              <a:prstGeom prst="rect">
                <a:avLst/>
              </a:prstGeom>
              <a:solidFill>
                <a:srgbClr val="C0C0C0"/>
              </a:solidFill>
              <a:ln w="9525">
                <a:solidFill>
                  <a:srgbClr val="C0C0C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ru-RU" altLang="ru-RU" sz="1800">
                  <a:latin typeface="Arial" panose="020B0604020202020204" pitchFamily="34" charset="0"/>
                </a:endParaRPr>
              </a:p>
            </p:txBody>
          </p:sp>
          <p:sp>
            <p:nvSpPr>
              <p:cNvPr id="14396" name="Rectangle 110">
                <a:extLst>
                  <a:ext uri="{FF2B5EF4-FFF2-40B4-BE49-F238E27FC236}">
                    <a16:creationId xmlns:a16="http://schemas.microsoft.com/office/drawing/2014/main" id="{3DB8AAEE-A199-435D-9EE9-FF939A9D41D3}"/>
                  </a:ext>
                </a:extLst>
              </p:cNvPr>
              <p:cNvSpPr>
                <a:spLocks noChangeArrowheads="1"/>
              </p:cNvSpPr>
              <p:nvPr/>
            </p:nvSpPr>
            <p:spPr bwMode="auto">
              <a:xfrm rot="16200000" flipH="1">
                <a:off x="3038" y="1365"/>
                <a:ext cx="272" cy="90"/>
              </a:xfrm>
              <a:prstGeom prst="rect">
                <a:avLst/>
              </a:prstGeom>
              <a:solidFill>
                <a:srgbClr val="C0C0C0"/>
              </a:solidFill>
              <a:ln w="9525">
                <a:solidFill>
                  <a:srgbClr val="C0C0C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ru-RU" altLang="ru-RU" sz="1800">
                  <a:latin typeface="Arial" panose="020B0604020202020204" pitchFamily="34" charset="0"/>
                </a:endParaRPr>
              </a:p>
            </p:txBody>
          </p:sp>
          <p:sp>
            <p:nvSpPr>
              <p:cNvPr id="14397" name="Rectangle 112">
                <a:extLst>
                  <a:ext uri="{FF2B5EF4-FFF2-40B4-BE49-F238E27FC236}">
                    <a16:creationId xmlns:a16="http://schemas.microsoft.com/office/drawing/2014/main" id="{6E29964F-CE59-457C-AD9E-123E7482AF30}"/>
                  </a:ext>
                </a:extLst>
              </p:cNvPr>
              <p:cNvSpPr>
                <a:spLocks noChangeArrowheads="1"/>
              </p:cNvSpPr>
              <p:nvPr/>
            </p:nvSpPr>
            <p:spPr bwMode="auto">
              <a:xfrm rot="16200000" flipH="1">
                <a:off x="3900" y="1343"/>
                <a:ext cx="272" cy="90"/>
              </a:xfrm>
              <a:prstGeom prst="rect">
                <a:avLst/>
              </a:prstGeom>
              <a:solidFill>
                <a:srgbClr val="C0C0C0"/>
              </a:solidFill>
              <a:ln w="9525">
                <a:solidFill>
                  <a:srgbClr val="C0C0C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ru-RU" altLang="ru-RU" sz="1800">
                  <a:latin typeface="Arial" panose="020B0604020202020204" pitchFamily="34" charset="0"/>
                </a:endParaRPr>
              </a:p>
            </p:txBody>
          </p:sp>
          <p:sp>
            <p:nvSpPr>
              <p:cNvPr id="14398" name="Line 113">
                <a:extLst>
                  <a:ext uri="{FF2B5EF4-FFF2-40B4-BE49-F238E27FC236}">
                    <a16:creationId xmlns:a16="http://schemas.microsoft.com/office/drawing/2014/main" id="{2C739111-CB17-4A4B-9B88-0F6896B8CC0C}"/>
                  </a:ext>
                </a:extLst>
              </p:cNvPr>
              <p:cNvSpPr>
                <a:spLocks noChangeShapeType="1"/>
              </p:cNvSpPr>
              <p:nvPr/>
            </p:nvSpPr>
            <p:spPr bwMode="auto">
              <a:xfrm>
                <a:off x="3220" y="1524"/>
                <a:ext cx="771"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4399" name="Line 114">
                <a:extLst>
                  <a:ext uri="{FF2B5EF4-FFF2-40B4-BE49-F238E27FC236}">
                    <a16:creationId xmlns:a16="http://schemas.microsoft.com/office/drawing/2014/main" id="{DA0ACFCB-6F2A-4660-BFB1-033633D077FD}"/>
                  </a:ext>
                </a:extLst>
              </p:cNvPr>
              <p:cNvSpPr>
                <a:spLocks noChangeShapeType="1"/>
              </p:cNvSpPr>
              <p:nvPr/>
            </p:nvSpPr>
            <p:spPr bwMode="auto">
              <a:xfrm>
                <a:off x="3220" y="1274"/>
                <a:ext cx="0" cy="2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4400" name="Line 117">
                <a:extLst>
                  <a:ext uri="{FF2B5EF4-FFF2-40B4-BE49-F238E27FC236}">
                    <a16:creationId xmlns:a16="http://schemas.microsoft.com/office/drawing/2014/main" id="{B3BABC67-09B3-4B2A-9C6D-6341CAF47BB3}"/>
                  </a:ext>
                </a:extLst>
              </p:cNvPr>
              <p:cNvSpPr>
                <a:spLocks noChangeShapeType="1"/>
              </p:cNvSpPr>
              <p:nvPr/>
            </p:nvSpPr>
            <p:spPr bwMode="auto">
              <a:xfrm flipV="1">
                <a:off x="3991" y="1252"/>
                <a:ext cx="0" cy="27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grpSp>
        <p:sp>
          <p:nvSpPr>
            <p:cNvPr id="14394" name="Line 118">
              <a:extLst>
                <a:ext uri="{FF2B5EF4-FFF2-40B4-BE49-F238E27FC236}">
                  <a16:creationId xmlns:a16="http://schemas.microsoft.com/office/drawing/2014/main" id="{D317B3FF-3A9D-4E89-89AE-AC0424B0FA84}"/>
                </a:ext>
              </a:extLst>
            </p:cNvPr>
            <p:cNvSpPr>
              <a:spLocks noChangeShapeType="1"/>
            </p:cNvSpPr>
            <p:nvPr/>
          </p:nvSpPr>
          <p:spPr bwMode="auto">
            <a:xfrm flipH="1">
              <a:off x="3129" y="1274"/>
              <a:ext cx="91"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grpSp>
      <p:sp>
        <p:nvSpPr>
          <p:cNvPr id="88" name="AutoShape 127">
            <a:extLst>
              <a:ext uri="{FF2B5EF4-FFF2-40B4-BE49-F238E27FC236}">
                <a16:creationId xmlns:a16="http://schemas.microsoft.com/office/drawing/2014/main" id="{6179CB35-1B16-4737-A02E-C79746DB2A9E}"/>
              </a:ext>
            </a:extLst>
          </p:cNvPr>
          <p:cNvSpPr>
            <a:spLocks noChangeArrowheads="1"/>
          </p:cNvSpPr>
          <p:nvPr/>
        </p:nvSpPr>
        <p:spPr bwMode="auto">
          <a:xfrm rot="16200000" flipH="1">
            <a:off x="7522369" y="5017294"/>
            <a:ext cx="495300" cy="144462"/>
          </a:xfrm>
          <a:prstGeom prst="rightArrow">
            <a:avLst>
              <a:gd name="adj1" fmla="val 50000"/>
              <a:gd name="adj2" fmla="val 85715"/>
            </a:avLst>
          </a:prstGeom>
          <a:solidFill>
            <a:srgbClr val="FF0000"/>
          </a:solidFill>
          <a:ln w="9525">
            <a:solidFill>
              <a:schemeClr val="tx1"/>
            </a:solidFill>
            <a:miter lim="800000"/>
            <a:headEnd/>
            <a:tailEnd/>
          </a:ln>
        </p:spPr>
        <p:txBody>
          <a:bodyPr vert="eaVert"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ru-RU" altLang="ru-RU" sz="1800">
              <a:latin typeface="Arial" panose="020B0604020202020204" pitchFamily="34" charset="0"/>
            </a:endParaRPr>
          </a:p>
        </p:txBody>
      </p:sp>
      <p:grpSp>
        <p:nvGrpSpPr>
          <p:cNvPr id="7" name="Group 172">
            <a:extLst>
              <a:ext uri="{FF2B5EF4-FFF2-40B4-BE49-F238E27FC236}">
                <a16:creationId xmlns:a16="http://schemas.microsoft.com/office/drawing/2014/main" id="{2CD304D8-7C64-408B-B387-97FF3BECC0CF}"/>
              </a:ext>
            </a:extLst>
          </p:cNvPr>
          <p:cNvGrpSpPr>
            <a:grpSpLocks/>
          </p:cNvGrpSpPr>
          <p:nvPr/>
        </p:nvGrpSpPr>
        <p:grpSpPr bwMode="auto">
          <a:xfrm>
            <a:off x="7265988" y="4325938"/>
            <a:ext cx="387350" cy="515937"/>
            <a:chOff x="2340" y="1019"/>
            <a:chExt cx="244" cy="325"/>
          </a:xfrm>
        </p:grpSpPr>
        <p:pic>
          <p:nvPicPr>
            <p:cNvPr id="14391" name="Picture 139">
              <a:extLst>
                <a:ext uri="{FF2B5EF4-FFF2-40B4-BE49-F238E27FC236}">
                  <a16:creationId xmlns:a16="http://schemas.microsoft.com/office/drawing/2014/main" id="{1612349F-780D-47B8-A849-4592FBD88D1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72" y="1019"/>
              <a:ext cx="11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92" name="AutoShape 129">
              <a:extLst>
                <a:ext uri="{FF2B5EF4-FFF2-40B4-BE49-F238E27FC236}">
                  <a16:creationId xmlns:a16="http://schemas.microsoft.com/office/drawing/2014/main" id="{37C38935-CC50-4BB2-B43C-9BB2488E4DD1}"/>
                </a:ext>
              </a:extLst>
            </p:cNvPr>
            <p:cNvSpPr>
              <a:spLocks noChangeArrowheads="1"/>
            </p:cNvSpPr>
            <p:nvPr/>
          </p:nvSpPr>
          <p:spPr bwMode="auto">
            <a:xfrm rot="-4123715">
              <a:off x="2230" y="1142"/>
              <a:ext cx="312" cy="92"/>
            </a:xfrm>
            <a:prstGeom prst="rightArrow">
              <a:avLst>
                <a:gd name="adj1" fmla="val 50000"/>
                <a:gd name="adj2" fmla="val 84783"/>
              </a:avLst>
            </a:prstGeom>
            <a:solidFill>
              <a:srgbClr val="0000FF"/>
            </a:solidFill>
            <a:ln w="9525">
              <a:solidFill>
                <a:schemeClr val="tx1"/>
              </a:solidFill>
              <a:miter lim="800000"/>
              <a:headEnd/>
              <a:tailEnd/>
            </a:ln>
          </p:spPr>
          <p:txBody>
            <a:bodyPr vert="eaVert"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ru-RU" altLang="ru-RU" sz="1800">
                <a:latin typeface="Arial" panose="020B0604020202020204" pitchFamily="34" charset="0"/>
              </a:endParaRPr>
            </a:p>
          </p:txBody>
        </p:sp>
      </p:grpSp>
      <p:sp>
        <p:nvSpPr>
          <p:cNvPr id="92" name="Rectangle 170">
            <a:extLst>
              <a:ext uri="{FF2B5EF4-FFF2-40B4-BE49-F238E27FC236}">
                <a16:creationId xmlns:a16="http://schemas.microsoft.com/office/drawing/2014/main" id="{C84A9CAB-FFCA-4F8A-A7E2-EA1092405AFC}"/>
              </a:ext>
            </a:extLst>
          </p:cNvPr>
          <p:cNvSpPr>
            <a:spLocks noChangeArrowheads="1"/>
          </p:cNvSpPr>
          <p:nvPr/>
        </p:nvSpPr>
        <p:spPr bwMode="auto">
          <a:xfrm rot="1167554">
            <a:off x="7007225" y="4697413"/>
            <a:ext cx="1511300" cy="323850"/>
          </a:xfrm>
          <a:prstGeom prst="rect">
            <a:avLst/>
          </a:prstGeom>
          <a:solidFill>
            <a:srgbClr val="00FFFF">
              <a:alpha val="27843"/>
            </a:srgbClr>
          </a:solidFill>
          <a:ln w="9525">
            <a:solidFill>
              <a:srgbClr val="33CCCC"/>
            </a:solidFill>
            <a:prstDash val="dash"/>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ru-RU" altLang="ru-RU" sz="1800">
              <a:latin typeface="Arial" panose="020B0604020202020204" pitchFamily="34" charset="0"/>
            </a:endParaRPr>
          </a:p>
        </p:txBody>
      </p:sp>
      <p:grpSp>
        <p:nvGrpSpPr>
          <p:cNvPr id="8" name="Group 174">
            <a:extLst>
              <a:ext uri="{FF2B5EF4-FFF2-40B4-BE49-F238E27FC236}">
                <a16:creationId xmlns:a16="http://schemas.microsoft.com/office/drawing/2014/main" id="{35FC6E1B-511B-4FE5-9CF9-DB74334084F1}"/>
              </a:ext>
            </a:extLst>
          </p:cNvPr>
          <p:cNvGrpSpPr>
            <a:grpSpLocks/>
          </p:cNvGrpSpPr>
          <p:nvPr/>
        </p:nvGrpSpPr>
        <p:grpSpPr bwMode="auto">
          <a:xfrm>
            <a:off x="8489950" y="4699000"/>
            <a:ext cx="495300" cy="360363"/>
            <a:chOff x="3111" y="1254"/>
            <a:chExt cx="312" cy="227"/>
          </a:xfrm>
        </p:grpSpPr>
        <p:pic>
          <p:nvPicPr>
            <p:cNvPr id="14389" name="Picture 148">
              <a:extLst>
                <a:ext uri="{FF2B5EF4-FFF2-40B4-BE49-F238E27FC236}">
                  <a16:creationId xmlns:a16="http://schemas.microsoft.com/office/drawing/2014/main" id="{897760E9-CC71-43EB-BDCD-C2B1741C7A5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20" y="1254"/>
              <a:ext cx="114"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90" name="AutoShape 22">
              <a:extLst>
                <a:ext uri="{FF2B5EF4-FFF2-40B4-BE49-F238E27FC236}">
                  <a16:creationId xmlns:a16="http://schemas.microsoft.com/office/drawing/2014/main" id="{561644F5-6FD0-4257-92FE-6196734B21B4}"/>
                </a:ext>
              </a:extLst>
            </p:cNvPr>
            <p:cNvSpPr>
              <a:spLocks noChangeArrowheads="1"/>
            </p:cNvSpPr>
            <p:nvPr/>
          </p:nvSpPr>
          <p:spPr bwMode="auto">
            <a:xfrm flipH="1">
              <a:off x="3111" y="1389"/>
              <a:ext cx="312" cy="92"/>
            </a:xfrm>
            <a:prstGeom prst="rightArrow">
              <a:avLst>
                <a:gd name="adj1" fmla="val 50000"/>
                <a:gd name="adj2" fmla="val 84783"/>
              </a:avLst>
            </a:prstGeom>
            <a:solidFill>
              <a:srgbClr val="0000FF"/>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ru-RU" altLang="ru-RU" sz="1800">
                <a:latin typeface="Arial" panose="020B0604020202020204" pitchFamily="34" charset="0"/>
              </a:endParaRPr>
            </a:p>
          </p:txBody>
        </p:sp>
      </p:grpSp>
      <p:grpSp>
        <p:nvGrpSpPr>
          <p:cNvPr id="9" name="Group 173">
            <a:extLst>
              <a:ext uri="{FF2B5EF4-FFF2-40B4-BE49-F238E27FC236}">
                <a16:creationId xmlns:a16="http://schemas.microsoft.com/office/drawing/2014/main" id="{F809BC3D-08E7-487E-86B8-BAE9D76B4966}"/>
              </a:ext>
            </a:extLst>
          </p:cNvPr>
          <p:cNvGrpSpPr>
            <a:grpSpLocks/>
          </p:cNvGrpSpPr>
          <p:nvPr/>
        </p:nvGrpSpPr>
        <p:grpSpPr bwMode="auto">
          <a:xfrm>
            <a:off x="8329613" y="5222875"/>
            <a:ext cx="392112" cy="495300"/>
            <a:chOff x="3010" y="1584"/>
            <a:chExt cx="247" cy="312"/>
          </a:xfrm>
        </p:grpSpPr>
        <p:pic>
          <p:nvPicPr>
            <p:cNvPr id="14387" name="Picture 145">
              <a:extLst>
                <a:ext uri="{FF2B5EF4-FFF2-40B4-BE49-F238E27FC236}">
                  <a16:creationId xmlns:a16="http://schemas.microsoft.com/office/drawing/2014/main" id="{BBDBFAD3-B70A-4695-912E-A93F3DB67E0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29" y="1729"/>
              <a:ext cx="128"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88" name="AutoShape 65">
              <a:extLst>
                <a:ext uri="{FF2B5EF4-FFF2-40B4-BE49-F238E27FC236}">
                  <a16:creationId xmlns:a16="http://schemas.microsoft.com/office/drawing/2014/main" id="{B3796926-5F03-4BA9-8D67-E46C1EC5A1E9}"/>
                </a:ext>
              </a:extLst>
            </p:cNvPr>
            <p:cNvSpPr>
              <a:spLocks noChangeArrowheads="1"/>
            </p:cNvSpPr>
            <p:nvPr/>
          </p:nvSpPr>
          <p:spPr bwMode="auto">
            <a:xfrm rot="-5400000">
              <a:off x="2900" y="1694"/>
              <a:ext cx="312" cy="92"/>
            </a:xfrm>
            <a:prstGeom prst="rightArrow">
              <a:avLst>
                <a:gd name="adj1" fmla="val 50000"/>
                <a:gd name="adj2" fmla="val 84783"/>
              </a:avLst>
            </a:prstGeom>
            <a:solidFill>
              <a:srgbClr val="0000FF"/>
            </a:solidFill>
            <a:ln w="9525">
              <a:solidFill>
                <a:schemeClr val="tx1"/>
              </a:solidFill>
              <a:miter lim="800000"/>
              <a:headEnd/>
              <a:tailEnd/>
            </a:ln>
          </p:spPr>
          <p:txBody>
            <a:bodyPr vert="eaVert"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ru-RU" altLang="ru-RU" sz="1800">
                <a:latin typeface="Arial" panose="020B0604020202020204" pitchFamily="34" charset="0"/>
              </a:endParaRPr>
            </a:p>
          </p:txBody>
        </p:sp>
      </p:grpSp>
      <p:sp>
        <p:nvSpPr>
          <p:cNvPr id="72" name="AutoShape 88">
            <a:extLst>
              <a:ext uri="{FF2B5EF4-FFF2-40B4-BE49-F238E27FC236}">
                <a16:creationId xmlns:a16="http://schemas.microsoft.com/office/drawing/2014/main" id="{650505E1-7A80-4D39-8C42-A1DB1925CFF9}"/>
              </a:ext>
            </a:extLst>
          </p:cNvPr>
          <p:cNvSpPr>
            <a:spLocks noChangeArrowheads="1"/>
          </p:cNvSpPr>
          <p:nvPr/>
        </p:nvSpPr>
        <p:spPr bwMode="auto">
          <a:xfrm>
            <a:off x="8108950" y="1952625"/>
            <a:ext cx="720725" cy="900113"/>
          </a:xfrm>
          <a:prstGeom prst="roundRect">
            <a:avLst>
              <a:gd name="adj" fmla="val 16667"/>
            </a:avLst>
          </a:prstGeom>
          <a:solidFill>
            <a:srgbClr val="CCFFFF"/>
          </a:solidFill>
          <a:ln w="9525">
            <a:solidFill>
              <a:srgbClr val="00FFFF"/>
            </a:solidFill>
            <a:prstDash val="dash"/>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ru-RU" altLang="ru-RU" sz="1800">
              <a:latin typeface="Arial" panose="020B0604020202020204" pitchFamily="34" charset="0"/>
            </a:endParaRPr>
          </a:p>
        </p:txBody>
      </p:sp>
      <p:sp>
        <p:nvSpPr>
          <p:cNvPr id="73" name="AutoShape 87">
            <a:extLst>
              <a:ext uri="{FF2B5EF4-FFF2-40B4-BE49-F238E27FC236}">
                <a16:creationId xmlns:a16="http://schemas.microsoft.com/office/drawing/2014/main" id="{E09D5A2B-2737-4C8E-9185-608A7225655E}"/>
              </a:ext>
            </a:extLst>
          </p:cNvPr>
          <p:cNvSpPr>
            <a:spLocks noChangeArrowheads="1"/>
          </p:cNvSpPr>
          <p:nvPr/>
        </p:nvSpPr>
        <p:spPr bwMode="auto">
          <a:xfrm>
            <a:off x="7245350" y="1939925"/>
            <a:ext cx="720725" cy="900113"/>
          </a:xfrm>
          <a:prstGeom prst="roundRect">
            <a:avLst>
              <a:gd name="adj" fmla="val 16667"/>
            </a:avLst>
          </a:prstGeom>
          <a:solidFill>
            <a:srgbClr val="CCFFFF"/>
          </a:solidFill>
          <a:ln w="9525">
            <a:solidFill>
              <a:srgbClr val="00FFFF"/>
            </a:solidFill>
            <a:prstDash val="dash"/>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ru-RU" altLang="ru-RU" sz="1800">
              <a:latin typeface="Arial" panose="020B0604020202020204" pitchFamily="34" charset="0"/>
            </a:endParaRPr>
          </a:p>
        </p:txBody>
      </p:sp>
      <p:sp>
        <p:nvSpPr>
          <p:cNvPr id="14353" name="Oval 64">
            <a:extLst>
              <a:ext uri="{FF2B5EF4-FFF2-40B4-BE49-F238E27FC236}">
                <a16:creationId xmlns:a16="http://schemas.microsoft.com/office/drawing/2014/main" id="{46FBF9D7-7547-44B4-BF68-E0C93C4CE9BA}"/>
              </a:ext>
            </a:extLst>
          </p:cNvPr>
          <p:cNvSpPr>
            <a:spLocks noChangeArrowheads="1"/>
          </p:cNvSpPr>
          <p:nvPr/>
        </p:nvSpPr>
        <p:spPr bwMode="auto">
          <a:xfrm>
            <a:off x="7497763" y="2132013"/>
            <a:ext cx="360362" cy="323850"/>
          </a:xfrm>
          <a:prstGeom prst="ellipse">
            <a:avLst/>
          </a:prstGeom>
          <a:solidFill>
            <a:srgbClr val="FFCC00"/>
          </a:solidFill>
          <a:ln w="9525">
            <a:solidFill>
              <a:schemeClr val="tx1"/>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ru-RU" altLang="ru-RU" sz="1800">
              <a:latin typeface="Arial" panose="020B0604020202020204" pitchFamily="34" charset="0"/>
            </a:endParaRPr>
          </a:p>
        </p:txBody>
      </p:sp>
      <p:grpSp>
        <p:nvGrpSpPr>
          <p:cNvPr id="75" name="Group 161">
            <a:extLst>
              <a:ext uri="{FF2B5EF4-FFF2-40B4-BE49-F238E27FC236}">
                <a16:creationId xmlns:a16="http://schemas.microsoft.com/office/drawing/2014/main" id="{0E4CCB19-CEAF-4DA0-9177-BE102E06A3E7}"/>
              </a:ext>
            </a:extLst>
          </p:cNvPr>
          <p:cNvGrpSpPr>
            <a:grpSpLocks/>
          </p:cNvGrpSpPr>
          <p:nvPr/>
        </p:nvGrpSpPr>
        <p:grpSpPr bwMode="auto">
          <a:xfrm>
            <a:off x="7389813" y="1376363"/>
            <a:ext cx="576262" cy="755650"/>
            <a:chOff x="181" y="981"/>
            <a:chExt cx="363" cy="476"/>
          </a:xfrm>
        </p:grpSpPr>
        <p:grpSp>
          <p:nvGrpSpPr>
            <p:cNvPr id="14383" name="Group 159">
              <a:extLst>
                <a:ext uri="{FF2B5EF4-FFF2-40B4-BE49-F238E27FC236}">
                  <a16:creationId xmlns:a16="http://schemas.microsoft.com/office/drawing/2014/main" id="{C6B69528-C9A8-498E-AC43-7EC3A5162187}"/>
                </a:ext>
              </a:extLst>
            </p:cNvPr>
            <p:cNvGrpSpPr>
              <a:grpSpLocks/>
            </p:cNvGrpSpPr>
            <p:nvPr/>
          </p:nvGrpSpPr>
          <p:grpSpPr bwMode="auto">
            <a:xfrm>
              <a:off x="181" y="981"/>
              <a:ext cx="363" cy="476"/>
              <a:chOff x="181" y="981"/>
              <a:chExt cx="363" cy="476"/>
            </a:xfrm>
          </p:grpSpPr>
          <p:sp>
            <p:nvSpPr>
              <p:cNvPr id="14385" name="Line 74">
                <a:extLst>
                  <a:ext uri="{FF2B5EF4-FFF2-40B4-BE49-F238E27FC236}">
                    <a16:creationId xmlns:a16="http://schemas.microsoft.com/office/drawing/2014/main" id="{D9B0A452-9B3D-4F47-ACDF-B2E6142B7590}"/>
                  </a:ext>
                </a:extLst>
              </p:cNvPr>
              <p:cNvSpPr>
                <a:spLocks noChangeShapeType="1"/>
              </p:cNvSpPr>
              <p:nvPr/>
            </p:nvSpPr>
            <p:spPr bwMode="auto">
              <a:xfrm>
                <a:off x="363" y="1049"/>
                <a:ext cx="0" cy="4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4386" name="Rectangle 76">
                <a:extLst>
                  <a:ext uri="{FF2B5EF4-FFF2-40B4-BE49-F238E27FC236}">
                    <a16:creationId xmlns:a16="http://schemas.microsoft.com/office/drawing/2014/main" id="{E9442613-3EEC-45E7-B231-B22C4CF76E89}"/>
                  </a:ext>
                </a:extLst>
              </p:cNvPr>
              <p:cNvSpPr>
                <a:spLocks noChangeArrowheads="1"/>
              </p:cNvSpPr>
              <p:nvPr/>
            </p:nvSpPr>
            <p:spPr bwMode="auto">
              <a:xfrm>
                <a:off x="181" y="981"/>
                <a:ext cx="363" cy="68"/>
              </a:xfrm>
              <a:prstGeom prst="rect">
                <a:avLst/>
              </a:prstGeom>
              <a:solidFill>
                <a:srgbClr val="C0C0C0"/>
              </a:solidFill>
              <a:ln w="9525">
                <a:solidFill>
                  <a:srgbClr val="C0C0C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ru-RU" altLang="ru-RU" sz="1800">
                  <a:latin typeface="Arial" panose="020B0604020202020204" pitchFamily="34" charset="0"/>
                </a:endParaRPr>
              </a:p>
            </p:txBody>
          </p:sp>
        </p:grpSp>
        <p:sp>
          <p:nvSpPr>
            <p:cNvPr id="14384" name="Line 77">
              <a:extLst>
                <a:ext uri="{FF2B5EF4-FFF2-40B4-BE49-F238E27FC236}">
                  <a16:creationId xmlns:a16="http://schemas.microsoft.com/office/drawing/2014/main" id="{10A3FE33-F519-42AB-AE02-C9C83937C908}"/>
                </a:ext>
              </a:extLst>
            </p:cNvPr>
            <p:cNvSpPr>
              <a:spLocks noChangeShapeType="1"/>
            </p:cNvSpPr>
            <p:nvPr/>
          </p:nvSpPr>
          <p:spPr bwMode="auto">
            <a:xfrm>
              <a:off x="181" y="1049"/>
              <a:ext cx="36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grpSp>
      <p:sp>
        <p:nvSpPr>
          <p:cNvPr id="14355" name="Oval 78">
            <a:extLst>
              <a:ext uri="{FF2B5EF4-FFF2-40B4-BE49-F238E27FC236}">
                <a16:creationId xmlns:a16="http://schemas.microsoft.com/office/drawing/2014/main" id="{9E1B1061-0B82-4411-9450-C3677478FFBA}"/>
              </a:ext>
            </a:extLst>
          </p:cNvPr>
          <p:cNvSpPr>
            <a:spLocks noChangeArrowheads="1"/>
          </p:cNvSpPr>
          <p:nvPr/>
        </p:nvSpPr>
        <p:spPr bwMode="auto">
          <a:xfrm>
            <a:off x="8216900" y="2132013"/>
            <a:ext cx="360363" cy="323850"/>
          </a:xfrm>
          <a:prstGeom prst="ellipse">
            <a:avLst/>
          </a:prstGeom>
          <a:solidFill>
            <a:srgbClr val="FFCC00"/>
          </a:solidFill>
          <a:ln w="9525">
            <a:solidFill>
              <a:schemeClr val="tx1"/>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ru-RU" altLang="ru-RU" sz="1800">
              <a:latin typeface="Arial" panose="020B0604020202020204" pitchFamily="34" charset="0"/>
            </a:endParaRPr>
          </a:p>
        </p:txBody>
      </p:sp>
      <p:grpSp>
        <p:nvGrpSpPr>
          <p:cNvPr id="82" name="Group 162">
            <a:extLst>
              <a:ext uri="{FF2B5EF4-FFF2-40B4-BE49-F238E27FC236}">
                <a16:creationId xmlns:a16="http://schemas.microsoft.com/office/drawing/2014/main" id="{978288B1-FC17-4720-BDE7-F2260678077A}"/>
              </a:ext>
            </a:extLst>
          </p:cNvPr>
          <p:cNvGrpSpPr>
            <a:grpSpLocks/>
          </p:cNvGrpSpPr>
          <p:nvPr/>
        </p:nvGrpSpPr>
        <p:grpSpPr bwMode="auto">
          <a:xfrm>
            <a:off x="8108950" y="1376363"/>
            <a:ext cx="576263" cy="755650"/>
            <a:chOff x="634" y="981"/>
            <a:chExt cx="363" cy="476"/>
          </a:xfrm>
        </p:grpSpPr>
        <p:grpSp>
          <p:nvGrpSpPr>
            <p:cNvPr id="14377" name="Group 160">
              <a:extLst>
                <a:ext uri="{FF2B5EF4-FFF2-40B4-BE49-F238E27FC236}">
                  <a16:creationId xmlns:a16="http://schemas.microsoft.com/office/drawing/2014/main" id="{57C967F5-8F2B-43ED-AB55-EF903FAA19E6}"/>
                </a:ext>
              </a:extLst>
            </p:cNvPr>
            <p:cNvGrpSpPr>
              <a:grpSpLocks/>
            </p:cNvGrpSpPr>
            <p:nvPr/>
          </p:nvGrpSpPr>
          <p:grpSpPr bwMode="auto">
            <a:xfrm>
              <a:off x="634" y="981"/>
              <a:ext cx="363" cy="476"/>
              <a:chOff x="634" y="981"/>
              <a:chExt cx="363" cy="476"/>
            </a:xfrm>
          </p:grpSpPr>
          <p:sp>
            <p:nvSpPr>
              <p:cNvPr id="14379" name="Oval 79">
                <a:extLst>
                  <a:ext uri="{FF2B5EF4-FFF2-40B4-BE49-F238E27FC236}">
                    <a16:creationId xmlns:a16="http://schemas.microsoft.com/office/drawing/2014/main" id="{CC11DF2F-A4A5-46BD-A8E1-1332A601DF02}"/>
                  </a:ext>
                </a:extLst>
              </p:cNvPr>
              <p:cNvSpPr>
                <a:spLocks noChangeArrowheads="1"/>
              </p:cNvSpPr>
              <p:nvPr/>
            </p:nvSpPr>
            <p:spPr bwMode="auto">
              <a:xfrm>
                <a:off x="793" y="1049"/>
                <a:ext cx="45" cy="45"/>
              </a:xfrm>
              <a:prstGeom prst="ellipse">
                <a:avLst/>
              </a:prstGeom>
              <a:solidFill>
                <a:schemeClr val="accent1"/>
              </a:solidFill>
              <a:ln w="9525">
                <a:solidFill>
                  <a:schemeClr val="tx1"/>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ru-RU" altLang="ru-RU" sz="1800">
                  <a:latin typeface="Arial" panose="020B0604020202020204" pitchFamily="34" charset="0"/>
                </a:endParaRPr>
              </a:p>
            </p:txBody>
          </p:sp>
          <p:sp>
            <p:nvSpPr>
              <p:cNvPr id="14380" name="Line 80">
                <a:extLst>
                  <a:ext uri="{FF2B5EF4-FFF2-40B4-BE49-F238E27FC236}">
                    <a16:creationId xmlns:a16="http://schemas.microsoft.com/office/drawing/2014/main" id="{BAD94B46-C679-4D60-AED9-9AD3F1F7F91B}"/>
                  </a:ext>
                </a:extLst>
              </p:cNvPr>
              <p:cNvSpPr>
                <a:spLocks noChangeShapeType="1"/>
              </p:cNvSpPr>
              <p:nvPr/>
            </p:nvSpPr>
            <p:spPr bwMode="auto">
              <a:xfrm>
                <a:off x="815" y="1094"/>
                <a:ext cx="1" cy="31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4381" name="Oval 81">
                <a:extLst>
                  <a:ext uri="{FF2B5EF4-FFF2-40B4-BE49-F238E27FC236}">
                    <a16:creationId xmlns:a16="http://schemas.microsoft.com/office/drawing/2014/main" id="{36842138-575B-4FBB-9D4E-E7D712B2F088}"/>
                  </a:ext>
                </a:extLst>
              </p:cNvPr>
              <p:cNvSpPr>
                <a:spLocks noChangeArrowheads="1"/>
              </p:cNvSpPr>
              <p:nvPr/>
            </p:nvSpPr>
            <p:spPr bwMode="auto">
              <a:xfrm>
                <a:off x="793" y="1412"/>
                <a:ext cx="45" cy="45"/>
              </a:xfrm>
              <a:prstGeom prst="ellipse">
                <a:avLst/>
              </a:prstGeom>
              <a:solidFill>
                <a:schemeClr val="accent1"/>
              </a:solidFill>
              <a:ln w="9525">
                <a:solidFill>
                  <a:schemeClr val="tx1"/>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ru-RU" altLang="ru-RU" sz="1800">
                  <a:latin typeface="Arial" panose="020B0604020202020204" pitchFamily="34" charset="0"/>
                </a:endParaRPr>
              </a:p>
            </p:txBody>
          </p:sp>
          <p:sp>
            <p:nvSpPr>
              <p:cNvPr id="14382" name="Rectangle 82">
                <a:extLst>
                  <a:ext uri="{FF2B5EF4-FFF2-40B4-BE49-F238E27FC236}">
                    <a16:creationId xmlns:a16="http://schemas.microsoft.com/office/drawing/2014/main" id="{16578FAE-FB66-45B0-970A-F7AF1E72E6BB}"/>
                  </a:ext>
                </a:extLst>
              </p:cNvPr>
              <p:cNvSpPr>
                <a:spLocks noChangeArrowheads="1"/>
              </p:cNvSpPr>
              <p:nvPr/>
            </p:nvSpPr>
            <p:spPr bwMode="auto">
              <a:xfrm>
                <a:off x="634" y="981"/>
                <a:ext cx="363" cy="68"/>
              </a:xfrm>
              <a:prstGeom prst="rect">
                <a:avLst/>
              </a:prstGeom>
              <a:solidFill>
                <a:srgbClr val="C0C0C0"/>
              </a:solidFill>
              <a:ln w="9525">
                <a:solidFill>
                  <a:srgbClr val="C0C0C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ru-RU" altLang="ru-RU" sz="1800">
                  <a:latin typeface="Arial" panose="020B0604020202020204" pitchFamily="34" charset="0"/>
                </a:endParaRPr>
              </a:p>
            </p:txBody>
          </p:sp>
        </p:grpSp>
        <p:sp>
          <p:nvSpPr>
            <p:cNvPr id="14378" name="Line 83">
              <a:extLst>
                <a:ext uri="{FF2B5EF4-FFF2-40B4-BE49-F238E27FC236}">
                  <a16:creationId xmlns:a16="http://schemas.microsoft.com/office/drawing/2014/main" id="{D3DA27F0-0F19-441A-B556-EEEE7CD20653}"/>
                </a:ext>
              </a:extLst>
            </p:cNvPr>
            <p:cNvSpPr>
              <a:spLocks noChangeShapeType="1"/>
            </p:cNvSpPr>
            <p:nvPr/>
          </p:nvSpPr>
          <p:spPr bwMode="auto">
            <a:xfrm>
              <a:off x="634" y="1049"/>
              <a:ext cx="36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grpSp>
      <p:sp>
        <p:nvSpPr>
          <p:cNvPr id="14357" name="AutoShape 84">
            <a:extLst>
              <a:ext uri="{FF2B5EF4-FFF2-40B4-BE49-F238E27FC236}">
                <a16:creationId xmlns:a16="http://schemas.microsoft.com/office/drawing/2014/main" id="{D1CD5418-D253-43E0-94A9-7F237C35B3A5}"/>
              </a:ext>
            </a:extLst>
          </p:cNvPr>
          <p:cNvSpPr>
            <a:spLocks noChangeArrowheads="1"/>
          </p:cNvSpPr>
          <p:nvPr/>
        </p:nvSpPr>
        <p:spPr bwMode="auto">
          <a:xfrm rot="16200000" flipH="1">
            <a:off x="7430294" y="2451894"/>
            <a:ext cx="495300" cy="144462"/>
          </a:xfrm>
          <a:prstGeom prst="rightArrow">
            <a:avLst>
              <a:gd name="adj1" fmla="val 50000"/>
              <a:gd name="adj2" fmla="val 85715"/>
            </a:avLst>
          </a:prstGeom>
          <a:solidFill>
            <a:srgbClr val="FF0000"/>
          </a:solidFill>
          <a:ln w="9525">
            <a:solidFill>
              <a:schemeClr val="tx1"/>
            </a:solidFill>
            <a:miter lim="800000"/>
            <a:headEnd/>
            <a:tailEnd/>
          </a:ln>
        </p:spPr>
        <p:txBody>
          <a:bodyPr vert="eaVert"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ru-RU" altLang="ru-RU" sz="1800">
              <a:latin typeface="Arial" panose="020B0604020202020204" pitchFamily="34" charset="0"/>
            </a:endParaRPr>
          </a:p>
        </p:txBody>
      </p:sp>
      <p:sp>
        <p:nvSpPr>
          <p:cNvPr id="14358" name="AutoShape 85">
            <a:extLst>
              <a:ext uri="{FF2B5EF4-FFF2-40B4-BE49-F238E27FC236}">
                <a16:creationId xmlns:a16="http://schemas.microsoft.com/office/drawing/2014/main" id="{D05C31E3-5E87-48BC-A7B4-122492D6F943}"/>
              </a:ext>
            </a:extLst>
          </p:cNvPr>
          <p:cNvSpPr>
            <a:spLocks noChangeArrowheads="1"/>
          </p:cNvSpPr>
          <p:nvPr/>
        </p:nvSpPr>
        <p:spPr bwMode="auto">
          <a:xfrm rot="16200000" flipH="1">
            <a:off x="8149432" y="2451893"/>
            <a:ext cx="495300" cy="144463"/>
          </a:xfrm>
          <a:prstGeom prst="rightArrow">
            <a:avLst>
              <a:gd name="adj1" fmla="val 50000"/>
              <a:gd name="adj2" fmla="val 85714"/>
            </a:avLst>
          </a:prstGeom>
          <a:solidFill>
            <a:srgbClr val="FF0000"/>
          </a:solidFill>
          <a:ln w="9525">
            <a:solidFill>
              <a:schemeClr val="tx1"/>
            </a:solidFill>
            <a:miter lim="800000"/>
            <a:headEnd/>
            <a:tailEnd/>
          </a:ln>
        </p:spPr>
        <p:txBody>
          <a:bodyPr vert="eaVert"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ru-RU" altLang="ru-RU" sz="1800">
              <a:latin typeface="Arial" panose="020B0604020202020204" pitchFamily="34" charset="0"/>
            </a:endParaRPr>
          </a:p>
        </p:txBody>
      </p:sp>
      <p:grpSp>
        <p:nvGrpSpPr>
          <p:cNvPr id="93" name="Group 163">
            <a:extLst>
              <a:ext uri="{FF2B5EF4-FFF2-40B4-BE49-F238E27FC236}">
                <a16:creationId xmlns:a16="http://schemas.microsoft.com/office/drawing/2014/main" id="{F056188F-947B-4199-BFDD-6642446D7FF3}"/>
              </a:ext>
            </a:extLst>
          </p:cNvPr>
          <p:cNvGrpSpPr>
            <a:grpSpLocks/>
          </p:cNvGrpSpPr>
          <p:nvPr/>
        </p:nvGrpSpPr>
        <p:grpSpPr bwMode="auto">
          <a:xfrm>
            <a:off x="7605713" y="1627188"/>
            <a:ext cx="369887" cy="495300"/>
            <a:chOff x="1292" y="1139"/>
            <a:chExt cx="233" cy="312"/>
          </a:xfrm>
        </p:grpSpPr>
        <p:pic>
          <p:nvPicPr>
            <p:cNvPr id="14375" name="Picture 9">
              <a:extLst>
                <a:ext uri="{FF2B5EF4-FFF2-40B4-BE49-F238E27FC236}">
                  <a16:creationId xmlns:a16="http://schemas.microsoft.com/office/drawing/2014/main" id="{7C7B156D-B06C-4727-BAEA-4B98AA4CC2D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06" y="1185"/>
              <a:ext cx="119"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76" name="AutoShape 101">
              <a:extLst>
                <a:ext uri="{FF2B5EF4-FFF2-40B4-BE49-F238E27FC236}">
                  <a16:creationId xmlns:a16="http://schemas.microsoft.com/office/drawing/2014/main" id="{A0952556-3EE9-4444-BE1F-274CE26D622F}"/>
                </a:ext>
              </a:extLst>
            </p:cNvPr>
            <p:cNvSpPr>
              <a:spLocks noChangeArrowheads="1"/>
            </p:cNvSpPr>
            <p:nvPr/>
          </p:nvSpPr>
          <p:spPr bwMode="auto">
            <a:xfrm rot="5400000" flipH="1" flipV="1">
              <a:off x="1182" y="1249"/>
              <a:ext cx="312" cy="91"/>
            </a:xfrm>
            <a:prstGeom prst="rightArrow">
              <a:avLst>
                <a:gd name="adj1" fmla="val 50000"/>
                <a:gd name="adj2" fmla="val 85714"/>
              </a:avLst>
            </a:prstGeom>
            <a:solidFill>
              <a:srgbClr val="0000FF"/>
            </a:solidFill>
            <a:ln w="9525">
              <a:solidFill>
                <a:schemeClr val="tx1"/>
              </a:solidFill>
              <a:miter lim="800000"/>
              <a:headEnd/>
              <a:tailEnd/>
            </a:ln>
          </p:spPr>
          <p:txBody>
            <a:bodyPr vert="eaVert"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ru-RU" altLang="ru-RU" sz="1800">
                <a:latin typeface="Arial" panose="020B0604020202020204" pitchFamily="34" charset="0"/>
              </a:endParaRPr>
            </a:p>
          </p:txBody>
        </p:sp>
      </p:grpSp>
      <p:grpSp>
        <p:nvGrpSpPr>
          <p:cNvPr id="96" name="Group 164">
            <a:extLst>
              <a:ext uri="{FF2B5EF4-FFF2-40B4-BE49-F238E27FC236}">
                <a16:creationId xmlns:a16="http://schemas.microsoft.com/office/drawing/2014/main" id="{02584939-BA98-48E7-8928-D0FA025B434B}"/>
              </a:ext>
            </a:extLst>
          </p:cNvPr>
          <p:cNvGrpSpPr>
            <a:grpSpLocks/>
          </p:cNvGrpSpPr>
          <p:nvPr/>
        </p:nvGrpSpPr>
        <p:grpSpPr bwMode="auto">
          <a:xfrm>
            <a:off x="8326438" y="1628775"/>
            <a:ext cx="346075" cy="495300"/>
            <a:chOff x="1745" y="1140"/>
            <a:chExt cx="218" cy="312"/>
          </a:xfrm>
        </p:grpSpPr>
        <p:sp>
          <p:nvSpPr>
            <p:cNvPr id="14373" name="AutoShape 102">
              <a:extLst>
                <a:ext uri="{FF2B5EF4-FFF2-40B4-BE49-F238E27FC236}">
                  <a16:creationId xmlns:a16="http://schemas.microsoft.com/office/drawing/2014/main" id="{1DE5A6FD-2613-4C80-AB30-961741C06769}"/>
                </a:ext>
              </a:extLst>
            </p:cNvPr>
            <p:cNvSpPr>
              <a:spLocks noChangeArrowheads="1"/>
            </p:cNvSpPr>
            <p:nvPr/>
          </p:nvSpPr>
          <p:spPr bwMode="auto">
            <a:xfrm rot="5400000" flipH="1" flipV="1">
              <a:off x="1635" y="1250"/>
              <a:ext cx="312" cy="91"/>
            </a:xfrm>
            <a:prstGeom prst="rightArrow">
              <a:avLst>
                <a:gd name="adj1" fmla="val 50000"/>
                <a:gd name="adj2" fmla="val 85714"/>
              </a:avLst>
            </a:prstGeom>
            <a:solidFill>
              <a:srgbClr val="0000FF"/>
            </a:solidFill>
            <a:ln w="9525">
              <a:solidFill>
                <a:schemeClr val="tx1"/>
              </a:solidFill>
              <a:miter lim="800000"/>
              <a:headEnd/>
              <a:tailEnd/>
            </a:ln>
          </p:spPr>
          <p:txBody>
            <a:bodyPr vert="eaVert"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ru-RU" altLang="ru-RU" sz="1800">
                <a:latin typeface="Arial" panose="020B0604020202020204" pitchFamily="34" charset="0"/>
              </a:endParaRPr>
            </a:p>
          </p:txBody>
        </p:sp>
        <p:pic>
          <p:nvPicPr>
            <p:cNvPr id="14374" name="Picture 103">
              <a:extLst>
                <a:ext uri="{FF2B5EF4-FFF2-40B4-BE49-F238E27FC236}">
                  <a16:creationId xmlns:a16="http://schemas.microsoft.com/office/drawing/2014/main" id="{378FEFB2-D00D-471E-B3D7-39C047B4C859}"/>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59" y="1207"/>
              <a:ext cx="104"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9" name="Group 175">
            <a:extLst>
              <a:ext uri="{FF2B5EF4-FFF2-40B4-BE49-F238E27FC236}">
                <a16:creationId xmlns:a16="http://schemas.microsoft.com/office/drawing/2014/main" id="{1C078E15-B290-4D60-8EE8-7DC74CC0E279}"/>
              </a:ext>
            </a:extLst>
          </p:cNvPr>
          <p:cNvGrpSpPr>
            <a:grpSpLocks/>
          </p:cNvGrpSpPr>
          <p:nvPr/>
        </p:nvGrpSpPr>
        <p:grpSpPr bwMode="auto">
          <a:xfrm>
            <a:off x="7389813" y="1376363"/>
            <a:ext cx="576262" cy="755650"/>
            <a:chOff x="181" y="981"/>
            <a:chExt cx="363" cy="476"/>
          </a:xfrm>
        </p:grpSpPr>
        <p:grpSp>
          <p:nvGrpSpPr>
            <p:cNvPr id="14369" name="Group 176">
              <a:extLst>
                <a:ext uri="{FF2B5EF4-FFF2-40B4-BE49-F238E27FC236}">
                  <a16:creationId xmlns:a16="http://schemas.microsoft.com/office/drawing/2014/main" id="{B3403D5C-A354-4A63-B34D-25E63A0AB6C8}"/>
                </a:ext>
              </a:extLst>
            </p:cNvPr>
            <p:cNvGrpSpPr>
              <a:grpSpLocks/>
            </p:cNvGrpSpPr>
            <p:nvPr/>
          </p:nvGrpSpPr>
          <p:grpSpPr bwMode="auto">
            <a:xfrm>
              <a:off x="181" y="981"/>
              <a:ext cx="363" cy="476"/>
              <a:chOff x="181" y="981"/>
              <a:chExt cx="363" cy="476"/>
            </a:xfrm>
          </p:grpSpPr>
          <p:sp>
            <p:nvSpPr>
              <p:cNvPr id="14371" name="Line 177">
                <a:extLst>
                  <a:ext uri="{FF2B5EF4-FFF2-40B4-BE49-F238E27FC236}">
                    <a16:creationId xmlns:a16="http://schemas.microsoft.com/office/drawing/2014/main" id="{4657AD04-B87D-4F99-B6B1-5772BB2FB033}"/>
                  </a:ext>
                </a:extLst>
              </p:cNvPr>
              <p:cNvSpPr>
                <a:spLocks noChangeShapeType="1"/>
              </p:cNvSpPr>
              <p:nvPr/>
            </p:nvSpPr>
            <p:spPr bwMode="auto">
              <a:xfrm>
                <a:off x="363" y="1049"/>
                <a:ext cx="0" cy="4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4372" name="Rectangle 178">
                <a:extLst>
                  <a:ext uri="{FF2B5EF4-FFF2-40B4-BE49-F238E27FC236}">
                    <a16:creationId xmlns:a16="http://schemas.microsoft.com/office/drawing/2014/main" id="{27AE7180-3CE3-4AA6-88E9-17E5E20E214D}"/>
                  </a:ext>
                </a:extLst>
              </p:cNvPr>
              <p:cNvSpPr>
                <a:spLocks noChangeArrowheads="1"/>
              </p:cNvSpPr>
              <p:nvPr/>
            </p:nvSpPr>
            <p:spPr bwMode="auto">
              <a:xfrm>
                <a:off x="181" y="981"/>
                <a:ext cx="363" cy="68"/>
              </a:xfrm>
              <a:prstGeom prst="rect">
                <a:avLst/>
              </a:prstGeom>
              <a:solidFill>
                <a:srgbClr val="C0C0C0">
                  <a:alpha val="20000"/>
                </a:srgbClr>
              </a:solidFill>
              <a:ln w="9525">
                <a:solidFill>
                  <a:srgbClr val="C0C0C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ru-RU" altLang="ru-RU" sz="1800">
                  <a:latin typeface="Arial" panose="020B0604020202020204" pitchFamily="34" charset="0"/>
                </a:endParaRPr>
              </a:p>
            </p:txBody>
          </p:sp>
        </p:grpSp>
        <p:sp>
          <p:nvSpPr>
            <p:cNvPr id="14370" name="Line 179">
              <a:extLst>
                <a:ext uri="{FF2B5EF4-FFF2-40B4-BE49-F238E27FC236}">
                  <a16:creationId xmlns:a16="http://schemas.microsoft.com/office/drawing/2014/main" id="{5C75DE19-323B-450E-BD38-46812B14966D}"/>
                </a:ext>
              </a:extLst>
            </p:cNvPr>
            <p:cNvSpPr>
              <a:spLocks noChangeShapeType="1"/>
            </p:cNvSpPr>
            <p:nvPr/>
          </p:nvSpPr>
          <p:spPr bwMode="auto">
            <a:xfrm>
              <a:off x="181" y="1049"/>
              <a:ext cx="36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grpSp>
      <p:grpSp>
        <p:nvGrpSpPr>
          <p:cNvPr id="104" name="Group 187">
            <a:extLst>
              <a:ext uri="{FF2B5EF4-FFF2-40B4-BE49-F238E27FC236}">
                <a16:creationId xmlns:a16="http://schemas.microsoft.com/office/drawing/2014/main" id="{C35E54D2-366A-4EE2-BF93-4BBD1F357168}"/>
              </a:ext>
            </a:extLst>
          </p:cNvPr>
          <p:cNvGrpSpPr>
            <a:grpSpLocks/>
          </p:cNvGrpSpPr>
          <p:nvPr/>
        </p:nvGrpSpPr>
        <p:grpSpPr bwMode="auto">
          <a:xfrm>
            <a:off x="8110538" y="1376363"/>
            <a:ext cx="576262" cy="755650"/>
            <a:chOff x="634" y="981"/>
            <a:chExt cx="363" cy="476"/>
          </a:xfrm>
        </p:grpSpPr>
        <p:grpSp>
          <p:nvGrpSpPr>
            <p:cNvPr id="14363" name="Group 188">
              <a:extLst>
                <a:ext uri="{FF2B5EF4-FFF2-40B4-BE49-F238E27FC236}">
                  <a16:creationId xmlns:a16="http://schemas.microsoft.com/office/drawing/2014/main" id="{84532979-7EE4-467C-B5AD-85A0C37A07E6}"/>
                </a:ext>
              </a:extLst>
            </p:cNvPr>
            <p:cNvGrpSpPr>
              <a:grpSpLocks/>
            </p:cNvGrpSpPr>
            <p:nvPr/>
          </p:nvGrpSpPr>
          <p:grpSpPr bwMode="auto">
            <a:xfrm>
              <a:off x="634" y="981"/>
              <a:ext cx="363" cy="476"/>
              <a:chOff x="634" y="981"/>
              <a:chExt cx="363" cy="476"/>
            </a:xfrm>
          </p:grpSpPr>
          <p:sp>
            <p:nvSpPr>
              <p:cNvPr id="14365" name="Oval 189">
                <a:extLst>
                  <a:ext uri="{FF2B5EF4-FFF2-40B4-BE49-F238E27FC236}">
                    <a16:creationId xmlns:a16="http://schemas.microsoft.com/office/drawing/2014/main" id="{7C293BB0-C04C-4416-86DF-A0A5028FCA34}"/>
                  </a:ext>
                </a:extLst>
              </p:cNvPr>
              <p:cNvSpPr>
                <a:spLocks noChangeArrowheads="1"/>
              </p:cNvSpPr>
              <p:nvPr/>
            </p:nvSpPr>
            <p:spPr bwMode="auto">
              <a:xfrm>
                <a:off x="793" y="1049"/>
                <a:ext cx="45" cy="45"/>
              </a:xfrm>
              <a:prstGeom prst="ellipse">
                <a:avLst/>
              </a:prstGeom>
              <a:solidFill>
                <a:schemeClr val="accent1">
                  <a:alpha val="20000"/>
                </a:schemeClr>
              </a:solidFill>
              <a:ln w="9525">
                <a:solidFill>
                  <a:schemeClr val="tx1"/>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ru-RU" altLang="ru-RU" sz="1800">
                  <a:latin typeface="Arial" panose="020B0604020202020204" pitchFamily="34" charset="0"/>
                </a:endParaRPr>
              </a:p>
            </p:txBody>
          </p:sp>
          <p:sp>
            <p:nvSpPr>
              <p:cNvPr id="14366" name="Line 190">
                <a:extLst>
                  <a:ext uri="{FF2B5EF4-FFF2-40B4-BE49-F238E27FC236}">
                    <a16:creationId xmlns:a16="http://schemas.microsoft.com/office/drawing/2014/main" id="{8326BC43-FCEB-4C0D-9721-EA6BAACBDC16}"/>
                  </a:ext>
                </a:extLst>
              </p:cNvPr>
              <p:cNvSpPr>
                <a:spLocks noChangeShapeType="1"/>
              </p:cNvSpPr>
              <p:nvPr/>
            </p:nvSpPr>
            <p:spPr bwMode="auto">
              <a:xfrm>
                <a:off x="815" y="1094"/>
                <a:ext cx="1" cy="31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4367" name="Oval 191">
                <a:extLst>
                  <a:ext uri="{FF2B5EF4-FFF2-40B4-BE49-F238E27FC236}">
                    <a16:creationId xmlns:a16="http://schemas.microsoft.com/office/drawing/2014/main" id="{A91BED5E-D155-4A5A-94F1-1AF30EDBA74C}"/>
                  </a:ext>
                </a:extLst>
              </p:cNvPr>
              <p:cNvSpPr>
                <a:spLocks noChangeArrowheads="1"/>
              </p:cNvSpPr>
              <p:nvPr/>
            </p:nvSpPr>
            <p:spPr bwMode="auto">
              <a:xfrm>
                <a:off x="793" y="1412"/>
                <a:ext cx="45" cy="45"/>
              </a:xfrm>
              <a:prstGeom prst="ellipse">
                <a:avLst/>
              </a:prstGeom>
              <a:solidFill>
                <a:schemeClr val="accent1">
                  <a:alpha val="20000"/>
                </a:schemeClr>
              </a:solidFill>
              <a:ln w="9525">
                <a:solidFill>
                  <a:schemeClr val="tx1"/>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ru-RU" altLang="ru-RU" sz="1800">
                  <a:latin typeface="Arial" panose="020B0604020202020204" pitchFamily="34" charset="0"/>
                </a:endParaRPr>
              </a:p>
            </p:txBody>
          </p:sp>
          <p:sp>
            <p:nvSpPr>
              <p:cNvPr id="14368" name="Rectangle 192">
                <a:extLst>
                  <a:ext uri="{FF2B5EF4-FFF2-40B4-BE49-F238E27FC236}">
                    <a16:creationId xmlns:a16="http://schemas.microsoft.com/office/drawing/2014/main" id="{06E5F3EF-460B-46B7-8C4C-A18FD5B2ACF2}"/>
                  </a:ext>
                </a:extLst>
              </p:cNvPr>
              <p:cNvSpPr>
                <a:spLocks noChangeArrowheads="1"/>
              </p:cNvSpPr>
              <p:nvPr/>
            </p:nvSpPr>
            <p:spPr bwMode="auto">
              <a:xfrm>
                <a:off x="634" y="981"/>
                <a:ext cx="363" cy="68"/>
              </a:xfrm>
              <a:prstGeom prst="rect">
                <a:avLst/>
              </a:prstGeom>
              <a:solidFill>
                <a:srgbClr val="C0C0C0">
                  <a:alpha val="20000"/>
                </a:srgbClr>
              </a:solidFill>
              <a:ln w="9525">
                <a:solidFill>
                  <a:srgbClr val="C0C0C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ru-RU" altLang="ru-RU" sz="1800">
                  <a:latin typeface="Arial" panose="020B0604020202020204" pitchFamily="34" charset="0"/>
                </a:endParaRPr>
              </a:p>
            </p:txBody>
          </p:sp>
        </p:grpSp>
        <p:sp>
          <p:nvSpPr>
            <p:cNvPr id="14364" name="Line 193">
              <a:extLst>
                <a:ext uri="{FF2B5EF4-FFF2-40B4-BE49-F238E27FC236}">
                  <a16:creationId xmlns:a16="http://schemas.microsoft.com/office/drawing/2014/main" id="{3FC492AB-7769-4115-B434-94ECE129E72F}"/>
                </a:ext>
              </a:extLst>
            </p:cNvPr>
            <p:cNvSpPr>
              <a:spLocks noChangeShapeType="1"/>
            </p:cNvSpPr>
            <p:nvPr/>
          </p:nvSpPr>
          <p:spPr bwMode="auto">
            <a:xfrm>
              <a:off x="634" y="1049"/>
              <a:ext cx="36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1000"/>
                                        <p:tgtEl>
                                          <p:spTgt spid="2"/>
                                        </p:tgtEl>
                                      </p:cBhvr>
                                    </p:animEffect>
                                  </p:childTnLst>
                                </p:cTn>
                              </p:par>
                            </p:childTnLst>
                          </p:cTn>
                        </p:par>
                        <p:par>
                          <p:cTn id="8" fill="hold" nodeType="afterGroup">
                            <p:stCondLst>
                              <p:cond delay="1000"/>
                            </p:stCondLst>
                            <p:childTnLst>
                              <p:par>
                                <p:cTn id="9" presetID="1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lide(fromLeft)">
                                      <p:cBhvr>
                                        <p:cTn id="11" dur="1000"/>
                                        <p:tgtEl>
                                          <p:spTgt spid="3"/>
                                        </p:tgtEl>
                                      </p:cBhvr>
                                    </p:animEffect>
                                  </p:childTnLst>
                                </p:cTn>
                              </p:par>
                            </p:childTnLst>
                          </p:cTn>
                        </p:par>
                        <p:par>
                          <p:cTn id="12" fill="hold" nodeType="afterGroup">
                            <p:stCondLst>
                              <p:cond delay="2000"/>
                            </p:stCondLst>
                            <p:childTnLst>
                              <p:par>
                                <p:cTn id="13" presetID="12" presetClass="entr" presetSubtype="2"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slide(fromRight)">
                                      <p:cBhvr>
                                        <p:cTn id="15" dur="1000"/>
                                        <p:tgtEl>
                                          <p:spTgt spid="26"/>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2" presetClass="entr" presetSubtype="8" fill="hold" grpId="0" nodeType="click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slide(fromLeft)">
                                      <p:cBhvr>
                                        <p:cTn id="20" dur="1000"/>
                                        <p:tgtEl>
                                          <p:spTgt spid="39"/>
                                        </p:tgtEl>
                                      </p:cBhvr>
                                    </p:animEffect>
                                  </p:childTnLst>
                                </p:cTn>
                              </p:par>
                            </p:childTnLst>
                          </p:cTn>
                        </p:par>
                        <p:par>
                          <p:cTn id="21" fill="hold" nodeType="afterGroup">
                            <p:stCondLst>
                              <p:cond delay="1000"/>
                            </p:stCondLst>
                            <p:childTnLst>
                              <p:par>
                                <p:cTn id="22" presetID="1" presetClass="entr" presetSubtype="0"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childTnLst>
                                </p:cTn>
                              </p:par>
                            </p:childTnLst>
                          </p:cTn>
                        </p:par>
                        <p:par>
                          <p:cTn id="24" fill="hold" nodeType="afterGroup">
                            <p:stCondLst>
                              <p:cond delay="1000"/>
                            </p:stCondLst>
                            <p:childTnLst>
                              <p:par>
                                <p:cTn id="25" presetID="1"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par>
                          <p:cTn id="27" fill="hold" nodeType="afterGroup">
                            <p:stCondLst>
                              <p:cond delay="1000"/>
                            </p:stCondLst>
                            <p:childTnLst>
                              <p:par>
                                <p:cTn id="28" presetID="9" presetClass="exit" presetSubtype="0" fill="hold" nodeType="afterEffect">
                                  <p:stCondLst>
                                    <p:cond delay="0"/>
                                  </p:stCondLst>
                                  <p:childTnLst>
                                    <p:animEffect transition="out" filter="dissolve">
                                      <p:cBhvr>
                                        <p:cTn id="29" dur="1000"/>
                                        <p:tgtEl>
                                          <p:spTgt spid="5"/>
                                        </p:tgtEl>
                                      </p:cBhvr>
                                    </p:animEffect>
                                    <p:set>
                                      <p:cBhvr>
                                        <p:cTn id="30" dur="1" fill="hold">
                                          <p:stCondLst>
                                            <p:cond delay="999"/>
                                          </p:stCondLst>
                                        </p:cTn>
                                        <p:tgtEl>
                                          <p:spTgt spid="5"/>
                                        </p:tgtEl>
                                        <p:attrNameLst>
                                          <p:attrName>style.visibility</p:attrName>
                                        </p:attrNameLst>
                                      </p:cBhvr>
                                      <p:to>
                                        <p:strVal val="hidden"/>
                                      </p:to>
                                    </p:set>
                                  </p:childTnLst>
                                </p:cTn>
                              </p:par>
                            </p:childTnLst>
                          </p:cTn>
                        </p:par>
                        <p:par>
                          <p:cTn id="31" fill="hold" nodeType="afterGroup">
                            <p:stCondLst>
                              <p:cond delay="2000"/>
                            </p:stCondLst>
                            <p:childTnLst>
                              <p:par>
                                <p:cTn id="32" presetID="1" presetClass="entr" presetSubtype="0" fill="hold" grpId="0" nodeType="afterEffect">
                                  <p:stCondLst>
                                    <p:cond delay="0"/>
                                  </p:stCondLst>
                                  <p:childTnLst>
                                    <p:set>
                                      <p:cBhvr>
                                        <p:cTn id="33" dur="1" fill="hold">
                                          <p:stCondLst>
                                            <p:cond delay="0"/>
                                          </p:stCondLst>
                                        </p:cTn>
                                        <p:tgtEl>
                                          <p:spTgt spid="92"/>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88"/>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78"/>
                                        </p:tgtEl>
                                        <p:attrNameLst>
                                          <p:attrName>style.visibility</p:attrName>
                                        </p:attrNameLst>
                                      </p:cBhvr>
                                      <p:to>
                                        <p:strVal val="visible"/>
                                      </p:to>
                                    </p:set>
                                  </p:childTnLst>
                                </p:cTn>
                              </p:par>
                            </p:childTnLst>
                          </p:cTn>
                        </p:par>
                        <p:par>
                          <p:cTn id="38" fill="hold" nodeType="afterGroup">
                            <p:stCondLst>
                              <p:cond delay="2000"/>
                            </p:stCondLst>
                            <p:childTnLst>
                              <p:par>
                                <p:cTn id="39" presetID="1" presetClass="entr" presetSubtype="0"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5"/>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8"/>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9"/>
                                        </p:tgtEl>
                                        <p:attrNameLst>
                                          <p:attrName>style.visibility</p:attrName>
                                        </p:attrNameLst>
                                      </p:cBhvr>
                                      <p:to>
                                        <p:strVal val="visible"/>
                                      </p:to>
                                    </p:set>
                                  </p:childTnLst>
                                </p:cTn>
                              </p:par>
                              <p:par>
                                <p:cTn id="47" presetID="9" presetClass="exit" presetSubtype="0" fill="hold" nodeType="withEffect">
                                  <p:stCondLst>
                                    <p:cond delay="0"/>
                                  </p:stCondLst>
                                  <p:childTnLst>
                                    <p:animEffect transition="out" filter="dissolve">
                                      <p:cBhvr>
                                        <p:cTn id="48" dur="1000"/>
                                        <p:tgtEl>
                                          <p:spTgt spid="92"/>
                                        </p:tgtEl>
                                      </p:cBhvr>
                                    </p:animEffect>
                                    <p:set>
                                      <p:cBhvr>
                                        <p:cTn id="49" dur="1" fill="hold">
                                          <p:stCondLst>
                                            <p:cond delay="999"/>
                                          </p:stCondLst>
                                        </p:cTn>
                                        <p:tgtEl>
                                          <p:spTgt spid="92"/>
                                        </p:tgtEl>
                                        <p:attrNameLst>
                                          <p:attrName>style.visibility</p:attrName>
                                        </p:attrNameLst>
                                      </p:cBhvr>
                                      <p:to>
                                        <p:strVal val="hidden"/>
                                      </p:to>
                                    </p:set>
                                  </p:childTnLst>
                                </p:cTn>
                              </p:par>
                            </p:childTnLst>
                          </p:cTn>
                        </p:par>
                        <p:par>
                          <p:cTn id="50" fill="hold" nodeType="afterGroup">
                            <p:stCondLst>
                              <p:cond delay="3000"/>
                            </p:stCondLst>
                            <p:childTnLst>
                              <p:par>
                                <p:cTn id="51" presetID="12" presetClass="entr" presetSubtype="2" fill="hold" nodeType="afterEffect">
                                  <p:stCondLst>
                                    <p:cond delay="0"/>
                                  </p:stCondLst>
                                  <p:childTnLst>
                                    <p:set>
                                      <p:cBhvr>
                                        <p:cTn id="52" dur="1" fill="hold">
                                          <p:stCondLst>
                                            <p:cond delay="0"/>
                                          </p:stCondLst>
                                        </p:cTn>
                                        <p:tgtEl>
                                          <p:spTgt spid="69"/>
                                        </p:tgtEl>
                                        <p:attrNameLst>
                                          <p:attrName>style.visibility</p:attrName>
                                        </p:attrNameLst>
                                      </p:cBhvr>
                                      <p:to>
                                        <p:strVal val="visible"/>
                                      </p:to>
                                    </p:set>
                                    <p:animEffect transition="in" filter="slide(fromRight)">
                                      <p:cBhvr>
                                        <p:cTn id="53" dur="1000"/>
                                        <p:tgtEl>
                                          <p:spTgt spid="69"/>
                                        </p:tgtEl>
                                      </p:cBhvr>
                                    </p:animEffect>
                                  </p:childTnLst>
                                </p:cTn>
                              </p:par>
                            </p:childTnLst>
                          </p:cTn>
                        </p:par>
                        <p:par>
                          <p:cTn id="54" fill="hold" nodeType="afterGroup">
                            <p:stCondLst>
                              <p:cond delay="4000"/>
                            </p:stCondLst>
                            <p:childTnLst>
                              <p:par>
                                <p:cTn id="55" presetID="1" presetClass="entr" presetSubtype="0" fill="hold" nodeType="afterEffect">
                                  <p:stCondLst>
                                    <p:cond delay="0"/>
                                  </p:stCondLst>
                                  <p:childTnLst>
                                    <p:set>
                                      <p:cBhvr>
                                        <p:cTn id="56" dur="1" fill="hold">
                                          <p:stCondLst>
                                            <p:cond delay="0"/>
                                          </p:stCondLst>
                                        </p:cTn>
                                        <p:tgtEl>
                                          <p:spTgt spid="73"/>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72"/>
                                        </p:tgtEl>
                                        <p:attrNameLst>
                                          <p:attrName>style.visibility</p:attrName>
                                        </p:attrNameLst>
                                      </p:cBhvr>
                                      <p:to>
                                        <p:strVal val="visible"/>
                                      </p:to>
                                    </p:set>
                                  </p:childTnLst>
                                </p:cTn>
                              </p:par>
                            </p:childTnLst>
                          </p:cTn>
                        </p:par>
                        <p:par>
                          <p:cTn id="59" fill="hold" nodeType="afterGroup">
                            <p:stCondLst>
                              <p:cond delay="4000"/>
                            </p:stCondLst>
                            <p:childTnLst>
                              <p:par>
                                <p:cTn id="60" presetID="9" presetClass="exit" presetSubtype="0" fill="hold" nodeType="afterEffect">
                                  <p:stCondLst>
                                    <p:cond delay="0"/>
                                  </p:stCondLst>
                                  <p:childTnLst>
                                    <p:animEffect transition="out" filter="dissolve">
                                      <p:cBhvr>
                                        <p:cTn id="61" dur="500"/>
                                        <p:tgtEl>
                                          <p:spTgt spid="75"/>
                                        </p:tgtEl>
                                      </p:cBhvr>
                                    </p:animEffect>
                                    <p:set>
                                      <p:cBhvr>
                                        <p:cTn id="62" dur="1" fill="hold">
                                          <p:stCondLst>
                                            <p:cond delay="499"/>
                                          </p:stCondLst>
                                        </p:cTn>
                                        <p:tgtEl>
                                          <p:spTgt spid="75"/>
                                        </p:tgtEl>
                                        <p:attrNameLst>
                                          <p:attrName>style.visibility</p:attrName>
                                        </p:attrNameLst>
                                      </p:cBhvr>
                                      <p:to>
                                        <p:strVal val="hidden"/>
                                      </p:to>
                                    </p:set>
                                  </p:childTnLst>
                                </p:cTn>
                              </p:par>
                              <p:par>
                                <p:cTn id="63" presetID="9" presetClass="exit" presetSubtype="0" fill="hold" nodeType="withEffect">
                                  <p:stCondLst>
                                    <p:cond delay="0"/>
                                  </p:stCondLst>
                                  <p:childTnLst>
                                    <p:animEffect transition="out" filter="dissolve">
                                      <p:cBhvr>
                                        <p:cTn id="64" dur="500"/>
                                        <p:tgtEl>
                                          <p:spTgt spid="82"/>
                                        </p:tgtEl>
                                      </p:cBhvr>
                                    </p:animEffect>
                                    <p:set>
                                      <p:cBhvr>
                                        <p:cTn id="65" dur="1" fill="hold">
                                          <p:stCondLst>
                                            <p:cond delay="499"/>
                                          </p:stCondLst>
                                        </p:cTn>
                                        <p:tgtEl>
                                          <p:spTgt spid="82"/>
                                        </p:tgtEl>
                                        <p:attrNameLst>
                                          <p:attrName>style.visibility</p:attrName>
                                        </p:attrNameLst>
                                      </p:cBhvr>
                                      <p:to>
                                        <p:strVal val="hidden"/>
                                      </p:to>
                                    </p:set>
                                  </p:childTnLst>
                                </p:cTn>
                              </p:par>
                            </p:childTnLst>
                          </p:cTn>
                        </p:par>
                        <p:par>
                          <p:cTn id="66" fill="hold" nodeType="afterGroup">
                            <p:stCondLst>
                              <p:cond delay="4500"/>
                            </p:stCondLst>
                            <p:childTnLst>
                              <p:par>
                                <p:cTn id="67" presetID="9" presetClass="exit" presetSubtype="0" fill="hold" nodeType="afterEffect">
                                  <p:stCondLst>
                                    <p:cond delay="0"/>
                                  </p:stCondLst>
                                  <p:childTnLst>
                                    <p:animEffect transition="out" filter="dissolve">
                                      <p:cBhvr>
                                        <p:cTn id="68" dur="500"/>
                                        <p:tgtEl>
                                          <p:spTgt spid="73"/>
                                        </p:tgtEl>
                                      </p:cBhvr>
                                    </p:animEffect>
                                    <p:set>
                                      <p:cBhvr>
                                        <p:cTn id="69" dur="1" fill="hold">
                                          <p:stCondLst>
                                            <p:cond delay="499"/>
                                          </p:stCondLst>
                                        </p:cTn>
                                        <p:tgtEl>
                                          <p:spTgt spid="73"/>
                                        </p:tgtEl>
                                        <p:attrNameLst>
                                          <p:attrName>style.visibility</p:attrName>
                                        </p:attrNameLst>
                                      </p:cBhvr>
                                      <p:to>
                                        <p:strVal val="hidden"/>
                                      </p:to>
                                    </p:set>
                                  </p:childTnLst>
                                </p:cTn>
                              </p:par>
                              <p:par>
                                <p:cTn id="70" presetID="9" presetClass="exit" presetSubtype="0" fill="hold" nodeType="withEffect">
                                  <p:stCondLst>
                                    <p:cond delay="0"/>
                                  </p:stCondLst>
                                  <p:childTnLst>
                                    <p:animEffect transition="out" filter="dissolve">
                                      <p:cBhvr>
                                        <p:cTn id="71" dur="500"/>
                                        <p:tgtEl>
                                          <p:spTgt spid="72"/>
                                        </p:tgtEl>
                                      </p:cBhvr>
                                    </p:animEffect>
                                    <p:set>
                                      <p:cBhvr>
                                        <p:cTn id="72" dur="1" fill="hold">
                                          <p:stCondLst>
                                            <p:cond delay="499"/>
                                          </p:stCondLst>
                                        </p:cTn>
                                        <p:tgtEl>
                                          <p:spTgt spid="72"/>
                                        </p:tgtEl>
                                        <p:attrNameLst>
                                          <p:attrName>style.visibility</p:attrName>
                                        </p:attrNameLst>
                                      </p:cBhvr>
                                      <p:to>
                                        <p:strVal val="hidden"/>
                                      </p:to>
                                    </p:set>
                                  </p:childTnLst>
                                </p:cTn>
                              </p:par>
                              <p:par>
                                <p:cTn id="73" presetID="1" presetClass="entr" presetSubtype="0" fill="hold" nodeType="withEffect">
                                  <p:stCondLst>
                                    <p:cond delay="0"/>
                                  </p:stCondLst>
                                  <p:childTnLst>
                                    <p:set>
                                      <p:cBhvr>
                                        <p:cTn id="74" dur="1" fill="hold">
                                          <p:stCondLst>
                                            <p:cond delay="0"/>
                                          </p:stCondLst>
                                        </p:cTn>
                                        <p:tgtEl>
                                          <p:spTgt spid="93"/>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96"/>
                                        </p:tgtEl>
                                        <p:attrNameLst>
                                          <p:attrName>style.visibility</p:attrName>
                                        </p:attrNameLst>
                                      </p:cBhvr>
                                      <p:to>
                                        <p:strVal val="visible"/>
                                      </p:to>
                                    </p:set>
                                  </p:childTnLst>
                                </p:cTn>
                              </p:par>
                            </p:childTnLst>
                          </p:cTn>
                        </p:par>
                        <p:par>
                          <p:cTn id="77" fill="hold" nodeType="afterGroup">
                            <p:stCondLst>
                              <p:cond delay="5000"/>
                            </p:stCondLst>
                            <p:childTnLst>
                              <p:par>
                                <p:cTn id="78" presetID="1" presetClass="entr" presetSubtype="0" fill="hold" nodeType="afterEffect">
                                  <p:stCondLst>
                                    <p:cond delay="0"/>
                                  </p:stCondLst>
                                  <p:childTnLst>
                                    <p:set>
                                      <p:cBhvr>
                                        <p:cTn id="79" dur="1" fill="hold">
                                          <p:stCondLst>
                                            <p:cond delay="0"/>
                                          </p:stCondLst>
                                        </p:cTn>
                                        <p:tgtEl>
                                          <p:spTgt spid="104"/>
                                        </p:tgtEl>
                                        <p:attrNameLst>
                                          <p:attrName>style.visibility</p:attrName>
                                        </p:attrNameLst>
                                      </p:cBhvr>
                                      <p:to>
                                        <p:strVal val="visible"/>
                                      </p:to>
                                    </p:set>
                                  </p:childTnLst>
                                </p:cTn>
                              </p:par>
                              <p:par>
                                <p:cTn id="80" presetID="1" presetClass="entr" presetSubtype="0" fill="hold" nodeType="withEffect">
                                  <p:stCondLst>
                                    <p:cond delay="0"/>
                                  </p:stCondLst>
                                  <p:childTnLst>
                                    <p:set>
                                      <p:cBhvr>
                                        <p:cTn id="81" dur="1" fill="hold">
                                          <p:stCondLst>
                                            <p:cond delay="0"/>
                                          </p:stCondLst>
                                        </p:cTn>
                                        <p:tgtEl>
                                          <p:spTgt spid="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6" grpId="0" animBg="1"/>
      <p:bldP spid="39" grpId="0"/>
      <p:bldP spid="78" grpId="0" animBg="1"/>
      <p:bldP spid="88" grpId="0" animBg="1"/>
      <p:bldP spid="92" grpId="0" animBg="1"/>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63D6932-6790-451C-A293-FCB0DE5BD836}"/>
              </a:ext>
            </a:extLst>
          </p:cNvPr>
          <p:cNvSpPr txBox="1"/>
          <p:nvPr/>
        </p:nvSpPr>
        <p:spPr>
          <a:xfrm>
            <a:off x="1403648" y="764704"/>
            <a:ext cx="7056784" cy="4708981"/>
          </a:xfrm>
          <a:prstGeom prst="rect">
            <a:avLst/>
          </a:prstGeom>
          <a:noFill/>
        </p:spPr>
        <p:txBody>
          <a:bodyPr wrap="square">
            <a:spAutoFit/>
          </a:bodyPr>
          <a:lstStyle/>
          <a:p>
            <a:pPr indent="288290" algn="just"/>
            <a:r>
              <a:rPr lang="en-US" sz="2000" i="1" dirty="0" err="1">
                <a:solidFill>
                  <a:srgbClr val="000000"/>
                </a:solidFill>
                <a:effectLst/>
                <a:latin typeface="Constantia" panose="02030602050306030303" pitchFamily="18" charset="0"/>
                <a:ea typeface="Times New Roman" panose="02020603050405020304" pitchFamily="18" charset="0"/>
              </a:rPr>
              <a:t>Нүкте</a:t>
            </a:r>
            <a:r>
              <a:rPr lang="en-US" sz="2000" i="1" dirty="0">
                <a:solidFill>
                  <a:srgbClr val="000000"/>
                </a:solidFill>
                <a:effectLst/>
                <a:latin typeface="Constantia" panose="02030602050306030303" pitchFamily="18" charset="0"/>
                <a:ea typeface="Times New Roman" panose="02020603050405020304" pitchFamily="18" charset="0"/>
              </a:rPr>
              <a:t> </a:t>
            </a:r>
            <a:r>
              <a:rPr lang="en-US" sz="2000" i="1" dirty="0" err="1">
                <a:solidFill>
                  <a:srgbClr val="000000"/>
                </a:solidFill>
                <a:effectLst/>
                <a:latin typeface="Constantia" panose="02030602050306030303" pitchFamily="18" charset="0"/>
                <a:ea typeface="Times New Roman" panose="02020603050405020304" pitchFamily="18" charset="0"/>
              </a:rPr>
              <a:t>кинематикасының</a:t>
            </a:r>
            <a:r>
              <a:rPr lang="en-US" sz="2000" i="1" dirty="0">
                <a:solidFill>
                  <a:srgbClr val="000000"/>
                </a:solidFill>
                <a:effectLst/>
                <a:latin typeface="Constantia" panose="02030602050306030303" pitchFamily="18" charset="0"/>
                <a:ea typeface="Times New Roman" panose="02020603050405020304" pitchFamily="18" charset="0"/>
              </a:rPr>
              <a:t> </a:t>
            </a:r>
            <a:r>
              <a:rPr lang="en-US" sz="2000" i="1" dirty="0" err="1">
                <a:solidFill>
                  <a:srgbClr val="000000"/>
                </a:solidFill>
                <a:effectLst/>
                <a:latin typeface="Constantia" panose="02030602050306030303" pitchFamily="18" charset="0"/>
                <a:ea typeface="Times New Roman" panose="02020603050405020304" pitchFamily="18" charset="0"/>
              </a:rPr>
              <a:t>есептерін</a:t>
            </a:r>
            <a:r>
              <a:rPr lang="en-US" sz="2000" i="1" dirty="0">
                <a:solidFill>
                  <a:srgbClr val="000000"/>
                </a:solidFill>
                <a:effectLst/>
                <a:latin typeface="Constantia" panose="02030602050306030303" pitchFamily="18" charset="0"/>
                <a:ea typeface="Times New Roman" panose="02020603050405020304" pitchFamily="18" charset="0"/>
              </a:rPr>
              <a:t> </a:t>
            </a:r>
            <a:r>
              <a:rPr lang="en-US" sz="2000" i="1" dirty="0" err="1">
                <a:solidFill>
                  <a:srgbClr val="000000"/>
                </a:solidFill>
                <a:effectLst/>
                <a:latin typeface="Constantia" panose="02030602050306030303" pitchFamily="18" charset="0"/>
                <a:ea typeface="Times New Roman" panose="02020603050405020304" pitchFamily="18" charset="0"/>
              </a:rPr>
              <a:t>шешу</a:t>
            </a:r>
            <a:r>
              <a:rPr lang="en-US" sz="2000" i="1" dirty="0">
                <a:solidFill>
                  <a:srgbClr val="000000"/>
                </a:solidFill>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err="1">
                <a:solidFill>
                  <a:srgbClr val="000000"/>
                </a:solidFill>
                <a:effectLst/>
                <a:latin typeface="Constantia" panose="02030602050306030303" pitchFamily="18" charset="0"/>
                <a:ea typeface="Times New Roman" panose="02020603050405020304" pitchFamily="18" charset="0"/>
              </a:rPr>
              <a:t>Есептерді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шешу</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реті</a:t>
            </a:r>
            <a:r>
              <a:rPr lang="en-US" sz="2000" dirty="0">
                <a:solidFill>
                  <a:srgbClr val="000000"/>
                </a:solidFill>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solidFill>
                  <a:srgbClr val="000000"/>
                </a:solidFill>
                <a:effectLst/>
                <a:latin typeface="Constantia" panose="02030602050306030303" pitchFamily="18" charset="0"/>
                <a:ea typeface="Times New Roman" panose="02020603050405020304" pitchFamily="18" charset="0"/>
              </a:rPr>
              <a:t>1. </a:t>
            </a:r>
            <a:r>
              <a:rPr lang="en-US" sz="2000" dirty="0" err="1">
                <a:solidFill>
                  <a:srgbClr val="000000"/>
                </a:solidFill>
                <a:effectLst/>
                <a:latin typeface="Constantia" panose="02030602050306030303" pitchFamily="18" charset="0"/>
                <a:ea typeface="Times New Roman" panose="02020603050405020304" pitchFamily="18" charset="0"/>
              </a:rPr>
              <a:t>Нүкте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қозғалысының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берілу</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тәсіліне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байланысты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оның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траекториясын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анықтау</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үшін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қозғалыс</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теңдеуінен</a:t>
            </a:r>
            <a:r>
              <a:rPr lang="en-US" sz="2000" dirty="0">
                <a:solidFill>
                  <a:srgbClr val="000000"/>
                </a:solidFill>
                <a:effectLst/>
                <a:latin typeface="Constantia" panose="02030602050306030303" pitchFamily="18" charset="0"/>
                <a:ea typeface="Times New Roman" panose="02020603050405020304" pitchFamily="18" charset="0"/>
              </a:rPr>
              <a:t> t </a:t>
            </a:r>
            <a:r>
              <a:rPr lang="en-US" sz="2000" dirty="0" err="1">
                <a:solidFill>
                  <a:srgbClr val="000000"/>
                </a:solidFill>
                <a:effectLst/>
                <a:latin typeface="Constantia" panose="02030602050306030303" pitchFamily="18" charset="0"/>
                <a:ea typeface="Times New Roman" panose="02020603050405020304" pitchFamily="18" charset="0"/>
              </a:rPr>
              <a:t>уақытты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жою</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керек</a:t>
            </a:r>
            <a:r>
              <a:rPr lang="en-US" sz="2000" dirty="0">
                <a:solidFill>
                  <a:srgbClr val="000000"/>
                </a:solidFill>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solidFill>
                  <a:srgbClr val="000000"/>
                </a:solidFill>
                <a:effectLst/>
                <a:latin typeface="Constantia" panose="02030602050306030303" pitchFamily="18" charset="0"/>
                <a:ea typeface="Times New Roman" panose="02020603050405020304" pitchFamily="18" charset="0"/>
              </a:rPr>
              <a:t>2. </a:t>
            </a:r>
            <a:r>
              <a:rPr lang="en-US" sz="2000" dirty="0" err="1">
                <a:solidFill>
                  <a:srgbClr val="000000"/>
                </a:solidFill>
                <a:effectLst/>
                <a:latin typeface="Constantia" panose="02030602050306030303" pitchFamily="18" charset="0"/>
                <a:ea typeface="Times New Roman" panose="02020603050405020304" pitchFamily="18" charset="0"/>
              </a:rPr>
              <a:t>Қозғалысы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координаттық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тәсілмен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берілген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нүктенің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жылдамдығы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үдеуін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анықтағанда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қозғалыс</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теңдеулерінен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туындыны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дұрыс</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алу</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керек</a:t>
            </a:r>
            <a:r>
              <a:rPr lang="en-US" sz="2000" dirty="0">
                <a:solidFill>
                  <a:srgbClr val="000000"/>
                </a:solidFill>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solidFill>
                  <a:srgbClr val="000000"/>
                </a:solidFill>
                <a:effectLst/>
                <a:latin typeface="Constantia" panose="02030602050306030303" pitchFamily="18" charset="0"/>
                <a:ea typeface="Times New Roman" panose="02020603050405020304" pitchFamily="18" charset="0"/>
              </a:rPr>
              <a:t>3. </a:t>
            </a:r>
            <a:r>
              <a:rPr lang="en-US" sz="2000" dirty="0" err="1">
                <a:solidFill>
                  <a:srgbClr val="000000"/>
                </a:solidFill>
                <a:effectLst/>
                <a:latin typeface="Constantia" panose="02030602050306030303" pitchFamily="18" charset="0"/>
                <a:ea typeface="Times New Roman" panose="02020603050405020304" pitchFamily="18" charset="0"/>
              </a:rPr>
              <a:t>Қозғалысы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табиғи</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тәсілмен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берілген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күктенің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жылдамдығы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үдеуін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табу</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үшін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жылдамдық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пен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үдеуді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анықтайтын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өрнектерді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және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олардың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векторларының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қалай</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бағытталатынын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білу</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керек</a:t>
            </a:r>
            <a:r>
              <a:rPr lang="en-US" sz="2000" dirty="0">
                <a:solidFill>
                  <a:srgbClr val="000000"/>
                </a:solidFill>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solidFill>
                  <a:srgbClr val="000000"/>
                </a:solidFill>
                <a:effectLst/>
                <a:latin typeface="Constantia" panose="02030602050306030303" pitchFamily="18" charset="0"/>
                <a:ea typeface="Times New Roman" panose="02020603050405020304" pitchFamily="18" charset="0"/>
              </a:rPr>
              <a:t>4. </a:t>
            </a:r>
            <a:r>
              <a:rPr lang="en-US" sz="2000" dirty="0" err="1">
                <a:solidFill>
                  <a:srgbClr val="000000"/>
                </a:solidFill>
                <a:effectLst/>
                <a:latin typeface="Constantia" panose="02030602050306030303" pitchFamily="18" charset="0"/>
                <a:ea typeface="Times New Roman" panose="02020603050405020304" pitchFamily="18" charset="0"/>
              </a:rPr>
              <a:t>Егер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нүктенің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қандай</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қозғалыс</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жасайтыны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алдын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ала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белгілі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болса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онда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бұл</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қозғалыстың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дайын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өрнектерін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қолдануға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болады</a:t>
            </a:r>
            <a:r>
              <a:rPr lang="en-US" sz="2000" dirty="0">
                <a:solidFill>
                  <a:srgbClr val="000000"/>
                </a:solidFill>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p:txBody>
      </p:sp>
    </p:spTree>
    <p:extLst>
      <p:ext uri="{BB962C8B-B14F-4D97-AF65-F5344CB8AC3E}">
        <p14:creationId xmlns:p14="http://schemas.microsoft.com/office/powerpoint/2010/main" val="407354886"/>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965B07A-8DB0-4A6C-A0EA-BD3F32B17AB5}"/>
              </a:ext>
            </a:extLst>
          </p:cNvPr>
          <p:cNvSpPr txBox="1"/>
          <p:nvPr/>
        </p:nvSpPr>
        <p:spPr>
          <a:xfrm>
            <a:off x="1259632" y="404664"/>
            <a:ext cx="7488832" cy="3785652"/>
          </a:xfrm>
          <a:prstGeom prst="rect">
            <a:avLst/>
          </a:prstGeom>
          <a:noFill/>
        </p:spPr>
        <p:txBody>
          <a:bodyPr wrap="square">
            <a:spAutoFit/>
          </a:bodyPr>
          <a:lstStyle/>
          <a:p>
            <a:pPr indent="288290" algn="just"/>
            <a:r>
              <a:rPr lang="en-US" sz="2000" i="1" dirty="0" err="1">
                <a:solidFill>
                  <a:srgbClr val="000000"/>
                </a:solidFill>
                <a:effectLst/>
                <a:latin typeface="Constantia" panose="02030602050306030303" pitchFamily="18" charset="0"/>
                <a:ea typeface="Times New Roman" panose="02020603050405020304" pitchFamily="18" charset="0"/>
              </a:rPr>
              <a:t>Есептерді</a:t>
            </a:r>
            <a:r>
              <a:rPr lang="en-US" sz="2000" i="1" dirty="0">
                <a:solidFill>
                  <a:srgbClr val="000000"/>
                </a:solidFill>
                <a:effectLst/>
                <a:latin typeface="Constantia" panose="02030602050306030303" pitchFamily="18" charset="0"/>
                <a:ea typeface="Times New Roman" panose="02020603050405020304" pitchFamily="18" charset="0"/>
              </a:rPr>
              <a:t> </a:t>
            </a:r>
            <a:r>
              <a:rPr lang="en-US" sz="2000" i="1" dirty="0" err="1">
                <a:solidFill>
                  <a:srgbClr val="000000"/>
                </a:solidFill>
                <a:effectLst/>
                <a:latin typeface="Constantia" panose="02030602050306030303" pitchFamily="18" charset="0"/>
                <a:ea typeface="Times New Roman" panose="02020603050405020304" pitchFamily="18" charset="0"/>
              </a:rPr>
              <a:t>шығару</a:t>
            </a:r>
            <a:r>
              <a:rPr lang="en-US" sz="2000" i="1" dirty="0">
                <a:solidFill>
                  <a:srgbClr val="000000"/>
                </a:solidFill>
                <a:effectLst/>
                <a:latin typeface="Constantia" panose="02030602050306030303" pitchFamily="18" charset="0"/>
                <a:ea typeface="Times New Roman" panose="02020603050405020304" pitchFamily="18" charset="0"/>
              </a:rPr>
              <a:t> </a:t>
            </a:r>
            <a:r>
              <a:rPr lang="en-US" sz="2000" i="1" dirty="0" err="1">
                <a:solidFill>
                  <a:srgbClr val="000000"/>
                </a:solidFill>
                <a:effectLst/>
                <a:latin typeface="Constantia" panose="02030602050306030303" pitchFamily="18" charset="0"/>
                <a:ea typeface="Times New Roman" panose="02020603050405020304" pitchFamily="18" charset="0"/>
              </a:rPr>
              <a:t>үлгілері</a:t>
            </a:r>
            <a:r>
              <a:rPr lang="en-US" sz="2000" i="1" dirty="0">
                <a:solidFill>
                  <a:srgbClr val="000000"/>
                </a:solidFill>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solidFill>
                  <a:srgbClr val="000000"/>
                </a:solidFill>
                <a:effectLst/>
                <a:latin typeface="Constantia" panose="02030602050306030303" pitchFamily="18" charset="0"/>
                <a:ea typeface="Times New Roman" panose="02020603050405020304" pitchFamily="18" charset="0"/>
              </a:rPr>
              <a:t>1-есеп. </a:t>
            </a:r>
            <a:r>
              <a:rPr lang="en-US" sz="2000" dirty="0" err="1">
                <a:solidFill>
                  <a:srgbClr val="000000"/>
                </a:solidFill>
                <a:effectLst/>
                <a:latin typeface="Constantia" panose="02030602050306030303" pitchFamily="18" charset="0"/>
                <a:ea typeface="Times New Roman" panose="02020603050405020304" pitchFamily="18" charset="0"/>
              </a:rPr>
              <a:t>Нүктенің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қозғалыс</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теңдеулері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белгілі</a:t>
            </a:r>
            <a:r>
              <a:rPr lang="en-US" sz="2000" dirty="0">
                <a:solidFill>
                  <a:srgbClr val="000000"/>
                </a:solidFill>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ctr"/>
            <a:r>
              <a:rPr lang="en-US" sz="2000" i="1" dirty="0">
                <a:solidFill>
                  <a:srgbClr val="000000"/>
                </a:solidFill>
                <a:effectLst/>
                <a:latin typeface="Constantia" panose="02030602050306030303" pitchFamily="18" charset="0"/>
                <a:ea typeface="Times New Roman" panose="02020603050405020304" pitchFamily="18" charset="0"/>
              </a:rPr>
              <a:t>x=2−3cos5t,</a:t>
            </a:r>
            <a:r>
              <a:rPr lang="kk-KZ" sz="2000" i="1" dirty="0">
                <a:solidFill>
                  <a:srgbClr val="000000"/>
                </a:solidFill>
                <a:effectLst/>
                <a:latin typeface="Constantia" panose="02030602050306030303" pitchFamily="18" charset="0"/>
                <a:ea typeface="Times New Roman" panose="02020603050405020304" pitchFamily="18" charset="0"/>
              </a:rPr>
              <a:t>    </a:t>
            </a:r>
            <a:r>
              <a:rPr lang="en-US" sz="2000" i="1" dirty="0">
                <a:solidFill>
                  <a:srgbClr val="000000"/>
                </a:solidFill>
                <a:effectLst/>
                <a:latin typeface="Constantia" panose="02030602050306030303" pitchFamily="18" charset="0"/>
                <a:ea typeface="Times New Roman" panose="02020603050405020304" pitchFamily="18" charset="0"/>
              </a:rPr>
              <a:t> y=4sin5t−1.</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О</a:t>
            </a:r>
            <a:r>
              <a:rPr lang="en-US" sz="2000" dirty="0" err="1">
                <a:solidFill>
                  <a:srgbClr val="000000"/>
                </a:solidFill>
                <a:effectLst/>
                <a:latin typeface="Constantia" panose="02030602050306030303" pitchFamily="18" charset="0"/>
                <a:ea typeface="Times New Roman" panose="02020603050405020304" pitchFamily="18" charset="0"/>
              </a:rPr>
              <a:t>ның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координаттық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түрдегі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траектория</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теңдеуін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анықтаңыз</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және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траектория</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бойымен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қозғалыс</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бағытын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көрсетіңіз</a:t>
            </a:r>
            <a:r>
              <a:rPr lang="en-US" sz="2000" dirty="0">
                <a:solidFill>
                  <a:srgbClr val="000000"/>
                </a:solidFill>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i="1" dirty="0" err="1">
                <a:solidFill>
                  <a:srgbClr val="000000"/>
                </a:solidFill>
                <a:effectLst/>
                <a:latin typeface="Constantia" panose="02030602050306030303" pitchFamily="18" charset="0"/>
                <a:ea typeface="Times New Roman" panose="02020603050405020304" pitchFamily="18" charset="0"/>
              </a:rPr>
              <a:t>Шешуі</a:t>
            </a:r>
            <a:r>
              <a:rPr lang="en-US" sz="2000" i="1" dirty="0">
                <a:solidFill>
                  <a:srgbClr val="000000"/>
                </a:solidFill>
                <a:effectLst/>
                <a:latin typeface="Constantia" panose="02030602050306030303" pitchFamily="18" charset="0"/>
                <a:ea typeface="Times New Roman" panose="02020603050405020304" pitchFamily="18" charset="0"/>
              </a:rPr>
              <a:t>.</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Нүкте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қозғалысы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координаттық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тәсілмен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берілген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Оның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траекториясын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анықтау</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үшін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қозғалыс</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теңдеулерінен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уақытты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жоямыз</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Ол</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үшін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қозғалыс</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теңдеулеріндегі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i="1" dirty="0">
                <a:solidFill>
                  <a:srgbClr val="000000"/>
                </a:solidFill>
                <a:effectLst/>
                <a:latin typeface="Constantia" panose="02030602050306030303" pitchFamily="18" charset="0"/>
                <a:ea typeface="Times New Roman" panose="02020603050405020304" pitchFamily="18" charset="0"/>
              </a:rPr>
              <a:t>cos5t</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i="1" dirty="0">
                <a:solidFill>
                  <a:srgbClr val="000000"/>
                </a:solidFill>
                <a:effectLst/>
                <a:latin typeface="Constantia" panose="02030602050306030303" pitchFamily="18" charset="0"/>
                <a:ea typeface="Times New Roman" panose="02020603050405020304" pitchFamily="18" charset="0"/>
              </a:rPr>
              <a:t>sin5t</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функцияларын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өрнектеп</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оларды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квадраттап</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қосамыз</a:t>
            </a:r>
            <a:r>
              <a:rPr lang="en-US"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p:txBody>
      </p:sp>
      <p:pic>
        <p:nvPicPr>
          <p:cNvPr id="4" name="Рисунок 3">
            <a:extLst>
              <a:ext uri="{FF2B5EF4-FFF2-40B4-BE49-F238E27FC236}">
                <a16:creationId xmlns:a16="http://schemas.microsoft.com/office/drawing/2014/main" id="{034FFD5E-ADFD-41E6-9E74-8DF171821C7D}"/>
              </a:ext>
            </a:extLst>
          </p:cNvPr>
          <p:cNvPicPr/>
          <p:nvPr/>
        </p:nvPicPr>
        <p:blipFill>
          <a:blip r:embed="rId2"/>
          <a:stretch>
            <a:fillRect/>
          </a:stretch>
        </p:blipFill>
        <p:spPr>
          <a:xfrm>
            <a:off x="3059832" y="4653136"/>
            <a:ext cx="3260591" cy="1440160"/>
          </a:xfrm>
          <a:prstGeom prst="rect">
            <a:avLst/>
          </a:prstGeom>
        </p:spPr>
      </p:pic>
    </p:spTree>
    <p:extLst>
      <p:ext uri="{BB962C8B-B14F-4D97-AF65-F5344CB8AC3E}">
        <p14:creationId xmlns:p14="http://schemas.microsoft.com/office/powerpoint/2010/main" val="1461814513"/>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EB333559-7256-4A4E-8C89-0A5F3CA0AF38}"/>
              </a:ext>
            </a:extLst>
          </p:cNvPr>
          <p:cNvPicPr/>
          <p:nvPr/>
        </p:nvPicPr>
        <p:blipFill>
          <a:blip r:embed="rId2"/>
          <a:stretch>
            <a:fillRect/>
          </a:stretch>
        </p:blipFill>
        <p:spPr>
          <a:xfrm>
            <a:off x="3419872" y="224780"/>
            <a:ext cx="1752848" cy="648072"/>
          </a:xfrm>
          <a:prstGeom prst="rect">
            <a:avLst/>
          </a:prstGeom>
        </p:spPr>
      </p:pic>
      <p:sp>
        <p:nvSpPr>
          <p:cNvPr id="4" name="TextBox 3">
            <a:extLst>
              <a:ext uri="{FF2B5EF4-FFF2-40B4-BE49-F238E27FC236}">
                <a16:creationId xmlns:a16="http://schemas.microsoft.com/office/drawing/2014/main" id="{3B506400-574A-4EA1-A659-32368A3435AF}"/>
              </a:ext>
            </a:extLst>
          </p:cNvPr>
          <p:cNvSpPr txBox="1"/>
          <p:nvPr/>
        </p:nvSpPr>
        <p:spPr>
          <a:xfrm>
            <a:off x="803908" y="942759"/>
            <a:ext cx="6984776" cy="400110"/>
          </a:xfrm>
          <a:prstGeom prst="rect">
            <a:avLst/>
          </a:prstGeom>
          <a:noFill/>
        </p:spPr>
        <p:txBody>
          <a:bodyPr wrap="square">
            <a:spAutoFit/>
          </a:bodyPr>
          <a:lstStyle/>
          <a:p>
            <a:pPr algn="just"/>
            <a:r>
              <a:rPr lang="kk-KZ" sz="2000" dirty="0">
                <a:solidFill>
                  <a:srgbClr val="000000"/>
                </a:solidFill>
                <a:effectLst/>
                <a:latin typeface="Constantia" panose="02030602050306030303" pitchFamily="18" charset="0"/>
                <a:ea typeface="Times New Roman" panose="02020603050405020304" pitchFamily="18" charset="0"/>
              </a:rPr>
              <a:t>демек, нүкте траекториясы эллипс (7.3-сурет).</a:t>
            </a:r>
            <a:endParaRPr lang="ru-RU" sz="1200" dirty="0">
              <a:effectLst/>
              <a:latin typeface="Constantia" panose="02030602050306030303" pitchFamily="18" charset="0"/>
              <a:ea typeface="Times New Roman" panose="02020603050405020304" pitchFamily="18" charset="0"/>
            </a:endParaRPr>
          </a:p>
        </p:txBody>
      </p:sp>
      <p:pic>
        <p:nvPicPr>
          <p:cNvPr id="5" name="Рисунок 4">
            <a:extLst>
              <a:ext uri="{FF2B5EF4-FFF2-40B4-BE49-F238E27FC236}">
                <a16:creationId xmlns:a16="http://schemas.microsoft.com/office/drawing/2014/main" id="{6CFADAF1-9B18-45DE-9C02-D8DDDEED7851}"/>
              </a:ext>
            </a:extLst>
          </p:cNvPr>
          <p:cNvPicPr/>
          <p:nvPr/>
        </p:nvPicPr>
        <p:blipFill>
          <a:blip r:embed="rId3"/>
          <a:stretch>
            <a:fillRect/>
          </a:stretch>
        </p:blipFill>
        <p:spPr>
          <a:xfrm>
            <a:off x="3221020" y="1332433"/>
            <a:ext cx="2701960" cy="1955610"/>
          </a:xfrm>
          <a:prstGeom prst="rect">
            <a:avLst/>
          </a:prstGeom>
        </p:spPr>
      </p:pic>
      <p:sp>
        <p:nvSpPr>
          <p:cNvPr id="7" name="TextBox 6">
            <a:extLst>
              <a:ext uri="{FF2B5EF4-FFF2-40B4-BE49-F238E27FC236}">
                <a16:creationId xmlns:a16="http://schemas.microsoft.com/office/drawing/2014/main" id="{0199EEBA-37FA-4B20-B2AD-BE127F1682E3}"/>
              </a:ext>
            </a:extLst>
          </p:cNvPr>
          <p:cNvSpPr txBox="1"/>
          <p:nvPr/>
        </p:nvSpPr>
        <p:spPr>
          <a:xfrm>
            <a:off x="4022236" y="3356184"/>
            <a:ext cx="4572000" cy="369332"/>
          </a:xfrm>
          <a:prstGeom prst="rect">
            <a:avLst/>
          </a:prstGeom>
          <a:noFill/>
        </p:spPr>
        <p:txBody>
          <a:bodyPr wrap="square">
            <a:spAutoFit/>
          </a:bodyPr>
          <a:lstStyle/>
          <a:p>
            <a:r>
              <a:rPr lang="kk-KZ" sz="1800" dirty="0">
                <a:solidFill>
                  <a:srgbClr val="000000"/>
                </a:solidFill>
                <a:effectLst/>
                <a:latin typeface="Constantia" panose="02030602050306030303" pitchFamily="18" charset="0"/>
                <a:ea typeface="Times New Roman" panose="02020603050405020304" pitchFamily="18" charset="0"/>
              </a:rPr>
              <a:t>7.3-сурет</a:t>
            </a:r>
            <a:endParaRPr lang="ru-RU" dirty="0"/>
          </a:p>
        </p:txBody>
      </p:sp>
      <p:sp>
        <p:nvSpPr>
          <p:cNvPr id="10" name="TextBox 9">
            <a:extLst>
              <a:ext uri="{FF2B5EF4-FFF2-40B4-BE49-F238E27FC236}">
                <a16:creationId xmlns:a16="http://schemas.microsoft.com/office/drawing/2014/main" id="{BE48DD3A-76B1-4456-AE9C-B016A33A9DED}"/>
              </a:ext>
            </a:extLst>
          </p:cNvPr>
          <p:cNvSpPr txBox="1"/>
          <p:nvPr/>
        </p:nvSpPr>
        <p:spPr>
          <a:xfrm>
            <a:off x="611560" y="3793657"/>
            <a:ext cx="6428120" cy="400110"/>
          </a:xfrm>
          <a:prstGeom prst="rect">
            <a:avLst/>
          </a:prstGeom>
          <a:noFill/>
        </p:spPr>
        <p:txBody>
          <a:bodyPr wrap="square">
            <a:spAutoFit/>
          </a:bodyPr>
          <a:lstStyle/>
          <a:p>
            <a:pPr indent="288290" algn="just"/>
            <a:r>
              <a:rPr lang="en-US" sz="2000" dirty="0" err="1">
                <a:solidFill>
                  <a:srgbClr val="000000"/>
                </a:solidFill>
                <a:effectLst/>
                <a:latin typeface="Constantia" panose="02030602050306030303" pitchFamily="18" charset="0"/>
                <a:ea typeface="Times New Roman" panose="02020603050405020304" pitchFamily="18" charset="0"/>
              </a:rPr>
              <a:t>Қозғалыс</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басталатын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i="1" dirty="0">
                <a:solidFill>
                  <a:srgbClr val="000000"/>
                </a:solidFill>
                <a:effectLst/>
                <a:latin typeface="Constantia" panose="02030602050306030303" pitchFamily="18" charset="0"/>
                <a:ea typeface="Times New Roman" panose="02020603050405020304" pitchFamily="18" charset="0"/>
              </a:rPr>
              <a:t>М</a:t>
            </a:r>
            <a:r>
              <a:rPr lang="en-US" sz="2000" i="1" baseline="-25000" dirty="0">
                <a:solidFill>
                  <a:srgbClr val="000000"/>
                </a:solidFill>
                <a:effectLst/>
                <a:latin typeface="Constantia" panose="02030602050306030303" pitchFamily="18" charset="0"/>
                <a:ea typeface="Times New Roman" panose="02020603050405020304" pitchFamily="18" charset="0"/>
              </a:rPr>
              <a:t>0</a:t>
            </a:r>
            <a:r>
              <a:rPr lang="en-US" sz="2000" i="1" dirty="0">
                <a:solidFill>
                  <a:srgbClr val="000000"/>
                </a:solidFill>
                <a:effectLst/>
                <a:latin typeface="Constantia" panose="02030602050306030303" pitchFamily="18" charset="0"/>
                <a:ea typeface="Times New Roman" panose="02020603050405020304" pitchFamily="18" charset="0"/>
              </a:rPr>
              <a:t> (х</a:t>
            </a:r>
            <a:r>
              <a:rPr lang="en-US" sz="2000" i="1" baseline="-25000" dirty="0">
                <a:solidFill>
                  <a:srgbClr val="000000"/>
                </a:solidFill>
                <a:effectLst/>
                <a:latin typeface="Constantia" panose="02030602050306030303" pitchFamily="18" charset="0"/>
                <a:ea typeface="Times New Roman" panose="02020603050405020304" pitchFamily="18" charset="0"/>
              </a:rPr>
              <a:t>0</a:t>
            </a:r>
            <a:r>
              <a:rPr lang="en-US" sz="2000" i="1" dirty="0">
                <a:solidFill>
                  <a:srgbClr val="000000"/>
                </a:solidFill>
                <a:effectLst/>
                <a:latin typeface="Constantia" panose="02030602050306030303" pitchFamily="18" charset="0"/>
                <a:ea typeface="Times New Roman" panose="02020603050405020304" pitchFamily="18" charset="0"/>
              </a:rPr>
              <a:t> , у</a:t>
            </a:r>
            <a:r>
              <a:rPr lang="en-US" sz="2000" i="1" baseline="-25000" dirty="0">
                <a:solidFill>
                  <a:srgbClr val="000000"/>
                </a:solidFill>
                <a:effectLst/>
                <a:latin typeface="Constantia" panose="02030602050306030303" pitchFamily="18" charset="0"/>
                <a:ea typeface="Times New Roman" panose="02020603050405020304" pitchFamily="18" charset="0"/>
              </a:rPr>
              <a:t>0</a:t>
            </a:r>
            <a:r>
              <a:rPr lang="en-US" sz="2000" i="1" dirty="0">
                <a:solidFill>
                  <a:srgbClr val="000000"/>
                </a:solidFill>
                <a:effectLst/>
                <a:latin typeface="Constantia" panose="02030602050306030303" pitchFamily="18" charset="0"/>
                <a:ea typeface="Times New Roman" panose="02020603050405020304" pitchFamily="18" charset="0"/>
              </a:rPr>
              <a:t>)</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нүктесін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табамыз</a:t>
            </a:r>
            <a:r>
              <a:rPr lang="en-US"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p:txBody>
      </p:sp>
      <p:pic>
        <p:nvPicPr>
          <p:cNvPr id="11" name="Рисунок 10">
            <a:extLst>
              <a:ext uri="{FF2B5EF4-FFF2-40B4-BE49-F238E27FC236}">
                <a16:creationId xmlns:a16="http://schemas.microsoft.com/office/drawing/2014/main" id="{E538C49E-670E-4ED6-9EBD-66A9951E02EC}"/>
              </a:ext>
            </a:extLst>
          </p:cNvPr>
          <p:cNvPicPr/>
          <p:nvPr/>
        </p:nvPicPr>
        <p:blipFill>
          <a:blip r:embed="rId4"/>
          <a:stretch>
            <a:fillRect/>
          </a:stretch>
        </p:blipFill>
        <p:spPr>
          <a:xfrm>
            <a:off x="3583296" y="4256537"/>
            <a:ext cx="1867289" cy="633854"/>
          </a:xfrm>
          <a:prstGeom prst="rect">
            <a:avLst/>
          </a:prstGeom>
        </p:spPr>
      </p:pic>
      <p:sp>
        <p:nvSpPr>
          <p:cNvPr id="14" name="TextBox 13">
            <a:extLst>
              <a:ext uri="{FF2B5EF4-FFF2-40B4-BE49-F238E27FC236}">
                <a16:creationId xmlns:a16="http://schemas.microsoft.com/office/drawing/2014/main" id="{BE379DE1-7451-4896-AE73-A6402FE1C86B}"/>
              </a:ext>
            </a:extLst>
          </p:cNvPr>
          <p:cNvSpPr txBox="1"/>
          <p:nvPr/>
        </p:nvSpPr>
        <p:spPr>
          <a:xfrm>
            <a:off x="611560" y="4970104"/>
            <a:ext cx="7632848" cy="400110"/>
          </a:xfrm>
          <a:prstGeom prst="rect">
            <a:avLst/>
          </a:prstGeom>
          <a:noFill/>
        </p:spPr>
        <p:txBody>
          <a:bodyPr wrap="square">
            <a:spAutoFit/>
          </a:bodyPr>
          <a:lstStyle/>
          <a:p>
            <a:pPr indent="288290" algn="just"/>
            <a:r>
              <a:rPr lang="en-US" sz="2000" dirty="0" err="1">
                <a:solidFill>
                  <a:srgbClr val="000000"/>
                </a:solidFill>
                <a:effectLst/>
                <a:latin typeface="Constantia" panose="02030602050306030303" pitchFamily="18" charset="0"/>
                <a:ea typeface="Times New Roman" panose="02020603050405020304" pitchFamily="18" charset="0"/>
              </a:rPr>
              <a:t>Уақыт</a:t>
            </a:r>
            <a:r>
              <a:rPr lang="en-US" sz="2000" dirty="0">
                <a:solidFill>
                  <a:srgbClr val="000000"/>
                </a:solidFill>
                <a:effectLst/>
                <a:latin typeface="Constantia" panose="02030602050306030303" pitchFamily="18" charset="0"/>
                <a:ea typeface="Times New Roman" panose="02020603050405020304" pitchFamily="18" charset="0"/>
              </a:rPr>
              <a:t> t</a:t>
            </a:r>
            <a:r>
              <a:rPr lang="en-US" sz="2000" baseline="-25000" dirty="0">
                <a:solidFill>
                  <a:srgbClr val="000000"/>
                </a:solidFill>
                <a:effectLst/>
                <a:latin typeface="Constantia" panose="02030602050306030303" pitchFamily="18" charset="0"/>
                <a:ea typeface="Times New Roman" panose="02020603050405020304" pitchFamily="18" charset="0"/>
              </a:rPr>
              <a:t>1</a:t>
            </a:r>
            <a:r>
              <a:rPr lang="en-US" sz="2000" i="1" dirty="0">
                <a:solidFill>
                  <a:srgbClr val="000000"/>
                </a:solidFill>
                <a:effectLst/>
                <a:latin typeface="Constantia" panose="02030602050306030303" pitchFamily="18" charset="0"/>
                <a:ea typeface="Times New Roman" panose="02020603050405020304" pitchFamily="18" charset="0"/>
              </a:rPr>
              <a:t>=</a:t>
            </a:r>
            <a:r>
              <a:rPr lang="en-US" sz="2000" dirty="0">
                <a:solidFill>
                  <a:srgbClr val="000000"/>
                </a:solidFill>
                <a:effectLst/>
                <a:latin typeface="Constantia" panose="02030602050306030303" pitchFamily="18" charset="0"/>
                <a:ea typeface="Times New Roman" panose="02020603050405020304" pitchFamily="18" charset="0"/>
              </a:rPr>
              <a:t> π</a:t>
            </a:r>
            <a:r>
              <a:rPr lang="kk-KZ" sz="2000" dirty="0">
                <a:solidFill>
                  <a:srgbClr val="000000"/>
                </a:solidFill>
                <a:effectLst/>
                <a:latin typeface="Constantia" panose="02030602050306030303" pitchFamily="18" charset="0"/>
                <a:ea typeface="Times New Roman" panose="02020603050405020304" pitchFamily="18" charset="0"/>
              </a:rPr>
              <a:t>/10</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секунд</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болған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кездегі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нүктенің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орны</a:t>
            </a:r>
            <a:r>
              <a:rPr lang="en-US"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p:txBody>
      </p:sp>
      <p:pic>
        <p:nvPicPr>
          <p:cNvPr id="15" name="Рисунок 14">
            <a:extLst>
              <a:ext uri="{FF2B5EF4-FFF2-40B4-BE49-F238E27FC236}">
                <a16:creationId xmlns:a16="http://schemas.microsoft.com/office/drawing/2014/main" id="{00DE136F-6B5D-458F-8E00-7109F234554A}"/>
              </a:ext>
            </a:extLst>
          </p:cNvPr>
          <p:cNvPicPr/>
          <p:nvPr/>
        </p:nvPicPr>
        <p:blipFill>
          <a:blip r:embed="rId5"/>
          <a:stretch>
            <a:fillRect/>
          </a:stretch>
        </p:blipFill>
        <p:spPr>
          <a:xfrm>
            <a:off x="3242010" y="5438355"/>
            <a:ext cx="3130190" cy="534099"/>
          </a:xfrm>
          <a:prstGeom prst="rect">
            <a:avLst/>
          </a:prstGeom>
        </p:spPr>
      </p:pic>
      <p:sp>
        <p:nvSpPr>
          <p:cNvPr id="18" name="TextBox 17">
            <a:extLst>
              <a:ext uri="{FF2B5EF4-FFF2-40B4-BE49-F238E27FC236}">
                <a16:creationId xmlns:a16="http://schemas.microsoft.com/office/drawing/2014/main" id="{9904B8E3-6F48-4E63-A58E-8734C83C79CD}"/>
              </a:ext>
            </a:extLst>
          </p:cNvPr>
          <p:cNvSpPr txBox="1"/>
          <p:nvPr/>
        </p:nvSpPr>
        <p:spPr>
          <a:xfrm>
            <a:off x="803908" y="6079325"/>
            <a:ext cx="7632848" cy="707886"/>
          </a:xfrm>
          <a:prstGeom prst="rect">
            <a:avLst/>
          </a:prstGeom>
          <a:noFill/>
        </p:spPr>
        <p:txBody>
          <a:bodyPr wrap="square">
            <a:spAutoFit/>
          </a:bodyPr>
          <a:lstStyle/>
          <a:p>
            <a:pPr indent="288290" algn="just"/>
            <a:r>
              <a:rPr lang="en-US" sz="2000" dirty="0" err="1">
                <a:solidFill>
                  <a:srgbClr val="000000"/>
                </a:solidFill>
                <a:effectLst/>
                <a:latin typeface="Constantia" panose="02030602050306030303" pitchFamily="18" charset="0"/>
                <a:ea typeface="Times New Roman" panose="02020603050405020304" pitchFamily="18" charset="0"/>
              </a:rPr>
              <a:t>Ол</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i="1" dirty="0">
                <a:solidFill>
                  <a:srgbClr val="000000"/>
                </a:solidFill>
                <a:effectLst/>
                <a:latin typeface="Constantia" panose="02030602050306030303" pitchFamily="18" charset="0"/>
                <a:ea typeface="Times New Roman" panose="02020603050405020304" pitchFamily="18" charset="0"/>
              </a:rPr>
              <a:t>М</a:t>
            </a:r>
            <a:r>
              <a:rPr lang="en-US" sz="2000" i="1" baseline="-25000" dirty="0">
                <a:solidFill>
                  <a:srgbClr val="000000"/>
                </a:solidFill>
                <a:effectLst/>
                <a:latin typeface="Constantia" panose="02030602050306030303" pitchFamily="18" charset="0"/>
                <a:ea typeface="Times New Roman" panose="02020603050405020304" pitchFamily="18" charset="0"/>
              </a:rPr>
              <a:t>1</a:t>
            </a:r>
            <a:r>
              <a:rPr lang="en-US" sz="2000" i="1" dirty="0">
                <a:solidFill>
                  <a:srgbClr val="000000"/>
                </a:solidFill>
                <a:effectLst/>
                <a:latin typeface="Constantia" panose="02030602050306030303" pitchFamily="18" charset="0"/>
                <a:ea typeface="Times New Roman" panose="02020603050405020304" pitchFamily="18" charset="0"/>
              </a:rPr>
              <a:t>(2, 3)</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нүктесі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Сонымен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нүкте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i="1" dirty="0">
                <a:solidFill>
                  <a:srgbClr val="000000"/>
                </a:solidFill>
                <a:effectLst/>
                <a:latin typeface="Constantia" panose="02030602050306030303" pitchFamily="18" charset="0"/>
                <a:ea typeface="Times New Roman" panose="02020603050405020304" pitchFamily="18" charset="0"/>
              </a:rPr>
              <a:t>М</a:t>
            </a:r>
            <a:r>
              <a:rPr lang="en-US" sz="2000" i="1" baseline="-25000" dirty="0">
                <a:solidFill>
                  <a:srgbClr val="000000"/>
                </a:solidFill>
                <a:effectLst/>
                <a:latin typeface="Constantia" panose="02030602050306030303" pitchFamily="18" charset="0"/>
                <a:ea typeface="Times New Roman" panose="02020603050405020304" pitchFamily="18" charset="0"/>
              </a:rPr>
              <a:t>0</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орнынан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i="1" dirty="0">
                <a:solidFill>
                  <a:srgbClr val="000000"/>
                </a:solidFill>
                <a:effectLst/>
                <a:latin typeface="Constantia" panose="02030602050306030303" pitchFamily="18" charset="0"/>
                <a:ea typeface="Times New Roman" panose="02020603050405020304" pitchFamily="18" charset="0"/>
              </a:rPr>
              <a:t>М</a:t>
            </a:r>
            <a:r>
              <a:rPr lang="en-US" sz="2000" i="1" baseline="-25000" dirty="0">
                <a:solidFill>
                  <a:srgbClr val="000000"/>
                </a:solidFill>
                <a:effectLst/>
                <a:latin typeface="Constantia" panose="02030602050306030303" pitchFamily="18" charset="0"/>
                <a:ea typeface="Times New Roman" panose="02020603050405020304" pitchFamily="18" charset="0"/>
              </a:rPr>
              <a:t>1</a:t>
            </a:r>
            <a:r>
              <a:rPr lang="en-US" sz="2000" dirty="0">
                <a:solidFill>
                  <a:srgbClr val="000000"/>
                </a:solidFill>
                <a:effectLst/>
                <a:latin typeface="Constantia" panose="02030602050306030303" pitchFamily="18" charset="0"/>
                <a:ea typeface="Times New Roman" panose="02020603050405020304" pitchFamily="18" charset="0"/>
              </a:rPr>
              <a:t>-ге </a:t>
            </a:r>
            <a:r>
              <a:rPr lang="en-US" sz="2000" dirty="0" err="1">
                <a:solidFill>
                  <a:srgbClr val="000000"/>
                </a:solidFill>
                <a:effectLst/>
                <a:latin typeface="Constantia" panose="02030602050306030303" pitchFamily="18" charset="0"/>
                <a:ea typeface="Times New Roman" panose="02020603050405020304" pitchFamily="18" charset="0"/>
              </a:rPr>
              <a:t>қарай</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сағат</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тілі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бағытымен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қозғалады</a:t>
            </a:r>
            <a:r>
              <a:rPr lang="en-US"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p:txBody>
      </p:sp>
    </p:spTree>
    <p:extLst>
      <p:ext uri="{BB962C8B-B14F-4D97-AF65-F5344CB8AC3E}">
        <p14:creationId xmlns:p14="http://schemas.microsoft.com/office/powerpoint/2010/main" val="2475731243"/>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019229E-AF31-4A80-B2F0-C82BD8D88667}"/>
              </a:ext>
            </a:extLst>
          </p:cNvPr>
          <p:cNvSpPr txBox="1"/>
          <p:nvPr/>
        </p:nvSpPr>
        <p:spPr>
          <a:xfrm>
            <a:off x="1403648" y="1196752"/>
            <a:ext cx="6840760" cy="3785652"/>
          </a:xfrm>
          <a:prstGeom prst="rect">
            <a:avLst/>
          </a:prstGeom>
          <a:noFill/>
        </p:spPr>
        <p:txBody>
          <a:bodyPr wrap="square">
            <a:spAutoFit/>
          </a:bodyPr>
          <a:lstStyle/>
          <a:p>
            <a:pPr algn="ctr">
              <a:buFont typeface="Arial" charset="0"/>
              <a:buNone/>
            </a:pPr>
            <a:r>
              <a:rPr lang="kk-KZ" sz="2400" b="1" i="1" dirty="0">
                <a:latin typeface="Constantia" panose="02030602050306030303" pitchFamily="18" charset="0"/>
                <a:cs typeface="Times New Roman" pitchFamily="18" charset="0"/>
              </a:rPr>
              <a:t>Қорытынды</a:t>
            </a:r>
          </a:p>
          <a:p>
            <a:pPr algn="ctr">
              <a:buFont typeface="Arial" charset="0"/>
              <a:buNone/>
            </a:pPr>
            <a:endParaRPr lang="kk-KZ" sz="2400" dirty="0">
              <a:latin typeface="Constantia" panose="02030602050306030303" pitchFamily="18" charset="0"/>
              <a:cs typeface="Times New Roman" pitchFamily="18" charset="0"/>
            </a:endParaRPr>
          </a:p>
          <a:p>
            <a:pPr algn="just"/>
            <a:r>
              <a:rPr lang="en-US" sz="2400" dirty="0">
                <a:latin typeface="Constantia" panose="02030602050306030303" pitchFamily="18" charset="0"/>
                <a:cs typeface="Times New Roman" panose="02020603050405020304" pitchFamily="18" charset="0"/>
              </a:rPr>
              <a:t>1. </a:t>
            </a:r>
            <a:r>
              <a:rPr lang="kk-KZ" sz="2400" dirty="0">
                <a:latin typeface="Constantia" panose="02030602050306030303" pitchFamily="18" charset="0"/>
                <a:cs typeface="Times New Roman" panose="02020603050405020304" pitchFamily="18" charset="0"/>
              </a:rPr>
              <a:t>Секторлық жылдамдық қарастырылды; </a:t>
            </a:r>
            <a:endParaRPr lang="ru-RU" sz="2400" dirty="0">
              <a:latin typeface="Constantia" panose="02030602050306030303" pitchFamily="18" charset="0"/>
              <a:cs typeface="Times New Roman" panose="02020603050405020304" pitchFamily="18" charset="0"/>
            </a:endParaRPr>
          </a:p>
          <a:p>
            <a:pPr algn="just"/>
            <a:r>
              <a:rPr lang="en-US" sz="2400" dirty="0">
                <a:latin typeface="Constantia" panose="02030602050306030303" pitchFamily="18" charset="0"/>
                <a:cs typeface="Times New Roman" panose="02020603050405020304" pitchFamily="18" charset="0"/>
              </a:rPr>
              <a:t>2. </a:t>
            </a:r>
            <a:r>
              <a:rPr lang="kk-KZ" sz="2400" dirty="0">
                <a:latin typeface="Constantia" panose="02030602050306030303" pitchFamily="18" charset="0"/>
                <a:cs typeface="Times New Roman" panose="02020603050405020304" pitchFamily="18" charset="0"/>
              </a:rPr>
              <a:t>Дөңгелек қозғалыстағы жылдамдық пен үдеуді полярлық координата осьтеріне жіктеуі анықталды; </a:t>
            </a:r>
            <a:endParaRPr lang="ru-RU" sz="2400" dirty="0">
              <a:latin typeface="Constantia" panose="02030602050306030303" pitchFamily="18" charset="0"/>
              <a:cs typeface="Times New Roman" panose="02020603050405020304" pitchFamily="18" charset="0"/>
            </a:endParaRPr>
          </a:p>
          <a:p>
            <a:pPr algn="just"/>
            <a:r>
              <a:rPr lang="en-US" sz="2400" dirty="0">
                <a:latin typeface="Constantia" panose="02030602050306030303" pitchFamily="18" charset="0"/>
                <a:cs typeface="Times New Roman" panose="02020603050405020304" pitchFamily="18" charset="0"/>
              </a:rPr>
              <a:t>3. </a:t>
            </a:r>
            <a:r>
              <a:rPr lang="kk-KZ" sz="2400" dirty="0">
                <a:latin typeface="Constantia" panose="02030602050306030303" pitchFamily="18" charset="0"/>
                <a:cs typeface="Times New Roman" panose="02020603050405020304" pitchFamily="18" charset="0"/>
              </a:rPr>
              <a:t>Үдеуді үшжақтың осьтеріне жіктеу қарастырылды; </a:t>
            </a:r>
            <a:endParaRPr lang="ru-RU" sz="2400" dirty="0">
              <a:latin typeface="Constantia" panose="02030602050306030303" pitchFamily="18" charset="0"/>
              <a:cs typeface="Times New Roman" panose="02020603050405020304" pitchFamily="18" charset="0"/>
            </a:endParaRPr>
          </a:p>
          <a:p>
            <a:pPr algn="just"/>
            <a:r>
              <a:rPr lang="en-US" sz="2400" dirty="0">
                <a:latin typeface="Constantia" panose="02030602050306030303" pitchFamily="18" charset="0"/>
                <a:cs typeface="Times New Roman" panose="02020603050405020304" pitchFamily="18" charset="0"/>
              </a:rPr>
              <a:t>4. </a:t>
            </a:r>
            <a:r>
              <a:rPr lang="kk-KZ" sz="2400" dirty="0">
                <a:latin typeface="Constantia" panose="02030602050306030303" pitchFamily="18" charset="0"/>
                <a:cs typeface="Times New Roman" panose="02020603050405020304" pitchFamily="18" charset="0"/>
              </a:rPr>
              <a:t>Механикалық жүйе. Еркіндік дәреже саны анықталды.</a:t>
            </a:r>
            <a:endParaRPr lang="ru-RU" sz="2400" dirty="0">
              <a:latin typeface="Constantia" panose="02030602050306030303" pitchFamily="18" charset="0"/>
              <a:cs typeface="Times New Roman" panose="02020603050405020304" pitchFamily="18" charset="0"/>
            </a:endParaRPr>
          </a:p>
        </p:txBody>
      </p:sp>
    </p:spTree>
    <p:extLst>
      <p:ext uri="{BB962C8B-B14F-4D97-AF65-F5344CB8AC3E}">
        <p14:creationId xmlns:p14="http://schemas.microsoft.com/office/powerpoint/2010/main" val="4052208706"/>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a:extLst>
              <a:ext uri="{FF2B5EF4-FFF2-40B4-BE49-F238E27FC236}">
                <a16:creationId xmlns:a16="http://schemas.microsoft.com/office/drawing/2014/main" id="{B77831FF-81A4-453A-949C-E14A89E4E9CC}"/>
              </a:ext>
            </a:extLst>
          </p:cNvPr>
          <p:cNvGraphicFramePr>
            <a:graphicFrameLocks noGrp="1"/>
          </p:cNvGraphicFramePr>
          <p:nvPr>
            <p:extLst>
              <p:ext uri="{D42A27DB-BD31-4B8C-83A1-F6EECF244321}">
                <p14:modId xmlns:p14="http://schemas.microsoft.com/office/powerpoint/2010/main" val="4069406199"/>
              </p:ext>
            </p:extLst>
          </p:nvPr>
        </p:nvGraphicFramePr>
        <p:xfrm>
          <a:off x="0" y="0"/>
          <a:ext cx="9144000" cy="2651760"/>
        </p:xfrm>
        <a:graphic>
          <a:graphicData uri="http://schemas.openxmlformats.org/drawingml/2006/table">
            <a:tbl>
              <a:tblPr firstRow="1" bandRow="1">
                <a:tableStyleId>{5C22544A-7EE6-4342-B048-85BDC9FD1C3A}</a:tableStyleId>
              </a:tblPr>
              <a:tblGrid>
                <a:gridCol w="2214578">
                  <a:extLst>
                    <a:ext uri="{9D8B030D-6E8A-4147-A177-3AD203B41FA5}">
                      <a16:colId xmlns:a16="http://schemas.microsoft.com/office/drawing/2014/main" val="3482235514"/>
                    </a:ext>
                  </a:extLst>
                </a:gridCol>
                <a:gridCol w="6929422">
                  <a:extLst>
                    <a:ext uri="{9D8B030D-6E8A-4147-A177-3AD203B41FA5}">
                      <a16:colId xmlns:a16="http://schemas.microsoft.com/office/drawing/2014/main" val="82615600"/>
                    </a:ext>
                  </a:extLst>
                </a:gridCol>
              </a:tblGrid>
              <a:tr h="112474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kk-KZ" sz="2400" b="1" i="1" dirty="0">
                          <a:solidFill>
                            <a:schemeClr val="tx1"/>
                          </a:solidFill>
                          <a:latin typeface="Constantia" panose="02030602050306030303" pitchFamily="18" charset="0"/>
                          <a:cs typeface="Times New Roman" pitchFamily="18" charset="0"/>
                          <a:hlinkClick r:id="rId2" action="ppaction://hlinksldjump">
                            <a:extLst>
                              <a:ext uri="{A12FA001-AC4F-418D-AE19-62706E023703}">
                                <ahyp:hlinkClr xmlns:ahyp="http://schemas.microsoft.com/office/drawing/2018/hyperlinkcolor" val="tx"/>
                              </a:ext>
                            </a:extLst>
                          </a:hlinkClick>
                        </a:rPr>
                        <a:t>Тақырып 8.</a:t>
                      </a:r>
                      <a:endParaRPr lang="LID4096" sz="2400" dirty="0">
                        <a:solidFill>
                          <a:schemeClr val="tx1"/>
                        </a:solidFill>
                        <a:latin typeface="Constantia" panose="02030602050306030303" pitchFamily="18" charset="0"/>
                        <a:cs typeface="Times New Roman" panose="02020603050405020304" pitchFamily="18" charset="0"/>
                      </a:endParaRPr>
                    </a:p>
                  </a:txBody>
                  <a:tcPr>
                    <a:solidFill>
                      <a:schemeClr val="accent6">
                        <a:lumMod val="40000"/>
                        <a:lumOff val="60000"/>
                      </a:schemeClr>
                    </a:solidFill>
                  </a:tcPr>
                </a:tc>
                <a:tc>
                  <a:txBody>
                    <a:bodyPr/>
                    <a:lstStyle/>
                    <a:p>
                      <a:r>
                        <a:rPr lang="kk-KZ" sz="2400" b="0" kern="1200" dirty="0">
                          <a:solidFill>
                            <a:schemeClr val="tx1"/>
                          </a:solidFill>
                          <a:effectLst/>
                          <a:latin typeface="Constantia" panose="02030602050306030303" pitchFamily="18" charset="0"/>
                          <a:ea typeface="+mn-ea"/>
                          <a:cs typeface="Times New Roman" panose="02020603050405020304" pitchFamily="18" charset="0"/>
                        </a:rPr>
                        <a:t>Қатты дененің қарапайым қозғалыстары. Абсолютті қатты дененің ілгерлемелі қозғалысы. Қатты дененің айналмалы қозғалысы. Қатты дененің айналмалы қозғалысының дербес жағдайлары. Айналмалы қозғалыстағы дене нүктелерінің жылдамдығы мен үдеуі. </a:t>
                      </a:r>
                      <a:endParaRPr lang="LID4096" sz="2400" b="0" i="0" dirty="0">
                        <a:solidFill>
                          <a:schemeClr val="tx1"/>
                        </a:solidFill>
                        <a:latin typeface="Constantia" panose="02030602050306030303" pitchFamily="18" charset="0"/>
                        <a:cs typeface="Times New Roman" panose="02020603050405020304" pitchFamily="18" charset="0"/>
                      </a:endParaRPr>
                    </a:p>
                  </a:txBody>
                  <a:tcPr>
                    <a:solidFill>
                      <a:schemeClr val="accent5"/>
                    </a:solidFill>
                  </a:tcPr>
                </a:tc>
                <a:extLst>
                  <a:ext uri="{0D108BD9-81ED-4DB2-BD59-A6C34878D82A}">
                    <a16:rowId xmlns:a16="http://schemas.microsoft.com/office/drawing/2014/main" val="1127541504"/>
                  </a:ext>
                </a:extLst>
              </a:tr>
            </a:tbl>
          </a:graphicData>
        </a:graphic>
      </p:graphicFrame>
      <p:sp>
        <p:nvSpPr>
          <p:cNvPr id="11" name="TextBox 10">
            <a:extLst>
              <a:ext uri="{FF2B5EF4-FFF2-40B4-BE49-F238E27FC236}">
                <a16:creationId xmlns:a16="http://schemas.microsoft.com/office/drawing/2014/main" id="{8E082679-F488-428D-9017-2F754BA96E11}"/>
              </a:ext>
            </a:extLst>
          </p:cNvPr>
          <p:cNvSpPr txBox="1"/>
          <p:nvPr/>
        </p:nvSpPr>
        <p:spPr>
          <a:xfrm>
            <a:off x="1259632" y="2996952"/>
            <a:ext cx="7200800" cy="3046988"/>
          </a:xfrm>
          <a:prstGeom prst="rect">
            <a:avLst/>
          </a:prstGeom>
          <a:solidFill>
            <a:schemeClr val="bg1"/>
          </a:solidFill>
        </p:spPr>
        <p:txBody>
          <a:bodyPr wrap="square">
            <a:spAutoFit/>
          </a:bodyPr>
          <a:lstStyle/>
          <a:p>
            <a:pPr algn="ctr"/>
            <a:r>
              <a:rPr lang="kk-KZ" sz="2400" dirty="0">
                <a:latin typeface="Constantia" panose="02030602050306030303" pitchFamily="18" charset="0"/>
                <a:cs typeface="Times New Roman" panose="02020603050405020304" pitchFamily="18" charset="0"/>
              </a:rPr>
              <a:t>Жоспар:</a:t>
            </a:r>
            <a:endParaRPr lang="ru-RU" sz="2400" dirty="0">
              <a:latin typeface="Constantia" panose="02030602050306030303" pitchFamily="18" charset="0"/>
              <a:cs typeface="Times New Roman" panose="02020603050405020304" pitchFamily="18" charset="0"/>
            </a:endParaRPr>
          </a:p>
          <a:p>
            <a:pPr algn="just"/>
            <a:r>
              <a:rPr lang="en-US" sz="2400" dirty="0">
                <a:latin typeface="Constantia" panose="02030602050306030303" pitchFamily="18" charset="0"/>
                <a:cs typeface="Times New Roman" panose="02020603050405020304" pitchFamily="18" charset="0"/>
              </a:rPr>
              <a:t>1. </a:t>
            </a:r>
            <a:r>
              <a:rPr lang="kk-KZ" sz="2400" dirty="0">
                <a:latin typeface="Constantia" panose="02030602050306030303" pitchFamily="18" charset="0"/>
                <a:cs typeface="Times New Roman" panose="02020603050405020304" pitchFamily="18" charset="0"/>
              </a:rPr>
              <a:t>Абсолютті қатты дененің ілгерлемелі қозғалысы; </a:t>
            </a:r>
            <a:endParaRPr lang="ru-RU" sz="2400" dirty="0">
              <a:latin typeface="Constantia" panose="02030602050306030303" pitchFamily="18" charset="0"/>
              <a:cs typeface="Times New Roman" panose="02020603050405020304" pitchFamily="18" charset="0"/>
            </a:endParaRPr>
          </a:p>
          <a:p>
            <a:pPr algn="just"/>
            <a:r>
              <a:rPr lang="en-US" sz="2400" dirty="0">
                <a:latin typeface="Constantia" panose="02030602050306030303" pitchFamily="18" charset="0"/>
                <a:cs typeface="Times New Roman" panose="02020603050405020304" pitchFamily="18" charset="0"/>
              </a:rPr>
              <a:t>2. </a:t>
            </a:r>
            <a:r>
              <a:rPr lang="kk-KZ" sz="2400" dirty="0">
                <a:latin typeface="Constantia" panose="02030602050306030303" pitchFamily="18" charset="0"/>
                <a:cs typeface="Times New Roman" panose="02020603050405020304" pitchFamily="18" charset="0"/>
              </a:rPr>
              <a:t>Қатты дененің айналмалы қозғалысы; </a:t>
            </a:r>
            <a:endParaRPr lang="ru-RU" sz="2400" dirty="0">
              <a:latin typeface="Constantia" panose="02030602050306030303" pitchFamily="18" charset="0"/>
              <a:cs typeface="Times New Roman" panose="02020603050405020304" pitchFamily="18" charset="0"/>
            </a:endParaRPr>
          </a:p>
          <a:p>
            <a:pPr algn="just"/>
            <a:r>
              <a:rPr lang="en-US" sz="2400" dirty="0">
                <a:latin typeface="Constantia" panose="02030602050306030303" pitchFamily="18" charset="0"/>
                <a:cs typeface="Times New Roman" panose="02020603050405020304" pitchFamily="18" charset="0"/>
              </a:rPr>
              <a:t>3. </a:t>
            </a:r>
            <a:r>
              <a:rPr lang="kk-KZ" sz="2400" dirty="0">
                <a:latin typeface="Constantia" panose="02030602050306030303" pitchFamily="18" charset="0"/>
                <a:cs typeface="Times New Roman" panose="02020603050405020304" pitchFamily="18" charset="0"/>
              </a:rPr>
              <a:t>Қатты дененің айналмалы қозғалысының дербес жағдайлары;</a:t>
            </a:r>
            <a:endParaRPr lang="ru-RU" sz="2400" dirty="0">
              <a:latin typeface="Constantia" panose="02030602050306030303" pitchFamily="18" charset="0"/>
              <a:cs typeface="Times New Roman" panose="02020603050405020304" pitchFamily="18" charset="0"/>
            </a:endParaRPr>
          </a:p>
          <a:p>
            <a:pPr algn="just"/>
            <a:r>
              <a:rPr lang="en-US" sz="2400" dirty="0">
                <a:latin typeface="Constantia" panose="02030602050306030303" pitchFamily="18" charset="0"/>
                <a:cs typeface="Times New Roman" panose="02020603050405020304" pitchFamily="18" charset="0"/>
              </a:rPr>
              <a:t>4. </a:t>
            </a:r>
            <a:r>
              <a:rPr lang="kk-KZ" sz="2400" dirty="0">
                <a:latin typeface="Constantia" panose="02030602050306030303" pitchFamily="18" charset="0"/>
                <a:cs typeface="Times New Roman" panose="02020603050405020304" pitchFamily="18" charset="0"/>
              </a:rPr>
              <a:t>Айналмалы қозғалыстағы дене нүктелерінің жылдамдығы мен үдеуі</a:t>
            </a:r>
            <a:endParaRPr lang="ru-RU" sz="2400" dirty="0">
              <a:latin typeface="Constantia" panose="02030602050306030303" pitchFamily="18" charset="0"/>
              <a:cs typeface="Times New Roman" panose="02020603050405020304" pitchFamily="18" charset="0"/>
            </a:endParaRPr>
          </a:p>
        </p:txBody>
      </p:sp>
    </p:spTree>
    <p:extLst>
      <p:ext uri="{BB962C8B-B14F-4D97-AF65-F5344CB8AC3E}">
        <p14:creationId xmlns:p14="http://schemas.microsoft.com/office/powerpoint/2010/main" val="612596574"/>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8E082679-F488-428D-9017-2F754BA96E11}"/>
              </a:ext>
            </a:extLst>
          </p:cNvPr>
          <p:cNvSpPr txBox="1"/>
          <p:nvPr/>
        </p:nvSpPr>
        <p:spPr>
          <a:xfrm>
            <a:off x="251520" y="58846"/>
            <a:ext cx="8640960" cy="6463308"/>
          </a:xfrm>
          <a:prstGeom prst="rect">
            <a:avLst/>
          </a:prstGeom>
          <a:solidFill>
            <a:schemeClr val="bg1"/>
          </a:solidFill>
        </p:spPr>
        <p:txBody>
          <a:bodyPr wrap="square">
            <a:spAutoFit/>
          </a:bodyPr>
          <a:lstStyle/>
          <a:p>
            <a:pPr indent="288290" algn="ctr"/>
            <a:r>
              <a:rPr lang="kk-KZ" i="1" dirty="0">
                <a:solidFill>
                  <a:srgbClr val="000000"/>
                </a:solidFill>
                <a:effectLst/>
                <a:latin typeface="Constantia" panose="02030602050306030303" pitchFamily="18" charset="0"/>
                <a:ea typeface="Times New Roman" panose="02020603050405020304" pitchFamily="18" charset="0"/>
              </a:rPr>
              <a:t>Негізгі әдебиеттер</a:t>
            </a:r>
            <a:endParaRPr lang="ru-RU" dirty="0">
              <a:effectLst/>
              <a:latin typeface="Constantia" panose="02030602050306030303" pitchFamily="18" charset="0"/>
              <a:ea typeface="Times New Roman" panose="02020603050405020304" pitchFamily="18" charset="0"/>
            </a:endParaRPr>
          </a:p>
          <a:p>
            <a:pPr indent="288290" algn="ctr"/>
            <a:r>
              <a:rPr lang="kk-KZ" b="1" i="1" dirty="0">
                <a:effectLst/>
                <a:latin typeface="Constantia" panose="02030602050306030303" pitchFamily="18" charset="0"/>
                <a:ea typeface="Times New Roman" panose="02020603050405020304" pitchFamily="18" charset="0"/>
              </a:rPr>
              <a:t>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1. Жолдасбеков Ө. А., Сағитов М. Н. Теориялық механика: Оқулық. Алматы, 2002.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2. Төреқожаев Ә. Н., Төлегенова Қ. Б. Материалдық нүктенің механикалық тербелістері: Оқу құралы. Алматы, 2003.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3. Төреқожаев Ә. Н., Именов И. М. Статика. Теориялық механиканың практикалық сабақтарына арналған әдістемелік нұсқау. Алматы, 2004.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4. Туғанбаева Д. Т., Төлегенова Қ. Б. Теориялық механика. Оқу құралы. Алматы, 2012.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5. Яблонский А. А. Курс теоретической механики: Учебник. Ч. I, II. – М.: Высш. школа, 1984.</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6. Никитин Н. Н. Курс теоретической механики: Учебник. – М.: Высшая школа, 1990.</a:t>
            </a:r>
            <a:endParaRPr lang="ru-RU" dirty="0">
              <a:effectLst/>
              <a:latin typeface="Constantia" panose="02030602050306030303" pitchFamily="18" charset="0"/>
              <a:ea typeface="Times New Roman" panose="02020603050405020304" pitchFamily="18" charset="0"/>
            </a:endParaRPr>
          </a:p>
          <a:p>
            <a:pPr indent="288290" algn="ctr"/>
            <a:endParaRPr lang="kk-KZ" b="0" i="1" u="none" strike="noStrike" spc="0" dirty="0">
              <a:solidFill>
                <a:srgbClr val="000000"/>
              </a:solidFill>
              <a:effectLst/>
              <a:latin typeface="Constantia" panose="02030602050306030303" pitchFamily="18" charset="0"/>
              <a:ea typeface="Times New Roman" panose="02020603050405020304" pitchFamily="18" charset="0"/>
              <a:cs typeface="Times New Roman" panose="02020603050405020304" pitchFamily="18" charset="0"/>
            </a:endParaRPr>
          </a:p>
          <a:p>
            <a:pPr indent="288290" algn="ctr"/>
            <a:r>
              <a:rPr lang="kk-KZ" b="0" i="1" u="none" strike="noStrike" spc="0" dirty="0">
                <a:solidFill>
                  <a:srgbClr val="000000"/>
                </a:solidFill>
                <a:effectLst/>
                <a:latin typeface="Constantia" panose="02030602050306030303" pitchFamily="18" charset="0"/>
                <a:ea typeface="Times New Roman" panose="02020603050405020304" pitchFamily="18" charset="0"/>
                <a:cs typeface="Times New Roman" panose="02020603050405020304" pitchFamily="18" charset="0"/>
              </a:rPr>
              <a:t>Қосымша әдебиеттер</a:t>
            </a:r>
            <a:endParaRPr lang="ru-RU" dirty="0">
              <a:effectLst/>
              <a:latin typeface="Constantia" panose="02030602050306030303" pitchFamily="18" charset="0"/>
              <a:ea typeface="Times New Roman" panose="02020603050405020304" pitchFamily="18" charset="0"/>
            </a:endParaRPr>
          </a:p>
          <a:p>
            <a:pPr indent="288290" algn="ctr"/>
            <a:r>
              <a:rPr lang="kk-KZ" b="1" i="1" u="none" strike="noStrike" spc="0" dirty="0">
                <a:solidFill>
                  <a:srgbClr val="000000"/>
                </a:solidFill>
                <a:effectLst/>
                <a:latin typeface="Constantia" panose="02030602050306030303" pitchFamily="18" charset="0"/>
                <a:ea typeface="Times New Roman" panose="02020603050405020304" pitchFamily="18" charset="0"/>
                <a:cs typeface="Times New Roman" panose="02020603050405020304" pitchFamily="18" charset="0"/>
              </a:rPr>
              <a:t>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1. Төреқожаев Ә. Н., Именов И. М., Төлегенова Қ. Б. Теориялық механика пәнінің курстық және семестрлік жұмыстары. Алматы, 2003.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2. Серғазиев М. Ж., Туғанбаева Д. Т. Механикалық жүйе динамикасы. Теориялық механиканың практикалық сабақтарына арналған әдістемелік нұсқау.  Алматы, 2004.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3. Именов И. М. Кинематика. Теориялық механиканың практикалық сабақтарына арналған әдістемелік нұсқау. Алматы, 2004. </a:t>
            </a:r>
            <a:endParaRPr lang="ru-RU" dirty="0">
              <a:effectLst/>
              <a:latin typeface="Constantia" panose="02030602050306030303" pitchFamily="18" charset="0"/>
              <a:ea typeface="Times New Roman" panose="02020603050405020304" pitchFamily="18" charset="0"/>
            </a:endParaRPr>
          </a:p>
        </p:txBody>
      </p:sp>
    </p:spTree>
    <p:extLst>
      <p:ext uri="{BB962C8B-B14F-4D97-AF65-F5344CB8AC3E}">
        <p14:creationId xmlns:p14="http://schemas.microsoft.com/office/powerpoint/2010/main" val="4027998257"/>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DCEDF4D-916F-457F-8BE9-7E5A6344F865}"/>
              </a:ext>
            </a:extLst>
          </p:cNvPr>
          <p:cNvSpPr txBox="1"/>
          <p:nvPr/>
        </p:nvSpPr>
        <p:spPr>
          <a:xfrm>
            <a:off x="899592" y="332656"/>
            <a:ext cx="7776864" cy="3693319"/>
          </a:xfrm>
          <a:prstGeom prst="rect">
            <a:avLst/>
          </a:prstGeom>
          <a:noFill/>
        </p:spPr>
        <p:txBody>
          <a:bodyPr wrap="square">
            <a:spAutoFit/>
          </a:bodyPr>
          <a:lstStyle/>
          <a:p>
            <a:pPr indent="288290" algn="just"/>
            <a:r>
              <a:rPr lang="en-US" i="1" dirty="0" err="1">
                <a:solidFill>
                  <a:srgbClr val="000000"/>
                </a:solidFill>
                <a:effectLst/>
                <a:latin typeface="Constantia" panose="02030602050306030303" pitchFamily="18" charset="0"/>
                <a:ea typeface="Times New Roman" panose="02020603050405020304" pitchFamily="18" charset="0"/>
              </a:rPr>
              <a:t>Қатты</a:t>
            </a:r>
            <a:r>
              <a:rPr lang="en-US" i="1" dirty="0">
                <a:solidFill>
                  <a:srgbClr val="000000"/>
                </a:solidFill>
                <a:effectLst/>
                <a:latin typeface="Constantia" panose="02030602050306030303" pitchFamily="18" charset="0"/>
                <a:ea typeface="Times New Roman" panose="02020603050405020304" pitchFamily="18" charset="0"/>
              </a:rPr>
              <a:t> </a:t>
            </a:r>
            <a:r>
              <a:rPr lang="en-US" i="1" dirty="0" err="1">
                <a:solidFill>
                  <a:srgbClr val="000000"/>
                </a:solidFill>
                <a:effectLst/>
                <a:latin typeface="Constantia" panose="02030602050306030303" pitchFamily="18" charset="0"/>
                <a:ea typeface="Times New Roman" panose="02020603050405020304" pitchFamily="18" charset="0"/>
              </a:rPr>
              <a:t>дененің</a:t>
            </a:r>
            <a:r>
              <a:rPr lang="en-US" i="1" dirty="0">
                <a:solidFill>
                  <a:srgbClr val="000000"/>
                </a:solidFill>
                <a:effectLst/>
                <a:latin typeface="Constantia" panose="02030602050306030303" pitchFamily="18" charset="0"/>
                <a:ea typeface="Times New Roman" panose="02020603050405020304" pitchFamily="18" charset="0"/>
              </a:rPr>
              <a:t> </a:t>
            </a:r>
            <a:r>
              <a:rPr lang="en-US" i="1" dirty="0" err="1">
                <a:solidFill>
                  <a:srgbClr val="000000"/>
                </a:solidFill>
                <a:effectLst/>
                <a:latin typeface="Constantia" panose="02030602050306030303" pitchFamily="18" charset="0"/>
                <a:ea typeface="Times New Roman" panose="02020603050405020304" pitchFamily="18" charset="0"/>
              </a:rPr>
              <a:t>қарапайым</a:t>
            </a:r>
            <a:r>
              <a:rPr lang="en-US" i="1" dirty="0">
                <a:solidFill>
                  <a:srgbClr val="000000"/>
                </a:solidFill>
                <a:effectLst/>
                <a:latin typeface="Constantia" panose="02030602050306030303" pitchFamily="18" charset="0"/>
                <a:ea typeface="Times New Roman" panose="02020603050405020304" pitchFamily="18" charset="0"/>
              </a:rPr>
              <a:t> </a:t>
            </a:r>
            <a:r>
              <a:rPr lang="en-US" i="1" dirty="0" err="1">
                <a:solidFill>
                  <a:srgbClr val="000000"/>
                </a:solidFill>
                <a:effectLst/>
                <a:latin typeface="Constantia" panose="02030602050306030303" pitchFamily="18" charset="0"/>
                <a:ea typeface="Times New Roman" panose="02020603050405020304" pitchFamily="18" charset="0"/>
              </a:rPr>
              <a:t>қозғалыстары</a:t>
            </a:r>
            <a:r>
              <a:rPr lang="en-US" i="1" dirty="0">
                <a:solidFill>
                  <a:srgbClr val="000000"/>
                </a:solidFill>
                <a:effectLst/>
                <a:latin typeface="Constantia" panose="02030602050306030303" pitchFamily="18" charset="0"/>
                <a:ea typeface="Times New Roman" panose="02020603050405020304" pitchFamily="18" charset="0"/>
              </a:rPr>
              <a:t> </a:t>
            </a:r>
            <a:endParaRPr lang="ru-RU" sz="1100" dirty="0">
              <a:effectLst/>
              <a:latin typeface="Constantia" panose="02030602050306030303" pitchFamily="18" charset="0"/>
              <a:ea typeface="Times New Roman" panose="02020603050405020304" pitchFamily="18" charset="0"/>
            </a:endParaRPr>
          </a:p>
          <a:p>
            <a:pPr indent="288290" algn="just"/>
            <a:r>
              <a:rPr lang="en-US" dirty="0" err="1">
                <a:solidFill>
                  <a:srgbClr val="000000"/>
                </a:solidFill>
                <a:effectLst/>
                <a:latin typeface="Constantia" panose="02030602050306030303" pitchFamily="18" charset="0"/>
                <a:ea typeface="Times New Roman" panose="02020603050405020304" pitchFamily="18" charset="0"/>
              </a:rPr>
              <a:t>Қатты</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дене</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кинематикасында</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екі</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мәселе</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қарастырылады</a:t>
            </a:r>
            <a:r>
              <a:rPr lang="en-US" dirty="0">
                <a:solidFill>
                  <a:srgbClr val="000000"/>
                </a:solidFill>
                <a:effectLst/>
                <a:latin typeface="Constantia" panose="02030602050306030303" pitchFamily="18" charset="0"/>
                <a:ea typeface="Times New Roman" panose="02020603050405020304" pitchFamily="18" charset="0"/>
              </a:rPr>
              <a:t>: </a:t>
            </a:r>
            <a:endParaRPr lang="ru-RU" sz="1100" dirty="0">
              <a:effectLst/>
              <a:latin typeface="Constantia" panose="02030602050306030303" pitchFamily="18" charset="0"/>
              <a:ea typeface="Times New Roman" panose="02020603050405020304" pitchFamily="18" charset="0"/>
            </a:endParaRPr>
          </a:p>
          <a:p>
            <a:pPr algn="just"/>
            <a:r>
              <a:rPr lang="en-US" dirty="0">
                <a:solidFill>
                  <a:srgbClr val="000000"/>
                </a:solidFill>
                <a:effectLst/>
                <a:latin typeface="Constantia" panose="02030602050306030303" pitchFamily="18" charset="0"/>
                <a:ea typeface="Times New Roman" panose="02020603050405020304" pitchFamily="18" charset="0"/>
              </a:rPr>
              <a:t>1) </a:t>
            </a:r>
            <a:r>
              <a:rPr lang="en-US" dirty="0" err="1">
                <a:solidFill>
                  <a:srgbClr val="000000"/>
                </a:solidFill>
                <a:effectLst/>
                <a:latin typeface="Constantia" panose="02030602050306030303" pitchFamily="18" charset="0"/>
                <a:ea typeface="Times New Roman" panose="02020603050405020304" pitchFamily="18" charset="0"/>
              </a:rPr>
              <a:t>бүкіл</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дененің</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қозғалыс</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заңы</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мен</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кинематикалық</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сипаттамаларын</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анықтау</a:t>
            </a:r>
            <a:r>
              <a:rPr lang="en-US" dirty="0">
                <a:solidFill>
                  <a:srgbClr val="000000"/>
                </a:solidFill>
                <a:effectLst/>
                <a:latin typeface="Constantia" panose="02030602050306030303" pitchFamily="18" charset="0"/>
                <a:ea typeface="Times New Roman" panose="02020603050405020304" pitchFamily="18" charset="0"/>
              </a:rPr>
              <a:t>; 2) </a:t>
            </a:r>
            <a:r>
              <a:rPr lang="en-US" dirty="0" err="1">
                <a:solidFill>
                  <a:srgbClr val="000000"/>
                </a:solidFill>
                <a:effectLst/>
                <a:latin typeface="Constantia" panose="02030602050306030303" pitchFamily="18" charset="0"/>
                <a:ea typeface="Times New Roman" panose="02020603050405020304" pitchFamily="18" charset="0"/>
              </a:rPr>
              <a:t>дененің</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жеке</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нүктелерінің</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кинематикалық</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сипаттамаларын</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анықтау</a:t>
            </a:r>
            <a:r>
              <a:rPr lang="en-US" dirty="0">
                <a:solidFill>
                  <a:srgbClr val="000000"/>
                </a:solidFill>
                <a:effectLst/>
                <a:latin typeface="Constantia" panose="02030602050306030303" pitchFamily="18" charset="0"/>
                <a:ea typeface="Times New Roman" panose="02020603050405020304" pitchFamily="18" charset="0"/>
              </a:rPr>
              <a:t>.  </a:t>
            </a:r>
            <a:endParaRPr lang="ru-RU" sz="1100" dirty="0">
              <a:effectLst/>
              <a:latin typeface="Constantia" panose="02030602050306030303" pitchFamily="18" charset="0"/>
              <a:ea typeface="Times New Roman" panose="02020603050405020304" pitchFamily="18" charset="0"/>
            </a:endParaRPr>
          </a:p>
          <a:p>
            <a:pPr indent="288290" algn="just"/>
            <a:r>
              <a:rPr lang="en-US" dirty="0" err="1">
                <a:solidFill>
                  <a:srgbClr val="000000"/>
                </a:solidFill>
                <a:effectLst/>
                <a:latin typeface="Constantia" panose="02030602050306030303" pitchFamily="18" charset="0"/>
                <a:ea typeface="Times New Roman" panose="02020603050405020304" pitchFamily="18" charset="0"/>
              </a:rPr>
              <a:t>Қатты</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дененің</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қарапайым</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қозғалыстарына</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оның</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ілгерілемелі</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және</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айналмалы</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қозғалысы</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жатады</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Осы</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қозғалыстардың</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қосындыларынан</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қатты</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дене</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қозғалысының</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басқа</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күрделі</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түрлері</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алынады</a:t>
            </a:r>
            <a:r>
              <a:rPr lang="en-US" dirty="0">
                <a:solidFill>
                  <a:srgbClr val="000000"/>
                </a:solidFill>
                <a:effectLst/>
                <a:latin typeface="Constantia" panose="02030602050306030303" pitchFamily="18" charset="0"/>
                <a:ea typeface="Times New Roman" panose="02020603050405020304" pitchFamily="18" charset="0"/>
              </a:rPr>
              <a:t>. </a:t>
            </a:r>
            <a:endParaRPr lang="ru-RU" sz="1100" dirty="0">
              <a:effectLst/>
              <a:latin typeface="Constantia" panose="02030602050306030303" pitchFamily="18" charset="0"/>
              <a:ea typeface="Times New Roman" panose="02020603050405020304" pitchFamily="18" charset="0"/>
            </a:endParaRPr>
          </a:p>
          <a:p>
            <a:pPr indent="288290" algn="just"/>
            <a:r>
              <a:rPr lang="en-US" dirty="0">
                <a:effectLst/>
                <a:latin typeface="Constantia" panose="02030602050306030303" pitchFamily="18" charset="0"/>
                <a:ea typeface="Times New Roman" panose="02020603050405020304" pitchFamily="18" charset="0"/>
              </a:rPr>
              <a:t> </a:t>
            </a:r>
            <a:endParaRPr lang="ru-RU" sz="1100" dirty="0">
              <a:effectLst/>
              <a:latin typeface="Constantia" panose="02030602050306030303" pitchFamily="18" charset="0"/>
              <a:ea typeface="Times New Roman" panose="02020603050405020304" pitchFamily="18" charset="0"/>
            </a:endParaRPr>
          </a:p>
          <a:p>
            <a:pPr indent="288290" algn="just"/>
            <a:r>
              <a:rPr lang="en-US" i="1" dirty="0" err="1">
                <a:solidFill>
                  <a:srgbClr val="000000"/>
                </a:solidFill>
                <a:effectLst/>
                <a:latin typeface="Constantia" panose="02030602050306030303" pitchFamily="18" charset="0"/>
                <a:ea typeface="Times New Roman" panose="02020603050405020304" pitchFamily="18" charset="0"/>
              </a:rPr>
              <a:t>Абсолютті</a:t>
            </a:r>
            <a:r>
              <a:rPr lang="en-US" i="1" dirty="0">
                <a:solidFill>
                  <a:srgbClr val="000000"/>
                </a:solidFill>
                <a:effectLst/>
                <a:latin typeface="Constantia" panose="02030602050306030303" pitchFamily="18" charset="0"/>
                <a:ea typeface="Times New Roman" panose="02020603050405020304" pitchFamily="18" charset="0"/>
              </a:rPr>
              <a:t> </a:t>
            </a:r>
            <a:r>
              <a:rPr lang="kk-KZ" i="1" dirty="0">
                <a:solidFill>
                  <a:srgbClr val="000000"/>
                </a:solidFill>
                <a:effectLst/>
                <a:latin typeface="Constantia" panose="02030602050306030303" pitchFamily="18" charset="0"/>
                <a:ea typeface="Times New Roman" panose="02020603050405020304" pitchFamily="18" charset="0"/>
              </a:rPr>
              <a:t>қ</a:t>
            </a:r>
            <a:r>
              <a:rPr lang="en-US" i="1" dirty="0" err="1">
                <a:solidFill>
                  <a:srgbClr val="000000"/>
                </a:solidFill>
                <a:effectLst/>
                <a:latin typeface="Constantia" panose="02030602050306030303" pitchFamily="18" charset="0"/>
                <a:ea typeface="Times New Roman" panose="02020603050405020304" pitchFamily="18" charset="0"/>
              </a:rPr>
              <a:t>атты</a:t>
            </a:r>
            <a:r>
              <a:rPr lang="en-US" i="1" dirty="0">
                <a:solidFill>
                  <a:srgbClr val="000000"/>
                </a:solidFill>
                <a:effectLst/>
                <a:latin typeface="Constantia" panose="02030602050306030303" pitchFamily="18" charset="0"/>
                <a:ea typeface="Times New Roman" panose="02020603050405020304" pitchFamily="18" charset="0"/>
              </a:rPr>
              <a:t> </a:t>
            </a:r>
            <a:r>
              <a:rPr lang="en-US" i="1" dirty="0" err="1">
                <a:solidFill>
                  <a:srgbClr val="000000"/>
                </a:solidFill>
                <a:effectLst/>
                <a:latin typeface="Constantia" panose="02030602050306030303" pitchFamily="18" charset="0"/>
                <a:ea typeface="Times New Roman" panose="02020603050405020304" pitchFamily="18" charset="0"/>
              </a:rPr>
              <a:t>дененің</a:t>
            </a:r>
            <a:r>
              <a:rPr lang="en-US" i="1" dirty="0">
                <a:solidFill>
                  <a:srgbClr val="000000"/>
                </a:solidFill>
                <a:effectLst/>
                <a:latin typeface="Constantia" panose="02030602050306030303" pitchFamily="18" charset="0"/>
                <a:ea typeface="Times New Roman" panose="02020603050405020304" pitchFamily="18" charset="0"/>
              </a:rPr>
              <a:t> </a:t>
            </a:r>
            <a:r>
              <a:rPr lang="en-US" i="1" dirty="0" err="1">
                <a:solidFill>
                  <a:srgbClr val="000000"/>
                </a:solidFill>
                <a:effectLst/>
                <a:latin typeface="Constantia" panose="02030602050306030303" pitchFamily="18" charset="0"/>
                <a:ea typeface="Times New Roman" panose="02020603050405020304" pitchFamily="18" charset="0"/>
              </a:rPr>
              <a:t>ілгерілемелі</a:t>
            </a:r>
            <a:r>
              <a:rPr lang="en-US" i="1" dirty="0">
                <a:solidFill>
                  <a:srgbClr val="000000"/>
                </a:solidFill>
                <a:effectLst/>
                <a:latin typeface="Constantia" panose="02030602050306030303" pitchFamily="18" charset="0"/>
                <a:ea typeface="Times New Roman" panose="02020603050405020304" pitchFamily="18" charset="0"/>
              </a:rPr>
              <a:t> </a:t>
            </a:r>
            <a:r>
              <a:rPr lang="en-US" i="1" dirty="0" err="1">
                <a:solidFill>
                  <a:srgbClr val="000000"/>
                </a:solidFill>
                <a:effectLst/>
                <a:latin typeface="Constantia" panose="02030602050306030303" pitchFamily="18" charset="0"/>
                <a:ea typeface="Times New Roman" panose="02020603050405020304" pitchFamily="18" charset="0"/>
              </a:rPr>
              <a:t>қозғалысы</a:t>
            </a:r>
            <a:r>
              <a:rPr lang="en-US" i="1" dirty="0">
                <a:solidFill>
                  <a:srgbClr val="000000"/>
                </a:solidFill>
                <a:effectLst/>
                <a:latin typeface="Constantia" panose="02030602050306030303" pitchFamily="18" charset="0"/>
                <a:ea typeface="Times New Roman" panose="02020603050405020304" pitchFamily="18" charset="0"/>
              </a:rPr>
              <a:t> </a:t>
            </a:r>
            <a:endParaRPr lang="ru-RU" sz="1100" dirty="0">
              <a:effectLst/>
              <a:latin typeface="Constantia" panose="02030602050306030303" pitchFamily="18" charset="0"/>
              <a:ea typeface="Times New Roman" panose="02020603050405020304" pitchFamily="18" charset="0"/>
            </a:endParaRPr>
          </a:p>
          <a:p>
            <a:pPr indent="288290" algn="just"/>
            <a:r>
              <a:rPr lang="en-US" dirty="0" err="1">
                <a:solidFill>
                  <a:srgbClr val="000000"/>
                </a:solidFill>
                <a:effectLst/>
                <a:latin typeface="Constantia" panose="02030602050306030303" pitchFamily="18" charset="0"/>
                <a:ea typeface="Times New Roman" panose="02020603050405020304" pitchFamily="18" charset="0"/>
              </a:rPr>
              <a:t>Дене</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қозғалғанда</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оның</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бойындағы</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бір</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түзу</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кесінді</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өзіне</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өзі</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параллель</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болып</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қалса</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онда</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дененің</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қозғалысы</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ілгерілемелі</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қозғалыс</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деп</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аталады</a:t>
            </a:r>
            <a:r>
              <a:rPr lang="en-US" dirty="0">
                <a:solidFill>
                  <a:srgbClr val="000000"/>
                </a:solidFill>
                <a:effectLst/>
                <a:latin typeface="Constantia" panose="02030602050306030303" pitchFamily="18" charset="0"/>
                <a:ea typeface="Times New Roman" panose="02020603050405020304" pitchFamily="18" charset="0"/>
              </a:rPr>
              <a:t> (</a:t>
            </a:r>
            <a:r>
              <a:rPr lang="kk-KZ" dirty="0">
                <a:solidFill>
                  <a:srgbClr val="000000"/>
                </a:solidFill>
                <a:effectLst/>
                <a:latin typeface="Constantia" panose="02030602050306030303" pitchFamily="18" charset="0"/>
                <a:ea typeface="Times New Roman" panose="02020603050405020304" pitchFamily="18" charset="0"/>
              </a:rPr>
              <a:t>8</a:t>
            </a:r>
            <a:r>
              <a:rPr lang="en-US" dirty="0">
                <a:solidFill>
                  <a:srgbClr val="000000"/>
                </a:solidFill>
                <a:effectLst/>
                <a:latin typeface="Constantia" panose="02030602050306030303" pitchFamily="18" charset="0"/>
                <a:ea typeface="Times New Roman" panose="02020603050405020304" pitchFamily="18" charset="0"/>
              </a:rPr>
              <a:t>.1-сурет).</a:t>
            </a:r>
            <a:endParaRPr lang="ru-RU" sz="1100" dirty="0">
              <a:effectLst/>
              <a:latin typeface="Constantia" panose="02030602050306030303" pitchFamily="18" charset="0"/>
              <a:ea typeface="Times New Roman" panose="02020603050405020304" pitchFamily="18" charset="0"/>
            </a:endParaRPr>
          </a:p>
        </p:txBody>
      </p:sp>
      <p:pic>
        <p:nvPicPr>
          <p:cNvPr id="4" name="Рисунок 3">
            <a:extLst>
              <a:ext uri="{FF2B5EF4-FFF2-40B4-BE49-F238E27FC236}">
                <a16:creationId xmlns:a16="http://schemas.microsoft.com/office/drawing/2014/main" id="{780C94A5-4A41-4E95-8248-E8910D726456}"/>
              </a:ext>
            </a:extLst>
          </p:cNvPr>
          <p:cNvPicPr/>
          <p:nvPr/>
        </p:nvPicPr>
        <p:blipFill>
          <a:blip r:embed="rId2"/>
          <a:stretch>
            <a:fillRect/>
          </a:stretch>
        </p:blipFill>
        <p:spPr>
          <a:xfrm>
            <a:off x="2339752" y="3933056"/>
            <a:ext cx="4275614" cy="2355353"/>
          </a:xfrm>
          <a:prstGeom prst="rect">
            <a:avLst/>
          </a:prstGeom>
        </p:spPr>
      </p:pic>
      <p:sp>
        <p:nvSpPr>
          <p:cNvPr id="6" name="TextBox 5">
            <a:extLst>
              <a:ext uri="{FF2B5EF4-FFF2-40B4-BE49-F238E27FC236}">
                <a16:creationId xmlns:a16="http://schemas.microsoft.com/office/drawing/2014/main" id="{6485C49C-5243-4915-BB3F-047B9927D3CE}"/>
              </a:ext>
            </a:extLst>
          </p:cNvPr>
          <p:cNvSpPr txBox="1"/>
          <p:nvPr/>
        </p:nvSpPr>
        <p:spPr>
          <a:xfrm>
            <a:off x="4104456" y="6156012"/>
            <a:ext cx="4572000" cy="369332"/>
          </a:xfrm>
          <a:prstGeom prst="rect">
            <a:avLst/>
          </a:prstGeom>
          <a:noFill/>
        </p:spPr>
        <p:txBody>
          <a:bodyPr wrap="square">
            <a:spAutoFit/>
          </a:bodyPr>
          <a:lstStyle/>
          <a:p>
            <a:r>
              <a:rPr lang="kk-KZ" dirty="0">
                <a:solidFill>
                  <a:srgbClr val="000000"/>
                </a:solidFill>
                <a:effectLst/>
                <a:latin typeface="Constantia" panose="02030602050306030303" pitchFamily="18" charset="0"/>
                <a:ea typeface="Times New Roman" panose="02020603050405020304" pitchFamily="18" charset="0"/>
              </a:rPr>
              <a:t>8</a:t>
            </a:r>
            <a:r>
              <a:rPr lang="en-US" dirty="0">
                <a:solidFill>
                  <a:srgbClr val="000000"/>
                </a:solidFill>
                <a:effectLst/>
                <a:latin typeface="Constantia" panose="02030602050306030303" pitchFamily="18" charset="0"/>
                <a:ea typeface="Times New Roman" panose="02020603050405020304" pitchFamily="18" charset="0"/>
              </a:rPr>
              <a:t>.1-сурет</a:t>
            </a:r>
            <a:endParaRPr lang="ru-RU" dirty="0"/>
          </a:p>
        </p:txBody>
      </p:sp>
    </p:spTree>
    <p:extLst>
      <p:ext uri="{BB962C8B-B14F-4D97-AF65-F5344CB8AC3E}">
        <p14:creationId xmlns:p14="http://schemas.microsoft.com/office/powerpoint/2010/main" val="3328470604"/>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C51327D7-A72F-4D6D-84B1-DAD879E2811C}"/>
                  </a:ext>
                </a:extLst>
              </p:cNvPr>
              <p:cNvSpPr txBox="1"/>
              <p:nvPr/>
            </p:nvSpPr>
            <p:spPr>
              <a:xfrm>
                <a:off x="971600" y="404664"/>
                <a:ext cx="7488832" cy="2554545"/>
              </a:xfrm>
              <a:prstGeom prst="rect">
                <a:avLst/>
              </a:prstGeom>
              <a:noFill/>
            </p:spPr>
            <p:txBody>
              <a:bodyPr wrap="square">
                <a:spAutoFit/>
              </a:bodyPr>
              <a:lstStyle/>
              <a:p>
                <a:pPr indent="288290" algn="just"/>
                <a:r>
                  <a:rPr lang="en-US" sz="2000" dirty="0" err="1">
                    <a:solidFill>
                      <a:srgbClr val="000000"/>
                    </a:solidFill>
                    <a:effectLst/>
                    <a:latin typeface="Constantia" panose="02030602050306030303" pitchFamily="18" charset="0"/>
                    <a:ea typeface="Times New Roman" panose="02020603050405020304" pitchFamily="18" charset="0"/>
                  </a:rPr>
                  <a:t>Бұл</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жағдайда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дене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нүктелерінің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қозғалысы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келесі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теоремамен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анықталады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ілгерілемелі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қозғалыстағы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дененің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барлық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нүктелері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бірдей</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тракториялар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сызады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берілген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уақытта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оның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барлық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нүктелерінің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жылдамдықтары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үдеулері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бірдей</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болады</a:t>
                </a:r>
                <a:r>
                  <a:rPr lang="en-US" sz="2000" dirty="0">
                    <a:solidFill>
                      <a:srgbClr val="000000"/>
                    </a:solidFill>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err="1">
                    <a:solidFill>
                      <a:srgbClr val="000000"/>
                    </a:solidFill>
                    <a:effectLst/>
                    <a:latin typeface="Constantia" panose="02030602050306030303" pitchFamily="18" charset="0"/>
                    <a:ea typeface="Times New Roman" panose="02020603050405020304" pitchFamily="18" charset="0"/>
                  </a:rPr>
                  <a:t>Теореманы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дәлелдеу</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үшін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қатты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дененің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кез</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келген</a:t>
                </a:r>
                <a:r>
                  <a:rPr lang="en-US" sz="2000" dirty="0">
                    <a:solidFill>
                      <a:srgbClr val="000000"/>
                    </a:solidFill>
                    <a:effectLst/>
                    <a:latin typeface="Constantia" panose="02030602050306030303" pitchFamily="18" charset="0"/>
                    <a:ea typeface="Times New Roman" panose="02020603050405020304" pitchFamily="18" charset="0"/>
                  </a:rPr>
                  <a:t> А </a:t>
                </a:r>
                <a:r>
                  <a:rPr lang="en-US" sz="2000" dirty="0" err="1">
                    <a:solidFill>
                      <a:srgbClr val="000000"/>
                    </a:solidFill>
                    <a:effectLst/>
                    <a:latin typeface="Constantia" panose="02030602050306030303" pitchFamily="18" charset="0"/>
                    <a:ea typeface="Times New Roman" panose="02020603050405020304" pitchFamily="18" charset="0"/>
                  </a:rPr>
                  <a:t>және</a:t>
                </a:r>
                <a:r>
                  <a:rPr lang="en-US" sz="2000" dirty="0">
                    <a:solidFill>
                      <a:srgbClr val="000000"/>
                    </a:solidFill>
                    <a:effectLst/>
                    <a:latin typeface="Constantia" panose="02030602050306030303" pitchFamily="18" charset="0"/>
                    <a:ea typeface="Times New Roman" panose="02020603050405020304" pitchFamily="18" charset="0"/>
                  </a:rPr>
                  <a:t> В </a:t>
                </a:r>
                <a:r>
                  <a:rPr lang="en-US" sz="2000" dirty="0" err="1">
                    <a:solidFill>
                      <a:srgbClr val="000000"/>
                    </a:solidFill>
                    <a:effectLst/>
                    <a:latin typeface="Constantia" panose="02030602050306030303" pitchFamily="18" charset="0"/>
                    <a:ea typeface="Times New Roman" panose="02020603050405020304" pitchFamily="18" charset="0"/>
                  </a:rPr>
                  <a:t>екі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нүктесін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алып</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олардың</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en-US" sz="2000" i="1">
                                <a:solidFill>
                                  <a:srgbClr val="000000"/>
                                </a:solidFill>
                                <a:effectLst/>
                                <a:latin typeface="Cambria Math" panose="02040503050406030204" pitchFamily="18" charset="0"/>
                                <a:ea typeface="Times New Roman" panose="02020603050405020304" pitchFamily="18" charset="0"/>
                              </a:rPr>
                              <m:t>𝑟</m:t>
                            </m:r>
                          </m:e>
                        </m:acc>
                      </m:e>
                      <m:sub>
                        <m:r>
                          <a:rPr lang="en-US" sz="2000" i="1">
                            <a:solidFill>
                              <a:srgbClr val="000000"/>
                            </a:solidFill>
                            <a:effectLst/>
                            <a:latin typeface="Cambria Math" panose="02040503050406030204" pitchFamily="18" charset="0"/>
                            <a:ea typeface="Times New Roman" panose="02020603050405020304" pitchFamily="18" charset="0"/>
                          </a:rPr>
                          <m:t>𝐴</m:t>
                        </m:r>
                      </m:sub>
                    </m:sSub>
                  </m:oMath>
                </a14:m>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және</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en-US" sz="2000" i="1">
                                <a:solidFill>
                                  <a:srgbClr val="000000"/>
                                </a:solidFill>
                                <a:effectLst/>
                                <a:latin typeface="Cambria Math" panose="02040503050406030204" pitchFamily="18" charset="0"/>
                                <a:ea typeface="Times New Roman" panose="02020603050405020304" pitchFamily="18" charset="0"/>
                              </a:rPr>
                              <m:t>𝑟</m:t>
                            </m:r>
                          </m:e>
                        </m:acc>
                      </m:e>
                      <m:sub>
                        <m:r>
                          <a:rPr lang="en-US" sz="2000" i="1">
                            <a:solidFill>
                              <a:srgbClr val="000000"/>
                            </a:solidFill>
                            <a:effectLst/>
                            <a:latin typeface="Cambria Math" panose="02040503050406030204" pitchFamily="18" charset="0"/>
                            <a:ea typeface="Times New Roman" panose="02020603050405020304" pitchFamily="18" charset="0"/>
                          </a:rPr>
                          <m:t>𝐵</m:t>
                        </m:r>
                      </m:sub>
                    </m:sSub>
                  </m:oMath>
                </a14:m>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радиус-векторларын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жүргіземіз</a:t>
                </a:r>
                <a:r>
                  <a:rPr lang="en-US" sz="2000" dirty="0">
                    <a:solidFill>
                      <a:srgbClr val="000000"/>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8</a:t>
                </a:r>
                <a:r>
                  <a:rPr lang="en-US" sz="2000" dirty="0">
                    <a:solidFill>
                      <a:srgbClr val="000000"/>
                    </a:solidFill>
                    <a:effectLst/>
                    <a:latin typeface="Constantia" panose="02030602050306030303" pitchFamily="18" charset="0"/>
                    <a:ea typeface="Times New Roman" panose="02020603050405020304" pitchFamily="18" charset="0"/>
                  </a:rPr>
                  <a:t>.1-сурет). </a:t>
                </a:r>
                <a:r>
                  <a:rPr lang="en-US" sz="2000" dirty="0" err="1">
                    <a:solidFill>
                      <a:srgbClr val="000000"/>
                    </a:solidFill>
                    <a:effectLst/>
                    <a:latin typeface="Constantia" panose="02030602050306030303" pitchFamily="18" charset="0"/>
                    <a:ea typeface="Times New Roman" panose="02020603050405020304" pitchFamily="18" charset="0"/>
                  </a:rPr>
                  <a:t>Сонда</a:t>
                </a:r>
                <a:endParaRPr lang="ru-RU" sz="1200" dirty="0">
                  <a:effectLst/>
                  <a:latin typeface="Constantia" panose="02030602050306030303" pitchFamily="18" charset="0"/>
                  <a:ea typeface="Times New Roman" panose="02020603050405020304" pitchFamily="18" charset="0"/>
                </a:endParaRPr>
              </a:p>
            </p:txBody>
          </p:sp>
        </mc:Choice>
        <mc:Fallback>
          <p:sp>
            <p:nvSpPr>
              <p:cNvPr id="3" name="TextBox 2">
                <a:extLst>
                  <a:ext uri="{FF2B5EF4-FFF2-40B4-BE49-F238E27FC236}">
                    <a16:creationId xmlns:a16="http://schemas.microsoft.com/office/drawing/2014/main" id="{C51327D7-A72F-4D6D-84B1-DAD879E2811C}"/>
                  </a:ext>
                </a:extLst>
              </p:cNvPr>
              <p:cNvSpPr txBox="1">
                <a:spLocks noRot="1" noChangeAspect="1" noMove="1" noResize="1" noEditPoints="1" noAdjustHandles="1" noChangeArrowheads="1" noChangeShapeType="1" noTextEdit="1"/>
              </p:cNvSpPr>
              <p:nvPr/>
            </p:nvSpPr>
            <p:spPr>
              <a:xfrm>
                <a:off x="971600" y="404664"/>
                <a:ext cx="7488832" cy="2554545"/>
              </a:xfrm>
              <a:prstGeom prst="rect">
                <a:avLst/>
              </a:prstGeom>
              <a:blipFill>
                <a:blip r:embed="rId2"/>
                <a:stretch>
                  <a:fillRect l="-814" t="-1671" r="-814" b="-3341"/>
                </a:stretch>
              </a:blipFill>
            </p:spPr>
            <p:txBody>
              <a:bodyPr/>
              <a:lstStyle/>
              <a:p>
                <a:r>
                  <a:rPr lang="ru-RU">
                    <a:noFill/>
                  </a:rPr>
                  <a:t> </a:t>
                </a:r>
              </a:p>
            </p:txBody>
          </p:sp>
        </mc:Fallback>
      </mc:AlternateContent>
      <mc:AlternateContent xmlns:mc="http://schemas.openxmlformats.org/markup-compatibility/2006">
        <mc:Choice xmlns:a14="http://schemas.microsoft.com/office/drawing/2010/main" Requires="a14">
          <p:sp>
            <p:nvSpPr>
              <p:cNvPr id="6" name="TextBox 5">
                <a:extLst>
                  <a:ext uri="{FF2B5EF4-FFF2-40B4-BE49-F238E27FC236}">
                    <a16:creationId xmlns:a16="http://schemas.microsoft.com/office/drawing/2014/main" id="{0F1C41F4-BD94-4EF6-A8FD-CC15638FF16F}"/>
                  </a:ext>
                </a:extLst>
              </p:cNvPr>
              <p:cNvSpPr txBox="1"/>
              <p:nvPr/>
            </p:nvSpPr>
            <p:spPr>
              <a:xfrm>
                <a:off x="971600" y="3140968"/>
                <a:ext cx="7488832" cy="1805174"/>
              </a:xfrm>
              <a:prstGeom prst="rect">
                <a:avLst/>
              </a:prstGeom>
              <a:noFill/>
            </p:spPr>
            <p:txBody>
              <a:bodyPr wrap="square">
                <a:spAutoFit/>
              </a:bodyPr>
              <a:lstStyle/>
              <a:p>
                <a:pPr indent="288290" algn="r"/>
                <a14:m>
                  <m:oMath xmlns:m="http://schemas.openxmlformats.org/officeDocument/2006/math">
                    <m:sSub>
                      <m:sSubPr>
                        <m:ctrlPr>
                          <a:rPr lang="ru-RU" sz="1800" i="1" smtClean="0">
                            <a:effectLst/>
                            <a:latin typeface="Cambria Math" panose="02040503050406030204" pitchFamily="18" charset="0"/>
                            <a:ea typeface="Times New Roman" panose="02020603050405020304" pitchFamily="18" charset="0"/>
                          </a:rPr>
                        </m:ctrlPr>
                      </m:sSubPr>
                      <m:e>
                        <m:acc>
                          <m:accPr>
                            <m:chr m:val="⃗"/>
                            <m:ctrlPr>
                              <a:rPr lang="ru-RU" sz="1800" i="1">
                                <a:effectLst/>
                                <a:latin typeface="Cambria Math" panose="02040503050406030204" pitchFamily="18" charset="0"/>
                                <a:ea typeface="Times New Roman" panose="02020603050405020304" pitchFamily="18" charset="0"/>
                              </a:rPr>
                            </m:ctrlPr>
                          </m:accPr>
                          <m:e>
                            <m:r>
                              <a:rPr lang="en-US" sz="1800" i="1">
                                <a:solidFill>
                                  <a:srgbClr val="000000"/>
                                </a:solidFill>
                                <a:effectLst/>
                                <a:latin typeface="Cambria Math" panose="02040503050406030204" pitchFamily="18" charset="0"/>
                                <a:ea typeface="Times New Roman" panose="02020603050405020304" pitchFamily="18" charset="0"/>
                              </a:rPr>
                              <m:t>𝑟</m:t>
                            </m:r>
                          </m:e>
                        </m:acc>
                      </m:e>
                      <m:sub>
                        <m:r>
                          <a:rPr lang="en-US" sz="1800" i="1">
                            <a:solidFill>
                              <a:srgbClr val="000000"/>
                            </a:solidFill>
                            <a:effectLst/>
                            <a:latin typeface="Cambria Math" panose="02040503050406030204" pitchFamily="18" charset="0"/>
                            <a:ea typeface="Times New Roman" panose="02020603050405020304" pitchFamily="18" charset="0"/>
                          </a:rPr>
                          <m:t>𝐵</m:t>
                        </m:r>
                      </m:sub>
                    </m:sSub>
                    <m:r>
                      <a:rPr lang="en-US" sz="1800" i="1">
                        <a:solidFill>
                          <a:srgbClr val="000000"/>
                        </a:solidFill>
                        <a:effectLst/>
                        <a:latin typeface="Cambria Math" panose="02040503050406030204" pitchFamily="18" charset="0"/>
                        <a:ea typeface="Times New Roman" panose="02020603050405020304" pitchFamily="18" charset="0"/>
                      </a:rPr>
                      <m:t>=</m:t>
                    </m:r>
                    <m:sSub>
                      <m:sSubPr>
                        <m:ctrlPr>
                          <a:rPr lang="ru-RU" sz="1800" i="1">
                            <a:effectLst/>
                            <a:latin typeface="Cambria Math" panose="02040503050406030204" pitchFamily="18" charset="0"/>
                            <a:ea typeface="Times New Roman" panose="02020603050405020304" pitchFamily="18" charset="0"/>
                          </a:rPr>
                        </m:ctrlPr>
                      </m:sSubPr>
                      <m:e>
                        <m:acc>
                          <m:accPr>
                            <m:chr m:val="⃗"/>
                            <m:ctrlPr>
                              <a:rPr lang="ru-RU" sz="1800" i="1">
                                <a:effectLst/>
                                <a:latin typeface="Cambria Math" panose="02040503050406030204" pitchFamily="18" charset="0"/>
                                <a:ea typeface="Times New Roman" panose="02020603050405020304" pitchFamily="18" charset="0"/>
                              </a:rPr>
                            </m:ctrlPr>
                          </m:accPr>
                          <m:e>
                            <m:r>
                              <a:rPr lang="en-US" sz="1800" i="1">
                                <a:solidFill>
                                  <a:srgbClr val="000000"/>
                                </a:solidFill>
                                <a:effectLst/>
                                <a:latin typeface="Cambria Math" panose="02040503050406030204" pitchFamily="18" charset="0"/>
                                <a:ea typeface="Times New Roman" panose="02020603050405020304" pitchFamily="18" charset="0"/>
                              </a:rPr>
                              <m:t>𝑟</m:t>
                            </m:r>
                          </m:e>
                        </m:acc>
                      </m:e>
                      <m:sub>
                        <m:r>
                          <a:rPr lang="en-US" sz="1800" i="1">
                            <a:solidFill>
                              <a:srgbClr val="000000"/>
                            </a:solidFill>
                            <a:effectLst/>
                            <a:latin typeface="Cambria Math" panose="02040503050406030204" pitchFamily="18" charset="0"/>
                            <a:ea typeface="Times New Roman" panose="02020603050405020304" pitchFamily="18" charset="0"/>
                          </a:rPr>
                          <m:t>𝐴</m:t>
                        </m:r>
                      </m:sub>
                    </m:sSub>
                    <m:r>
                      <a:rPr lang="en-US" sz="1800" i="1">
                        <a:solidFill>
                          <a:srgbClr val="000000"/>
                        </a:solidFill>
                        <a:effectLst/>
                        <a:latin typeface="Cambria Math" panose="02040503050406030204" pitchFamily="18" charset="0"/>
                        <a:ea typeface="Times New Roman" panose="02020603050405020304" pitchFamily="18" charset="0"/>
                      </a:rPr>
                      <m:t>+</m:t>
                    </m:r>
                    <m:acc>
                      <m:accPr>
                        <m:chr m:val="⃗"/>
                        <m:ctrlPr>
                          <a:rPr lang="ru-RU" sz="1800" i="1">
                            <a:effectLst/>
                            <a:latin typeface="Cambria Math" panose="02040503050406030204" pitchFamily="18" charset="0"/>
                            <a:ea typeface="Times New Roman" panose="02020603050405020304" pitchFamily="18" charset="0"/>
                          </a:rPr>
                        </m:ctrlPr>
                      </m:accPr>
                      <m:e>
                        <m:r>
                          <a:rPr lang="en-US" sz="1800" i="1">
                            <a:solidFill>
                              <a:srgbClr val="000000"/>
                            </a:solidFill>
                            <a:effectLst/>
                            <a:latin typeface="Cambria Math" panose="02040503050406030204" pitchFamily="18" charset="0"/>
                            <a:ea typeface="Times New Roman" panose="02020603050405020304" pitchFamily="18" charset="0"/>
                          </a:rPr>
                          <m:t>𝐴𝐵</m:t>
                        </m:r>
                      </m:e>
                    </m:acc>
                  </m:oMath>
                </a14:m>
                <a:r>
                  <a:rPr lang="en-US" sz="1800" dirty="0">
                    <a:solidFill>
                      <a:srgbClr val="000000"/>
                    </a:solidFill>
                    <a:effectLst/>
                    <a:latin typeface="Times New Roman" panose="02020603050405020304" pitchFamily="18" charset="0"/>
                    <a:ea typeface="Times New Roman" panose="02020603050405020304" pitchFamily="18" charset="0"/>
                  </a:rPr>
                  <a:t> 	</a:t>
                </a:r>
                <a:r>
                  <a:rPr lang="kk-KZ" sz="1800" dirty="0">
                    <a:solidFill>
                      <a:srgbClr val="000000"/>
                    </a:solidFill>
                    <a:effectLst/>
                    <a:latin typeface="Times New Roman" panose="02020603050405020304" pitchFamily="18" charset="0"/>
                    <a:ea typeface="Times New Roman" panose="02020603050405020304" pitchFamily="18" charset="0"/>
                  </a:rPr>
                  <a:t>	</a:t>
                </a:r>
                <a:r>
                  <a:rPr lang="en-US" sz="1800" dirty="0">
                    <a:solidFill>
                      <a:srgbClr val="000000"/>
                    </a:solidFill>
                    <a:effectLst/>
                    <a:latin typeface="Times New Roman" panose="02020603050405020304" pitchFamily="18" charset="0"/>
                    <a:ea typeface="Times New Roman" panose="02020603050405020304" pitchFamily="18" charset="0"/>
                  </a:rPr>
                  <a:t>		</a:t>
                </a:r>
                <a:r>
                  <a:rPr lang="kk-KZ" sz="1800" dirty="0">
                    <a:solidFill>
                      <a:srgbClr val="000000"/>
                    </a:solidFill>
                    <a:effectLst/>
                    <a:latin typeface="Times New Roman" panose="02020603050405020304" pitchFamily="18" charset="0"/>
                    <a:ea typeface="Times New Roman" panose="02020603050405020304" pitchFamily="18" charset="0"/>
                  </a:rPr>
                  <a:t>(8.1)</a:t>
                </a:r>
              </a:p>
              <a:p>
                <a:pPr indent="288290" algn="r"/>
                <a:endParaRPr lang="ru-RU" sz="1100" dirty="0">
                  <a:effectLst/>
                  <a:latin typeface="Times New Roman" panose="02020603050405020304" pitchFamily="18" charset="0"/>
                  <a:ea typeface="Times New Roman" panose="02020603050405020304" pitchFamily="18" charset="0"/>
                </a:endParaRPr>
              </a:p>
              <a:p>
                <a:pPr indent="288290" algn="just"/>
                <a:r>
                  <a:rPr lang="en-US" sz="2000" dirty="0" err="1">
                    <a:solidFill>
                      <a:srgbClr val="000000"/>
                    </a:solidFill>
                    <a:effectLst/>
                    <a:latin typeface="Constantia" panose="02030602050306030303" pitchFamily="18" charset="0"/>
                    <a:ea typeface="Times New Roman" panose="02020603050405020304" pitchFamily="18" charset="0"/>
                  </a:rPr>
                  <a:t>Дене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абсолют</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қатты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болғандықтан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i="1" dirty="0">
                    <a:solidFill>
                      <a:srgbClr val="000000"/>
                    </a:solidFill>
                    <a:effectLst/>
                    <a:latin typeface="Constantia" panose="02030602050306030303" pitchFamily="18" charset="0"/>
                    <a:ea typeface="Times New Roman" panose="02020603050405020304" pitchFamily="18" charset="0"/>
                  </a:rPr>
                  <a:t>АВ=А</a:t>
                </a:r>
                <a:r>
                  <a:rPr lang="en-US" sz="2000" i="1" baseline="-25000" dirty="0">
                    <a:solidFill>
                      <a:srgbClr val="000000"/>
                    </a:solidFill>
                    <a:effectLst/>
                    <a:latin typeface="Constantia" panose="02030602050306030303" pitchFamily="18" charset="0"/>
                    <a:ea typeface="Times New Roman" panose="02020603050405020304" pitchFamily="18" charset="0"/>
                  </a:rPr>
                  <a:t>1</a:t>
                </a:r>
                <a:r>
                  <a:rPr lang="en-US" sz="2000" i="1" dirty="0">
                    <a:solidFill>
                      <a:srgbClr val="000000"/>
                    </a:solidFill>
                    <a:effectLst/>
                    <a:latin typeface="Constantia" panose="02030602050306030303" pitchFamily="18" charset="0"/>
                    <a:ea typeface="Times New Roman" panose="02020603050405020304" pitchFamily="18" charset="0"/>
                  </a:rPr>
                  <a:t>В</a:t>
                </a:r>
                <a:r>
                  <a:rPr lang="en-US" sz="2000" i="1" baseline="-25000" dirty="0">
                    <a:solidFill>
                      <a:srgbClr val="000000"/>
                    </a:solidFill>
                    <a:effectLst/>
                    <a:latin typeface="Constantia" panose="02030602050306030303" pitchFamily="18" charset="0"/>
                    <a:ea typeface="Times New Roman" panose="02020603050405020304" pitchFamily="18" charset="0"/>
                  </a:rPr>
                  <a:t>1</a:t>
                </a:r>
                <a:r>
                  <a:rPr lang="en-US" sz="2000" i="1" dirty="0">
                    <a:solidFill>
                      <a:srgbClr val="000000"/>
                    </a:solidFill>
                    <a:effectLst/>
                    <a:latin typeface="Constantia" panose="02030602050306030303" pitchFamily="18" charset="0"/>
                    <a:ea typeface="Times New Roman" panose="02020603050405020304" pitchFamily="18" charset="0"/>
                  </a:rPr>
                  <a:t>. АВВ</a:t>
                </a:r>
                <a:r>
                  <a:rPr lang="en-US" sz="2000" i="1" baseline="-25000" dirty="0">
                    <a:solidFill>
                      <a:srgbClr val="000000"/>
                    </a:solidFill>
                    <a:effectLst/>
                    <a:latin typeface="Constantia" panose="02030602050306030303" pitchFamily="18" charset="0"/>
                    <a:ea typeface="Times New Roman" panose="02020603050405020304" pitchFamily="18" charset="0"/>
                  </a:rPr>
                  <a:t>1</a:t>
                </a:r>
                <a:r>
                  <a:rPr lang="en-US" sz="2000" i="1" dirty="0">
                    <a:solidFill>
                      <a:srgbClr val="000000"/>
                    </a:solidFill>
                    <a:effectLst/>
                    <a:latin typeface="Constantia" panose="02030602050306030303" pitchFamily="18" charset="0"/>
                    <a:ea typeface="Times New Roman" panose="02020603050405020304" pitchFamily="18" charset="0"/>
                  </a:rPr>
                  <a:t>А</a:t>
                </a:r>
                <a:r>
                  <a:rPr lang="en-US" sz="2000" i="1" baseline="-25000" dirty="0">
                    <a:solidFill>
                      <a:srgbClr val="000000"/>
                    </a:solidFill>
                    <a:effectLst/>
                    <a:latin typeface="Constantia" panose="02030602050306030303" pitchFamily="18" charset="0"/>
                    <a:ea typeface="Times New Roman" panose="02020603050405020304" pitchFamily="18" charset="0"/>
                  </a:rPr>
                  <a:t>1</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параллелограмм</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болғандықтан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i="1" dirty="0">
                    <a:solidFill>
                      <a:srgbClr val="000000"/>
                    </a:solidFill>
                    <a:effectLst/>
                    <a:latin typeface="Constantia" panose="02030602050306030303" pitchFamily="18" charset="0"/>
                    <a:ea typeface="Times New Roman" panose="02020603050405020304" pitchFamily="18" charset="0"/>
                  </a:rPr>
                  <a:t>АА</a:t>
                </a:r>
                <a:r>
                  <a:rPr lang="en-US" sz="2000" i="1" baseline="-25000" dirty="0">
                    <a:solidFill>
                      <a:srgbClr val="000000"/>
                    </a:solidFill>
                    <a:effectLst/>
                    <a:latin typeface="Constantia" panose="02030602050306030303" pitchFamily="18" charset="0"/>
                    <a:ea typeface="Times New Roman" panose="02020603050405020304" pitchFamily="18" charset="0"/>
                  </a:rPr>
                  <a:t>1</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қисығын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i="1" dirty="0">
                    <a:solidFill>
                      <a:srgbClr val="000000"/>
                    </a:solidFill>
                    <a:effectLst/>
                    <a:latin typeface="Constantia" panose="02030602050306030303" pitchFamily="18" charset="0"/>
                    <a:ea typeface="Times New Roman" panose="02020603050405020304" pitchFamily="18" charset="0"/>
                  </a:rPr>
                  <a:t>АВ</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арақашықтыққа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жылжытып</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i="1" dirty="0">
                    <a:solidFill>
                      <a:srgbClr val="000000"/>
                    </a:solidFill>
                    <a:effectLst/>
                    <a:latin typeface="Constantia" panose="02030602050306030303" pitchFamily="18" charset="0"/>
                    <a:ea typeface="Times New Roman" panose="02020603050405020304" pitchFamily="18" charset="0"/>
                  </a:rPr>
                  <a:t>ВВ</a:t>
                </a:r>
                <a:r>
                  <a:rPr lang="en-US" sz="2000" i="1" baseline="-25000" dirty="0">
                    <a:solidFill>
                      <a:srgbClr val="000000"/>
                    </a:solidFill>
                    <a:effectLst/>
                    <a:latin typeface="Constantia" panose="02030602050306030303" pitchFamily="18" charset="0"/>
                    <a:ea typeface="Times New Roman" panose="02020603050405020304" pitchFamily="18" charset="0"/>
                  </a:rPr>
                  <a:t>1</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қисығын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алуға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болады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Демек</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i="1" dirty="0">
                    <a:solidFill>
                      <a:srgbClr val="000000"/>
                    </a:solidFill>
                    <a:effectLst/>
                    <a:latin typeface="Constantia" panose="02030602050306030303" pitchFamily="18" charset="0"/>
                    <a:ea typeface="Times New Roman" panose="02020603050405020304" pitchFamily="18" charset="0"/>
                  </a:rPr>
                  <a:t>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i="1" dirty="0">
                    <a:solidFill>
                      <a:srgbClr val="000000"/>
                    </a:solidFill>
                    <a:effectLst/>
                    <a:latin typeface="Constantia" panose="02030602050306030303" pitchFamily="18" charset="0"/>
                    <a:ea typeface="Times New Roman" panose="02020603050405020304" pitchFamily="18" charset="0"/>
                  </a:rPr>
                  <a:t>В</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нүктелерінің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траекториялары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бірдей</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болады</a:t>
                </a:r>
                <a:r>
                  <a:rPr lang="en-US" sz="2000" dirty="0">
                    <a:solidFill>
                      <a:srgbClr val="000000"/>
                    </a:solidFill>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p:txBody>
          </p:sp>
        </mc:Choice>
        <mc:Fallback>
          <p:sp>
            <p:nvSpPr>
              <p:cNvPr id="6" name="TextBox 5">
                <a:extLst>
                  <a:ext uri="{FF2B5EF4-FFF2-40B4-BE49-F238E27FC236}">
                    <a16:creationId xmlns:a16="http://schemas.microsoft.com/office/drawing/2014/main" id="{0F1C41F4-BD94-4EF6-A8FD-CC15638FF16F}"/>
                  </a:ext>
                </a:extLst>
              </p:cNvPr>
              <p:cNvSpPr txBox="1">
                <a:spLocks noRot="1" noChangeAspect="1" noMove="1" noResize="1" noEditPoints="1" noAdjustHandles="1" noChangeArrowheads="1" noChangeShapeType="1" noTextEdit="1"/>
              </p:cNvSpPr>
              <p:nvPr/>
            </p:nvSpPr>
            <p:spPr>
              <a:xfrm>
                <a:off x="971600" y="3140968"/>
                <a:ext cx="7488832" cy="1805174"/>
              </a:xfrm>
              <a:prstGeom prst="rect">
                <a:avLst/>
              </a:prstGeom>
              <a:blipFill>
                <a:blip r:embed="rId3"/>
                <a:stretch>
                  <a:fillRect l="-814" t="-2365" r="-814" b="-5405"/>
                </a:stretch>
              </a:blipFill>
            </p:spPr>
            <p:txBody>
              <a:bodyPr/>
              <a:lstStyle/>
              <a:p>
                <a:r>
                  <a:rPr lang="ru-RU">
                    <a:noFill/>
                  </a:rPr>
                  <a:t> </a:t>
                </a:r>
              </a:p>
            </p:txBody>
          </p:sp>
        </mc:Fallback>
      </mc:AlternateContent>
    </p:spTree>
    <p:extLst>
      <p:ext uri="{BB962C8B-B14F-4D97-AF65-F5344CB8AC3E}">
        <p14:creationId xmlns:p14="http://schemas.microsoft.com/office/powerpoint/2010/main" val="2444694988"/>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D4D0FF9-C641-45AA-B2B3-2AE783D170D0}"/>
              </a:ext>
            </a:extLst>
          </p:cNvPr>
          <p:cNvSpPr txBox="1"/>
          <p:nvPr/>
        </p:nvSpPr>
        <p:spPr>
          <a:xfrm>
            <a:off x="971600" y="476672"/>
            <a:ext cx="7200800" cy="707886"/>
          </a:xfrm>
          <a:prstGeom prst="rect">
            <a:avLst/>
          </a:prstGeom>
          <a:noFill/>
        </p:spPr>
        <p:txBody>
          <a:bodyPr wrap="square">
            <a:spAutoFit/>
          </a:bodyPr>
          <a:lstStyle/>
          <a:p>
            <a:pPr indent="288290" algn="just"/>
            <a:r>
              <a:rPr lang="en-US" sz="2000" dirty="0" err="1">
                <a:solidFill>
                  <a:srgbClr val="000000"/>
                </a:solidFill>
                <a:effectLst/>
                <a:latin typeface="Constantia" panose="02030602050306030303" pitchFamily="18" charset="0"/>
                <a:ea typeface="Times New Roman" panose="02020603050405020304" pitchFamily="18" charset="0"/>
              </a:rPr>
              <a:t>Енді</a:t>
            </a:r>
            <a:r>
              <a:rPr lang="en-US" sz="2000" dirty="0">
                <a:solidFill>
                  <a:srgbClr val="000000"/>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8</a:t>
            </a:r>
            <a:r>
              <a:rPr lang="en-US" sz="2000" dirty="0">
                <a:solidFill>
                  <a:srgbClr val="000000"/>
                </a:solidFill>
                <a:effectLst/>
                <a:latin typeface="Constantia" panose="02030602050306030303" pitchFamily="18" charset="0"/>
                <a:ea typeface="Times New Roman" panose="02020603050405020304" pitchFamily="18" charset="0"/>
              </a:rPr>
              <a:t>.1) </a:t>
            </a:r>
            <a:r>
              <a:rPr lang="en-US" sz="2000" dirty="0" err="1">
                <a:solidFill>
                  <a:srgbClr val="000000"/>
                </a:solidFill>
                <a:effectLst/>
                <a:latin typeface="Constantia" panose="02030602050306030303" pitchFamily="18" charset="0"/>
                <a:ea typeface="Times New Roman" panose="02020603050405020304" pitchFamily="18" charset="0"/>
              </a:rPr>
              <a:t>өрнегінің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екі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жағынан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уақыт</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бойынша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туынды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аламыз</a:t>
            </a:r>
            <a:r>
              <a:rPr lang="en-US"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p:txBody>
      </p:sp>
      <p:pic>
        <p:nvPicPr>
          <p:cNvPr id="4" name="Рисунок 3">
            <a:extLst>
              <a:ext uri="{FF2B5EF4-FFF2-40B4-BE49-F238E27FC236}">
                <a16:creationId xmlns:a16="http://schemas.microsoft.com/office/drawing/2014/main" id="{2C618E81-E7B2-429D-9E1A-DB198E9215F8}"/>
              </a:ext>
            </a:extLst>
          </p:cNvPr>
          <p:cNvPicPr/>
          <p:nvPr/>
        </p:nvPicPr>
        <p:blipFill>
          <a:blip r:embed="rId2"/>
          <a:stretch>
            <a:fillRect/>
          </a:stretch>
        </p:blipFill>
        <p:spPr>
          <a:xfrm>
            <a:off x="3851920" y="1218508"/>
            <a:ext cx="1440160" cy="482300"/>
          </a:xfrm>
          <a:prstGeom prst="rect">
            <a:avLst/>
          </a:prstGeom>
        </p:spPr>
      </p:pic>
      <p:pic>
        <p:nvPicPr>
          <p:cNvPr id="9" name="Рисунок 8">
            <a:extLst>
              <a:ext uri="{FF2B5EF4-FFF2-40B4-BE49-F238E27FC236}">
                <a16:creationId xmlns:a16="http://schemas.microsoft.com/office/drawing/2014/main" id="{80DEADCF-6951-4E64-ABF7-0344E5583FEB}"/>
              </a:ext>
            </a:extLst>
          </p:cNvPr>
          <p:cNvPicPr>
            <a:picLocks noChangeAspect="1"/>
          </p:cNvPicPr>
          <p:nvPr/>
        </p:nvPicPr>
        <p:blipFill>
          <a:blip r:embed="rId3"/>
          <a:stretch>
            <a:fillRect/>
          </a:stretch>
        </p:blipFill>
        <p:spPr>
          <a:xfrm>
            <a:off x="397259" y="2348880"/>
            <a:ext cx="8349482" cy="3178274"/>
          </a:xfrm>
          <a:prstGeom prst="rect">
            <a:avLst/>
          </a:prstGeom>
        </p:spPr>
      </p:pic>
    </p:spTree>
    <p:extLst>
      <p:ext uri="{BB962C8B-B14F-4D97-AF65-F5344CB8AC3E}">
        <p14:creationId xmlns:p14="http://schemas.microsoft.com/office/powerpoint/2010/main" val="1241215476"/>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B274FB5-39AC-4C90-AECB-5522C37AE5FC}"/>
              </a:ext>
            </a:extLst>
          </p:cNvPr>
          <p:cNvSpPr txBox="1"/>
          <p:nvPr/>
        </p:nvSpPr>
        <p:spPr>
          <a:xfrm>
            <a:off x="683568" y="476672"/>
            <a:ext cx="8064896" cy="1323439"/>
          </a:xfrm>
          <a:prstGeom prst="rect">
            <a:avLst/>
          </a:prstGeom>
          <a:noFill/>
        </p:spPr>
        <p:txBody>
          <a:bodyPr wrap="square">
            <a:spAutoFit/>
          </a:bodyPr>
          <a:lstStyle/>
          <a:p>
            <a:pPr indent="288290" algn="just"/>
            <a:r>
              <a:rPr lang="en-US" sz="2000" i="1" dirty="0" err="1">
                <a:solidFill>
                  <a:srgbClr val="000000"/>
                </a:solidFill>
                <a:effectLst/>
                <a:latin typeface="Constantia" panose="02030602050306030303" pitchFamily="18" charset="0"/>
                <a:ea typeface="Times New Roman" panose="02020603050405020304" pitchFamily="18" charset="0"/>
              </a:rPr>
              <a:t>Қатты</a:t>
            </a:r>
            <a:r>
              <a:rPr lang="en-US" sz="2000" i="1" dirty="0">
                <a:solidFill>
                  <a:srgbClr val="000000"/>
                </a:solidFill>
                <a:effectLst/>
                <a:latin typeface="Constantia" panose="02030602050306030303" pitchFamily="18" charset="0"/>
                <a:ea typeface="Times New Roman" panose="02020603050405020304" pitchFamily="18" charset="0"/>
              </a:rPr>
              <a:t> </a:t>
            </a:r>
            <a:r>
              <a:rPr lang="en-US" sz="2000" i="1" dirty="0" err="1">
                <a:solidFill>
                  <a:srgbClr val="000000"/>
                </a:solidFill>
                <a:effectLst/>
                <a:latin typeface="Constantia" panose="02030602050306030303" pitchFamily="18" charset="0"/>
                <a:ea typeface="Times New Roman" panose="02020603050405020304" pitchFamily="18" charset="0"/>
              </a:rPr>
              <a:t>дененің</a:t>
            </a:r>
            <a:r>
              <a:rPr lang="en-US" sz="2000" i="1" dirty="0">
                <a:solidFill>
                  <a:srgbClr val="000000"/>
                </a:solidFill>
                <a:effectLst/>
                <a:latin typeface="Constantia" panose="02030602050306030303" pitchFamily="18" charset="0"/>
                <a:ea typeface="Times New Roman" panose="02020603050405020304" pitchFamily="18" charset="0"/>
              </a:rPr>
              <a:t> </a:t>
            </a:r>
            <a:r>
              <a:rPr lang="en-US" sz="2000" i="1" dirty="0" err="1">
                <a:solidFill>
                  <a:srgbClr val="000000"/>
                </a:solidFill>
                <a:effectLst/>
                <a:latin typeface="Constantia" panose="02030602050306030303" pitchFamily="18" charset="0"/>
                <a:ea typeface="Times New Roman" panose="02020603050405020304" pitchFamily="18" charset="0"/>
              </a:rPr>
              <a:t>айналмалы</a:t>
            </a:r>
            <a:r>
              <a:rPr lang="en-US" sz="2000" i="1" dirty="0">
                <a:solidFill>
                  <a:srgbClr val="000000"/>
                </a:solidFill>
                <a:effectLst/>
                <a:latin typeface="Constantia" panose="02030602050306030303" pitchFamily="18" charset="0"/>
                <a:ea typeface="Times New Roman" panose="02020603050405020304" pitchFamily="18" charset="0"/>
              </a:rPr>
              <a:t> </a:t>
            </a:r>
            <a:r>
              <a:rPr lang="en-US" sz="2000" i="1" dirty="0" err="1">
                <a:solidFill>
                  <a:srgbClr val="000000"/>
                </a:solidFill>
                <a:effectLst/>
                <a:latin typeface="Constantia" panose="02030602050306030303" pitchFamily="18" charset="0"/>
                <a:ea typeface="Times New Roman" panose="02020603050405020304" pitchFamily="18" charset="0"/>
              </a:rPr>
              <a:t>қозғалысы</a:t>
            </a:r>
            <a:r>
              <a:rPr lang="en-US" sz="2000" i="1" dirty="0">
                <a:solidFill>
                  <a:srgbClr val="000000"/>
                </a:solidFill>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err="1">
                <a:solidFill>
                  <a:srgbClr val="000000"/>
                </a:solidFill>
                <a:effectLst/>
                <a:latin typeface="Constantia" panose="02030602050306030303" pitchFamily="18" charset="0"/>
                <a:ea typeface="Times New Roman" panose="02020603050405020304" pitchFamily="18" charset="0"/>
              </a:rPr>
              <a:t>Қозғалыс</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кезінде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дененің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кем</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дегенде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екі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нүктесі</a:t>
            </a:r>
            <a:r>
              <a:rPr lang="en-US" sz="2000" dirty="0">
                <a:solidFill>
                  <a:srgbClr val="000000"/>
                </a:solidFill>
                <a:effectLst/>
                <a:latin typeface="Constantia" panose="02030602050306030303" pitchFamily="18" charset="0"/>
                <a:ea typeface="Times New Roman" panose="02020603050405020304" pitchFamily="18" charset="0"/>
              </a:rPr>
              <a:t> (А </a:t>
            </a:r>
            <a:r>
              <a:rPr lang="en-US" sz="2000" dirty="0" err="1">
                <a:solidFill>
                  <a:srgbClr val="000000"/>
                </a:solidFill>
                <a:effectLst/>
                <a:latin typeface="Constantia" panose="02030602050306030303" pitchFamily="18" charset="0"/>
                <a:ea typeface="Times New Roman" panose="02020603050405020304" pitchFamily="18" charset="0"/>
              </a:rPr>
              <a:t>және</a:t>
            </a:r>
            <a:r>
              <a:rPr lang="en-US" sz="2000" dirty="0">
                <a:solidFill>
                  <a:srgbClr val="000000"/>
                </a:solidFill>
                <a:effectLst/>
                <a:latin typeface="Constantia" panose="02030602050306030303" pitchFamily="18" charset="0"/>
                <a:ea typeface="Times New Roman" panose="02020603050405020304" pitchFamily="18" charset="0"/>
              </a:rPr>
              <a:t> В) </a:t>
            </a:r>
            <a:r>
              <a:rPr lang="en-US" sz="2000" dirty="0" err="1">
                <a:solidFill>
                  <a:srgbClr val="000000"/>
                </a:solidFill>
                <a:effectLst/>
                <a:latin typeface="Constantia" panose="02030602050306030303" pitchFamily="18" charset="0"/>
                <a:ea typeface="Times New Roman" panose="02020603050405020304" pitchFamily="18" charset="0"/>
              </a:rPr>
              <a:t>қозғалмайтын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болса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онда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дене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қозғалысы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айналмалы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қозғалыс</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деп</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аталады</a:t>
            </a:r>
            <a:r>
              <a:rPr lang="en-US" sz="2000" dirty="0">
                <a:solidFill>
                  <a:srgbClr val="000000"/>
                </a:solidFill>
                <a:effectLst/>
                <a:latin typeface="Constantia" panose="02030602050306030303" pitchFamily="18" charset="0"/>
                <a:ea typeface="Times New Roman" panose="02020603050405020304" pitchFamily="18" charset="0"/>
              </a:rPr>
              <a:t> (8.2-сурет).  </a:t>
            </a:r>
            <a:endParaRPr lang="ru-RU" sz="1200" dirty="0">
              <a:effectLst/>
              <a:latin typeface="Constantia" panose="02030602050306030303" pitchFamily="18" charset="0"/>
              <a:ea typeface="Times New Roman" panose="02020603050405020304" pitchFamily="18" charset="0"/>
            </a:endParaRPr>
          </a:p>
        </p:txBody>
      </p:sp>
      <p:pic>
        <p:nvPicPr>
          <p:cNvPr id="4" name="Рисунок 3">
            <a:extLst>
              <a:ext uri="{FF2B5EF4-FFF2-40B4-BE49-F238E27FC236}">
                <a16:creationId xmlns:a16="http://schemas.microsoft.com/office/drawing/2014/main" id="{94E3B89B-C53D-47FC-B1CD-D405EC085C31}"/>
              </a:ext>
            </a:extLst>
          </p:cNvPr>
          <p:cNvPicPr/>
          <p:nvPr/>
        </p:nvPicPr>
        <p:blipFill>
          <a:blip r:embed="rId2"/>
          <a:stretch>
            <a:fillRect/>
          </a:stretch>
        </p:blipFill>
        <p:spPr>
          <a:xfrm>
            <a:off x="2144395" y="1935595"/>
            <a:ext cx="4855210" cy="3122295"/>
          </a:xfrm>
          <a:prstGeom prst="rect">
            <a:avLst/>
          </a:prstGeom>
        </p:spPr>
      </p:pic>
      <p:sp>
        <p:nvSpPr>
          <p:cNvPr id="6" name="TextBox 5">
            <a:extLst>
              <a:ext uri="{FF2B5EF4-FFF2-40B4-BE49-F238E27FC236}">
                <a16:creationId xmlns:a16="http://schemas.microsoft.com/office/drawing/2014/main" id="{1D2F5B80-5BF0-4556-A3F1-990CC8FA8456}"/>
              </a:ext>
            </a:extLst>
          </p:cNvPr>
          <p:cNvSpPr txBox="1"/>
          <p:nvPr/>
        </p:nvSpPr>
        <p:spPr>
          <a:xfrm>
            <a:off x="2915816" y="5217219"/>
            <a:ext cx="4572000" cy="369332"/>
          </a:xfrm>
          <a:prstGeom prst="rect">
            <a:avLst/>
          </a:prstGeom>
          <a:noFill/>
        </p:spPr>
        <p:txBody>
          <a:bodyPr wrap="square">
            <a:spAutoFit/>
          </a:bodyPr>
          <a:lstStyle/>
          <a:p>
            <a:r>
              <a:rPr lang="en-US" sz="1800" dirty="0">
                <a:solidFill>
                  <a:srgbClr val="000000"/>
                </a:solidFill>
                <a:effectLst/>
                <a:latin typeface="Constantia" panose="02030602050306030303" pitchFamily="18" charset="0"/>
                <a:ea typeface="Times New Roman" panose="02020603050405020304" pitchFamily="18" charset="0"/>
              </a:rPr>
              <a:t>8.2-сурет</a:t>
            </a:r>
            <a:r>
              <a:rPr lang="kk-KZ" sz="1800" dirty="0">
                <a:solidFill>
                  <a:srgbClr val="000000"/>
                </a:solidFill>
                <a:effectLst/>
                <a:latin typeface="Constantia" panose="02030602050306030303" pitchFamily="18" charset="0"/>
                <a:ea typeface="Times New Roman" panose="02020603050405020304" pitchFamily="18" charset="0"/>
              </a:rPr>
              <a:t> 		</a:t>
            </a:r>
            <a:r>
              <a:rPr lang="en-US" sz="1800" dirty="0">
                <a:solidFill>
                  <a:srgbClr val="000000"/>
                </a:solidFill>
                <a:effectLst/>
                <a:latin typeface="Constantia" panose="02030602050306030303" pitchFamily="18" charset="0"/>
                <a:ea typeface="Times New Roman" panose="02020603050405020304" pitchFamily="18" charset="0"/>
              </a:rPr>
              <a:t>8.</a:t>
            </a:r>
            <a:r>
              <a:rPr lang="kk-KZ" sz="1800" dirty="0">
                <a:solidFill>
                  <a:srgbClr val="000000"/>
                </a:solidFill>
                <a:effectLst/>
                <a:latin typeface="Constantia" panose="02030602050306030303" pitchFamily="18" charset="0"/>
                <a:ea typeface="Times New Roman" panose="02020603050405020304" pitchFamily="18" charset="0"/>
              </a:rPr>
              <a:t>3</a:t>
            </a:r>
            <a:r>
              <a:rPr lang="en-US" sz="1800" dirty="0">
                <a:solidFill>
                  <a:srgbClr val="000000"/>
                </a:solidFill>
                <a:effectLst/>
                <a:latin typeface="Constantia" panose="02030602050306030303" pitchFamily="18" charset="0"/>
                <a:ea typeface="Times New Roman" panose="02020603050405020304" pitchFamily="18" charset="0"/>
              </a:rPr>
              <a:t>-</a:t>
            </a:r>
            <a:r>
              <a:rPr lang="en-US" sz="1800" dirty="0" err="1">
                <a:solidFill>
                  <a:srgbClr val="000000"/>
                </a:solidFill>
                <a:effectLst/>
                <a:latin typeface="Constantia" panose="02030602050306030303" pitchFamily="18" charset="0"/>
                <a:ea typeface="Times New Roman" panose="02020603050405020304" pitchFamily="18" charset="0"/>
              </a:rPr>
              <a:t>сурет</a:t>
            </a:r>
            <a:endParaRPr lang="ru-RU" dirty="0"/>
          </a:p>
        </p:txBody>
      </p:sp>
    </p:spTree>
    <p:extLst>
      <p:ext uri="{BB962C8B-B14F-4D97-AF65-F5344CB8AC3E}">
        <p14:creationId xmlns:p14="http://schemas.microsoft.com/office/powerpoint/2010/main" val="42519817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DB316452-981A-4AB5-9B8E-474753DC252F}"/>
              </a:ext>
            </a:extLst>
          </p:cNvPr>
          <p:cNvSpPr/>
          <p:nvPr/>
        </p:nvSpPr>
        <p:spPr>
          <a:xfrm>
            <a:off x="611560" y="836712"/>
            <a:ext cx="7920880" cy="1938992"/>
          </a:xfrm>
          <a:prstGeom prst="rect">
            <a:avLst/>
          </a:prstGeom>
        </p:spPr>
        <p:txBody>
          <a:bodyPr wrap="square">
            <a:spAutoFit/>
          </a:bodyPr>
          <a:lstStyle/>
          <a:p>
            <a:pPr algn="just" eaLnBrk="1" hangingPunct="1">
              <a:defRPr/>
            </a:pPr>
            <a:r>
              <a:rPr lang="kk-KZ" sz="2400" b="1" i="1" dirty="0">
                <a:solidFill>
                  <a:srgbClr val="C00000"/>
                </a:solidFill>
                <a:latin typeface="Constantia" pitchFamily="18" charset="0"/>
              </a:rPr>
              <a:t>3. Жылжымалы – топсалы  тірек </a:t>
            </a:r>
            <a:r>
              <a:rPr lang="en-US" sz="2400" b="1" dirty="0">
                <a:solidFill>
                  <a:srgbClr val="002060"/>
                </a:solidFill>
                <a:latin typeface="Constantia" pitchFamily="18" charset="0"/>
              </a:rPr>
              <a:t>–</a:t>
            </a:r>
            <a:r>
              <a:rPr lang="ru-RU" sz="2400" dirty="0">
                <a:solidFill>
                  <a:srgbClr val="002060"/>
                </a:solidFill>
                <a:latin typeface="Constantia" pitchFamily="18" charset="0"/>
              </a:rPr>
              <a:t> </a:t>
            </a:r>
            <a:r>
              <a:rPr lang="ru-RU" sz="2400" dirty="0" err="1">
                <a:solidFill>
                  <a:srgbClr val="002060"/>
                </a:solidFill>
                <a:latin typeface="Constantia" pitchFamily="18" charset="0"/>
              </a:rPr>
              <a:t>дененің</a:t>
            </a:r>
            <a:r>
              <a:rPr lang="ru-RU" sz="2400" dirty="0">
                <a:solidFill>
                  <a:srgbClr val="002060"/>
                </a:solidFill>
                <a:latin typeface="Constantia" pitchFamily="18" charset="0"/>
              </a:rPr>
              <a:t> </a:t>
            </a:r>
            <a:r>
              <a:rPr lang="ru-RU" sz="2400" dirty="0" err="1">
                <a:solidFill>
                  <a:srgbClr val="002060"/>
                </a:solidFill>
                <a:latin typeface="Constantia" pitchFamily="18" charset="0"/>
              </a:rPr>
              <a:t>тіреу</a:t>
            </a:r>
            <a:r>
              <a:rPr lang="ru-RU" sz="2400" dirty="0">
                <a:solidFill>
                  <a:srgbClr val="002060"/>
                </a:solidFill>
                <a:latin typeface="Constantia" pitchFamily="18" charset="0"/>
              </a:rPr>
              <a:t> </a:t>
            </a:r>
            <a:r>
              <a:rPr lang="ru-RU" sz="2400" dirty="0" err="1">
                <a:solidFill>
                  <a:srgbClr val="002060"/>
                </a:solidFill>
                <a:latin typeface="Constantia" pitchFamily="18" charset="0"/>
              </a:rPr>
              <a:t>жазықтықта</a:t>
            </a:r>
            <a:r>
              <a:rPr lang="ru-RU" sz="2400" dirty="0">
                <a:solidFill>
                  <a:srgbClr val="002060"/>
                </a:solidFill>
                <a:latin typeface="Constantia" pitchFamily="18" charset="0"/>
              </a:rPr>
              <a:t> </a:t>
            </a:r>
            <a:r>
              <a:rPr lang="ru-RU" sz="2400" dirty="0" err="1">
                <a:solidFill>
                  <a:srgbClr val="002060"/>
                </a:solidFill>
                <a:latin typeface="Constantia" pitchFamily="18" charset="0"/>
              </a:rPr>
              <a:t>қозғалуына</a:t>
            </a:r>
            <a:r>
              <a:rPr lang="ru-RU" sz="2400" dirty="0">
                <a:solidFill>
                  <a:srgbClr val="002060"/>
                </a:solidFill>
                <a:latin typeface="Constantia" pitchFamily="18" charset="0"/>
              </a:rPr>
              <a:t> </a:t>
            </a:r>
            <a:r>
              <a:rPr lang="ru-RU" sz="2400" dirty="0" err="1">
                <a:solidFill>
                  <a:srgbClr val="002060"/>
                </a:solidFill>
                <a:latin typeface="Constantia" pitchFamily="18" charset="0"/>
              </a:rPr>
              <a:t>кедергі</a:t>
            </a:r>
            <a:r>
              <a:rPr lang="ru-RU" sz="2400" dirty="0">
                <a:solidFill>
                  <a:srgbClr val="002060"/>
                </a:solidFill>
                <a:latin typeface="Constantia" pitchFamily="18" charset="0"/>
              </a:rPr>
              <a:t> </a:t>
            </a:r>
            <a:r>
              <a:rPr lang="ru-RU" sz="2400" dirty="0" err="1">
                <a:solidFill>
                  <a:srgbClr val="002060"/>
                </a:solidFill>
                <a:latin typeface="Constantia" pitchFamily="18" charset="0"/>
              </a:rPr>
              <a:t>етпейді</a:t>
            </a:r>
            <a:r>
              <a:rPr lang="ru-RU" sz="2400" dirty="0">
                <a:solidFill>
                  <a:srgbClr val="002060"/>
                </a:solidFill>
                <a:latin typeface="Constantia" pitchFamily="18" charset="0"/>
              </a:rPr>
              <a:t>, тек </a:t>
            </a:r>
            <a:r>
              <a:rPr lang="kk-KZ" sz="2400" dirty="0">
                <a:solidFill>
                  <a:srgbClr val="002060"/>
                </a:solidFill>
                <a:latin typeface="Constantia" pitchFamily="18" charset="0"/>
              </a:rPr>
              <a:t>вертикаль бағыттағы қозғалысына бөгет жасайды. Сондықтан да оның реакциясы </a:t>
            </a:r>
            <a:r>
              <a:rPr lang="en-US" sz="2400" dirty="0">
                <a:solidFill>
                  <a:srgbClr val="002060"/>
                </a:solidFill>
                <a:latin typeface="Constantia" pitchFamily="18" charset="0"/>
              </a:rPr>
              <a:t>ə</a:t>
            </a:r>
            <a:r>
              <a:rPr lang="kk-KZ" sz="2400" dirty="0">
                <a:solidFill>
                  <a:srgbClr val="002060"/>
                </a:solidFill>
                <a:latin typeface="Constantia" pitchFamily="18" charset="0"/>
              </a:rPr>
              <a:t>рдайым тіреу жазықтығына перпендикуляр бағытталады</a:t>
            </a:r>
            <a:endParaRPr lang="ru-RU" sz="2400" dirty="0">
              <a:solidFill>
                <a:srgbClr val="002060"/>
              </a:solidFill>
              <a:latin typeface="Constantia" pitchFamily="18" charset="0"/>
            </a:endParaRPr>
          </a:p>
        </p:txBody>
      </p:sp>
      <p:pic>
        <p:nvPicPr>
          <p:cNvPr id="15365" name="Рисунок 3">
            <a:extLst>
              <a:ext uri="{FF2B5EF4-FFF2-40B4-BE49-F238E27FC236}">
                <a16:creationId xmlns:a16="http://schemas.microsoft.com/office/drawing/2014/main" id="{1018142D-D8C9-4529-A073-0E0E7208AF6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3568" y="3471006"/>
            <a:ext cx="810932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9BAD94AE-4C28-4A6E-9937-732DD3AA191E}"/>
                  </a:ext>
                </a:extLst>
              </p:cNvPr>
              <p:cNvSpPr txBox="1"/>
              <p:nvPr/>
            </p:nvSpPr>
            <p:spPr>
              <a:xfrm>
                <a:off x="755576" y="404664"/>
                <a:ext cx="7848872" cy="5632311"/>
              </a:xfrm>
              <a:prstGeom prst="rect">
                <a:avLst/>
              </a:prstGeom>
              <a:noFill/>
            </p:spPr>
            <p:txBody>
              <a:bodyPr wrap="square">
                <a:spAutoFit/>
              </a:bodyPr>
              <a:lstStyle/>
              <a:p>
                <a:pPr indent="288290" algn="just"/>
                <a:r>
                  <a:rPr lang="en-US" sz="2000" dirty="0" err="1">
                    <a:solidFill>
                      <a:srgbClr val="000000"/>
                    </a:solidFill>
                    <a:effectLst/>
                    <a:latin typeface="Constantia" panose="02030602050306030303" pitchFamily="18" charset="0"/>
                    <a:ea typeface="Times New Roman" panose="02020603050405020304" pitchFamily="18" charset="0"/>
                  </a:rPr>
                  <a:t>Қозғалмайтын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екі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нүктені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қосатын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түзу</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айналу</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өсі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деп</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аталады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Айналу</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өсінде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жататын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нүктелердің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барлығы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қозғалмайды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Дененің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қалған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нүктелері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айналу</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өсіне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перпендикуляр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жазықтықтарда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қозғалып</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центрі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айналу</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өсінде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жататын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шеңберлер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сызады</a:t>
                </a:r>
                <a:r>
                  <a:rPr lang="en-US" sz="2000" dirty="0">
                    <a:solidFill>
                      <a:srgbClr val="000000"/>
                    </a:solidFill>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err="1">
                    <a:solidFill>
                      <a:srgbClr val="000000"/>
                    </a:solidFill>
                    <a:effectLst/>
                    <a:latin typeface="Constantia" panose="02030602050306030303" pitchFamily="18" charset="0"/>
                    <a:ea typeface="Times New Roman" panose="02020603050405020304" pitchFamily="18" charset="0"/>
                  </a:rPr>
                  <a:t>Дененің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мұндай</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қозғалысын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бір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параметрмен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яғни</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оның</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r>
                      <a:rPr lang="en-US" sz="2000" i="1">
                        <a:solidFill>
                          <a:srgbClr val="000000"/>
                        </a:solidFill>
                        <a:effectLst/>
                        <a:latin typeface="Cambria Math" panose="02040503050406030204" pitchFamily="18" charset="0"/>
                        <a:ea typeface="Times New Roman" panose="02020603050405020304" pitchFamily="18" charset="0"/>
                      </a:rPr>
                      <m:t>𝜑</m:t>
                    </m:r>
                  </m:oMath>
                </a14:m>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айналу</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бұрышымен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сипаттауға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болады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Егер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денені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айналу</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өсі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арқылы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өтетін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қозғалмайтын</a:t>
                </a:r>
                <a:r>
                  <a:rPr lang="en-US" sz="2000" dirty="0">
                    <a:solidFill>
                      <a:srgbClr val="000000"/>
                    </a:solidFill>
                    <a:effectLst/>
                    <a:latin typeface="Constantia" panose="02030602050306030303" pitchFamily="18" charset="0"/>
                    <a:ea typeface="Times New Roman" panose="02020603050405020304" pitchFamily="18" charset="0"/>
                  </a:rPr>
                  <a:t> (1) </a:t>
                </a:r>
                <a:r>
                  <a:rPr lang="en-US" sz="2000" dirty="0" err="1">
                    <a:solidFill>
                      <a:srgbClr val="000000"/>
                    </a:solidFill>
                    <a:effectLst/>
                    <a:latin typeface="Constantia" panose="02030602050306030303" pitchFamily="18" charset="0"/>
                    <a:ea typeface="Times New Roman" panose="02020603050405020304" pitchFamily="18" charset="0"/>
                  </a:rPr>
                  <a:t>және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денемен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бірге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қозғалатын</a:t>
                </a:r>
                <a:r>
                  <a:rPr lang="en-US" sz="2000" dirty="0">
                    <a:solidFill>
                      <a:srgbClr val="000000"/>
                    </a:solidFill>
                    <a:effectLst/>
                    <a:latin typeface="Constantia" panose="02030602050306030303" pitchFamily="18" charset="0"/>
                    <a:ea typeface="Times New Roman" panose="02020603050405020304" pitchFamily="18" charset="0"/>
                  </a:rPr>
                  <a:t> (2) </a:t>
                </a:r>
                <a:r>
                  <a:rPr lang="en-US" sz="2000" dirty="0" err="1">
                    <a:solidFill>
                      <a:srgbClr val="000000"/>
                    </a:solidFill>
                    <a:effectLst/>
                    <a:latin typeface="Constantia" panose="02030602050306030303" pitchFamily="18" charset="0"/>
                    <a:ea typeface="Times New Roman" panose="02020603050405020304" pitchFamily="18" charset="0"/>
                  </a:rPr>
                  <a:t>жазықтықтармен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қисақ</a:t>
                </a:r>
                <a:r>
                  <a:rPr lang="en-US" sz="2000" dirty="0">
                    <a:solidFill>
                      <a:srgbClr val="000000"/>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8</a:t>
                </a:r>
                <a:r>
                  <a:rPr lang="en-US" sz="2000" dirty="0">
                    <a:solidFill>
                      <a:srgbClr val="000000"/>
                    </a:solidFill>
                    <a:effectLst/>
                    <a:latin typeface="Constantia" panose="02030602050306030303" pitchFamily="18" charset="0"/>
                    <a:ea typeface="Times New Roman" panose="02020603050405020304" pitchFamily="18" charset="0"/>
                  </a:rPr>
                  <a:t>.</a:t>
                </a:r>
                <a:r>
                  <a:rPr lang="kk-KZ" sz="2000" dirty="0">
                    <a:solidFill>
                      <a:srgbClr val="000000"/>
                    </a:solidFill>
                    <a:effectLst/>
                    <a:latin typeface="Constantia" panose="02030602050306030303" pitchFamily="18" charset="0"/>
                    <a:ea typeface="Times New Roman" panose="02020603050405020304" pitchFamily="18" charset="0"/>
                  </a:rPr>
                  <a:t>8</a:t>
                </a:r>
                <a:r>
                  <a:rPr lang="en-US" sz="2000" dirty="0">
                    <a:solidFill>
                      <a:srgbClr val="000000"/>
                    </a:solidFill>
                    <a:effectLst/>
                    <a:latin typeface="Constantia" panose="02030602050306030303" pitchFamily="18" charset="0"/>
                    <a:ea typeface="Times New Roman" panose="02020603050405020304" pitchFamily="18" charset="0"/>
                  </a:rPr>
                  <a:t>3-сурет), </a:t>
                </a:r>
                <a:r>
                  <a:rPr lang="en-US" sz="2000" dirty="0" err="1">
                    <a:solidFill>
                      <a:srgbClr val="000000"/>
                    </a:solidFill>
                    <a:effectLst/>
                    <a:latin typeface="Constantia" panose="02030602050306030303" pitchFamily="18" charset="0"/>
                    <a:ea typeface="Times New Roman" panose="02020603050405020304" pitchFamily="18" charset="0"/>
                  </a:rPr>
                  <a:t>осы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жазықтықтар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арасындағы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екі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жақты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бұрыш</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дененің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айналу</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бұрышы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деп</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аталады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Енді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айналу</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өсінің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бойымен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i="1" dirty="0">
                    <a:solidFill>
                      <a:srgbClr val="000000"/>
                    </a:solidFill>
                    <a:effectLst/>
                    <a:latin typeface="Constantia" panose="02030602050306030303" pitchFamily="18" charset="0"/>
                    <a:ea typeface="Times New Roman" panose="02020603050405020304" pitchFamily="18" charset="0"/>
                  </a:rPr>
                  <a:t>Oz</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өсін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бағыттаймыз</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Сонда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i="1" dirty="0">
                    <a:solidFill>
                      <a:srgbClr val="000000"/>
                    </a:solidFill>
                    <a:effectLst/>
                    <a:latin typeface="Constantia" panose="02030602050306030303" pitchFamily="18" charset="0"/>
                    <a:ea typeface="Times New Roman" panose="02020603050405020304" pitchFamily="18" charset="0"/>
                  </a:rPr>
                  <a:t>Oz</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өсінің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ұшынан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қарағандағы</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r>
                      <a:rPr lang="en-US" sz="2000" i="1">
                        <a:solidFill>
                          <a:srgbClr val="000000"/>
                        </a:solidFill>
                        <a:effectLst/>
                        <a:latin typeface="Cambria Math" panose="02040503050406030204" pitchFamily="18" charset="0"/>
                        <a:ea typeface="Times New Roman" panose="02020603050405020304" pitchFamily="18" charset="0"/>
                      </a:rPr>
                      <m:t>𝜑</m:t>
                    </m:r>
                  </m:oMath>
                </a14:m>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айналу</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бұрышының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сағат</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тіліне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қарсы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бұрылу</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бағытын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бағыт</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деп</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аламыз</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Дененің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айналмалы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қозғалысының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заңы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былай</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жазылады</a:t>
                </a:r>
                <a:r>
                  <a:rPr lang="en-US"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r"/>
                <a14:m>
                  <m:oMath xmlns:m="http://schemas.openxmlformats.org/officeDocument/2006/math">
                    <m:r>
                      <a:rPr lang="kk-KZ" sz="2000" i="1">
                        <a:solidFill>
                          <a:srgbClr val="000000"/>
                        </a:solidFill>
                        <a:effectLst/>
                        <a:latin typeface="Cambria Math" panose="02040503050406030204" pitchFamily="18" charset="0"/>
                        <a:ea typeface="Times New Roman" panose="02020603050405020304" pitchFamily="18" charset="0"/>
                      </a:rPr>
                      <m:t>𝜑</m:t>
                    </m:r>
                    <m:r>
                      <a:rPr lang="kk-KZ" sz="2000" i="1">
                        <a:solidFill>
                          <a:srgbClr val="000000"/>
                        </a:solidFill>
                        <a:effectLst/>
                        <a:latin typeface="Cambria Math" panose="02040503050406030204" pitchFamily="18" charset="0"/>
                        <a:ea typeface="Times New Roman" panose="02020603050405020304" pitchFamily="18" charset="0"/>
                      </a:rPr>
                      <m:t>=</m:t>
                    </m:r>
                    <m:r>
                      <a:rPr lang="kk-KZ" sz="2000" i="1">
                        <a:solidFill>
                          <a:srgbClr val="000000"/>
                        </a:solidFill>
                        <a:effectLst/>
                        <a:latin typeface="Cambria Math" panose="02040503050406030204" pitchFamily="18" charset="0"/>
                        <a:ea typeface="Times New Roman" panose="02020603050405020304" pitchFamily="18" charset="0"/>
                      </a:rPr>
                      <m:t>𝜑</m:t>
                    </m:r>
                    <m:r>
                      <a:rPr lang="en-US" sz="2000" i="1">
                        <a:solidFill>
                          <a:srgbClr val="000000"/>
                        </a:solidFill>
                        <a:effectLst/>
                        <a:latin typeface="Cambria Math" panose="02040503050406030204" pitchFamily="18" charset="0"/>
                        <a:ea typeface="Times New Roman" panose="02020603050405020304" pitchFamily="18" charset="0"/>
                      </a:rPr>
                      <m:t>(</m:t>
                    </m:r>
                    <m:r>
                      <a:rPr lang="en-US" sz="2000" i="1">
                        <a:solidFill>
                          <a:srgbClr val="000000"/>
                        </a:solidFill>
                        <a:effectLst/>
                        <a:latin typeface="Cambria Math" panose="02040503050406030204" pitchFamily="18" charset="0"/>
                        <a:ea typeface="Times New Roman" panose="02020603050405020304" pitchFamily="18" charset="0"/>
                      </a:rPr>
                      <m:t>𝑡</m:t>
                    </m:r>
                    <m:r>
                      <a:rPr lang="en-US" sz="2000" i="1">
                        <a:solidFill>
                          <a:srgbClr val="000000"/>
                        </a:solidFill>
                        <a:effectLst/>
                        <a:latin typeface="Cambria Math" panose="02040503050406030204" pitchFamily="18" charset="0"/>
                        <a:ea typeface="Times New Roman" panose="02020603050405020304" pitchFamily="18" charset="0"/>
                      </a:rPr>
                      <m:t>)</m:t>
                    </m:r>
                  </m:oMath>
                </a14:m>
                <a:r>
                  <a:rPr lang="en-US" sz="2000" dirty="0">
                    <a:solidFill>
                      <a:srgbClr val="000000"/>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(8.</a:t>
                </a:r>
                <a:r>
                  <a:rPr lang="en-US" sz="2000" dirty="0">
                    <a:solidFill>
                      <a:srgbClr val="000000"/>
                    </a:solidFill>
                    <a:effectLst/>
                    <a:latin typeface="Constantia" panose="02030602050306030303" pitchFamily="18" charset="0"/>
                    <a:ea typeface="Times New Roman" panose="02020603050405020304" pitchFamily="18" charset="0"/>
                  </a:rPr>
                  <a:t>3</a:t>
                </a:r>
                <a:r>
                  <a:rPr lang="kk-KZ"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err="1">
                    <a:solidFill>
                      <a:srgbClr val="000000"/>
                    </a:solidFill>
                    <a:effectLst/>
                    <a:latin typeface="Constantia" panose="02030602050306030303" pitchFamily="18" charset="0"/>
                    <a:ea typeface="Times New Roman" panose="02020603050405020304" pitchFamily="18" charset="0"/>
                  </a:rPr>
                  <a:t>мұндағы</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r>
                      <a:rPr lang="en-US" sz="2000" i="1">
                        <a:solidFill>
                          <a:srgbClr val="000000"/>
                        </a:solidFill>
                        <a:effectLst/>
                        <a:latin typeface="Cambria Math" panose="02040503050406030204" pitchFamily="18" charset="0"/>
                        <a:ea typeface="Times New Roman" panose="02020603050405020304" pitchFamily="18" charset="0"/>
                      </a:rPr>
                      <m:t>𝜑</m:t>
                    </m:r>
                  </m:oMath>
                </a14:m>
                <a:r>
                  <a:rPr lang="en-US" sz="2000" dirty="0">
                    <a:solidFill>
                      <a:srgbClr val="000000"/>
                    </a:solidFill>
                    <a:effectLst/>
                    <a:latin typeface="Constantia" panose="02030602050306030303" pitchFamily="18" charset="0"/>
                    <a:ea typeface="Times New Roman" panose="02020603050405020304" pitchFamily="18" charset="0"/>
                  </a:rPr>
                  <a:t> − </a:t>
                </a:r>
                <a:r>
                  <a:rPr lang="en-US" sz="2000" dirty="0" err="1">
                    <a:solidFill>
                      <a:srgbClr val="000000"/>
                    </a:solidFill>
                    <a:effectLst/>
                    <a:latin typeface="Constantia" panose="02030602050306030303" pitchFamily="18" charset="0"/>
                    <a:ea typeface="Times New Roman" panose="02020603050405020304" pitchFamily="18" charset="0"/>
                  </a:rPr>
                  <a:t>дененің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айналу</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бұрышы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Ол</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радианмен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өлшенеді</a:t>
                </a:r>
                <a:r>
                  <a:rPr lang="en-US"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p:txBody>
          </p:sp>
        </mc:Choice>
        <mc:Fallback>
          <p:sp>
            <p:nvSpPr>
              <p:cNvPr id="3" name="TextBox 2">
                <a:extLst>
                  <a:ext uri="{FF2B5EF4-FFF2-40B4-BE49-F238E27FC236}">
                    <a16:creationId xmlns:a16="http://schemas.microsoft.com/office/drawing/2014/main" id="{9BAD94AE-4C28-4A6E-9937-732DD3AA191E}"/>
                  </a:ext>
                </a:extLst>
              </p:cNvPr>
              <p:cNvSpPr txBox="1">
                <a:spLocks noRot="1" noChangeAspect="1" noMove="1" noResize="1" noEditPoints="1" noAdjustHandles="1" noChangeArrowheads="1" noChangeShapeType="1" noTextEdit="1"/>
              </p:cNvSpPr>
              <p:nvPr/>
            </p:nvSpPr>
            <p:spPr>
              <a:xfrm>
                <a:off x="755576" y="404664"/>
                <a:ext cx="7848872" cy="5632311"/>
              </a:xfrm>
              <a:prstGeom prst="rect">
                <a:avLst/>
              </a:prstGeom>
              <a:blipFill>
                <a:blip r:embed="rId2"/>
                <a:stretch>
                  <a:fillRect l="-855" t="-758" r="-777" b="-974"/>
                </a:stretch>
              </a:blipFill>
            </p:spPr>
            <p:txBody>
              <a:bodyPr/>
              <a:lstStyle/>
              <a:p>
                <a:r>
                  <a:rPr lang="ru-RU">
                    <a:noFill/>
                  </a:rPr>
                  <a:t> </a:t>
                </a:r>
              </a:p>
            </p:txBody>
          </p:sp>
        </mc:Fallback>
      </mc:AlternateContent>
    </p:spTree>
    <p:extLst>
      <p:ext uri="{BB962C8B-B14F-4D97-AF65-F5344CB8AC3E}">
        <p14:creationId xmlns:p14="http://schemas.microsoft.com/office/powerpoint/2010/main" val="1265704731"/>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1221178A-A40B-4858-98A8-756B69E510F9}"/>
                  </a:ext>
                </a:extLst>
              </p:cNvPr>
              <p:cNvSpPr txBox="1"/>
              <p:nvPr/>
            </p:nvSpPr>
            <p:spPr>
              <a:xfrm>
                <a:off x="827584" y="548403"/>
                <a:ext cx="7488832" cy="5761193"/>
              </a:xfrm>
              <a:prstGeom prst="rect">
                <a:avLst/>
              </a:prstGeom>
              <a:noFill/>
            </p:spPr>
            <p:txBody>
              <a:bodyPr wrap="square">
                <a:spAutoFit/>
              </a:bodyPr>
              <a:lstStyle/>
              <a:p>
                <a:pPr indent="288290" algn="just"/>
                <a:r>
                  <a:rPr lang="en-US" sz="1800" dirty="0" err="1">
                    <a:solidFill>
                      <a:srgbClr val="000000"/>
                    </a:solidFill>
                    <a:effectLst/>
                    <a:latin typeface="Constantia" panose="02030602050306030303" pitchFamily="18" charset="0"/>
                    <a:ea typeface="Times New Roman" panose="02020603050405020304" pitchFamily="18" charset="0"/>
                  </a:rPr>
                  <a:t>Қатты</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дененің</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айналмалы</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қозғалысының</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негізгі</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кинематикалық</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сипаттамаларына</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бұрыштық</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жылдамдық</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пен</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бұрыштық</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үдеу</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жатады</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Бұл</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ұғымдарды</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енгізу</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үшін</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дене</a:t>
                </a:r>
                <a:r>
                  <a:rPr lang="en-US" sz="1800" dirty="0">
                    <a:solidFill>
                      <a:srgbClr val="000000"/>
                    </a:solidFill>
                    <a:effectLst/>
                    <a:latin typeface="Constantia" panose="02030602050306030303" pitchFamily="18" charset="0"/>
                    <a:ea typeface="Times New Roman" panose="02020603050405020304" pitchFamily="18" charset="0"/>
                  </a:rPr>
                  <a:t> ∆t=t</a:t>
                </a:r>
                <a:r>
                  <a:rPr lang="en-US" sz="1800" baseline="-25000" dirty="0">
                    <a:solidFill>
                      <a:srgbClr val="000000"/>
                    </a:solidFill>
                    <a:effectLst/>
                    <a:latin typeface="Constantia" panose="02030602050306030303" pitchFamily="18" charset="0"/>
                    <a:ea typeface="Times New Roman" panose="02020603050405020304" pitchFamily="18" charset="0"/>
                  </a:rPr>
                  <a:t>1</a:t>
                </a:r>
                <a:r>
                  <a:rPr lang="en-US" sz="1800" dirty="0">
                    <a:solidFill>
                      <a:srgbClr val="000000"/>
                    </a:solidFill>
                    <a:effectLst/>
                    <a:latin typeface="Constantia" panose="02030602050306030303" pitchFamily="18" charset="0"/>
                    <a:ea typeface="Times New Roman" panose="02020603050405020304" pitchFamily="18" charset="0"/>
                  </a:rPr>
                  <a:t>−t </a:t>
                </a:r>
                <a:r>
                  <a:rPr lang="en-US" sz="1800" dirty="0" err="1">
                    <a:solidFill>
                      <a:srgbClr val="000000"/>
                    </a:solidFill>
                    <a:effectLst/>
                    <a:latin typeface="Constantia" panose="02030602050306030303" pitchFamily="18" charset="0"/>
                    <a:ea typeface="Times New Roman" panose="02020603050405020304" pitchFamily="18" charset="0"/>
                  </a:rPr>
                  <a:t>уақытта</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i="1"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r>
                      <a:rPr lang="en-US" sz="1800" i="1">
                        <a:solidFill>
                          <a:srgbClr val="000000"/>
                        </a:solidFill>
                        <a:effectLst/>
                        <a:latin typeface="Cambria Math" panose="02040503050406030204" pitchFamily="18" charset="0"/>
                        <a:ea typeface="Times New Roman" panose="02020603050405020304" pitchFamily="18" charset="0"/>
                      </a:rPr>
                      <m:t>𝜑</m:t>
                    </m:r>
                  </m:oMath>
                </a14:m>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бұрышқа</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бұрылды</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деп</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санаймыз</a:t>
                </a:r>
                <a:r>
                  <a:rPr lang="en-US" sz="1800" dirty="0">
                    <a:solidFill>
                      <a:srgbClr val="000000"/>
                    </a:solidFill>
                    <a:effectLst/>
                    <a:latin typeface="Constantia" panose="02030602050306030303" pitchFamily="18" charset="0"/>
                    <a:ea typeface="Times New Roman" panose="02020603050405020304" pitchFamily="18" charset="0"/>
                  </a:rPr>
                  <a:t> (8.3-сурет). </a:t>
                </a:r>
                <a:r>
                  <a:rPr lang="en-US" sz="1800" dirty="0" err="1">
                    <a:solidFill>
                      <a:srgbClr val="000000"/>
                    </a:solidFill>
                    <a:effectLst/>
                    <a:latin typeface="Constantia" panose="02030602050306030303" pitchFamily="18" charset="0"/>
                    <a:ea typeface="Times New Roman" panose="02020603050405020304" pitchFamily="18" charset="0"/>
                  </a:rPr>
                  <a:t>Сонда</a:t>
                </a:r>
                <a:r>
                  <a:rPr lang="en-US" sz="18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r>
                      <a:rPr lang="en-US" sz="1800" i="1">
                        <a:solidFill>
                          <a:srgbClr val="000000"/>
                        </a:solidFill>
                        <a:effectLst/>
                        <a:latin typeface="Cambria Math" panose="02040503050406030204" pitchFamily="18" charset="0"/>
                        <a:ea typeface="Times New Roman" panose="02020603050405020304" pitchFamily="18" charset="0"/>
                      </a:rPr>
                      <m:t>𝜑</m:t>
                    </m:r>
                  </m:oMath>
                </a14:m>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дің</a:t>
                </a:r>
                <a:r>
                  <a:rPr lang="en-US" sz="1800" dirty="0">
                    <a:solidFill>
                      <a:srgbClr val="000000"/>
                    </a:solidFill>
                    <a:effectLst/>
                    <a:latin typeface="Constantia" panose="02030602050306030303" pitchFamily="18" charset="0"/>
                    <a:ea typeface="Times New Roman" panose="02020603050405020304" pitchFamily="18" charset="0"/>
                  </a:rPr>
                  <a:t> ∆t-</a:t>
                </a:r>
                <a:r>
                  <a:rPr lang="en-US" sz="1800" dirty="0" err="1">
                    <a:solidFill>
                      <a:srgbClr val="000000"/>
                    </a:solidFill>
                    <a:effectLst/>
                    <a:latin typeface="Constantia" panose="02030602050306030303" pitchFamily="18" charset="0"/>
                    <a:ea typeface="Times New Roman" panose="02020603050405020304" pitchFamily="18" charset="0"/>
                  </a:rPr>
                  <a:t>ға</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қатынасы</a:t>
                </a:r>
                <a:r>
                  <a:rPr lang="en-US" sz="1800" dirty="0">
                    <a:solidFill>
                      <a:srgbClr val="000000"/>
                    </a:solidFill>
                    <a:effectLst/>
                    <a:latin typeface="Constantia" panose="02030602050306030303" pitchFamily="18" charset="0"/>
                    <a:ea typeface="Times New Roman" panose="02020603050405020304" pitchFamily="18" charset="0"/>
                  </a:rPr>
                  <a:t> ∆t </a:t>
                </a:r>
                <a:r>
                  <a:rPr lang="en-US" sz="1800" dirty="0" err="1">
                    <a:solidFill>
                      <a:srgbClr val="000000"/>
                    </a:solidFill>
                    <a:effectLst/>
                    <a:latin typeface="Constantia" panose="02030602050306030303" pitchFamily="18" charset="0"/>
                    <a:ea typeface="Times New Roman" panose="02020603050405020304" pitchFamily="18" charset="0"/>
                  </a:rPr>
                  <a:t>уақыттағы</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дененің</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орташа</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бұрыштық</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жылдамдығы</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деп</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аталады</a:t>
                </a:r>
                <a:r>
                  <a:rPr lang="en-US" sz="1800" dirty="0">
                    <a:solidFill>
                      <a:srgbClr val="000000"/>
                    </a:solidFill>
                    <a:effectLst/>
                    <a:latin typeface="Constantia" panose="02030602050306030303" pitchFamily="18" charset="0"/>
                    <a:ea typeface="Times New Roman" panose="02020603050405020304" pitchFamily="18" charset="0"/>
                  </a:rPr>
                  <a:t>:</a:t>
                </a:r>
                <a:endParaRPr lang="ru-RU" sz="1100" dirty="0">
                  <a:effectLst/>
                  <a:latin typeface="Constantia" panose="02030602050306030303" pitchFamily="18" charset="0"/>
                  <a:ea typeface="Times New Roman" panose="02020603050405020304" pitchFamily="18" charset="0"/>
                </a:endParaRPr>
              </a:p>
              <a:p>
                <a:pPr indent="288290" algn="just"/>
                <a:r>
                  <a:rPr lang="en-US" sz="1800" dirty="0">
                    <a:effectLst/>
                    <a:latin typeface="Constantia" panose="02030602050306030303" pitchFamily="18" charset="0"/>
                    <a:ea typeface="Times New Roman" panose="02020603050405020304" pitchFamily="18" charset="0"/>
                  </a:rPr>
                  <a:t> </a:t>
                </a:r>
                <a:endParaRPr lang="ru-RU" sz="1100" dirty="0">
                  <a:effectLst/>
                  <a:latin typeface="Constantia" panose="02030602050306030303" pitchFamily="18" charset="0"/>
                  <a:ea typeface="Times New Roman" panose="02020603050405020304" pitchFamily="18" charset="0"/>
                </a:endParaRPr>
              </a:p>
              <a:p>
                <a:pPr indent="288290" algn="r"/>
                <a14:m>
                  <m:oMath xmlns:m="http://schemas.openxmlformats.org/officeDocument/2006/math">
                    <m:sSub>
                      <m:sSubPr>
                        <m:ctrlPr>
                          <a:rPr lang="ru-RU" sz="1800" i="1">
                            <a:effectLst/>
                            <a:latin typeface="Cambria Math" panose="02040503050406030204" pitchFamily="18" charset="0"/>
                            <a:ea typeface="Times New Roman" panose="02020603050405020304" pitchFamily="18" charset="0"/>
                          </a:rPr>
                        </m:ctrlPr>
                      </m:sSubPr>
                      <m:e>
                        <m:r>
                          <a:rPr lang="kk-KZ" sz="1800" i="1">
                            <a:solidFill>
                              <a:srgbClr val="000000"/>
                            </a:solidFill>
                            <a:effectLst/>
                            <a:latin typeface="Cambria Math" panose="02040503050406030204" pitchFamily="18" charset="0"/>
                            <a:ea typeface="Times New Roman" panose="02020603050405020304" pitchFamily="18" charset="0"/>
                          </a:rPr>
                          <m:t>𝜔</m:t>
                        </m:r>
                      </m:e>
                      <m:sub>
                        <m:r>
                          <a:rPr lang="kk-KZ" sz="1800" i="1">
                            <a:solidFill>
                              <a:srgbClr val="000000"/>
                            </a:solidFill>
                            <a:effectLst/>
                            <a:latin typeface="Cambria Math" panose="02040503050406030204" pitchFamily="18" charset="0"/>
                            <a:ea typeface="Times New Roman" panose="02020603050405020304" pitchFamily="18" charset="0"/>
                          </a:rPr>
                          <m:t>𝑜𝑝</m:t>
                        </m:r>
                      </m:sub>
                    </m:sSub>
                    <m:r>
                      <a:rPr lang="kk-KZ" sz="1800" i="1">
                        <a:solidFill>
                          <a:srgbClr val="000000"/>
                        </a:solidFill>
                        <a:effectLst/>
                        <a:latin typeface="Cambria Math" panose="02040503050406030204" pitchFamily="18" charset="0"/>
                        <a:ea typeface="Times New Roman" panose="02020603050405020304" pitchFamily="18" charset="0"/>
                      </a:rPr>
                      <m:t>=</m:t>
                    </m:r>
                    <m:f>
                      <m:fPr>
                        <m:ctrlPr>
                          <a:rPr lang="ru-RU" sz="1800" i="1">
                            <a:effectLst/>
                            <a:latin typeface="Cambria Math" panose="02040503050406030204" pitchFamily="18" charset="0"/>
                            <a:ea typeface="Times New Roman" panose="02020603050405020304" pitchFamily="18" charset="0"/>
                          </a:rPr>
                        </m:ctrlPr>
                      </m:fPr>
                      <m:num>
                        <m:r>
                          <a:rPr lang="en-US" sz="1800">
                            <a:solidFill>
                              <a:srgbClr val="000000"/>
                            </a:solidFill>
                            <a:effectLst/>
                            <a:latin typeface="Cambria Math" panose="02040503050406030204" pitchFamily="18" charset="0"/>
                            <a:ea typeface="Times New Roman" panose="02020603050405020304" pitchFamily="18" charset="0"/>
                          </a:rPr>
                          <m:t>∆</m:t>
                        </m:r>
                        <m:r>
                          <a:rPr lang="en-US" sz="1800" i="1">
                            <a:solidFill>
                              <a:srgbClr val="000000"/>
                            </a:solidFill>
                            <a:effectLst/>
                            <a:latin typeface="Cambria Math" panose="02040503050406030204" pitchFamily="18" charset="0"/>
                            <a:ea typeface="Times New Roman" panose="02020603050405020304" pitchFamily="18" charset="0"/>
                          </a:rPr>
                          <m:t>𝜑</m:t>
                        </m:r>
                      </m:num>
                      <m:den>
                        <m:r>
                          <a:rPr lang="en-US" sz="1800">
                            <a:solidFill>
                              <a:srgbClr val="000000"/>
                            </a:solidFill>
                            <a:effectLst/>
                            <a:latin typeface="Cambria Math" panose="02040503050406030204" pitchFamily="18" charset="0"/>
                            <a:ea typeface="Times New Roman" panose="02020603050405020304" pitchFamily="18" charset="0"/>
                          </a:rPr>
                          <m:t>∆</m:t>
                        </m:r>
                        <m:r>
                          <m:rPr>
                            <m:sty m:val="p"/>
                          </m:rPr>
                          <a:rPr lang="en-US" sz="1800">
                            <a:solidFill>
                              <a:srgbClr val="000000"/>
                            </a:solidFill>
                            <a:effectLst/>
                            <a:latin typeface="Cambria Math" panose="02040503050406030204" pitchFamily="18" charset="0"/>
                            <a:ea typeface="Times New Roman" panose="02020603050405020304" pitchFamily="18" charset="0"/>
                          </a:rPr>
                          <m:t>t</m:t>
                        </m:r>
                      </m:den>
                    </m:f>
                    <m:r>
                      <a:rPr lang="kk-KZ" sz="1800" i="1">
                        <a:solidFill>
                          <a:srgbClr val="000000"/>
                        </a:solidFill>
                        <a:effectLst/>
                        <a:latin typeface="Cambria Math" panose="02040503050406030204" pitchFamily="18" charset="0"/>
                        <a:ea typeface="Times New Roman" panose="02020603050405020304" pitchFamily="18" charset="0"/>
                      </a:rPr>
                      <m:t>.</m:t>
                    </m:r>
                  </m:oMath>
                </a14:m>
                <a:r>
                  <a:rPr lang="kk-KZ" sz="1800" dirty="0">
                    <a:solidFill>
                      <a:srgbClr val="000000"/>
                    </a:solidFill>
                    <a:effectLst/>
                    <a:latin typeface="Constantia" panose="02030602050306030303" pitchFamily="18" charset="0"/>
                    <a:ea typeface="Times New Roman" panose="02020603050405020304" pitchFamily="18" charset="0"/>
                  </a:rPr>
                  <a:t> 		</a:t>
                </a:r>
                <a:r>
                  <a:rPr lang="en-US" sz="1800" dirty="0">
                    <a:solidFill>
                      <a:srgbClr val="000000"/>
                    </a:solidFill>
                    <a:effectLst/>
                    <a:latin typeface="Constantia" panose="02030602050306030303" pitchFamily="18" charset="0"/>
                    <a:ea typeface="Times New Roman" panose="02020603050405020304" pitchFamily="18" charset="0"/>
                  </a:rPr>
                  <a:t>		</a:t>
                </a:r>
                <a:r>
                  <a:rPr lang="kk-KZ" sz="1800" dirty="0">
                    <a:solidFill>
                      <a:srgbClr val="000000"/>
                    </a:solidFill>
                    <a:effectLst/>
                    <a:latin typeface="Constantia" panose="02030602050306030303" pitchFamily="18" charset="0"/>
                    <a:ea typeface="Times New Roman" panose="02020603050405020304" pitchFamily="18" charset="0"/>
                  </a:rPr>
                  <a:t>(8.</a:t>
                </a:r>
                <a:r>
                  <a:rPr lang="en-US" sz="1800" dirty="0">
                    <a:solidFill>
                      <a:srgbClr val="000000"/>
                    </a:solidFill>
                    <a:effectLst/>
                    <a:latin typeface="Constantia" panose="02030602050306030303" pitchFamily="18" charset="0"/>
                    <a:ea typeface="Times New Roman" panose="02020603050405020304" pitchFamily="18" charset="0"/>
                  </a:rPr>
                  <a:t>4</a:t>
                </a:r>
                <a:r>
                  <a:rPr lang="kk-KZ" sz="1800" dirty="0">
                    <a:solidFill>
                      <a:srgbClr val="000000"/>
                    </a:solidFill>
                    <a:effectLst/>
                    <a:latin typeface="Constantia" panose="02030602050306030303" pitchFamily="18" charset="0"/>
                    <a:ea typeface="Times New Roman" panose="02020603050405020304" pitchFamily="18" charset="0"/>
                  </a:rPr>
                  <a:t>)</a:t>
                </a:r>
                <a:endParaRPr lang="ru-RU" sz="1100" dirty="0">
                  <a:effectLst/>
                  <a:latin typeface="Constantia" panose="02030602050306030303" pitchFamily="18" charset="0"/>
                  <a:ea typeface="Times New Roman" panose="02020603050405020304" pitchFamily="18" charset="0"/>
                </a:endParaRPr>
              </a:p>
              <a:p>
                <a:pPr indent="288290" algn="just"/>
                <a:r>
                  <a:rPr lang="en-US" sz="1800" dirty="0">
                    <a:effectLst/>
                    <a:latin typeface="Constantia" panose="02030602050306030303" pitchFamily="18" charset="0"/>
                    <a:ea typeface="Times New Roman" panose="02020603050405020304" pitchFamily="18" charset="0"/>
                  </a:rPr>
                  <a:t> </a:t>
                </a:r>
                <a:endParaRPr lang="ru-RU" sz="1100" dirty="0">
                  <a:effectLst/>
                  <a:latin typeface="Constantia" panose="02030602050306030303" pitchFamily="18" charset="0"/>
                  <a:ea typeface="Times New Roman" panose="02020603050405020304" pitchFamily="18" charset="0"/>
                </a:endParaRPr>
              </a:p>
              <a:p>
                <a:pPr indent="288290" algn="just"/>
                <a:r>
                  <a:rPr lang="en-US" sz="1800" i="1" dirty="0">
                    <a:solidFill>
                      <a:srgbClr val="000000"/>
                    </a:solidFill>
                    <a:effectLst/>
                    <a:latin typeface="Constantia" panose="02030602050306030303" pitchFamily="18" charset="0"/>
                    <a:ea typeface="Times New Roman" panose="02020603050405020304" pitchFamily="18" charset="0"/>
                  </a:rPr>
                  <a:t>∆t</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нөлге</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ұмтылғандағы</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бұл</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қатынастың</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шегін</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дененің</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бұрыштық</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жылдамдығының</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алгебралық</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мәні</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деп</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атайды</a:t>
                </a:r>
                <a:r>
                  <a:rPr lang="en-US" sz="1800" dirty="0">
                    <a:solidFill>
                      <a:srgbClr val="000000"/>
                    </a:solidFill>
                    <a:effectLst/>
                    <a:latin typeface="Constantia" panose="02030602050306030303" pitchFamily="18" charset="0"/>
                    <a:ea typeface="Times New Roman" panose="02020603050405020304" pitchFamily="18" charset="0"/>
                  </a:rPr>
                  <a:t>: </a:t>
                </a:r>
                <a:endParaRPr lang="ru-RU" sz="1100" dirty="0">
                  <a:effectLst/>
                  <a:latin typeface="Constantia" panose="02030602050306030303" pitchFamily="18" charset="0"/>
                  <a:ea typeface="Times New Roman" panose="02020603050405020304" pitchFamily="18" charset="0"/>
                </a:endParaRPr>
              </a:p>
              <a:p>
                <a:pPr indent="288290" algn="just"/>
                <a:r>
                  <a:rPr lang="en-US" sz="1800" dirty="0">
                    <a:effectLst/>
                    <a:latin typeface="Constantia" panose="02030602050306030303" pitchFamily="18" charset="0"/>
                    <a:ea typeface="Times New Roman" panose="02020603050405020304" pitchFamily="18" charset="0"/>
                  </a:rPr>
                  <a:t> </a:t>
                </a:r>
                <a:endParaRPr lang="ru-RU" sz="1100" dirty="0">
                  <a:effectLst/>
                  <a:latin typeface="Constantia" panose="02030602050306030303" pitchFamily="18" charset="0"/>
                  <a:ea typeface="Times New Roman" panose="02020603050405020304" pitchFamily="18" charset="0"/>
                </a:endParaRPr>
              </a:p>
              <a:p>
                <a:pPr indent="288290" algn="r"/>
                <a14:m>
                  <m:oMath xmlns:m="http://schemas.openxmlformats.org/officeDocument/2006/math">
                    <m:r>
                      <a:rPr lang="kk-KZ" sz="1800" i="1">
                        <a:solidFill>
                          <a:srgbClr val="000000"/>
                        </a:solidFill>
                        <a:effectLst/>
                        <a:latin typeface="Cambria Math" panose="02040503050406030204" pitchFamily="18" charset="0"/>
                        <a:ea typeface="Times New Roman" panose="02020603050405020304" pitchFamily="18" charset="0"/>
                      </a:rPr>
                      <m:t>𝜔</m:t>
                    </m:r>
                    <m:r>
                      <a:rPr lang="kk-KZ" sz="1800" i="1">
                        <a:solidFill>
                          <a:srgbClr val="000000"/>
                        </a:solidFill>
                        <a:effectLst/>
                        <a:latin typeface="Cambria Math" panose="02040503050406030204" pitchFamily="18" charset="0"/>
                        <a:ea typeface="Times New Roman" panose="02020603050405020304" pitchFamily="18" charset="0"/>
                      </a:rPr>
                      <m:t>=</m:t>
                    </m:r>
                    <m:func>
                      <m:funcPr>
                        <m:ctrlPr>
                          <a:rPr lang="ru-RU" sz="1800" i="1">
                            <a:effectLst/>
                            <a:latin typeface="Cambria Math" panose="02040503050406030204" pitchFamily="18" charset="0"/>
                            <a:ea typeface="Times New Roman" panose="02020603050405020304" pitchFamily="18" charset="0"/>
                          </a:rPr>
                        </m:ctrlPr>
                      </m:funcPr>
                      <m:fName>
                        <m:limLow>
                          <m:limLowPr>
                            <m:ctrlPr>
                              <a:rPr lang="ru-RU" sz="1800" i="1">
                                <a:effectLst/>
                                <a:latin typeface="Cambria Math" panose="02040503050406030204" pitchFamily="18" charset="0"/>
                                <a:ea typeface="Times New Roman" panose="02020603050405020304" pitchFamily="18" charset="0"/>
                              </a:rPr>
                            </m:ctrlPr>
                          </m:limLowPr>
                          <m:e>
                            <m:r>
                              <m:rPr>
                                <m:sty m:val="p"/>
                              </m:rPr>
                              <a:rPr lang="en-US" sz="1800">
                                <a:solidFill>
                                  <a:srgbClr val="000000"/>
                                </a:solidFill>
                                <a:effectLst/>
                                <a:latin typeface="Cambria Math" panose="02040503050406030204" pitchFamily="18" charset="0"/>
                                <a:ea typeface="Times New Roman" panose="02020603050405020304" pitchFamily="18" charset="0"/>
                              </a:rPr>
                              <m:t>lim</m:t>
                            </m:r>
                          </m:e>
                          <m:lim>
                            <m:r>
                              <a:rPr lang="en-US" sz="1800">
                                <a:solidFill>
                                  <a:srgbClr val="000000"/>
                                </a:solidFill>
                                <a:effectLst/>
                                <a:latin typeface="Cambria Math" panose="02040503050406030204" pitchFamily="18" charset="0"/>
                                <a:ea typeface="Times New Roman" panose="02020603050405020304" pitchFamily="18" charset="0"/>
                              </a:rPr>
                              <m:t>∆</m:t>
                            </m:r>
                            <m:r>
                              <m:rPr>
                                <m:sty m:val="p"/>
                              </m:rPr>
                              <a:rPr lang="en-US" sz="1800">
                                <a:solidFill>
                                  <a:srgbClr val="000000"/>
                                </a:solidFill>
                                <a:effectLst/>
                                <a:latin typeface="Cambria Math" panose="02040503050406030204" pitchFamily="18" charset="0"/>
                                <a:ea typeface="Times New Roman" panose="02020603050405020304" pitchFamily="18" charset="0"/>
                              </a:rPr>
                              <m:t>t</m:t>
                            </m:r>
                            <m:r>
                              <a:rPr lang="en-US" sz="1800">
                                <a:solidFill>
                                  <a:srgbClr val="000000"/>
                                </a:solidFill>
                                <a:effectLst/>
                                <a:latin typeface="Cambria Math" panose="02040503050406030204" pitchFamily="18" charset="0"/>
                                <a:ea typeface="Times New Roman" panose="02020603050405020304" pitchFamily="18" charset="0"/>
                              </a:rPr>
                              <m:t>→0</m:t>
                            </m:r>
                          </m:lim>
                        </m:limLow>
                      </m:fName>
                      <m:e>
                        <m:f>
                          <m:fPr>
                            <m:ctrlPr>
                              <a:rPr lang="ru-RU" sz="1800" i="1">
                                <a:effectLst/>
                                <a:latin typeface="Cambria Math" panose="02040503050406030204" pitchFamily="18" charset="0"/>
                                <a:ea typeface="Times New Roman" panose="02020603050405020304" pitchFamily="18" charset="0"/>
                              </a:rPr>
                            </m:ctrlPr>
                          </m:fPr>
                          <m:num>
                            <m:r>
                              <a:rPr lang="en-US" sz="1800">
                                <a:solidFill>
                                  <a:srgbClr val="000000"/>
                                </a:solidFill>
                                <a:effectLst/>
                                <a:latin typeface="Cambria Math" panose="02040503050406030204" pitchFamily="18" charset="0"/>
                                <a:ea typeface="Times New Roman" panose="02020603050405020304" pitchFamily="18" charset="0"/>
                              </a:rPr>
                              <m:t>∆</m:t>
                            </m:r>
                            <m:r>
                              <a:rPr lang="en-US" sz="1800" i="1">
                                <a:solidFill>
                                  <a:srgbClr val="000000"/>
                                </a:solidFill>
                                <a:effectLst/>
                                <a:latin typeface="Cambria Math" panose="02040503050406030204" pitchFamily="18" charset="0"/>
                                <a:ea typeface="Times New Roman" panose="02020603050405020304" pitchFamily="18" charset="0"/>
                              </a:rPr>
                              <m:t>𝜑</m:t>
                            </m:r>
                          </m:num>
                          <m:den>
                            <m:r>
                              <a:rPr lang="en-US" sz="1800">
                                <a:solidFill>
                                  <a:srgbClr val="000000"/>
                                </a:solidFill>
                                <a:effectLst/>
                                <a:latin typeface="Cambria Math" panose="02040503050406030204" pitchFamily="18" charset="0"/>
                                <a:ea typeface="Times New Roman" panose="02020603050405020304" pitchFamily="18" charset="0"/>
                              </a:rPr>
                              <m:t>∆</m:t>
                            </m:r>
                            <m:r>
                              <m:rPr>
                                <m:sty m:val="p"/>
                              </m:rPr>
                              <a:rPr lang="en-US" sz="1800">
                                <a:solidFill>
                                  <a:srgbClr val="000000"/>
                                </a:solidFill>
                                <a:effectLst/>
                                <a:latin typeface="Cambria Math" panose="02040503050406030204" pitchFamily="18" charset="0"/>
                                <a:ea typeface="Times New Roman" panose="02020603050405020304" pitchFamily="18" charset="0"/>
                              </a:rPr>
                              <m:t>t</m:t>
                            </m:r>
                          </m:den>
                        </m:f>
                        <m:r>
                          <a:rPr lang="kk-KZ" sz="1800" i="1">
                            <a:solidFill>
                              <a:srgbClr val="000000"/>
                            </a:solidFill>
                            <a:effectLst/>
                            <a:latin typeface="Cambria Math" panose="02040503050406030204" pitchFamily="18" charset="0"/>
                            <a:ea typeface="Times New Roman" panose="02020603050405020304" pitchFamily="18" charset="0"/>
                          </a:rPr>
                          <m:t>=</m:t>
                        </m:r>
                        <m:f>
                          <m:fPr>
                            <m:ctrlPr>
                              <a:rPr lang="ru-RU" sz="1800" i="1">
                                <a:effectLst/>
                                <a:latin typeface="Cambria Math" panose="02040503050406030204" pitchFamily="18" charset="0"/>
                                <a:ea typeface="Times New Roman" panose="02020603050405020304" pitchFamily="18" charset="0"/>
                              </a:rPr>
                            </m:ctrlPr>
                          </m:fPr>
                          <m:num>
                            <m:r>
                              <a:rPr lang="kk-KZ" sz="1800" i="1">
                                <a:solidFill>
                                  <a:srgbClr val="000000"/>
                                </a:solidFill>
                                <a:effectLst/>
                                <a:latin typeface="Cambria Math" panose="02040503050406030204" pitchFamily="18" charset="0"/>
                                <a:ea typeface="Times New Roman" panose="02020603050405020304" pitchFamily="18" charset="0"/>
                              </a:rPr>
                              <m:t>𝑑</m:t>
                            </m:r>
                            <m:r>
                              <a:rPr lang="kk-KZ" sz="1800" i="1">
                                <a:solidFill>
                                  <a:srgbClr val="000000"/>
                                </a:solidFill>
                                <a:effectLst/>
                                <a:latin typeface="Cambria Math" panose="02040503050406030204" pitchFamily="18" charset="0"/>
                                <a:ea typeface="Times New Roman" panose="02020603050405020304" pitchFamily="18" charset="0"/>
                              </a:rPr>
                              <m:t>𝜑</m:t>
                            </m:r>
                          </m:num>
                          <m:den>
                            <m:r>
                              <a:rPr lang="kk-KZ" sz="1800" i="1">
                                <a:solidFill>
                                  <a:srgbClr val="000000"/>
                                </a:solidFill>
                                <a:effectLst/>
                                <a:latin typeface="Cambria Math" panose="02040503050406030204" pitchFamily="18" charset="0"/>
                                <a:ea typeface="Times New Roman" panose="02020603050405020304" pitchFamily="18" charset="0"/>
                              </a:rPr>
                              <m:t>𝑑𝑡</m:t>
                            </m:r>
                          </m:den>
                        </m:f>
                        <m:r>
                          <a:rPr lang="kk-KZ" sz="1800" i="1">
                            <a:solidFill>
                              <a:srgbClr val="000000"/>
                            </a:solidFill>
                            <a:effectLst/>
                            <a:latin typeface="Cambria Math" panose="02040503050406030204" pitchFamily="18" charset="0"/>
                            <a:ea typeface="Times New Roman" panose="02020603050405020304" pitchFamily="18" charset="0"/>
                          </a:rPr>
                          <m:t>=</m:t>
                        </m:r>
                        <m:acc>
                          <m:accPr>
                            <m:chr m:val="̇"/>
                            <m:ctrlPr>
                              <a:rPr lang="ru-RU" sz="1800" i="1">
                                <a:effectLst/>
                                <a:latin typeface="Cambria Math" panose="02040503050406030204" pitchFamily="18" charset="0"/>
                                <a:ea typeface="Times New Roman" panose="02020603050405020304" pitchFamily="18" charset="0"/>
                              </a:rPr>
                            </m:ctrlPr>
                          </m:accPr>
                          <m:e>
                            <m:r>
                              <a:rPr lang="kk-KZ" sz="1800" i="1">
                                <a:solidFill>
                                  <a:srgbClr val="000000"/>
                                </a:solidFill>
                                <a:effectLst/>
                                <a:latin typeface="Cambria Math" panose="02040503050406030204" pitchFamily="18" charset="0"/>
                                <a:ea typeface="Times New Roman" panose="02020603050405020304" pitchFamily="18" charset="0"/>
                              </a:rPr>
                              <m:t>𝜔</m:t>
                            </m:r>
                          </m:e>
                        </m:acc>
                      </m:e>
                    </m:func>
                    <m:r>
                      <a:rPr lang="kk-KZ" sz="1800" i="1">
                        <a:solidFill>
                          <a:srgbClr val="000000"/>
                        </a:solidFill>
                        <a:effectLst/>
                        <a:latin typeface="Cambria Math" panose="02040503050406030204" pitchFamily="18" charset="0"/>
                        <a:ea typeface="Times New Roman" panose="02020603050405020304" pitchFamily="18" charset="0"/>
                      </a:rPr>
                      <m:t>.</m:t>
                    </m:r>
                  </m:oMath>
                </a14:m>
                <a:r>
                  <a:rPr lang="kk-KZ" sz="1800" dirty="0">
                    <a:solidFill>
                      <a:srgbClr val="000000"/>
                    </a:solidFill>
                    <a:effectLst/>
                    <a:latin typeface="Constantia" panose="02030602050306030303" pitchFamily="18" charset="0"/>
                    <a:ea typeface="Times New Roman" panose="02020603050405020304" pitchFamily="18" charset="0"/>
                  </a:rPr>
                  <a:t> </a:t>
                </a:r>
                <a:r>
                  <a:rPr lang="en-US" sz="1800" dirty="0">
                    <a:solidFill>
                      <a:srgbClr val="000000"/>
                    </a:solidFill>
                    <a:effectLst/>
                    <a:latin typeface="Constantia" panose="02030602050306030303" pitchFamily="18" charset="0"/>
                    <a:ea typeface="Times New Roman" panose="02020603050405020304" pitchFamily="18" charset="0"/>
                  </a:rPr>
                  <a:t>			</a:t>
                </a:r>
                <a:r>
                  <a:rPr lang="kk-KZ" sz="1800" dirty="0">
                    <a:solidFill>
                      <a:srgbClr val="000000"/>
                    </a:solidFill>
                    <a:effectLst/>
                    <a:latin typeface="Constantia" panose="02030602050306030303" pitchFamily="18" charset="0"/>
                    <a:ea typeface="Times New Roman" panose="02020603050405020304" pitchFamily="18" charset="0"/>
                  </a:rPr>
                  <a:t>(8.</a:t>
                </a:r>
                <a:r>
                  <a:rPr lang="en-US" sz="1800" dirty="0">
                    <a:solidFill>
                      <a:srgbClr val="000000"/>
                    </a:solidFill>
                    <a:effectLst/>
                    <a:latin typeface="Constantia" panose="02030602050306030303" pitchFamily="18" charset="0"/>
                    <a:ea typeface="Times New Roman" panose="02020603050405020304" pitchFamily="18" charset="0"/>
                  </a:rPr>
                  <a:t>5</a:t>
                </a:r>
                <a:r>
                  <a:rPr lang="kk-KZ" sz="1800" dirty="0">
                    <a:solidFill>
                      <a:srgbClr val="000000"/>
                    </a:solidFill>
                    <a:effectLst/>
                    <a:latin typeface="Constantia" panose="02030602050306030303" pitchFamily="18" charset="0"/>
                    <a:ea typeface="Times New Roman" panose="02020603050405020304" pitchFamily="18" charset="0"/>
                  </a:rPr>
                  <a:t>)</a:t>
                </a:r>
                <a:endParaRPr lang="ru-RU" sz="1100" dirty="0">
                  <a:effectLst/>
                  <a:latin typeface="Constantia" panose="02030602050306030303" pitchFamily="18" charset="0"/>
                  <a:ea typeface="Times New Roman" panose="02020603050405020304" pitchFamily="18" charset="0"/>
                </a:endParaRPr>
              </a:p>
              <a:p>
                <a:pPr indent="288290" algn="just"/>
                <a:r>
                  <a:rPr lang="en-US" sz="1800" dirty="0">
                    <a:effectLst/>
                    <a:latin typeface="Constantia" panose="02030602050306030303" pitchFamily="18" charset="0"/>
                    <a:ea typeface="Times New Roman" panose="02020603050405020304" pitchFamily="18" charset="0"/>
                  </a:rPr>
                  <a:t> </a:t>
                </a:r>
                <a:endParaRPr lang="ru-RU" sz="1100" dirty="0">
                  <a:effectLst/>
                  <a:latin typeface="Constantia" panose="02030602050306030303" pitchFamily="18" charset="0"/>
                  <a:ea typeface="Times New Roman" panose="02020603050405020304" pitchFamily="18" charset="0"/>
                </a:endParaRPr>
              </a:p>
              <a:p>
                <a:pPr indent="288290" algn="just"/>
                <a:r>
                  <a:rPr lang="en-US" sz="1800" dirty="0" err="1">
                    <a:solidFill>
                      <a:srgbClr val="000000"/>
                    </a:solidFill>
                    <a:effectLst/>
                    <a:latin typeface="Constantia" panose="02030602050306030303" pitchFamily="18" charset="0"/>
                    <a:ea typeface="Times New Roman" panose="02020603050405020304" pitchFamily="18" charset="0"/>
                  </a:rPr>
                  <a:t>Сонымен</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дененің</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бұрыштық</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жылдамдығының</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алгебралық</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шамасы</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айналу</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бұрышынан</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уақыт</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бойынша</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алынған</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бірінші</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туындыға</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тең</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Осы</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шаманың</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модулін</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дененің</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бұрыштық</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жылдамдығы</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деп</a:t>
                </a:r>
                <a:r>
                  <a:rPr lang="en-US" sz="1800" dirty="0">
                    <a:solidFill>
                      <a:srgbClr val="000000"/>
                    </a:solidFill>
                    <a:effectLst/>
                    <a:latin typeface="Constantia" panose="02030602050306030303" pitchFamily="18" charset="0"/>
                    <a:ea typeface="Times New Roman" panose="02020603050405020304" pitchFamily="18" charset="0"/>
                  </a:rPr>
                  <a:t> </a:t>
                </a:r>
                <a:r>
                  <a:rPr lang="en-US" sz="1800" dirty="0" err="1">
                    <a:solidFill>
                      <a:srgbClr val="000000"/>
                    </a:solidFill>
                    <a:effectLst/>
                    <a:latin typeface="Constantia" panose="02030602050306030303" pitchFamily="18" charset="0"/>
                    <a:ea typeface="Times New Roman" panose="02020603050405020304" pitchFamily="18" charset="0"/>
                  </a:rPr>
                  <a:t>атаймыз</a:t>
                </a:r>
                <a:r>
                  <a:rPr lang="en-US" sz="1800" dirty="0">
                    <a:solidFill>
                      <a:srgbClr val="000000"/>
                    </a:solidFill>
                    <a:effectLst/>
                    <a:latin typeface="Constantia" panose="02030602050306030303" pitchFamily="18" charset="0"/>
                    <a:ea typeface="Times New Roman" panose="02020603050405020304" pitchFamily="18" charset="0"/>
                  </a:rPr>
                  <a:t>:</a:t>
                </a:r>
                <a:endParaRPr lang="ru-RU" sz="1100" dirty="0">
                  <a:effectLst/>
                  <a:latin typeface="Constantia" panose="02030602050306030303" pitchFamily="18" charset="0"/>
                  <a:ea typeface="Times New Roman" panose="02020603050405020304" pitchFamily="18" charset="0"/>
                </a:endParaRPr>
              </a:p>
              <a:p>
                <a:pPr indent="288290" algn="just"/>
                <a:r>
                  <a:rPr lang="en-US" sz="1800" dirty="0">
                    <a:effectLst/>
                    <a:latin typeface="Constantia" panose="02030602050306030303" pitchFamily="18" charset="0"/>
                    <a:ea typeface="Times New Roman" panose="02020603050405020304" pitchFamily="18" charset="0"/>
                  </a:rPr>
                  <a:t> </a:t>
                </a:r>
                <a:endParaRPr lang="ru-RU" sz="1100" dirty="0">
                  <a:effectLst/>
                  <a:latin typeface="Constantia" panose="02030602050306030303" pitchFamily="18" charset="0"/>
                  <a:ea typeface="Times New Roman" panose="02020603050405020304" pitchFamily="18" charset="0"/>
                </a:endParaRPr>
              </a:p>
              <a:p>
                <a:pPr indent="288290" algn="r"/>
                <a14:m>
                  <m:oMath xmlns:m="http://schemas.openxmlformats.org/officeDocument/2006/math">
                    <m:r>
                      <a:rPr lang="kk-KZ" sz="1800" i="1">
                        <a:solidFill>
                          <a:srgbClr val="000000"/>
                        </a:solidFill>
                        <a:effectLst/>
                        <a:latin typeface="Cambria Math" panose="02040503050406030204" pitchFamily="18" charset="0"/>
                        <a:ea typeface="Times New Roman" panose="02020603050405020304" pitchFamily="18" charset="0"/>
                      </a:rPr>
                      <m:t>𝜔</m:t>
                    </m:r>
                    <m:r>
                      <a:rPr lang="kk-KZ" sz="1800" i="1">
                        <a:solidFill>
                          <a:srgbClr val="000000"/>
                        </a:solidFill>
                        <a:effectLst/>
                        <a:latin typeface="Cambria Math" panose="02040503050406030204" pitchFamily="18" charset="0"/>
                        <a:ea typeface="Times New Roman" panose="02020603050405020304" pitchFamily="18" charset="0"/>
                      </a:rPr>
                      <m:t>=</m:t>
                    </m:r>
                    <m:d>
                      <m:dPr>
                        <m:begChr m:val="|"/>
                        <m:endChr m:val="|"/>
                        <m:ctrlPr>
                          <a:rPr lang="ru-RU" sz="1800" i="1">
                            <a:effectLst/>
                            <a:latin typeface="Cambria Math" panose="02040503050406030204" pitchFamily="18" charset="0"/>
                            <a:ea typeface="Times New Roman" panose="02020603050405020304" pitchFamily="18" charset="0"/>
                          </a:rPr>
                        </m:ctrlPr>
                      </m:dPr>
                      <m:e>
                        <m:f>
                          <m:fPr>
                            <m:ctrlPr>
                              <a:rPr lang="ru-RU" sz="1800" i="1">
                                <a:effectLst/>
                                <a:latin typeface="Cambria Math" panose="02040503050406030204" pitchFamily="18" charset="0"/>
                                <a:ea typeface="Times New Roman" panose="02020603050405020304" pitchFamily="18" charset="0"/>
                              </a:rPr>
                            </m:ctrlPr>
                          </m:fPr>
                          <m:num>
                            <m:r>
                              <a:rPr lang="kk-KZ" sz="1800" i="1">
                                <a:solidFill>
                                  <a:srgbClr val="000000"/>
                                </a:solidFill>
                                <a:effectLst/>
                                <a:latin typeface="Cambria Math" panose="02040503050406030204" pitchFamily="18" charset="0"/>
                                <a:ea typeface="Times New Roman" panose="02020603050405020304" pitchFamily="18" charset="0"/>
                              </a:rPr>
                              <m:t>𝑑</m:t>
                            </m:r>
                            <m:r>
                              <a:rPr lang="kk-KZ" sz="1800" i="1">
                                <a:solidFill>
                                  <a:srgbClr val="000000"/>
                                </a:solidFill>
                                <a:effectLst/>
                                <a:latin typeface="Cambria Math" panose="02040503050406030204" pitchFamily="18" charset="0"/>
                                <a:ea typeface="Times New Roman" panose="02020603050405020304" pitchFamily="18" charset="0"/>
                              </a:rPr>
                              <m:t>𝜑</m:t>
                            </m:r>
                          </m:num>
                          <m:den>
                            <m:r>
                              <a:rPr lang="kk-KZ" sz="1800" i="1">
                                <a:solidFill>
                                  <a:srgbClr val="000000"/>
                                </a:solidFill>
                                <a:effectLst/>
                                <a:latin typeface="Cambria Math" panose="02040503050406030204" pitchFamily="18" charset="0"/>
                                <a:ea typeface="Times New Roman" panose="02020603050405020304" pitchFamily="18" charset="0"/>
                              </a:rPr>
                              <m:t>𝑑𝑡</m:t>
                            </m:r>
                          </m:den>
                        </m:f>
                      </m:e>
                    </m:d>
                    <m:r>
                      <a:rPr lang="kk-KZ" sz="1800" i="1">
                        <a:solidFill>
                          <a:srgbClr val="000000"/>
                        </a:solidFill>
                        <a:effectLst/>
                        <a:latin typeface="Cambria Math" panose="02040503050406030204" pitchFamily="18" charset="0"/>
                        <a:ea typeface="Times New Roman" panose="02020603050405020304" pitchFamily="18" charset="0"/>
                      </a:rPr>
                      <m:t>=</m:t>
                    </m:r>
                    <m:d>
                      <m:dPr>
                        <m:begChr m:val="|"/>
                        <m:endChr m:val="|"/>
                        <m:ctrlPr>
                          <a:rPr lang="ru-RU" sz="1800" i="1">
                            <a:effectLst/>
                            <a:latin typeface="Cambria Math" panose="02040503050406030204" pitchFamily="18" charset="0"/>
                            <a:ea typeface="Times New Roman" panose="02020603050405020304" pitchFamily="18" charset="0"/>
                          </a:rPr>
                        </m:ctrlPr>
                      </m:dPr>
                      <m:e>
                        <m:acc>
                          <m:accPr>
                            <m:chr m:val="̇"/>
                            <m:ctrlPr>
                              <a:rPr lang="ru-RU" sz="1800" i="1">
                                <a:effectLst/>
                                <a:latin typeface="Cambria Math" panose="02040503050406030204" pitchFamily="18" charset="0"/>
                                <a:ea typeface="Times New Roman" panose="02020603050405020304" pitchFamily="18" charset="0"/>
                              </a:rPr>
                            </m:ctrlPr>
                          </m:accPr>
                          <m:e>
                            <m:r>
                              <a:rPr lang="kk-KZ" sz="1800" i="1">
                                <a:solidFill>
                                  <a:srgbClr val="000000"/>
                                </a:solidFill>
                                <a:effectLst/>
                                <a:latin typeface="Cambria Math" panose="02040503050406030204" pitchFamily="18" charset="0"/>
                                <a:ea typeface="Times New Roman" panose="02020603050405020304" pitchFamily="18" charset="0"/>
                              </a:rPr>
                              <m:t>𝜔</m:t>
                            </m:r>
                          </m:e>
                        </m:acc>
                      </m:e>
                    </m:d>
                    <m:r>
                      <a:rPr lang="kk-KZ" sz="1800" i="1">
                        <a:solidFill>
                          <a:srgbClr val="000000"/>
                        </a:solidFill>
                        <a:effectLst/>
                        <a:latin typeface="Cambria Math" panose="02040503050406030204" pitchFamily="18" charset="0"/>
                        <a:ea typeface="Times New Roman" panose="02020603050405020304" pitchFamily="18" charset="0"/>
                      </a:rPr>
                      <m:t>.</m:t>
                    </m:r>
                  </m:oMath>
                </a14:m>
                <a:r>
                  <a:rPr lang="kk-KZ" sz="1800" dirty="0">
                    <a:solidFill>
                      <a:srgbClr val="000000"/>
                    </a:solidFill>
                    <a:effectLst/>
                    <a:latin typeface="Constantia" panose="02030602050306030303" pitchFamily="18" charset="0"/>
                    <a:ea typeface="Times New Roman" panose="02020603050405020304" pitchFamily="18" charset="0"/>
                  </a:rPr>
                  <a:t> </a:t>
                </a:r>
                <a:r>
                  <a:rPr lang="en-US" sz="1800" dirty="0">
                    <a:solidFill>
                      <a:srgbClr val="000000"/>
                    </a:solidFill>
                    <a:effectLst/>
                    <a:latin typeface="Constantia" panose="02030602050306030303" pitchFamily="18" charset="0"/>
                    <a:ea typeface="Times New Roman" panose="02020603050405020304" pitchFamily="18" charset="0"/>
                  </a:rPr>
                  <a:t>		</a:t>
                </a:r>
                <a:r>
                  <a:rPr lang="kk-KZ" sz="1800" dirty="0">
                    <a:solidFill>
                      <a:srgbClr val="000000"/>
                    </a:solidFill>
                    <a:effectLst/>
                    <a:latin typeface="Constantia" panose="02030602050306030303" pitchFamily="18" charset="0"/>
                    <a:ea typeface="Times New Roman" panose="02020603050405020304" pitchFamily="18" charset="0"/>
                  </a:rPr>
                  <a:t>(8.</a:t>
                </a:r>
                <a:r>
                  <a:rPr lang="en-US" sz="1800" dirty="0">
                    <a:solidFill>
                      <a:srgbClr val="000000"/>
                    </a:solidFill>
                    <a:effectLst/>
                    <a:latin typeface="Constantia" panose="02030602050306030303" pitchFamily="18" charset="0"/>
                    <a:ea typeface="Times New Roman" panose="02020603050405020304" pitchFamily="18" charset="0"/>
                  </a:rPr>
                  <a:t>6</a:t>
                </a:r>
                <a:r>
                  <a:rPr lang="kk-KZ" sz="1800" dirty="0">
                    <a:solidFill>
                      <a:srgbClr val="000000"/>
                    </a:solidFill>
                    <a:effectLst/>
                    <a:latin typeface="Constantia" panose="02030602050306030303" pitchFamily="18" charset="0"/>
                    <a:ea typeface="Times New Roman" panose="02020603050405020304" pitchFamily="18" charset="0"/>
                  </a:rPr>
                  <a:t>)</a:t>
                </a:r>
                <a:endParaRPr lang="ru-RU" sz="1100" dirty="0">
                  <a:effectLst/>
                  <a:latin typeface="Constantia" panose="02030602050306030303" pitchFamily="18" charset="0"/>
                  <a:ea typeface="Times New Roman" panose="02020603050405020304" pitchFamily="18" charset="0"/>
                </a:endParaRPr>
              </a:p>
            </p:txBody>
          </p:sp>
        </mc:Choice>
        <mc:Fallback>
          <p:sp>
            <p:nvSpPr>
              <p:cNvPr id="3" name="TextBox 2">
                <a:extLst>
                  <a:ext uri="{FF2B5EF4-FFF2-40B4-BE49-F238E27FC236}">
                    <a16:creationId xmlns:a16="http://schemas.microsoft.com/office/drawing/2014/main" id="{1221178A-A40B-4858-98A8-756B69E510F9}"/>
                  </a:ext>
                </a:extLst>
              </p:cNvPr>
              <p:cNvSpPr txBox="1">
                <a:spLocks noRot="1" noChangeAspect="1" noMove="1" noResize="1" noEditPoints="1" noAdjustHandles="1" noChangeArrowheads="1" noChangeShapeType="1" noTextEdit="1"/>
              </p:cNvSpPr>
              <p:nvPr/>
            </p:nvSpPr>
            <p:spPr>
              <a:xfrm>
                <a:off x="827584" y="548403"/>
                <a:ext cx="7488832" cy="5761193"/>
              </a:xfrm>
              <a:prstGeom prst="rect">
                <a:avLst/>
              </a:prstGeom>
              <a:blipFill>
                <a:blip r:embed="rId2"/>
                <a:stretch>
                  <a:fillRect l="-733" t="-847" r="-651"/>
                </a:stretch>
              </a:blipFill>
            </p:spPr>
            <p:txBody>
              <a:bodyPr/>
              <a:lstStyle/>
              <a:p>
                <a:r>
                  <a:rPr lang="ru-RU">
                    <a:noFill/>
                  </a:rPr>
                  <a:t> </a:t>
                </a:r>
              </a:p>
            </p:txBody>
          </p:sp>
        </mc:Fallback>
      </mc:AlternateContent>
    </p:spTree>
    <p:extLst>
      <p:ext uri="{BB962C8B-B14F-4D97-AF65-F5344CB8AC3E}">
        <p14:creationId xmlns:p14="http://schemas.microsoft.com/office/powerpoint/2010/main" val="150449608"/>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69727099-FAA2-4388-8922-5A9BB1E1DF32}"/>
                  </a:ext>
                </a:extLst>
              </p:cNvPr>
              <p:cNvSpPr txBox="1"/>
              <p:nvPr/>
            </p:nvSpPr>
            <p:spPr>
              <a:xfrm>
                <a:off x="1115616" y="908720"/>
                <a:ext cx="7344816" cy="4557914"/>
              </a:xfrm>
              <a:prstGeom prst="rect">
                <a:avLst/>
              </a:prstGeom>
              <a:noFill/>
            </p:spPr>
            <p:txBody>
              <a:bodyPr wrap="square">
                <a:spAutoFit/>
              </a:bodyPr>
              <a:lstStyle/>
              <a:p>
                <a:pPr indent="288290" algn="just"/>
                <a:r>
                  <a:rPr lang="en-US" sz="2400" dirty="0" err="1">
                    <a:solidFill>
                      <a:srgbClr val="000000"/>
                    </a:solidFill>
                    <a:effectLst/>
                    <a:latin typeface="Constantia" panose="02030602050306030303" pitchFamily="18" charset="0"/>
                    <a:ea typeface="Times New Roman" panose="02020603050405020304" pitchFamily="18" charset="0"/>
                  </a:rPr>
                  <a:t>Радиан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өлшемсіз</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бірлік</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болғандықтан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бұрыштық</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жылдамдықтың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өлшем</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бірлігі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ретінде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рад</a:t>
                </a:r>
                <a:r>
                  <a:rPr lang="en-US" sz="2400" dirty="0">
                    <a:solidFill>
                      <a:srgbClr val="000000"/>
                    </a:solidFill>
                    <a:effectLst/>
                    <a:latin typeface="Constantia" panose="02030602050306030303" pitchFamily="18" charset="0"/>
                    <a:ea typeface="Times New Roman" panose="02020603050405020304" pitchFamily="18" charset="0"/>
                  </a:rPr>
                  <a:t>/с </a:t>
                </a:r>
                <a:r>
                  <a:rPr lang="en-US" sz="2400" dirty="0" err="1">
                    <a:solidFill>
                      <a:srgbClr val="000000"/>
                    </a:solidFill>
                    <a:effectLst/>
                    <a:latin typeface="Constantia" panose="02030602050306030303" pitchFamily="18" charset="0"/>
                    <a:ea typeface="Times New Roman" panose="02020603050405020304" pitchFamily="18" charset="0"/>
                  </a:rPr>
                  <a:t>немесе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i="1" dirty="0">
                    <a:solidFill>
                      <a:srgbClr val="000000"/>
                    </a:solidFill>
                    <a:effectLst/>
                    <a:latin typeface="Constantia" panose="02030602050306030303" pitchFamily="18" charset="0"/>
                    <a:ea typeface="Times New Roman" panose="02020603050405020304" pitchFamily="18" charset="0"/>
                  </a:rPr>
                  <a:t>1/с (с</a:t>
                </a:r>
                <a:r>
                  <a:rPr lang="en-US" sz="2400" i="1" baseline="30000" dirty="0">
                    <a:solidFill>
                      <a:srgbClr val="000000"/>
                    </a:solidFill>
                    <a:effectLst/>
                    <a:latin typeface="Constantia" panose="02030602050306030303" pitchFamily="18" charset="0"/>
                    <a:ea typeface="Times New Roman" panose="02020603050405020304" pitchFamily="18" charset="0"/>
                  </a:rPr>
                  <a:t>−1</a:t>
                </a:r>
                <a:r>
                  <a:rPr lang="en-US" sz="2400" i="1" dirty="0">
                    <a:solidFill>
                      <a:srgbClr val="000000"/>
                    </a:solidFill>
                    <a:effectLst/>
                    <a:latin typeface="Constantia" panose="02030602050306030303" pitchFamily="18" charset="0"/>
                    <a:ea typeface="Times New Roman" panose="02020603050405020304" pitchFamily="18" charset="0"/>
                  </a:rPr>
                  <a:t>)</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қолданылады</a:t>
                </a:r>
                <a:r>
                  <a:rPr lang="en-US" sz="2400" dirty="0">
                    <a:solidFill>
                      <a:srgbClr val="000000"/>
                    </a:solidFill>
                    <a:effectLst/>
                    <a:latin typeface="Constantia" panose="02030602050306030303" pitchFamily="18" charset="0"/>
                    <a:ea typeface="Times New Roman" panose="02020603050405020304" pitchFamily="18" charset="0"/>
                  </a:rPr>
                  <a:t>. </a:t>
                </a:r>
                <a:endParaRPr lang="ru-RU" sz="1400" dirty="0">
                  <a:effectLst/>
                  <a:latin typeface="Constantia" panose="02030602050306030303" pitchFamily="18" charset="0"/>
                  <a:ea typeface="Times New Roman" panose="02020603050405020304" pitchFamily="18" charset="0"/>
                </a:endParaRPr>
              </a:p>
              <a:p>
                <a:pPr indent="288290" algn="just"/>
                <a:r>
                  <a:rPr lang="en-US" sz="2400" dirty="0" err="1">
                    <a:solidFill>
                      <a:srgbClr val="000000"/>
                    </a:solidFill>
                    <a:effectLst/>
                    <a:latin typeface="Constantia" panose="02030602050306030303" pitchFamily="18" charset="0"/>
                    <a:ea typeface="Times New Roman" panose="02020603050405020304" pitchFamily="18" charset="0"/>
                  </a:rPr>
                  <a:t>Дәл</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осылай</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дененің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орташа</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бұрыштық</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үдеуін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аламыз</a:t>
                </a:r>
                <a:r>
                  <a:rPr lang="en-US" sz="2400" dirty="0">
                    <a:solidFill>
                      <a:srgbClr val="000000"/>
                    </a:solidFill>
                    <a:effectLst/>
                    <a:latin typeface="Constantia" panose="02030602050306030303" pitchFamily="18" charset="0"/>
                    <a:ea typeface="Times New Roman" panose="02020603050405020304" pitchFamily="18" charset="0"/>
                  </a:rPr>
                  <a:t>:</a:t>
                </a:r>
                <a:endParaRPr lang="ru-RU" sz="1400" dirty="0">
                  <a:effectLst/>
                  <a:latin typeface="Constantia" panose="02030602050306030303" pitchFamily="18" charset="0"/>
                  <a:ea typeface="Times New Roman" panose="02020603050405020304" pitchFamily="18" charset="0"/>
                </a:endParaRPr>
              </a:p>
              <a:p>
                <a:pPr indent="288290" algn="just"/>
                <a:r>
                  <a:rPr lang="en-US" sz="2400" dirty="0">
                    <a:effectLst/>
                    <a:latin typeface="Constantia" panose="02030602050306030303" pitchFamily="18" charset="0"/>
                    <a:ea typeface="Times New Roman" panose="02020603050405020304" pitchFamily="18" charset="0"/>
                  </a:rPr>
                  <a:t> </a:t>
                </a:r>
                <a:endParaRPr lang="ru-RU" sz="1400" dirty="0">
                  <a:effectLst/>
                  <a:latin typeface="Constantia" panose="02030602050306030303" pitchFamily="18" charset="0"/>
                  <a:ea typeface="Times New Roman" panose="02020603050405020304" pitchFamily="18" charset="0"/>
                </a:endParaRPr>
              </a:p>
              <a:p>
                <a:pPr indent="288290" algn="r"/>
                <a14:m>
                  <m:oMath xmlns:m="http://schemas.openxmlformats.org/officeDocument/2006/math">
                    <m:sSub>
                      <m:sSubPr>
                        <m:ctrlPr>
                          <a:rPr lang="ru-RU" sz="2400" i="1">
                            <a:effectLst/>
                            <a:latin typeface="Cambria Math" panose="02040503050406030204" pitchFamily="18" charset="0"/>
                            <a:ea typeface="Times New Roman" panose="02020603050405020304" pitchFamily="18" charset="0"/>
                          </a:rPr>
                        </m:ctrlPr>
                      </m:sSubPr>
                      <m:e>
                        <m:r>
                          <a:rPr lang="kk-KZ" sz="2400" i="1">
                            <a:solidFill>
                              <a:srgbClr val="000000"/>
                            </a:solidFill>
                            <a:effectLst/>
                            <a:latin typeface="Cambria Math" panose="02040503050406030204" pitchFamily="18" charset="0"/>
                            <a:ea typeface="Times New Roman" panose="02020603050405020304" pitchFamily="18" charset="0"/>
                          </a:rPr>
                          <m:t>𝜀</m:t>
                        </m:r>
                      </m:e>
                      <m:sub>
                        <m:r>
                          <a:rPr lang="kk-KZ" sz="2400" i="1">
                            <a:solidFill>
                              <a:srgbClr val="000000"/>
                            </a:solidFill>
                            <a:effectLst/>
                            <a:latin typeface="Cambria Math" panose="02040503050406030204" pitchFamily="18" charset="0"/>
                            <a:ea typeface="Times New Roman" panose="02020603050405020304" pitchFamily="18" charset="0"/>
                          </a:rPr>
                          <m:t>𝑜𝑝</m:t>
                        </m:r>
                      </m:sub>
                    </m:sSub>
                    <m:r>
                      <a:rPr lang="kk-KZ" sz="2400" i="1">
                        <a:solidFill>
                          <a:srgbClr val="000000"/>
                        </a:solidFill>
                        <a:effectLst/>
                        <a:latin typeface="Cambria Math" panose="02040503050406030204" pitchFamily="18" charset="0"/>
                        <a:ea typeface="Times New Roman" panose="02020603050405020304" pitchFamily="18" charset="0"/>
                      </a:rPr>
                      <m:t>=</m:t>
                    </m:r>
                    <m:f>
                      <m:fPr>
                        <m:ctrlPr>
                          <a:rPr lang="ru-RU" sz="2400" i="1">
                            <a:effectLst/>
                            <a:latin typeface="Cambria Math" panose="02040503050406030204" pitchFamily="18" charset="0"/>
                            <a:ea typeface="Times New Roman" panose="02020603050405020304" pitchFamily="18" charset="0"/>
                          </a:rPr>
                        </m:ctrlPr>
                      </m:fPr>
                      <m:num>
                        <m:r>
                          <a:rPr lang="en-US" sz="2400">
                            <a:solidFill>
                              <a:srgbClr val="000000"/>
                            </a:solidFill>
                            <a:effectLst/>
                            <a:latin typeface="Cambria Math" panose="02040503050406030204" pitchFamily="18" charset="0"/>
                            <a:ea typeface="Times New Roman" panose="02020603050405020304" pitchFamily="18" charset="0"/>
                          </a:rPr>
                          <m:t>∆</m:t>
                        </m:r>
                        <m:r>
                          <a:rPr lang="en-US" sz="2400" i="1">
                            <a:solidFill>
                              <a:srgbClr val="000000"/>
                            </a:solidFill>
                            <a:effectLst/>
                            <a:latin typeface="Cambria Math" panose="02040503050406030204" pitchFamily="18" charset="0"/>
                            <a:ea typeface="Times New Roman" panose="02020603050405020304" pitchFamily="18" charset="0"/>
                          </a:rPr>
                          <m:t>𝜔</m:t>
                        </m:r>
                      </m:num>
                      <m:den>
                        <m:r>
                          <a:rPr lang="en-US" sz="2400">
                            <a:solidFill>
                              <a:srgbClr val="000000"/>
                            </a:solidFill>
                            <a:effectLst/>
                            <a:latin typeface="Cambria Math" panose="02040503050406030204" pitchFamily="18" charset="0"/>
                            <a:ea typeface="Times New Roman" panose="02020603050405020304" pitchFamily="18" charset="0"/>
                          </a:rPr>
                          <m:t>∆</m:t>
                        </m:r>
                        <m:r>
                          <m:rPr>
                            <m:sty m:val="p"/>
                          </m:rPr>
                          <a:rPr lang="en-US" sz="2400">
                            <a:solidFill>
                              <a:srgbClr val="000000"/>
                            </a:solidFill>
                            <a:effectLst/>
                            <a:latin typeface="Cambria Math" panose="02040503050406030204" pitchFamily="18" charset="0"/>
                            <a:ea typeface="Times New Roman" panose="02020603050405020304" pitchFamily="18" charset="0"/>
                          </a:rPr>
                          <m:t>t</m:t>
                        </m:r>
                      </m:den>
                    </m:f>
                    <m:r>
                      <a:rPr lang="kk-KZ" sz="2400" i="1">
                        <a:solidFill>
                          <a:srgbClr val="000000"/>
                        </a:solidFill>
                        <a:effectLst/>
                        <a:latin typeface="Cambria Math" panose="02040503050406030204" pitchFamily="18" charset="0"/>
                        <a:ea typeface="Times New Roman" panose="02020603050405020304" pitchFamily="18" charset="0"/>
                      </a:rPr>
                      <m:t>.</m:t>
                    </m:r>
                  </m:oMath>
                </a14:m>
                <a:r>
                  <a:rPr lang="kk-KZ" sz="2400" dirty="0">
                    <a:solidFill>
                      <a:srgbClr val="000000"/>
                    </a:solidFill>
                    <a:effectLst/>
                    <a:latin typeface="Constantia" panose="02030602050306030303" pitchFamily="18" charset="0"/>
                    <a:ea typeface="Times New Roman" panose="02020603050405020304" pitchFamily="18" charset="0"/>
                  </a:rPr>
                  <a:t> 		(8.</a:t>
                </a:r>
                <a:r>
                  <a:rPr lang="en-US" sz="2400" dirty="0">
                    <a:solidFill>
                      <a:srgbClr val="000000"/>
                    </a:solidFill>
                    <a:effectLst/>
                    <a:latin typeface="Constantia" panose="02030602050306030303" pitchFamily="18" charset="0"/>
                    <a:ea typeface="Times New Roman" panose="02020603050405020304" pitchFamily="18" charset="0"/>
                  </a:rPr>
                  <a:t>7</a:t>
                </a:r>
                <a:r>
                  <a:rPr lang="kk-KZ" sz="2400" dirty="0">
                    <a:solidFill>
                      <a:srgbClr val="000000"/>
                    </a:solidFill>
                    <a:effectLst/>
                    <a:latin typeface="Constantia" panose="02030602050306030303" pitchFamily="18" charset="0"/>
                    <a:ea typeface="Times New Roman" panose="02020603050405020304" pitchFamily="18" charset="0"/>
                  </a:rPr>
                  <a:t>)</a:t>
                </a:r>
                <a:endParaRPr lang="ru-RU" sz="1400" dirty="0">
                  <a:effectLst/>
                  <a:latin typeface="Constantia" panose="02030602050306030303" pitchFamily="18" charset="0"/>
                  <a:ea typeface="Times New Roman" panose="02020603050405020304" pitchFamily="18" charset="0"/>
                </a:endParaRPr>
              </a:p>
              <a:p>
                <a:pPr indent="288290" algn="just"/>
                <a:r>
                  <a:rPr lang="en-US" sz="2400" dirty="0">
                    <a:effectLst/>
                    <a:latin typeface="Constantia" panose="02030602050306030303" pitchFamily="18" charset="0"/>
                    <a:ea typeface="Times New Roman" panose="02020603050405020304" pitchFamily="18" charset="0"/>
                  </a:rPr>
                  <a:t> </a:t>
                </a:r>
                <a:endParaRPr lang="ru-RU" sz="1400" dirty="0">
                  <a:effectLst/>
                  <a:latin typeface="Constantia" panose="02030602050306030303" pitchFamily="18" charset="0"/>
                  <a:ea typeface="Times New Roman" panose="02020603050405020304" pitchFamily="18" charset="0"/>
                </a:endParaRPr>
              </a:p>
              <a:p>
                <a:pPr algn="just"/>
                <a:r>
                  <a:rPr lang="en-US" sz="2400" dirty="0" err="1">
                    <a:solidFill>
                      <a:srgbClr val="000000"/>
                    </a:solidFill>
                    <a:effectLst/>
                    <a:latin typeface="Constantia" panose="02030602050306030303" pitchFamily="18" charset="0"/>
                    <a:ea typeface="Times New Roman" panose="02020603050405020304" pitchFamily="18" charset="0"/>
                  </a:rPr>
                  <a:t>ал</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бұрыштық</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үдеудің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алгебралық</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мәні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мынадай</a:t>
                </a:r>
                <a:r>
                  <a:rPr lang="en-US" sz="2400" dirty="0">
                    <a:solidFill>
                      <a:srgbClr val="000000"/>
                    </a:solidFill>
                    <a:effectLst/>
                    <a:latin typeface="Constantia" panose="02030602050306030303" pitchFamily="18" charset="0"/>
                    <a:ea typeface="Times New Roman" panose="02020603050405020304" pitchFamily="18" charset="0"/>
                  </a:rPr>
                  <a:t>:</a:t>
                </a:r>
                <a:endParaRPr lang="ru-RU" sz="1400" dirty="0">
                  <a:effectLst/>
                  <a:latin typeface="Constantia" panose="02030602050306030303" pitchFamily="18" charset="0"/>
                  <a:ea typeface="Times New Roman" panose="02020603050405020304" pitchFamily="18" charset="0"/>
                </a:endParaRPr>
              </a:p>
              <a:p>
                <a:pPr indent="288290" algn="just"/>
                <a:r>
                  <a:rPr lang="en-US" sz="2400" dirty="0">
                    <a:effectLst/>
                    <a:latin typeface="Constantia" panose="02030602050306030303" pitchFamily="18" charset="0"/>
                    <a:ea typeface="Times New Roman" panose="02020603050405020304" pitchFamily="18" charset="0"/>
                  </a:rPr>
                  <a:t> </a:t>
                </a:r>
                <a:endParaRPr lang="ru-RU" sz="1400" dirty="0">
                  <a:effectLst/>
                  <a:latin typeface="Constantia" panose="02030602050306030303" pitchFamily="18" charset="0"/>
                  <a:ea typeface="Times New Roman" panose="02020603050405020304" pitchFamily="18" charset="0"/>
                </a:endParaRPr>
              </a:p>
              <a:p>
                <a:pPr indent="288290" algn="r"/>
                <a14:m>
                  <m:oMath xmlns:m="http://schemas.openxmlformats.org/officeDocument/2006/math">
                    <m:r>
                      <a:rPr lang="kk-KZ" sz="2400" i="1">
                        <a:solidFill>
                          <a:srgbClr val="000000"/>
                        </a:solidFill>
                        <a:effectLst/>
                        <a:latin typeface="Cambria Math" panose="02040503050406030204" pitchFamily="18" charset="0"/>
                        <a:ea typeface="Times New Roman" panose="02020603050405020304" pitchFamily="18" charset="0"/>
                      </a:rPr>
                      <m:t>𝜀</m:t>
                    </m:r>
                    <m:r>
                      <a:rPr lang="kk-KZ" sz="2400" i="1">
                        <a:solidFill>
                          <a:srgbClr val="000000"/>
                        </a:solidFill>
                        <a:effectLst/>
                        <a:latin typeface="Cambria Math" panose="02040503050406030204" pitchFamily="18" charset="0"/>
                        <a:ea typeface="Times New Roman" panose="02020603050405020304" pitchFamily="18" charset="0"/>
                      </a:rPr>
                      <m:t>=</m:t>
                    </m:r>
                    <m:func>
                      <m:funcPr>
                        <m:ctrlPr>
                          <a:rPr lang="ru-RU" sz="2400" i="1">
                            <a:effectLst/>
                            <a:latin typeface="Cambria Math" panose="02040503050406030204" pitchFamily="18" charset="0"/>
                            <a:ea typeface="Times New Roman" panose="02020603050405020304" pitchFamily="18" charset="0"/>
                          </a:rPr>
                        </m:ctrlPr>
                      </m:funcPr>
                      <m:fName>
                        <m:limLow>
                          <m:limLowPr>
                            <m:ctrlPr>
                              <a:rPr lang="ru-RU" sz="2400" i="1">
                                <a:effectLst/>
                                <a:latin typeface="Cambria Math" panose="02040503050406030204" pitchFamily="18" charset="0"/>
                                <a:ea typeface="Times New Roman" panose="02020603050405020304" pitchFamily="18" charset="0"/>
                              </a:rPr>
                            </m:ctrlPr>
                          </m:limLowPr>
                          <m:e>
                            <m:r>
                              <m:rPr>
                                <m:sty m:val="p"/>
                              </m:rPr>
                              <a:rPr lang="en-US" sz="2400">
                                <a:solidFill>
                                  <a:srgbClr val="000000"/>
                                </a:solidFill>
                                <a:effectLst/>
                                <a:latin typeface="Cambria Math" panose="02040503050406030204" pitchFamily="18" charset="0"/>
                                <a:ea typeface="Times New Roman" panose="02020603050405020304" pitchFamily="18" charset="0"/>
                              </a:rPr>
                              <m:t>lim</m:t>
                            </m:r>
                          </m:e>
                          <m:lim>
                            <m:r>
                              <a:rPr lang="en-US" sz="2400">
                                <a:solidFill>
                                  <a:srgbClr val="000000"/>
                                </a:solidFill>
                                <a:effectLst/>
                                <a:latin typeface="Cambria Math" panose="02040503050406030204" pitchFamily="18" charset="0"/>
                                <a:ea typeface="Times New Roman" panose="02020603050405020304" pitchFamily="18" charset="0"/>
                              </a:rPr>
                              <m:t>∆</m:t>
                            </m:r>
                            <m:r>
                              <m:rPr>
                                <m:sty m:val="p"/>
                              </m:rPr>
                              <a:rPr lang="en-US" sz="2400">
                                <a:solidFill>
                                  <a:srgbClr val="000000"/>
                                </a:solidFill>
                                <a:effectLst/>
                                <a:latin typeface="Cambria Math" panose="02040503050406030204" pitchFamily="18" charset="0"/>
                                <a:ea typeface="Times New Roman" panose="02020603050405020304" pitchFamily="18" charset="0"/>
                              </a:rPr>
                              <m:t>t</m:t>
                            </m:r>
                            <m:r>
                              <a:rPr lang="en-US" sz="2400">
                                <a:solidFill>
                                  <a:srgbClr val="000000"/>
                                </a:solidFill>
                                <a:effectLst/>
                                <a:latin typeface="Cambria Math" panose="02040503050406030204" pitchFamily="18" charset="0"/>
                                <a:ea typeface="Times New Roman" panose="02020603050405020304" pitchFamily="18" charset="0"/>
                              </a:rPr>
                              <m:t>→0</m:t>
                            </m:r>
                          </m:lim>
                        </m:limLow>
                      </m:fName>
                      <m:e>
                        <m:f>
                          <m:fPr>
                            <m:ctrlPr>
                              <a:rPr lang="ru-RU" sz="2400" i="1">
                                <a:effectLst/>
                                <a:latin typeface="Cambria Math" panose="02040503050406030204" pitchFamily="18" charset="0"/>
                                <a:ea typeface="Times New Roman" panose="02020603050405020304" pitchFamily="18" charset="0"/>
                              </a:rPr>
                            </m:ctrlPr>
                          </m:fPr>
                          <m:num>
                            <m:r>
                              <a:rPr lang="en-US" sz="2400">
                                <a:solidFill>
                                  <a:srgbClr val="000000"/>
                                </a:solidFill>
                                <a:effectLst/>
                                <a:latin typeface="Cambria Math" panose="02040503050406030204" pitchFamily="18" charset="0"/>
                                <a:ea typeface="Times New Roman" panose="02020603050405020304" pitchFamily="18" charset="0"/>
                              </a:rPr>
                              <m:t>∆</m:t>
                            </m:r>
                            <m:r>
                              <a:rPr lang="en-US" sz="2400" i="1">
                                <a:solidFill>
                                  <a:srgbClr val="000000"/>
                                </a:solidFill>
                                <a:effectLst/>
                                <a:latin typeface="Cambria Math" panose="02040503050406030204" pitchFamily="18" charset="0"/>
                                <a:ea typeface="Times New Roman" panose="02020603050405020304" pitchFamily="18" charset="0"/>
                              </a:rPr>
                              <m:t>𝜔</m:t>
                            </m:r>
                          </m:num>
                          <m:den>
                            <m:r>
                              <a:rPr lang="en-US" sz="2400">
                                <a:solidFill>
                                  <a:srgbClr val="000000"/>
                                </a:solidFill>
                                <a:effectLst/>
                                <a:latin typeface="Cambria Math" panose="02040503050406030204" pitchFamily="18" charset="0"/>
                                <a:ea typeface="Times New Roman" panose="02020603050405020304" pitchFamily="18" charset="0"/>
                              </a:rPr>
                              <m:t>∆</m:t>
                            </m:r>
                            <m:r>
                              <m:rPr>
                                <m:sty m:val="p"/>
                              </m:rPr>
                              <a:rPr lang="en-US" sz="2400">
                                <a:solidFill>
                                  <a:srgbClr val="000000"/>
                                </a:solidFill>
                                <a:effectLst/>
                                <a:latin typeface="Cambria Math" panose="02040503050406030204" pitchFamily="18" charset="0"/>
                                <a:ea typeface="Times New Roman" panose="02020603050405020304" pitchFamily="18" charset="0"/>
                              </a:rPr>
                              <m:t>t</m:t>
                            </m:r>
                          </m:den>
                        </m:f>
                        <m:r>
                          <a:rPr lang="kk-KZ" sz="2400" i="1">
                            <a:solidFill>
                              <a:srgbClr val="000000"/>
                            </a:solidFill>
                            <a:effectLst/>
                            <a:latin typeface="Cambria Math" panose="02040503050406030204" pitchFamily="18" charset="0"/>
                            <a:ea typeface="Times New Roman" panose="02020603050405020304" pitchFamily="18" charset="0"/>
                          </a:rPr>
                          <m:t>=</m:t>
                        </m:r>
                        <m:f>
                          <m:fPr>
                            <m:ctrlPr>
                              <a:rPr lang="ru-RU" sz="2400" i="1">
                                <a:effectLst/>
                                <a:latin typeface="Cambria Math" panose="02040503050406030204" pitchFamily="18" charset="0"/>
                                <a:ea typeface="Times New Roman" panose="02020603050405020304" pitchFamily="18" charset="0"/>
                              </a:rPr>
                            </m:ctrlPr>
                          </m:fPr>
                          <m:num>
                            <m:r>
                              <a:rPr lang="kk-KZ" sz="2400" i="1">
                                <a:solidFill>
                                  <a:srgbClr val="000000"/>
                                </a:solidFill>
                                <a:effectLst/>
                                <a:latin typeface="Cambria Math" panose="02040503050406030204" pitchFamily="18" charset="0"/>
                                <a:ea typeface="Times New Roman" panose="02020603050405020304" pitchFamily="18" charset="0"/>
                              </a:rPr>
                              <m:t>𝑑</m:t>
                            </m:r>
                            <m:r>
                              <a:rPr lang="kk-KZ" sz="2400" i="1">
                                <a:solidFill>
                                  <a:srgbClr val="000000"/>
                                </a:solidFill>
                                <a:effectLst/>
                                <a:latin typeface="Cambria Math" panose="02040503050406030204" pitchFamily="18" charset="0"/>
                                <a:ea typeface="Times New Roman" panose="02020603050405020304" pitchFamily="18" charset="0"/>
                              </a:rPr>
                              <m:t>𝜔</m:t>
                            </m:r>
                          </m:num>
                          <m:den>
                            <m:r>
                              <a:rPr lang="kk-KZ" sz="2400" i="1">
                                <a:solidFill>
                                  <a:srgbClr val="000000"/>
                                </a:solidFill>
                                <a:effectLst/>
                                <a:latin typeface="Cambria Math" panose="02040503050406030204" pitchFamily="18" charset="0"/>
                                <a:ea typeface="Times New Roman" panose="02020603050405020304" pitchFamily="18" charset="0"/>
                              </a:rPr>
                              <m:t>𝑑𝑡</m:t>
                            </m:r>
                          </m:den>
                        </m:f>
                        <m:r>
                          <a:rPr lang="kk-KZ" sz="2400" i="1">
                            <a:solidFill>
                              <a:srgbClr val="000000"/>
                            </a:solidFill>
                            <a:effectLst/>
                            <a:latin typeface="Cambria Math" panose="02040503050406030204" pitchFamily="18" charset="0"/>
                            <a:ea typeface="Times New Roman" panose="02020603050405020304" pitchFamily="18" charset="0"/>
                          </a:rPr>
                          <m:t>=</m:t>
                        </m:r>
                        <m:f>
                          <m:fPr>
                            <m:ctrlPr>
                              <a:rPr lang="ru-RU" sz="2400" i="1">
                                <a:effectLst/>
                                <a:latin typeface="Cambria Math" panose="02040503050406030204" pitchFamily="18" charset="0"/>
                                <a:ea typeface="Times New Roman" panose="02020603050405020304" pitchFamily="18" charset="0"/>
                              </a:rPr>
                            </m:ctrlPr>
                          </m:fPr>
                          <m:num>
                            <m:sSup>
                              <m:sSupPr>
                                <m:ctrlPr>
                                  <a:rPr lang="ru-RU" sz="2400" i="1">
                                    <a:effectLst/>
                                    <a:latin typeface="Cambria Math" panose="02040503050406030204" pitchFamily="18" charset="0"/>
                                    <a:ea typeface="Times New Roman" panose="02020603050405020304" pitchFamily="18" charset="0"/>
                                  </a:rPr>
                                </m:ctrlPr>
                              </m:sSupPr>
                              <m:e>
                                <m:r>
                                  <a:rPr lang="kk-KZ" sz="2400" i="1">
                                    <a:solidFill>
                                      <a:srgbClr val="000000"/>
                                    </a:solidFill>
                                    <a:effectLst/>
                                    <a:latin typeface="Cambria Math" panose="02040503050406030204" pitchFamily="18" charset="0"/>
                                    <a:ea typeface="Times New Roman" panose="02020603050405020304" pitchFamily="18" charset="0"/>
                                  </a:rPr>
                                  <m:t>𝑑</m:t>
                                </m:r>
                              </m:e>
                              <m:sup>
                                <m:r>
                                  <a:rPr lang="kk-KZ" sz="2400" i="1">
                                    <a:solidFill>
                                      <a:srgbClr val="000000"/>
                                    </a:solidFill>
                                    <a:effectLst/>
                                    <a:latin typeface="Cambria Math" panose="02040503050406030204" pitchFamily="18" charset="0"/>
                                    <a:ea typeface="Times New Roman" panose="02020603050405020304" pitchFamily="18" charset="0"/>
                                  </a:rPr>
                                  <m:t>2</m:t>
                                </m:r>
                              </m:sup>
                            </m:sSup>
                            <m:r>
                              <a:rPr lang="kk-KZ" sz="2400" i="1">
                                <a:solidFill>
                                  <a:srgbClr val="000000"/>
                                </a:solidFill>
                                <a:effectLst/>
                                <a:latin typeface="Cambria Math" panose="02040503050406030204" pitchFamily="18" charset="0"/>
                                <a:ea typeface="Times New Roman" panose="02020603050405020304" pitchFamily="18" charset="0"/>
                              </a:rPr>
                              <m:t>𝜑</m:t>
                            </m:r>
                          </m:num>
                          <m:den>
                            <m:r>
                              <a:rPr lang="kk-KZ" sz="2400" i="1">
                                <a:solidFill>
                                  <a:srgbClr val="000000"/>
                                </a:solidFill>
                                <a:effectLst/>
                                <a:latin typeface="Cambria Math" panose="02040503050406030204" pitchFamily="18" charset="0"/>
                                <a:ea typeface="Times New Roman" panose="02020603050405020304" pitchFamily="18" charset="0"/>
                              </a:rPr>
                              <m:t>𝑑</m:t>
                            </m:r>
                            <m:sSup>
                              <m:sSupPr>
                                <m:ctrlPr>
                                  <a:rPr lang="ru-RU" sz="2400" i="1">
                                    <a:effectLst/>
                                    <a:latin typeface="Cambria Math" panose="02040503050406030204" pitchFamily="18" charset="0"/>
                                    <a:ea typeface="Times New Roman" panose="02020603050405020304" pitchFamily="18" charset="0"/>
                                  </a:rPr>
                                </m:ctrlPr>
                              </m:sSupPr>
                              <m:e>
                                <m:r>
                                  <a:rPr lang="kk-KZ" sz="2400" i="1">
                                    <a:solidFill>
                                      <a:srgbClr val="000000"/>
                                    </a:solidFill>
                                    <a:effectLst/>
                                    <a:latin typeface="Cambria Math" panose="02040503050406030204" pitchFamily="18" charset="0"/>
                                    <a:ea typeface="Times New Roman" panose="02020603050405020304" pitchFamily="18" charset="0"/>
                                  </a:rPr>
                                  <m:t>𝑡</m:t>
                                </m:r>
                              </m:e>
                              <m:sup>
                                <m:r>
                                  <a:rPr lang="kk-KZ" sz="2400" i="1">
                                    <a:solidFill>
                                      <a:srgbClr val="000000"/>
                                    </a:solidFill>
                                    <a:effectLst/>
                                    <a:latin typeface="Cambria Math" panose="02040503050406030204" pitchFamily="18" charset="0"/>
                                    <a:ea typeface="Times New Roman" panose="02020603050405020304" pitchFamily="18" charset="0"/>
                                  </a:rPr>
                                  <m:t>2</m:t>
                                </m:r>
                              </m:sup>
                            </m:sSup>
                          </m:den>
                        </m:f>
                      </m:e>
                    </m:func>
                  </m:oMath>
                </a14:m>
                <a:r>
                  <a:rPr lang="en-US" sz="2400" dirty="0">
                    <a:solidFill>
                      <a:srgbClr val="000000"/>
                    </a:solidFill>
                    <a:effectLst/>
                    <a:latin typeface="Constantia" panose="02030602050306030303" pitchFamily="18" charset="0"/>
                    <a:ea typeface="Times New Roman" panose="02020603050405020304" pitchFamily="18" charset="0"/>
                  </a:rPr>
                  <a:t> </a:t>
                </a:r>
                <a:r>
                  <a:rPr lang="kk-KZ" sz="2400" dirty="0">
                    <a:solidFill>
                      <a:srgbClr val="000000"/>
                    </a:solidFill>
                    <a:effectLst/>
                    <a:latin typeface="Constantia" panose="02030602050306030303" pitchFamily="18" charset="0"/>
                    <a:ea typeface="Times New Roman" panose="02020603050405020304" pitchFamily="18" charset="0"/>
                  </a:rPr>
                  <a:t> немесе </a:t>
                </a:r>
                <a14:m>
                  <m:oMath xmlns:m="http://schemas.openxmlformats.org/officeDocument/2006/math">
                    <m:r>
                      <a:rPr lang="kk-KZ" sz="2400" i="1" smtClean="0">
                        <a:solidFill>
                          <a:srgbClr val="000000"/>
                        </a:solidFill>
                        <a:effectLst/>
                        <a:latin typeface="Cambria Math" panose="02040503050406030204" pitchFamily="18" charset="0"/>
                        <a:ea typeface="Times New Roman" panose="02020603050405020304" pitchFamily="18" charset="0"/>
                      </a:rPr>
                      <m:t>𝜀</m:t>
                    </m:r>
                    <m:r>
                      <a:rPr lang="en-US" sz="2400" i="1">
                        <a:solidFill>
                          <a:srgbClr val="000000"/>
                        </a:solidFill>
                        <a:effectLst/>
                        <a:latin typeface="Cambria Math" panose="02040503050406030204" pitchFamily="18" charset="0"/>
                        <a:ea typeface="Times New Roman" panose="02020603050405020304" pitchFamily="18" charset="0"/>
                      </a:rPr>
                      <m:t>=</m:t>
                    </m:r>
                    <m:acc>
                      <m:accPr>
                        <m:chr m:val="̇"/>
                        <m:ctrlPr>
                          <a:rPr lang="ru-RU" sz="2400" i="1">
                            <a:effectLst/>
                            <a:latin typeface="Cambria Math" panose="02040503050406030204" pitchFamily="18" charset="0"/>
                            <a:ea typeface="Times New Roman" panose="02020603050405020304" pitchFamily="18" charset="0"/>
                          </a:rPr>
                        </m:ctrlPr>
                      </m:accPr>
                      <m:e>
                        <m:r>
                          <a:rPr lang="en-US" sz="2400" i="1">
                            <a:solidFill>
                              <a:srgbClr val="000000"/>
                            </a:solidFill>
                            <a:effectLst/>
                            <a:latin typeface="Cambria Math" panose="02040503050406030204" pitchFamily="18" charset="0"/>
                            <a:ea typeface="Times New Roman" panose="02020603050405020304" pitchFamily="18" charset="0"/>
                          </a:rPr>
                          <m:t>𝜔</m:t>
                        </m:r>
                        <m:r>
                          <a:rPr lang="en-US" sz="2400" i="1">
                            <a:solidFill>
                              <a:srgbClr val="000000"/>
                            </a:solidFill>
                            <a:effectLst/>
                            <a:latin typeface="Cambria Math" panose="02040503050406030204" pitchFamily="18" charset="0"/>
                            <a:ea typeface="Times New Roman" panose="02020603050405020304" pitchFamily="18" charset="0"/>
                          </a:rPr>
                          <m:t>=</m:t>
                        </m:r>
                        <m:acc>
                          <m:accPr>
                            <m:chr m:val="̈"/>
                            <m:ctrlPr>
                              <a:rPr lang="ru-RU" sz="2400" i="1">
                                <a:effectLst/>
                                <a:latin typeface="Cambria Math" panose="02040503050406030204" pitchFamily="18" charset="0"/>
                                <a:ea typeface="Times New Roman" panose="02020603050405020304" pitchFamily="18" charset="0"/>
                              </a:rPr>
                            </m:ctrlPr>
                          </m:accPr>
                          <m:e>
                            <m:r>
                              <a:rPr lang="en-US" sz="2400" i="1">
                                <a:solidFill>
                                  <a:srgbClr val="000000"/>
                                </a:solidFill>
                                <a:effectLst/>
                                <a:latin typeface="Cambria Math" panose="02040503050406030204" pitchFamily="18" charset="0"/>
                                <a:ea typeface="Times New Roman" panose="02020603050405020304" pitchFamily="18" charset="0"/>
                              </a:rPr>
                              <m:t>𝜑</m:t>
                            </m:r>
                          </m:e>
                        </m:acc>
                      </m:e>
                    </m:acc>
                  </m:oMath>
                </a14:m>
                <a:r>
                  <a:rPr lang="en-US" sz="2400" dirty="0">
                    <a:solidFill>
                      <a:srgbClr val="000000"/>
                    </a:solidFill>
                    <a:effectLst/>
                    <a:latin typeface="Constantia" panose="02030602050306030303" pitchFamily="18" charset="0"/>
                    <a:ea typeface="Times New Roman" panose="02020603050405020304" pitchFamily="18" charset="0"/>
                  </a:rPr>
                  <a:t>	</a:t>
                </a:r>
                <a:r>
                  <a:rPr lang="kk-KZ" sz="2400" dirty="0">
                    <a:solidFill>
                      <a:srgbClr val="000000"/>
                    </a:solidFill>
                    <a:effectLst/>
                    <a:latin typeface="Constantia" panose="02030602050306030303" pitchFamily="18" charset="0"/>
                    <a:ea typeface="Times New Roman" panose="02020603050405020304" pitchFamily="18" charset="0"/>
                  </a:rPr>
                  <a:t>(8.</a:t>
                </a:r>
                <a:r>
                  <a:rPr lang="en-US" sz="2400" dirty="0">
                    <a:solidFill>
                      <a:srgbClr val="000000"/>
                    </a:solidFill>
                    <a:effectLst/>
                    <a:latin typeface="Constantia" panose="02030602050306030303" pitchFamily="18" charset="0"/>
                    <a:ea typeface="Times New Roman" panose="02020603050405020304" pitchFamily="18" charset="0"/>
                  </a:rPr>
                  <a:t>8</a:t>
                </a:r>
                <a:r>
                  <a:rPr lang="kk-KZ" sz="2400" dirty="0">
                    <a:solidFill>
                      <a:srgbClr val="000000"/>
                    </a:solidFill>
                    <a:effectLst/>
                    <a:latin typeface="Constantia" panose="02030602050306030303" pitchFamily="18" charset="0"/>
                    <a:ea typeface="Times New Roman" panose="02020603050405020304" pitchFamily="18" charset="0"/>
                  </a:rPr>
                  <a:t>)</a:t>
                </a:r>
                <a:endParaRPr lang="ru-RU" sz="1100" dirty="0">
                  <a:effectLst/>
                  <a:latin typeface="Constantia" panose="02030602050306030303" pitchFamily="18" charset="0"/>
                  <a:ea typeface="Times New Roman" panose="02020603050405020304" pitchFamily="18" charset="0"/>
                </a:endParaRPr>
              </a:p>
            </p:txBody>
          </p:sp>
        </mc:Choice>
        <mc:Fallback>
          <p:sp>
            <p:nvSpPr>
              <p:cNvPr id="3" name="TextBox 2">
                <a:extLst>
                  <a:ext uri="{FF2B5EF4-FFF2-40B4-BE49-F238E27FC236}">
                    <a16:creationId xmlns:a16="http://schemas.microsoft.com/office/drawing/2014/main" id="{69727099-FAA2-4388-8922-5A9BB1E1DF32}"/>
                  </a:ext>
                </a:extLst>
              </p:cNvPr>
              <p:cNvSpPr txBox="1">
                <a:spLocks noRot="1" noChangeAspect="1" noMove="1" noResize="1" noEditPoints="1" noAdjustHandles="1" noChangeArrowheads="1" noChangeShapeType="1" noTextEdit="1"/>
              </p:cNvSpPr>
              <p:nvPr/>
            </p:nvSpPr>
            <p:spPr>
              <a:xfrm>
                <a:off x="1115616" y="908720"/>
                <a:ext cx="7344816" cy="4557914"/>
              </a:xfrm>
              <a:prstGeom prst="rect">
                <a:avLst/>
              </a:prstGeom>
              <a:blipFill>
                <a:blip r:embed="rId2"/>
                <a:stretch>
                  <a:fillRect l="-1245" t="-1337" r="-1328"/>
                </a:stretch>
              </a:blipFill>
            </p:spPr>
            <p:txBody>
              <a:bodyPr/>
              <a:lstStyle/>
              <a:p>
                <a:r>
                  <a:rPr lang="ru-RU">
                    <a:noFill/>
                  </a:rPr>
                  <a:t> </a:t>
                </a:r>
              </a:p>
            </p:txBody>
          </p:sp>
        </mc:Fallback>
      </mc:AlternateContent>
    </p:spTree>
    <p:extLst>
      <p:ext uri="{BB962C8B-B14F-4D97-AF65-F5344CB8AC3E}">
        <p14:creationId xmlns:p14="http://schemas.microsoft.com/office/powerpoint/2010/main" val="2514751501"/>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7E92116D-C5A7-4A37-887F-C2E2782136F6}"/>
                  </a:ext>
                </a:extLst>
              </p:cNvPr>
              <p:cNvSpPr txBox="1"/>
              <p:nvPr/>
            </p:nvSpPr>
            <p:spPr>
              <a:xfrm>
                <a:off x="539552" y="548680"/>
                <a:ext cx="8280920" cy="5781776"/>
              </a:xfrm>
              <a:prstGeom prst="rect">
                <a:avLst/>
              </a:prstGeom>
              <a:noFill/>
            </p:spPr>
            <p:txBody>
              <a:bodyPr wrap="square">
                <a:spAutoFit/>
              </a:bodyPr>
              <a:lstStyle/>
              <a:p>
                <a:pPr indent="288290" algn="just"/>
                <a:r>
                  <a:rPr lang="en-US" sz="2000" dirty="0" err="1">
                    <a:solidFill>
                      <a:srgbClr val="000000"/>
                    </a:solidFill>
                    <a:effectLst/>
                    <a:latin typeface="Constantia" panose="02030602050306030303" pitchFamily="18" charset="0"/>
                    <a:ea typeface="Times New Roman" panose="02020603050405020304" pitchFamily="18" charset="0"/>
                  </a:rPr>
                  <a:t>Сонымен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дененің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бұрыштық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үдеуінің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алгебралық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шамасы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бұрыштық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жылдамдықтың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алгебралық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шамасынан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уақыт</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бойынша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алынған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бірінші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туындыға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немесе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айналу</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бұрышынан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алынған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екінші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туындыға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тең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Осы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шаманың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модулін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дененің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бұрыштық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үдеуі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дейтін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боламыз</a:t>
                </a:r>
                <a:r>
                  <a:rPr lang="en-US"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r"/>
                <a14:m>
                  <m:oMath xmlns:m="http://schemas.openxmlformats.org/officeDocument/2006/math">
                    <m:r>
                      <a:rPr lang="kk-KZ" sz="2000" i="1">
                        <a:solidFill>
                          <a:srgbClr val="000000"/>
                        </a:solidFill>
                        <a:effectLst/>
                        <a:latin typeface="Cambria Math" panose="02040503050406030204" pitchFamily="18" charset="0"/>
                        <a:ea typeface="Times New Roman" panose="02020603050405020304" pitchFamily="18" charset="0"/>
                      </a:rPr>
                      <m:t>𝜀</m:t>
                    </m:r>
                    <m:r>
                      <a:rPr lang="kk-KZ" sz="2000" i="1">
                        <a:solidFill>
                          <a:srgbClr val="000000"/>
                        </a:solidFill>
                        <a:effectLst/>
                        <a:latin typeface="Cambria Math" panose="02040503050406030204" pitchFamily="18" charset="0"/>
                        <a:ea typeface="Times New Roman" panose="02020603050405020304" pitchFamily="18" charset="0"/>
                      </a:rPr>
                      <m:t>=</m:t>
                    </m:r>
                    <m:d>
                      <m:dPr>
                        <m:begChr m:val="|"/>
                        <m:endChr m:val="|"/>
                        <m:ctrlPr>
                          <a:rPr lang="ru-RU" sz="2000" i="1">
                            <a:effectLst/>
                            <a:latin typeface="Cambria Math" panose="02040503050406030204" pitchFamily="18" charset="0"/>
                            <a:ea typeface="Times New Roman" panose="02020603050405020304" pitchFamily="18" charset="0"/>
                          </a:rPr>
                        </m:ctrlPr>
                      </m:dPr>
                      <m:e>
                        <m:f>
                          <m:fPr>
                            <m:ctrlPr>
                              <a:rPr lang="ru-RU" sz="2000" i="1">
                                <a:effectLst/>
                                <a:latin typeface="Cambria Math" panose="02040503050406030204" pitchFamily="18" charset="0"/>
                                <a:ea typeface="Times New Roman" panose="02020603050405020304" pitchFamily="18" charset="0"/>
                              </a:rPr>
                            </m:ctrlPr>
                          </m:fPr>
                          <m:num>
                            <m:r>
                              <a:rPr lang="kk-KZ" sz="2000" i="1">
                                <a:solidFill>
                                  <a:srgbClr val="000000"/>
                                </a:solidFill>
                                <a:effectLst/>
                                <a:latin typeface="Cambria Math" panose="02040503050406030204" pitchFamily="18" charset="0"/>
                                <a:ea typeface="Times New Roman" panose="02020603050405020304" pitchFamily="18" charset="0"/>
                              </a:rPr>
                              <m:t>𝑑</m:t>
                            </m:r>
                            <m:r>
                              <a:rPr lang="kk-KZ" sz="2000" i="1">
                                <a:solidFill>
                                  <a:srgbClr val="000000"/>
                                </a:solidFill>
                                <a:effectLst/>
                                <a:latin typeface="Cambria Math" panose="02040503050406030204" pitchFamily="18" charset="0"/>
                                <a:ea typeface="Times New Roman" panose="02020603050405020304" pitchFamily="18" charset="0"/>
                              </a:rPr>
                              <m:t>𝜔</m:t>
                            </m:r>
                          </m:num>
                          <m:den>
                            <m:r>
                              <a:rPr lang="kk-KZ" sz="2000" i="1">
                                <a:solidFill>
                                  <a:srgbClr val="000000"/>
                                </a:solidFill>
                                <a:effectLst/>
                                <a:latin typeface="Cambria Math" panose="02040503050406030204" pitchFamily="18" charset="0"/>
                                <a:ea typeface="Times New Roman" panose="02020603050405020304" pitchFamily="18" charset="0"/>
                              </a:rPr>
                              <m:t>𝑑𝑡</m:t>
                            </m:r>
                          </m:den>
                        </m:f>
                      </m:e>
                    </m:d>
                    <m:r>
                      <a:rPr lang="kk-KZ" sz="2000" i="1">
                        <a:solidFill>
                          <a:srgbClr val="000000"/>
                        </a:solidFill>
                        <a:effectLst/>
                        <a:latin typeface="Cambria Math" panose="02040503050406030204" pitchFamily="18" charset="0"/>
                        <a:ea typeface="Times New Roman" panose="02020603050405020304" pitchFamily="18" charset="0"/>
                      </a:rPr>
                      <m:t>=</m:t>
                    </m:r>
                    <m:d>
                      <m:dPr>
                        <m:begChr m:val="|"/>
                        <m:endChr m:val="|"/>
                        <m:ctrlPr>
                          <a:rPr lang="ru-RU" sz="2000" i="1">
                            <a:effectLst/>
                            <a:latin typeface="Cambria Math" panose="02040503050406030204" pitchFamily="18" charset="0"/>
                            <a:ea typeface="Times New Roman" panose="02020603050405020304" pitchFamily="18" charset="0"/>
                          </a:rPr>
                        </m:ctrlPr>
                      </m:dPr>
                      <m:e>
                        <m:f>
                          <m:fPr>
                            <m:ctrlPr>
                              <a:rPr lang="ru-RU" sz="2000" i="1">
                                <a:effectLst/>
                                <a:latin typeface="Cambria Math" panose="02040503050406030204" pitchFamily="18" charset="0"/>
                                <a:ea typeface="Times New Roman" panose="02020603050405020304" pitchFamily="18" charset="0"/>
                              </a:rPr>
                            </m:ctrlPr>
                          </m:fPr>
                          <m:num>
                            <m:sSup>
                              <m:sSupPr>
                                <m:ctrlPr>
                                  <a:rPr lang="ru-RU" sz="2000" i="1">
                                    <a:effectLst/>
                                    <a:latin typeface="Cambria Math" panose="02040503050406030204" pitchFamily="18" charset="0"/>
                                    <a:ea typeface="Times New Roman" panose="02020603050405020304" pitchFamily="18" charset="0"/>
                                  </a:rPr>
                                </m:ctrlPr>
                              </m:sSupPr>
                              <m:e>
                                <m:r>
                                  <a:rPr lang="kk-KZ" sz="2000" i="1">
                                    <a:solidFill>
                                      <a:srgbClr val="000000"/>
                                    </a:solidFill>
                                    <a:effectLst/>
                                    <a:latin typeface="Cambria Math" panose="02040503050406030204" pitchFamily="18" charset="0"/>
                                    <a:ea typeface="Times New Roman" panose="02020603050405020304" pitchFamily="18" charset="0"/>
                                  </a:rPr>
                                  <m:t>𝑑</m:t>
                                </m:r>
                              </m:e>
                              <m:sup>
                                <m:r>
                                  <a:rPr lang="kk-KZ" sz="2000" i="1">
                                    <a:solidFill>
                                      <a:srgbClr val="000000"/>
                                    </a:solidFill>
                                    <a:effectLst/>
                                    <a:latin typeface="Cambria Math" panose="02040503050406030204" pitchFamily="18" charset="0"/>
                                    <a:ea typeface="Times New Roman" panose="02020603050405020304" pitchFamily="18" charset="0"/>
                                  </a:rPr>
                                  <m:t>2</m:t>
                                </m:r>
                              </m:sup>
                            </m:sSup>
                            <m:r>
                              <a:rPr lang="kk-KZ" sz="2000" i="1">
                                <a:solidFill>
                                  <a:srgbClr val="000000"/>
                                </a:solidFill>
                                <a:effectLst/>
                                <a:latin typeface="Cambria Math" panose="02040503050406030204" pitchFamily="18" charset="0"/>
                                <a:ea typeface="Times New Roman" panose="02020603050405020304" pitchFamily="18" charset="0"/>
                              </a:rPr>
                              <m:t>𝜑</m:t>
                            </m:r>
                          </m:num>
                          <m:den>
                            <m:r>
                              <a:rPr lang="kk-KZ" sz="2000" i="1">
                                <a:solidFill>
                                  <a:srgbClr val="000000"/>
                                </a:solidFill>
                                <a:effectLst/>
                                <a:latin typeface="Cambria Math" panose="02040503050406030204" pitchFamily="18" charset="0"/>
                                <a:ea typeface="Times New Roman" panose="02020603050405020304" pitchFamily="18" charset="0"/>
                              </a:rPr>
                              <m:t>𝑑</m:t>
                            </m:r>
                            <m:sSup>
                              <m:sSupPr>
                                <m:ctrlPr>
                                  <a:rPr lang="ru-RU" sz="2000" i="1">
                                    <a:effectLst/>
                                    <a:latin typeface="Cambria Math" panose="02040503050406030204" pitchFamily="18" charset="0"/>
                                    <a:ea typeface="Times New Roman" panose="02020603050405020304" pitchFamily="18" charset="0"/>
                                  </a:rPr>
                                </m:ctrlPr>
                              </m:sSupPr>
                              <m:e>
                                <m:r>
                                  <a:rPr lang="kk-KZ" sz="2000" i="1">
                                    <a:solidFill>
                                      <a:srgbClr val="000000"/>
                                    </a:solidFill>
                                    <a:effectLst/>
                                    <a:latin typeface="Cambria Math" panose="02040503050406030204" pitchFamily="18" charset="0"/>
                                    <a:ea typeface="Times New Roman" panose="02020603050405020304" pitchFamily="18" charset="0"/>
                                  </a:rPr>
                                  <m:t>𝑡</m:t>
                                </m:r>
                              </m:e>
                              <m:sup>
                                <m:r>
                                  <a:rPr lang="kk-KZ" sz="2000" i="1">
                                    <a:solidFill>
                                      <a:srgbClr val="000000"/>
                                    </a:solidFill>
                                    <a:effectLst/>
                                    <a:latin typeface="Cambria Math" panose="02040503050406030204" pitchFamily="18" charset="0"/>
                                    <a:ea typeface="Times New Roman" panose="02020603050405020304" pitchFamily="18" charset="0"/>
                                  </a:rPr>
                                  <m:t>2</m:t>
                                </m:r>
                              </m:sup>
                            </m:sSup>
                          </m:den>
                        </m:f>
                      </m:e>
                    </m:d>
                  </m:oMath>
                </a14:m>
                <a:r>
                  <a:rPr lang="kk-KZ" sz="2000" dirty="0">
                    <a:solidFill>
                      <a:srgbClr val="000000"/>
                    </a:solidFill>
                    <a:effectLst/>
                    <a:latin typeface="Constantia" panose="02030602050306030303" pitchFamily="18" charset="0"/>
                    <a:ea typeface="Times New Roman" panose="02020603050405020304" pitchFamily="18" charset="0"/>
                  </a:rPr>
                  <a:t>  немесе </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r>
                      <a:rPr lang="kk-KZ" sz="2000" i="1">
                        <a:solidFill>
                          <a:srgbClr val="000000"/>
                        </a:solidFill>
                        <a:effectLst/>
                        <a:latin typeface="Cambria Math" panose="02040503050406030204" pitchFamily="18" charset="0"/>
                        <a:ea typeface="Times New Roman" panose="02020603050405020304" pitchFamily="18" charset="0"/>
                      </a:rPr>
                      <m:t>𝜀</m:t>
                    </m:r>
                    <m:r>
                      <a:rPr lang="en-US" sz="2000" i="1">
                        <a:solidFill>
                          <a:srgbClr val="000000"/>
                        </a:solidFill>
                        <a:effectLst/>
                        <a:latin typeface="Cambria Math" panose="02040503050406030204" pitchFamily="18" charset="0"/>
                        <a:ea typeface="Times New Roman" panose="02020603050405020304" pitchFamily="18" charset="0"/>
                      </a:rPr>
                      <m:t>=</m:t>
                    </m:r>
                    <m:d>
                      <m:dPr>
                        <m:begChr m:val="|"/>
                        <m:endChr m:val="|"/>
                        <m:ctrlPr>
                          <a:rPr lang="ru-RU" sz="2000" i="1">
                            <a:effectLst/>
                            <a:latin typeface="Cambria Math" panose="02040503050406030204" pitchFamily="18" charset="0"/>
                            <a:ea typeface="Times New Roman" panose="02020603050405020304" pitchFamily="18" charset="0"/>
                          </a:rPr>
                        </m:ctrlPr>
                      </m:dPr>
                      <m:e>
                        <m:acc>
                          <m:accPr>
                            <m:chr m:val="̇"/>
                            <m:ctrlPr>
                              <a:rPr lang="ru-RU" sz="2000" i="1">
                                <a:effectLst/>
                                <a:latin typeface="Cambria Math" panose="02040503050406030204" pitchFamily="18" charset="0"/>
                                <a:ea typeface="Times New Roman" panose="02020603050405020304" pitchFamily="18" charset="0"/>
                              </a:rPr>
                            </m:ctrlPr>
                          </m:accPr>
                          <m:e>
                            <m:r>
                              <a:rPr lang="en-US" sz="2000" i="1">
                                <a:solidFill>
                                  <a:srgbClr val="000000"/>
                                </a:solidFill>
                                <a:effectLst/>
                                <a:latin typeface="Cambria Math" panose="02040503050406030204" pitchFamily="18" charset="0"/>
                                <a:ea typeface="Times New Roman" panose="02020603050405020304" pitchFamily="18" charset="0"/>
                              </a:rPr>
                              <m:t>𝜔</m:t>
                            </m:r>
                          </m:e>
                        </m:acc>
                      </m:e>
                    </m:d>
                    <m:r>
                      <a:rPr lang="en-US" sz="2000" i="1">
                        <a:solidFill>
                          <a:srgbClr val="000000"/>
                        </a:solidFill>
                        <a:effectLst/>
                        <a:latin typeface="Cambria Math" panose="02040503050406030204" pitchFamily="18" charset="0"/>
                        <a:ea typeface="Times New Roman" panose="02020603050405020304" pitchFamily="18" charset="0"/>
                      </a:rPr>
                      <m:t>=</m:t>
                    </m:r>
                    <m:d>
                      <m:dPr>
                        <m:begChr m:val="|"/>
                        <m:endChr m:val="|"/>
                        <m:ctrlPr>
                          <a:rPr lang="ru-RU" sz="2000" i="1">
                            <a:effectLst/>
                            <a:latin typeface="Cambria Math" panose="02040503050406030204" pitchFamily="18" charset="0"/>
                            <a:ea typeface="Times New Roman" panose="02020603050405020304" pitchFamily="18" charset="0"/>
                          </a:rPr>
                        </m:ctrlPr>
                      </m:dPr>
                      <m:e>
                        <m:acc>
                          <m:accPr>
                            <m:chr m:val="̈"/>
                            <m:ctrlPr>
                              <a:rPr lang="ru-RU" sz="2000" i="1">
                                <a:effectLst/>
                                <a:latin typeface="Cambria Math" panose="02040503050406030204" pitchFamily="18" charset="0"/>
                                <a:ea typeface="Times New Roman" panose="02020603050405020304" pitchFamily="18" charset="0"/>
                              </a:rPr>
                            </m:ctrlPr>
                          </m:accPr>
                          <m:e>
                            <m:r>
                              <a:rPr lang="en-US" sz="2000" i="1">
                                <a:solidFill>
                                  <a:srgbClr val="000000"/>
                                </a:solidFill>
                                <a:effectLst/>
                                <a:latin typeface="Cambria Math" panose="02040503050406030204" pitchFamily="18" charset="0"/>
                                <a:ea typeface="Times New Roman" panose="02020603050405020304" pitchFamily="18" charset="0"/>
                              </a:rPr>
                              <m:t>𝜑</m:t>
                            </m:r>
                          </m:e>
                        </m:acc>
                      </m:e>
                    </m:d>
                    <m:r>
                      <a:rPr lang="en-US" sz="2000" i="1">
                        <a:solidFill>
                          <a:srgbClr val="000000"/>
                        </a:solidFill>
                        <a:effectLst/>
                        <a:latin typeface="Cambria Math" panose="02040503050406030204" pitchFamily="18" charset="0"/>
                        <a:ea typeface="Times New Roman" panose="02020603050405020304" pitchFamily="18" charset="0"/>
                      </a:rPr>
                      <m:t>.</m:t>
                    </m:r>
                  </m:oMath>
                </a14:m>
                <a:r>
                  <a:rPr lang="kk-KZ" sz="2000" dirty="0">
                    <a:solidFill>
                      <a:srgbClr val="000000"/>
                    </a:solidFill>
                    <a:effectLst/>
                    <a:latin typeface="Constantia" panose="02030602050306030303" pitchFamily="18" charset="0"/>
                    <a:ea typeface="Times New Roman" panose="02020603050405020304" pitchFamily="18" charset="0"/>
                  </a:rPr>
                  <a:t>	</a:t>
                </a:r>
                <a:r>
                  <a:rPr lang="en-US" sz="2000" dirty="0">
                    <a:solidFill>
                      <a:srgbClr val="000000"/>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(8.</a:t>
                </a:r>
                <a:r>
                  <a:rPr lang="en-US" sz="2000" dirty="0">
                    <a:solidFill>
                      <a:srgbClr val="000000"/>
                    </a:solidFill>
                    <a:effectLst/>
                    <a:latin typeface="Constantia" panose="02030602050306030303" pitchFamily="18" charset="0"/>
                    <a:ea typeface="Times New Roman" panose="02020603050405020304" pitchFamily="18" charset="0"/>
                  </a:rPr>
                  <a:t>9</a:t>
                </a:r>
                <a:r>
                  <a:rPr lang="kk-KZ"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err="1">
                    <a:solidFill>
                      <a:srgbClr val="000000"/>
                    </a:solidFill>
                    <a:effectLst/>
                    <a:latin typeface="Constantia" panose="02030602050306030303" pitchFamily="18" charset="0"/>
                    <a:ea typeface="Times New Roman" panose="02020603050405020304" pitchFamily="18" charset="0"/>
                  </a:rPr>
                  <a:t>Бұрыштық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үдеудің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өлшем</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бірлігі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i="1" dirty="0" err="1">
                    <a:solidFill>
                      <a:srgbClr val="000000"/>
                    </a:solidFill>
                    <a:effectLst/>
                    <a:latin typeface="Constantia" panose="02030602050306030303" pitchFamily="18" charset="0"/>
                    <a:ea typeface="Times New Roman" panose="02020603050405020304" pitchFamily="18" charset="0"/>
                  </a:rPr>
                  <a:t>рад</a:t>
                </a:r>
                <a:r>
                  <a:rPr lang="en-US" sz="2000" i="1" dirty="0">
                    <a:solidFill>
                      <a:srgbClr val="000000"/>
                    </a:solidFill>
                    <a:effectLst/>
                    <a:latin typeface="Constantia" panose="02030602050306030303" pitchFamily="18" charset="0"/>
                    <a:ea typeface="Times New Roman" panose="02020603050405020304" pitchFamily="18" charset="0"/>
                  </a:rPr>
                  <a:t>/с</a:t>
                </a:r>
                <a:r>
                  <a:rPr lang="en-US" sz="2000" i="1" baseline="30000" dirty="0">
                    <a:solidFill>
                      <a:srgbClr val="000000"/>
                    </a:solidFill>
                    <a:effectLst/>
                    <a:latin typeface="Constantia" panose="02030602050306030303" pitchFamily="18" charset="0"/>
                    <a:ea typeface="Times New Roman" panose="02020603050405020304" pitchFamily="18" charset="0"/>
                  </a:rPr>
                  <a:t>2</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немесе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i="1" dirty="0">
                    <a:solidFill>
                      <a:srgbClr val="000000"/>
                    </a:solidFill>
                    <a:effectLst/>
                    <a:latin typeface="Constantia" panose="02030602050306030303" pitchFamily="18" charset="0"/>
                    <a:ea typeface="Times New Roman" panose="02020603050405020304" pitchFamily="18" charset="0"/>
                  </a:rPr>
                  <a:t>1/с</a:t>
                </a:r>
                <a:r>
                  <a:rPr lang="en-US" sz="2000" i="1" baseline="30000" dirty="0">
                    <a:solidFill>
                      <a:srgbClr val="000000"/>
                    </a:solidFill>
                    <a:effectLst/>
                    <a:latin typeface="Constantia" panose="02030602050306030303" pitchFamily="18" charset="0"/>
                    <a:ea typeface="Times New Roman" panose="02020603050405020304" pitchFamily="18" charset="0"/>
                  </a:rPr>
                  <a:t>2</a:t>
                </a:r>
                <a:r>
                  <a:rPr lang="en-US" sz="2000" i="1" dirty="0">
                    <a:solidFill>
                      <a:srgbClr val="000000"/>
                    </a:solidFill>
                    <a:effectLst/>
                    <a:latin typeface="Constantia" panose="02030602050306030303" pitchFamily="18" charset="0"/>
                    <a:ea typeface="Times New Roman" panose="02020603050405020304" pitchFamily="18" charset="0"/>
                  </a:rPr>
                  <a:t> (с</a:t>
                </a:r>
                <a:r>
                  <a:rPr lang="en-US" sz="2000" i="1" baseline="30000" dirty="0">
                    <a:solidFill>
                      <a:srgbClr val="000000"/>
                    </a:solidFill>
                    <a:effectLst/>
                    <a:latin typeface="Constantia" panose="02030602050306030303" pitchFamily="18" charset="0"/>
                    <a:ea typeface="Times New Roman" panose="02020603050405020304" pitchFamily="18" charset="0"/>
                  </a:rPr>
                  <a:t>−2</a:t>
                </a:r>
                <a:r>
                  <a:rPr lang="en-US" sz="2000" i="1" dirty="0">
                    <a:solidFill>
                      <a:srgbClr val="000000"/>
                    </a:solidFill>
                    <a:effectLst/>
                    <a:latin typeface="Constantia" panose="02030602050306030303" pitchFamily="18" charset="0"/>
                    <a:ea typeface="Times New Roman" panose="02020603050405020304" pitchFamily="18" charset="0"/>
                  </a:rPr>
                  <a:t>).</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Техникалық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есептеулерде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көбінесе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бұрыштық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жылдамдықтың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орнына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i="1" dirty="0">
                    <a:solidFill>
                      <a:srgbClr val="000000"/>
                    </a:solidFill>
                    <a:effectLst/>
                    <a:latin typeface="Constantia" panose="02030602050306030303" pitchFamily="18" charset="0"/>
                    <a:ea typeface="Times New Roman" panose="02020603050405020304" pitchFamily="18" charset="0"/>
                  </a:rPr>
                  <a:t>n</a:t>
                </a:r>
                <a:r>
                  <a:rPr lang="en-US" sz="2000" dirty="0">
                    <a:solidFill>
                      <a:srgbClr val="000000"/>
                    </a:solidFill>
                    <a:effectLst/>
                    <a:latin typeface="Constantia" panose="02030602050306030303" pitchFamily="18" charset="0"/>
                    <a:ea typeface="Times New Roman" panose="02020603050405020304" pitchFamily="18" charset="0"/>
                  </a:rPr>
                  <a:t> – </a:t>
                </a:r>
                <a:r>
                  <a:rPr lang="en-US" sz="2000" dirty="0" err="1">
                    <a:solidFill>
                      <a:srgbClr val="000000"/>
                    </a:solidFill>
                    <a:effectLst/>
                    <a:latin typeface="Constantia" panose="02030602050306030303" pitchFamily="18" charset="0"/>
                    <a:ea typeface="Times New Roman" panose="02020603050405020304" pitchFamily="18" charset="0"/>
                  </a:rPr>
                  <a:t>дененің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минутына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жасайтын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айналу</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санын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ал</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айналу</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бұрышының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орнына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i="1" dirty="0">
                    <a:solidFill>
                      <a:srgbClr val="000000"/>
                    </a:solidFill>
                    <a:effectLst/>
                    <a:latin typeface="Constantia" panose="02030602050306030303" pitchFamily="18" charset="0"/>
                    <a:ea typeface="Times New Roman" panose="02020603050405020304" pitchFamily="18" charset="0"/>
                  </a:rPr>
                  <a:t>N</a:t>
                </a:r>
                <a:r>
                  <a:rPr lang="en-US" sz="2000" dirty="0">
                    <a:solidFill>
                      <a:srgbClr val="000000"/>
                    </a:solidFill>
                    <a:effectLst/>
                    <a:latin typeface="Constantia" panose="02030602050306030303" pitchFamily="18" charset="0"/>
                    <a:ea typeface="Times New Roman" panose="02020603050405020304" pitchFamily="18" charset="0"/>
                  </a:rPr>
                  <a:t> – </a:t>
                </a:r>
                <a:r>
                  <a:rPr lang="en-US" sz="2000" dirty="0" err="1">
                    <a:solidFill>
                      <a:srgbClr val="000000"/>
                    </a:solidFill>
                    <a:effectLst/>
                    <a:latin typeface="Constantia" panose="02030602050306030303" pitchFamily="18" charset="0"/>
                    <a:ea typeface="Times New Roman" panose="02020603050405020304" pitchFamily="18" charset="0"/>
                  </a:rPr>
                  <a:t>айналу</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санын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қолданады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Дене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бір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айналғанда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i="1" dirty="0">
                    <a:solidFill>
                      <a:srgbClr val="000000"/>
                    </a:solidFill>
                    <a:effectLst/>
                    <a:latin typeface="Constantia" panose="02030602050306030303" pitchFamily="18" charset="0"/>
                    <a:ea typeface="Times New Roman" panose="02020603050405020304" pitchFamily="18" charset="0"/>
                  </a:rPr>
                  <a:t>2π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бұрышқа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бұрылатынын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ал</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бір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минутта</a:t>
                </a:r>
                <a:r>
                  <a:rPr lang="en-US" sz="2000" dirty="0">
                    <a:solidFill>
                      <a:srgbClr val="000000"/>
                    </a:solidFill>
                    <a:effectLst/>
                    <a:latin typeface="Constantia" panose="02030602050306030303" pitchFamily="18" charset="0"/>
                    <a:ea typeface="Times New Roman" panose="02020603050405020304" pitchFamily="18" charset="0"/>
                  </a:rPr>
                  <a:t> 60 </a:t>
                </a:r>
                <a:r>
                  <a:rPr lang="en-US" sz="2000" dirty="0" err="1">
                    <a:solidFill>
                      <a:srgbClr val="000000"/>
                    </a:solidFill>
                    <a:effectLst/>
                    <a:latin typeface="Constantia" panose="02030602050306030303" pitchFamily="18" charset="0"/>
                    <a:ea typeface="Times New Roman" panose="02020603050405020304" pitchFamily="18" charset="0"/>
                  </a:rPr>
                  <a:t>секунд</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бар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екенін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ескерсек</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бұл</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шамалардың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арасындағы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келесі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байланыстарды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аламыз</a:t>
                </a:r>
                <a:r>
                  <a:rPr lang="en-US"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r"/>
                <a14:m>
                  <m:oMath xmlns:m="http://schemas.openxmlformats.org/officeDocument/2006/math">
                    <m:r>
                      <a:rPr lang="kk-KZ" sz="2000" i="1">
                        <a:solidFill>
                          <a:srgbClr val="000000"/>
                        </a:solidFill>
                        <a:effectLst/>
                        <a:latin typeface="Cambria Math" panose="02040503050406030204" pitchFamily="18" charset="0"/>
                        <a:ea typeface="Times New Roman" panose="02020603050405020304" pitchFamily="18" charset="0"/>
                      </a:rPr>
                      <m:t>𝜔</m:t>
                    </m:r>
                    <m:r>
                      <a:rPr lang="kk-KZ" sz="2000" i="1">
                        <a:solidFill>
                          <a:srgbClr val="000000"/>
                        </a:solidFill>
                        <a:effectLst/>
                        <a:latin typeface="Cambria Math" panose="02040503050406030204" pitchFamily="18" charset="0"/>
                        <a:ea typeface="Times New Roman" panose="02020603050405020304" pitchFamily="18" charset="0"/>
                      </a:rPr>
                      <m:t>=</m:t>
                    </m:r>
                    <m:f>
                      <m:fPr>
                        <m:ctrlPr>
                          <a:rPr lang="ru-RU" sz="2000" i="1">
                            <a:effectLst/>
                            <a:latin typeface="Cambria Math" panose="02040503050406030204" pitchFamily="18" charset="0"/>
                            <a:ea typeface="Times New Roman" panose="02020603050405020304" pitchFamily="18" charset="0"/>
                          </a:rPr>
                        </m:ctrlPr>
                      </m:fPr>
                      <m:num>
                        <m:r>
                          <a:rPr lang="en-US" sz="2000">
                            <a:solidFill>
                              <a:srgbClr val="000000"/>
                            </a:solidFill>
                            <a:effectLst/>
                            <a:latin typeface="Cambria Math" panose="02040503050406030204" pitchFamily="18" charset="0"/>
                            <a:ea typeface="Times New Roman" panose="02020603050405020304" pitchFamily="18" charset="0"/>
                          </a:rPr>
                          <m:t>2</m:t>
                        </m:r>
                        <m:r>
                          <a:rPr lang="en-US" sz="2000" i="1">
                            <a:solidFill>
                              <a:srgbClr val="000000"/>
                            </a:solidFill>
                            <a:effectLst/>
                            <a:latin typeface="Cambria Math" panose="02040503050406030204" pitchFamily="18" charset="0"/>
                            <a:ea typeface="Times New Roman" panose="02020603050405020304" pitchFamily="18" charset="0"/>
                          </a:rPr>
                          <m:t>𝜋</m:t>
                        </m:r>
                        <m:r>
                          <m:rPr>
                            <m:sty m:val="p"/>
                          </m:rPr>
                          <a:rPr lang="en-US" sz="2000">
                            <a:solidFill>
                              <a:srgbClr val="000000"/>
                            </a:solidFill>
                            <a:effectLst/>
                            <a:latin typeface="Cambria Math" panose="02040503050406030204" pitchFamily="18" charset="0"/>
                            <a:ea typeface="Times New Roman" panose="02020603050405020304" pitchFamily="18" charset="0"/>
                          </a:rPr>
                          <m:t>n</m:t>
                        </m:r>
                      </m:num>
                      <m:den>
                        <m:r>
                          <a:rPr lang="en-US" sz="2000">
                            <a:solidFill>
                              <a:srgbClr val="000000"/>
                            </a:solidFill>
                            <a:effectLst/>
                            <a:latin typeface="Cambria Math" panose="02040503050406030204" pitchFamily="18" charset="0"/>
                            <a:ea typeface="Times New Roman" panose="02020603050405020304" pitchFamily="18" charset="0"/>
                          </a:rPr>
                          <m:t>60</m:t>
                        </m:r>
                      </m:den>
                    </m:f>
                    <m:r>
                      <a:rPr lang="kk-KZ" sz="2000" i="1">
                        <a:solidFill>
                          <a:srgbClr val="000000"/>
                        </a:solidFill>
                        <a:effectLst/>
                        <a:latin typeface="Cambria Math" panose="02040503050406030204" pitchFamily="18" charset="0"/>
                        <a:ea typeface="Times New Roman" panose="02020603050405020304" pitchFamily="18" charset="0"/>
                      </a:rPr>
                      <m:t>=</m:t>
                    </m:r>
                    <m:f>
                      <m:fPr>
                        <m:ctrlPr>
                          <a:rPr lang="ru-RU" sz="2000" i="1">
                            <a:effectLst/>
                            <a:latin typeface="Cambria Math" panose="02040503050406030204" pitchFamily="18" charset="0"/>
                            <a:ea typeface="Times New Roman" panose="02020603050405020304" pitchFamily="18" charset="0"/>
                          </a:rPr>
                        </m:ctrlPr>
                      </m:fPr>
                      <m:num>
                        <m:r>
                          <a:rPr lang="en-US" sz="2000" i="1">
                            <a:solidFill>
                              <a:srgbClr val="000000"/>
                            </a:solidFill>
                            <a:effectLst/>
                            <a:latin typeface="Cambria Math" panose="02040503050406030204" pitchFamily="18" charset="0"/>
                            <a:ea typeface="Times New Roman" panose="02020603050405020304" pitchFamily="18" charset="0"/>
                          </a:rPr>
                          <m:t>𝜋</m:t>
                        </m:r>
                        <m:r>
                          <m:rPr>
                            <m:sty m:val="p"/>
                          </m:rPr>
                          <a:rPr lang="en-US" sz="2000">
                            <a:solidFill>
                              <a:srgbClr val="000000"/>
                            </a:solidFill>
                            <a:effectLst/>
                            <a:latin typeface="Cambria Math" panose="02040503050406030204" pitchFamily="18" charset="0"/>
                            <a:ea typeface="Times New Roman" panose="02020603050405020304" pitchFamily="18" charset="0"/>
                          </a:rPr>
                          <m:t>n</m:t>
                        </m:r>
                      </m:num>
                      <m:den>
                        <m:r>
                          <a:rPr lang="en-US" sz="2000">
                            <a:solidFill>
                              <a:srgbClr val="000000"/>
                            </a:solidFill>
                            <a:effectLst/>
                            <a:latin typeface="Cambria Math" panose="02040503050406030204" pitchFamily="18" charset="0"/>
                            <a:ea typeface="Times New Roman" panose="02020603050405020304" pitchFamily="18" charset="0"/>
                          </a:rPr>
                          <m:t>30</m:t>
                        </m:r>
                      </m:den>
                    </m:f>
                    <m:r>
                      <a:rPr lang="kk-KZ" sz="2000" i="1">
                        <a:solidFill>
                          <a:srgbClr val="000000"/>
                        </a:solidFill>
                        <a:effectLst/>
                        <a:latin typeface="Cambria Math" panose="02040503050406030204" pitchFamily="18" charset="0"/>
                        <a:ea typeface="Times New Roman" panose="02020603050405020304" pitchFamily="18" charset="0"/>
                      </a:rPr>
                      <m:t>.</m:t>
                    </m:r>
                  </m:oMath>
                </a14:m>
                <a:r>
                  <a:rPr lang="kk-KZ" sz="2000" dirty="0">
                    <a:solidFill>
                      <a:srgbClr val="000000"/>
                    </a:solidFill>
                    <a:effectLst/>
                    <a:latin typeface="Constantia" panose="02030602050306030303" pitchFamily="18" charset="0"/>
                    <a:ea typeface="Times New Roman" panose="02020603050405020304" pitchFamily="18" charset="0"/>
                  </a:rPr>
                  <a:t> </a:t>
                </a:r>
                <a:r>
                  <a:rPr lang="en-US" sz="2000" dirty="0">
                    <a:solidFill>
                      <a:srgbClr val="000000"/>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және</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r>
                      <a:rPr lang="en-US" sz="2000" i="1">
                        <a:solidFill>
                          <a:srgbClr val="000000"/>
                        </a:solidFill>
                        <a:effectLst/>
                        <a:latin typeface="Cambria Math" panose="02040503050406030204" pitchFamily="18" charset="0"/>
                        <a:ea typeface="Times New Roman" panose="02020603050405020304" pitchFamily="18" charset="0"/>
                      </a:rPr>
                      <m:t>𝜑</m:t>
                    </m:r>
                    <m:r>
                      <a:rPr lang="en-US" sz="2000" i="1">
                        <a:solidFill>
                          <a:srgbClr val="000000"/>
                        </a:solidFill>
                        <a:effectLst/>
                        <a:latin typeface="Cambria Math" panose="02040503050406030204" pitchFamily="18" charset="0"/>
                        <a:ea typeface="Times New Roman" panose="02020603050405020304" pitchFamily="18" charset="0"/>
                      </a:rPr>
                      <m:t>=2</m:t>
                    </m:r>
                    <m:r>
                      <a:rPr lang="en-US" sz="2000" i="1">
                        <a:solidFill>
                          <a:srgbClr val="000000"/>
                        </a:solidFill>
                        <a:effectLst/>
                        <a:latin typeface="Cambria Math" panose="02040503050406030204" pitchFamily="18" charset="0"/>
                        <a:ea typeface="Times New Roman" panose="02020603050405020304" pitchFamily="18" charset="0"/>
                      </a:rPr>
                      <m:t>𝜋</m:t>
                    </m:r>
                    <m:r>
                      <a:rPr lang="en-US" sz="2000" i="1">
                        <a:solidFill>
                          <a:srgbClr val="000000"/>
                        </a:solidFill>
                        <a:effectLst/>
                        <a:latin typeface="Cambria Math" panose="02040503050406030204" pitchFamily="18" charset="0"/>
                        <a:ea typeface="Times New Roman" panose="02020603050405020304" pitchFamily="18" charset="0"/>
                      </a:rPr>
                      <m:t>𝑁</m:t>
                    </m:r>
                  </m:oMath>
                </a14:m>
                <a:r>
                  <a:rPr lang="en-US" sz="2000" dirty="0">
                    <a:solidFill>
                      <a:srgbClr val="000000"/>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(8.</a:t>
                </a:r>
                <a:r>
                  <a:rPr lang="en-US" sz="2000" dirty="0">
                    <a:solidFill>
                      <a:srgbClr val="000000"/>
                    </a:solidFill>
                    <a:effectLst/>
                    <a:latin typeface="Constantia" panose="02030602050306030303" pitchFamily="18" charset="0"/>
                    <a:ea typeface="Times New Roman" panose="02020603050405020304" pitchFamily="18" charset="0"/>
                  </a:rPr>
                  <a:t>10</a:t>
                </a:r>
                <a:r>
                  <a:rPr lang="kk-KZ"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p:txBody>
          </p:sp>
        </mc:Choice>
        <mc:Fallback>
          <p:sp>
            <p:nvSpPr>
              <p:cNvPr id="3" name="TextBox 2">
                <a:extLst>
                  <a:ext uri="{FF2B5EF4-FFF2-40B4-BE49-F238E27FC236}">
                    <a16:creationId xmlns:a16="http://schemas.microsoft.com/office/drawing/2014/main" id="{7E92116D-C5A7-4A37-887F-C2E2782136F6}"/>
                  </a:ext>
                </a:extLst>
              </p:cNvPr>
              <p:cNvSpPr txBox="1">
                <a:spLocks noRot="1" noChangeAspect="1" noMove="1" noResize="1" noEditPoints="1" noAdjustHandles="1" noChangeArrowheads="1" noChangeShapeType="1" noTextEdit="1"/>
              </p:cNvSpPr>
              <p:nvPr/>
            </p:nvSpPr>
            <p:spPr>
              <a:xfrm>
                <a:off x="539552" y="548680"/>
                <a:ext cx="8280920" cy="5781776"/>
              </a:xfrm>
              <a:prstGeom prst="rect">
                <a:avLst/>
              </a:prstGeom>
              <a:blipFill>
                <a:blip r:embed="rId2"/>
                <a:stretch>
                  <a:fillRect l="-810" t="-738" r="-736"/>
                </a:stretch>
              </a:blipFill>
            </p:spPr>
            <p:txBody>
              <a:bodyPr/>
              <a:lstStyle/>
              <a:p>
                <a:r>
                  <a:rPr lang="ru-RU">
                    <a:noFill/>
                  </a:rPr>
                  <a:t> </a:t>
                </a:r>
              </a:p>
            </p:txBody>
          </p:sp>
        </mc:Fallback>
      </mc:AlternateContent>
    </p:spTree>
    <p:extLst>
      <p:ext uri="{BB962C8B-B14F-4D97-AF65-F5344CB8AC3E}">
        <p14:creationId xmlns:p14="http://schemas.microsoft.com/office/powerpoint/2010/main" val="1679456601"/>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30266EAE-69E5-4225-A668-BDED18F55384}"/>
                  </a:ext>
                </a:extLst>
              </p:cNvPr>
              <p:cNvSpPr txBox="1"/>
              <p:nvPr/>
            </p:nvSpPr>
            <p:spPr>
              <a:xfrm>
                <a:off x="755576" y="332656"/>
                <a:ext cx="7920880" cy="3285515"/>
              </a:xfrm>
              <a:prstGeom prst="rect">
                <a:avLst/>
              </a:prstGeom>
              <a:noFill/>
            </p:spPr>
            <p:txBody>
              <a:bodyPr wrap="square">
                <a:spAutoFit/>
              </a:bodyPr>
              <a:lstStyle/>
              <a:p>
                <a:pPr indent="288290" algn="just"/>
                <a:r>
                  <a:rPr lang="en-US" dirty="0" err="1">
                    <a:solidFill>
                      <a:srgbClr val="000000"/>
                    </a:solidFill>
                    <a:effectLst/>
                    <a:latin typeface="Constantia" panose="02030602050306030303" pitchFamily="18" charset="0"/>
                    <a:ea typeface="Times New Roman" panose="02020603050405020304" pitchFamily="18" charset="0"/>
                  </a:rPr>
                  <a:t>Енді</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бұрыштық</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жылдамдық</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пен</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бұрыштық</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үдеу</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векторларының</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ұғымын</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енгіземіз</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Бұл</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векторлардың</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модульдері</a:t>
                </a:r>
                <a:r>
                  <a:rPr lang="en-US" dirty="0">
                    <a:solidFill>
                      <a:srgbClr val="000000"/>
                    </a:solidFill>
                    <a:effectLst/>
                    <a:latin typeface="Constantia" panose="02030602050306030303" pitchFamily="18" charset="0"/>
                    <a:ea typeface="Times New Roman" panose="02020603050405020304" pitchFamily="18" charset="0"/>
                  </a:rPr>
                  <a:t> (</a:t>
                </a:r>
                <a:r>
                  <a:rPr lang="kk-KZ" dirty="0">
                    <a:solidFill>
                      <a:srgbClr val="000000"/>
                    </a:solidFill>
                    <a:effectLst/>
                    <a:latin typeface="Constantia" panose="02030602050306030303" pitchFamily="18" charset="0"/>
                    <a:ea typeface="Times New Roman" panose="02020603050405020304" pitchFamily="18" charset="0"/>
                  </a:rPr>
                  <a:t>8</a:t>
                </a:r>
                <a:r>
                  <a:rPr lang="en-US" dirty="0">
                    <a:solidFill>
                      <a:srgbClr val="000000"/>
                    </a:solidFill>
                    <a:effectLst/>
                    <a:latin typeface="Constantia" panose="02030602050306030303" pitchFamily="18" charset="0"/>
                    <a:ea typeface="Times New Roman" panose="02020603050405020304" pitchFamily="18" charset="0"/>
                  </a:rPr>
                  <a:t>.6) </a:t>
                </a:r>
                <a:r>
                  <a:rPr lang="en-US" dirty="0" err="1">
                    <a:solidFill>
                      <a:srgbClr val="000000"/>
                    </a:solidFill>
                    <a:effectLst/>
                    <a:latin typeface="Constantia" panose="02030602050306030303" pitchFamily="18" charset="0"/>
                    <a:ea typeface="Times New Roman" panose="02020603050405020304" pitchFamily="18" charset="0"/>
                  </a:rPr>
                  <a:t>және</a:t>
                </a:r>
                <a:r>
                  <a:rPr lang="en-US" dirty="0">
                    <a:solidFill>
                      <a:srgbClr val="000000"/>
                    </a:solidFill>
                    <a:effectLst/>
                    <a:latin typeface="Constantia" panose="02030602050306030303" pitchFamily="18" charset="0"/>
                    <a:ea typeface="Times New Roman" panose="02020603050405020304" pitchFamily="18" charset="0"/>
                  </a:rPr>
                  <a:t> (</a:t>
                </a:r>
                <a:r>
                  <a:rPr lang="kk-KZ" dirty="0">
                    <a:solidFill>
                      <a:srgbClr val="000000"/>
                    </a:solidFill>
                    <a:effectLst/>
                    <a:latin typeface="Constantia" panose="02030602050306030303" pitchFamily="18" charset="0"/>
                    <a:ea typeface="Times New Roman" panose="02020603050405020304" pitchFamily="18" charset="0"/>
                  </a:rPr>
                  <a:t>8</a:t>
                </a:r>
                <a:r>
                  <a:rPr lang="en-US" dirty="0">
                    <a:solidFill>
                      <a:srgbClr val="000000"/>
                    </a:solidFill>
                    <a:effectLst/>
                    <a:latin typeface="Constantia" panose="02030602050306030303" pitchFamily="18" charset="0"/>
                    <a:ea typeface="Times New Roman" panose="02020603050405020304" pitchFamily="18" charset="0"/>
                  </a:rPr>
                  <a:t>.9) </a:t>
                </a:r>
                <a:r>
                  <a:rPr lang="en-US" dirty="0" err="1">
                    <a:solidFill>
                      <a:srgbClr val="000000"/>
                    </a:solidFill>
                    <a:effectLst/>
                    <a:latin typeface="Constantia" panose="02030602050306030303" pitchFamily="18" charset="0"/>
                    <a:ea typeface="Times New Roman" panose="02020603050405020304" pitchFamily="18" charset="0"/>
                  </a:rPr>
                  <a:t>өрнектерімен</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анықталады</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ал</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бағыттары</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олардың</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алгебралық</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мәндері</a:t>
                </a:r>
                <a:r>
                  <a:rPr lang="en-US" dirty="0">
                    <a:solidFill>
                      <a:srgbClr val="000000"/>
                    </a:solidFill>
                    <a:effectLst/>
                    <a:latin typeface="Constantia" panose="02030602050306030303" pitchFamily="18" charset="0"/>
                    <a:ea typeface="Times New Roman" panose="02020603050405020304" pitchFamily="18" charset="0"/>
                  </a:rPr>
                  <a:t> (ω </a:t>
                </a:r>
                <a:r>
                  <a:rPr lang="en-US" dirty="0" err="1">
                    <a:solidFill>
                      <a:srgbClr val="000000"/>
                    </a:solidFill>
                    <a:effectLst/>
                    <a:latin typeface="Constantia" panose="02030602050306030303" pitchFamily="18" charset="0"/>
                    <a:ea typeface="Times New Roman" panose="02020603050405020304" pitchFamily="18" charset="0"/>
                  </a:rPr>
                  <a:t>мен</a:t>
                </a:r>
                <a:r>
                  <a:rPr lang="en-US" dirty="0">
                    <a:solidFill>
                      <a:srgbClr val="000000"/>
                    </a:solidFill>
                    <a:effectLst/>
                    <a:latin typeface="Constantia" panose="02030602050306030303" pitchFamily="18" charset="0"/>
                    <a:ea typeface="Times New Roman" panose="02020603050405020304" pitchFamily="18" charset="0"/>
                  </a:rPr>
                  <a:t> ε) </a:t>
                </a:r>
                <a:r>
                  <a:rPr lang="en-US" dirty="0" err="1">
                    <a:solidFill>
                      <a:srgbClr val="000000"/>
                    </a:solidFill>
                    <a:effectLst/>
                    <a:latin typeface="Constantia" panose="02030602050306030303" pitchFamily="18" charset="0"/>
                    <a:ea typeface="Times New Roman" panose="02020603050405020304" pitchFamily="18" charset="0"/>
                  </a:rPr>
                  <a:t>нөлден</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үлкен</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болса</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айналу</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өсімен</a:t>
                </a:r>
                <a:r>
                  <a:rPr lang="en-US" dirty="0">
                    <a:solidFill>
                      <a:srgbClr val="000000"/>
                    </a:solidFill>
                    <a:effectLst/>
                    <a:latin typeface="Constantia" panose="02030602050306030303" pitchFamily="18" charset="0"/>
                    <a:ea typeface="Times New Roman" panose="02020603050405020304" pitchFamily="18" charset="0"/>
                  </a:rPr>
                  <a:t> (</a:t>
                </a:r>
                <a:r>
                  <a:rPr lang="kk-KZ" dirty="0">
                    <a:solidFill>
                      <a:srgbClr val="000000"/>
                    </a:solidFill>
                    <a:effectLst/>
                    <a:latin typeface="Constantia" panose="02030602050306030303" pitchFamily="18" charset="0"/>
                    <a:ea typeface="Times New Roman" panose="02020603050405020304" pitchFamily="18" charset="0"/>
                  </a:rPr>
                  <a:t>8.4</a:t>
                </a:r>
                <a:r>
                  <a:rPr lang="en-US" dirty="0">
                    <a:solidFill>
                      <a:srgbClr val="000000"/>
                    </a:solidFill>
                    <a:effectLst/>
                    <a:latin typeface="Constantia" panose="02030602050306030303" pitchFamily="18" charset="0"/>
                    <a:ea typeface="Times New Roman" panose="02020603050405020304" pitchFamily="18" charset="0"/>
                  </a:rPr>
                  <a:t>, а-</a:t>
                </a:r>
                <a:r>
                  <a:rPr lang="en-US" dirty="0" err="1">
                    <a:solidFill>
                      <a:srgbClr val="000000"/>
                    </a:solidFill>
                    <a:effectLst/>
                    <a:latin typeface="Constantia" panose="02030602050306030303" pitchFamily="18" charset="0"/>
                    <a:ea typeface="Times New Roman" panose="02020603050405020304" pitchFamily="18" charset="0"/>
                  </a:rPr>
                  <a:t>сурет</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нөлден</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кіші</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болса</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айналу</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өсіне</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кері</a:t>
                </a:r>
                <a:r>
                  <a:rPr lang="en-US" dirty="0">
                    <a:solidFill>
                      <a:srgbClr val="000000"/>
                    </a:solidFill>
                    <a:effectLst/>
                    <a:latin typeface="Constantia" panose="02030602050306030303" pitchFamily="18" charset="0"/>
                    <a:ea typeface="Times New Roman" panose="02020603050405020304" pitchFamily="18" charset="0"/>
                  </a:rPr>
                  <a:t> (</a:t>
                </a:r>
                <a:r>
                  <a:rPr lang="kk-KZ" dirty="0">
                    <a:solidFill>
                      <a:srgbClr val="000000"/>
                    </a:solidFill>
                    <a:effectLst/>
                    <a:latin typeface="Constantia" panose="02030602050306030303" pitchFamily="18" charset="0"/>
                    <a:ea typeface="Times New Roman" panose="02020603050405020304" pitchFamily="18" charset="0"/>
                  </a:rPr>
                  <a:t>8.4</a:t>
                </a:r>
                <a:r>
                  <a:rPr lang="en-US" dirty="0">
                    <a:solidFill>
                      <a:srgbClr val="000000"/>
                    </a:solidFill>
                    <a:effectLst/>
                    <a:latin typeface="Constantia" panose="02030602050306030303" pitchFamily="18" charset="0"/>
                    <a:ea typeface="Times New Roman" panose="02020603050405020304" pitchFamily="18" charset="0"/>
                  </a:rPr>
                  <a:t>, ә-</a:t>
                </a:r>
                <a:r>
                  <a:rPr lang="en-US" dirty="0" err="1">
                    <a:solidFill>
                      <a:srgbClr val="000000"/>
                    </a:solidFill>
                    <a:effectLst/>
                    <a:latin typeface="Constantia" panose="02030602050306030303" pitchFamily="18" charset="0"/>
                    <a:ea typeface="Times New Roman" panose="02020603050405020304" pitchFamily="18" charset="0"/>
                  </a:rPr>
                  <a:t>сурет</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бағытталады</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Бұл</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жерде</a:t>
                </a:r>
                <a:r>
                  <a:rPr lang="en-US"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i="1">
                            <a:effectLst/>
                            <a:latin typeface="Cambria Math" panose="02040503050406030204" pitchFamily="18" charset="0"/>
                            <a:ea typeface="Times New Roman" panose="02020603050405020304" pitchFamily="18" charset="0"/>
                          </a:rPr>
                        </m:ctrlPr>
                      </m:accPr>
                      <m:e>
                        <m:r>
                          <a:rPr lang="en-US" i="1">
                            <a:solidFill>
                              <a:srgbClr val="000000"/>
                            </a:solidFill>
                            <a:effectLst/>
                            <a:latin typeface="Cambria Math" panose="02040503050406030204" pitchFamily="18" charset="0"/>
                            <a:ea typeface="Times New Roman" panose="02020603050405020304" pitchFamily="18" charset="0"/>
                          </a:rPr>
                          <m:t>𝜀</m:t>
                        </m:r>
                      </m:e>
                    </m:acc>
                    <m:r>
                      <a:rPr lang="en-US" i="1">
                        <a:solidFill>
                          <a:srgbClr val="000000"/>
                        </a:solidFill>
                        <a:effectLst/>
                        <a:latin typeface="Cambria Math" panose="02040503050406030204" pitchFamily="18" charset="0"/>
                        <a:ea typeface="Times New Roman" panose="02020603050405020304" pitchFamily="18" charset="0"/>
                      </a:rPr>
                      <m:t>=</m:t>
                    </m:r>
                    <m:f>
                      <m:fPr>
                        <m:ctrlPr>
                          <a:rPr lang="ru-RU" i="1">
                            <a:effectLst/>
                            <a:latin typeface="Cambria Math" panose="02040503050406030204" pitchFamily="18" charset="0"/>
                            <a:ea typeface="Times New Roman" panose="02020603050405020304" pitchFamily="18" charset="0"/>
                          </a:rPr>
                        </m:ctrlPr>
                      </m:fPr>
                      <m:num>
                        <m:r>
                          <a:rPr lang="en-US" i="1">
                            <a:solidFill>
                              <a:srgbClr val="000000"/>
                            </a:solidFill>
                            <a:effectLst/>
                            <a:latin typeface="Cambria Math" panose="02040503050406030204" pitchFamily="18" charset="0"/>
                            <a:ea typeface="Times New Roman" panose="02020603050405020304" pitchFamily="18" charset="0"/>
                          </a:rPr>
                          <m:t>𝑑</m:t>
                        </m:r>
                        <m:acc>
                          <m:accPr>
                            <m:chr m:val="⃗"/>
                            <m:ctrlPr>
                              <a:rPr lang="ru-RU" i="1">
                                <a:effectLst/>
                                <a:latin typeface="Cambria Math" panose="02040503050406030204" pitchFamily="18" charset="0"/>
                                <a:ea typeface="Times New Roman" panose="02020603050405020304" pitchFamily="18" charset="0"/>
                              </a:rPr>
                            </m:ctrlPr>
                          </m:accPr>
                          <m:e>
                            <m:r>
                              <a:rPr lang="en-US" i="1">
                                <a:solidFill>
                                  <a:srgbClr val="000000"/>
                                </a:solidFill>
                                <a:effectLst/>
                                <a:latin typeface="Cambria Math" panose="02040503050406030204" pitchFamily="18" charset="0"/>
                                <a:ea typeface="Times New Roman" panose="02020603050405020304" pitchFamily="18" charset="0"/>
                              </a:rPr>
                              <m:t>𝜔</m:t>
                            </m:r>
                          </m:e>
                        </m:acc>
                      </m:num>
                      <m:den>
                        <m:r>
                          <a:rPr lang="en-US" i="1">
                            <a:solidFill>
                              <a:srgbClr val="000000"/>
                            </a:solidFill>
                            <a:effectLst/>
                            <a:latin typeface="Cambria Math" panose="02040503050406030204" pitchFamily="18" charset="0"/>
                            <a:ea typeface="Times New Roman" panose="02020603050405020304" pitchFamily="18" charset="0"/>
                          </a:rPr>
                          <m:t>𝑑𝑡</m:t>
                        </m:r>
                      </m:den>
                    </m:f>
                  </m:oMath>
                </a14:m>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Егер</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бұл</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векторлар</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бір</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бағытта</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болса</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дененің</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айналуы</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үдемелі</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ал</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қарсы</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болса</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кемімелі</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деп</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аталады</a:t>
                </a:r>
                <a:r>
                  <a:rPr lang="en-US" dirty="0">
                    <a:solidFill>
                      <a:srgbClr val="000000"/>
                    </a:solidFill>
                    <a:effectLst/>
                    <a:latin typeface="Constantia" panose="02030602050306030303" pitchFamily="18" charset="0"/>
                    <a:ea typeface="Times New Roman" panose="02020603050405020304" pitchFamily="18" charset="0"/>
                  </a:rPr>
                  <a:t>.  </a:t>
                </a:r>
                <a:endParaRPr lang="ru-RU" sz="1100" dirty="0">
                  <a:effectLst/>
                  <a:latin typeface="Constantia" panose="02030602050306030303" pitchFamily="18" charset="0"/>
                  <a:ea typeface="Times New Roman" panose="02020603050405020304" pitchFamily="18" charset="0"/>
                </a:endParaRPr>
              </a:p>
              <a:p>
                <a:pPr indent="288290" algn="just"/>
                <a:r>
                  <a:rPr lang="en-US" dirty="0" err="1">
                    <a:solidFill>
                      <a:srgbClr val="000000"/>
                    </a:solidFill>
                    <a:effectLst/>
                    <a:latin typeface="Constantia" panose="02030602050306030303" pitchFamily="18" charset="0"/>
                    <a:ea typeface="Times New Roman" panose="02020603050405020304" pitchFamily="18" charset="0"/>
                  </a:rPr>
                  <a:t>Бұрыштық</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жылдамдық</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пен</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бұрыштық</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үдеу</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векторларын</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суретте</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доға</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тілімен</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де</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бейнелейді</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Олардың</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алгебралық</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мәндерінің</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таңбасы</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оң</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болса</a:t>
                </a:r>
                <a:r>
                  <a:rPr lang="en-US" dirty="0">
                    <a:solidFill>
                      <a:srgbClr val="000000"/>
                    </a:solidFill>
                    <a:effectLst/>
                    <a:latin typeface="Constantia" panose="02030602050306030303" pitchFamily="18" charset="0"/>
                    <a:ea typeface="Times New Roman" panose="02020603050405020304" pitchFamily="18" charset="0"/>
                  </a:rPr>
                  <a:t>, </a:t>
                </a:r>
                <a:r>
                  <a:rPr lang="en-US" i="1" dirty="0">
                    <a:solidFill>
                      <a:srgbClr val="000000"/>
                    </a:solidFill>
                    <a:effectLst/>
                    <a:latin typeface="Constantia" panose="02030602050306030303" pitchFamily="18" charset="0"/>
                    <a:ea typeface="Times New Roman" panose="02020603050405020304" pitchFamily="18" charset="0"/>
                  </a:rPr>
                  <a:t>Oz</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өсінің</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ұшынан</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қарағанда</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доға</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тілдері</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сағат</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тіліне</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қарсы</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теріс</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болса</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сағат</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тілімен</a:t>
                </a:r>
                <a:r>
                  <a:rPr lang="en-US" dirty="0">
                    <a:solidFill>
                      <a:srgbClr val="000000"/>
                    </a:solidFill>
                    <a:effectLst/>
                    <a:latin typeface="Constantia" panose="02030602050306030303" pitchFamily="18" charset="0"/>
                    <a:ea typeface="Times New Roman" panose="02020603050405020304" pitchFamily="18" charset="0"/>
                  </a:rPr>
                  <a:t> </a:t>
                </a:r>
                <a:r>
                  <a:rPr lang="en-US" dirty="0" err="1">
                    <a:solidFill>
                      <a:srgbClr val="000000"/>
                    </a:solidFill>
                    <a:effectLst/>
                    <a:latin typeface="Constantia" panose="02030602050306030303" pitchFamily="18" charset="0"/>
                    <a:ea typeface="Times New Roman" panose="02020603050405020304" pitchFamily="18" charset="0"/>
                  </a:rPr>
                  <a:t>бағыттас</a:t>
                </a:r>
                <a:r>
                  <a:rPr lang="en-US" dirty="0">
                    <a:solidFill>
                      <a:srgbClr val="000000"/>
                    </a:solidFill>
                    <a:effectLst/>
                    <a:latin typeface="Constantia" panose="02030602050306030303" pitchFamily="18" charset="0"/>
                    <a:ea typeface="Times New Roman" panose="02020603050405020304" pitchFamily="18" charset="0"/>
                  </a:rPr>
                  <a:t> (8.4-сурет) </a:t>
                </a:r>
                <a:r>
                  <a:rPr lang="en-US" dirty="0" err="1">
                    <a:solidFill>
                      <a:srgbClr val="000000"/>
                    </a:solidFill>
                    <a:effectLst/>
                    <a:latin typeface="Constantia" panose="02030602050306030303" pitchFamily="18" charset="0"/>
                    <a:ea typeface="Times New Roman" panose="02020603050405020304" pitchFamily="18" charset="0"/>
                  </a:rPr>
                  <a:t>болады</a:t>
                </a:r>
                <a:r>
                  <a:rPr lang="en-US" dirty="0">
                    <a:solidFill>
                      <a:srgbClr val="000000"/>
                    </a:solidFill>
                    <a:effectLst/>
                    <a:latin typeface="Constantia" panose="02030602050306030303" pitchFamily="18" charset="0"/>
                    <a:ea typeface="Times New Roman" panose="02020603050405020304" pitchFamily="18" charset="0"/>
                  </a:rPr>
                  <a:t>.</a:t>
                </a:r>
                <a:endParaRPr lang="ru-RU" sz="1100" dirty="0">
                  <a:effectLst/>
                  <a:latin typeface="Constantia" panose="02030602050306030303" pitchFamily="18" charset="0"/>
                  <a:ea typeface="Times New Roman" panose="02020603050405020304" pitchFamily="18" charset="0"/>
                </a:endParaRPr>
              </a:p>
            </p:txBody>
          </p:sp>
        </mc:Choice>
        <mc:Fallback>
          <p:sp>
            <p:nvSpPr>
              <p:cNvPr id="3" name="TextBox 2">
                <a:extLst>
                  <a:ext uri="{FF2B5EF4-FFF2-40B4-BE49-F238E27FC236}">
                    <a16:creationId xmlns:a16="http://schemas.microsoft.com/office/drawing/2014/main" id="{30266EAE-69E5-4225-A668-BDED18F55384}"/>
                  </a:ext>
                </a:extLst>
              </p:cNvPr>
              <p:cNvSpPr txBox="1">
                <a:spLocks noRot="1" noChangeAspect="1" noMove="1" noResize="1" noEditPoints="1" noAdjustHandles="1" noChangeArrowheads="1" noChangeShapeType="1" noTextEdit="1"/>
              </p:cNvSpPr>
              <p:nvPr/>
            </p:nvSpPr>
            <p:spPr>
              <a:xfrm>
                <a:off x="755576" y="332656"/>
                <a:ext cx="7920880" cy="3285515"/>
              </a:xfrm>
              <a:prstGeom prst="rect">
                <a:avLst/>
              </a:prstGeom>
              <a:blipFill>
                <a:blip r:embed="rId2"/>
                <a:stretch>
                  <a:fillRect l="-693" t="-1484" r="-616" b="-2041"/>
                </a:stretch>
              </a:blipFill>
            </p:spPr>
            <p:txBody>
              <a:bodyPr/>
              <a:lstStyle/>
              <a:p>
                <a:r>
                  <a:rPr lang="ru-RU">
                    <a:noFill/>
                  </a:rPr>
                  <a:t> </a:t>
                </a:r>
              </a:p>
            </p:txBody>
          </p:sp>
        </mc:Fallback>
      </mc:AlternateContent>
      <p:pic>
        <p:nvPicPr>
          <p:cNvPr id="4" name="Рисунок 3">
            <a:extLst>
              <a:ext uri="{FF2B5EF4-FFF2-40B4-BE49-F238E27FC236}">
                <a16:creationId xmlns:a16="http://schemas.microsoft.com/office/drawing/2014/main" id="{3D4A08E1-843E-4684-83B2-82A5EB6C5053}"/>
              </a:ext>
            </a:extLst>
          </p:cNvPr>
          <p:cNvPicPr/>
          <p:nvPr/>
        </p:nvPicPr>
        <p:blipFill>
          <a:blip r:embed="rId3"/>
          <a:stretch>
            <a:fillRect/>
          </a:stretch>
        </p:blipFill>
        <p:spPr>
          <a:xfrm>
            <a:off x="2447687" y="3501008"/>
            <a:ext cx="4248626" cy="2880320"/>
          </a:xfrm>
          <a:prstGeom prst="rect">
            <a:avLst/>
          </a:prstGeom>
        </p:spPr>
      </p:pic>
      <p:sp>
        <p:nvSpPr>
          <p:cNvPr id="6" name="TextBox 5">
            <a:extLst>
              <a:ext uri="{FF2B5EF4-FFF2-40B4-BE49-F238E27FC236}">
                <a16:creationId xmlns:a16="http://schemas.microsoft.com/office/drawing/2014/main" id="{0081FDBD-2FCC-4EAE-A034-DE879DB618FB}"/>
              </a:ext>
            </a:extLst>
          </p:cNvPr>
          <p:cNvSpPr txBox="1"/>
          <p:nvPr/>
        </p:nvSpPr>
        <p:spPr>
          <a:xfrm>
            <a:off x="4132456" y="6237312"/>
            <a:ext cx="4572000" cy="369332"/>
          </a:xfrm>
          <a:prstGeom prst="rect">
            <a:avLst/>
          </a:prstGeom>
          <a:noFill/>
        </p:spPr>
        <p:txBody>
          <a:bodyPr wrap="square">
            <a:spAutoFit/>
          </a:bodyPr>
          <a:lstStyle/>
          <a:p>
            <a:r>
              <a:rPr lang="en-US" dirty="0">
                <a:solidFill>
                  <a:srgbClr val="000000"/>
                </a:solidFill>
                <a:effectLst/>
                <a:latin typeface="Constantia" panose="02030602050306030303" pitchFamily="18" charset="0"/>
                <a:ea typeface="Times New Roman" panose="02020603050405020304" pitchFamily="18" charset="0"/>
              </a:rPr>
              <a:t>8.4-сурет</a:t>
            </a:r>
            <a:endParaRPr lang="ru-RU" dirty="0"/>
          </a:p>
        </p:txBody>
      </p:sp>
    </p:spTree>
    <p:extLst>
      <p:ext uri="{BB962C8B-B14F-4D97-AF65-F5344CB8AC3E}">
        <p14:creationId xmlns:p14="http://schemas.microsoft.com/office/powerpoint/2010/main" val="954524650"/>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TextBox 3">
                <a:extLst>
                  <a:ext uri="{FF2B5EF4-FFF2-40B4-BE49-F238E27FC236}">
                    <a16:creationId xmlns:a16="http://schemas.microsoft.com/office/drawing/2014/main" id="{E7142BC3-3289-4DE4-A7CF-022BC287CD7B}"/>
                  </a:ext>
                </a:extLst>
              </p:cNvPr>
              <p:cNvSpPr txBox="1"/>
              <p:nvPr/>
            </p:nvSpPr>
            <p:spPr>
              <a:xfrm>
                <a:off x="899592" y="980728"/>
                <a:ext cx="7848872" cy="4401205"/>
              </a:xfrm>
              <a:prstGeom prst="rect">
                <a:avLst/>
              </a:prstGeom>
              <a:noFill/>
            </p:spPr>
            <p:txBody>
              <a:bodyPr wrap="square">
                <a:spAutoFit/>
              </a:bodyPr>
              <a:lstStyle/>
              <a:p>
                <a:pPr indent="288290" algn="just"/>
                <a:r>
                  <a:rPr lang="en-US" sz="2000" i="1" dirty="0" err="1">
                    <a:solidFill>
                      <a:srgbClr val="000000"/>
                    </a:solidFill>
                    <a:effectLst/>
                    <a:latin typeface="Constantia" panose="02030602050306030303" pitchFamily="18" charset="0"/>
                    <a:ea typeface="Times New Roman" panose="02020603050405020304" pitchFamily="18" charset="0"/>
                  </a:rPr>
                  <a:t>Қатты</a:t>
                </a:r>
                <a:r>
                  <a:rPr lang="en-US" sz="2000" i="1" dirty="0">
                    <a:solidFill>
                      <a:srgbClr val="000000"/>
                    </a:solidFill>
                    <a:effectLst/>
                    <a:latin typeface="Constantia" panose="02030602050306030303" pitchFamily="18" charset="0"/>
                    <a:ea typeface="Times New Roman" panose="02020603050405020304" pitchFamily="18" charset="0"/>
                  </a:rPr>
                  <a:t> </a:t>
                </a:r>
                <a:r>
                  <a:rPr lang="en-US" sz="2000" i="1" dirty="0" err="1">
                    <a:solidFill>
                      <a:srgbClr val="000000"/>
                    </a:solidFill>
                    <a:effectLst/>
                    <a:latin typeface="Constantia" panose="02030602050306030303" pitchFamily="18" charset="0"/>
                    <a:ea typeface="Times New Roman" panose="02020603050405020304" pitchFamily="18" charset="0"/>
                  </a:rPr>
                  <a:t>дененің</a:t>
                </a:r>
                <a:r>
                  <a:rPr lang="en-US" sz="2000" i="1" dirty="0">
                    <a:solidFill>
                      <a:srgbClr val="000000"/>
                    </a:solidFill>
                    <a:effectLst/>
                    <a:latin typeface="Constantia" panose="02030602050306030303" pitchFamily="18" charset="0"/>
                    <a:ea typeface="Times New Roman" panose="02020603050405020304" pitchFamily="18" charset="0"/>
                  </a:rPr>
                  <a:t> </a:t>
                </a:r>
                <a:r>
                  <a:rPr lang="en-US" sz="2000" i="1" dirty="0" err="1">
                    <a:solidFill>
                      <a:srgbClr val="000000"/>
                    </a:solidFill>
                    <a:effectLst/>
                    <a:latin typeface="Constantia" panose="02030602050306030303" pitchFamily="18" charset="0"/>
                    <a:ea typeface="Times New Roman" panose="02020603050405020304" pitchFamily="18" charset="0"/>
                  </a:rPr>
                  <a:t>айналмалы</a:t>
                </a:r>
                <a:r>
                  <a:rPr lang="en-US" sz="2000" i="1" dirty="0">
                    <a:solidFill>
                      <a:srgbClr val="000000"/>
                    </a:solidFill>
                    <a:effectLst/>
                    <a:latin typeface="Constantia" panose="02030602050306030303" pitchFamily="18" charset="0"/>
                    <a:ea typeface="Times New Roman" panose="02020603050405020304" pitchFamily="18" charset="0"/>
                  </a:rPr>
                  <a:t> </a:t>
                </a:r>
                <a:r>
                  <a:rPr lang="en-US" sz="2000" i="1" dirty="0" err="1">
                    <a:solidFill>
                      <a:srgbClr val="000000"/>
                    </a:solidFill>
                    <a:effectLst/>
                    <a:latin typeface="Constantia" panose="02030602050306030303" pitchFamily="18" charset="0"/>
                    <a:ea typeface="Times New Roman" panose="02020603050405020304" pitchFamily="18" charset="0"/>
                  </a:rPr>
                  <a:t>қозғалысының</a:t>
                </a:r>
                <a:r>
                  <a:rPr lang="en-US" sz="2000" i="1" dirty="0">
                    <a:solidFill>
                      <a:srgbClr val="000000"/>
                    </a:solidFill>
                    <a:effectLst/>
                    <a:latin typeface="Constantia" panose="02030602050306030303" pitchFamily="18" charset="0"/>
                    <a:ea typeface="Times New Roman" panose="02020603050405020304" pitchFamily="18" charset="0"/>
                  </a:rPr>
                  <a:t> </a:t>
                </a:r>
                <a:r>
                  <a:rPr lang="en-US" sz="2000" i="1" dirty="0" err="1">
                    <a:solidFill>
                      <a:srgbClr val="000000"/>
                    </a:solidFill>
                    <a:effectLst/>
                    <a:latin typeface="Constantia" panose="02030602050306030303" pitchFamily="18" charset="0"/>
                    <a:ea typeface="Times New Roman" panose="02020603050405020304" pitchFamily="18" charset="0"/>
                  </a:rPr>
                  <a:t>дербес</a:t>
                </a:r>
                <a:r>
                  <a:rPr lang="en-US" sz="2000" i="1" dirty="0">
                    <a:solidFill>
                      <a:srgbClr val="000000"/>
                    </a:solidFill>
                    <a:effectLst/>
                    <a:latin typeface="Constantia" panose="02030602050306030303" pitchFamily="18" charset="0"/>
                    <a:ea typeface="Times New Roman" panose="02020603050405020304" pitchFamily="18" charset="0"/>
                  </a:rPr>
                  <a:t> </a:t>
                </a:r>
                <a:r>
                  <a:rPr lang="en-US" sz="2000" i="1" dirty="0" err="1">
                    <a:solidFill>
                      <a:srgbClr val="000000"/>
                    </a:solidFill>
                    <a:effectLst/>
                    <a:latin typeface="Constantia" panose="02030602050306030303" pitchFamily="18" charset="0"/>
                    <a:ea typeface="Times New Roman" panose="02020603050405020304" pitchFamily="18" charset="0"/>
                  </a:rPr>
                  <a:t>жағдайлары</a:t>
                </a:r>
                <a:r>
                  <a:rPr lang="en-US" sz="2000" i="1" dirty="0">
                    <a:solidFill>
                      <a:srgbClr val="000000"/>
                    </a:solidFill>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70510" algn="just"/>
                <a:r>
                  <a:rPr lang="en-US" sz="2000" dirty="0">
                    <a:solidFill>
                      <a:srgbClr val="000000"/>
                    </a:solidFill>
                    <a:effectLst/>
                    <a:latin typeface="Constantia" panose="02030602050306030303" pitchFamily="18" charset="0"/>
                    <a:ea typeface="Times New Roman" panose="02020603050405020304" pitchFamily="18" charset="0"/>
                  </a:rPr>
                  <a:t>1. </a:t>
                </a:r>
                <a:r>
                  <a:rPr lang="en-US" sz="2000" dirty="0" err="1">
                    <a:solidFill>
                      <a:srgbClr val="000000"/>
                    </a:solidFill>
                    <a:effectLst/>
                    <a:latin typeface="Constantia" panose="02030602050306030303" pitchFamily="18" charset="0"/>
                    <a:ea typeface="Times New Roman" panose="02020603050405020304" pitchFamily="18" charset="0"/>
                  </a:rPr>
                  <a:t>Дененің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бірқалыпты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айналуы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Бірқалыпты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айналу</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кезінде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дененің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бұрыштық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жылдамдығы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тұрақты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болады</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r>
                      <a:rPr lang="en-US"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en-US" sz="2000" i="1">
                            <a:solidFill>
                              <a:srgbClr val="000000"/>
                            </a:solidFill>
                            <a:effectLst/>
                            <a:latin typeface="Cambria Math" panose="02040503050406030204" pitchFamily="18" charset="0"/>
                            <a:ea typeface="Times New Roman" panose="02020603050405020304" pitchFamily="18" charset="0"/>
                          </a:rPr>
                          <m:t>𝜔</m:t>
                        </m:r>
                      </m:e>
                    </m:acc>
                    <m:r>
                      <a:rPr lang="en-US" sz="2000" i="1">
                        <a:solidFill>
                          <a:srgbClr val="000000"/>
                        </a:solidFill>
                        <a:effectLst/>
                        <a:latin typeface="Cambria Math" panose="02040503050406030204" pitchFamily="18" charset="0"/>
                        <a:ea typeface="Times New Roman" panose="02020603050405020304" pitchFamily="18" charset="0"/>
                      </a:rPr>
                      <m:t>=</m:t>
                    </m:r>
                    <m:r>
                      <a:rPr lang="en-US" sz="2000" i="1">
                        <a:solidFill>
                          <a:srgbClr val="000000"/>
                        </a:solidFill>
                        <a:effectLst/>
                        <a:latin typeface="Cambria Math" panose="02040503050406030204" pitchFamily="18" charset="0"/>
                        <a:ea typeface="Times New Roman" panose="02020603050405020304" pitchFamily="18" charset="0"/>
                      </a:rPr>
                      <m:t>𝑐𝑜𝑛𝑠𝑡</m:t>
                    </m:r>
                    <m:r>
                      <a:rPr lang="en-US" sz="2000" i="1">
                        <a:solidFill>
                          <a:srgbClr val="000000"/>
                        </a:solidFill>
                        <a:effectLst/>
                        <a:latin typeface="Cambria Math" panose="02040503050406030204" pitchFamily="18" charset="0"/>
                        <a:ea typeface="Times New Roman" panose="02020603050405020304" pitchFamily="18" charset="0"/>
                      </a:rPr>
                      <m:t>)</m:t>
                    </m:r>
                  </m:oMath>
                </a14:m>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Бұрыштық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жылдамдықтың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алгебралық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шамасы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тек</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таңбасымен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ерекшеленетіндіктен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ол</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тұрақты</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r>
                      <a:rPr lang="en-US" sz="2000" i="1">
                        <a:solidFill>
                          <a:srgbClr val="000000"/>
                        </a:solidFill>
                        <a:effectLst/>
                        <a:latin typeface="Cambria Math" panose="02040503050406030204" pitchFamily="18" charset="0"/>
                        <a:ea typeface="Times New Roman" panose="02020603050405020304" pitchFamily="18" charset="0"/>
                      </a:rPr>
                      <m:t>𝜔</m:t>
                    </m:r>
                    <m:r>
                      <a:rPr lang="en-US" sz="2000" i="1">
                        <a:solidFill>
                          <a:srgbClr val="000000"/>
                        </a:solidFill>
                        <a:effectLst/>
                        <a:latin typeface="Cambria Math" panose="02040503050406030204" pitchFamily="18" charset="0"/>
                        <a:ea typeface="Times New Roman" panose="02020603050405020304" pitchFamily="18" charset="0"/>
                      </a:rPr>
                      <m:t>=</m:t>
                    </m:r>
                    <m:r>
                      <a:rPr lang="en-US" sz="2000" i="1">
                        <a:solidFill>
                          <a:srgbClr val="000000"/>
                        </a:solidFill>
                        <a:effectLst/>
                        <a:latin typeface="Cambria Math" panose="02040503050406030204" pitchFamily="18" charset="0"/>
                        <a:ea typeface="Times New Roman" panose="02020603050405020304" pitchFamily="18" charset="0"/>
                      </a:rPr>
                      <m:t>𝑐𝑜𝑛𝑠𝑡</m:t>
                    </m:r>
                  </m:oMath>
                </a14:m>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Сонда</a:t>
                </a:r>
                <a:r>
                  <a:rPr lang="en-US" sz="2000" dirty="0">
                    <a:solidFill>
                      <a:srgbClr val="000000"/>
                    </a:solidFill>
                    <a:effectLst/>
                    <a:latin typeface="Constantia" panose="02030602050306030303" pitchFamily="18" charset="0"/>
                    <a:ea typeface="Times New Roman" panose="02020603050405020304" pitchFamily="18" charset="0"/>
                  </a:rPr>
                  <a:t> (8.9) </a:t>
                </a:r>
                <a:r>
                  <a:rPr lang="en-US" sz="2000" dirty="0" err="1">
                    <a:solidFill>
                      <a:srgbClr val="000000"/>
                    </a:solidFill>
                    <a:effectLst/>
                    <a:latin typeface="Constantia" panose="02030602050306030303" pitchFamily="18" charset="0"/>
                    <a:ea typeface="Times New Roman" panose="02020603050405020304" pitchFamily="18" charset="0"/>
                  </a:rPr>
                  <a:t>өрнегінен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мынаны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аламыз</a:t>
                </a:r>
                <a:r>
                  <a:rPr lang="en-US"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r"/>
                <a14:m>
                  <m:oMath xmlns:m="http://schemas.openxmlformats.org/officeDocument/2006/math">
                    <m:r>
                      <a:rPr lang="kk-KZ" sz="2000" i="1">
                        <a:solidFill>
                          <a:srgbClr val="000000"/>
                        </a:solidFill>
                        <a:effectLst/>
                        <a:latin typeface="Cambria Math" panose="02040503050406030204" pitchFamily="18" charset="0"/>
                        <a:ea typeface="Times New Roman" panose="02020603050405020304" pitchFamily="18" charset="0"/>
                      </a:rPr>
                      <m:t>𝜀</m:t>
                    </m:r>
                    <m:r>
                      <a:rPr lang="kk-KZ"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𝜔</m:t>
                        </m:r>
                      </m:e>
                    </m:acc>
                    <m:r>
                      <a:rPr lang="kk-KZ" sz="2000" i="1">
                        <a:solidFill>
                          <a:srgbClr val="000000"/>
                        </a:solidFill>
                        <a:effectLst/>
                        <a:latin typeface="Cambria Math" panose="02040503050406030204" pitchFamily="18" charset="0"/>
                        <a:ea typeface="Times New Roman" panose="02020603050405020304" pitchFamily="18" charset="0"/>
                      </a:rPr>
                      <m:t>=0 </m:t>
                    </m:r>
                  </m:oMath>
                </a14:m>
                <a:r>
                  <a:rPr lang="kk-KZ" sz="2000" dirty="0">
                    <a:solidFill>
                      <a:srgbClr val="000000"/>
                    </a:solidFill>
                    <a:effectLst/>
                    <a:latin typeface="Constantia" panose="02030602050306030303" pitchFamily="18" charset="0"/>
                    <a:ea typeface="Times New Roman" panose="02020603050405020304" pitchFamily="18" charset="0"/>
                  </a:rPr>
                  <a:t> </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немесе</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r>
                      <a:rPr lang="kk-KZ" sz="2000" i="1">
                        <a:solidFill>
                          <a:srgbClr val="000000"/>
                        </a:solidFill>
                        <a:effectLst/>
                        <a:latin typeface="Cambria Math" panose="02040503050406030204" pitchFamily="18" charset="0"/>
                        <a:ea typeface="Times New Roman" panose="02020603050405020304" pitchFamily="18" charset="0"/>
                      </a:rPr>
                      <m:t>𝜀</m:t>
                    </m:r>
                    <m:r>
                      <a:rPr lang="kk-KZ" sz="2000" i="1">
                        <a:solidFill>
                          <a:srgbClr val="000000"/>
                        </a:solidFill>
                        <a:effectLst/>
                        <a:latin typeface="Cambria Math" panose="02040503050406030204" pitchFamily="18" charset="0"/>
                        <a:ea typeface="Times New Roman" panose="02020603050405020304" pitchFamily="18" charset="0"/>
                      </a:rPr>
                      <m:t>=0 </m:t>
                    </m:r>
                  </m:oMath>
                </a14:m>
                <a:r>
                  <a:rPr lang="kk-KZ" sz="2000" dirty="0">
                    <a:solidFill>
                      <a:srgbClr val="000000"/>
                    </a:solidFill>
                    <a:effectLst/>
                    <a:latin typeface="Constantia" panose="02030602050306030303" pitchFamily="18" charset="0"/>
                    <a:ea typeface="Times New Roman" panose="02020603050405020304" pitchFamily="18" charset="0"/>
                  </a:rPr>
                  <a:t> </a:t>
                </a:r>
                <a:r>
                  <a:rPr lang="en-US" sz="2000" dirty="0">
                    <a:solidFill>
                      <a:srgbClr val="000000"/>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(8.11)</a:t>
                </a:r>
                <a:endParaRPr lang="ru-RU" sz="1200" dirty="0">
                  <a:effectLst/>
                  <a:latin typeface="Constantia" panose="02030602050306030303" pitchFamily="18" charset="0"/>
                  <a:ea typeface="Times New Roman" panose="02020603050405020304" pitchFamily="18" charset="0"/>
                </a:endParaRPr>
              </a:p>
              <a:p>
                <a:pPr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algn="just"/>
                <a:r>
                  <a:rPr lang="en-US" sz="2000" dirty="0" err="1">
                    <a:solidFill>
                      <a:srgbClr val="000000"/>
                    </a:solidFill>
                    <a:effectLst/>
                    <a:latin typeface="Constantia" panose="02030602050306030303" pitchFamily="18" charset="0"/>
                    <a:ea typeface="Times New Roman" panose="02020603050405020304" pitchFamily="18" charset="0"/>
                  </a:rPr>
                  <a:t>демек</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бірқалыпты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айналу</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кезінде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дененің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бұрыштық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үдеуі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нөлге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тең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Енді</a:t>
                </a:r>
                <a:r>
                  <a:rPr lang="en-US" sz="2000" dirty="0">
                    <a:solidFill>
                      <a:srgbClr val="000000"/>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8</a:t>
                </a:r>
                <a:r>
                  <a:rPr lang="en-US" sz="2000" dirty="0">
                    <a:solidFill>
                      <a:srgbClr val="000000"/>
                    </a:solidFill>
                    <a:effectLst/>
                    <a:latin typeface="Constantia" panose="02030602050306030303" pitchFamily="18" charset="0"/>
                    <a:ea typeface="Times New Roman" panose="02020603050405020304" pitchFamily="18" charset="0"/>
                  </a:rPr>
                  <a:t>.5) </a:t>
                </a:r>
                <a:r>
                  <a:rPr lang="en-US" sz="2000" dirty="0" err="1">
                    <a:solidFill>
                      <a:srgbClr val="000000"/>
                    </a:solidFill>
                    <a:effectLst/>
                    <a:latin typeface="Constantia" panose="02030602050306030303" pitchFamily="18" charset="0"/>
                    <a:ea typeface="Times New Roman" panose="02020603050405020304" pitchFamily="18" charset="0"/>
                  </a:rPr>
                  <a:t>өрнегін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i="1" dirty="0">
                    <a:solidFill>
                      <a:srgbClr val="000000"/>
                    </a:solidFill>
                    <a:effectLst/>
                    <a:latin typeface="Constantia" panose="02030602050306030303" pitchFamily="18" charset="0"/>
                    <a:ea typeface="Times New Roman" panose="02020603050405020304" pitchFamily="18" charset="0"/>
                  </a:rPr>
                  <a:t>dt</a:t>
                </a:r>
                <a:r>
                  <a:rPr lang="en-US" sz="2000" dirty="0">
                    <a:solidFill>
                      <a:srgbClr val="000000"/>
                    </a:solidFill>
                    <a:effectLst/>
                    <a:latin typeface="Constantia" panose="02030602050306030303" pitchFamily="18" charset="0"/>
                    <a:ea typeface="Times New Roman" panose="02020603050405020304" pitchFamily="18" charset="0"/>
                  </a:rPr>
                  <a:t>-</a:t>
                </a:r>
                <a:r>
                  <a:rPr lang="en-US" sz="2000" dirty="0" err="1">
                    <a:solidFill>
                      <a:srgbClr val="000000"/>
                    </a:solidFill>
                    <a:effectLst/>
                    <a:latin typeface="Constantia" panose="02030602050306030303" pitchFamily="18" charset="0"/>
                    <a:ea typeface="Times New Roman" panose="02020603050405020304" pitchFamily="18" charset="0"/>
                  </a:rPr>
                  <a:t>ға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көбейтіп</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интегралдасақ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қатты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дененің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бірқалыпты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айналу</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заңын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алуға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болады</a:t>
                </a:r>
                <a:r>
                  <a:rPr lang="en-US"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r"/>
                <a14:m>
                  <m:oMath xmlns:m="http://schemas.openxmlformats.org/officeDocument/2006/math">
                    <m:r>
                      <a:rPr lang="kk-KZ" sz="2000" i="1">
                        <a:solidFill>
                          <a:srgbClr val="000000"/>
                        </a:solidFill>
                        <a:effectLst/>
                        <a:latin typeface="Cambria Math" panose="02040503050406030204" pitchFamily="18" charset="0"/>
                        <a:ea typeface="Times New Roman" panose="02020603050405020304" pitchFamily="18" charset="0"/>
                      </a:rPr>
                      <m:t>𝜑</m:t>
                    </m:r>
                    <m:r>
                      <a:rPr lang="kk-KZ" sz="2000" i="1">
                        <a:solidFill>
                          <a:srgbClr val="000000"/>
                        </a:solidFill>
                        <a:effectLst/>
                        <a:latin typeface="Cambria Math" panose="02040503050406030204" pitchFamily="18" charset="0"/>
                        <a:ea typeface="Times New Roman" panose="02020603050405020304" pitchFamily="18" charset="0"/>
                      </a:rPr>
                      <m:t>=</m:t>
                    </m:r>
                    <m:r>
                      <a:rPr lang="kk-KZ" sz="2000" i="1">
                        <a:solidFill>
                          <a:srgbClr val="000000"/>
                        </a:solidFill>
                        <a:effectLst/>
                        <a:latin typeface="Cambria Math" panose="02040503050406030204" pitchFamily="18" charset="0"/>
                        <a:ea typeface="Times New Roman" panose="02020603050405020304" pitchFamily="18" charset="0"/>
                      </a:rPr>
                      <m:t>𝜔</m:t>
                    </m:r>
                    <m:r>
                      <a:rPr lang="en-US" sz="2000" i="1">
                        <a:solidFill>
                          <a:srgbClr val="000000"/>
                        </a:solidFill>
                        <a:effectLst/>
                        <a:latin typeface="Cambria Math" panose="02040503050406030204" pitchFamily="18" charset="0"/>
                        <a:ea typeface="Times New Roman" panose="02020603050405020304" pitchFamily="18" charset="0"/>
                      </a:rPr>
                      <m:t>𝑡</m:t>
                    </m:r>
                    <m:r>
                      <a:rPr lang="en-US" sz="2000" i="1">
                        <a:solidFill>
                          <a:srgbClr val="000000"/>
                        </a:solidFill>
                        <a:effectLst/>
                        <a:latin typeface="Cambria Math" panose="02040503050406030204" pitchFamily="18" charset="0"/>
                        <a:ea typeface="Times New Roman" panose="02020603050405020304" pitchFamily="18" charset="0"/>
                      </a:rPr>
                      <m:t>.</m:t>
                    </m:r>
                  </m:oMath>
                </a14:m>
                <a:r>
                  <a:rPr lang="en-US" sz="2000" dirty="0">
                    <a:solidFill>
                      <a:srgbClr val="000000"/>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(8.12)</a:t>
                </a:r>
                <a:endParaRPr lang="ru-RU" sz="1200" dirty="0">
                  <a:effectLst/>
                  <a:latin typeface="Constantia" panose="02030602050306030303" pitchFamily="18" charset="0"/>
                  <a:ea typeface="Times New Roman" panose="02020603050405020304" pitchFamily="18" charset="0"/>
                </a:endParaRPr>
              </a:p>
            </p:txBody>
          </p:sp>
        </mc:Choice>
        <mc:Fallback>
          <p:sp>
            <p:nvSpPr>
              <p:cNvPr id="4" name="TextBox 3">
                <a:extLst>
                  <a:ext uri="{FF2B5EF4-FFF2-40B4-BE49-F238E27FC236}">
                    <a16:creationId xmlns:a16="http://schemas.microsoft.com/office/drawing/2014/main" id="{E7142BC3-3289-4DE4-A7CF-022BC287CD7B}"/>
                  </a:ext>
                </a:extLst>
              </p:cNvPr>
              <p:cNvSpPr txBox="1">
                <a:spLocks noRot="1" noChangeAspect="1" noMove="1" noResize="1" noEditPoints="1" noAdjustHandles="1" noChangeArrowheads="1" noChangeShapeType="1" noTextEdit="1"/>
              </p:cNvSpPr>
              <p:nvPr/>
            </p:nvSpPr>
            <p:spPr>
              <a:xfrm>
                <a:off x="899592" y="980728"/>
                <a:ext cx="7848872" cy="4401205"/>
              </a:xfrm>
              <a:prstGeom prst="rect">
                <a:avLst/>
              </a:prstGeom>
              <a:blipFill>
                <a:blip r:embed="rId2"/>
                <a:stretch>
                  <a:fillRect l="-855" t="-1108" r="-777" b="-1524"/>
                </a:stretch>
              </a:blipFill>
            </p:spPr>
            <p:txBody>
              <a:bodyPr/>
              <a:lstStyle/>
              <a:p>
                <a:r>
                  <a:rPr lang="ru-RU">
                    <a:noFill/>
                  </a:rPr>
                  <a:t> </a:t>
                </a:r>
              </a:p>
            </p:txBody>
          </p:sp>
        </mc:Fallback>
      </mc:AlternateContent>
    </p:spTree>
    <p:extLst>
      <p:ext uri="{BB962C8B-B14F-4D97-AF65-F5344CB8AC3E}">
        <p14:creationId xmlns:p14="http://schemas.microsoft.com/office/powerpoint/2010/main" val="2273791234"/>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D8E4CDA9-FCEF-4F6A-A3B9-8EE598AB4B52}"/>
                  </a:ext>
                </a:extLst>
              </p:cNvPr>
              <p:cNvSpPr txBox="1"/>
              <p:nvPr/>
            </p:nvSpPr>
            <p:spPr>
              <a:xfrm>
                <a:off x="971600" y="548680"/>
                <a:ext cx="7632848" cy="5469190"/>
              </a:xfrm>
              <a:prstGeom prst="rect">
                <a:avLst/>
              </a:prstGeom>
              <a:noFill/>
            </p:spPr>
            <p:txBody>
              <a:bodyPr wrap="square">
                <a:spAutoFit/>
              </a:bodyPr>
              <a:lstStyle/>
              <a:p>
                <a:pPr indent="270510" algn="just"/>
                <a:r>
                  <a:rPr lang="en-US" sz="2000" dirty="0">
                    <a:solidFill>
                      <a:srgbClr val="000000"/>
                    </a:solidFill>
                    <a:effectLst/>
                    <a:latin typeface="Constantia" panose="02030602050306030303" pitchFamily="18" charset="0"/>
                    <a:ea typeface="Times New Roman" panose="02020603050405020304" pitchFamily="18" charset="0"/>
                  </a:rPr>
                  <a:t>2. </a:t>
                </a:r>
                <a:r>
                  <a:rPr lang="en-US" sz="2000" dirty="0" err="1">
                    <a:solidFill>
                      <a:srgbClr val="000000"/>
                    </a:solidFill>
                    <a:effectLst/>
                    <a:latin typeface="Constantia" panose="02030602050306030303" pitchFamily="18" charset="0"/>
                    <a:ea typeface="Times New Roman" panose="02020603050405020304" pitchFamily="18" charset="0"/>
                  </a:rPr>
                  <a:t>Дененің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бірқалыпты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айнымалы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айналуы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Бірқалыпты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айнымалы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айналу</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кезінде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дененің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бұрыштық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үдеуі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тұрақты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болады</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r>
                      <a:rPr lang="en-US"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en-US" sz="2000" i="1">
                            <a:solidFill>
                              <a:srgbClr val="000000"/>
                            </a:solidFill>
                            <a:effectLst/>
                            <a:latin typeface="Cambria Math" panose="02040503050406030204" pitchFamily="18" charset="0"/>
                            <a:ea typeface="Times New Roman" panose="02020603050405020304" pitchFamily="18" charset="0"/>
                          </a:rPr>
                          <m:t>𝜀</m:t>
                        </m:r>
                      </m:e>
                    </m:acc>
                    <m:r>
                      <a:rPr lang="en-US" sz="2000" i="1">
                        <a:solidFill>
                          <a:srgbClr val="000000"/>
                        </a:solidFill>
                        <a:effectLst/>
                        <a:latin typeface="Cambria Math" panose="02040503050406030204" pitchFamily="18" charset="0"/>
                        <a:ea typeface="Times New Roman" panose="02020603050405020304" pitchFamily="18" charset="0"/>
                      </a:rPr>
                      <m:t>=</m:t>
                    </m:r>
                    <m:r>
                      <a:rPr lang="en-US" sz="2000" i="1">
                        <a:solidFill>
                          <a:srgbClr val="000000"/>
                        </a:solidFill>
                        <a:effectLst/>
                        <a:latin typeface="Cambria Math" panose="02040503050406030204" pitchFamily="18" charset="0"/>
                        <a:ea typeface="Times New Roman" panose="02020603050405020304" pitchFamily="18" charset="0"/>
                      </a:rPr>
                      <m:t>𝑐𝑜𝑛𝑠𝑡</m:t>
                    </m:r>
                    <m:r>
                      <a:rPr lang="en-US" sz="2000" i="1">
                        <a:solidFill>
                          <a:srgbClr val="000000"/>
                        </a:solidFill>
                        <a:effectLst/>
                        <a:latin typeface="Cambria Math" panose="02040503050406030204" pitchFamily="18" charset="0"/>
                        <a:ea typeface="Times New Roman" panose="02020603050405020304" pitchFamily="18" charset="0"/>
                      </a:rPr>
                      <m:t>)</m:t>
                    </m:r>
                  </m:oMath>
                </a14:m>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Мұндай</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жағдайда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бұрыштық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үдеудің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алгебралық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шамасы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тұрақты</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r>
                      <a:rPr lang="en-US" sz="2000" i="1">
                        <a:solidFill>
                          <a:srgbClr val="000000"/>
                        </a:solidFill>
                        <a:effectLst/>
                        <a:latin typeface="Cambria Math" panose="02040503050406030204" pitchFamily="18" charset="0"/>
                        <a:ea typeface="Times New Roman" panose="02020603050405020304" pitchFamily="18" charset="0"/>
                      </a:rPr>
                      <m:t>𝜀</m:t>
                    </m:r>
                    <m:r>
                      <a:rPr lang="en-US" sz="2000" i="1">
                        <a:solidFill>
                          <a:srgbClr val="000000"/>
                        </a:solidFill>
                        <a:effectLst/>
                        <a:latin typeface="Cambria Math" panose="02040503050406030204" pitchFamily="18" charset="0"/>
                        <a:ea typeface="Times New Roman" panose="02020603050405020304" pitchFamily="18" charset="0"/>
                      </a:rPr>
                      <m:t>=</m:t>
                    </m:r>
                    <m:r>
                      <a:rPr lang="en-US" sz="2000" i="1">
                        <a:solidFill>
                          <a:srgbClr val="000000"/>
                        </a:solidFill>
                        <a:effectLst/>
                        <a:latin typeface="Cambria Math" panose="02040503050406030204" pitchFamily="18" charset="0"/>
                        <a:ea typeface="Times New Roman" panose="02020603050405020304" pitchFamily="18" charset="0"/>
                      </a:rPr>
                      <m:t>𝑐𝑜𝑛𝑠𝑡</m:t>
                    </m:r>
                  </m:oMath>
                </a14:m>
                <a:r>
                  <a:rPr lang="en-US"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algn="just"/>
                <a14:m>
                  <m:oMath xmlns:m="http://schemas.openxmlformats.org/officeDocument/2006/math">
                    <m:r>
                      <a:rPr lang="en-US" sz="2000" i="1">
                        <a:solidFill>
                          <a:srgbClr val="000000"/>
                        </a:solidFill>
                        <a:effectLst/>
                        <a:latin typeface="Cambria Math" panose="02040503050406030204" pitchFamily="18" charset="0"/>
                        <a:ea typeface="Times New Roman" panose="02020603050405020304" pitchFamily="18" charset="0"/>
                      </a:rPr>
                      <m:t>𝜀</m:t>
                    </m:r>
                    <m:r>
                      <a:rPr lang="en-US" sz="2000" i="1">
                        <a:solidFill>
                          <a:srgbClr val="000000"/>
                        </a:solidFill>
                        <a:effectLst/>
                        <a:latin typeface="Cambria Math" panose="02040503050406030204" pitchFamily="18" charset="0"/>
                        <a:ea typeface="Times New Roman" panose="02020603050405020304" pitchFamily="18" charset="0"/>
                      </a:rPr>
                      <m:t>=</m:t>
                    </m:r>
                    <m:f>
                      <m:fPr>
                        <m:ctrlPr>
                          <a:rPr lang="ru-RU" sz="2000" i="1">
                            <a:effectLst/>
                            <a:latin typeface="Cambria Math" panose="02040503050406030204" pitchFamily="18" charset="0"/>
                            <a:ea typeface="Times New Roman" panose="02020603050405020304" pitchFamily="18" charset="0"/>
                          </a:rPr>
                        </m:ctrlPr>
                      </m:fPr>
                      <m:num>
                        <m:r>
                          <a:rPr lang="en-US" sz="2000" i="1">
                            <a:solidFill>
                              <a:srgbClr val="000000"/>
                            </a:solidFill>
                            <a:effectLst/>
                            <a:latin typeface="Cambria Math" panose="02040503050406030204" pitchFamily="18" charset="0"/>
                            <a:ea typeface="Times New Roman" panose="02020603050405020304" pitchFamily="18" charset="0"/>
                          </a:rPr>
                          <m:t>𝑑</m:t>
                        </m:r>
                        <m:r>
                          <a:rPr lang="en-US" sz="2000" i="1">
                            <a:solidFill>
                              <a:srgbClr val="000000"/>
                            </a:solidFill>
                            <a:effectLst/>
                            <a:latin typeface="Cambria Math" panose="02040503050406030204" pitchFamily="18" charset="0"/>
                            <a:ea typeface="Times New Roman" panose="02020603050405020304" pitchFamily="18" charset="0"/>
                          </a:rPr>
                          <m:t>𝜔</m:t>
                        </m:r>
                      </m:num>
                      <m:den>
                        <m:r>
                          <a:rPr lang="en-US" sz="2000" i="1">
                            <a:solidFill>
                              <a:srgbClr val="000000"/>
                            </a:solidFill>
                            <a:effectLst/>
                            <a:latin typeface="Cambria Math" panose="02040503050406030204" pitchFamily="18" charset="0"/>
                            <a:ea typeface="Times New Roman" panose="02020603050405020304" pitchFamily="18" charset="0"/>
                          </a:rPr>
                          <m:t>𝑑𝑡</m:t>
                        </m:r>
                      </m:den>
                    </m:f>
                  </m:oMath>
                </a14:m>
                <a:r>
                  <a:rPr lang="en-US" sz="2000" i="1"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өрнегін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i="1" dirty="0">
                    <a:solidFill>
                      <a:srgbClr val="000000"/>
                    </a:solidFill>
                    <a:effectLst/>
                    <a:latin typeface="Constantia" panose="02030602050306030303" pitchFamily="18" charset="0"/>
                    <a:ea typeface="Times New Roman" panose="02020603050405020304" pitchFamily="18" charset="0"/>
                  </a:rPr>
                  <a:t>dt</a:t>
                </a:r>
                <a:r>
                  <a:rPr lang="en-US" sz="2000" dirty="0">
                    <a:solidFill>
                      <a:srgbClr val="000000"/>
                    </a:solidFill>
                    <a:effectLst/>
                    <a:latin typeface="Constantia" panose="02030602050306030303" pitchFamily="18" charset="0"/>
                    <a:ea typeface="Times New Roman" panose="02020603050405020304" pitchFamily="18" charset="0"/>
                  </a:rPr>
                  <a:t>-</a:t>
                </a:r>
                <a:r>
                  <a:rPr lang="en-US" sz="2000" dirty="0" err="1">
                    <a:solidFill>
                      <a:srgbClr val="000000"/>
                    </a:solidFill>
                    <a:effectLst/>
                    <a:latin typeface="Constantia" panose="02030602050306030303" pitchFamily="18" charset="0"/>
                    <a:ea typeface="Times New Roman" panose="02020603050405020304" pitchFamily="18" charset="0"/>
                  </a:rPr>
                  <a:t>ға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көбейтіп</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интегралдаймыз</a:t>
                </a:r>
                <a:r>
                  <a:rPr lang="en-US"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indent="27051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r"/>
                <a14:m>
                  <m:oMath xmlns:m="http://schemas.openxmlformats.org/officeDocument/2006/math">
                    <m:r>
                      <a:rPr lang="kk-KZ" sz="2000" i="1">
                        <a:solidFill>
                          <a:srgbClr val="000000"/>
                        </a:solidFill>
                        <a:effectLst/>
                        <a:latin typeface="Cambria Math" panose="02040503050406030204" pitchFamily="18" charset="0"/>
                        <a:ea typeface="Times New Roman" panose="02020603050405020304" pitchFamily="18" charset="0"/>
                      </a:rPr>
                      <m:t>𝜀</m:t>
                    </m:r>
                    <m:r>
                      <a:rPr lang="kk-KZ" sz="2000" i="1">
                        <a:solidFill>
                          <a:srgbClr val="000000"/>
                        </a:solidFill>
                        <a:effectLst/>
                        <a:latin typeface="Cambria Math" panose="02040503050406030204" pitchFamily="18" charset="0"/>
                        <a:ea typeface="Times New Roman" panose="02020603050405020304" pitchFamily="18" charset="0"/>
                      </a:rPr>
                      <m:t>𝑑𝑡</m:t>
                    </m:r>
                    <m:r>
                      <a:rPr lang="kk-KZ" sz="2000" i="1">
                        <a:solidFill>
                          <a:srgbClr val="000000"/>
                        </a:solidFill>
                        <a:effectLst/>
                        <a:latin typeface="Cambria Math" panose="02040503050406030204" pitchFamily="18" charset="0"/>
                        <a:ea typeface="Times New Roman" panose="02020603050405020304" pitchFamily="18" charset="0"/>
                      </a:rPr>
                      <m:t>=</m:t>
                    </m:r>
                    <m:r>
                      <a:rPr lang="kk-KZ" sz="2000" i="1">
                        <a:solidFill>
                          <a:srgbClr val="000000"/>
                        </a:solidFill>
                        <a:effectLst/>
                        <a:latin typeface="Cambria Math" panose="02040503050406030204" pitchFamily="18" charset="0"/>
                        <a:ea typeface="Times New Roman" panose="02020603050405020304" pitchFamily="18" charset="0"/>
                      </a:rPr>
                      <m:t>𝑑</m:t>
                    </m:r>
                    <m:r>
                      <a:rPr lang="kk-KZ" sz="2000" i="1">
                        <a:solidFill>
                          <a:srgbClr val="000000"/>
                        </a:solidFill>
                        <a:effectLst/>
                        <a:latin typeface="Cambria Math" panose="02040503050406030204" pitchFamily="18" charset="0"/>
                        <a:ea typeface="Times New Roman" panose="02020603050405020304" pitchFamily="18" charset="0"/>
                      </a:rPr>
                      <m:t>𝜔</m:t>
                    </m:r>
                    <m:r>
                      <a:rPr lang="kk-KZ" sz="2000" i="1">
                        <a:solidFill>
                          <a:srgbClr val="000000"/>
                        </a:solidFill>
                        <a:effectLst/>
                        <a:latin typeface="Cambria Math" panose="02040503050406030204" pitchFamily="18" charset="0"/>
                        <a:ea typeface="Times New Roman" panose="02020603050405020304" pitchFamily="18" charset="0"/>
                      </a:rPr>
                      <m:t>⇒</m:t>
                    </m:r>
                    <m:nary>
                      <m:naryPr>
                        <m:limLoc m:val="subSup"/>
                        <m:ctrlPr>
                          <a:rPr lang="ru-RU" sz="2000" i="1">
                            <a:effectLst/>
                            <a:latin typeface="Cambria Math" panose="02040503050406030204" pitchFamily="18" charset="0"/>
                            <a:ea typeface="Times New Roman" panose="02020603050405020304" pitchFamily="18" charset="0"/>
                          </a:rPr>
                        </m:ctrlPr>
                      </m:naryPr>
                      <m:sub>
                        <m:sSub>
                          <m:sSubPr>
                            <m:ctrlPr>
                              <a:rPr lang="ru-RU" sz="2000" i="1">
                                <a:effectLst/>
                                <a:latin typeface="Cambria Math" panose="02040503050406030204" pitchFamily="18" charset="0"/>
                                <a:ea typeface="Times New Roman" panose="02020603050405020304" pitchFamily="18" charset="0"/>
                              </a:rPr>
                            </m:ctrlPr>
                          </m:sSubPr>
                          <m:e>
                            <m:r>
                              <a:rPr lang="kk-KZ" sz="2000" i="1">
                                <a:solidFill>
                                  <a:srgbClr val="000000"/>
                                </a:solidFill>
                                <a:effectLst/>
                                <a:latin typeface="Cambria Math" panose="02040503050406030204" pitchFamily="18" charset="0"/>
                                <a:ea typeface="Times New Roman" panose="02020603050405020304" pitchFamily="18" charset="0"/>
                              </a:rPr>
                              <m:t>𝜔</m:t>
                            </m:r>
                          </m:e>
                          <m:sub>
                            <m:r>
                              <a:rPr lang="kk-KZ" sz="2000" i="1">
                                <a:solidFill>
                                  <a:srgbClr val="000000"/>
                                </a:solidFill>
                                <a:effectLst/>
                                <a:latin typeface="Cambria Math" panose="02040503050406030204" pitchFamily="18" charset="0"/>
                                <a:ea typeface="Times New Roman" panose="02020603050405020304" pitchFamily="18" charset="0"/>
                              </a:rPr>
                              <m:t>0</m:t>
                            </m:r>
                          </m:sub>
                        </m:sSub>
                      </m:sub>
                      <m:sup>
                        <m:r>
                          <a:rPr lang="kk-KZ" sz="2000" i="1">
                            <a:solidFill>
                              <a:srgbClr val="000000"/>
                            </a:solidFill>
                            <a:effectLst/>
                            <a:latin typeface="Cambria Math" panose="02040503050406030204" pitchFamily="18" charset="0"/>
                            <a:ea typeface="Times New Roman" panose="02020603050405020304" pitchFamily="18" charset="0"/>
                          </a:rPr>
                          <m:t>𝜔</m:t>
                        </m:r>
                      </m:sup>
                      <m:e>
                        <m:r>
                          <a:rPr lang="kk-KZ" sz="2000" i="1">
                            <a:solidFill>
                              <a:srgbClr val="000000"/>
                            </a:solidFill>
                            <a:effectLst/>
                            <a:latin typeface="Cambria Math" panose="02040503050406030204" pitchFamily="18" charset="0"/>
                            <a:ea typeface="Times New Roman" panose="02020603050405020304" pitchFamily="18" charset="0"/>
                          </a:rPr>
                          <m:t>𝑑</m:t>
                        </m:r>
                        <m:r>
                          <a:rPr lang="kk-KZ" sz="2000" i="1">
                            <a:solidFill>
                              <a:srgbClr val="000000"/>
                            </a:solidFill>
                            <a:effectLst/>
                            <a:latin typeface="Cambria Math" panose="02040503050406030204" pitchFamily="18" charset="0"/>
                            <a:ea typeface="Times New Roman" panose="02020603050405020304" pitchFamily="18" charset="0"/>
                          </a:rPr>
                          <m:t>𝜔</m:t>
                        </m:r>
                        <m:r>
                          <a:rPr lang="kk-KZ" sz="2000" i="1">
                            <a:solidFill>
                              <a:srgbClr val="000000"/>
                            </a:solidFill>
                            <a:effectLst/>
                            <a:latin typeface="Cambria Math" panose="02040503050406030204" pitchFamily="18" charset="0"/>
                            <a:ea typeface="Times New Roman" panose="02020603050405020304" pitchFamily="18" charset="0"/>
                          </a:rPr>
                          <m:t>=</m:t>
                        </m:r>
                        <m:r>
                          <a:rPr lang="kk-KZ" sz="2000" i="1">
                            <a:solidFill>
                              <a:srgbClr val="000000"/>
                            </a:solidFill>
                            <a:effectLst/>
                            <a:latin typeface="Cambria Math" panose="02040503050406030204" pitchFamily="18" charset="0"/>
                            <a:ea typeface="Times New Roman" panose="02020603050405020304" pitchFamily="18" charset="0"/>
                          </a:rPr>
                          <m:t>𝜀</m:t>
                        </m:r>
                        <m:nary>
                          <m:naryPr>
                            <m:limLoc m:val="subSup"/>
                            <m:ctrlPr>
                              <a:rPr lang="ru-RU" sz="2000" i="1">
                                <a:effectLst/>
                                <a:latin typeface="Cambria Math" panose="02040503050406030204" pitchFamily="18" charset="0"/>
                                <a:ea typeface="Times New Roman" panose="02020603050405020304" pitchFamily="18" charset="0"/>
                              </a:rPr>
                            </m:ctrlPr>
                          </m:naryPr>
                          <m:sub>
                            <m:r>
                              <a:rPr lang="kk-KZ" sz="2000" i="1">
                                <a:solidFill>
                                  <a:srgbClr val="000000"/>
                                </a:solidFill>
                                <a:effectLst/>
                                <a:latin typeface="Cambria Math" panose="02040503050406030204" pitchFamily="18" charset="0"/>
                                <a:ea typeface="Times New Roman" panose="02020603050405020304" pitchFamily="18" charset="0"/>
                              </a:rPr>
                              <m:t>0</m:t>
                            </m:r>
                          </m:sub>
                          <m:sup>
                            <m:r>
                              <a:rPr lang="kk-KZ" sz="2000" i="1">
                                <a:solidFill>
                                  <a:srgbClr val="000000"/>
                                </a:solidFill>
                                <a:effectLst/>
                                <a:latin typeface="Cambria Math" panose="02040503050406030204" pitchFamily="18" charset="0"/>
                                <a:ea typeface="Times New Roman" panose="02020603050405020304" pitchFamily="18" charset="0"/>
                              </a:rPr>
                              <m:t>𝑡</m:t>
                            </m:r>
                          </m:sup>
                          <m:e>
                            <m:r>
                              <a:rPr lang="kk-KZ" sz="2000" i="1">
                                <a:solidFill>
                                  <a:srgbClr val="000000"/>
                                </a:solidFill>
                                <a:effectLst/>
                                <a:latin typeface="Cambria Math" panose="02040503050406030204" pitchFamily="18" charset="0"/>
                                <a:ea typeface="Times New Roman" panose="02020603050405020304" pitchFamily="18" charset="0"/>
                              </a:rPr>
                              <m:t>𝑑𝑡</m:t>
                            </m:r>
                          </m:e>
                        </m:nary>
                      </m:e>
                    </m:nary>
                    <m:r>
                      <a:rPr lang="kk-KZ" sz="2000" i="1">
                        <a:solidFill>
                          <a:srgbClr val="000000"/>
                        </a:solidFill>
                        <a:effectLst/>
                        <a:latin typeface="Cambria Math" panose="02040503050406030204" pitchFamily="18" charset="0"/>
                        <a:ea typeface="Times New Roman" panose="02020603050405020304" pitchFamily="18" charset="0"/>
                      </a:rPr>
                      <m:t>, </m:t>
                    </m:r>
                  </m:oMath>
                </a14:m>
                <a:r>
                  <a:rPr lang="kk-KZ" sz="2000" dirty="0">
                    <a:solidFill>
                      <a:srgbClr val="000000"/>
                    </a:solidFill>
                    <a:effectLst/>
                    <a:latin typeface="Constantia" panose="02030602050306030303" pitchFamily="18" charset="0"/>
                    <a:ea typeface="Times New Roman" panose="02020603050405020304" pitchFamily="18" charset="0"/>
                  </a:rPr>
                  <a:t> </a:t>
                </a:r>
                <a:r>
                  <a:rPr lang="en-US" sz="2000" dirty="0">
                    <a:solidFill>
                      <a:srgbClr val="000000"/>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(8.1</a:t>
                </a:r>
                <a:r>
                  <a:rPr lang="en-US" sz="2000" dirty="0">
                    <a:solidFill>
                      <a:srgbClr val="000000"/>
                    </a:solidFill>
                    <a:effectLst/>
                    <a:latin typeface="Constantia" panose="02030602050306030303" pitchFamily="18" charset="0"/>
                    <a:ea typeface="Times New Roman" panose="02020603050405020304" pitchFamily="18" charset="0"/>
                  </a:rPr>
                  <a:t>3</a:t>
                </a:r>
                <a:r>
                  <a:rPr lang="kk-KZ"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indent="27051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70510" algn="just"/>
                <a:r>
                  <a:rPr lang="en-US" sz="2000" dirty="0" err="1">
                    <a:solidFill>
                      <a:srgbClr val="000000"/>
                    </a:solidFill>
                    <a:effectLst/>
                    <a:latin typeface="Constantia" panose="02030602050306030303" pitchFamily="18" charset="0"/>
                    <a:ea typeface="Times New Roman" panose="02020603050405020304" pitchFamily="18" charset="0"/>
                  </a:rPr>
                  <a:t>Енді</a:t>
                </a:r>
                <a:r>
                  <a:rPr lang="en-US" sz="2000" dirty="0">
                    <a:solidFill>
                      <a:srgbClr val="000000"/>
                    </a:solidFill>
                    <a:effectLst/>
                    <a:latin typeface="Constantia" panose="02030602050306030303" pitchFamily="18" charset="0"/>
                    <a:ea typeface="Times New Roman" panose="02020603050405020304" pitchFamily="18" charset="0"/>
                  </a:rPr>
                  <a:t> (8.13) </a:t>
                </a:r>
                <a:r>
                  <a:rPr lang="en-US" sz="2000" dirty="0" err="1">
                    <a:solidFill>
                      <a:srgbClr val="000000"/>
                    </a:solidFill>
                    <a:effectLst/>
                    <a:latin typeface="Constantia" panose="02030602050306030303" pitchFamily="18" charset="0"/>
                    <a:ea typeface="Times New Roman" panose="02020603050405020304" pitchFamily="18" charset="0"/>
                  </a:rPr>
                  <a:t>өрнегін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интегралдап</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дененің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бірқалыпты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айнымалы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айналу</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заңын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аламыз</a:t>
                </a:r>
                <a:r>
                  <a:rPr lang="en-US"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indent="27051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70510" algn="r"/>
                <a14:m>
                  <m:oMath xmlns:m="http://schemas.openxmlformats.org/officeDocument/2006/math">
                    <m:f>
                      <m:fPr>
                        <m:ctrlPr>
                          <a:rPr lang="ru-RU" sz="2000" i="1">
                            <a:effectLst/>
                            <a:latin typeface="Cambria Math" panose="02040503050406030204" pitchFamily="18" charset="0"/>
                            <a:ea typeface="Times New Roman" panose="02020603050405020304" pitchFamily="18" charset="0"/>
                          </a:rPr>
                        </m:ctrlPr>
                      </m:fPr>
                      <m:num>
                        <m:r>
                          <a:rPr lang="kk-KZ" sz="2000" i="1">
                            <a:solidFill>
                              <a:srgbClr val="000000"/>
                            </a:solidFill>
                            <a:effectLst/>
                            <a:latin typeface="Cambria Math" panose="02040503050406030204" pitchFamily="18" charset="0"/>
                            <a:ea typeface="Times New Roman" panose="02020603050405020304" pitchFamily="18" charset="0"/>
                          </a:rPr>
                          <m:t>𝑑</m:t>
                        </m:r>
                        <m:r>
                          <a:rPr lang="kk-KZ" sz="2000" i="1">
                            <a:solidFill>
                              <a:srgbClr val="000000"/>
                            </a:solidFill>
                            <a:effectLst/>
                            <a:latin typeface="Cambria Math" panose="02040503050406030204" pitchFamily="18" charset="0"/>
                            <a:ea typeface="Times New Roman" panose="02020603050405020304" pitchFamily="18" charset="0"/>
                          </a:rPr>
                          <m:t>𝜑</m:t>
                        </m:r>
                      </m:num>
                      <m:den>
                        <m:r>
                          <a:rPr lang="kk-KZ" sz="2000" i="1">
                            <a:solidFill>
                              <a:srgbClr val="000000"/>
                            </a:solidFill>
                            <a:effectLst/>
                            <a:latin typeface="Cambria Math" panose="02040503050406030204" pitchFamily="18" charset="0"/>
                            <a:ea typeface="Times New Roman" panose="02020603050405020304" pitchFamily="18" charset="0"/>
                          </a:rPr>
                          <m:t>𝑑𝑡</m:t>
                        </m:r>
                      </m:den>
                    </m:f>
                    <m:r>
                      <a:rPr lang="kk-KZ" sz="2000" i="1">
                        <a:solidFill>
                          <a:srgbClr val="000000"/>
                        </a:solidFill>
                        <a:effectLst/>
                        <a:latin typeface="Cambria Math" panose="02040503050406030204" pitchFamily="18" charset="0"/>
                        <a:ea typeface="Times New Roman" panose="02020603050405020304" pitchFamily="18" charset="0"/>
                      </a:rPr>
                      <m:t>=</m:t>
                    </m:r>
                    <m:sSub>
                      <m:sSubPr>
                        <m:ctrlPr>
                          <a:rPr lang="ru-RU" sz="2000" i="1">
                            <a:effectLst/>
                            <a:latin typeface="Cambria Math" panose="02040503050406030204" pitchFamily="18" charset="0"/>
                            <a:ea typeface="Times New Roman" panose="02020603050405020304" pitchFamily="18" charset="0"/>
                          </a:rPr>
                        </m:ctrlPr>
                      </m:sSubPr>
                      <m:e>
                        <m:r>
                          <a:rPr lang="kk-KZ" sz="2000" i="1">
                            <a:solidFill>
                              <a:srgbClr val="000000"/>
                            </a:solidFill>
                            <a:effectLst/>
                            <a:latin typeface="Cambria Math" panose="02040503050406030204" pitchFamily="18" charset="0"/>
                            <a:ea typeface="Times New Roman" panose="02020603050405020304" pitchFamily="18" charset="0"/>
                          </a:rPr>
                          <m:t>𝜔</m:t>
                        </m:r>
                      </m:e>
                      <m:sub>
                        <m:r>
                          <a:rPr lang="kk-KZ" sz="2000" i="1">
                            <a:solidFill>
                              <a:srgbClr val="000000"/>
                            </a:solidFill>
                            <a:effectLst/>
                            <a:latin typeface="Cambria Math" panose="02040503050406030204" pitchFamily="18" charset="0"/>
                            <a:ea typeface="Times New Roman" panose="02020603050405020304" pitchFamily="18" charset="0"/>
                          </a:rPr>
                          <m:t>0</m:t>
                        </m:r>
                      </m:sub>
                    </m:sSub>
                    <m:r>
                      <a:rPr lang="kk-KZ" sz="2000" i="1">
                        <a:solidFill>
                          <a:srgbClr val="000000"/>
                        </a:solidFill>
                        <a:effectLst/>
                        <a:latin typeface="Cambria Math" panose="02040503050406030204" pitchFamily="18" charset="0"/>
                        <a:ea typeface="Times New Roman" panose="02020603050405020304" pitchFamily="18" charset="0"/>
                      </a:rPr>
                      <m:t>+</m:t>
                    </m:r>
                    <m:r>
                      <a:rPr lang="kk-KZ" sz="2000" i="1">
                        <a:solidFill>
                          <a:srgbClr val="000000"/>
                        </a:solidFill>
                        <a:effectLst/>
                        <a:latin typeface="Cambria Math" panose="02040503050406030204" pitchFamily="18" charset="0"/>
                        <a:ea typeface="Times New Roman" panose="02020603050405020304" pitchFamily="18" charset="0"/>
                      </a:rPr>
                      <m:t>𝜀</m:t>
                    </m:r>
                    <m:r>
                      <a:rPr lang="kk-KZ" sz="2000" i="1">
                        <a:solidFill>
                          <a:srgbClr val="000000"/>
                        </a:solidFill>
                        <a:effectLst/>
                        <a:latin typeface="Cambria Math" panose="02040503050406030204" pitchFamily="18" charset="0"/>
                        <a:ea typeface="Times New Roman" panose="02020603050405020304" pitchFamily="18" charset="0"/>
                      </a:rPr>
                      <m:t>𝑡</m:t>
                    </m:r>
                    <m:r>
                      <a:rPr lang="kk-KZ" sz="2000" i="1">
                        <a:solidFill>
                          <a:srgbClr val="000000"/>
                        </a:solidFill>
                        <a:effectLst/>
                        <a:latin typeface="Cambria Math" panose="02040503050406030204" pitchFamily="18" charset="0"/>
                        <a:ea typeface="Times New Roman" panose="02020603050405020304" pitchFamily="18" charset="0"/>
                      </a:rPr>
                      <m:t>⇒</m:t>
                    </m:r>
                    <m:r>
                      <a:rPr lang="kk-KZ" sz="2000" i="1">
                        <a:solidFill>
                          <a:srgbClr val="000000"/>
                        </a:solidFill>
                        <a:effectLst/>
                        <a:latin typeface="Cambria Math" panose="02040503050406030204" pitchFamily="18" charset="0"/>
                        <a:ea typeface="Times New Roman" panose="02020603050405020304" pitchFamily="18" charset="0"/>
                      </a:rPr>
                      <m:t>𝑑</m:t>
                    </m:r>
                    <m:r>
                      <a:rPr lang="kk-KZ" sz="2000" i="1">
                        <a:solidFill>
                          <a:srgbClr val="000000"/>
                        </a:solidFill>
                        <a:effectLst/>
                        <a:latin typeface="Cambria Math" panose="02040503050406030204" pitchFamily="18" charset="0"/>
                        <a:ea typeface="Times New Roman" panose="02020603050405020304" pitchFamily="18" charset="0"/>
                      </a:rPr>
                      <m:t>𝜑</m:t>
                    </m:r>
                    <m:r>
                      <a:rPr lang="kk-KZ" sz="2000" i="1">
                        <a:solidFill>
                          <a:srgbClr val="000000"/>
                        </a:solidFill>
                        <a:effectLst/>
                        <a:latin typeface="Cambria Math" panose="02040503050406030204" pitchFamily="18" charset="0"/>
                        <a:ea typeface="Times New Roman" panose="02020603050405020304" pitchFamily="18" charset="0"/>
                      </a:rPr>
                      <m:t>=</m:t>
                    </m:r>
                    <m:sSub>
                      <m:sSubPr>
                        <m:ctrlPr>
                          <a:rPr lang="ru-RU" sz="2000" i="1">
                            <a:effectLst/>
                            <a:latin typeface="Cambria Math" panose="02040503050406030204" pitchFamily="18" charset="0"/>
                            <a:ea typeface="Times New Roman" panose="02020603050405020304" pitchFamily="18" charset="0"/>
                          </a:rPr>
                        </m:ctrlPr>
                      </m:sSubPr>
                      <m:e>
                        <m:r>
                          <a:rPr lang="kk-KZ" sz="2000" i="1">
                            <a:solidFill>
                              <a:srgbClr val="000000"/>
                            </a:solidFill>
                            <a:effectLst/>
                            <a:latin typeface="Cambria Math" panose="02040503050406030204" pitchFamily="18" charset="0"/>
                            <a:ea typeface="Times New Roman" panose="02020603050405020304" pitchFamily="18" charset="0"/>
                          </a:rPr>
                          <m:t>𝜔</m:t>
                        </m:r>
                      </m:e>
                      <m:sub>
                        <m:r>
                          <a:rPr lang="kk-KZ" sz="2000" i="1">
                            <a:solidFill>
                              <a:srgbClr val="000000"/>
                            </a:solidFill>
                            <a:effectLst/>
                            <a:latin typeface="Cambria Math" panose="02040503050406030204" pitchFamily="18" charset="0"/>
                            <a:ea typeface="Times New Roman" panose="02020603050405020304" pitchFamily="18" charset="0"/>
                          </a:rPr>
                          <m:t>0</m:t>
                        </m:r>
                      </m:sub>
                    </m:sSub>
                    <m:r>
                      <a:rPr lang="kk-KZ" sz="2000" i="1">
                        <a:solidFill>
                          <a:srgbClr val="000000"/>
                        </a:solidFill>
                        <a:effectLst/>
                        <a:latin typeface="Cambria Math" panose="02040503050406030204" pitchFamily="18" charset="0"/>
                        <a:ea typeface="Times New Roman" panose="02020603050405020304" pitchFamily="18" charset="0"/>
                      </a:rPr>
                      <m:t>𝑑𝑡</m:t>
                    </m:r>
                    <m:r>
                      <a:rPr lang="kk-KZ" sz="2000" i="1">
                        <a:solidFill>
                          <a:srgbClr val="000000"/>
                        </a:solidFill>
                        <a:effectLst/>
                        <a:latin typeface="Cambria Math" panose="02040503050406030204" pitchFamily="18" charset="0"/>
                        <a:ea typeface="Times New Roman" panose="02020603050405020304" pitchFamily="18" charset="0"/>
                      </a:rPr>
                      <m:t>+</m:t>
                    </m:r>
                    <m:r>
                      <a:rPr lang="kk-KZ" sz="2000" i="1">
                        <a:solidFill>
                          <a:srgbClr val="000000"/>
                        </a:solidFill>
                        <a:effectLst/>
                        <a:latin typeface="Cambria Math" panose="02040503050406030204" pitchFamily="18" charset="0"/>
                        <a:ea typeface="Times New Roman" panose="02020603050405020304" pitchFamily="18" charset="0"/>
                      </a:rPr>
                      <m:t>𝜀</m:t>
                    </m:r>
                    <m:r>
                      <a:rPr lang="kk-KZ" sz="2000" i="1">
                        <a:solidFill>
                          <a:srgbClr val="000000"/>
                        </a:solidFill>
                        <a:effectLst/>
                        <a:latin typeface="Cambria Math" panose="02040503050406030204" pitchFamily="18" charset="0"/>
                        <a:ea typeface="Times New Roman" panose="02020603050405020304" pitchFamily="18" charset="0"/>
                      </a:rPr>
                      <m:t>𝑡𝑑𝑡</m:t>
                    </m:r>
                    <m:r>
                      <a:rPr lang="kk-KZ" sz="2000" i="1">
                        <a:solidFill>
                          <a:srgbClr val="000000"/>
                        </a:solidFill>
                        <a:effectLst/>
                        <a:latin typeface="Cambria Math" panose="02040503050406030204" pitchFamily="18" charset="0"/>
                        <a:ea typeface="Times New Roman" panose="02020603050405020304" pitchFamily="18" charset="0"/>
                      </a:rPr>
                      <m:t>⇒</m:t>
                    </m:r>
                    <m:r>
                      <a:rPr lang="kk-KZ" sz="2000" i="1">
                        <a:solidFill>
                          <a:srgbClr val="000000"/>
                        </a:solidFill>
                        <a:effectLst/>
                        <a:latin typeface="Cambria Math" panose="02040503050406030204" pitchFamily="18" charset="0"/>
                        <a:ea typeface="Times New Roman" panose="02020603050405020304" pitchFamily="18" charset="0"/>
                      </a:rPr>
                      <m:t>𝜑</m:t>
                    </m:r>
                    <m:r>
                      <a:rPr lang="kk-KZ" sz="2000" i="1">
                        <a:solidFill>
                          <a:srgbClr val="000000"/>
                        </a:solidFill>
                        <a:effectLst/>
                        <a:latin typeface="Cambria Math" panose="02040503050406030204" pitchFamily="18" charset="0"/>
                        <a:ea typeface="Times New Roman" panose="02020603050405020304" pitchFamily="18" charset="0"/>
                      </a:rPr>
                      <m:t>=</m:t>
                    </m:r>
                    <m:sSub>
                      <m:sSubPr>
                        <m:ctrlPr>
                          <a:rPr lang="ru-RU" sz="2000" i="1">
                            <a:effectLst/>
                            <a:latin typeface="Cambria Math" panose="02040503050406030204" pitchFamily="18" charset="0"/>
                            <a:ea typeface="Times New Roman" panose="02020603050405020304" pitchFamily="18" charset="0"/>
                          </a:rPr>
                        </m:ctrlPr>
                      </m:sSubPr>
                      <m:e>
                        <m:r>
                          <a:rPr lang="kk-KZ" sz="2000" i="1">
                            <a:solidFill>
                              <a:srgbClr val="000000"/>
                            </a:solidFill>
                            <a:effectLst/>
                            <a:latin typeface="Cambria Math" panose="02040503050406030204" pitchFamily="18" charset="0"/>
                            <a:ea typeface="Times New Roman" panose="02020603050405020304" pitchFamily="18" charset="0"/>
                          </a:rPr>
                          <m:t>𝜔</m:t>
                        </m:r>
                      </m:e>
                      <m:sub>
                        <m:r>
                          <a:rPr lang="kk-KZ" sz="2000" i="1">
                            <a:solidFill>
                              <a:srgbClr val="000000"/>
                            </a:solidFill>
                            <a:effectLst/>
                            <a:latin typeface="Cambria Math" panose="02040503050406030204" pitchFamily="18" charset="0"/>
                            <a:ea typeface="Times New Roman" panose="02020603050405020304" pitchFamily="18" charset="0"/>
                          </a:rPr>
                          <m:t>0</m:t>
                        </m:r>
                      </m:sub>
                    </m:sSub>
                    <m:r>
                      <a:rPr lang="kk-KZ" sz="2000" i="1">
                        <a:solidFill>
                          <a:srgbClr val="000000"/>
                        </a:solidFill>
                        <a:effectLst/>
                        <a:latin typeface="Cambria Math" panose="02040503050406030204" pitchFamily="18" charset="0"/>
                        <a:ea typeface="Times New Roman" panose="02020603050405020304" pitchFamily="18" charset="0"/>
                      </a:rPr>
                      <m:t>𝑡</m:t>
                    </m:r>
                    <m:r>
                      <a:rPr lang="kk-KZ" sz="2000" i="1">
                        <a:solidFill>
                          <a:srgbClr val="000000"/>
                        </a:solidFill>
                        <a:effectLst/>
                        <a:latin typeface="Cambria Math" panose="02040503050406030204" pitchFamily="18" charset="0"/>
                        <a:ea typeface="Times New Roman" panose="02020603050405020304" pitchFamily="18" charset="0"/>
                      </a:rPr>
                      <m:t>+</m:t>
                    </m:r>
                    <m:f>
                      <m:fPr>
                        <m:ctrlPr>
                          <a:rPr lang="ru-RU" sz="2000" i="1">
                            <a:effectLst/>
                            <a:latin typeface="Cambria Math" panose="02040503050406030204" pitchFamily="18" charset="0"/>
                            <a:ea typeface="Times New Roman" panose="02020603050405020304" pitchFamily="18" charset="0"/>
                          </a:rPr>
                        </m:ctrlPr>
                      </m:fPr>
                      <m:num>
                        <m:r>
                          <a:rPr lang="kk-KZ" sz="2000" i="1">
                            <a:solidFill>
                              <a:srgbClr val="000000"/>
                            </a:solidFill>
                            <a:effectLst/>
                            <a:latin typeface="Cambria Math" panose="02040503050406030204" pitchFamily="18" charset="0"/>
                            <a:ea typeface="Times New Roman" panose="02020603050405020304" pitchFamily="18" charset="0"/>
                          </a:rPr>
                          <m:t>𝜀</m:t>
                        </m:r>
                        <m:sSup>
                          <m:sSupPr>
                            <m:ctrlPr>
                              <a:rPr lang="ru-RU" sz="2000" i="1">
                                <a:effectLst/>
                                <a:latin typeface="Cambria Math" panose="02040503050406030204" pitchFamily="18" charset="0"/>
                                <a:ea typeface="Times New Roman" panose="02020603050405020304" pitchFamily="18" charset="0"/>
                              </a:rPr>
                            </m:ctrlPr>
                          </m:sSupPr>
                          <m:e>
                            <m:r>
                              <a:rPr lang="kk-KZ" sz="2000" i="1">
                                <a:solidFill>
                                  <a:srgbClr val="000000"/>
                                </a:solidFill>
                                <a:effectLst/>
                                <a:latin typeface="Cambria Math" panose="02040503050406030204" pitchFamily="18" charset="0"/>
                                <a:ea typeface="Times New Roman" panose="02020603050405020304" pitchFamily="18" charset="0"/>
                              </a:rPr>
                              <m:t>𝑡</m:t>
                            </m:r>
                          </m:e>
                          <m:sup>
                            <m:r>
                              <a:rPr lang="kk-KZ" sz="2000" i="1">
                                <a:solidFill>
                                  <a:srgbClr val="000000"/>
                                </a:solidFill>
                                <a:effectLst/>
                                <a:latin typeface="Cambria Math" panose="02040503050406030204" pitchFamily="18" charset="0"/>
                                <a:ea typeface="Times New Roman" panose="02020603050405020304" pitchFamily="18" charset="0"/>
                              </a:rPr>
                              <m:t>2</m:t>
                            </m:r>
                          </m:sup>
                        </m:sSup>
                      </m:num>
                      <m:den>
                        <m:r>
                          <a:rPr lang="kk-KZ" sz="2000" i="1">
                            <a:solidFill>
                              <a:srgbClr val="000000"/>
                            </a:solidFill>
                            <a:effectLst/>
                            <a:latin typeface="Cambria Math" panose="02040503050406030204" pitchFamily="18" charset="0"/>
                            <a:ea typeface="Times New Roman" panose="02020603050405020304" pitchFamily="18" charset="0"/>
                          </a:rPr>
                          <m:t>2</m:t>
                        </m:r>
                      </m:den>
                    </m:f>
                    <m:r>
                      <a:rPr lang="kk-KZ" sz="2000" i="1">
                        <a:solidFill>
                          <a:srgbClr val="000000"/>
                        </a:solidFill>
                        <a:effectLst/>
                        <a:latin typeface="Cambria Math" panose="02040503050406030204" pitchFamily="18" charset="0"/>
                        <a:ea typeface="Times New Roman" panose="02020603050405020304" pitchFamily="18" charset="0"/>
                      </a:rPr>
                      <m:t>.</m:t>
                    </m:r>
                  </m:oMath>
                </a14:m>
                <a:r>
                  <a:rPr lang="kk-KZ" sz="2000" dirty="0">
                    <a:solidFill>
                      <a:srgbClr val="000000"/>
                    </a:solidFill>
                    <a:effectLst/>
                    <a:latin typeface="Constantia" panose="02030602050306030303" pitchFamily="18" charset="0"/>
                    <a:ea typeface="Times New Roman" panose="02020603050405020304" pitchFamily="18" charset="0"/>
                  </a:rPr>
                  <a:t> </a:t>
                </a:r>
                <a:r>
                  <a:rPr lang="en-US" sz="2000" dirty="0">
                    <a:solidFill>
                      <a:srgbClr val="000000"/>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(8.1</a:t>
                </a:r>
                <a:r>
                  <a:rPr lang="en-US" sz="2000" dirty="0">
                    <a:solidFill>
                      <a:srgbClr val="000000"/>
                    </a:solidFill>
                    <a:effectLst/>
                    <a:latin typeface="Constantia" panose="02030602050306030303" pitchFamily="18" charset="0"/>
                    <a:ea typeface="Times New Roman" panose="02020603050405020304" pitchFamily="18" charset="0"/>
                  </a:rPr>
                  <a:t>4</a:t>
                </a:r>
                <a:r>
                  <a:rPr lang="kk-KZ"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indent="27051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70510" algn="just"/>
                <a:r>
                  <a:rPr lang="en-US" sz="2000" dirty="0" err="1">
                    <a:solidFill>
                      <a:srgbClr val="000000"/>
                    </a:solidFill>
                    <a:effectLst/>
                    <a:latin typeface="Constantia" panose="02030602050306030303" pitchFamily="18" charset="0"/>
                    <a:ea typeface="Times New Roman" panose="02020603050405020304" pitchFamily="18" charset="0"/>
                  </a:rPr>
                  <a:t>Егер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i="1" dirty="0">
                    <a:solidFill>
                      <a:srgbClr val="000000"/>
                    </a:solidFill>
                    <a:effectLst/>
                    <a:latin typeface="Constantia" panose="02030602050306030303" pitchFamily="18" charset="0"/>
                    <a:ea typeface="Times New Roman" panose="02020603050405020304" pitchFamily="18" charset="0"/>
                  </a:rPr>
                  <a:t>ω</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бұрыштық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жылдамдық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пен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i="1" dirty="0">
                    <a:solidFill>
                      <a:srgbClr val="000000"/>
                    </a:solidFill>
                    <a:effectLst/>
                    <a:latin typeface="Constantia" panose="02030602050306030303" pitchFamily="18" charset="0"/>
                    <a:ea typeface="Times New Roman" panose="02020603050405020304" pitchFamily="18" charset="0"/>
                  </a:rPr>
                  <a:t>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бұрыштық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үдеудің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таңбалары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бірдей</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болса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дененің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айналуы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бірқалыпты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үдемелі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бірдей</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болмаса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бірқалыпты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кемімелі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деп</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аталады</a:t>
                </a:r>
                <a:r>
                  <a:rPr lang="en-US"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p:txBody>
          </p:sp>
        </mc:Choice>
        <mc:Fallback>
          <p:sp>
            <p:nvSpPr>
              <p:cNvPr id="3" name="TextBox 2">
                <a:extLst>
                  <a:ext uri="{FF2B5EF4-FFF2-40B4-BE49-F238E27FC236}">
                    <a16:creationId xmlns:a16="http://schemas.microsoft.com/office/drawing/2014/main" id="{D8E4CDA9-FCEF-4F6A-A3B9-8EE598AB4B52}"/>
                  </a:ext>
                </a:extLst>
              </p:cNvPr>
              <p:cNvSpPr txBox="1">
                <a:spLocks noRot="1" noChangeAspect="1" noMove="1" noResize="1" noEditPoints="1" noAdjustHandles="1" noChangeArrowheads="1" noChangeShapeType="1" noTextEdit="1"/>
              </p:cNvSpPr>
              <p:nvPr/>
            </p:nvSpPr>
            <p:spPr>
              <a:xfrm>
                <a:off x="971600" y="548680"/>
                <a:ext cx="7632848" cy="5469190"/>
              </a:xfrm>
              <a:prstGeom prst="rect">
                <a:avLst/>
              </a:prstGeom>
              <a:blipFill>
                <a:blip r:embed="rId2"/>
                <a:stretch>
                  <a:fillRect l="-799" t="-780" r="-879" b="-1115"/>
                </a:stretch>
              </a:blipFill>
            </p:spPr>
            <p:txBody>
              <a:bodyPr/>
              <a:lstStyle/>
              <a:p>
                <a:r>
                  <a:rPr lang="ru-RU">
                    <a:noFill/>
                  </a:rPr>
                  <a:t> </a:t>
                </a:r>
              </a:p>
            </p:txBody>
          </p:sp>
        </mc:Fallback>
      </mc:AlternateContent>
    </p:spTree>
    <p:extLst>
      <p:ext uri="{BB962C8B-B14F-4D97-AF65-F5344CB8AC3E}">
        <p14:creationId xmlns:p14="http://schemas.microsoft.com/office/powerpoint/2010/main" val="1507722438"/>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F004E2F4-0812-40DB-B8C7-3A22151BA759}"/>
                  </a:ext>
                </a:extLst>
              </p:cNvPr>
              <p:cNvSpPr txBox="1"/>
              <p:nvPr/>
            </p:nvSpPr>
            <p:spPr>
              <a:xfrm>
                <a:off x="899592" y="530546"/>
                <a:ext cx="7848872" cy="5796908"/>
              </a:xfrm>
              <a:prstGeom prst="rect">
                <a:avLst/>
              </a:prstGeom>
              <a:noFill/>
            </p:spPr>
            <p:txBody>
              <a:bodyPr wrap="square">
                <a:spAutoFit/>
              </a:bodyPr>
              <a:lstStyle/>
              <a:p>
                <a:pPr indent="270510" algn="just"/>
                <a:r>
                  <a:rPr lang="en-US" sz="2000" i="1" dirty="0" err="1">
                    <a:solidFill>
                      <a:srgbClr val="000000"/>
                    </a:solidFill>
                    <a:effectLst/>
                    <a:latin typeface="Constantia" panose="02030602050306030303" pitchFamily="18" charset="0"/>
                    <a:ea typeface="Times New Roman" panose="02020603050405020304" pitchFamily="18" charset="0"/>
                  </a:rPr>
                  <a:t>Айналмалы</a:t>
                </a:r>
                <a:r>
                  <a:rPr lang="en-US" sz="2000" i="1" dirty="0">
                    <a:solidFill>
                      <a:srgbClr val="000000"/>
                    </a:solidFill>
                    <a:effectLst/>
                    <a:latin typeface="Constantia" panose="02030602050306030303" pitchFamily="18" charset="0"/>
                    <a:ea typeface="Times New Roman" panose="02020603050405020304" pitchFamily="18" charset="0"/>
                  </a:rPr>
                  <a:t> </a:t>
                </a:r>
                <a:r>
                  <a:rPr lang="en-US" sz="2000" i="1" dirty="0" err="1">
                    <a:solidFill>
                      <a:srgbClr val="000000"/>
                    </a:solidFill>
                    <a:effectLst/>
                    <a:latin typeface="Constantia" panose="02030602050306030303" pitchFamily="18" charset="0"/>
                    <a:ea typeface="Times New Roman" panose="02020603050405020304" pitchFamily="18" charset="0"/>
                  </a:rPr>
                  <a:t>қозғалыстағы</a:t>
                </a:r>
                <a:r>
                  <a:rPr lang="en-US" sz="2000" i="1" dirty="0">
                    <a:solidFill>
                      <a:srgbClr val="000000"/>
                    </a:solidFill>
                    <a:effectLst/>
                    <a:latin typeface="Constantia" panose="02030602050306030303" pitchFamily="18" charset="0"/>
                    <a:ea typeface="Times New Roman" panose="02020603050405020304" pitchFamily="18" charset="0"/>
                  </a:rPr>
                  <a:t> </a:t>
                </a:r>
                <a:r>
                  <a:rPr lang="en-US" sz="2000" i="1" dirty="0" err="1">
                    <a:solidFill>
                      <a:srgbClr val="000000"/>
                    </a:solidFill>
                    <a:effectLst/>
                    <a:latin typeface="Constantia" panose="02030602050306030303" pitchFamily="18" charset="0"/>
                    <a:ea typeface="Times New Roman" panose="02020603050405020304" pitchFamily="18" charset="0"/>
                  </a:rPr>
                  <a:t>дене</a:t>
                </a:r>
                <a:r>
                  <a:rPr lang="en-US" sz="2000" i="1" dirty="0">
                    <a:solidFill>
                      <a:srgbClr val="000000"/>
                    </a:solidFill>
                    <a:effectLst/>
                    <a:latin typeface="Constantia" panose="02030602050306030303" pitchFamily="18" charset="0"/>
                    <a:ea typeface="Times New Roman" panose="02020603050405020304" pitchFamily="18" charset="0"/>
                  </a:rPr>
                  <a:t> </a:t>
                </a:r>
                <a:r>
                  <a:rPr lang="en-US" sz="2000" i="1" dirty="0" err="1">
                    <a:solidFill>
                      <a:srgbClr val="000000"/>
                    </a:solidFill>
                    <a:effectLst/>
                    <a:latin typeface="Constantia" panose="02030602050306030303" pitchFamily="18" charset="0"/>
                    <a:ea typeface="Times New Roman" panose="02020603050405020304" pitchFamily="18" charset="0"/>
                  </a:rPr>
                  <a:t>нүктелерінің</a:t>
                </a:r>
                <a:r>
                  <a:rPr lang="en-US" sz="2000" i="1" dirty="0">
                    <a:solidFill>
                      <a:srgbClr val="000000"/>
                    </a:solidFill>
                    <a:effectLst/>
                    <a:latin typeface="Constantia" panose="02030602050306030303" pitchFamily="18" charset="0"/>
                    <a:ea typeface="Times New Roman" panose="02020603050405020304" pitchFamily="18" charset="0"/>
                  </a:rPr>
                  <a:t> </a:t>
                </a:r>
                <a:r>
                  <a:rPr lang="en-US" sz="2000" i="1" dirty="0" err="1">
                    <a:solidFill>
                      <a:srgbClr val="000000"/>
                    </a:solidFill>
                    <a:effectLst/>
                    <a:latin typeface="Constantia" panose="02030602050306030303" pitchFamily="18" charset="0"/>
                    <a:ea typeface="Times New Roman" panose="02020603050405020304" pitchFamily="18" charset="0"/>
                  </a:rPr>
                  <a:t>жылдамдығы</a:t>
                </a:r>
                <a:r>
                  <a:rPr lang="en-US" sz="2000" i="1" dirty="0">
                    <a:solidFill>
                      <a:srgbClr val="000000"/>
                    </a:solidFill>
                    <a:effectLst/>
                    <a:latin typeface="Constantia" panose="02030602050306030303" pitchFamily="18" charset="0"/>
                    <a:ea typeface="Times New Roman" panose="02020603050405020304" pitchFamily="18" charset="0"/>
                  </a:rPr>
                  <a:t> </a:t>
                </a:r>
                <a:r>
                  <a:rPr lang="en-US" sz="2000" i="1" dirty="0" err="1">
                    <a:solidFill>
                      <a:srgbClr val="000000"/>
                    </a:solidFill>
                    <a:effectLst/>
                    <a:latin typeface="Constantia" panose="02030602050306030303" pitchFamily="18" charset="0"/>
                    <a:ea typeface="Times New Roman" panose="02020603050405020304" pitchFamily="18" charset="0"/>
                  </a:rPr>
                  <a:t>мен</a:t>
                </a:r>
                <a:r>
                  <a:rPr lang="en-US" sz="2000" i="1" dirty="0">
                    <a:solidFill>
                      <a:srgbClr val="000000"/>
                    </a:solidFill>
                    <a:effectLst/>
                    <a:latin typeface="Constantia" panose="02030602050306030303" pitchFamily="18" charset="0"/>
                    <a:ea typeface="Times New Roman" panose="02020603050405020304" pitchFamily="18" charset="0"/>
                  </a:rPr>
                  <a:t> </a:t>
                </a:r>
                <a:r>
                  <a:rPr lang="en-US" sz="2000" i="1" dirty="0" err="1">
                    <a:solidFill>
                      <a:srgbClr val="000000"/>
                    </a:solidFill>
                    <a:effectLst/>
                    <a:latin typeface="Constantia" panose="02030602050306030303" pitchFamily="18" charset="0"/>
                    <a:ea typeface="Times New Roman" panose="02020603050405020304" pitchFamily="18" charset="0"/>
                  </a:rPr>
                  <a:t>үдеуі</a:t>
                </a:r>
                <a:r>
                  <a:rPr lang="en-US" sz="2000" i="1" dirty="0">
                    <a:solidFill>
                      <a:srgbClr val="000000"/>
                    </a:solidFill>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70510" algn="just"/>
                <a:r>
                  <a:rPr lang="en-US" sz="2000" dirty="0" err="1">
                    <a:solidFill>
                      <a:srgbClr val="000000"/>
                    </a:solidFill>
                    <a:effectLst/>
                    <a:latin typeface="Constantia" panose="02030602050306030303" pitchFamily="18" charset="0"/>
                    <a:ea typeface="Times New Roman" panose="02020603050405020304" pitchFamily="18" charset="0"/>
                  </a:rPr>
                  <a:t>Дене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i="1" dirty="0">
                    <a:solidFill>
                      <a:srgbClr val="000000"/>
                    </a:solidFill>
                    <a:effectLst/>
                    <a:latin typeface="Constantia" panose="02030602050306030303" pitchFamily="18" charset="0"/>
                    <a:ea typeface="Times New Roman" panose="02020603050405020304" pitchFamily="18" charset="0"/>
                  </a:rPr>
                  <a:t>∆t</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уақытта</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r>
                      <a:rPr lang="kk-KZ" sz="2000" i="1">
                        <a:solidFill>
                          <a:srgbClr val="000000"/>
                        </a:solidFill>
                        <a:effectLst/>
                        <a:latin typeface="Cambria Math" panose="02040503050406030204" pitchFamily="18" charset="0"/>
                        <a:ea typeface="Times New Roman" panose="02020603050405020304" pitchFamily="18" charset="0"/>
                      </a:rPr>
                      <m:t>𝜑</m:t>
                    </m:r>
                  </m:oMath>
                </a14:m>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бұрышқа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бұрылсын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дейік</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Осы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кезде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айналу</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өсінен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i="1" dirty="0">
                    <a:solidFill>
                      <a:srgbClr val="000000"/>
                    </a:solidFill>
                    <a:effectLst/>
                    <a:latin typeface="Constantia" panose="02030602050306030303" pitchFamily="18" charset="0"/>
                    <a:ea typeface="Times New Roman" panose="02020603050405020304" pitchFamily="18" charset="0"/>
                  </a:rPr>
                  <a:t>R</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қашықтықта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жатқан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нүкте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i="1" dirty="0">
                    <a:solidFill>
                      <a:srgbClr val="000000"/>
                    </a:solidFill>
                    <a:effectLst/>
                    <a:latin typeface="Constantia" panose="02030602050306030303" pitchFamily="18" charset="0"/>
                    <a:ea typeface="Times New Roman" panose="02020603050405020304" pitchFamily="18" charset="0"/>
                  </a:rPr>
                  <a:t>∆σ</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жол</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жүріп</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өтеді</a:t>
                </a:r>
                <a:r>
                  <a:rPr lang="en-US" sz="2000" dirty="0">
                    <a:solidFill>
                      <a:srgbClr val="000000"/>
                    </a:solidFill>
                    <a:effectLst/>
                    <a:latin typeface="Constantia" panose="02030602050306030303" pitchFamily="18" charset="0"/>
                    <a:ea typeface="Times New Roman" panose="02020603050405020304" pitchFamily="18" charset="0"/>
                  </a:rPr>
                  <a:t>. 8.5, ә-</a:t>
                </a:r>
                <a:r>
                  <a:rPr lang="en-US" sz="2000" dirty="0" err="1">
                    <a:solidFill>
                      <a:srgbClr val="000000"/>
                    </a:solidFill>
                    <a:effectLst/>
                    <a:latin typeface="Constantia" panose="02030602050306030303" pitchFamily="18" charset="0"/>
                    <a:ea typeface="Times New Roman" panose="02020603050405020304" pitchFamily="18" charset="0"/>
                  </a:rPr>
                  <a:t>суретте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i="1" dirty="0">
                    <a:solidFill>
                      <a:srgbClr val="000000"/>
                    </a:solidFill>
                    <a:effectLst/>
                    <a:latin typeface="Constantia" panose="02030602050306030303" pitchFamily="18" charset="0"/>
                    <a:ea typeface="Times New Roman" panose="02020603050405020304" pitchFamily="18" charset="0"/>
                  </a:rPr>
                  <a:t>Oz</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өсін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айналатын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дененің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i="1" dirty="0">
                    <a:solidFill>
                      <a:srgbClr val="000000"/>
                    </a:solidFill>
                    <a:effectLst/>
                    <a:latin typeface="Constantia" panose="02030602050306030303" pitchFamily="18" charset="0"/>
                    <a:ea typeface="Times New Roman" panose="02020603050405020304" pitchFamily="18" charset="0"/>
                  </a:rPr>
                  <a:t>М</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нүктесі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сызатын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шеңбер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бейнеленген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Осы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нүкте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жылдамдығының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жанама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өске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проекциясын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былай</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жазуға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болады</a:t>
                </a:r>
                <a:r>
                  <a:rPr lang="en-US"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r>
                          <a:rPr lang="en-US" sz="2000" i="1">
                            <a:solidFill>
                              <a:srgbClr val="000000"/>
                            </a:solidFill>
                            <a:effectLst/>
                            <a:latin typeface="Cambria Math" panose="02040503050406030204" pitchFamily="18" charset="0"/>
                            <a:ea typeface="Times New Roman" panose="02020603050405020304" pitchFamily="18" charset="0"/>
                          </a:rPr>
                          <m:t>𝑉</m:t>
                        </m:r>
                      </m:e>
                      <m:sub>
                        <m:r>
                          <a:rPr lang="en-US" sz="2000" i="1">
                            <a:solidFill>
                              <a:srgbClr val="000000"/>
                            </a:solidFill>
                            <a:effectLst/>
                            <a:latin typeface="Cambria Math" panose="02040503050406030204" pitchFamily="18" charset="0"/>
                            <a:ea typeface="Times New Roman" panose="02020603050405020304" pitchFamily="18" charset="0"/>
                          </a:rPr>
                          <m:t>𝜏</m:t>
                        </m:r>
                      </m:sub>
                    </m:sSub>
                    <m:r>
                      <a:rPr lang="kk-KZ" sz="2000" i="1">
                        <a:solidFill>
                          <a:srgbClr val="000000"/>
                        </a:solidFill>
                        <a:effectLst/>
                        <a:latin typeface="Cambria Math" panose="02040503050406030204" pitchFamily="18" charset="0"/>
                        <a:ea typeface="Times New Roman" panose="02020603050405020304" pitchFamily="18" charset="0"/>
                      </a:rPr>
                      <m:t>=</m:t>
                    </m:r>
                    <m:func>
                      <m:funcPr>
                        <m:ctrlPr>
                          <a:rPr lang="ru-RU" sz="2000" i="1">
                            <a:effectLst/>
                            <a:latin typeface="Cambria Math" panose="02040503050406030204" pitchFamily="18" charset="0"/>
                            <a:ea typeface="Times New Roman" panose="02020603050405020304" pitchFamily="18" charset="0"/>
                          </a:rPr>
                        </m:ctrlPr>
                      </m:funcPr>
                      <m:fName>
                        <m:limLow>
                          <m:limLowPr>
                            <m:ctrlPr>
                              <a:rPr lang="ru-RU" sz="2000" i="1">
                                <a:effectLst/>
                                <a:latin typeface="Cambria Math" panose="02040503050406030204" pitchFamily="18" charset="0"/>
                                <a:ea typeface="Times New Roman" panose="02020603050405020304" pitchFamily="18" charset="0"/>
                              </a:rPr>
                            </m:ctrlPr>
                          </m:limLowPr>
                          <m:e>
                            <m:r>
                              <m:rPr>
                                <m:sty m:val="p"/>
                              </m:rPr>
                              <a:rPr lang="en-US" sz="2000">
                                <a:solidFill>
                                  <a:srgbClr val="000000"/>
                                </a:solidFill>
                                <a:effectLst/>
                                <a:latin typeface="Cambria Math" panose="02040503050406030204" pitchFamily="18" charset="0"/>
                                <a:ea typeface="Times New Roman" panose="02020603050405020304" pitchFamily="18" charset="0"/>
                              </a:rPr>
                              <m:t>lim</m:t>
                            </m:r>
                          </m:e>
                          <m:lim>
                            <m:r>
                              <a:rPr lang="en-US" sz="2000">
                                <a:solidFill>
                                  <a:srgbClr val="000000"/>
                                </a:solidFill>
                                <a:effectLst/>
                                <a:latin typeface="Cambria Math" panose="02040503050406030204" pitchFamily="18" charset="0"/>
                                <a:ea typeface="Times New Roman" panose="02020603050405020304" pitchFamily="18" charset="0"/>
                              </a:rPr>
                              <m:t>∆</m:t>
                            </m:r>
                            <m:r>
                              <m:rPr>
                                <m:sty m:val="p"/>
                              </m:rPr>
                              <a:rPr lang="en-US" sz="2000">
                                <a:solidFill>
                                  <a:srgbClr val="000000"/>
                                </a:solidFill>
                                <a:effectLst/>
                                <a:latin typeface="Cambria Math" panose="02040503050406030204" pitchFamily="18" charset="0"/>
                                <a:ea typeface="Times New Roman" panose="02020603050405020304" pitchFamily="18" charset="0"/>
                              </a:rPr>
                              <m:t>t</m:t>
                            </m:r>
                            <m:r>
                              <a:rPr lang="en-US" sz="2000">
                                <a:solidFill>
                                  <a:srgbClr val="000000"/>
                                </a:solidFill>
                                <a:effectLst/>
                                <a:latin typeface="Cambria Math" panose="02040503050406030204" pitchFamily="18" charset="0"/>
                                <a:ea typeface="Times New Roman" panose="02020603050405020304" pitchFamily="18" charset="0"/>
                              </a:rPr>
                              <m:t>→0</m:t>
                            </m:r>
                          </m:lim>
                        </m:limLow>
                      </m:fName>
                      <m:e>
                        <m:f>
                          <m:fPr>
                            <m:ctrlPr>
                              <a:rPr lang="ru-RU" sz="2000" i="1">
                                <a:effectLst/>
                                <a:latin typeface="Cambria Math" panose="02040503050406030204" pitchFamily="18" charset="0"/>
                                <a:ea typeface="Times New Roman" panose="02020603050405020304" pitchFamily="18" charset="0"/>
                              </a:rPr>
                            </m:ctrlPr>
                          </m:fPr>
                          <m:num>
                            <m:r>
                              <a:rPr lang="en-US" sz="2000">
                                <a:solidFill>
                                  <a:srgbClr val="000000"/>
                                </a:solidFill>
                                <a:effectLst/>
                                <a:latin typeface="Cambria Math" panose="02040503050406030204" pitchFamily="18" charset="0"/>
                                <a:ea typeface="Times New Roman" panose="02020603050405020304" pitchFamily="18" charset="0"/>
                              </a:rPr>
                              <m:t>∆</m:t>
                            </m:r>
                            <m:r>
                              <a:rPr lang="en-US" sz="2000" i="1">
                                <a:solidFill>
                                  <a:srgbClr val="000000"/>
                                </a:solidFill>
                                <a:effectLst/>
                                <a:latin typeface="Cambria Math" panose="02040503050406030204" pitchFamily="18" charset="0"/>
                                <a:ea typeface="Times New Roman" panose="02020603050405020304" pitchFamily="18" charset="0"/>
                              </a:rPr>
                              <m:t>𝜎</m:t>
                            </m:r>
                          </m:num>
                          <m:den>
                            <m:r>
                              <a:rPr lang="en-US" sz="2000">
                                <a:solidFill>
                                  <a:srgbClr val="000000"/>
                                </a:solidFill>
                                <a:effectLst/>
                                <a:latin typeface="Cambria Math" panose="02040503050406030204" pitchFamily="18" charset="0"/>
                                <a:ea typeface="Times New Roman" panose="02020603050405020304" pitchFamily="18" charset="0"/>
                              </a:rPr>
                              <m:t>∆</m:t>
                            </m:r>
                            <m:r>
                              <m:rPr>
                                <m:sty m:val="p"/>
                              </m:rPr>
                              <a:rPr lang="en-US" sz="2000">
                                <a:solidFill>
                                  <a:srgbClr val="000000"/>
                                </a:solidFill>
                                <a:effectLst/>
                                <a:latin typeface="Cambria Math" panose="02040503050406030204" pitchFamily="18" charset="0"/>
                                <a:ea typeface="Times New Roman" panose="02020603050405020304" pitchFamily="18" charset="0"/>
                              </a:rPr>
                              <m:t>t</m:t>
                            </m:r>
                          </m:den>
                        </m:f>
                        <m:r>
                          <a:rPr lang="kk-KZ" sz="2000" i="1">
                            <a:solidFill>
                              <a:srgbClr val="000000"/>
                            </a:solidFill>
                            <a:effectLst/>
                            <a:latin typeface="Cambria Math" panose="02040503050406030204" pitchFamily="18" charset="0"/>
                            <a:ea typeface="Times New Roman" panose="02020603050405020304" pitchFamily="18" charset="0"/>
                          </a:rPr>
                          <m:t>=</m:t>
                        </m:r>
                        <m:func>
                          <m:funcPr>
                            <m:ctrlPr>
                              <a:rPr lang="ru-RU" sz="2000" i="1">
                                <a:effectLst/>
                                <a:latin typeface="Cambria Math" panose="02040503050406030204" pitchFamily="18" charset="0"/>
                                <a:ea typeface="Times New Roman" panose="02020603050405020304" pitchFamily="18" charset="0"/>
                              </a:rPr>
                            </m:ctrlPr>
                          </m:funcPr>
                          <m:fName>
                            <m:limLow>
                              <m:limLowPr>
                                <m:ctrlPr>
                                  <a:rPr lang="ru-RU" sz="2000" i="1">
                                    <a:effectLst/>
                                    <a:latin typeface="Cambria Math" panose="02040503050406030204" pitchFamily="18" charset="0"/>
                                    <a:ea typeface="Times New Roman" panose="02020603050405020304" pitchFamily="18" charset="0"/>
                                  </a:rPr>
                                </m:ctrlPr>
                              </m:limLowPr>
                              <m:e>
                                <m:r>
                                  <m:rPr>
                                    <m:sty m:val="p"/>
                                  </m:rPr>
                                  <a:rPr lang="kk-KZ" sz="2000">
                                    <a:solidFill>
                                      <a:srgbClr val="000000"/>
                                    </a:solidFill>
                                    <a:effectLst/>
                                    <a:latin typeface="Cambria Math" panose="02040503050406030204" pitchFamily="18" charset="0"/>
                                    <a:ea typeface="Times New Roman" panose="02020603050405020304" pitchFamily="18" charset="0"/>
                                  </a:rPr>
                                  <m:t>lim</m:t>
                                </m:r>
                              </m:e>
                              <m:lim>
                                <m:r>
                                  <a:rPr lang="en-US" sz="2000">
                                    <a:solidFill>
                                      <a:srgbClr val="000000"/>
                                    </a:solidFill>
                                    <a:effectLst/>
                                    <a:latin typeface="Cambria Math" panose="02040503050406030204" pitchFamily="18" charset="0"/>
                                    <a:ea typeface="Times New Roman" panose="02020603050405020304" pitchFamily="18" charset="0"/>
                                  </a:rPr>
                                  <m:t>∆</m:t>
                                </m:r>
                                <m:r>
                                  <m:rPr>
                                    <m:sty m:val="p"/>
                                  </m:rPr>
                                  <a:rPr lang="en-US" sz="2000">
                                    <a:solidFill>
                                      <a:srgbClr val="000000"/>
                                    </a:solidFill>
                                    <a:effectLst/>
                                    <a:latin typeface="Cambria Math" panose="02040503050406030204" pitchFamily="18" charset="0"/>
                                    <a:ea typeface="Times New Roman" panose="02020603050405020304" pitchFamily="18" charset="0"/>
                                  </a:rPr>
                                  <m:t>t</m:t>
                                </m:r>
                                <m:r>
                                  <a:rPr lang="en-US" sz="2000">
                                    <a:solidFill>
                                      <a:srgbClr val="000000"/>
                                    </a:solidFill>
                                    <a:effectLst/>
                                    <a:latin typeface="Cambria Math" panose="02040503050406030204" pitchFamily="18" charset="0"/>
                                    <a:ea typeface="Times New Roman" panose="02020603050405020304" pitchFamily="18" charset="0"/>
                                  </a:rPr>
                                  <m:t>→0</m:t>
                                </m:r>
                              </m:lim>
                            </m:limLow>
                          </m:fName>
                          <m:e>
                            <m:f>
                              <m:fPr>
                                <m:ctrlPr>
                                  <a:rPr lang="ru-RU" sz="2000" i="1">
                                    <a:effectLst/>
                                    <a:latin typeface="Cambria Math" panose="02040503050406030204" pitchFamily="18" charset="0"/>
                                    <a:ea typeface="Times New Roman" panose="02020603050405020304" pitchFamily="18" charset="0"/>
                                  </a:rPr>
                                </m:ctrlPr>
                              </m:fPr>
                              <m:num>
                                <m:r>
                                  <a:rPr lang="kk-KZ" sz="2000" i="1">
                                    <a:solidFill>
                                      <a:srgbClr val="000000"/>
                                    </a:solidFill>
                                    <a:effectLst/>
                                    <a:latin typeface="Cambria Math" panose="02040503050406030204" pitchFamily="18" charset="0"/>
                                    <a:ea typeface="Times New Roman" panose="02020603050405020304" pitchFamily="18" charset="0"/>
                                  </a:rPr>
                                  <m:t>𝑅</m:t>
                                </m:r>
                                <m:r>
                                  <m:rPr>
                                    <m:sty m:val="p"/>
                                  </m:rPr>
                                  <a:rPr lang="kk-KZ" sz="2000">
                                    <a:solidFill>
                                      <a:srgbClr val="000000"/>
                                    </a:solidFill>
                                    <a:effectLst/>
                                    <a:latin typeface="Cambria Math" panose="02040503050406030204" pitchFamily="18" charset="0"/>
                                    <a:ea typeface="Times New Roman" panose="02020603050405020304" pitchFamily="18" charset="0"/>
                                  </a:rPr>
                                  <m:t>Δ</m:t>
                                </m:r>
                                <m:r>
                                  <a:rPr lang="kk-KZ" sz="2000" i="1">
                                    <a:solidFill>
                                      <a:srgbClr val="000000"/>
                                    </a:solidFill>
                                    <a:effectLst/>
                                    <a:latin typeface="Cambria Math" panose="02040503050406030204" pitchFamily="18" charset="0"/>
                                    <a:ea typeface="Times New Roman" panose="02020603050405020304" pitchFamily="18" charset="0"/>
                                  </a:rPr>
                                  <m:t>𝜑</m:t>
                                </m:r>
                              </m:num>
                              <m:den>
                                <m:r>
                                  <m:rPr>
                                    <m:sty m:val="p"/>
                                  </m:rPr>
                                  <a:rPr lang="kk-KZ" sz="2000">
                                    <a:solidFill>
                                      <a:srgbClr val="000000"/>
                                    </a:solidFill>
                                    <a:effectLst/>
                                    <a:latin typeface="Cambria Math" panose="02040503050406030204" pitchFamily="18" charset="0"/>
                                    <a:ea typeface="Times New Roman" panose="02020603050405020304" pitchFamily="18" charset="0"/>
                                  </a:rPr>
                                  <m:t>Δ</m:t>
                                </m:r>
                                <m:r>
                                  <a:rPr lang="kk-KZ" sz="2000" i="1">
                                    <a:solidFill>
                                      <a:srgbClr val="000000"/>
                                    </a:solidFill>
                                    <a:effectLst/>
                                    <a:latin typeface="Cambria Math" panose="02040503050406030204" pitchFamily="18" charset="0"/>
                                    <a:ea typeface="Times New Roman" panose="02020603050405020304" pitchFamily="18" charset="0"/>
                                  </a:rPr>
                                  <m:t>𝑡</m:t>
                                </m:r>
                              </m:den>
                            </m:f>
                            <m:r>
                              <a:rPr lang="kk-KZ" sz="2000" i="1">
                                <a:solidFill>
                                  <a:srgbClr val="000000"/>
                                </a:solidFill>
                                <a:effectLst/>
                                <a:latin typeface="Cambria Math" panose="02040503050406030204" pitchFamily="18" charset="0"/>
                                <a:ea typeface="Times New Roman" panose="02020603050405020304" pitchFamily="18" charset="0"/>
                              </a:rPr>
                              <m:t>=</m:t>
                            </m:r>
                          </m:e>
                        </m:func>
                        <m:r>
                          <a:rPr lang="kk-KZ" sz="2000" i="1">
                            <a:solidFill>
                              <a:srgbClr val="000000"/>
                            </a:solidFill>
                            <a:effectLst/>
                            <a:latin typeface="Cambria Math" panose="02040503050406030204" pitchFamily="18" charset="0"/>
                            <a:ea typeface="Times New Roman" panose="02020603050405020304" pitchFamily="18" charset="0"/>
                          </a:rPr>
                          <m:t>𝑅</m:t>
                        </m:r>
                        <m:f>
                          <m:fPr>
                            <m:ctrlPr>
                              <a:rPr lang="ru-RU" sz="2000" i="1">
                                <a:effectLst/>
                                <a:latin typeface="Cambria Math" panose="02040503050406030204" pitchFamily="18" charset="0"/>
                                <a:ea typeface="Times New Roman" panose="02020603050405020304" pitchFamily="18" charset="0"/>
                              </a:rPr>
                            </m:ctrlPr>
                          </m:fPr>
                          <m:num>
                            <m:r>
                              <a:rPr lang="kk-KZ" sz="2000" i="1">
                                <a:solidFill>
                                  <a:srgbClr val="000000"/>
                                </a:solidFill>
                                <a:effectLst/>
                                <a:latin typeface="Cambria Math" panose="02040503050406030204" pitchFamily="18" charset="0"/>
                                <a:ea typeface="Times New Roman" panose="02020603050405020304" pitchFamily="18" charset="0"/>
                              </a:rPr>
                              <m:t>𝑑</m:t>
                            </m:r>
                            <m:r>
                              <a:rPr lang="kk-KZ" sz="2000" i="1">
                                <a:solidFill>
                                  <a:srgbClr val="000000"/>
                                </a:solidFill>
                                <a:effectLst/>
                                <a:latin typeface="Cambria Math" panose="02040503050406030204" pitchFamily="18" charset="0"/>
                                <a:ea typeface="Times New Roman" panose="02020603050405020304" pitchFamily="18" charset="0"/>
                              </a:rPr>
                              <m:t>𝜑</m:t>
                            </m:r>
                          </m:num>
                          <m:den>
                            <m:r>
                              <a:rPr lang="kk-KZ" sz="2000" i="1">
                                <a:solidFill>
                                  <a:srgbClr val="000000"/>
                                </a:solidFill>
                                <a:effectLst/>
                                <a:latin typeface="Cambria Math" panose="02040503050406030204" pitchFamily="18" charset="0"/>
                                <a:ea typeface="Times New Roman" panose="02020603050405020304" pitchFamily="18" charset="0"/>
                              </a:rPr>
                              <m:t>𝑑𝑡</m:t>
                            </m:r>
                          </m:den>
                        </m:f>
                        <m:r>
                          <a:rPr lang="kk-KZ" sz="2000" i="1">
                            <a:solidFill>
                              <a:srgbClr val="000000"/>
                            </a:solidFill>
                            <a:effectLst/>
                            <a:latin typeface="Cambria Math" panose="02040503050406030204" pitchFamily="18" charset="0"/>
                            <a:ea typeface="Times New Roman" panose="02020603050405020304" pitchFamily="18" charset="0"/>
                          </a:rPr>
                          <m:t>=</m:t>
                        </m:r>
                        <m:r>
                          <a:rPr lang="kk-KZ" sz="2000" i="1">
                            <a:solidFill>
                              <a:srgbClr val="000000"/>
                            </a:solidFill>
                            <a:effectLst/>
                            <a:latin typeface="Cambria Math" panose="02040503050406030204" pitchFamily="18" charset="0"/>
                            <a:ea typeface="Times New Roman" panose="02020603050405020304" pitchFamily="18" charset="0"/>
                          </a:rPr>
                          <m:t>𝑅</m:t>
                        </m:r>
                        <m:r>
                          <a:rPr lang="kk-KZ" sz="2000" i="1">
                            <a:solidFill>
                              <a:srgbClr val="000000"/>
                            </a:solidFill>
                            <a:effectLst/>
                            <a:latin typeface="Cambria Math" panose="02040503050406030204" pitchFamily="18" charset="0"/>
                            <a:ea typeface="Times New Roman" panose="02020603050405020304" pitchFamily="18" charset="0"/>
                          </a:rPr>
                          <m:t>∙</m:t>
                        </m:r>
                        <m:r>
                          <a:rPr lang="kk-KZ" sz="2000" i="1">
                            <a:solidFill>
                              <a:srgbClr val="000000"/>
                            </a:solidFill>
                            <a:effectLst/>
                            <a:latin typeface="Cambria Math" panose="02040503050406030204" pitchFamily="18" charset="0"/>
                            <a:ea typeface="Times New Roman" panose="02020603050405020304" pitchFamily="18" charset="0"/>
                          </a:rPr>
                          <m:t>𝜔</m:t>
                        </m:r>
                        <m:r>
                          <a:rPr lang="kk-KZ" sz="2000" i="1">
                            <a:solidFill>
                              <a:srgbClr val="000000"/>
                            </a:solidFill>
                            <a:effectLst/>
                            <a:latin typeface="Cambria Math" panose="02040503050406030204" pitchFamily="18" charset="0"/>
                            <a:ea typeface="Times New Roman" panose="02020603050405020304" pitchFamily="18" charset="0"/>
                          </a:rPr>
                          <m:t>.</m:t>
                        </m:r>
                      </m:e>
                    </m:func>
                  </m:oMath>
                </a14:m>
                <a:r>
                  <a:rPr lang="en-US" sz="2000" dirty="0">
                    <a:solidFill>
                      <a:srgbClr val="000000"/>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(8.</a:t>
                </a:r>
                <a:r>
                  <a:rPr lang="en-US" sz="2000" dirty="0">
                    <a:solidFill>
                      <a:srgbClr val="000000"/>
                    </a:solidFill>
                    <a:effectLst/>
                    <a:latin typeface="Constantia" panose="02030602050306030303" pitchFamily="18" charset="0"/>
                    <a:ea typeface="Times New Roman" panose="02020603050405020304" pitchFamily="18" charset="0"/>
                  </a:rPr>
                  <a:t>15</a:t>
                </a:r>
                <a:r>
                  <a:rPr lang="kk-KZ"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70510" algn="just"/>
                <a:r>
                  <a:rPr lang="en-US" sz="2000" dirty="0" err="1">
                    <a:solidFill>
                      <a:srgbClr val="000000"/>
                    </a:solidFill>
                    <a:effectLst/>
                    <a:latin typeface="Constantia" panose="02030602050306030303" pitchFamily="18" charset="0"/>
                    <a:ea typeface="Times New Roman" panose="02020603050405020304" pitchFamily="18" charset="0"/>
                  </a:rPr>
                  <a:t>Бұл</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жерде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шеңбер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доғасының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ұзындығы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оның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радиусы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осы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доғаны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керетін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бұрыштың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көбейтіндісіне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тең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екендігі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ескерілген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яғни</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i="1" dirty="0">
                    <a:solidFill>
                      <a:srgbClr val="000000"/>
                    </a:solidFill>
                    <a:effectLst/>
                    <a:latin typeface="Constantia" panose="02030602050306030303" pitchFamily="18" charset="0"/>
                    <a:ea typeface="Times New Roman" panose="02020603050405020304" pitchFamily="18" charset="0"/>
                  </a:rPr>
                  <a:t>∆σ=R</a:t>
                </a:r>
                <a:r>
                  <a:rPr lang="en-US" sz="2000" i="1" dirty="0">
                    <a:solidFill>
                      <a:srgbClr val="000000"/>
                    </a:solidFill>
                    <a:effectLst/>
                    <a:latin typeface="Constantia" panose="02030602050306030303" pitchFamily="18" charset="0"/>
                    <a:ea typeface="Times New Roman" panose="02020603050405020304" pitchFamily="18" charset="0"/>
                    <a:cs typeface="Cambria Math" panose="02040503050406030204" pitchFamily="18" charset="0"/>
                  </a:rPr>
                  <a:t>⋅</a:t>
                </a:r>
                <a:r>
                  <a:rPr lang="en-US" sz="2000" i="1" dirty="0">
                    <a:solidFill>
                      <a:srgbClr val="000000"/>
                    </a:solidFill>
                    <a:effectLst/>
                    <a:latin typeface="Constantia" panose="02030602050306030303" pitchFamily="18" charset="0"/>
                    <a:ea typeface="Times New Roman" panose="02020603050405020304" pitchFamily="18" charset="0"/>
                  </a:rPr>
                  <a:t>∆</a:t>
                </a:r>
                <a14:m>
                  <m:oMath xmlns:m="http://schemas.openxmlformats.org/officeDocument/2006/math">
                    <m:r>
                      <a:rPr lang="kk-KZ" sz="2000" i="1">
                        <a:solidFill>
                          <a:srgbClr val="000000"/>
                        </a:solidFill>
                        <a:effectLst/>
                        <a:latin typeface="Cambria Math" panose="02040503050406030204" pitchFamily="18" charset="0"/>
                        <a:ea typeface="Times New Roman" panose="02020603050405020304" pitchFamily="18" charset="0"/>
                      </a:rPr>
                      <m:t>𝜑</m:t>
                    </m:r>
                  </m:oMath>
                </a14:m>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Cонда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нүкте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жылдамдығының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шамасы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сызықтық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жылдамдық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дененің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бұрыштық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жылдамдығының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модулі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осы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нүкте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сызатын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шеңбер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радиусының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көбейтіндісі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ретінде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анықталады</a:t>
                </a:r>
                <a:r>
                  <a:rPr lang="en-US" sz="2000" dirty="0">
                    <a:solidFill>
                      <a:srgbClr val="000000"/>
                    </a:solidFill>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algn="r"/>
                <a14:m>
                  <m:oMath xmlns:m="http://schemas.openxmlformats.org/officeDocument/2006/math">
                    <m:r>
                      <a:rPr lang="kk-KZ" sz="2000" i="1">
                        <a:effectLst/>
                        <a:latin typeface="Cambria Math" panose="02040503050406030204" pitchFamily="18" charset="0"/>
                        <a:ea typeface="Times New Roman" panose="02020603050405020304" pitchFamily="18" charset="0"/>
                        <a:cs typeface="Times New Roman" panose="02020603050405020304" pitchFamily="18" charset="0"/>
                      </a:rPr>
                      <m:t>𝑉</m:t>
                    </m:r>
                    <m:r>
                      <a:rPr lang="kk-KZ" sz="2000" i="1">
                        <a:effectLst/>
                        <a:latin typeface="Cambria Math" panose="02040503050406030204" pitchFamily="18" charset="0"/>
                        <a:ea typeface="Times New Roman" panose="02020603050405020304" pitchFamily="18" charset="0"/>
                        <a:cs typeface="Times New Roman" panose="02020603050405020304" pitchFamily="18" charset="0"/>
                      </a:rPr>
                      <m:t>=</m:t>
                    </m:r>
                    <m:r>
                      <a:rPr lang="kk-KZ" sz="2000" i="1">
                        <a:effectLst/>
                        <a:latin typeface="Cambria Math" panose="02040503050406030204" pitchFamily="18" charset="0"/>
                        <a:ea typeface="Times New Roman" panose="02020603050405020304" pitchFamily="18" charset="0"/>
                        <a:cs typeface="Times New Roman" panose="02020603050405020304" pitchFamily="18" charset="0"/>
                      </a:rPr>
                      <m:t>𝜔</m:t>
                    </m:r>
                    <m:r>
                      <a:rPr lang="kk-KZ" sz="2000" i="1">
                        <a:effectLst/>
                        <a:latin typeface="Cambria Math" panose="02040503050406030204" pitchFamily="18" charset="0"/>
                        <a:ea typeface="Times New Roman" panose="02020603050405020304" pitchFamily="18" charset="0"/>
                        <a:cs typeface="Times New Roman" panose="02020603050405020304" pitchFamily="18" charset="0"/>
                      </a:rPr>
                      <m:t>∙</m:t>
                    </m:r>
                    <m:r>
                      <a:rPr lang="kk-KZ" sz="2000" i="1">
                        <a:effectLst/>
                        <a:latin typeface="Cambria Math" panose="02040503050406030204" pitchFamily="18" charset="0"/>
                        <a:ea typeface="Times New Roman" panose="02020603050405020304" pitchFamily="18" charset="0"/>
                        <a:cs typeface="Times New Roman" panose="02020603050405020304" pitchFamily="18" charset="0"/>
                      </a:rPr>
                      <m:t>𝑅</m:t>
                    </m:r>
                    <m:r>
                      <a:rPr lang="kk-KZ" sz="2000" i="1">
                        <a:effectLst/>
                        <a:latin typeface="Cambria Math" panose="02040503050406030204" pitchFamily="18" charset="0"/>
                        <a:ea typeface="Times New Roman" panose="02020603050405020304" pitchFamily="18" charset="0"/>
                        <a:cs typeface="Times New Roman" panose="02020603050405020304" pitchFamily="18" charset="0"/>
                      </a:rPr>
                      <m:t>. </m:t>
                    </m:r>
                  </m:oMath>
                </a14:m>
                <a:r>
                  <a:rPr lang="kk-KZ" sz="2000" dirty="0">
                    <a:effectLst/>
                    <a:latin typeface="Constantia" panose="02030602050306030303" pitchFamily="18" charset="0"/>
                    <a:ea typeface="Times New Roman" panose="02020603050405020304" pitchFamily="18" charset="0"/>
                  </a:rPr>
                  <a:t> </a:t>
                </a:r>
                <a:r>
                  <a:rPr lang="en-US" sz="2000" dirty="0">
                    <a:effectLst/>
                    <a:latin typeface="Constantia" panose="02030602050306030303" pitchFamily="18" charset="0"/>
                    <a:ea typeface="Times New Roman" panose="02020603050405020304" pitchFamily="18" charset="0"/>
                  </a:rPr>
                  <a:t>	</a:t>
                </a:r>
                <a:r>
                  <a:rPr lang="kk-KZ" sz="2000" dirty="0">
                    <a:effectLst/>
                    <a:latin typeface="Constantia" panose="02030602050306030303" pitchFamily="18" charset="0"/>
                    <a:ea typeface="Times New Roman" panose="02020603050405020304" pitchFamily="18" charset="0"/>
                  </a:rPr>
                  <a:t>		(8.1</a:t>
                </a:r>
                <a:r>
                  <a:rPr lang="en-US" sz="2000" dirty="0">
                    <a:effectLst/>
                    <a:latin typeface="Constantia" panose="02030602050306030303" pitchFamily="18" charset="0"/>
                    <a:ea typeface="Times New Roman" panose="02020603050405020304" pitchFamily="18" charset="0"/>
                  </a:rPr>
                  <a:t>6</a:t>
                </a:r>
                <a:r>
                  <a:rPr lang="kk-KZ" sz="2000" dirty="0">
                    <a:effectLst/>
                    <a:latin typeface="Constantia" panose="02030602050306030303" pitchFamily="18" charset="0"/>
                    <a:ea typeface="Times New Roman" panose="02020603050405020304" pitchFamily="18" charset="0"/>
                  </a:rPr>
                  <a:t>)</a:t>
                </a:r>
                <a:endParaRPr lang="ru-RU" sz="2000" dirty="0">
                  <a:latin typeface="Constantia" panose="02030602050306030303" pitchFamily="18" charset="0"/>
                </a:endParaRPr>
              </a:p>
            </p:txBody>
          </p:sp>
        </mc:Choice>
        <mc:Fallback>
          <p:sp>
            <p:nvSpPr>
              <p:cNvPr id="3" name="TextBox 2">
                <a:extLst>
                  <a:ext uri="{FF2B5EF4-FFF2-40B4-BE49-F238E27FC236}">
                    <a16:creationId xmlns:a16="http://schemas.microsoft.com/office/drawing/2014/main" id="{F004E2F4-0812-40DB-B8C7-3A22151BA759}"/>
                  </a:ext>
                </a:extLst>
              </p:cNvPr>
              <p:cNvSpPr txBox="1">
                <a:spLocks noRot="1" noChangeAspect="1" noMove="1" noResize="1" noEditPoints="1" noAdjustHandles="1" noChangeArrowheads="1" noChangeShapeType="1" noTextEdit="1"/>
              </p:cNvSpPr>
              <p:nvPr/>
            </p:nvSpPr>
            <p:spPr>
              <a:xfrm>
                <a:off x="899592" y="530546"/>
                <a:ext cx="7848872" cy="5796908"/>
              </a:xfrm>
              <a:prstGeom prst="rect">
                <a:avLst/>
              </a:prstGeom>
              <a:blipFill>
                <a:blip r:embed="rId2"/>
                <a:stretch>
                  <a:fillRect l="-855" t="-736" r="-777" b="-946"/>
                </a:stretch>
              </a:blipFill>
            </p:spPr>
            <p:txBody>
              <a:bodyPr/>
              <a:lstStyle/>
              <a:p>
                <a:r>
                  <a:rPr lang="ru-RU">
                    <a:noFill/>
                  </a:rPr>
                  <a:t> </a:t>
                </a:r>
              </a:p>
            </p:txBody>
          </p:sp>
        </mc:Fallback>
      </mc:AlternateContent>
    </p:spTree>
    <p:extLst>
      <p:ext uri="{BB962C8B-B14F-4D97-AF65-F5344CB8AC3E}">
        <p14:creationId xmlns:p14="http://schemas.microsoft.com/office/powerpoint/2010/main" val="2765962858"/>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D6DADEDD-3B4E-4420-AA76-9D8E61C170B7}"/>
              </a:ext>
            </a:extLst>
          </p:cNvPr>
          <p:cNvPicPr/>
          <p:nvPr/>
        </p:nvPicPr>
        <p:blipFill>
          <a:blip r:embed="rId2"/>
          <a:stretch>
            <a:fillRect/>
          </a:stretch>
        </p:blipFill>
        <p:spPr>
          <a:xfrm>
            <a:off x="2051720" y="116632"/>
            <a:ext cx="5976664" cy="3384376"/>
          </a:xfrm>
          <a:prstGeom prst="rect">
            <a:avLst/>
          </a:prstGeom>
        </p:spPr>
      </p:pic>
      <p:sp>
        <p:nvSpPr>
          <p:cNvPr id="5" name="TextBox 4">
            <a:extLst>
              <a:ext uri="{FF2B5EF4-FFF2-40B4-BE49-F238E27FC236}">
                <a16:creationId xmlns:a16="http://schemas.microsoft.com/office/drawing/2014/main" id="{A9002019-FA3A-404B-B1A5-BE3A7185390C}"/>
              </a:ext>
            </a:extLst>
          </p:cNvPr>
          <p:cNvSpPr txBox="1"/>
          <p:nvPr/>
        </p:nvSpPr>
        <p:spPr>
          <a:xfrm>
            <a:off x="2627784" y="3316342"/>
            <a:ext cx="4572000" cy="369332"/>
          </a:xfrm>
          <a:prstGeom prst="rect">
            <a:avLst/>
          </a:prstGeom>
          <a:noFill/>
        </p:spPr>
        <p:txBody>
          <a:bodyPr wrap="square">
            <a:spAutoFit/>
          </a:bodyPr>
          <a:lstStyle/>
          <a:p>
            <a:pPr indent="288290" algn="ctr"/>
            <a:r>
              <a:rPr lang="en-US" sz="1800" dirty="0">
                <a:solidFill>
                  <a:srgbClr val="000000"/>
                </a:solidFill>
                <a:effectLst/>
                <a:latin typeface="Constantia" panose="02030602050306030303" pitchFamily="18" charset="0"/>
                <a:ea typeface="Times New Roman" panose="02020603050405020304" pitchFamily="18" charset="0"/>
              </a:rPr>
              <a:t>8.5 – </a:t>
            </a:r>
            <a:r>
              <a:rPr lang="en-US" sz="1800" dirty="0" err="1">
                <a:solidFill>
                  <a:srgbClr val="000000"/>
                </a:solidFill>
                <a:effectLst/>
                <a:latin typeface="Constantia" panose="02030602050306030303" pitchFamily="18" charset="0"/>
                <a:ea typeface="Times New Roman" panose="02020603050405020304" pitchFamily="18" charset="0"/>
              </a:rPr>
              <a:t>сурет</a:t>
            </a:r>
            <a:r>
              <a:rPr lang="en-US" sz="1800" dirty="0">
                <a:solidFill>
                  <a:srgbClr val="000000"/>
                </a:solidFill>
                <a:effectLst/>
                <a:latin typeface="Constantia" panose="02030602050306030303" pitchFamily="18" charset="0"/>
                <a:ea typeface="Times New Roman" panose="02020603050405020304" pitchFamily="18" charset="0"/>
              </a:rPr>
              <a:t>.</a:t>
            </a:r>
            <a:endParaRPr lang="ru-RU" sz="1100" dirty="0">
              <a:effectLst/>
              <a:latin typeface="Constantia" panose="02030602050306030303" pitchFamily="18" charset="0"/>
              <a:ea typeface="Times New Roman" panose="02020603050405020304" pitchFamily="18" charset="0"/>
            </a:endParaRPr>
          </a:p>
        </p:txBody>
      </p:sp>
      <mc:AlternateContent xmlns:mc="http://schemas.openxmlformats.org/markup-compatibility/2006">
        <mc:Choice xmlns:a14="http://schemas.microsoft.com/office/drawing/2010/main" Requires="a14">
          <p:sp>
            <p:nvSpPr>
              <p:cNvPr id="8" name="TextBox 7">
                <a:extLst>
                  <a:ext uri="{FF2B5EF4-FFF2-40B4-BE49-F238E27FC236}">
                    <a16:creationId xmlns:a16="http://schemas.microsoft.com/office/drawing/2014/main" id="{00121BED-5347-4FDC-8E30-686505D8FA0A}"/>
                  </a:ext>
                </a:extLst>
              </p:cNvPr>
              <p:cNvSpPr txBox="1"/>
              <p:nvPr/>
            </p:nvSpPr>
            <p:spPr>
              <a:xfrm>
                <a:off x="627514" y="3861048"/>
                <a:ext cx="8133516" cy="2284151"/>
              </a:xfrm>
              <a:prstGeom prst="rect">
                <a:avLst/>
              </a:prstGeom>
              <a:noFill/>
            </p:spPr>
            <p:txBody>
              <a:bodyPr wrap="square">
                <a:spAutoFit/>
              </a:bodyPr>
              <a:lstStyle/>
              <a:p>
                <a:pPr indent="270510" algn="just"/>
                <a:r>
                  <a:rPr lang="en-US" sz="2000" dirty="0" err="1">
                    <a:solidFill>
                      <a:srgbClr val="000000"/>
                    </a:solidFill>
                    <a:effectLst/>
                    <a:latin typeface="Constantia" panose="02030602050306030303" pitchFamily="18" charset="0"/>
                    <a:ea typeface="Times New Roman" panose="02020603050405020304" pitchFamily="18" charset="0"/>
                  </a:rPr>
                  <a:t>Нүкте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жылдамдығының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векторы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шеңберге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жанамамен</a:t>
                </a:r>
                <a:r>
                  <a:rPr lang="en-US" sz="2000" dirty="0">
                    <a:solidFill>
                      <a:srgbClr val="000000"/>
                    </a:solidFill>
                    <a:effectLst/>
                    <a:latin typeface="Constantia" panose="02030602050306030303" pitchFamily="18" charset="0"/>
                    <a:ea typeface="Times New Roman" panose="02020603050405020304" pitchFamily="18" charset="0"/>
                  </a:rPr>
                  <a:t> (8.5-сурет) </a:t>
                </a:r>
                <a:r>
                  <a:rPr lang="en-US" sz="2000" dirty="0" err="1">
                    <a:solidFill>
                      <a:srgbClr val="000000"/>
                    </a:solidFill>
                    <a:effectLst/>
                    <a:latin typeface="Constantia" panose="02030602050306030303" pitchFamily="18" charset="0"/>
                    <a:ea typeface="Times New Roman" panose="02020603050405020304" pitchFamily="18" charset="0"/>
                  </a:rPr>
                  <a:t>бұрыштық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жылдамдықтың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бұрылу</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бағытына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қарай</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бағытталады</a:t>
                </a:r>
                <a:r>
                  <a:rPr lang="en-US" sz="2000" dirty="0">
                    <a:solidFill>
                      <a:srgbClr val="000000"/>
                    </a:solidFill>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70510" algn="just"/>
                <a:r>
                  <a:rPr lang="en-US" sz="2000" dirty="0">
                    <a:solidFill>
                      <a:srgbClr val="000000"/>
                    </a:solidFill>
                    <a:effectLst/>
                    <a:latin typeface="Constantia" panose="02030602050306030303" pitchFamily="18" charset="0"/>
                    <a:ea typeface="Times New Roman" panose="02020603050405020304" pitchFamily="18" charset="0"/>
                  </a:rPr>
                  <a:t>М </a:t>
                </a:r>
                <a:r>
                  <a:rPr lang="en-US" sz="2000" dirty="0" err="1">
                    <a:solidFill>
                      <a:srgbClr val="000000"/>
                    </a:solidFill>
                    <a:effectLst/>
                    <a:latin typeface="Constantia" panose="02030602050306030303" pitchFamily="18" charset="0"/>
                    <a:ea typeface="Times New Roman" panose="02020603050405020304" pitchFamily="18" charset="0"/>
                  </a:rPr>
                  <a:t>нүктесі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жылдамдығының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векторын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бұрыштық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жылдамдықтың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векторы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осы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нүктенің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радиус-векторының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векторлық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көбейтіндісі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арқылы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жазуға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болады</a:t>
                </a:r>
                <a:r>
                  <a:rPr lang="en-US" sz="2000" dirty="0">
                    <a:solidFill>
                      <a:srgbClr val="000000"/>
                    </a:solidFill>
                    <a:effectLst/>
                    <a:latin typeface="Constantia" panose="02030602050306030303" pitchFamily="18" charset="0"/>
                    <a:ea typeface="Times New Roman" panose="02020603050405020304" pitchFamily="18" charset="0"/>
                  </a:rPr>
                  <a:t> (8.5, а-</a:t>
                </a:r>
                <a:r>
                  <a:rPr lang="en-US" sz="2000" dirty="0" err="1">
                    <a:solidFill>
                      <a:srgbClr val="000000"/>
                    </a:solidFill>
                    <a:effectLst/>
                    <a:latin typeface="Constantia" panose="02030602050306030303" pitchFamily="18" charset="0"/>
                    <a:ea typeface="Times New Roman" panose="02020603050405020304" pitchFamily="18" charset="0"/>
                  </a:rPr>
                  <a:t>сурет</a:t>
                </a:r>
                <a:r>
                  <a:rPr lang="en-US"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indent="27051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𝑉</m:t>
                        </m:r>
                      </m:e>
                    </m:acc>
                    <m:r>
                      <a:rPr lang="kk-KZ"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𝜔</m:t>
                        </m:r>
                      </m:e>
                    </m:acc>
                    <m:r>
                      <a:rPr lang="kk-KZ"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𝑅</m:t>
                        </m:r>
                      </m:e>
                    </m:acc>
                    <m:r>
                      <a:rPr lang="kk-KZ" sz="2000" i="1">
                        <a:solidFill>
                          <a:srgbClr val="000000"/>
                        </a:solidFill>
                        <a:effectLst/>
                        <a:latin typeface="Cambria Math" panose="02040503050406030204" pitchFamily="18" charset="0"/>
                        <a:ea typeface="Times New Roman" panose="02020603050405020304" pitchFamily="18" charset="0"/>
                      </a:rPr>
                      <m:t>. </m:t>
                    </m:r>
                  </m:oMath>
                </a14:m>
                <a:r>
                  <a:rPr lang="kk-KZ" sz="2000" dirty="0">
                    <a:solidFill>
                      <a:srgbClr val="000000"/>
                    </a:solidFill>
                    <a:effectLst/>
                    <a:latin typeface="Constantia" panose="02030602050306030303" pitchFamily="18" charset="0"/>
                    <a:ea typeface="Times New Roman" panose="02020603050405020304" pitchFamily="18" charset="0"/>
                  </a:rPr>
                  <a:t> </a:t>
                </a:r>
                <a:r>
                  <a:rPr lang="en-US" sz="2000" dirty="0">
                    <a:solidFill>
                      <a:srgbClr val="000000"/>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	</a:t>
                </a:r>
                <a:r>
                  <a:rPr lang="en-US" sz="2000" dirty="0">
                    <a:solidFill>
                      <a:srgbClr val="000000"/>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(8.1</a:t>
                </a:r>
                <a:r>
                  <a:rPr lang="en-US" sz="2000" dirty="0">
                    <a:solidFill>
                      <a:srgbClr val="000000"/>
                    </a:solidFill>
                    <a:effectLst/>
                    <a:latin typeface="Constantia" panose="02030602050306030303" pitchFamily="18" charset="0"/>
                    <a:ea typeface="Times New Roman" panose="02020603050405020304" pitchFamily="18" charset="0"/>
                  </a:rPr>
                  <a:t>7</a:t>
                </a:r>
                <a:r>
                  <a:rPr lang="kk-KZ"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p:txBody>
          </p:sp>
        </mc:Choice>
        <mc:Fallback>
          <p:sp>
            <p:nvSpPr>
              <p:cNvPr id="8" name="TextBox 7">
                <a:extLst>
                  <a:ext uri="{FF2B5EF4-FFF2-40B4-BE49-F238E27FC236}">
                    <a16:creationId xmlns:a16="http://schemas.microsoft.com/office/drawing/2014/main" id="{00121BED-5347-4FDC-8E30-686505D8FA0A}"/>
                  </a:ext>
                </a:extLst>
              </p:cNvPr>
              <p:cNvSpPr txBox="1">
                <a:spLocks noRot="1" noChangeAspect="1" noMove="1" noResize="1" noEditPoints="1" noAdjustHandles="1" noChangeArrowheads="1" noChangeShapeType="1" noTextEdit="1"/>
              </p:cNvSpPr>
              <p:nvPr/>
            </p:nvSpPr>
            <p:spPr>
              <a:xfrm>
                <a:off x="627514" y="3861048"/>
                <a:ext cx="8133516" cy="2284151"/>
              </a:xfrm>
              <a:prstGeom prst="rect">
                <a:avLst/>
              </a:prstGeom>
              <a:blipFill>
                <a:blip r:embed="rId3"/>
                <a:stretch>
                  <a:fillRect l="-825" t="-1867" r="-750" b="-3733"/>
                </a:stretch>
              </a:blipFill>
            </p:spPr>
            <p:txBody>
              <a:bodyPr/>
              <a:lstStyle/>
              <a:p>
                <a:r>
                  <a:rPr lang="ru-RU">
                    <a:noFill/>
                  </a:rPr>
                  <a:t> </a:t>
                </a:r>
              </a:p>
            </p:txBody>
          </p:sp>
        </mc:Fallback>
      </mc:AlternateContent>
    </p:spTree>
    <p:extLst>
      <p:ext uri="{BB962C8B-B14F-4D97-AF65-F5344CB8AC3E}">
        <p14:creationId xmlns:p14="http://schemas.microsoft.com/office/powerpoint/2010/main" val="2083329765"/>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TextBox 3">
                <a:extLst>
                  <a:ext uri="{FF2B5EF4-FFF2-40B4-BE49-F238E27FC236}">
                    <a16:creationId xmlns:a16="http://schemas.microsoft.com/office/drawing/2014/main" id="{934B8FD7-8E7B-411B-8410-BC655D2237E5}"/>
                  </a:ext>
                </a:extLst>
              </p:cNvPr>
              <p:cNvSpPr txBox="1"/>
              <p:nvPr/>
            </p:nvSpPr>
            <p:spPr>
              <a:xfrm>
                <a:off x="611560" y="388199"/>
                <a:ext cx="8136904" cy="6081601"/>
              </a:xfrm>
              <a:prstGeom prst="rect">
                <a:avLst/>
              </a:prstGeom>
              <a:noFill/>
            </p:spPr>
            <p:txBody>
              <a:bodyPr wrap="square">
                <a:spAutoFit/>
              </a:bodyPr>
              <a:lstStyle/>
              <a:p>
                <a:pPr indent="270510" algn="just"/>
                <a:r>
                  <a:rPr lang="en-US" sz="2000" dirty="0">
                    <a:solidFill>
                      <a:srgbClr val="000000"/>
                    </a:solidFill>
                    <a:effectLst/>
                    <a:latin typeface="Constantia" panose="02030602050306030303" pitchFamily="18" charset="0"/>
                    <a:ea typeface="Times New Roman" panose="02020603050405020304" pitchFamily="18" charset="0"/>
                  </a:rPr>
                  <a:t>М </a:t>
                </a:r>
                <a:r>
                  <a:rPr lang="en-US" sz="2000" dirty="0" err="1">
                    <a:solidFill>
                      <a:srgbClr val="000000"/>
                    </a:solidFill>
                    <a:effectLst/>
                    <a:latin typeface="Constantia" panose="02030602050306030303" pitchFamily="18" charset="0"/>
                    <a:ea typeface="Times New Roman" panose="02020603050405020304" pitchFamily="18" charset="0"/>
                  </a:rPr>
                  <a:t>нүктесінің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үдеуін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анықтау</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үшін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оның</a:t>
                </a:r>
                <a:r>
                  <a:rPr lang="en-US" sz="2000" dirty="0">
                    <a:solidFill>
                      <a:srgbClr val="000000"/>
                    </a:solidFill>
                    <a:effectLst/>
                    <a:latin typeface="Constantia" panose="02030602050306030303" pitchFamily="18" charset="0"/>
                    <a:ea typeface="Times New Roman" panose="02020603050405020304" pitchFamily="18" charset="0"/>
                  </a:rPr>
                  <a:t> (8.17) </a:t>
                </a:r>
                <a:r>
                  <a:rPr lang="en-US" sz="2000" dirty="0" err="1">
                    <a:solidFill>
                      <a:srgbClr val="000000"/>
                    </a:solidFill>
                    <a:effectLst/>
                    <a:latin typeface="Constantia" panose="02030602050306030303" pitchFamily="18" charset="0"/>
                    <a:ea typeface="Times New Roman" panose="02020603050405020304" pitchFamily="18" charset="0"/>
                  </a:rPr>
                  <a:t>жылдамдық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векторынан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уақыт</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бойынша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туынды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алу</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керек</a:t>
                </a:r>
                <a:r>
                  <a:rPr lang="en-US"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indent="27051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𝑎</m:t>
                        </m:r>
                      </m:e>
                    </m:acc>
                    <m:r>
                      <a:rPr lang="kk-KZ" sz="2000" i="1">
                        <a:solidFill>
                          <a:srgbClr val="000000"/>
                        </a:solidFill>
                        <a:effectLst/>
                        <a:latin typeface="Cambria Math" panose="02040503050406030204" pitchFamily="18" charset="0"/>
                        <a:ea typeface="Times New Roman" panose="02020603050405020304" pitchFamily="18" charset="0"/>
                      </a:rPr>
                      <m:t>=</m:t>
                    </m:r>
                    <m:f>
                      <m:fPr>
                        <m:ctrlPr>
                          <a:rPr lang="ru-RU" sz="2000" i="1">
                            <a:effectLst/>
                            <a:latin typeface="Cambria Math" panose="02040503050406030204" pitchFamily="18" charset="0"/>
                            <a:ea typeface="Times New Roman" panose="02020603050405020304" pitchFamily="18" charset="0"/>
                          </a:rPr>
                        </m:ctrlPr>
                      </m:fPr>
                      <m:num>
                        <m:r>
                          <a:rPr lang="kk-KZ" sz="2000" i="1">
                            <a:solidFill>
                              <a:srgbClr val="000000"/>
                            </a:solidFill>
                            <a:effectLst/>
                            <a:latin typeface="Cambria Math" panose="02040503050406030204" pitchFamily="18" charset="0"/>
                            <a:ea typeface="Times New Roman" panose="02020603050405020304" pitchFamily="18" charset="0"/>
                          </a:rPr>
                          <m:t>𝑑</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𝑉</m:t>
                            </m:r>
                          </m:e>
                        </m:acc>
                      </m:num>
                      <m:den>
                        <m:r>
                          <a:rPr lang="kk-KZ" sz="2000" i="1">
                            <a:solidFill>
                              <a:srgbClr val="000000"/>
                            </a:solidFill>
                            <a:effectLst/>
                            <a:latin typeface="Cambria Math" panose="02040503050406030204" pitchFamily="18" charset="0"/>
                            <a:ea typeface="Times New Roman" panose="02020603050405020304" pitchFamily="18" charset="0"/>
                          </a:rPr>
                          <m:t>𝑑𝑡</m:t>
                        </m:r>
                      </m:den>
                    </m:f>
                    <m:r>
                      <a:rPr lang="kk-KZ" sz="2000" i="1">
                        <a:solidFill>
                          <a:srgbClr val="000000"/>
                        </a:solidFill>
                        <a:effectLst/>
                        <a:latin typeface="Cambria Math" panose="02040503050406030204" pitchFamily="18" charset="0"/>
                        <a:ea typeface="Times New Roman" panose="02020603050405020304" pitchFamily="18" charset="0"/>
                      </a:rPr>
                      <m:t>=</m:t>
                    </m:r>
                    <m:f>
                      <m:fPr>
                        <m:ctrlPr>
                          <a:rPr lang="ru-RU" sz="2000" i="1">
                            <a:effectLst/>
                            <a:latin typeface="Cambria Math" panose="02040503050406030204" pitchFamily="18" charset="0"/>
                            <a:ea typeface="Times New Roman" panose="02020603050405020304" pitchFamily="18" charset="0"/>
                          </a:rPr>
                        </m:ctrlPr>
                      </m:fPr>
                      <m:num>
                        <m:r>
                          <a:rPr lang="kk-KZ" sz="2000" i="1">
                            <a:solidFill>
                              <a:srgbClr val="000000"/>
                            </a:solidFill>
                            <a:effectLst/>
                            <a:latin typeface="Cambria Math" panose="02040503050406030204" pitchFamily="18" charset="0"/>
                            <a:ea typeface="Times New Roman" panose="02020603050405020304" pitchFamily="18" charset="0"/>
                          </a:rPr>
                          <m:t>𝑑</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𝜔</m:t>
                            </m:r>
                          </m:e>
                        </m:acc>
                      </m:num>
                      <m:den>
                        <m:r>
                          <a:rPr lang="kk-KZ" sz="2000" i="1">
                            <a:solidFill>
                              <a:srgbClr val="000000"/>
                            </a:solidFill>
                            <a:effectLst/>
                            <a:latin typeface="Cambria Math" panose="02040503050406030204" pitchFamily="18" charset="0"/>
                            <a:ea typeface="Times New Roman" panose="02020603050405020304" pitchFamily="18" charset="0"/>
                          </a:rPr>
                          <m:t>𝑑𝑡</m:t>
                        </m:r>
                      </m:den>
                    </m:f>
                    <m:r>
                      <a:rPr lang="kk-KZ"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𝑟</m:t>
                        </m:r>
                      </m:e>
                    </m:acc>
                    <m:r>
                      <a:rPr lang="kk-KZ"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𝜔</m:t>
                        </m:r>
                      </m:e>
                    </m:acc>
                    <m:r>
                      <a:rPr lang="kk-KZ" sz="2000" i="1">
                        <a:solidFill>
                          <a:srgbClr val="000000"/>
                        </a:solidFill>
                        <a:effectLst/>
                        <a:latin typeface="Cambria Math" panose="02040503050406030204" pitchFamily="18" charset="0"/>
                        <a:ea typeface="Times New Roman" panose="02020603050405020304" pitchFamily="18" charset="0"/>
                      </a:rPr>
                      <m:t>∙</m:t>
                    </m:r>
                    <m:f>
                      <m:fPr>
                        <m:ctrlPr>
                          <a:rPr lang="ru-RU" sz="2000" i="1">
                            <a:effectLst/>
                            <a:latin typeface="Cambria Math" panose="02040503050406030204" pitchFamily="18" charset="0"/>
                            <a:ea typeface="Times New Roman" panose="02020603050405020304" pitchFamily="18" charset="0"/>
                          </a:rPr>
                        </m:ctrlPr>
                      </m:fPr>
                      <m:num>
                        <m:r>
                          <a:rPr lang="kk-KZ" sz="2000" i="1">
                            <a:solidFill>
                              <a:srgbClr val="000000"/>
                            </a:solidFill>
                            <a:effectLst/>
                            <a:latin typeface="Cambria Math" panose="02040503050406030204" pitchFamily="18" charset="0"/>
                            <a:ea typeface="Times New Roman" panose="02020603050405020304" pitchFamily="18" charset="0"/>
                          </a:rPr>
                          <m:t>𝑑</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𝑟</m:t>
                            </m:r>
                          </m:e>
                        </m:acc>
                      </m:num>
                      <m:den>
                        <m:r>
                          <a:rPr lang="kk-KZ" sz="2000" i="1">
                            <a:solidFill>
                              <a:srgbClr val="000000"/>
                            </a:solidFill>
                            <a:effectLst/>
                            <a:latin typeface="Cambria Math" panose="02040503050406030204" pitchFamily="18" charset="0"/>
                            <a:ea typeface="Times New Roman" panose="02020603050405020304" pitchFamily="18" charset="0"/>
                          </a:rPr>
                          <m:t>𝑑𝑡</m:t>
                        </m:r>
                      </m:den>
                    </m:f>
                    <m:r>
                      <a:rPr lang="kk-KZ" sz="2000" i="1">
                        <a:solidFill>
                          <a:srgbClr val="000000"/>
                        </a:solidFill>
                        <a:effectLst/>
                        <a:latin typeface="Cambria Math" panose="02040503050406030204" pitchFamily="18" charset="0"/>
                        <a:ea typeface="Times New Roman" panose="02020603050405020304" pitchFamily="18" charset="0"/>
                      </a:rPr>
                      <m:t>. </m:t>
                    </m:r>
                  </m:oMath>
                </a14:m>
                <a:r>
                  <a:rPr lang="kk-KZ" sz="2000" dirty="0">
                    <a:solidFill>
                      <a:srgbClr val="000000"/>
                    </a:solidFill>
                    <a:effectLst/>
                    <a:latin typeface="Constantia" panose="02030602050306030303" pitchFamily="18" charset="0"/>
                    <a:ea typeface="Times New Roman" panose="02020603050405020304" pitchFamily="18" charset="0"/>
                  </a:rPr>
                  <a:t> </a:t>
                </a:r>
                <a:r>
                  <a:rPr lang="en-US" sz="2000" dirty="0">
                    <a:solidFill>
                      <a:srgbClr val="000000"/>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(8.1</a:t>
                </a:r>
                <a:r>
                  <a:rPr lang="en-US" sz="2000" dirty="0">
                    <a:solidFill>
                      <a:srgbClr val="000000"/>
                    </a:solidFill>
                    <a:effectLst/>
                    <a:latin typeface="Constantia" panose="02030602050306030303" pitchFamily="18" charset="0"/>
                    <a:ea typeface="Times New Roman" panose="02020603050405020304" pitchFamily="18" charset="0"/>
                  </a:rPr>
                  <a:t>8</a:t>
                </a:r>
                <a:r>
                  <a:rPr lang="kk-KZ"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indent="27051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70510" algn="just"/>
                <a14:m>
                  <m:oMath xmlns:m="http://schemas.openxmlformats.org/officeDocument/2006/math">
                    <m:f>
                      <m:fPr>
                        <m:ctrlPr>
                          <a:rPr lang="ru-RU" sz="2000" i="1">
                            <a:effectLst/>
                            <a:latin typeface="Cambria Math" panose="02040503050406030204" pitchFamily="18" charset="0"/>
                            <a:ea typeface="Times New Roman" panose="02020603050405020304" pitchFamily="18" charset="0"/>
                          </a:rPr>
                        </m:ctrlPr>
                      </m:fPr>
                      <m:num>
                        <m:r>
                          <a:rPr lang="kk-KZ" sz="2000" i="1">
                            <a:solidFill>
                              <a:srgbClr val="000000"/>
                            </a:solidFill>
                            <a:effectLst/>
                            <a:latin typeface="Cambria Math" panose="02040503050406030204" pitchFamily="18" charset="0"/>
                            <a:ea typeface="Times New Roman" panose="02020603050405020304" pitchFamily="18" charset="0"/>
                          </a:rPr>
                          <m:t>𝑑</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𝜔</m:t>
                            </m:r>
                          </m:e>
                        </m:acc>
                      </m:num>
                      <m:den>
                        <m:r>
                          <a:rPr lang="kk-KZ" sz="2000" i="1">
                            <a:solidFill>
                              <a:srgbClr val="000000"/>
                            </a:solidFill>
                            <a:effectLst/>
                            <a:latin typeface="Cambria Math" panose="02040503050406030204" pitchFamily="18" charset="0"/>
                            <a:ea typeface="Times New Roman" panose="02020603050405020304" pitchFamily="18" charset="0"/>
                          </a:rPr>
                          <m:t>𝑑𝑡</m:t>
                        </m:r>
                      </m:den>
                    </m:f>
                    <m:r>
                      <a:rPr lang="kk-KZ" sz="2000" i="1">
                        <a:solidFill>
                          <a:srgbClr val="000000"/>
                        </a:solidFill>
                        <a:effectLst/>
                        <a:latin typeface="Cambria Math" panose="02040503050406030204" pitchFamily="18" charset="0"/>
                        <a:ea typeface="Times New Roman" panose="02020603050405020304" pitchFamily="18" charset="0"/>
                      </a:rPr>
                      <m:t>=</m:t>
                    </m:r>
                    <m:r>
                      <a:rPr lang="kk-KZ" sz="2000" i="1">
                        <a:solidFill>
                          <a:srgbClr val="000000"/>
                        </a:solidFill>
                        <a:effectLst/>
                        <a:latin typeface="Cambria Math" panose="02040503050406030204" pitchFamily="18" charset="0"/>
                        <a:ea typeface="Times New Roman" panose="02020603050405020304" pitchFamily="18" charset="0"/>
                      </a:rPr>
                      <m:t>𝜀</m:t>
                    </m:r>
                    <m:r>
                      <a:rPr lang="kk-KZ" sz="2000">
                        <a:solidFill>
                          <a:srgbClr val="000000"/>
                        </a:solidFill>
                        <a:effectLst/>
                        <a:latin typeface="Cambria Math" panose="02040503050406030204" pitchFamily="18" charset="0"/>
                        <a:ea typeface="Times New Roman" panose="02020603050405020304" pitchFamily="18" charset="0"/>
                      </a:rPr>
                      <m:t>,</m:t>
                    </m:r>
                  </m:oMath>
                </a14:m>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ал</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f>
                      <m:fPr>
                        <m:ctrlPr>
                          <a:rPr lang="ru-RU" sz="2000" i="1">
                            <a:effectLst/>
                            <a:latin typeface="Cambria Math" panose="02040503050406030204" pitchFamily="18" charset="0"/>
                            <a:ea typeface="Times New Roman" panose="02020603050405020304" pitchFamily="18" charset="0"/>
                          </a:rPr>
                        </m:ctrlPr>
                      </m:fPr>
                      <m:num>
                        <m:r>
                          <a:rPr lang="kk-KZ" sz="2000" i="1">
                            <a:solidFill>
                              <a:srgbClr val="000000"/>
                            </a:solidFill>
                            <a:effectLst/>
                            <a:latin typeface="Cambria Math" panose="02040503050406030204" pitchFamily="18" charset="0"/>
                            <a:ea typeface="Times New Roman" panose="02020603050405020304" pitchFamily="18" charset="0"/>
                          </a:rPr>
                          <m:t>𝑑</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𝑟</m:t>
                            </m:r>
                          </m:e>
                        </m:acc>
                      </m:num>
                      <m:den>
                        <m:r>
                          <a:rPr lang="kk-KZ" sz="2000" i="1">
                            <a:solidFill>
                              <a:srgbClr val="000000"/>
                            </a:solidFill>
                            <a:effectLst/>
                            <a:latin typeface="Cambria Math" panose="02040503050406030204" pitchFamily="18" charset="0"/>
                            <a:ea typeface="Times New Roman" panose="02020603050405020304" pitchFamily="18" charset="0"/>
                          </a:rPr>
                          <m:t>𝑑𝑡</m:t>
                        </m:r>
                      </m:den>
                    </m:f>
                    <m:r>
                      <a:rPr lang="kk-KZ"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𝑉</m:t>
                        </m:r>
                      </m:e>
                    </m:acc>
                  </m:oMath>
                </a14:m>
                <a:r>
                  <a:rPr lang="kk-KZ"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екенін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ескерсек</a:t>
                </a:r>
                <a:r>
                  <a:rPr lang="en-US"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indent="27051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𝑎</m:t>
                        </m:r>
                      </m:e>
                    </m:acc>
                    <m:r>
                      <a:rPr lang="kk-KZ"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𝜀</m:t>
                        </m:r>
                      </m:e>
                    </m:acc>
                    <m:r>
                      <a:rPr lang="kk-KZ"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𝑟</m:t>
                        </m:r>
                      </m:e>
                    </m:acc>
                    <m:r>
                      <a:rPr lang="kk-KZ"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𝜔</m:t>
                        </m:r>
                      </m:e>
                    </m:acc>
                    <m:r>
                      <a:rPr lang="kk-KZ"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𝑉</m:t>
                        </m:r>
                      </m:e>
                    </m:acc>
                    <m:r>
                      <a:rPr lang="kk-KZ" sz="2000" i="1">
                        <a:solidFill>
                          <a:srgbClr val="000000"/>
                        </a:solidFill>
                        <a:effectLst/>
                        <a:latin typeface="Cambria Math" panose="02040503050406030204" pitchFamily="18" charset="0"/>
                        <a:ea typeface="Times New Roman" panose="02020603050405020304" pitchFamily="18" charset="0"/>
                      </a:rPr>
                      <m:t>. </m:t>
                    </m:r>
                  </m:oMath>
                </a14:m>
                <a:r>
                  <a:rPr lang="kk-KZ" sz="2000" dirty="0">
                    <a:solidFill>
                      <a:srgbClr val="000000"/>
                    </a:solidFill>
                    <a:effectLst/>
                    <a:latin typeface="Constantia" panose="02030602050306030303" pitchFamily="18" charset="0"/>
                    <a:ea typeface="Times New Roman" panose="02020603050405020304" pitchFamily="18" charset="0"/>
                  </a:rPr>
                  <a:t> </a:t>
                </a:r>
                <a:r>
                  <a:rPr lang="en-US" sz="2000" dirty="0">
                    <a:solidFill>
                      <a:srgbClr val="000000"/>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(8.1</a:t>
                </a:r>
                <a:r>
                  <a:rPr lang="en-US" sz="2000" dirty="0">
                    <a:solidFill>
                      <a:srgbClr val="000000"/>
                    </a:solidFill>
                    <a:effectLst/>
                    <a:latin typeface="Constantia" panose="02030602050306030303" pitchFamily="18" charset="0"/>
                    <a:ea typeface="Times New Roman" panose="02020603050405020304" pitchFamily="18" charset="0"/>
                  </a:rPr>
                  <a:t>9</a:t>
                </a:r>
                <a:r>
                  <a:rPr lang="kk-KZ"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indent="27051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70510" algn="just"/>
                <a:r>
                  <a:rPr lang="en-US" sz="2000" dirty="0">
                    <a:solidFill>
                      <a:srgbClr val="000000"/>
                    </a:solidFill>
                    <a:effectLst/>
                    <a:latin typeface="Constantia" panose="02030602050306030303" pitchFamily="18" charset="0"/>
                    <a:ea typeface="Times New Roman" panose="02020603050405020304" pitchFamily="18" charset="0"/>
                  </a:rPr>
                  <a:t>(8.19) </a:t>
                </a:r>
                <a:r>
                  <a:rPr lang="en-US" sz="2000" dirty="0" err="1">
                    <a:solidFill>
                      <a:srgbClr val="000000"/>
                    </a:solidFill>
                    <a:effectLst/>
                    <a:latin typeface="Constantia" panose="02030602050306030303" pitchFamily="18" charset="0"/>
                    <a:ea typeface="Times New Roman" panose="02020603050405020304" pitchFamily="18" charset="0"/>
                  </a:rPr>
                  <a:t>өрнектің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бірінші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қосылғышын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нүкте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үдеуі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векторының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айналмалы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құраушысы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деп</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атап</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былай</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белгілейміз</a:t>
                </a:r>
                <a:r>
                  <a:rPr lang="en-US" sz="2000" dirty="0">
                    <a:solidFill>
                      <a:srgbClr val="000000"/>
                    </a:solidFill>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7051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70510" algn="just"/>
                <a14:m>
                  <m:oMathPara xmlns:m="http://schemas.openxmlformats.org/officeDocument/2006/math">
                    <m:oMathParaPr>
                      <m:jc m:val="centerGroup"/>
                    </m:oMathParaPr>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𝑎</m:t>
                              </m:r>
                            </m:e>
                          </m:acc>
                        </m:e>
                        <m:sub>
                          <m:r>
                            <a:rPr lang="kk-KZ" sz="2000" i="1">
                              <a:solidFill>
                                <a:srgbClr val="000000"/>
                              </a:solidFill>
                              <a:effectLst/>
                              <a:latin typeface="Cambria Math" panose="02040503050406030204" pitchFamily="18" charset="0"/>
                              <a:ea typeface="Times New Roman" panose="02020603050405020304" pitchFamily="18" charset="0"/>
                            </a:rPr>
                            <m:t>айн</m:t>
                          </m:r>
                        </m:sub>
                      </m:sSub>
                      <m:r>
                        <a:rPr lang="kk-KZ"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𝜀</m:t>
                          </m:r>
                        </m:e>
                      </m:acc>
                      <m:r>
                        <a:rPr lang="kk-KZ"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𝑟</m:t>
                          </m:r>
                        </m:e>
                      </m:acc>
                      <m:r>
                        <a:rPr lang="kk-KZ" sz="2000" i="1">
                          <a:solidFill>
                            <a:srgbClr val="000000"/>
                          </a:solidFill>
                          <a:effectLst/>
                          <a:latin typeface="Cambria Math" panose="02040503050406030204" pitchFamily="18" charset="0"/>
                          <a:ea typeface="Times New Roman" panose="02020603050405020304" pitchFamily="18" charset="0"/>
                        </a:rPr>
                        <m:t>,</m:t>
                      </m:r>
                    </m:oMath>
                  </m:oMathPara>
                </a14:m>
                <a:endParaRPr lang="ru-RU" sz="1200" dirty="0">
                  <a:effectLst/>
                  <a:latin typeface="Constantia" panose="02030602050306030303" pitchFamily="18" charset="0"/>
                  <a:ea typeface="Times New Roman" panose="02020603050405020304" pitchFamily="18" charset="0"/>
                </a:endParaRPr>
              </a:p>
              <a:p>
                <a:pPr indent="270510" algn="just"/>
                <a:r>
                  <a:rPr lang="kk-KZ"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algn="just"/>
                <a:r>
                  <a:rPr lang="en-US" sz="2000" dirty="0" err="1">
                    <a:solidFill>
                      <a:srgbClr val="000000"/>
                    </a:solidFill>
                    <a:effectLst/>
                    <a:latin typeface="Constantia" panose="02030602050306030303" pitchFamily="18" charset="0"/>
                    <a:ea typeface="Times New Roman" panose="02020603050405020304" pitchFamily="18" charset="0"/>
                  </a:rPr>
                  <a:t>ал</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екінші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қосылғышын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центрге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тартқыш</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құраушысы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деп</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атап</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былай</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белгілейтін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боламыз</a:t>
                </a:r>
                <a:r>
                  <a:rPr lang="en-US"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algn="ctr"/>
                <a14:m>
                  <m:oMathPara xmlns:m="http://schemas.openxmlformats.org/officeDocument/2006/math">
                    <m:oMathParaPr>
                      <m:jc m:val="centerGroup"/>
                    </m:oMathParaPr>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𝑎</m:t>
                              </m:r>
                            </m:e>
                          </m:acc>
                        </m:e>
                        <m:sub>
                          <m:r>
                            <a:rPr lang="kk-KZ" sz="2000" i="1">
                              <a:solidFill>
                                <a:srgbClr val="000000"/>
                              </a:solidFill>
                              <a:effectLst/>
                              <a:latin typeface="Cambria Math" panose="02040503050406030204" pitchFamily="18" charset="0"/>
                              <a:ea typeface="Times New Roman" panose="02020603050405020304" pitchFamily="18" charset="0"/>
                            </a:rPr>
                            <m:t>ц</m:t>
                          </m:r>
                        </m:sub>
                      </m:sSub>
                      <m:r>
                        <a:rPr lang="kk-KZ"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𝜔</m:t>
                          </m:r>
                        </m:e>
                      </m:acc>
                      <m:r>
                        <a:rPr lang="kk-KZ"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𝑉</m:t>
                          </m:r>
                        </m:e>
                      </m:acc>
                      <m:r>
                        <a:rPr lang="kk-KZ" sz="2000" i="1">
                          <a:solidFill>
                            <a:srgbClr val="000000"/>
                          </a:solidFill>
                          <a:effectLst/>
                          <a:latin typeface="Cambria Math" panose="02040503050406030204" pitchFamily="18" charset="0"/>
                          <a:ea typeface="Times New Roman" panose="02020603050405020304" pitchFamily="18" charset="0"/>
                        </a:rPr>
                        <m:t>.</m:t>
                      </m:r>
                    </m:oMath>
                  </m:oMathPara>
                </a14:m>
                <a:endParaRPr lang="ru-RU" sz="1200" dirty="0">
                  <a:effectLst/>
                  <a:latin typeface="Constantia" panose="02030602050306030303" pitchFamily="18" charset="0"/>
                  <a:ea typeface="Times New Roman" panose="02020603050405020304" pitchFamily="18" charset="0"/>
                </a:endParaRPr>
              </a:p>
            </p:txBody>
          </p:sp>
        </mc:Choice>
        <mc:Fallback>
          <p:sp>
            <p:nvSpPr>
              <p:cNvPr id="4" name="TextBox 3">
                <a:extLst>
                  <a:ext uri="{FF2B5EF4-FFF2-40B4-BE49-F238E27FC236}">
                    <a16:creationId xmlns:a16="http://schemas.microsoft.com/office/drawing/2014/main" id="{934B8FD7-8E7B-411B-8410-BC655D2237E5}"/>
                  </a:ext>
                </a:extLst>
              </p:cNvPr>
              <p:cNvSpPr txBox="1">
                <a:spLocks noRot="1" noChangeAspect="1" noMove="1" noResize="1" noEditPoints="1" noAdjustHandles="1" noChangeArrowheads="1" noChangeShapeType="1" noTextEdit="1"/>
              </p:cNvSpPr>
              <p:nvPr/>
            </p:nvSpPr>
            <p:spPr>
              <a:xfrm>
                <a:off x="611560" y="388199"/>
                <a:ext cx="8136904" cy="6081601"/>
              </a:xfrm>
              <a:prstGeom prst="rect">
                <a:avLst/>
              </a:prstGeom>
              <a:blipFill>
                <a:blip r:embed="rId2"/>
                <a:stretch>
                  <a:fillRect l="-749" t="-802" r="-824"/>
                </a:stretch>
              </a:blipFill>
            </p:spPr>
            <p:txBody>
              <a:bodyPr/>
              <a:lstStyle/>
              <a:p>
                <a:r>
                  <a:rPr lang="ru-RU">
                    <a:noFill/>
                  </a:rPr>
                  <a:t> </a:t>
                </a:r>
              </a:p>
            </p:txBody>
          </p:sp>
        </mc:Fallback>
      </mc:AlternateContent>
    </p:spTree>
    <p:extLst>
      <p:ext uri="{BB962C8B-B14F-4D97-AF65-F5344CB8AC3E}">
        <p14:creationId xmlns:p14="http://schemas.microsoft.com/office/powerpoint/2010/main" val="13695172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Прямоугольник 39">
            <a:extLst>
              <a:ext uri="{FF2B5EF4-FFF2-40B4-BE49-F238E27FC236}">
                <a16:creationId xmlns:a16="http://schemas.microsoft.com/office/drawing/2014/main" id="{B63F2343-2FD3-460C-9C88-96858D8FFBC0}"/>
              </a:ext>
            </a:extLst>
          </p:cNvPr>
          <p:cNvSpPr/>
          <p:nvPr/>
        </p:nvSpPr>
        <p:spPr>
          <a:xfrm>
            <a:off x="611560" y="692696"/>
            <a:ext cx="7992888" cy="1569660"/>
          </a:xfrm>
          <a:prstGeom prst="rect">
            <a:avLst/>
          </a:prstGeom>
        </p:spPr>
        <p:txBody>
          <a:bodyPr wrap="square">
            <a:spAutoFit/>
          </a:bodyPr>
          <a:lstStyle/>
          <a:p>
            <a:pPr algn="just" eaLnBrk="1" hangingPunct="1">
              <a:defRPr/>
            </a:pPr>
            <a:r>
              <a:rPr lang="kk-KZ" sz="2400" b="1" i="1" dirty="0">
                <a:solidFill>
                  <a:srgbClr val="C00000"/>
                </a:solidFill>
                <a:latin typeface="Constantia" pitchFamily="18" charset="0"/>
              </a:rPr>
              <a:t>4. Жылжымайтын топсалы тірек </a:t>
            </a:r>
            <a:r>
              <a:rPr lang="kk-KZ" sz="2400" dirty="0">
                <a:solidFill>
                  <a:srgbClr val="002060"/>
                </a:solidFill>
                <a:latin typeface="Constantia" pitchFamily="18" charset="0"/>
              </a:rPr>
              <a:t>– д</a:t>
            </a:r>
            <a:r>
              <a:rPr lang="ru-RU" sz="2400" dirty="0" err="1">
                <a:solidFill>
                  <a:srgbClr val="002060"/>
                </a:solidFill>
                <a:latin typeface="Constantia" pitchFamily="18" charset="0"/>
              </a:rPr>
              <a:t>енеге</a:t>
            </a:r>
            <a:r>
              <a:rPr lang="ru-RU" sz="2400" dirty="0">
                <a:solidFill>
                  <a:srgbClr val="002060"/>
                </a:solidFill>
                <a:latin typeface="Constantia" pitchFamily="18" charset="0"/>
              </a:rPr>
              <a:t> </a:t>
            </a:r>
            <a:r>
              <a:rPr lang="ru-RU" sz="2400" dirty="0" err="1">
                <a:solidFill>
                  <a:srgbClr val="002060"/>
                </a:solidFill>
                <a:latin typeface="Constantia" pitchFamily="18" charset="0"/>
              </a:rPr>
              <a:t>тірек</a:t>
            </a:r>
            <a:r>
              <a:rPr lang="ru-RU" sz="2400" dirty="0">
                <a:solidFill>
                  <a:srgbClr val="002060"/>
                </a:solidFill>
                <a:latin typeface="Constantia" pitchFamily="18" charset="0"/>
              </a:rPr>
              <a:t> </a:t>
            </a:r>
            <a:r>
              <a:rPr lang="ru-RU" sz="2400" dirty="0" err="1">
                <a:solidFill>
                  <a:srgbClr val="002060"/>
                </a:solidFill>
                <a:latin typeface="Constantia" pitchFamily="18" charset="0"/>
              </a:rPr>
              <a:t>нүктесіне қатысты айналуына</a:t>
            </a:r>
            <a:r>
              <a:rPr lang="ru-RU" sz="2400" dirty="0">
                <a:solidFill>
                  <a:srgbClr val="002060"/>
                </a:solidFill>
                <a:latin typeface="Constantia" pitchFamily="18" charset="0"/>
              </a:rPr>
              <a:t> </a:t>
            </a:r>
            <a:r>
              <a:rPr lang="ru-RU" sz="2400" dirty="0" err="1">
                <a:solidFill>
                  <a:srgbClr val="002060"/>
                </a:solidFill>
                <a:latin typeface="Constantia" pitchFamily="18" charset="0"/>
              </a:rPr>
              <a:t>кедергі</a:t>
            </a:r>
            <a:r>
              <a:rPr lang="ru-RU" sz="2400" dirty="0">
                <a:solidFill>
                  <a:srgbClr val="002060"/>
                </a:solidFill>
                <a:latin typeface="Constantia" pitchFamily="18" charset="0"/>
              </a:rPr>
              <a:t> </a:t>
            </a:r>
            <a:r>
              <a:rPr lang="ru-RU" sz="2400" dirty="0" err="1">
                <a:solidFill>
                  <a:srgbClr val="002060"/>
                </a:solidFill>
                <a:latin typeface="Constantia" pitchFamily="18" charset="0"/>
              </a:rPr>
              <a:t>етпейді</a:t>
            </a:r>
            <a:r>
              <a:rPr lang="ru-RU" sz="2400" dirty="0">
                <a:solidFill>
                  <a:srgbClr val="002060"/>
                </a:solidFill>
                <a:latin typeface="Constantia" pitchFamily="18" charset="0"/>
              </a:rPr>
              <a:t>, </a:t>
            </a:r>
            <a:r>
              <a:rPr lang="ru-RU" sz="2400" dirty="0" err="1">
                <a:solidFill>
                  <a:srgbClr val="002060"/>
                </a:solidFill>
                <a:latin typeface="Constantia" pitchFamily="18" charset="0"/>
              </a:rPr>
              <a:t>ол</a:t>
            </a:r>
            <a:r>
              <a:rPr lang="ru-RU" sz="2400" dirty="0">
                <a:solidFill>
                  <a:srgbClr val="002060"/>
                </a:solidFill>
                <a:latin typeface="Constantia" pitchFamily="18" charset="0"/>
              </a:rPr>
              <a:t> </a:t>
            </a:r>
            <a:r>
              <a:rPr lang="kk-KZ" sz="2400" dirty="0">
                <a:solidFill>
                  <a:srgbClr val="002060"/>
                </a:solidFill>
                <a:latin typeface="Constantia" pitchFamily="18" charset="0"/>
              </a:rPr>
              <a:t>екі бағытта (вертикаль және горизонталь) қозғалысқа бөгет жасайды.</a:t>
            </a:r>
            <a:endParaRPr lang="ru-RU" sz="2400" b="1" dirty="0">
              <a:solidFill>
                <a:srgbClr val="002060"/>
              </a:solidFill>
              <a:latin typeface="Constantia" pitchFamily="18" charset="0"/>
            </a:endParaRPr>
          </a:p>
        </p:txBody>
      </p:sp>
      <p:sp>
        <p:nvSpPr>
          <p:cNvPr id="87" name="Прямоугольник 86">
            <a:extLst>
              <a:ext uri="{FF2B5EF4-FFF2-40B4-BE49-F238E27FC236}">
                <a16:creationId xmlns:a16="http://schemas.microsoft.com/office/drawing/2014/main" id="{602E16CA-5B78-46F9-9B0F-6092F27A196E}"/>
              </a:ext>
            </a:extLst>
          </p:cNvPr>
          <p:cNvSpPr/>
          <p:nvPr/>
        </p:nvSpPr>
        <p:spPr>
          <a:xfrm>
            <a:off x="575556" y="5301208"/>
            <a:ext cx="7992887" cy="1200329"/>
          </a:xfrm>
          <a:prstGeom prst="rect">
            <a:avLst/>
          </a:prstGeom>
        </p:spPr>
        <p:txBody>
          <a:bodyPr wrap="square">
            <a:spAutoFit/>
          </a:bodyPr>
          <a:lstStyle/>
          <a:p>
            <a:pPr algn="just" eaLnBrk="1" hangingPunct="1">
              <a:defRPr/>
            </a:pPr>
            <a:r>
              <a:rPr lang="kk-KZ" sz="2400" b="1" i="1" dirty="0">
                <a:solidFill>
                  <a:srgbClr val="C00000"/>
                </a:solidFill>
                <a:latin typeface="Constantia" pitchFamily="18" charset="0"/>
              </a:rPr>
              <a:t>Жылжымайтын топсалы тірек </a:t>
            </a:r>
            <a:r>
              <a:rPr lang="ru-RU" sz="2400" dirty="0" err="1">
                <a:solidFill>
                  <a:srgbClr val="002060"/>
                </a:solidFill>
                <a:latin typeface="Constantia" pitchFamily="18" charset="0"/>
              </a:rPr>
              <a:t>реакциясы</a:t>
            </a:r>
            <a:r>
              <a:rPr lang="ru-RU" sz="2400" dirty="0">
                <a:solidFill>
                  <a:srgbClr val="002060"/>
                </a:solidFill>
                <a:latin typeface="Constantia" pitchFamily="18" charset="0"/>
              </a:rPr>
              <a:t> </a:t>
            </a:r>
            <a:r>
              <a:rPr lang="ru-RU" sz="2400" dirty="0" err="1">
                <a:solidFill>
                  <a:srgbClr val="002060"/>
                </a:solidFill>
                <a:latin typeface="Constantia" pitchFamily="18" charset="0"/>
              </a:rPr>
              <a:t>күштердің әсер ету</a:t>
            </a:r>
            <a:r>
              <a:rPr lang="ru-RU" sz="2400" dirty="0">
                <a:solidFill>
                  <a:srgbClr val="002060"/>
                </a:solidFill>
                <a:latin typeface="Constantia" pitchFamily="18" charset="0"/>
              </a:rPr>
              <a:t> </a:t>
            </a:r>
            <a:r>
              <a:rPr lang="ru-RU" sz="2400" dirty="0" err="1">
                <a:solidFill>
                  <a:srgbClr val="002060"/>
                </a:solidFill>
                <a:latin typeface="Constantia" pitchFamily="18" charset="0"/>
              </a:rPr>
              <a:t>жазықтығында жатады</a:t>
            </a:r>
            <a:r>
              <a:rPr lang="ru-RU" sz="2400" dirty="0">
                <a:solidFill>
                  <a:srgbClr val="002060"/>
                </a:solidFill>
                <a:latin typeface="Constantia" pitchFamily="18" charset="0"/>
              </a:rPr>
              <a:t>, </a:t>
            </a:r>
            <a:r>
              <a:rPr lang="en-US" sz="2400" b="1" i="1" dirty="0">
                <a:solidFill>
                  <a:srgbClr val="002060"/>
                </a:solidFill>
                <a:latin typeface="Constantia" pitchFamily="18" charset="0"/>
              </a:rPr>
              <a:t>R</a:t>
            </a:r>
            <a:r>
              <a:rPr lang="en-US" sz="2400" b="1" i="1" baseline="-25000" dirty="0">
                <a:solidFill>
                  <a:srgbClr val="002060"/>
                </a:solidFill>
                <a:latin typeface="Constantia" pitchFamily="18" charset="0"/>
              </a:rPr>
              <a:t>x</a:t>
            </a:r>
            <a:r>
              <a:rPr lang="kk-KZ" sz="2400" b="1" dirty="0">
                <a:solidFill>
                  <a:srgbClr val="002060"/>
                </a:solidFill>
                <a:latin typeface="Constantia" pitchFamily="18" charset="0"/>
              </a:rPr>
              <a:t>, </a:t>
            </a:r>
            <a:r>
              <a:rPr lang="en-US" sz="2400" b="1" i="1" dirty="0" err="1">
                <a:solidFill>
                  <a:srgbClr val="002060"/>
                </a:solidFill>
                <a:latin typeface="Constantia" pitchFamily="18" charset="0"/>
              </a:rPr>
              <a:t>R</a:t>
            </a:r>
            <a:r>
              <a:rPr lang="en-US" sz="2400" b="1" i="1" baseline="-25000" dirty="0" err="1">
                <a:solidFill>
                  <a:srgbClr val="002060"/>
                </a:solidFill>
                <a:latin typeface="Constantia" pitchFamily="18" charset="0"/>
              </a:rPr>
              <a:t>y</a:t>
            </a:r>
            <a:r>
              <a:rPr lang="en-US" sz="2400" b="1" i="1" baseline="-25000" dirty="0">
                <a:solidFill>
                  <a:srgbClr val="002060"/>
                </a:solidFill>
                <a:latin typeface="Constantia" pitchFamily="18" charset="0"/>
              </a:rPr>
              <a:t> </a:t>
            </a:r>
            <a:r>
              <a:rPr lang="ru-RU" sz="2400" dirty="0" err="1">
                <a:solidFill>
                  <a:srgbClr val="002060"/>
                </a:solidFill>
                <a:latin typeface="Constantia" pitchFamily="18" charset="0"/>
              </a:rPr>
              <a:t>екі</a:t>
            </a:r>
            <a:r>
              <a:rPr lang="ru-RU" sz="2400" dirty="0">
                <a:solidFill>
                  <a:srgbClr val="002060"/>
                </a:solidFill>
                <a:latin typeface="Constantia" pitchFamily="18" charset="0"/>
              </a:rPr>
              <a:t> </a:t>
            </a:r>
            <a:r>
              <a:rPr lang="ru-RU" sz="2400" dirty="0" err="1">
                <a:solidFill>
                  <a:srgbClr val="002060"/>
                </a:solidFill>
                <a:latin typeface="Constantia" pitchFamily="18" charset="0"/>
              </a:rPr>
              <a:t>құраушыға жіктеледі</a:t>
            </a:r>
            <a:r>
              <a:rPr lang="ru-RU" sz="2400" b="1" dirty="0">
                <a:solidFill>
                  <a:srgbClr val="002060"/>
                </a:solidFill>
                <a:latin typeface="Constantia" pitchFamily="18" charset="0"/>
              </a:rPr>
              <a:t>.</a:t>
            </a:r>
          </a:p>
        </p:txBody>
      </p:sp>
      <p:pic>
        <p:nvPicPr>
          <p:cNvPr id="15366" name="Рисунок 4">
            <a:extLst>
              <a:ext uri="{FF2B5EF4-FFF2-40B4-BE49-F238E27FC236}">
                <a16:creationId xmlns:a16="http://schemas.microsoft.com/office/drawing/2014/main" id="{9D368436-7F22-4682-AF37-E502B48133C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55576" y="2492896"/>
            <a:ext cx="7991927" cy="238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0736082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slide(fromLeft)">
                                      <p:cBhvr>
                                        <p:cTn id="7" dur="1000"/>
                                        <p:tgtEl>
                                          <p:spTgt spid="40"/>
                                        </p:tgtEl>
                                      </p:cBhvr>
                                    </p:animEffect>
                                  </p:childTnLst>
                                </p:cTn>
                              </p:par>
                            </p:childTnLst>
                          </p:cTn>
                        </p:par>
                        <p:par>
                          <p:cTn id="8" fill="hold" nodeType="afterGroup">
                            <p:stCondLst>
                              <p:cond delay="1000"/>
                            </p:stCondLst>
                            <p:childTnLst>
                              <p:par>
                                <p:cTn id="9" presetID="12" presetClass="entr" presetSubtype="2"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slide(fromRight)">
                                      <p:cBhvr>
                                        <p:cTn id="11" dur="10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87" grpId="0"/>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7" name="TextBox 6">
                <a:extLst>
                  <a:ext uri="{FF2B5EF4-FFF2-40B4-BE49-F238E27FC236}">
                    <a16:creationId xmlns:a16="http://schemas.microsoft.com/office/drawing/2014/main" id="{364DDD83-C1C2-444D-A524-DE66F50FA886}"/>
                  </a:ext>
                </a:extLst>
              </p:cNvPr>
              <p:cNvSpPr txBox="1"/>
              <p:nvPr/>
            </p:nvSpPr>
            <p:spPr>
              <a:xfrm>
                <a:off x="683568" y="548680"/>
                <a:ext cx="8136904" cy="3187860"/>
              </a:xfrm>
              <a:prstGeom prst="rect">
                <a:avLst/>
              </a:prstGeom>
              <a:noFill/>
            </p:spPr>
            <p:txBody>
              <a:bodyPr wrap="square">
                <a:spAutoFit/>
              </a:bodyPr>
              <a:lstStyle/>
              <a:p>
                <a:pPr indent="270510" algn="just"/>
                <a:r>
                  <a:rPr lang="en-US" sz="2000" dirty="0" err="1">
                    <a:solidFill>
                      <a:srgbClr val="000000"/>
                    </a:solidFill>
                    <a:effectLst/>
                    <a:latin typeface="Constantia" panose="02030602050306030303" pitchFamily="18" charset="0"/>
                    <a:ea typeface="Times New Roman" panose="02020603050405020304" pitchFamily="18" charset="0"/>
                  </a:rPr>
                  <a:t>Сонымен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айналмалы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қозғалыстағы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дененің</a:t>
                </a:r>
                <a:r>
                  <a:rPr lang="en-US" sz="2000" dirty="0">
                    <a:solidFill>
                      <a:srgbClr val="000000"/>
                    </a:solidFill>
                    <a:effectLst/>
                    <a:latin typeface="Constantia" panose="02030602050306030303" pitchFamily="18" charset="0"/>
                    <a:ea typeface="Times New Roman" panose="02020603050405020304" pitchFamily="18" charset="0"/>
                  </a:rPr>
                  <a:t> М </a:t>
                </a:r>
                <a:r>
                  <a:rPr lang="en-US" sz="2000" dirty="0" err="1">
                    <a:solidFill>
                      <a:srgbClr val="000000"/>
                    </a:solidFill>
                    <a:effectLst/>
                    <a:latin typeface="Constantia" panose="02030602050306030303" pitchFamily="18" charset="0"/>
                    <a:ea typeface="Times New Roman" panose="02020603050405020304" pitchFamily="18" charset="0"/>
                  </a:rPr>
                  <a:t>нүктесі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үдеуінің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векторы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оның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айналмалы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және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центрге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тартқыш</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құраушыларының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геометриялық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қосындысына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тең</a:t>
                </a:r>
                <a:r>
                  <a:rPr lang="en-US"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indent="27051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70510" algn="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𝑎</m:t>
                        </m:r>
                      </m:e>
                    </m:acc>
                    <m:r>
                      <a:rPr lang="kk-KZ" sz="2000" i="1">
                        <a:solidFill>
                          <a:srgbClr val="000000"/>
                        </a:solidFill>
                        <a:effectLst/>
                        <a:latin typeface="Cambria Math" panose="02040503050406030204" pitchFamily="18" charset="0"/>
                        <a:ea typeface="Times New Roman" panose="02020603050405020304" pitchFamily="18" charset="0"/>
                      </a:rPr>
                      <m:t>=</m:t>
                    </m:r>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𝑎</m:t>
                            </m:r>
                          </m:e>
                        </m:acc>
                      </m:e>
                      <m:sub>
                        <m:r>
                          <a:rPr lang="kk-KZ" sz="2000" i="1">
                            <a:solidFill>
                              <a:srgbClr val="000000"/>
                            </a:solidFill>
                            <a:effectLst/>
                            <a:latin typeface="Cambria Math" panose="02040503050406030204" pitchFamily="18" charset="0"/>
                            <a:ea typeface="Times New Roman" panose="02020603050405020304" pitchFamily="18" charset="0"/>
                          </a:rPr>
                          <m:t>айн</m:t>
                        </m:r>
                      </m:sub>
                    </m:sSub>
                    <m:r>
                      <a:rPr lang="kk-KZ" sz="2000" i="1">
                        <a:solidFill>
                          <a:srgbClr val="000000"/>
                        </a:solidFill>
                        <a:effectLst/>
                        <a:latin typeface="Cambria Math" panose="02040503050406030204" pitchFamily="18" charset="0"/>
                        <a:ea typeface="Times New Roman" panose="02020603050405020304" pitchFamily="18" charset="0"/>
                      </a:rPr>
                      <m:t>+</m:t>
                    </m:r>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𝑎</m:t>
                            </m:r>
                          </m:e>
                        </m:acc>
                      </m:e>
                      <m:sub>
                        <m:r>
                          <a:rPr lang="kk-KZ" sz="2000" i="1">
                            <a:solidFill>
                              <a:srgbClr val="000000"/>
                            </a:solidFill>
                            <a:effectLst/>
                            <a:latin typeface="Cambria Math" panose="02040503050406030204" pitchFamily="18" charset="0"/>
                            <a:ea typeface="Times New Roman" panose="02020603050405020304" pitchFamily="18" charset="0"/>
                          </a:rPr>
                          <m:t>ц</m:t>
                        </m:r>
                      </m:sub>
                    </m:sSub>
                    <m:r>
                      <a:rPr lang="kk-KZ" sz="2000" i="1">
                        <a:solidFill>
                          <a:srgbClr val="000000"/>
                        </a:solidFill>
                        <a:effectLst/>
                        <a:latin typeface="Cambria Math" panose="02040503050406030204" pitchFamily="18" charset="0"/>
                        <a:ea typeface="Times New Roman" panose="02020603050405020304" pitchFamily="18" charset="0"/>
                      </a:rPr>
                      <m:t>.</m:t>
                    </m:r>
                  </m:oMath>
                </a14:m>
                <a:r>
                  <a:rPr lang="kk-KZ" sz="2000" dirty="0">
                    <a:solidFill>
                      <a:srgbClr val="000000"/>
                    </a:solidFill>
                    <a:effectLst/>
                    <a:latin typeface="Constantia" panose="02030602050306030303" pitchFamily="18" charset="0"/>
                    <a:ea typeface="Times New Roman" panose="02020603050405020304" pitchFamily="18" charset="0"/>
                  </a:rPr>
                  <a:t> </a:t>
                </a:r>
                <a:r>
                  <a:rPr lang="en-US" sz="2000" dirty="0">
                    <a:solidFill>
                      <a:srgbClr val="000000"/>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(8.20)</a:t>
                </a:r>
                <a:endParaRPr lang="ru-RU" sz="1200" dirty="0">
                  <a:effectLst/>
                  <a:latin typeface="Constantia" panose="02030602050306030303" pitchFamily="18" charset="0"/>
                  <a:ea typeface="Times New Roman" panose="02020603050405020304" pitchFamily="18" charset="0"/>
                </a:endParaRPr>
              </a:p>
              <a:p>
                <a:pPr indent="288290" algn="ctr"/>
                <a:r>
                  <a:rPr lang="kk-KZ" sz="2000" i="1"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70510" algn="just"/>
                <a:r>
                  <a:rPr lang="kk-KZ" sz="2000" dirty="0">
                    <a:solidFill>
                      <a:srgbClr val="000000"/>
                    </a:solidFill>
                    <a:effectLst/>
                    <a:latin typeface="Constantia" panose="02030602050306030303" pitchFamily="18" charset="0"/>
                    <a:ea typeface="Times New Roman" panose="02020603050405020304" pitchFamily="18" charset="0"/>
                  </a:rPr>
                  <a:t>М нүктесі үдеуінің құраушыларының абсолют шамалары нүктенің айналмалы және центрге тартқыш үдеулері деп аталады. 8.5, а-суреттен </a:t>
                </a:r>
                <a:r>
                  <a:rPr lang="kk-KZ" sz="2000" i="1" dirty="0">
                    <a:solidFill>
                      <a:srgbClr val="000000"/>
                    </a:solidFill>
                    <a:effectLst/>
                    <a:latin typeface="Constantia" panose="02030602050306030303" pitchFamily="18" charset="0"/>
                    <a:ea typeface="Times New Roman" panose="02020603050405020304" pitchFamily="18" charset="0"/>
                  </a:rPr>
                  <a:t>R=r</a:t>
                </a:r>
                <a:r>
                  <a:rPr lang="kk-KZ" sz="2000" i="1" dirty="0">
                    <a:solidFill>
                      <a:srgbClr val="000000"/>
                    </a:solidFill>
                    <a:effectLst/>
                    <a:latin typeface="Constantia" panose="02030602050306030303" pitchFamily="18" charset="0"/>
                    <a:ea typeface="Times New Roman" panose="02020603050405020304" pitchFamily="18" charset="0"/>
                    <a:cs typeface="Cambria Math" panose="02040503050406030204" pitchFamily="18" charset="0"/>
                  </a:rPr>
                  <a:t>⋅</a:t>
                </a:r>
                <a:r>
                  <a:rPr lang="kk-KZ" sz="2000" i="1" dirty="0">
                    <a:solidFill>
                      <a:srgbClr val="000000"/>
                    </a:solidFill>
                    <a:effectLst/>
                    <a:latin typeface="Constantia" panose="02030602050306030303" pitchFamily="18" charset="0"/>
                    <a:ea typeface="Times New Roman" panose="02020603050405020304" pitchFamily="18" charset="0"/>
                  </a:rPr>
                  <a:t>sinα</a:t>
                </a:r>
                <a:r>
                  <a:rPr lang="kk-KZ" sz="2000" dirty="0">
                    <a:solidFill>
                      <a:srgbClr val="000000"/>
                    </a:solidFill>
                    <a:effectLst/>
                    <a:latin typeface="Constantia" panose="02030602050306030303" pitchFamily="18" charset="0"/>
                    <a:ea typeface="Times New Roman" panose="02020603050405020304" pitchFamily="18" charset="0"/>
                  </a:rPr>
                  <a:t> болғандықтан, екі вектордың векторлық көбейтіндісінің модулін анықтау ережесі бойынша</a:t>
                </a:r>
                <a:endParaRPr lang="ru-RU" sz="1200" dirty="0">
                  <a:effectLst/>
                  <a:latin typeface="Constantia" panose="02030602050306030303" pitchFamily="18" charset="0"/>
                  <a:ea typeface="Times New Roman" panose="02020603050405020304" pitchFamily="18" charset="0"/>
                </a:endParaRPr>
              </a:p>
            </p:txBody>
          </p:sp>
        </mc:Choice>
        <mc:Fallback>
          <p:sp>
            <p:nvSpPr>
              <p:cNvPr id="7" name="TextBox 6">
                <a:extLst>
                  <a:ext uri="{FF2B5EF4-FFF2-40B4-BE49-F238E27FC236}">
                    <a16:creationId xmlns:a16="http://schemas.microsoft.com/office/drawing/2014/main" id="{364DDD83-C1C2-444D-A524-DE66F50FA886}"/>
                  </a:ext>
                </a:extLst>
              </p:cNvPr>
              <p:cNvSpPr txBox="1">
                <a:spLocks noRot="1" noChangeAspect="1" noMove="1" noResize="1" noEditPoints="1" noAdjustHandles="1" noChangeArrowheads="1" noChangeShapeType="1" noTextEdit="1"/>
              </p:cNvSpPr>
              <p:nvPr/>
            </p:nvSpPr>
            <p:spPr>
              <a:xfrm>
                <a:off x="683568" y="548680"/>
                <a:ext cx="8136904" cy="3187860"/>
              </a:xfrm>
              <a:prstGeom prst="rect">
                <a:avLst/>
              </a:prstGeom>
              <a:blipFill>
                <a:blip r:embed="rId2"/>
                <a:stretch>
                  <a:fillRect l="-749" t="-1338" r="-824" b="-2486"/>
                </a:stretch>
              </a:blipFill>
            </p:spPr>
            <p:txBody>
              <a:bodyPr/>
              <a:lstStyle/>
              <a:p>
                <a:r>
                  <a:rPr lang="ru-RU">
                    <a:noFill/>
                  </a:rPr>
                  <a:t> </a:t>
                </a:r>
              </a:p>
            </p:txBody>
          </p:sp>
        </mc:Fallback>
      </mc:AlternateContent>
      <p:pic>
        <p:nvPicPr>
          <p:cNvPr id="8" name="Рисунок 7">
            <a:extLst>
              <a:ext uri="{FF2B5EF4-FFF2-40B4-BE49-F238E27FC236}">
                <a16:creationId xmlns:a16="http://schemas.microsoft.com/office/drawing/2014/main" id="{023F97BC-8CBA-4A5A-8EA2-6E131089F875}"/>
              </a:ext>
            </a:extLst>
          </p:cNvPr>
          <p:cNvPicPr/>
          <p:nvPr/>
        </p:nvPicPr>
        <p:blipFill>
          <a:blip r:embed="rId3"/>
          <a:stretch>
            <a:fillRect/>
          </a:stretch>
        </p:blipFill>
        <p:spPr>
          <a:xfrm>
            <a:off x="2843808" y="3933056"/>
            <a:ext cx="3558500" cy="556556"/>
          </a:xfrm>
          <a:prstGeom prst="rect">
            <a:avLst/>
          </a:prstGeom>
        </p:spPr>
      </p:pic>
      <mc:AlternateContent xmlns:mc="http://schemas.openxmlformats.org/markup-compatibility/2006">
        <mc:Choice xmlns:a14="http://schemas.microsoft.com/office/drawing/2010/main" Requires="a14">
          <p:sp>
            <p:nvSpPr>
              <p:cNvPr id="11" name="TextBox 10">
                <a:extLst>
                  <a:ext uri="{FF2B5EF4-FFF2-40B4-BE49-F238E27FC236}">
                    <a16:creationId xmlns:a16="http://schemas.microsoft.com/office/drawing/2014/main" id="{A8D101B7-4013-4710-8FB1-24971F6A0B84}"/>
                  </a:ext>
                </a:extLst>
              </p:cNvPr>
              <p:cNvSpPr txBox="1"/>
              <p:nvPr/>
            </p:nvSpPr>
            <p:spPr>
              <a:xfrm>
                <a:off x="827584" y="4901625"/>
                <a:ext cx="7992888" cy="1200329"/>
              </a:xfrm>
              <a:prstGeom prst="rect">
                <a:avLst/>
              </a:prstGeom>
              <a:noFill/>
            </p:spPr>
            <p:txBody>
              <a:bodyPr wrap="square">
                <a:spAutoFit/>
              </a:bodyPr>
              <a:lstStyle/>
              <a:p>
                <a:pPr algn="just"/>
                <a:r>
                  <a:rPr lang="kk-KZ" sz="1800" dirty="0">
                    <a:solidFill>
                      <a:srgbClr val="000000"/>
                    </a:solidFill>
                    <a:effectLst/>
                    <a:latin typeface="Times New Roman" panose="02020603050405020304" pitchFamily="18" charset="0"/>
                    <a:ea typeface="Times New Roman" panose="02020603050405020304" pitchFamily="18" charset="0"/>
                  </a:rPr>
                  <a:t>демек нүктенің айналмалы үдеуі бұрыштық үдеу мен нүкте сызатын шеңбер радиусының көбейтіндісіне тең екен:</a:t>
                </a:r>
                <a:endParaRPr lang="ru-RU" sz="1100" dirty="0">
                  <a:effectLst/>
                  <a:latin typeface="Times New Roman" panose="02020603050405020304" pitchFamily="18" charset="0"/>
                  <a:ea typeface="Times New Roman" panose="02020603050405020304" pitchFamily="18" charset="0"/>
                </a:endParaRPr>
              </a:p>
              <a:p>
                <a:pPr algn="just"/>
                <a:r>
                  <a:rPr lang="kk-KZ" sz="1800" dirty="0">
                    <a:effectLst/>
                    <a:latin typeface="Times New Roman" panose="02020603050405020304" pitchFamily="18" charset="0"/>
                    <a:ea typeface="Times New Roman" panose="02020603050405020304" pitchFamily="18" charset="0"/>
                  </a:rPr>
                  <a:t> </a:t>
                </a:r>
                <a:endParaRPr lang="ru-RU" sz="1100" dirty="0">
                  <a:effectLst/>
                  <a:latin typeface="Times New Roman" panose="02020603050405020304" pitchFamily="18" charset="0"/>
                  <a:ea typeface="Times New Roman" panose="02020603050405020304" pitchFamily="18" charset="0"/>
                </a:endParaRPr>
              </a:p>
              <a:p>
                <a:pPr indent="270510" algn="r"/>
                <a14:m>
                  <m:oMath xmlns:m="http://schemas.openxmlformats.org/officeDocument/2006/math">
                    <m:sSub>
                      <m:sSubPr>
                        <m:ctrlPr>
                          <a:rPr lang="ru-RU" sz="1800" i="1">
                            <a:effectLst/>
                            <a:latin typeface="Cambria Math" panose="02040503050406030204" pitchFamily="18" charset="0"/>
                            <a:ea typeface="Times New Roman" panose="02020603050405020304" pitchFamily="18" charset="0"/>
                          </a:rPr>
                        </m:ctrlPr>
                      </m:sSubPr>
                      <m:e>
                        <m:acc>
                          <m:accPr>
                            <m:chr m:val="⃗"/>
                            <m:ctrlPr>
                              <a:rPr lang="ru-RU" sz="1800" i="1">
                                <a:effectLst/>
                                <a:latin typeface="Cambria Math" panose="02040503050406030204" pitchFamily="18" charset="0"/>
                                <a:ea typeface="Times New Roman" panose="02020603050405020304" pitchFamily="18" charset="0"/>
                              </a:rPr>
                            </m:ctrlPr>
                          </m:accPr>
                          <m:e>
                            <m:r>
                              <a:rPr lang="kk-KZ" sz="1800" i="1">
                                <a:solidFill>
                                  <a:srgbClr val="000000"/>
                                </a:solidFill>
                                <a:effectLst/>
                                <a:latin typeface="Cambria Math" panose="02040503050406030204" pitchFamily="18" charset="0"/>
                                <a:ea typeface="Times New Roman" panose="02020603050405020304" pitchFamily="18" charset="0"/>
                              </a:rPr>
                              <m:t>𝑎</m:t>
                            </m:r>
                          </m:e>
                        </m:acc>
                      </m:e>
                      <m:sub>
                        <m:r>
                          <a:rPr lang="kk-KZ" sz="1800" i="1">
                            <a:solidFill>
                              <a:srgbClr val="000000"/>
                            </a:solidFill>
                            <a:effectLst/>
                            <a:latin typeface="Cambria Math" panose="02040503050406030204" pitchFamily="18" charset="0"/>
                            <a:ea typeface="Times New Roman" panose="02020603050405020304" pitchFamily="18" charset="0"/>
                          </a:rPr>
                          <m:t>айн</m:t>
                        </m:r>
                      </m:sub>
                    </m:sSub>
                    <m:r>
                      <a:rPr lang="kk-KZ" sz="1800" i="1">
                        <a:solidFill>
                          <a:srgbClr val="000000"/>
                        </a:solidFill>
                        <a:effectLst/>
                        <a:latin typeface="Cambria Math" panose="02040503050406030204" pitchFamily="18" charset="0"/>
                        <a:ea typeface="Times New Roman" panose="02020603050405020304" pitchFamily="18" charset="0"/>
                      </a:rPr>
                      <m:t>=</m:t>
                    </m:r>
                    <m:r>
                      <a:rPr lang="kk-KZ" sz="1800" i="1">
                        <a:solidFill>
                          <a:srgbClr val="000000"/>
                        </a:solidFill>
                        <a:effectLst/>
                        <a:latin typeface="Cambria Math" panose="02040503050406030204" pitchFamily="18" charset="0"/>
                        <a:ea typeface="Times New Roman" panose="02020603050405020304" pitchFamily="18" charset="0"/>
                      </a:rPr>
                      <m:t>𝜀</m:t>
                    </m:r>
                    <m:r>
                      <a:rPr lang="kk-KZ" sz="1800" i="1">
                        <a:solidFill>
                          <a:srgbClr val="000000"/>
                        </a:solidFill>
                        <a:effectLst/>
                        <a:latin typeface="Cambria Math" panose="02040503050406030204" pitchFamily="18" charset="0"/>
                        <a:ea typeface="Times New Roman" panose="02020603050405020304" pitchFamily="18" charset="0"/>
                      </a:rPr>
                      <m:t>∙</m:t>
                    </m:r>
                    <m:r>
                      <a:rPr lang="kk-KZ" sz="1800" i="1">
                        <a:solidFill>
                          <a:srgbClr val="000000"/>
                        </a:solidFill>
                        <a:effectLst/>
                        <a:latin typeface="Cambria Math" panose="02040503050406030204" pitchFamily="18" charset="0"/>
                        <a:ea typeface="Times New Roman" panose="02020603050405020304" pitchFamily="18" charset="0"/>
                      </a:rPr>
                      <m:t>𝑅</m:t>
                    </m:r>
                    <m:r>
                      <a:rPr lang="kk-KZ" sz="1800" i="1">
                        <a:solidFill>
                          <a:srgbClr val="000000"/>
                        </a:solidFill>
                        <a:effectLst/>
                        <a:latin typeface="Cambria Math" panose="02040503050406030204" pitchFamily="18" charset="0"/>
                        <a:ea typeface="Times New Roman" panose="02020603050405020304" pitchFamily="18" charset="0"/>
                      </a:rPr>
                      <m:t>.</m:t>
                    </m:r>
                  </m:oMath>
                </a14:m>
                <a:r>
                  <a:rPr lang="kk-KZ" sz="1800" dirty="0">
                    <a:solidFill>
                      <a:srgbClr val="000000"/>
                    </a:solidFill>
                    <a:effectLst/>
                    <a:latin typeface="Times New Roman" panose="02020603050405020304" pitchFamily="18" charset="0"/>
                    <a:ea typeface="Times New Roman" panose="02020603050405020304" pitchFamily="18" charset="0"/>
                  </a:rPr>
                  <a:t> </a:t>
                </a:r>
                <a:r>
                  <a:rPr lang="en-US" sz="1800" dirty="0">
                    <a:solidFill>
                      <a:srgbClr val="000000"/>
                    </a:solidFill>
                    <a:effectLst/>
                    <a:latin typeface="Times New Roman" panose="02020603050405020304" pitchFamily="18" charset="0"/>
                    <a:ea typeface="Times New Roman" panose="02020603050405020304" pitchFamily="18" charset="0"/>
                  </a:rPr>
                  <a:t>	</a:t>
                </a:r>
                <a:r>
                  <a:rPr lang="kk-KZ" sz="1800" dirty="0">
                    <a:solidFill>
                      <a:srgbClr val="000000"/>
                    </a:solidFill>
                    <a:effectLst/>
                    <a:latin typeface="Times New Roman" panose="02020603050405020304" pitchFamily="18" charset="0"/>
                    <a:ea typeface="Times New Roman" panose="02020603050405020304" pitchFamily="18" charset="0"/>
                  </a:rPr>
                  <a:t>	</a:t>
                </a:r>
                <a:r>
                  <a:rPr lang="en-US" sz="1800" dirty="0">
                    <a:solidFill>
                      <a:srgbClr val="000000"/>
                    </a:solidFill>
                    <a:effectLst/>
                    <a:latin typeface="Times New Roman" panose="02020603050405020304" pitchFamily="18" charset="0"/>
                    <a:ea typeface="Times New Roman" panose="02020603050405020304" pitchFamily="18" charset="0"/>
                  </a:rPr>
                  <a:t>		</a:t>
                </a:r>
                <a:r>
                  <a:rPr lang="kk-KZ" sz="1800" dirty="0">
                    <a:solidFill>
                      <a:srgbClr val="000000"/>
                    </a:solidFill>
                    <a:effectLst/>
                    <a:latin typeface="Times New Roman" panose="02020603050405020304" pitchFamily="18" charset="0"/>
                    <a:ea typeface="Times New Roman" panose="02020603050405020304" pitchFamily="18" charset="0"/>
                  </a:rPr>
                  <a:t>(8.2</a:t>
                </a:r>
                <a:r>
                  <a:rPr lang="en-US" sz="1800" dirty="0">
                    <a:solidFill>
                      <a:srgbClr val="000000"/>
                    </a:solidFill>
                    <a:effectLst/>
                    <a:latin typeface="Times New Roman" panose="02020603050405020304" pitchFamily="18" charset="0"/>
                    <a:ea typeface="Times New Roman" panose="02020603050405020304" pitchFamily="18" charset="0"/>
                  </a:rPr>
                  <a:t>1</a:t>
                </a:r>
                <a:r>
                  <a:rPr lang="kk-KZ" sz="1800" dirty="0">
                    <a:solidFill>
                      <a:srgbClr val="000000"/>
                    </a:solidFill>
                    <a:effectLst/>
                    <a:latin typeface="Times New Roman" panose="02020603050405020304" pitchFamily="18" charset="0"/>
                    <a:ea typeface="Times New Roman" panose="02020603050405020304" pitchFamily="18" charset="0"/>
                  </a:rPr>
                  <a:t>)</a:t>
                </a:r>
                <a:endParaRPr lang="ru-RU" sz="1100" dirty="0">
                  <a:effectLst/>
                  <a:latin typeface="Times New Roman" panose="02020603050405020304" pitchFamily="18" charset="0"/>
                  <a:ea typeface="Times New Roman" panose="02020603050405020304" pitchFamily="18" charset="0"/>
                </a:endParaRPr>
              </a:p>
            </p:txBody>
          </p:sp>
        </mc:Choice>
        <mc:Fallback>
          <p:sp>
            <p:nvSpPr>
              <p:cNvPr id="11" name="TextBox 10">
                <a:extLst>
                  <a:ext uri="{FF2B5EF4-FFF2-40B4-BE49-F238E27FC236}">
                    <a16:creationId xmlns:a16="http://schemas.microsoft.com/office/drawing/2014/main" id="{A8D101B7-4013-4710-8FB1-24971F6A0B84}"/>
                  </a:ext>
                </a:extLst>
              </p:cNvPr>
              <p:cNvSpPr txBox="1">
                <a:spLocks noRot="1" noChangeAspect="1" noMove="1" noResize="1" noEditPoints="1" noAdjustHandles="1" noChangeArrowheads="1" noChangeShapeType="1" noTextEdit="1"/>
              </p:cNvSpPr>
              <p:nvPr/>
            </p:nvSpPr>
            <p:spPr>
              <a:xfrm>
                <a:off x="827584" y="4901625"/>
                <a:ext cx="7992888" cy="1200329"/>
              </a:xfrm>
              <a:prstGeom prst="rect">
                <a:avLst/>
              </a:prstGeom>
              <a:blipFill>
                <a:blip r:embed="rId4"/>
                <a:stretch>
                  <a:fillRect l="-686" t="-2538" r="-610" b="-7107"/>
                </a:stretch>
              </a:blipFill>
            </p:spPr>
            <p:txBody>
              <a:bodyPr/>
              <a:lstStyle/>
              <a:p>
                <a:r>
                  <a:rPr lang="ru-RU">
                    <a:noFill/>
                  </a:rPr>
                  <a:t> </a:t>
                </a:r>
              </a:p>
            </p:txBody>
          </p:sp>
        </mc:Fallback>
      </mc:AlternateContent>
    </p:spTree>
    <p:extLst>
      <p:ext uri="{BB962C8B-B14F-4D97-AF65-F5344CB8AC3E}">
        <p14:creationId xmlns:p14="http://schemas.microsoft.com/office/powerpoint/2010/main" val="42637309"/>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019229E-AF31-4A80-B2F0-C82BD8D88667}"/>
              </a:ext>
            </a:extLst>
          </p:cNvPr>
          <p:cNvSpPr txBox="1"/>
          <p:nvPr/>
        </p:nvSpPr>
        <p:spPr>
          <a:xfrm>
            <a:off x="1403648" y="1196752"/>
            <a:ext cx="6840760" cy="3785652"/>
          </a:xfrm>
          <a:prstGeom prst="rect">
            <a:avLst/>
          </a:prstGeom>
          <a:noFill/>
        </p:spPr>
        <p:txBody>
          <a:bodyPr wrap="square">
            <a:spAutoFit/>
          </a:bodyPr>
          <a:lstStyle/>
          <a:p>
            <a:pPr algn="ctr">
              <a:buFont typeface="Arial" charset="0"/>
              <a:buNone/>
            </a:pPr>
            <a:r>
              <a:rPr lang="kk-KZ" sz="2400" b="1" i="1" dirty="0">
                <a:latin typeface="Constantia" panose="02030602050306030303" pitchFamily="18" charset="0"/>
                <a:cs typeface="Times New Roman" pitchFamily="18" charset="0"/>
              </a:rPr>
              <a:t>Қорытынды</a:t>
            </a:r>
          </a:p>
          <a:p>
            <a:pPr algn="ctr">
              <a:buFont typeface="Arial" charset="0"/>
              <a:buNone/>
            </a:pPr>
            <a:endParaRPr lang="kk-KZ" sz="2400" dirty="0">
              <a:latin typeface="Constantia" panose="02030602050306030303" pitchFamily="18" charset="0"/>
              <a:cs typeface="Times New Roman" pitchFamily="18" charset="0"/>
            </a:endParaRPr>
          </a:p>
          <a:p>
            <a:pPr algn="just"/>
            <a:r>
              <a:rPr lang="en-US" sz="2400" dirty="0">
                <a:latin typeface="Constantia" panose="02030602050306030303" pitchFamily="18" charset="0"/>
                <a:cs typeface="Times New Roman" panose="02020603050405020304" pitchFamily="18" charset="0"/>
              </a:rPr>
              <a:t>1. </a:t>
            </a:r>
            <a:r>
              <a:rPr lang="kk-KZ" sz="2400" dirty="0">
                <a:latin typeface="Constantia" panose="02030602050306030303" pitchFamily="18" charset="0"/>
                <a:cs typeface="Times New Roman" panose="02020603050405020304" pitchFamily="18" charset="0"/>
              </a:rPr>
              <a:t>Абсолютті қатты дененің ілгерлемелі қозғалысы</a:t>
            </a:r>
            <a:r>
              <a:rPr lang="en-US" sz="2400" dirty="0">
                <a:latin typeface="Constantia" panose="02030602050306030303" pitchFamily="18" charset="0"/>
                <a:cs typeface="Times New Roman" panose="02020603050405020304" pitchFamily="18" charset="0"/>
              </a:rPr>
              <a:t> </a:t>
            </a:r>
            <a:r>
              <a:rPr lang="kk-KZ" sz="2400" dirty="0">
                <a:latin typeface="Constantia" panose="02030602050306030303" pitchFamily="18" charset="0"/>
                <a:cs typeface="Times New Roman" panose="02020603050405020304" pitchFamily="18" charset="0"/>
              </a:rPr>
              <a:t>қарастырылды; </a:t>
            </a:r>
            <a:endParaRPr lang="ru-RU" sz="2400" dirty="0">
              <a:latin typeface="Constantia" panose="02030602050306030303" pitchFamily="18" charset="0"/>
              <a:cs typeface="Times New Roman" panose="02020603050405020304" pitchFamily="18" charset="0"/>
            </a:endParaRPr>
          </a:p>
          <a:p>
            <a:pPr algn="just"/>
            <a:r>
              <a:rPr lang="en-US" sz="2400" dirty="0">
                <a:latin typeface="Constantia" panose="02030602050306030303" pitchFamily="18" charset="0"/>
                <a:cs typeface="Times New Roman" panose="02020603050405020304" pitchFamily="18" charset="0"/>
              </a:rPr>
              <a:t>2. </a:t>
            </a:r>
            <a:r>
              <a:rPr lang="kk-KZ" sz="2400" dirty="0">
                <a:latin typeface="Constantia" panose="02030602050306030303" pitchFamily="18" charset="0"/>
                <a:cs typeface="Times New Roman" panose="02020603050405020304" pitchFamily="18" charset="0"/>
              </a:rPr>
              <a:t>Қатты дененің айналмалы қозғалысы зерттелді; </a:t>
            </a:r>
            <a:endParaRPr lang="ru-RU" sz="2400" dirty="0">
              <a:latin typeface="Constantia" panose="02030602050306030303" pitchFamily="18" charset="0"/>
              <a:cs typeface="Times New Roman" panose="02020603050405020304" pitchFamily="18" charset="0"/>
            </a:endParaRPr>
          </a:p>
          <a:p>
            <a:pPr algn="just"/>
            <a:r>
              <a:rPr lang="en-US" sz="2400" dirty="0">
                <a:latin typeface="Constantia" panose="02030602050306030303" pitchFamily="18" charset="0"/>
                <a:cs typeface="Times New Roman" panose="02020603050405020304" pitchFamily="18" charset="0"/>
              </a:rPr>
              <a:t>3. </a:t>
            </a:r>
            <a:r>
              <a:rPr lang="kk-KZ" sz="2400" dirty="0">
                <a:latin typeface="Constantia" panose="02030602050306030303" pitchFamily="18" charset="0"/>
                <a:cs typeface="Times New Roman" panose="02020603050405020304" pitchFamily="18" charset="0"/>
              </a:rPr>
              <a:t>Қатты дененің айналмалы қозғалысының дербес жағдайлары көрсетілді;</a:t>
            </a:r>
            <a:endParaRPr lang="ru-RU" sz="2400" dirty="0">
              <a:latin typeface="Constantia" panose="02030602050306030303" pitchFamily="18" charset="0"/>
              <a:cs typeface="Times New Roman" panose="02020603050405020304" pitchFamily="18" charset="0"/>
            </a:endParaRPr>
          </a:p>
          <a:p>
            <a:pPr algn="just"/>
            <a:r>
              <a:rPr lang="en-US" sz="2400" dirty="0">
                <a:latin typeface="Constantia" panose="02030602050306030303" pitchFamily="18" charset="0"/>
                <a:cs typeface="Times New Roman" panose="02020603050405020304" pitchFamily="18" charset="0"/>
              </a:rPr>
              <a:t>4. </a:t>
            </a:r>
            <a:r>
              <a:rPr lang="kk-KZ" sz="2400" dirty="0">
                <a:latin typeface="Constantia" panose="02030602050306030303" pitchFamily="18" charset="0"/>
                <a:cs typeface="Times New Roman" panose="02020603050405020304" pitchFamily="18" charset="0"/>
              </a:rPr>
              <a:t>Айналмалы қозғалыстағы дене нүктелерінің жылдамдығы мен үдеуі қарастырылды.</a:t>
            </a:r>
            <a:endParaRPr lang="ru-RU" sz="2400" dirty="0">
              <a:latin typeface="Constantia" panose="02030602050306030303" pitchFamily="18" charset="0"/>
              <a:cs typeface="Times New Roman" panose="02020603050405020304" pitchFamily="18" charset="0"/>
            </a:endParaRPr>
          </a:p>
        </p:txBody>
      </p:sp>
    </p:spTree>
    <p:extLst>
      <p:ext uri="{BB962C8B-B14F-4D97-AF65-F5344CB8AC3E}">
        <p14:creationId xmlns:p14="http://schemas.microsoft.com/office/powerpoint/2010/main" val="3470594830"/>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4B59033-76C0-40AB-BD3B-CBBD5B223951}"/>
              </a:ext>
            </a:extLst>
          </p:cNvPr>
          <p:cNvSpPr txBox="1"/>
          <p:nvPr/>
        </p:nvSpPr>
        <p:spPr>
          <a:xfrm>
            <a:off x="1187624" y="305068"/>
            <a:ext cx="7272808" cy="6247864"/>
          </a:xfrm>
          <a:prstGeom prst="rect">
            <a:avLst/>
          </a:prstGeom>
          <a:noFill/>
        </p:spPr>
        <p:txBody>
          <a:bodyPr wrap="square">
            <a:spAutoFit/>
          </a:bodyPr>
          <a:lstStyle/>
          <a:p>
            <a:pPr algn="ctr"/>
            <a:r>
              <a:rPr lang="ru-RU" sz="2000" b="1" dirty="0" err="1">
                <a:solidFill>
                  <a:srgbClr val="002060"/>
                </a:solidFill>
                <a:latin typeface="Constantia" pitchFamily="18" charset="0"/>
              </a:rPr>
              <a:t>Өзіндік</a:t>
            </a:r>
            <a:r>
              <a:rPr lang="ru-RU" sz="2000" b="1" dirty="0">
                <a:solidFill>
                  <a:srgbClr val="002060"/>
                </a:solidFill>
                <a:latin typeface="Constantia" pitchFamily="18" charset="0"/>
              </a:rPr>
              <a:t> </a:t>
            </a:r>
            <a:r>
              <a:rPr lang="ru-RU" sz="2000" b="1" dirty="0" err="1">
                <a:solidFill>
                  <a:srgbClr val="002060"/>
                </a:solidFill>
                <a:latin typeface="Constantia" pitchFamily="18" charset="0"/>
              </a:rPr>
              <a:t>бақылау</a:t>
            </a:r>
            <a:r>
              <a:rPr lang="ru-RU" sz="2000" b="1" dirty="0">
                <a:solidFill>
                  <a:srgbClr val="002060"/>
                </a:solidFill>
                <a:latin typeface="Constantia" pitchFamily="18" charset="0"/>
              </a:rPr>
              <a:t> </a:t>
            </a:r>
            <a:r>
              <a:rPr lang="ru-RU" sz="2000" b="1" dirty="0" err="1">
                <a:solidFill>
                  <a:srgbClr val="002060"/>
                </a:solidFill>
                <a:latin typeface="Constantia" pitchFamily="18" charset="0"/>
              </a:rPr>
              <a:t>сұрақтары</a:t>
            </a:r>
            <a:r>
              <a:rPr lang="ru-RU" sz="2000" b="1" dirty="0">
                <a:solidFill>
                  <a:srgbClr val="002060"/>
                </a:solidFill>
                <a:latin typeface="Constantia" pitchFamily="18" charset="0"/>
              </a:rPr>
              <a:t> </a:t>
            </a:r>
          </a:p>
          <a:p>
            <a:pPr algn="just"/>
            <a:r>
              <a:rPr lang="ru-RU" sz="2000" dirty="0">
                <a:solidFill>
                  <a:srgbClr val="002060"/>
                </a:solidFill>
                <a:latin typeface="Constantia" pitchFamily="18" charset="0"/>
              </a:rPr>
              <a:t>1. </a:t>
            </a:r>
            <a:r>
              <a:rPr lang="ru-RU" sz="2000" dirty="0" err="1">
                <a:solidFill>
                  <a:srgbClr val="002060"/>
                </a:solidFill>
                <a:latin typeface="Constantia" pitchFamily="18" charset="0"/>
              </a:rPr>
              <a:t>Қатты</a:t>
            </a:r>
            <a:r>
              <a:rPr lang="ru-RU" sz="2000" dirty="0">
                <a:solidFill>
                  <a:srgbClr val="002060"/>
                </a:solidFill>
                <a:latin typeface="Constantia" pitchFamily="18" charset="0"/>
              </a:rPr>
              <a:t> </a:t>
            </a:r>
            <a:r>
              <a:rPr lang="ru-RU" sz="2000" dirty="0" err="1">
                <a:solidFill>
                  <a:srgbClr val="002060"/>
                </a:solidFill>
                <a:latin typeface="Constantia" pitchFamily="18" charset="0"/>
              </a:rPr>
              <a:t>дененің</a:t>
            </a:r>
            <a:r>
              <a:rPr lang="ru-RU" sz="2000" dirty="0">
                <a:solidFill>
                  <a:srgbClr val="002060"/>
                </a:solidFill>
                <a:latin typeface="Constantia" pitchFamily="18" charset="0"/>
              </a:rPr>
              <a:t> </a:t>
            </a:r>
            <a:r>
              <a:rPr lang="ru-RU" sz="2000" dirty="0" err="1">
                <a:solidFill>
                  <a:srgbClr val="002060"/>
                </a:solidFill>
                <a:latin typeface="Constantia" pitchFamily="18" charset="0"/>
              </a:rPr>
              <a:t>ілгерілемелі</a:t>
            </a:r>
            <a:r>
              <a:rPr lang="ru-RU" sz="2000" dirty="0">
                <a:solidFill>
                  <a:srgbClr val="002060"/>
                </a:solidFill>
                <a:latin typeface="Constantia" pitchFamily="18" charset="0"/>
              </a:rPr>
              <a:t> </a:t>
            </a:r>
            <a:r>
              <a:rPr lang="ru-RU" sz="2000" dirty="0" err="1">
                <a:solidFill>
                  <a:srgbClr val="002060"/>
                </a:solidFill>
                <a:latin typeface="Constantia" pitchFamily="18" charset="0"/>
              </a:rPr>
              <a:t>қозғалысының</a:t>
            </a:r>
            <a:r>
              <a:rPr lang="ru-RU" sz="2000" dirty="0">
                <a:solidFill>
                  <a:srgbClr val="002060"/>
                </a:solidFill>
                <a:latin typeface="Constantia" pitchFamily="18" charset="0"/>
              </a:rPr>
              <a:t> </a:t>
            </a:r>
            <a:r>
              <a:rPr lang="ru-RU" sz="2000" dirty="0" err="1">
                <a:solidFill>
                  <a:srgbClr val="002060"/>
                </a:solidFill>
                <a:latin typeface="Constantia" pitchFamily="18" charset="0"/>
              </a:rPr>
              <a:t>анықтамасы</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2. </a:t>
            </a:r>
            <a:r>
              <a:rPr lang="ru-RU" sz="2000" dirty="0" err="1">
                <a:solidFill>
                  <a:srgbClr val="002060"/>
                </a:solidFill>
                <a:latin typeface="Constantia" pitchFamily="18" charset="0"/>
              </a:rPr>
              <a:t>Ілгерілемелі</a:t>
            </a:r>
            <a:r>
              <a:rPr lang="ru-RU" sz="2000" dirty="0">
                <a:solidFill>
                  <a:srgbClr val="002060"/>
                </a:solidFill>
                <a:latin typeface="Constantia" pitchFamily="18" charset="0"/>
              </a:rPr>
              <a:t> </a:t>
            </a:r>
            <a:r>
              <a:rPr lang="ru-RU" sz="2000" dirty="0" err="1">
                <a:solidFill>
                  <a:srgbClr val="002060"/>
                </a:solidFill>
                <a:latin typeface="Constantia" pitchFamily="18" charset="0"/>
              </a:rPr>
              <a:t>қозғалыстағы</a:t>
            </a:r>
            <a:r>
              <a:rPr lang="ru-RU" sz="2000" dirty="0">
                <a:solidFill>
                  <a:srgbClr val="002060"/>
                </a:solidFill>
                <a:latin typeface="Constantia" pitchFamily="18" charset="0"/>
              </a:rPr>
              <a:t> </a:t>
            </a:r>
            <a:r>
              <a:rPr lang="ru-RU" sz="2000" dirty="0" err="1">
                <a:solidFill>
                  <a:srgbClr val="002060"/>
                </a:solidFill>
                <a:latin typeface="Constantia" pitchFamily="18" charset="0"/>
              </a:rPr>
              <a:t>дене</a:t>
            </a:r>
            <a:r>
              <a:rPr lang="ru-RU" sz="2000" dirty="0">
                <a:solidFill>
                  <a:srgbClr val="002060"/>
                </a:solidFill>
                <a:latin typeface="Constantia" pitchFamily="18" charset="0"/>
              </a:rPr>
              <a:t> </a:t>
            </a:r>
            <a:r>
              <a:rPr lang="ru-RU" sz="2000" dirty="0" err="1">
                <a:solidFill>
                  <a:srgbClr val="002060"/>
                </a:solidFill>
                <a:latin typeface="Constantia" pitchFamily="18" charset="0"/>
              </a:rPr>
              <a:t>нүктелерінің</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траекториясы</a:t>
            </a:r>
            <a:r>
              <a:rPr lang="ru-RU" sz="2000" dirty="0">
                <a:solidFill>
                  <a:srgbClr val="002060"/>
                </a:solidFill>
                <a:latin typeface="Constantia" pitchFamily="18" charset="0"/>
              </a:rPr>
              <a:t>, </a:t>
            </a:r>
            <a:r>
              <a:rPr lang="ru-RU" sz="2000" dirty="0" err="1">
                <a:solidFill>
                  <a:srgbClr val="002060"/>
                </a:solidFill>
                <a:latin typeface="Constantia" pitchFamily="18" charset="0"/>
              </a:rPr>
              <a:t>жылдамдығы</a:t>
            </a:r>
            <a:r>
              <a:rPr lang="ru-RU" sz="2000" dirty="0">
                <a:solidFill>
                  <a:srgbClr val="002060"/>
                </a:solidFill>
                <a:latin typeface="Constantia" pitchFamily="18" charset="0"/>
              </a:rPr>
              <a:t> </a:t>
            </a:r>
            <a:r>
              <a:rPr lang="ru-RU" sz="2000" dirty="0" err="1">
                <a:solidFill>
                  <a:srgbClr val="002060"/>
                </a:solidFill>
                <a:latin typeface="Constantia" pitchFamily="18" charset="0"/>
              </a:rPr>
              <a:t>және</a:t>
            </a:r>
            <a:r>
              <a:rPr lang="ru-RU" sz="2000" dirty="0">
                <a:solidFill>
                  <a:srgbClr val="002060"/>
                </a:solidFill>
                <a:latin typeface="Constantia" pitchFamily="18" charset="0"/>
              </a:rPr>
              <a:t> </a:t>
            </a:r>
            <a:r>
              <a:rPr lang="ru-RU" sz="2000" dirty="0" err="1">
                <a:solidFill>
                  <a:srgbClr val="002060"/>
                </a:solidFill>
                <a:latin typeface="Constantia" pitchFamily="18" charset="0"/>
              </a:rPr>
              <a:t>үдеуі</a:t>
            </a:r>
            <a:r>
              <a:rPr lang="ru-RU" sz="2000" dirty="0">
                <a:solidFill>
                  <a:srgbClr val="002060"/>
                </a:solidFill>
                <a:latin typeface="Constantia" pitchFamily="18" charset="0"/>
              </a:rPr>
              <a:t> </a:t>
            </a:r>
            <a:r>
              <a:rPr lang="ru-RU" sz="2000" dirty="0" err="1">
                <a:solidFill>
                  <a:srgbClr val="002060"/>
                </a:solidFill>
                <a:latin typeface="Constantia" pitchFamily="18" charset="0"/>
              </a:rPr>
              <a:t>туралы</a:t>
            </a:r>
            <a:r>
              <a:rPr lang="ru-RU" sz="2000" dirty="0">
                <a:solidFill>
                  <a:srgbClr val="002060"/>
                </a:solidFill>
                <a:latin typeface="Constantia" pitchFamily="18" charset="0"/>
              </a:rPr>
              <a:t> теорема.  </a:t>
            </a:r>
          </a:p>
          <a:p>
            <a:pPr algn="just"/>
            <a:r>
              <a:rPr lang="ru-RU" sz="2000" dirty="0">
                <a:solidFill>
                  <a:srgbClr val="002060"/>
                </a:solidFill>
                <a:latin typeface="Constantia" pitchFamily="18" charset="0"/>
              </a:rPr>
              <a:t>3. </a:t>
            </a:r>
            <a:r>
              <a:rPr lang="ru-RU" sz="2000" dirty="0" err="1">
                <a:solidFill>
                  <a:srgbClr val="002060"/>
                </a:solidFill>
                <a:latin typeface="Constantia" pitchFamily="18" charset="0"/>
              </a:rPr>
              <a:t>Қатты</a:t>
            </a:r>
            <a:r>
              <a:rPr lang="ru-RU" sz="2000" dirty="0">
                <a:solidFill>
                  <a:srgbClr val="002060"/>
                </a:solidFill>
                <a:latin typeface="Constantia" pitchFamily="18" charset="0"/>
              </a:rPr>
              <a:t> </a:t>
            </a:r>
            <a:r>
              <a:rPr lang="ru-RU" sz="2000" dirty="0" err="1">
                <a:solidFill>
                  <a:srgbClr val="002060"/>
                </a:solidFill>
                <a:latin typeface="Constantia" pitchFamily="18" charset="0"/>
              </a:rPr>
              <a:t>дененің</a:t>
            </a:r>
            <a:r>
              <a:rPr lang="ru-RU" sz="2000" dirty="0">
                <a:solidFill>
                  <a:srgbClr val="002060"/>
                </a:solidFill>
                <a:latin typeface="Constantia" pitchFamily="18" charset="0"/>
              </a:rPr>
              <a:t> </a:t>
            </a:r>
            <a:r>
              <a:rPr lang="ru-RU" sz="2000" dirty="0" err="1">
                <a:solidFill>
                  <a:srgbClr val="002060"/>
                </a:solidFill>
                <a:latin typeface="Constantia" pitchFamily="18" charset="0"/>
              </a:rPr>
              <a:t>айналмалы</a:t>
            </a:r>
            <a:r>
              <a:rPr lang="ru-RU" sz="2000" dirty="0">
                <a:solidFill>
                  <a:srgbClr val="002060"/>
                </a:solidFill>
                <a:latin typeface="Constantia" pitchFamily="18" charset="0"/>
              </a:rPr>
              <a:t> </a:t>
            </a:r>
            <a:r>
              <a:rPr lang="ru-RU" sz="2000" dirty="0" err="1">
                <a:solidFill>
                  <a:srgbClr val="002060"/>
                </a:solidFill>
                <a:latin typeface="Constantia" pitchFamily="18" charset="0"/>
              </a:rPr>
              <a:t>қозғалысының</a:t>
            </a:r>
            <a:r>
              <a:rPr lang="ru-RU" sz="2000" dirty="0">
                <a:solidFill>
                  <a:srgbClr val="002060"/>
                </a:solidFill>
                <a:latin typeface="Constantia" pitchFamily="18" charset="0"/>
              </a:rPr>
              <a:t> </a:t>
            </a:r>
            <a:r>
              <a:rPr lang="ru-RU" sz="2000" dirty="0" err="1">
                <a:solidFill>
                  <a:srgbClr val="002060"/>
                </a:solidFill>
                <a:latin typeface="Constantia" pitchFamily="18" charset="0"/>
              </a:rPr>
              <a:t>анықтамасы</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Айналу</a:t>
            </a:r>
            <a:r>
              <a:rPr lang="ru-RU" sz="2000" dirty="0">
                <a:solidFill>
                  <a:srgbClr val="002060"/>
                </a:solidFill>
                <a:latin typeface="Constantia" pitchFamily="18" charset="0"/>
              </a:rPr>
              <a:t> </a:t>
            </a:r>
            <a:r>
              <a:rPr lang="ru-RU" sz="2000" dirty="0" err="1">
                <a:solidFill>
                  <a:srgbClr val="002060"/>
                </a:solidFill>
                <a:latin typeface="Constantia" pitchFamily="18" charset="0"/>
              </a:rPr>
              <a:t>өсі</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4. </a:t>
            </a:r>
            <a:r>
              <a:rPr lang="ru-RU" sz="2000" dirty="0" err="1">
                <a:solidFill>
                  <a:srgbClr val="002060"/>
                </a:solidFill>
                <a:latin typeface="Constantia" pitchFamily="18" charset="0"/>
              </a:rPr>
              <a:t>Айналу</a:t>
            </a:r>
            <a:r>
              <a:rPr lang="ru-RU" sz="2000" dirty="0">
                <a:solidFill>
                  <a:srgbClr val="002060"/>
                </a:solidFill>
                <a:latin typeface="Constantia" pitchFamily="18" charset="0"/>
              </a:rPr>
              <a:t> </a:t>
            </a:r>
            <a:r>
              <a:rPr lang="ru-RU" sz="2000" dirty="0" err="1">
                <a:solidFill>
                  <a:srgbClr val="002060"/>
                </a:solidFill>
                <a:latin typeface="Constantia" pitchFamily="18" charset="0"/>
              </a:rPr>
              <a:t>бұрышы</a:t>
            </a:r>
            <a:r>
              <a:rPr lang="ru-RU" sz="2000" dirty="0">
                <a:solidFill>
                  <a:srgbClr val="002060"/>
                </a:solidFill>
                <a:latin typeface="Constantia" pitchFamily="18" charset="0"/>
              </a:rPr>
              <a:t> мен </a:t>
            </a:r>
            <a:r>
              <a:rPr lang="ru-RU" sz="2000" dirty="0" err="1">
                <a:solidFill>
                  <a:srgbClr val="002060"/>
                </a:solidFill>
                <a:latin typeface="Constantia" pitchFamily="18" charset="0"/>
              </a:rPr>
              <a:t>айналу</a:t>
            </a:r>
            <a:r>
              <a:rPr lang="ru-RU" sz="2000" dirty="0">
                <a:solidFill>
                  <a:srgbClr val="002060"/>
                </a:solidFill>
                <a:latin typeface="Constantia" pitchFamily="18" charset="0"/>
              </a:rPr>
              <a:t> саны, </a:t>
            </a:r>
            <a:r>
              <a:rPr lang="ru-RU" sz="2000" dirty="0" err="1">
                <a:solidFill>
                  <a:srgbClr val="002060"/>
                </a:solidFill>
                <a:latin typeface="Constantia" pitchFamily="18" charset="0"/>
              </a:rPr>
              <a:t>бұрыштық</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жылдамдық</a:t>
            </a:r>
            <a:r>
              <a:rPr lang="ru-RU" sz="2000" dirty="0">
                <a:solidFill>
                  <a:srgbClr val="002060"/>
                </a:solidFill>
                <a:latin typeface="Constantia" pitchFamily="18" charset="0"/>
              </a:rPr>
              <a:t> пен </a:t>
            </a:r>
            <a:r>
              <a:rPr lang="ru-RU" sz="2000" dirty="0" err="1">
                <a:solidFill>
                  <a:srgbClr val="002060"/>
                </a:solidFill>
                <a:latin typeface="Constantia" pitchFamily="18" charset="0"/>
              </a:rPr>
              <a:t>айналу</a:t>
            </a:r>
            <a:r>
              <a:rPr lang="ru-RU" sz="2000" dirty="0">
                <a:solidFill>
                  <a:srgbClr val="002060"/>
                </a:solidFill>
                <a:latin typeface="Constantia" pitchFamily="18" charset="0"/>
              </a:rPr>
              <a:t> </a:t>
            </a:r>
            <a:r>
              <a:rPr lang="ru-RU" sz="2000" dirty="0" err="1">
                <a:solidFill>
                  <a:srgbClr val="002060"/>
                </a:solidFill>
                <a:latin typeface="Constantia" pitchFamily="18" charset="0"/>
              </a:rPr>
              <a:t>жиілігі</a:t>
            </a:r>
            <a:r>
              <a:rPr lang="ru-RU" sz="2000" dirty="0">
                <a:solidFill>
                  <a:srgbClr val="002060"/>
                </a:solidFill>
                <a:latin typeface="Constantia" pitchFamily="18" charset="0"/>
              </a:rPr>
              <a:t> </a:t>
            </a:r>
            <a:r>
              <a:rPr lang="ru-RU" sz="2000" dirty="0" err="1">
                <a:solidFill>
                  <a:srgbClr val="002060"/>
                </a:solidFill>
                <a:latin typeface="Constantia" pitchFamily="18" charset="0"/>
              </a:rPr>
              <a:t>арасындағы</a:t>
            </a:r>
            <a:r>
              <a:rPr lang="ru-RU" sz="2000" dirty="0">
                <a:solidFill>
                  <a:srgbClr val="002060"/>
                </a:solidFill>
                <a:latin typeface="Constantia" pitchFamily="18" charset="0"/>
              </a:rPr>
              <a:t> </a:t>
            </a:r>
            <a:r>
              <a:rPr lang="ru-RU" sz="2000" dirty="0" err="1">
                <a:solidFill>
                  <a:srgbClr val="002060"/>
                </a:solidFill>
                <a:latin typeface="Constantia" pitchFamily="18" charset="0"/>
              </a:rPr>
              <a:t>байланыстар</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5. </a:t>
            </a:r>
            <a:r>
              <a:rPr lang="ru-RU" sz="2000" dirty="0" err="1">
                <a:solidFill>
                  <a:srgbClr val="002060"/>
                </a:solidFill>
                <a:latin typeface="Constantia" pitchFamily="18" charset="0"/>
              </a:rPr>
              <a:t>Айналмалы</a:t>
            </a:r>
            <a:r>
              <a:rPr lang="ru-RU" sz="2000" dirty="0">
                <a:solidFill>
                  <a:srgbClr val="002060"/>
                </a:solidFill>
                <a:latin typeface="Constantia" pitchFamily="18" charset="0"/>
              </a:rPr>
              <a:t> </a:t>
            </a:r>
            <a:r>
              <a:rPr lang="ru-RU" sz="2000" dirty="0" err="1">
                <a:solidFill>
                  <a:srgbClr val="002060"/>
                </a:solidFill>
                <a:latin typeface="Constantia" pitchFamily="18" charset="0"/>
              </a:rPr>
              <a:t>қозғалыстағы</a:t>
            </a:r>
            <a:r>
              <a:rPr lang="ru-RU" sz="2000" dirty="0">
                <a:solidFill>
                  <a:srgbClr val="002060"/>
                </a:solidFill>
                <a:latin typeface="Constantia" pitchFamily="18" charset="0"/>
              </a:rPr>
              <a:t> </a:t>
            </a:r>
            <a:r>
              <a:rPr lang="ru-RU" sz="2000" dirty="0" err="1">
                <a:solidFill>
                  <a:srgbClr val="002060"/>
                </a:solidFill>
                <a:latin typeface="Constantia" pitchFamily="18" charset="0"/>
              </a:rPr>
              <a:t>дененің</a:t>
            </a:r>
            <a:r>
              <a:rPr lang="ru-RU" sz="2000" dirty="0">
                <a:solidFill>
                  <a:srgbClr val="002060"/>
                </a:solidFill>
                <a:latin typeface="Constantia" pitchFamily="18" charset="0"/>
              </a:rPr>
              <a:t> </a:t>
            </a:r>
            <a:r>
              <a:rPr lang="ru-RU" sz="2000" dirty="0" err="1">
                <a:solidFill>
                  <a:srgbClr val="002060"/>
                </a:solidFill>
                <a:latin typeface="Constantia" pitchFamily="18" charset="0"/>
              </a:rPr>
              <a:t>бұрыштық</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жылдамдығы</a:t>
            </a:r>
            <a:r>
              <a:rPr lang="ru-RU" sz="2000" dirty="0">
                <a:solidFill>
                  <a:srgbClr val="002060"/>
                </a:solidFill>
                <a:latin typeface="Constantia" pitchFamily="18" charset="0"/>
              </a:rPr>
              <a:t>, </a:t>
            </a:r>
            <a:r>
              <a:rPr lang="ru-RU" sz="2000" dirty="0" err="1">
                <a:solidFill>
                  <a:srgbClr val="002060"/>
                </a:solidFill>
                <a:latin typeface="Constantia" pitchFamily="18" charset="0"/>
              </a:rPr>
              <a:t>оның</a:t>
            </a:r>
            <a:r>
              <a:rPr lang="ru-RU" sz="2000" dirty="0">
                <a:solidFill>
                  <a:srgbClr val="002060"/>
                </a:solidFill>
                <a:latin typeface="Constantia" pitchFamily="18" charset="0"/>
              </a:rPr>
              <a:t> </a:t>
            </a:r>
            <a:r>
              <a:rPr lang="ru-RU" sz="2000" dirty="0" err="1">
                <a:solidFill>
                  <a:srgbClr val="002060"/>
                </a:solidFill>
                <a:latin typeface="Constantia" pitchFamily="18" charset="0"/>
              </a:rPr>
              <a:t>алгебралық</a:t>
            </a:r>
            <a:r>
              <a:rPr lang="ru-RU" sz="2000" dirty="0">
                <a:solidFill>
                  <a:srgbClr val="002060"/>
                </a:solidFill>
                <a:latin typeface="Constantia" pitchFamily="18" charset="0"/>
              </a:rPr>
              <a:t>, </a:t>
            </a:r>
            <a:r>
              <a:rPr lang="ru-RU" sz="2000" dirty="0" err="1">
                <a:solidFill>
                  <a:srgbClr val="002060"/>
                </a:solidFill>
                <a:latin typeface="Constantia" pitchFamily="18" charset="0"/>
              </a:rPr>
              <a:t>векторлық</a:t>
            </a:r>
            <a:r>
              <a:rPr lang="ru-RU" sz="2000" dirty="0">
                <a:solidFill>
                  <a:srgbClr val="002060"/>
                </a:solidFill>
                <a:latin typeface="Constantia" pitchFamily="18" charset="0"/>
              </a:rPr>
              <a:t> </a:t>
            </a:r>
            <a:r>
              <a:rPr lang="ru-RU" sz="2000" dirty="0" err="1">
                <a:solidFill>
                  <a:srgbClr val="002060"/>
                </a:solidFill>
                <a:latin typeface="Constantia" pitchFamily="18" charset="0"/>
              </a:rPr>
              <a:t>шамалары</a:t>
            </a:r>
            <a:r>
              <a:rPr lang="ru-RU" sz="2000" dirty="0">
                <a:solidFill>
                  <a:srgbClr val="002060"/>
                </a:solidFill>
                <a:latin typeface="Constantia" pitchFamily="18" charset="0"/>
              </a:rPr>
              <a:t> </a:t>
            </a:r>
            <a:r>
              <a:rPr lang="ru-RU" sz="2000" dirty="0" err="1">
                <a:solidFill>
                  <a:srgbClr val="002060"/>
                </a:solidFill>
                <a:latin typeface="Constantia" pitchFamily="18" charset="0"/>
              </a:rPr>
              <a:t>және</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бағыты</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6. </a:t>
            </a:r>
            <a:r>
              <a:rPr lang="ru-RU" sz="2000" dirty="0" err="1">
                <a:solidFill>
                  <a:srgbClr val="002060"/>
                </a:solidFill>
                <a:latin typeface="Constantia" pitchFamily="18" charset="0"/>
              </a:rPr>
              <a:t>Айналмалы</a:t>
            </a:r>
            <a:r>
              <a:rPr lang="ru-RU" sz="2000" dirty="0">
                <a:solidFill>
                  <a:srgbClr val="002060"/>
                </a:solidFill>
                <a:latin typeface="Constantia" pitchFamily="18" charset="0"/>
              </a:rPr>
              <a:t> </a:t>
            </a:r>
            <a:r>
              <a:rPr lang="ru-RU" sz="2000" dirty="0" err="1">
                <a:solidFill>
                  <a:srgbClr val="002060"/>
                </a:solidFill>
                <a:latin typeface="Constantia" pitchFamily="18" charset="0"/>
              </a:rPr>
              <a:t>қозғалыстағы</a:t>
            </a:r>
            <a:r>
              <a:rPr lang="ru-RU" sz="2000" dirty="0">
                <a:solidFill>
                  <a:srgbClr val="002060"/>
                </a:solidFill>
                <a:latin typeface="Constantia" pitchFamily="18" charset="0"/>
              </a:rPr>
              <a:t> </a:t>
            </a:r>
            <a:r>
              <a:rPr lang="ru-RU" sz="2000" dirty="0" err="1">
                <a:solidFill>
                  <a:srgbClr val="002060"/>
                </a:solidFill>
                <a:latin typeface="Constantia" pitchFamily="18" charset="0"/>
              </a:rPr>
              <a:t>дененің</a:t>
            </a:r>
            <a:r>
              <a:rPr lang="ru-RU" sz="2000" dirty="0">
                <a:solidFill>
                  <a:srgbClr val="002060"/>
                </a:solidFill>
                <a:latin typeface="Constantia" pitchFamily="18" charset="0"/>
              </a:rPr>
              <a:t> </a:t>
            </a:r>
            <a:r>
              <a:rPr lang="ru-RU" sz="2000" dirty="0" err="1">
                <a:solidFill>
                  <a:srgbClr val="002060"/>
                </a:solidFill>
                <a:latin typeface="Constantia" pitchFamily="18" charset="0"/>
              </a:rPr>
              <a:t>бұрыштық</a:t>
            </a:r>
            <a:r>
              <a:rPr lang="ru-RU" sz="2000" dirty="0">
                <a:solidFill>
                  <a:srgbClr val="002060"/>
                </a:solidFill>
                <a:latin typeface="Constantia" pitchFamily="18" charset="0"/>
              </a:rPr>
              <a:t> </a:t>
            </a:r>
            <a:r>
              <a:rPr lang="ru-RU" sz="2000" dirty="0" err="1">
                <a:solidFill>
                  <a:srgbClr val="002060"/>
                </a:solidFill>
                <a:latin typeface="Constantia" pitchFamily="18" charset="0"/>
              </a:rPr>
              <a:t>үдеуі</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оның</a:t>
            </a:r>
            <a:r>
              <a:rPr lang="ru-RU" sz="2000" dirty="0">
                <a:solidFill>
                  <a:srgbClr val="002060"/>
                </a:solidFill>
                <a:latin typeface="Constantia" pitchFamily="18" charset="0"/>
              </a:rPr>
              <a:t> </a:t>
            </a:r>
            <a:r>
              <a:rPr lang="ru-RU" sz="2000" dirty="0" err="1">
                <a:solidFill>
                  <a:srgbClr val="002060"/>
                </a:solidFill>
                <a:latin typeface="Constantia" pitchFamily="18" charset="0"/>
              </a:rPr>
              <a:t>алгебралық</a:t>
            </a:r>
            <a:r>
              <a:rPr lang="ru-RU" sz="2000" dirty="0">
                <a:solidFill>
                  <a:srgbClr val="002060"/>
                </a:solidFill>
                <a:latin typeface="Constantia" pitchFamily="18" charset="0"/>
              </a:rPr>
              <a:t>, </a:t>
            </a:r>
            <a:r>
              <a:rPr lang="ru-RU" sz="2000" dirty="0" err="1">
                <a:solidFill>
                  <a:srgbClr val="002060"/>
                </a:solidFill>
                <a:latin typeface="Constantia" pitchFamily="18" charset="0"/>
              </a:rPr>
              <a:t>векторлық</a:t>
            </a:r>
            <a:r>
              <a:rPr lang="ru-RU" sz="2000" dirty="0">
                <a:solidFill>
                  <a:srgbClr val="002060"/>
                </a:solidFill>
                <a:latin typeface="Constantia" pitchFamily="18" charset="0"/>
              </a:rPr>
              <a:t> </a:t>
            </a:r>
            <a:r>
              <a:rPr lang="ru-RU" sz="2000" dirty="0" err="1">
                <a:solidFill>
                  <a:srgbClr val="002060"/>
                </a:solidFill>
                <a:latin typeface="Constantia" pitchFamily="18" charset="0"/>
              </a:rPr>
              <a:t>шамалары</a:t>
            </a:r>
            <a:r>
              <a:rPr lang="ru-RU" sz="2000" dirty="0">
                <a:solidFill>
                  <a:srgbClr val="002060"/>
                </a:solidFill>
                <a:latin typeface="Constantia" pitchFamily="18" charset="0"/>
              </a:rPr>
              <a:t> </a:t>
            </a:r>
            <a:r>
              <a:rPr lang="ru-RU" sz="2000" dirty="0" err="1">
                <a:solidFill>
                  <a:srgbClr val="002060"/>
                </a:solidFill>
                <a:latin typeface="Constantia" pitchFamily="18" charset="0"/>
              </a:rPr>
              <a:t>және</a:t>
            </a:r>
            <a:r>
              <a:rPr lang="ru-RU" sz="2000" dirty="0">
                <a:solidFill>
                  <a:srgbClr val="002060"/>
                </a:solidFill>
                <a:latin typeface="Constantia" pitchFamily="18" charset="0"/>
              </a:rPr>
              <a:t> </a:t>
            </a:r>
            <a:r>
              <a:rPr lang="ru-RU" sz="2000" dirty="0" err="1">
                <a:solidFill>
                  <a:srgbClr val="002060"/>
                </a:solidFill>
                <a:latin typeface="Constantia" pitchFamily="18" charset="0"/>
              </a:rPr>
              <a:t>бағыты</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7. </a:t>
            </a:r>
            <a:r>
              <a:rPr lang="ru-RU" sz="2000" dirty="0" err="1">
                <a:solidFill>
                  <a:srgbClr val="002060"/>
                </a:solidFill>
                <a:latin typeface="Constantia" pitchFamily="18" charset="0"/>
              </a:rPr>
              <a:t>Айналмалы</a:t>
            </a:r>
            <a:r>
              <a:rPr lang="ru-RU" sz="2000" dirty="0">
                <a:solidFill>
                  <a:srgbClr val="002060"/>
                </a:solidFill>
                <a:latin typeface="Constantia" pitchFamily="18" charset="0"/>
              </a:rPr>
              <a:t> </a:t>
            </a:r>
            <a:r>
              <a:rPr lang="ru-RU" sz="2000" dirty="0" err="1">
                <a:solidFill>
                  <a:srgbClr val="002060"/>
                </a:solidFill>
                <a:latin typeface="Constantia" pitchFamily="18" charset="0"/>
              </a:rPr>
              <a:t>қозғалыстағы</a:t>
            </a:r>
            <a:r>
              <a:rPr lang="ru-RU" sz="2000" dirty="0">
                <a:solidFill>
                  <a:srgbClr val="002060"/>
                </a:solidFill>
                <a:latin typeface="Constantia" pitchFamily="18" charset="0"/>
              </a:rPr>
              <a:t> </a:t>
            </a:r>
            <a:r>
              <a:rPr lang="ru-RU" sz="2000" dirty="0" err="1">
                <a:solidFill>
                  <a:srgbClr val="002060"/>
                </a:solidFill>
                <a:latin typeface="Constantia" pitchFamily="18" charset="0"/>
              </a:rPr>
              <a:t>дененің</a:t>
            </a:r>
            <a:r>
              <a:rPr lang="ru-RU" sz="2000" dirty="0">
                <a:solidFill>
                  <a:srgbClr val="002060"/>
                </a:solidFill>
                <a:latin typeface="Constantia" pitchFamily="18" charset="0"/>
              </a:rPr>
              <a:t> </a:t>
            </a:r>
            <a:r>
              <a:rPr lang="ru-RU" sz="2000" dirty="0" err="1">
                <a:solidFill>
                  <a:srgbClr val="002060"/>
                </a:solidFill>
                <a:latin typeface="Constantia" pitchFamily="18" charset="0"/>
              </a:rPr>
              <a:t>кез</a:t>
            </a:r>
            <a:r>
              <a:rPr lang="ru-RU" sz="2000" dirty="0">
                <a:solidFill>
                  <a:srgbClr val="002060"/>
                </a:solidFill>
                <a:latin typeface="Constantia" pitchFamily="18" charset="0"/>
              </a:rPr>
              <a:t> </a:t>
            </a:r>
            <a:r>
              <a:rPr lang="ru-RU" sz="2000" dirty="0" err="1">
                <a:solidFill>
                  <a:srgbClr val="002060"/>
                </a:solidFill>
                <a:latin typeface="Constantia" pitchFamily="18" charset="0"/>
              </a:rPr>
              <a:t>келген</a:t>
            </a:r>
            <a:r>
              <a:rPr lang="ru-RU" sz="2000" dirty="0">
                <a:solidFill>
                  <a:srgbClr val="002060"/>
                </a:solidFill>
                <a:latin typeface="Constantia" pitchFamily="18" charset="0"/>
              </a:rPr>
              <a:t> </a:t>
            </a:r>
            <a:r>
              <a:rPr lang="ru-RU" sz="2000" dirty="0" err="1">
                <a:solidFill>
                  <a:srgbClr val="002060"/>
                </a:solidFill>
                <a:latin typeface="Constantia" pitchFamily="18" charset="0"/>
              </a:rPr>
              <a:t>нүктесінің</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сызықтық</a:t>
            </a:r>
            <a:r>
              <a:rPr lang="ru-RU" sz="2000" dirty="0">
                <a:solidFill>
                  <a:srgbClr val="002060"/>
                </a:solidFill>
                <a:latin typeface="Constantia" pitchFamily="18" charset="0"/>
              </a:rPr>
              <a:t> </a:t>
            </a:r>
            <a:r>
              <a:rPr lang="ru-RU" sz="2000" dirty="0" err="1">
                <a:solidFill>
                  <a:srgbClr val="002060"/>
                </a:solidFill>
                <a:latin typeface="Constantia" pitchFamily="18" charset="0"/>
              </a:rPr>
              <a:t>жылдамдығы</a:t>
            </a:r>
            <a:r>
              <a:rPr lang="ru-RU" sz="2000" dirty="0">
                <a:solidFill>
                  <a:srgbClr val="002060"/>
                </a:solidFill>
                <a:latin typeface="Constantia" pitchFamily="18" charset="0"/>
              </a:rPr>
              <a:t> </a:t>
            </a:r>
            <a:r>
              <a:rPr lang="ru-RU" sz="2000" dirty="0" err="1">
                <a:solidFill>
                  <a:srgbClr val="002060"/>
                </a:solidFill>
                <a:latin typeface="Constantia" pitchFamily="18" charset="0"/>
              </a:rPr>
              <a:t>және</a:t>
            </a:r>
            <a:r>
              <a:rPr lang="ru-RU" sz="2000" dirty="0">
                <a:solidFill>
                  <a:srgbClr val="002060"/>
                </a:solidFill>
                <a:latin typeface="Constantia" pitchFamily="18" charset="0"/>
              </a:rPr>
              <a:t> </a:t>
            </a:r>
            <a:r>
              <a:rPr lang="ru-RU" sz="2000" dirty="0" err="1">
                <a:solidFill>
                  <a:srgbClr val="002060"/>
                </a:solidFill>
                <a:latin typeface="Constantia" pitchFamily="18" charset="0"/>
              </a:rPr>
              <a:t>оның</a:t>
            </a:r>
            <a:r>
              <a:rPr lang="ru-RU" sz="2000" dirty="0">
                <a:solidFill>
                  <a:srgbClr val="002060"/>
                </a:solidFill>
                <a:latin typeface="Constantia" pitchFamily="18" charset="0"/>
              </a:rPr>
              <a:t> </a:t>
            </a:r>
            <a:r>
              <a:rPr lang="ru-RU" sz="2000" dirty="0" err="1">
                <a:solidFill>
                  <a:srgbClr val="002060"/>
                </a:solidFill>
                <a:latin typeface="Constantia" pitchFamily="18" charset="0"/>
              </a:rPr>
              <a:t>шамасы</a:t>
            </a:r>
            <a:r>
              <a:rPr lang="ru-RU" sz="2000" dirty="0">
                <a:solidFill>
                  <a:srgbClr val="002060"/>
                </a:solidFill>
                <a:latin typeface="Constantia" pitchFamily="18" charset="0"/>
              </a:rPr>
              <a:t> мен </a:t>
            </a:r>
            <a:r>
              <a:rPr lang="ru-RU" sz="2000" dirty="0" err="1">
                <a:solidFill>
                  <a:srgbClr val="002060"/>
                </a:solidFill>
                <a:latin typeface="Constantia" pitchFamily="18" charset="0"/>
              </a:rPr>
              <a:t>бағыты</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8. </a:t>
            </a:r>
            <a:r>
              <a:rPr lang="ru-RU" sz="2000" dirty="0" err="1">
                <a:solidFill>
                  <a:srgbClr val="002060"/>
                </a:solidFill>
                <a:latin typeface="Constantia" pitchFamily="18" charset="0"/>
              </a:rPr>
              <a:t>Айналмалы</a:t>
            </a:r>
            <a:r>
              <a:rPr lang="ru-RU" sz="2000" dirty="0">
                <a:solidFill>
                  <a:srgbClr val="002060"/>
                </a:solidFill>
                <a:latin typeface="Constantia" pitchFamily="18" charset="0"/>
              </a:rPr>
              <a:t> </a:t>
            </a:r>
            <a:r>
              <a:rPr lang="ru-RU" sz="2000" dirty="0" err="1">
                <a:solidFill>
                  <a:srgbClr val="002060"/>
                </a:solidFill>
                <a:latin typeface="Constantia" pitchFamily="18" charset="0"/>
              </a:rPr>
              <a:t>қозғалыстағы</a:t>
            </a:r>
            <a:r>
              <a:rPr lang="ru-RU" sz="2000" dirty="0">
                <a:solidFill>
                  <a:srgbClr val="002060"/>
                </a:solidFill>
                <a:latin typeface="Constantia" pitchFamily="18" charset="0"/>
              </a:rPr>
              <a:t> </a:t>
            </a:r>
            <a:r>
              <a:rPr lang="ru-RU" sz="2000" dirty="0" err="1">
                <a:solidFill>
                  <a:srgbClr val="002060"/>
                </a:solidFill>
                <a:latin typeface="Constantia" pitchFamily="18" charset="0"/>
              </a:rPr>
              <a:t>дененің</a:t>
            </a:r>
            <a:r>
              <a:rPr lang="ru-RU" sz="2000" dirty="0">
                <a:solidFill>
                  <a:srgbClr val="002060"/>
                </a:solidFill>
                <a:latin typeface="Constantia" pitchFamily="18" charset="0"/>
              </a:rPr>
              <a:t> </a:t>
            </a:r>
            <a:r>
              <a:rPr lang="ru-RU" sz="2000" dirty="0" err="1">
                <a:solidFill>
                  <a:srgbClr val="002060"/>
                </a:solidFill>
                <a:latin typeface="Constantia" pitchFamily="18" charset="0"/>
              </a:rPr>
              <a:t>кез</a:t>
            </a:r>
            <a:r>
              <a:rPr lang="ru-RU" sz="2000" dirty="0">
                <a:solidFill>
                  <a:srgbClr val="002060"/>
                </a:solidFill>
                <a:latin typeface="Constantia" pitchFamily="18" charset="0"/>
              </a:rPr>
              <a:t> </a:t>
            </a:r>
            <a:r>
              <a:rPr lang="ru-RU" sz="2000" dirty="0" err="1">
                <a:solidFill>
                  <a:srgbClr val="002060"/>
                </a:solidFill>
                <a:latin typeface="Constantia" pitchFamily="18" charset="0"/>
              </a:rPr>
              <a:t>келген</a:t>
            </a:r>
            <a:r>
              <a:rPr lang="ru-RU" sz="2000" dirty="0">
                <a:solidFill>
                  <a:srgbClr val="002060"/>
                </a:solidFill>
                <a:latin typeface="Constantia" pitchFamily="18" charset="0"/>
              </a:rPr>
              <a:t> </a:t>
            </a:r>
            <a:r>
              <a:rPr lang="ru-RU" sz="2000" dirty="0" err="1">
                <a:solidFill>
                  <a:srgbClr val="002060"/>
                </a:solidFill>
                <a:latin typeface="Constantia" pitchFamily="18" charset="0"/>
              </a:rPr>
              <a:t>нүктесінің</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үдеуі</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9. </a:t>
            </a:r>
            <a:r>
              <a:rPr lang="ru-RU" sz="2000" dirty="0" err="1">
                <a:solidFill>
                  <a:srgbClr val="002060"/>
                </a:solidFill>
                <a:latin typeface="Constantia" pitchFamily="18" charset="0"/>
              </a:rPr>
              <a:t>Айналмалы</a:t>
            </a:r>
            <a:r>
              <a:rPr lang="ru-RU" sz="2000" dirty="0">
                <a:solidFill>
                  <a:srgbClr val="002060"/>
                </a:solidFill>
                <a:latin typeface="Constantia" pitchFamily="18" charset="0"/>
              </a:rPr>
              <a:t> </a:t>
            </a:r>
            <a:r>
              <a:rPr lang="ru-RU" sz="2000" dirty="0" err="1">
                <a:solidFill>
                  <a:srgbClr val="002060"/>
                </a:solidFill>
                <a:latin typeface="Constantia" pitchFamily="18" charset="0"/>
              </a:rPr>
              <a:t>қозғалыстағы</a:t>
            </a:r>
            <a:r>
              <a:rPr lang="ru-RU" sz="2000" dirty="0">
                <a:solidFill>
                  <a:srgbClr val="002060"/>
                </a:solidFill>
                <a:latin typeface="Constantia" pitchFamily="18" charset="0"/>
              </a:rPr>
              <a:t> </a:t>
            </a:r>
            <a:r>
              <a:rPr lang="ru-RU" sz="2000" dirty="0" err="1">
                <a:solidFill>
                  <a:srgbClr val="002060"/>
                </a:solidFill>
                <a:latin typeface="Constantia" pitchFamily="18" charset="0"/>
              </a:rPr>
              <a:t>дененің</a:t>
            </a:r>
            <a:r>
              <a:rPr lang="ru-RU" sz="2000" dirty="0">
                <a:solidFill>
                  <a:srgbClr val="002060"/>
                </a:solidFill>
                <a:latin typeface="Constantia" pitchFamily="18" charset="0"/>
              </a:rPr>
              <a:t> </a:t>
            </a:r>
            <a:r>
              <a:rPr lang="ru-RU" sz="2000" dirty="0" err="1">
                <a:solidFill>
                  <a:srgbClr val="002060"/>
                </a:solidFill>
                <a:latin typeface="Constantia" pitchFamily="18" charset="0"/>
              </a:rPr>
              <a:t>кез</a:t>
            </a:r>
            <a:r>
              <a:rPr lang="ru-RU" sz="2000" dirty="0">
                <a:solidFill>
                  <a:srgbClr val="002060"/>
                </a:solidFill>
                <a:latin typeface="Constantia" pitchFamily="18" charset="0"/>
              </a:rPr>
              <a:t> </a:t>
            </a:r>
            <a:r>
              <a:rPr lang="ru-RU" sz="2000" dirty="0" err="1">
                <a:solidFill>
                  <a:srgbClr val="002060"/>
                </a:solidFill>
                <a:latin typeface="Constantia" pitchFamily="18" charset="0"/>
              </a:rPr>
              <a:t>келген</a:t>
            </a:r>
            <a:r>
              <a:rPr lang="ru-RU" sz="2000" dirty="0">
                <a:solidFill>
                  <a:srgbClr val="002060"/>
                </a:solidFill>
                <a:latin typeface="Constantia" pitchFamily="18" charset="0"/>
              </a:rPr>
              <a:t> </a:t>
            </a:r>
            <a:r>
              <a:rPr lang="ru-RU" sz="2000" dirty="0" err="1">
                <a:solidFill>
                  <a:srgbClr val="002060"/>
                </a:solidFill>
                <a:latin typeface="Constantia" pitchFamily="18" charset="0"/>
              </a:rPr>
              <a:t>нүктесінің</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айналмалы</a:t>
            </a:r>
            <a:r>
              <a:rPr lang="ru-RU" sz="2000" dirty="0">
                <a:solidFill>
                  <a:srgbClr val="002060"/>
                </a:solidFill>
                <a:latin typeface="Constantia" pitchFamily="18" charset="0"/>
              </a:rPr>
              <a:t> </a:t>
            </a:r>
            <a:r>
              <a:rPr lang="ru-RU" sz="2000" dirty="0" err="1">
                <a:solidFill>
                  <a:srgbClr val="002060"/>
                </a:solidFill>
                <a:latin typeface="Constantia" pitchFamily="18" charset="0"/>
              </a:rPr>
              <a:t>және</a:t>
            </a:r>
            <a:r>
              <a:rPr lang="ru-RU" sz="2000" dirty="0">
                <a:solidFill>
                  <a:srgbClr val="002060"/>
                </a:solidFill>
                <a:latin typeface="Constantia" pitchFamily="18" charset="0"/>
              </a:rPr>
              <a:t> </a:t>
            </a:r>
            <a:r>
              <a:rPr lang="ru-RU" sz="2000" dirty="0" err="1">
                <a:solidFill>
                  <a:srgbClr val="002060"/>
                </a:solidFill>
                <a:latin typeface="Constantia" pitchFamily="18" charset="0"/>
              </a:rPr>
              <a:t>центрге</a:t>
            </a:r>
            <a:r>
              <a:rPr lang="ru-RU" sz="2000" dirty="0">
                <a:solidFill>
                  <a:srgbClr val="002060"/>
                </a:solidFill>
                <a:latin typeface="Constantia" pitchFamily="18" charset="0"/>
              </a:rPr>
              <a:t> </a:t>
            </a:r>
            <a:r>
              <a:rPr lang="ru-RU" sz="2000" dirty="0" err="1">
                <a:solidFill>
                  <a:srgbClr val="002060"/>
                </a:solidFill>
                <a:latin typeface="Constantia" pitchFamily="18" charset="0"/>
              </a:rPr>
              <a:t>тартқыш</a:t>
            </a:r>
            <a:r>
              <a:rPr lang="ru-RU" sz="2000" dirty="0">
                <a:solidFill>
                  <a:srgbClr val="002060"/>
                </a:solidFill>
                <a:latin typeface="Constantia" pitchFamily="18" charset="0"/>
              </a:rPr>
              <a:t> </a:t>
            </a:r>
            <a:r>
              <a:rPr lang="ru-RU" sz="2000" dirty="0" err="1">
                <a:solidFill>
                  <a:srgbClr val="002060"/>
                </a:solidFill>
                <a:latin typeface="Constantia" pitchFamily="18" charset="0"/>
              </a:rPr>
              <a:t>үдеулерінің</a:t>
            </a:r>
            <a:r>
              <a:rPr lang="ru-RU" sz="2000" dirty="0">
                <a:solidFill>
                  <a:srgbClr val="002060"/>
                </a:solidFill>
                <a:latin typeface="Constantia" pitchFamily="18" charset="0"/>
              </a:rPr>
              <a:t> </a:t>
            </a:r>
            <a:r>
              <a:rPr lang="ru-RU" sz="2000" dirty="0" err="1">
                <a:solidFill>
                  <a:srgbClr val="002060"/>
                </a:solidFill>
                <a:latin typeface="Constantia" pitchFamily="18" charset="0"/>
              </a:rPr>
              <a:t>анықтамасы</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олардың</a:t>
            </a:r>
            <a:r>
              <a:rPr lang="ru-RU" sz="2000" dirty="0">
                <a:solidFill>
                  <a:srgbClr val="002060"/>
                </a:solidFill>
                <a:latin typeface="Constantia" pitchFamily="18" charset="0"/>
              </a:rPr>
              <a:t> </a:t>
            </a:r>
            <a:r>
              <a:rPr lang="ru-RU" sz="2000" dirty="0" err="1">
                <a:solidFill>
                  <a:srgbClr val="002060"/>
                </a:solidFill>
                <a:latin typeface="Constantia" pitchFamily="18" charset="0"/>
              </a:rPr>
              <a:t>шамалары</a:t>
            </a:r>
            <a:r>
              <a:rPr lang="ru-RU" sz="2000" dirty="0">
                <a:solidFill>
                  <a:srgbClr val="002060"/>
                </a:solidFill>
                <a:latin typeface="Constantia" pitchFamily="18" charset="0"/>
              </a:rPr>
              <a:t> мен </a:t>
            </a:r>
            <a:r>
              <a:rPr lang="ru-RU" sz="2000" dirty="0" err="1">
                <a:solidFill>
                  <a:srgbClr val="002060"/>
                </a:solidFill>
                <a:latin typeface="Constantia" pitchFamily="18" charset="0"/>
              </a:rPr>
              <a:t>бағыттары</a:t>
            </a:r>
            <a:r>
              <a:rPr lang="ru-RU" sz="2000" dirty="0">
                <a:solidFill>
                  <a:srgbClr val="002060"/>
                </a:solidFill>
                <a:latin typeface="Constantia" pitchFamily="18" charset="0"/>
              </a:rPr>
              <a:t>. </a:t>
            </a:r>
          </a:p>
        </p:txBody>
      </p:sp>
    </p:spTree>
    <p:extLst>
      <p:ext uri="{BB962C8B-B14F-4D97-AF65-F5344CB8AC3E}">
        <p14:creationId xmlns:p14="http://schemas.microsoft.com/office/powerpoint/2010/main" val="3485387413"/>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a:extLst>
              <a:ext uri="{FF2B5EF4-FFF2-40B4-BE49-F238E27FC236}">
                <a16:creationId xmlns:a16="http://schemas.microsoft.com/office/drawing/2014/main" id="{B77831FF-81A4-453A-949C-E14A89E4E9CC}"/>
              </a:ext>
            </a:extLst>
          </p:cNvPr>
          <p:cNvGraphicFramePr>
            <a:graphicFrameLocks noGrp="1"/>
          </p:cNvGraphicFramePr>
          <p:nvPr>
            <p:extLst>
              <p:ext uri="{D42A27DB-BD31-4B8C-83A1-F6EECF244321}">
                <p14:modId xmlns:p14="http://schemas.microsoft.com/office/powerpoint/2010/main" val="2392877838"/>
              </p:ext>
            </p:extLst>
          </p:nvPr>
        </p:nvGraphicFramePr>
        <p:xfrm>
          <a:off x="0" y="0"/>
          <a:ext cx="9144000" cy="2286000"/>
        </p:xfrm>
        <a:graphic>
          <a:graphicData uri="http://schemas.openxmlformats.org/drawingml/2006/table">
            <a:tbl>
              <a:tblPr firstRow="1" bandRow="1">
                <a:tableStyleId>{5C22544A-7EE6-4342-B048-85BDC9FD1C3A}</a:tableStyleId>
              </a:tblPr>
              <a:tblGrid>
                <a:gridCol w="2214578">
                  <a:extLst>
                    <a:ext uri="{9D8B030D-6E8A-4147-A177-3AD203B41FA5}">
                      <a16:colId xmlns:a16="http://schemas.microsoft.com/office/drawing/2014/main" val="3482235514"/>
                    </a:ext>
                  </a:extLst>
                </a:gridCol>
                <a:gridCol w="6929422">
                  <a:extLst>
                    <a:ext uri="{9D8B030D-6E8A-4147-A177-3AD203B41FA5}">
                      <a16:colId xmlns:a16="http://schemas.microsoft.com/office/drawing/2014/main" val="82615600"/>
                    </a:ext>
                  </a:extLst>
                </a:gridCol>
              </a:tblGrid>
              <a:tr h="112474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kk-KZ" sz="2400" b="1" i="1" dirty="0">
                          <a:solidFill>
                            <a:schemeClr val="tx1"/>
                          </a:solidFill>
                          <a:latin typeface="Constantia" panose="02030602050306030303" pitchFamily="18" charset="0"/>
                          <a:cs typeface="Times New Roman" pitchFamily="18" charset="0"/>
                          <a:hlinkClick r:id="rId2" action="ppaction://hlinksldjump">
                            <a:extLst>
                              <a:ext uri="{A12FA001-AC4F-418D-AE19-62706E023703}">
                                <ahyp:hlinkClr xmlns:ahyp="http://schemas.microsoft.com/office/drawing/2018/hyperlinkcolor" val="tx"/>
                              </a:ext>
                            </a:extLst>
                          </a:hlinkClick>
                        </a:rPr>
                        <a:t>Тақырып 9.</a:t>
                      </a:r>
                      <a:endParaRPr lang="LID4096" sz="2400" dirty="0">
                        <a:solidFill>
                          <a:schemeClr val="tx1"/>
                        </a:solidFill>
                        <a:latin typeface="Constantia" panose="02030602050306030303" pitchFamily="18" charset="0"/>
                        <a:cs typeface="Times New Roman" panose="02020603050405020304" pitchFamily="18" charset="0"/>
                      </a:endParaRPr>
                    </a:p>
                  </a:txBody>
                  <a:tcPr>
                    <a:solidFill>
                      <a:schemeClr val="accent6">
                        <a:lumMod val="40000"/>
                        <a:lumOff val="60000"/>
                      </a:schemeClr>
                    </a:solidFill>
                  </a:tcPr>
                </a:tc>
                <a:tc>
                  <a:txBody>
                    <a:bodyPr/>
                    <a:lstStyle/>
                    <a:p>
                      <a:r>
                        <a:rPr lang="kk-KZ" sz="2400" b="0" kern="1200" dirty="0">
                          <a:solidFill>
                            <a:schemeClr val="tx1"/>
                          </a:solidFill>
                          <a:effectLst/>
                          <a:latin typeface="Constantia" panose="02030602050306030303" pitchFamily="18" charset="0"/>
                          <a:ea typeface="+mn-ea"/>
                          <a:cs typeface="Times New Roman" panose="02020603050405020304" pitchFamily="18" charset="0"/>
                        </a:rPr>
                        <a:t>Абсолютті қатты дененің жазық-параллель қозғалысы. Қатты дененің жазық-параллель қозғалысының теңдеулері. Жазық-параллель қозғалыстағы дене нүктелерінің жылдамдығы. Жылдамдықтар планы</a:t>
                      </a:r>
                      <a:endParaRPr lang="LID4096" sz="2400" b="0" kern="1200" dirty="0">
                        <a:solidFill>
                          <a:schemeClr val="tx1"/>
                        </a:solidFill>
                        <a:effectLst/>
                        <a:latin typeface="Constantia" panose="02030602050306030303" pitchFamily="18" charset="0"/>
                        <a:ea typeface="+mn-ea"/>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LID4096" sz="2400" b="0" i="0" dirty="0">
                        <a:solidFill>
                          <a:schemeClr val="tx1"/>
                        </a:solidFill>
                        <a:latin typeface="Constantia" panose="02030602050306030303" pitchFamily="18" charset="0"/>
                        <a:cs typeface="Times New Roman" panose="02020603050405020304" pitchFamily="18" charset="0"/>
                      </a:endParaRPr>
                    </a:p>
                  </a:txBody>
                  <a:tcPr>
                    <a:solidFill>
                      <a:schemeClr val="accent5"/>
                    </a:solidFill>
                  </a:tcPr>
                </a:tc>
                <a:extLst>
                  <a:ext uri="{0D108BD9-81ED-4DB2-BD59-A6C34878D82A}">
                    <a16:rowId xmlns:a16="http://schemas.microsoft.com/office/drawing/2014/main" val="1127541504"/>
                  </a:ext>
                </a:extLst>
              </a:tr>
            </a:tbl>
          </a:graphicData>
        </a:graphic>
      </p:graphicFrame>
      <p:sp>
        <p:nvSpPr>
          <p:cNvPr id="11" name="TextBox 10">
            <a:extLst>
              <a:ext uri="{FF2B5EF4-FFF2-40B4-BE49-F238E27FC236}">
                <a16:creationId xmlns:a16="http://schemas.microsoft.com/office/drawing/2014/main" id="{8E082679-F488-428D-9017-2F754BA96E11}"/>
              </a:ext>
            </a:extLst>
          </p:cNvPr>
          <p:cNvSpPr txBox="1"/>
          <p:nvPr/>
        </p:nvSpPr>
        <p:spPr>
          <a:xfrm>
            <a:off x="899592" y="2564904"/>
            <a:ext cx="7704856" cy="3416320"/>
          </a:xfrm>
          <a:prstGeom prst="rect">
            <a:avLst/>
          </a:prstGeom>
          <a:solidFill>
            <a:schemeClr val="bg1"/>
          </a:solidFill>
        </p:spPr>
        <p:txBody>
          <a:bodyPr wrap="square">
            <a:spAutoFit/>
          </a:bodyPr>
          <a:lstStyle/>
          <a:p>
            <a:pPr algn="ctr"/>
            <a:r>
              <a:rPr lang="kk-KZ" sz="2400" dirty="0">
                <a:latin typeface="Constantia" panose="02030602050306030303" pitchFamily="18" charset="0"/>
                <a:cs typeface="Times New Roman" panose="02020603050405020304" pitchFamily="18" charset="0"/>
              </a:rPr>
              <a:t>Жоспар:</a:t>
            </a:r>
          </a:p>
          <a:p>
            <a:pPr algn="ctr"/>
            <a:endParaRPr lang="ru-RU" sz="2400" dirty="0">
              <a:latin typeface="Constantia" panose="02030602050306030303" pitchFamily="18" charset="0"/>
              <a:cs typeface="Times New Roman" panose="02020603050405020304" pitchFamily="18" charset="0"/>
            </a:endParaRPr>
          </a:p>
          <a:p>
            <a:pPr algn="just"/>
            <a:r>
              <a:rPr lang="en-US" sz="2400" dirty="0">
                <a:latin typeface="Constantia" panose="02030602050306030303" pitchFamily="18" charset="0"/>
                <a:cs typeface="Times New Roman" panose="02020603050405020304" pitchFamily="18" charset="0"/>
              </a:rPr>
              <a:t>1. </a:t>
            </a:r>
            <a:r>
              <a:rPr lang="kk-KZ" sz="2400" dirty="0">
                <a:latin typeface="Constantia" panose="02030602050306030303" pitchFamily="18" charset="0"/>
                <a:cs typeface="Times New Roman" panose="02020603050405020304" pitchFamily="18" charset="0"/>
              </a:rPr>
              <a:t>Абсолютті қатты дененің жазық-параллель қозғалысы;</a:t>
            </a:r>
            <a:endParaRPr lang="ru-RU" sz="2400" dirty="0">
              <a:latin typeface="Constantia" panose="02030602050306030303" pitchFamily="18" charset="0"/>
              <a:cs typeface="Times New Roman" panose="02020603050405020304" pitchFamily="18" charset="0"/>
            </a:endParaRPr>
          </a:p>
          <a:p>
            <a:pPr algn="just"/>
            <a:r>
              <a:rPr lang="en-US" sz="2400" dirty="0">
                <a:latin typeface="Constantia" panose="02030602050306030303" pitchFamily="18" charset="0"/>
                <a:cs typeface="Times New Roman" panose="02020603050405020304" pitchFamily="18" charset="0"/>
              </a:rPr>
              <a:t>2. </a:t>
            </a:r>
            <a:r>
              <a:rPr lang="kk-KZ" sz="2400" dirty="0">
                <a:latin typeface="Constantia" panose="02030602050306030303" pitchFamily="18" charset="0"/>
                <a:cs typeface="Times New Roman" panose="02020603050405020304" pitchFamily="18" charset="0"/>
              </a:rPr>
              <a:t>Қатты дененің жазық-параллель қозғалысының теңдеулері;</a:t>
            </a:r>
            <a:endParaRPr lang="ru-RU" sz="2400" dirty="0">
              <a:latin typeface="Constantia" panose="02030602050306030303" pitchFamily="18" charset="0"/>
              <a:cs typeface="Times New Roman" panose="02020603050405020304" pitchFamily="18" charset="0"/>
            </a:endParaRPr>
          </a:p>
          <a:p>
            <a:pPr algn="just"/>
            <a:r>
              <a:rPr lang="en-US" sz="2400" dirty="0">
                <a:latin typeface="Constantia" panose="02030602050306030303" pitchFamily="18" charset="0"/>
                <a:cs typeface="Times New Roman" panose="02020603050405020304" pitchFamily="18" charset="0"/>
              </a:rPr>
              <a:t>3.</a:t>
            </a:r>
            <a:r>
              <a:rPr lang="kk-KZ" sz="2400" dirty="0">
                <a:latin typeface="Constantia" panose="02030602050306030303" pitchFamily="18" charset="0"/>
                <a:cs typeface="Times New Roman" panose="02020603050405020304" pitchFamily="18" charset="0"/>
              </a:rPr>
              <a:t> Жазық-параллель қозғалыстағы дене нүктелерінің жылдамдығы;</a:t>
            </a:r>
            <a:endParaRPr lang="ru-RU" sz="2400" dirty="0">
              <a:latin typeface="Constantia" panose="02030602050306030303" pitchFamily="18" charset="0"/>
              <a:cs typeface="Times New Roman" panose="02020603050405020304" pitchFamily="18" charset="0"/>
            </a:endParaRPr>
          </a:p>
          <a:p>
            <a:pPr algn="just"/>
            <a:r>
              <a:rPr lang="en-US" sz="2400" dirty="0">
                <a:latin typeface="Constantia" panose="02030602050306030303" pitchFamily="18" charset="0"/>
                <a:cs typeface="Times New Roman" panose="02020603050405020304" pitchFamily="18" charset="0"/>
              </a:rPr>
              <a:t>4.</a:t>
            </a:r>
            <a:r>
              <a:rPr lang="kk-KZ" sz="2400" dirty="0">
                <a:latin typeface="Constantia" panose="02030602050306030303" pitchFamily="18" charset="0"/>
                <a:cs typeface="Times New Roman" panose="02020603050405020304" pitchFamily="18" charset="0"/>
              </a:rPr>
              <a:t> Жылдамдықтар планы</a:t>
            </a:r>
            <a:endParaRPr lang="ru-RU" sz="2400" dirty="0">
              <a:latin typeface="Constantia" panose="02030602050306030303" pitchFamily="18" charset="0"/>
              <a:cs typeface="Times New Roman" panose="02020603050405020304" pitchFamily="18" charset="0"/>
            </a:endParaRPr>
          </a:p>
        </p:txBody>
      </p:sp>
    </p:spTree>
    <p:extLst>
      <p:ext uri="{BB962C8B-B14F-4D97-AF65-F5344CB8AC3E}">
        <p14:creationId xmlns:p14="http://schemas.microsoft.com/office/powerpoint/2010/main" val="1918559236"/>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8E082679-F488-428D-9017-2F754BA96E11}"/>
              </a:ext>
            </a:extLst>
          </p:cNvPr>
          <p:cNvSpPr txBox="1"/>
          <p:nvPr/>
        </p:nvSpPr>
        <p:spPr>
          <a:xfrm>
            <a:off x="251520" y="58846"/>
            <a:ext cx="8640960" cy="6463308"/>
          </a:xfrm>
          <a:prstGeom prst="rect">
            <a:avLst/>
          </a:prstGeom>
          <a:solidFill>
            <a:schemeClr val="bg1"/>
          </a:solidFill>
        </p:spPr>
        <p:txBody>
          <a:bodyPr wrap="square">
            <a:spAutoFit/>
          </a:bodyPr>
          <a:lstStyle/>
          <a:p>
            <a:pPr indent="288290" algn="ctr"/>
            <a:r>
              <a:rPr lang="kk-KZ" i="1" dirty="0">
                <a:solidFill>
                  <a:srgbClr val="000000"/>
                </a:solidFill>
                <a:effectLst/>
                <a:latin typeface="Constantia" panose="02030602050306030303" pitchFamily="18" charset="0"/>
                <a:ea typeface="Times New Roman" panose="02020603050405020304" pitchFamily="18" charset="0"/>
              </a:rPr>
              <a:t>Негізгі әдебиеттер</a:t>
            </a:r>
            <a:endParaRPr lang="ru-RU" dirty="0">
              <a:effectLst/>
              <a:latin typeface="Constantia" panose="02030602050306030303" pitchFamily="18" charset="0"/>
              <a:ea typeface="Times New Roman" panose="02020603050405020304" pitchFamily="18" charset="0"/>
            </a:endParaRPr>
          </a:p>
          <a:p>
            <a:pPr indent="288290" algn="ctr"/>
            <a:r>
              <a:rPr lang="kk-KZ" b="1" i="1" dirty="0">
                <a:effectLst/>
                <a:latin typeface="Constantia" panose="02030602050306030303" pitchFamily="18" charset="0"/>
                <a:ea typeface="Times New Roman" panose="02020603050405020304" pitchFamily="18" charset="0"/>
              </a:rPr>
              <a:t>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1. Жолдасбеков Ө. А., Сағитов М. Н. Теориялық механика: Оқулық. Алматы, 2002.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2. Төреқожаев Ә. Н., Төлегенова Қ. Б. Материалдық нүктенің механикалық тербелістері: Оқу құралы. Алматы, 2003.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3. Төреқожаев Ә. Н., Именов И. М. Статика. Теориялық механиканың практикалық сабақтарына арналған әдістемелік нұсқау. Алматы, 2004.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4. Туғанбаева Д. Т., Төлегенова Қ. Б. Теориялық механика. Оқу құралы. Алматы, 2012.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5. Яблонский А. А. Курс теоретической механики: Учебник. Ч. I, II. – М.: Высш. школа, 1984.</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6. Никитин Н. Н. Курс теоретической механики: Учебник. – М.: Высшая школа, 1990.</a:t>
            </a:r>
            <a:endParaRPr lang="ru-RU" dirty="0">
              <a:effectLst/>
              <a:latin typeface="Constantia" panose="02030602050306030303" pitchFamily="18" charset="0"/>
              <a:ea typeface="Times New Roman" panose="02020603050405020304" pitchFamily="18" charset="0"/>
            </a:endParaRPr>
          </a:p>
          <a:p>
            <a:pPr indent="288290" algn="ctr"/>
            <a:endParaRPr lang="kk-KZ" b="0" i="1" u="none" strike="noStrike" spc="0" dirty="0">
              <a:solidFill>
                <a:srgbClr val="000000"/>
              </a:solidFill>
              <a:effectLst/>
              <a:latin typeface="Constantia" panose="02030602050306030303" pitchFamily="18" charset="0"/>
              <a:ea typeface="Times New Roman" panose="02020603050405020304" pitchFamily="18" charset="0"/>
              <a:cs typeface="Times New Roman" panose="02020603050405020304" pitchFamily="18" charset="0"/>
            </a:endParaRPr>
          </a:p>
          <a:p>
            <a:pPr indent="288290" algn="ctr"/>
            <a:r>
              <a:rPr lang="kk-KZ" b="0" i="1" u="none" strike="noStrike" spc="0" dirty="0">
                <a:solidFill>
                  <a:srgbClr val="000000"/>
                </a:solidFill>
                <a:effectLst/>
                <a:latin typeface="Constantia" panose="02030602050306030303" pitchFamily="18" charset="0"/>
                <a:ea typeface="Times New Roman" panose="02020603050405020304" pitchFamily="18" charset="0"/>
                <a:cs typeface="Times New Roman" panose="02020603050405020304" pitchFamily="18" charset="0"/>
              </a:rPr>
              <a:t>Қосымша әдебиеттер</a:t>
            </a:r>
            <a:endParaRPr lang="ru-RU" dirty="0">
              <a:effectLst/>
              <a:latin typeface="Constantia" panose="02030602050306030303" pitchFamily="18" charset="0"/>
              <a:ea typeface="Times New Roman" panose="02020603050405020304" pitchFamily="18" charset="0"/>
            </a:endParaRPr>
          </a:p>
          <a:p>
            <a:pPr indent="288290" algn="ctr"/>
            <a:r>
              <a:rPr lang="kk-KZ" b="1" i="1" u="none" strike="noStrike" spc="0" dirty="0">
                <a:solidFill>
                  <a:srgbClr val="000000"/>
                </a:solidFill>
                <a:effectLst/>
                <a:latin typeface="Constantia" panose="02030602050306030303" pitchFamily="18" charset="0"/>
                <a:ea typeface="Times New Roman" panose="02020603050405020304" pitchFamily="18" charset="0"/>
                <a:cs typeface="Times New Roman" panose="02020603050405020304" pitchFamily="18" charset="0"/>
              </a:rPr>
              <a:t>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1. Төреқожаев Ә. Н., Именов И. М., Төлегенова Қ. Б. Теориялық механика пәнінің курстық және семестрлік жұмыстары. Алматы, 2003.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2. Серғазиев М. Ж., Туғанбаева Д. Т. Механикалық жүйе динамикасы. Теориялық механиканың практикалық сабақтарына арналған әдістемелік нұсқау.  Алматы, 2004.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3. Именов И. М. Кинематика. Теориялық механиканың практикалық сабақтарына арналған әдістемелік нұсқау. Алматы, 2004. </a:t>
            </a:r>
            <a:endParaRPr lang="ru-RU" dirty="0">
              <a:effectLst/>
              <a:latin typeface="Constantia" panose="02030602050306030303" pitchFamily="18" charset="0"/>
              <a:ea typeface="Times New Roman" panose="02020603050405020304" pitchFamily="18" charset="0"/>
            </a:endParaRPr>
          </a:p>
        </p:txBody>
      </p:sp>
    </p:spTree>
    <p:extLst>
      <p:ext uri="{BB962C8B-B14F-4D97-AF65-F5344CB8AC3E}">
        <p14:creationId xmlns:p14="http://schemas.microsoft.com/office/powerpoint/2010/main" val="2578046705"/>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CAF4507-3D87-4094-A343-273B4E121510}"/>
              </a:ext>
            </a:extLst>
          </p:cNvPr>
          <p:cNvSpPr txBox="1"/>
          <p:nvPr/>
        </p:nvSpPr>
        <p:spPr>
          <a:xfrm>
            <a:off x="971600" y="404664"/>
            <a:ext cx="7560840" cy="2862322"/>
          </a:xfrm>
          <a:prstGeom prst="rect">
            <a:avLst/>
          </a:prstGeom>
          <a:noFill/>
        </p:spPr>
        <p:txBody>
          <a:bodyPr wrap="square">
            <a:spAutoFit/>
          </a:bodyPr>
          <a:lstStyle/>
          <a:p>
            <a:pPr indent="288290" algn="just"/>
            <a:r>
              <a:rPr lang="en-US" sz="1800" i="1" dirty="0" err="1">
                <a:effectLst/>
                <a:latin typeface="Constantia" panose="02030602050306030303" pitchFamily="18" charset="0"/>
                <a:ea typeface="Times New Roman" panose="02020603050405020304" pitchFamily="18" charset="0"/>
              </a:rPr>
              <a:t>Қатты</a:t>
            </a:r>
            <a:r>
              <a:rPr lang="en-US" sz="1800" i="1" dirty="0">
                <a:effectLst/>
                <a:latin typeface="Constantia" panose="02030602050306030303" pitchFamily="18" charset="0"/>
                <a:ea typeface="Times New Roman" panose="02020603050405020304" pitchFamily="18" charset="0"/>
              </a:rPr>
              <a:t> </a:t>
            </a:r>
            <a:r>
              <a:rPr lang="en-US" sz="1800" i="1" dirty="0" err="1">
                <a:effectLst/>
                <a:latin typeface="Constantia" panose="02030602050306030303" pitchFamily="18" charset="0"/>
                <a:ea typeface="Times New Roman" panose="02020603050405020304" pitchFamily="18" charset="0"/>
              </a:rPr>
              <a:t>дененің</a:t>
            </a:r>
            <a:r>
              <a:rPr lang="en-US" sz="1800" i="1" dirty="0">
                <a:effectLst/>
                <a:latin typeface="Constantia" panose="02030602050306030303" pitchFamily="18" charset="0"/>
                <a:ea typeface="Times New Roman" panose="02020603050405020304" pitchFamily="18" charset="0"/>
              </a:rPr>
              <a:t> </a:t>
            </a:r>
            <a:r>
              <a:rPr lang="en-US" sz="1800" i="1" dirty="0" err="1">
                <a:effectLst/>
                <a:latin typeface="Constantia" panose="02030602050306030303" pitchFamily="18" charset="0"/>
                <a:ea typeface="Times New Roman" panose="02020603050405020304" pitchFamily="18" charset="0"/>
              </a:rPr>
              <a:t>жазық-параллель</a:t>
            </a:r>
            <a:r>
              <a:rPr lang="en-US" sz="1800" i="1" dirty="0">
                <a:effectLst/>
                <a:latin typeface="Constantia" panose="02030602050306030303" pitchFamily="18" charset="0"/>
                <a:ea typeface="Times New Roman" panose="02020603050405020304" pitchFamily="18" charset="0"/>
              </a:rPr>
              <a:t> </a:t>
            </a:r>
            <a:r>
              <a:rPr lang="en-US" sz="1800" i="1" dirty="0" err="1">
                <a:effectLst/>
                <a:latin typeface="Constantia" panose="02030602050306030303" pitchFamily="18" charset="0"/>
                <a:ea typeface="Times New Roman" panose="02020603050405020304" pitchFamily="18" charset="0"/>
              </a:rPr>
              <a:t>қозғалысының</a:t>
            </a:r>
            <a:r>
              <a:rPr lang="en-US" sz="1800" i="1" dirty="0">
                <a:effectLst/>
                <a:latin typeface="Constantia" panose="02030602050306030303" pitchFamily="18" charset="0"/>
                <a:ea typeface="Times New Roman" panose="02020603050405020304" pitchFamily="18" charset="0"/>
              </a:rPr>
              <a:t> </a:t>
            </a:r>
            <a:r>
              <a:rPr lang="en-US" sz="1800" i="1" dirty="0" err="1">
                <a:effectLst/>
                <a:latin typeface="Constantia" panose="02030602050306030303" pitchFamily="18" charset="0"/>
                <a:ea typeface="Times New Roman" panose="02020603050405020304" pitchFamily="18" charset="0"/>
              </a:rPr>
              <a:t>теңдеулері</a:t>
            </a:r>
            <a:r>
              <a:rPr lang="en-US" sz="1800" i="1" dirty="0">
                <a:effectLst/>
                <a:latin typeface="Constantia" panose="02030602050306030303" pitchFamily="18" charset="0"/>
                <a:ea typeface="Times New Roman" panose="02020603050405020304" pitchFamily="18" charset="0"/>
              </a:rPr>
              <a:t> </a:t>
            </a:r>
            <a:endParaRPr lang="ru-RU" sz="1100" dirty="0">
              <a:effectLst/>
              <a:latin typeface="Constantia" panose="02030602050306030303" pitchFamily="18" charset="0"/>
              <a:ea typeface="Times New Roman" panose="02020603050405020304" pitchFamily="18" charset="0"/>
            </a:endParaRPr>
          </a:p>
          <a:p>
            <a:pPr indent="288290" algn="just"/>
            <a:r>
              <a:rPr lang="en-US" sz="1800" dirty="0" err="1">
                <a:effectLst/>
                <a:latin typeface="Constantia" panose="02030602050306030303" pitchFamily="18" charset="0"/>
                <a:ea typeface="Times New Roman" panose="02020603050405020304" pitchFamily="18" charset="0"/>
              </a:rPr>
              <a:t>Жазық-параллель</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қозғалыс</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жасайтын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денені</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қарастырайық</a:t>
            </a:r>
            <a:r>
              <a:rPr lang="en-US" sz="1800" dirty="0">
                <a:effectLst/>
                <a:latin typeface="Constantia" panose="02030602050306030303" pitchFamily="18" charset="0"/>
                <a:ea typeface="Times New Roman" panose="02020603050405020304" pitchFamily="18" charset="0"/>
              </a:rPr>
              <a:t> (</a:t>
            </a:r>
            <a:r>
              <a:rPr lang="kk-KZ" sz="1800" dirty="0">
                <a:effectLst/>
                <a:latin typeface="Constantia" panose="02030602050306030303" pitchFamily="18" charset="0"/>
                <a:ea typeface="Times New Roman" panose="02020603050405020304" pitchFamily="18" charset="0"/>
              </a:rPr>
              <a:t>9.1</a:t>
            </a:r>
            <a:r>
              <a:rPr lang="en-US" sz="1800" dirty="0">
                <a:effectLst/>
                <a:latin typeface="Constantia" panose="02030602050306030303" pitchFamily="18" charset="0"/>
                <a:ea typeface="Times New Roman" panose="02020603050405020304" pitchFamily="18" charset="0"/>
              </a:rPr>
              <a:t>-</a:t>
            </a:r>
            <a:r>
              <a:rPr lang="en-US" sz="1800" dirty="0" err="1">
                <a:effectLst/>
                <a:latin typeface="Constantia" panose="02030602050306030303" pitchFamily="18" charset="0"/>
                <a:ea typeface="Times New Roman" panose="02020603050405020304" pitchFamily="18" charset="0"/>
              </a:rPr>
              <a:t>сурет</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Дененің</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барлық</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нүктелері</a:t>
            </a:r>
            <a:r>
              <a:rPr lang="en-US" sz="1800" dirty="0">
                <a:effectLst/>
                <a:latin typeface="Constantia" panose="02030602050306030303" pitchFamily="18" charset="0"/>
                <a:ea typeface="Times New Roman" panose="02020603050405020304" pitchFamily="18" charset="0"/>
              </a:rPr>
              <a:t> (Ж) </a:t>
            </a:r>
            <a:r>
              <a:rPr lang="en-US" sz="1800" dirty="0" err="1">
                <a:effectLst/>
                <a:latin typeface="Constantia" panose="02030602050306030303" pitchFamily="18" charset="0"/>
                <a:ea typeface="Times New Roman" panose="02020603050405020304" pitchFamily="18" charset="0"/>
              </a:rPr>
              <a:t>жазықтыққа</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параллель</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жазықтықтарда</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қозғалсын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Енді</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денені</a:t>
            </a:r>
            <a:r>
              <a:rPr lang="en-US" sz="1800" dirty="0">
                <a:effectLst/>
                <a:latin typeface="Constantia" panose="02030602050306030303" pitchFamily="18" charset="0"/>
                <a:ea typeface="Times New Roman" panose="02020603050405020304" pitchFamily="18" charset="0"/>
              </a:rPr>
              <a:t> (Ж) </a:t>
            </a:r>
            <a:r>
              <a:rPr lang="en-US" sz="1800" dirty="0" err="1">
                <a:effectLst/>
                <a:latin typeface="Constantia" panose="02030602050306030303" pitchFamily="18" charset="0"/>
                <a:ea typeface="Times New Roman" panose="02020603050405020304" pitchFamily="18" charset="0"/>
              </a:rPr>
              <a:t>жазықтыққа</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параллель</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Оху</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жазықтығымен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қиямыз</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Сонда</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Оху</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жазықтығында</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алынған</a:t>
            </a:r>
            <a:r>
              <a:rPr lang="en-US" sz="1800" dirty="0">
                <a:effectLst/>
                <a:latin typeface="Constantia" panose="02030602050306030303" pitchFamily="18" charset="0"/>
                <a:ea typeface="Times New Roman" panose="02020603050405020304" pitchFamily="18" charset="0"/>
              </a:rPr>
              <a:t> (S) </a:t>
            </a:r>
            <a:r>
              <a:rPr lang="en-US" sz="1800" dirty="0" err="1">
                <a:effectLst/>
                <a:latin typeface="Constantia" panose="02030602050306030303" pitchFamily="18" charset="0"/>
                <a:ea typeface="Times New Roman" panose="02020603050405020304" pitchFamily="18" charset="0"/>
              </a:rPr>
              <a:t>жазық</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қима</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қозғалмайтын</a:t>
            </a:r>
            <a:r>
              <a:rPr lang="en-US" sz="1800" dirty="0">
                <a:effectLst/>
                <a:latin typeface="Constantia" panose="02030602050306030303" pitchFamily="18" charset="0"/>
                <a:ea typeface="Times New Roman" panose="02020603050405020304" pitchFamily="18" charset="0"/>
              </a:rPr>
              <a:t> (Ж) </a:t>
            </a:r>
            <a:r>
              <a:rPr lang="en-US" sz="1800" dirty="0" err="1">
                <a:effectLst/>
                <a:latin typeface="Constantia" panose="02030602050306030303" pitchFamily="18" charset="0"/>
                <a:ea typeface="Times New Roman" panose="02020603050405020304" pitchFamily="18" charset="0"/>
              </a:rPr>
              <a:t>жазықтыққа</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параллель</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қозғалатын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болады</a:t>
            </a:r>
            <a:r>
              <a:rPr lang="en-US" sz="1800" dirty="0">
                <a:effectLst/>
                <a:latin typeface="Constantia" panose="02030602050306030303" pitchFamily="18" charset="0"/>
                <a:ea typeface="Times New Roman" panose="02020603050405020304" pitchFamily="18" charset="0"/>
              </a:rPr>
              <a:t>. (Ж) </a:t>
            </a:r>
            <a:r>
              <a:rPr lang="en-US" sz="1800" dirty="0" err="1">
                <a:effectLst/>
                <a:latin typeface="Constantia" panose="02030602050306030303" pitchFamily="18" charset="0"/>
                <a:ea typeface="Times New Roman" panose="02020603050405020304" pitchFamily="18" charset="0"/>
              </a:rPr>
              <a:t>жазақтыққа</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перпендикуляр</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жүргізілген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дене</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бойындағы</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кез</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келген</a:t>
            </a:r>
            <a:r>
              <a:rPr lang="en-US" sz="1800" dirty="0">
                <a:effectLst/>
                <a:latin typeface="Constantia" panose="02030602050306030303" pitchFamily="18" charset="0"/>
                <a:ea typeface="Times New Roman" panose="02020603050405020304" pitchFamily="18" charset="0"/>
              </a:rPr>
              <a:t> MM′ </a:t>
            </a:r>
            <a:r>
              <a:rPr lang="en-US" sz="1800" dirty="0" err="1">
                <a:effectLst/>
                <a:latin typeface="Constantia" panose="02030602050306030303" pitchFamily="18" charset="0"/>
                <a:ea typeface="Times New Roman" panose="02020603050405020304" pitchFamily="18" charset="0"/>
              </a:rPr>
              <a:t>түзуі</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ілгерілемелі</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қозғалыс</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жасайды</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Бұл</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түзудің</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бойындағы</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барлық</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нүктелердің</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траекториялары</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жылдамдықтары</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және</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үдеулері</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бірдей</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болады</a:t>
            </a:r>
            <a:r>
              <a:rPr lang="en-US" sz="1800" dirty="0">
                <a:effectLst/>
                <a:latin typeface="Constantia" panose="02030602050306030303" pitchFamily="18" charset="0"/>
                <a:ea typeface="Times New Roman" panose="02020603050405020304" pitchFamily="18" charset="0"/>
              </a:rPr>
              <a:t>.</a:t>
            </a:r>
            <a:endParaRPr lang="ru-RU" sz="1100" dirty="0">
              <a:effectLst/>
              <a:latin typeface="Constantia" panose="02030602050306030303" pitchFamily="18" charset="0"/>
              <a:ea typeface="Times New Roman" panose="02020603050405020304" pitchFamily="18" charset="0"/>
            </a:endParaRPr>
          </a:p>
        </p:txBody>
      </p:sp>
      <p:pic>
        <p:nvPicPr>
          <p:cNvPr id="4" name="Рисунок 3">
            <a:extLst>
              <a:ext uri="{FF2B5EF4-FFF2-40B4-BE49-F238E27FC236}">
                <a16:creationId xmlns:a16="http://schemas.microsoft.com/office/drawing/2014/main" id="{9D92A8CF-A5F9-4C51-B3CC-A94D6FB018EC}"/>
              </a:ext>
            </a:extLst>
          </p:cNvPr>
          <p:cNvPicPr/>
          <p:nvPr/>
        </p:nvPicPr>
        <p:blipFill>
          <a:blip r:embed="rId2"/>
          <a:stretch>
            <a:fillRect/>
          </a:stretch>
        </p:blipFill>
        <p:spPr>
          <a:xfrm>
            <a:off x="3036265" y="3266986"/>
            <a:ext cx="3071470" cy="2703721"/>
          </a:xfrm>
          <a:prstGeom prst="rect">
            <a:avLst/>
          </a:prstGeom>
        </p:spPr>
      </p:pic>
      <p:sp>
        <p:nvSpPr>
          <p:cNvPr id="6" name="TextBox 5">
            <a:extLst>
              <a:ext uri="{FF2B5EF4-FFF2-40B4-BE49-F238E27FC236}">
                <a16:creationId xmlns:a16="http://schemas.microsoft.com/office/drawing/2014/main" id="{8BBFF441-9002-4D34-A873-FE9C23769A54}"/>
              </a:ext>
            </a:extLst>
          </p:cNvPr>
          <p:cNvSpPr txBox="1"/>
          <p:nvPr/>
        </p:nvSpPr>
        <p:spPr>
          <a:xfrm>
            <a:off x="4283968" y="6084004"/>
            <a:ext cx="4572000" cy="369332"/>
          </a:xfrm>
          <a:prstGeom prst="rect">
            <a:avLst/>
          </a:prstGeom>
          <a:noFill/>
        </p:spPr>
        <p:txBody>
          <a:bodyPr wrap="square">
            <a:spAutoFit/>
          </a:bodyPr>
          <a:lstStyle/>
          <a:p>
            <a:r>
              <a:rPr lang="kk-KZ" sz="1800" dirty="0">
                <a:effectLst/>
                <a:latin typeface="Constantia" panose="02030602050306030303" pitchFamily="18" charset="0"/>
                <a:ea typeface="Times New Roman" panose="02020603050405020304" pitchFamily="18" charset="0"/>
              </a:rPr>
              <a:t>9.1</a:t>
            </a:r>
            <a:r>
              <a:rPr lang="en-US" sz="1800" dirty="0">
                <a:effectLst/>
                <a:latin typeface="Constantia" panose="02030602050306030303" pitchFamily="18" charset="0"/>
                <a:ea typeface="Times New Roman" panose="02020603050405020304" pitchFamily="18" charset="0"/>
              </a:rPr>
              <a:t>-</a:t>
            </a:r>
            <a:r>
              <a:rPr lang="en-US" sz="1800" dirty="0" err="1">
                <a:effectLst/>
                <a:latin typeface="Constantia" panose="02030602050306030303" pitchFamily="18" charset="0"/>
                <a:ea typeface="Times New Roman" panose="02020603050405020304" pitchFamily="18" charset="0"/>
              </a:rPr>
              <a:t>сурет</a:t>
            </a:r>
            <a:endParaRPr lang="ru-RU" dirty="0"/>
          </a:p>
        </p:txBody>
      </p:sp>
    </p:spTree>
    <p:extLst>
      <p:ext uri="{BB962C8B-B14F-4D97-AF65-F5344CB8AC3E}">
        <p14:creationId xmlns:p14="http://schemas.microsoft.com/office/powerpoint/2010/main" val="3248628790"/>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E5D7BDE3-DBE7-4732-AB50-1297D36D7FE0}"/>
                  </a:ext>
                </a:extLst>
              </p:cNvPr>
              <p:cNvSpPr txBox="1"/>
              <p:nvPr/>
            </p:nvSpPr>
            <p:spPr>
              <a:xfrm>
                <a:off x="1043608" y="550645"/>
                <a:ext cx="7416824" cy="2554545"/>
              </a:xfrm>
              <a:prstGeom prst="rect">
                <a:avLst/>
              </a:prstGeom>
              <a:noFill/>
            </p:spPr>
            <p:txBody>
              <a:bodyPr wrap="square">
                <a:spAutoFit/>
              </a:bodyPr>
              <a:lstStyle/>
              <a:p>
                <a:pPr indent="288290" algn="just"/>
                <a:r>
                  <a:rPr lang="en-US" sz="2000" dirty="0">
                    <a:effectLst/>
                    <a:latin typeface="Constantia" panose="02030602050306030303" pitchFamily="18" charset="0"/>
                    <a:ea typeface="Times New Roman" panose="02020603050405020304" pitchFamily="18" charset="0"/>
                  </a:rPr>
                  <a:t>Демек, </a:t>
                </a:r>
                <a:r>
                  <a:rPr lang="en-US" sz="2000" dirty="0" err="1">
                    <a:effectLst/>
                    <a:latin typeface="Constantia" panose="02030602050306030303" pitchFamily="18" charset="0"/>
                    <a:ea typeface="Times New Roman" panose="02020603050405020304" pitchFamily="18" charset="0"/>
                  </a:rPr>
                  <a:t>дененің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жазық-параллель</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қозғалысын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зерттеу</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үшін</a:t>
                </a:r>
                <a:r>
                  <a:rPr lang="en-US" sz="2000" dirty="0">
                    <a:effectLst/>
                    <a:latin typeface="Constantia" panose="02030602050306030303" pitchFamily="18" charset="0"/>
                    <a:ea typeface="Times New Roman" panose="02020603050405020304" pitchFamily="18" charset="0"/>
                  </a:rPr>
                  <a:t> (S) </a:t>
                </a:r>
                <a:r>
                  <a:rPr lang="en-US" sz="2000" dirty="0" err="1">
                    <a:effectLst/>
                    <a:latin typeface="Constantia" panose="02030602050306030303" pitchFamily="18" charset="0"/>
                    <a:ea typeface="Times New Roman" panose="02020603050405020304" pitchFamily="18" charset="0"/>
                  </a:rPr>
                  <a:t>қиманың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қозғалысын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зерттеген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жеткілікті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болады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екен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Ал</a:t>
                </a:r>
                <a:r>
                  <a:rPr lang="en-US" sz="2000" dirty="0">
                    <a:effectLst/>
                    <a:latin typeface="Constantia" panose="02030602050306030303" pitchFamily="18" charset="0"/>
                    <a:ea typeface="Times New Roman" panose="02020603050405020304" pitchFamily="18" charset="0"/>
                  </a:rPr>
                  <a:t> (S) </a:t>
                </a:r>
                <a:r>
                  <a:rPr lang="en-US" sz="2000" dirty="0" err="1">
                    <a:effectLst/>
                    <a:latin typeface="Constantia" panose="02030602050306030303" pitchFamily="18" charset="0"/>
                    <a:ea typeface="Times New Roman" panose="02020603050405020304" pitchFamily="18" charset="0"/>
                  </a:rPr>
                  <a:t>жазық</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қиманың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өз</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жазықтығындағы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яғни</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Оху</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жазықтығындағы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орны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оның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бойындағы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кез</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келген</a:t>
                </a:r>
                <a:r>
                  <a:rPr lang="en-US" sz="2000" dirty="0">
                    <a:effectLst/>
                    <a:latin typeface="Constantia" panose="02030602050306030303" pitchFamily="18" charset="0"/>
                    <a:ea typeface="Times New Roman" panose="02020603050405020304" pitchFamily="18" charset="0"/>
                  </a:rPr>
                  <a:t> </a:t>
                </a:r>
                <a:r>
                  <a:rPr lang="en-US" sz="2000" i="1" dirty="0">
                    <a:effectLst/>
                    <a:latin typeface="Constantia" panose="02030602050306030303" pitchFamily="18" charset="0"/>
                    <a:ea typeface="Times New Roman" panose="02020603050405020304" pitchFamily="18" charset="0"/>
                  </a:rPr>
                  <a:t>АВ</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кесіндінің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орнымен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анықталады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Ал</a:t>
                </a:r>
                <a:r>
                  <a:rPr lang="en-US" sz="2000" dirty="0">
                    <a:effectLst/>
                    <a:latin typeface="Constantia" panose="02030602050306030303" pitchFamily="18" charset="0"/>
                    <a:ea typeface="Times New Roman" panose="02020603050405020304" pitchFamily="18" charset="0"/>
                  </a:rPr>
                  <a:t> </a:t>
                </a:r>
                <a:r>
                  <a:rPr lang="en-US" sz="2000" i="1" dirty="0">
                    <a:effectLst/>
                    <a:latin typeface="Constantia" panose="02030602050306030303" pitchFamily="18" charset="0"/>
                    <a:ea typeface="Times New Roman" panose="02020603050405020304" pitchFamily="18" charset="0"/>
                  </a:rPr>
                  <a:t>АВ</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кесіндінің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орны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кез</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келген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уақытта</a:t>
                </a:r>
                <a:r>
                  <a:rPr lang="en-US" sz="2000" i="1" dirty="0">
                    <a:effectLst/>
                    <a:latin typeface="Constantia" panose="02030602050306030303" pitchFamily="18" charset="0"/>
                    <a:ea typeface="Times New Roman" panose="02020603050405020304" pitchFamily="18" charset="0"/>
                  </a:rPr>
                  <a:t> 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нүктенің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орнымен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яғни</a:t>
                </a:r>
                <a:r>
                  <a:rPr lang="en-US" sz="2000" dirty="0">
                    <a:effectLst/>
                    <a:latin typeface="Constantia" panose="02030602050306030303" pitchFamily="18" charset="0"/>
                    <a:ea typeface="Times New Roman" panose="02020603050405020304" pitchFamily="18" charset="0"/>
                  </a:rPr>
                  <a:t> </a:t>
                </a:r>
                <a:r>
                  <a:rPr lang="en-US" sz="2000" i="1" dirty="0">
                    <a:effectLst/>
                    <a:latin typeface="Constantia" panose="02030602050306030303" pitchFamily="18" charset="0"/>
                    <a:ea typeface="Times New Roman" panose="02020603050405020304" pitchFamily="18" charset="0"/>
                  </a:rPr>
                  <a:t>A</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нүктенің</a:t>
                </a:r>
                <a:r>
                  <a:rPr lang="en-US" sz="2000" dirty="0">
                    <a:effectLst/>
                    <a:latin typeface="Constantia" panose="02030602050306030303" pitchFamily="18" charset="0"/>
                    <a:ea typeface="Times New Roman" panose="02020603050405020304" pitchFamily="18" charset="0"/>
                  </a:rPr>
                  <a:t> </a:t>
                </a:r>
                <a:r>
                  <a:rPr lang="en-US" sz="2000" i="1" dirty="0" err="1">
                    <a:effectLst/>
                    <a:latin typeface="Constantia" panose="02030602050306030303" pitchFamily="18" charset="0"/>
                    <a:ea typeface="Times New Roman" panose="02020603050405020304" pitchFamily="18" charset="0"/>
                  </a:rPr>
                  <a:t>x</a:t>
                </a:r>
                <a:r>
                  <a:rPr lang="en-US" sz="2000" i="1" baseline="-25000" dirty="0" err="1">
                    <a:effectLst/>
                    <a:latin typeface="Constantia" panose="02030602050306030303" pitchFamily="18" charset="0"/>
                    <a:ea typeface="Times New Roman" panose="02020603050405020304" pitchFamily="18" charset="0"/>
                  </a:rPr>
                  <a:t>A</a:t>
                </a:r>
                <a:r>
                  <a:rPr lang="en-US" sz="2000" i="1" dirty="0">
                    <a:effectLst/>
                    <a:latin typeface="Constantia" panose="02030602050306030303" pitchFamily="18" charset="0"/>
                    <a:ea typeface="Times New Roman" panose="02020603050405020304" pitchFamily="18" charset="0"/>
                  </a:rPr>
                  <a:t> , </a:t>
                </a:r>
                <a:r>
                  <a:rPr lang="en-US" sz="2000" i="1" dirty="0" err="1">
                    <a:effectLst/>
                    <a:latin typeface="Constantia" panose="02030602050306030303" pitchFamily="18" charset="0"/>
                    <a:ea typeface="Times New Roman" panose="02020603050405020304" pitchFamily="18" charset="0"/>
                  </a:rPr>
                  <a:t>y</a:t>
                </a:r>
                <a:r>
                  <a:rPr lang="en-US" sz="2000" i="1" baseline="-25000" dirty="0" err="1">
                    <a:effectLst/>
                    <a:latin typeface="Constantia" panose="02030602050306030303" pitchFamily="18" charset="0"/>
                    <a:ea typeface="Times New Roman" panose="02020603050405020304" pitchFamily="18" charset="0"/>
                  </a:rPr>
                  <a:t>A</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координаттарымен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және</a:t>
                </a:r>
                <a:r>
                  <a:rPr lang="en-US" sz="2000" dirty="0">
                    <a:effectLst/>
                    <a:latin typeface="Constantia" panose="02030602050306030303" pitchFamily="18" charset="0"/>
                    <a:ea typeface="Times New Roman" panose="02020603050405020304" pitchFamily="18" charset="0"/>
                  </a:rPr>
                  <a:t> </a:t>
                </a:r>
                <a:r>
                  <a:rPr lang="en-US" sz="2000" i="1" dirty="0">
                    <a:effectLst/>
                    <a:latin typeface="Constantia" panose="02030602050306030303" pitchFamily="18" charset="0"/>
                    <a:ea typeface="Times New Roman" panose="02020603050405020304" pitchFamily="18" charset="0"/>
                  </a:rPr>
                  <a:t>АВ</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кесіндінің</a:t>
                </a:r>
                <a:r>
                  <a:rPr lang="en-US" sz="2000" dirty="0">
                    <a:effectLst/>
                    <a:latin typeface="Constantia" panose="02030602050306030303" pitchFamily="18" charset="0"/>
                    <a:ea typeface="Times New Roman" panose="02020603050405020304" pitchFamily="18" charset="0"/>
                  </a:rPr>
                  <a:t> </a:t>
                </a:r>
                <a:r>
                  <a:rPr lang="en-US" sz="2000" i="1" dirty="0">
                    <a:effectLst/>
                    <a:latin typeface="Constantia" panose="02030602050306030303" pitchFamily="18" charset="0"/>
                    <a:ea typeface="Times New Roman" panose="02020603050405020304" pitchFamily="18" charset="0"/>
                  </a:rPr>
                  <a:t>x</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өсімен</a:t>
                </a:r>
                <a:r>
                  <a:rPr lang="en-US" sz="2000" dirty="0">
                    <a:effectLst/>
                    <a:latin typeface="Constantia" panose="02030602050306030303" pitchFamily="18" charset="0"/>
                    <a:ea typeface="Times New Roman" panose="02020603050405020304" pitchFamily="18" charset="0"/>
                  </a:rPr>
                  <a:t> </a:t>
                </a:r>
                <a:r>
                  <a:rPr lang="kk-KZ" sz="2000" dirty="0">
                    <a:effectLst/>
                    <a:latin typeface="Constantia" panose="02030602050306030303" pitchFamily="18" charset="0"/>
                    <a:ea typeface="Times New Roman" panose="02020603050405020304" pitchFamily="18" charset="0"/>
                  </a:rPr>
                  <a:t>құратын </a:t>
                </a:r>
                <a14:m>
                  <m:oMath xmlns:m="http://schemas.openxmlformats.org/officeDocument/2006/math">
                    <m:r>
                      <a:rPr lang="kk-KZ" sz="2000" i="1">
                        <a:effectLst/>
                        <a:latin typeface="Cambria Math" panose="02040503050406030204" pitchFamily="18" charset="0"/>
                        <a:ea typeface="Times New Roman" panose="02020603050405020304" pitchFamily="18" charset="0"/>
                      </a:rPr>
                      <m:t>𝜑</m:t>
                    </m:r>
                  </m:oMath>
                </a14:m>
                <a:r>
                  <a:rPr lang="kk-KZ" sz="2000" dirty="0">
                    <a:effectLst/>
                    <a:latin typeface="Constantia" panose="02030602050306030303" pitchFamily="18" charset="0"/>
                    <a:ea typeface="Times New Roman" panose="02020603050405020304" pitchFamily="18" charset="0"/>
                  </a:rPr>
                  <a:t> бұрышымен анықталады (9.2-сурет). </a:t>
                </a:r>
                <a:endParaRPr lang="ru-RU" sz="1200" dirty="0">
                  <a:effectLst/>
                  <a:latin typeface="Constantia" panose="02030602050306030303" pitchFamily="18" charset="0"/>
                  <a:ea typeface="Times New Roman" panose="02020603050405020304" pitchFamily="18" charset="0"/>
                </a:endParaRPr>
              </a:p>
            </p:txBody>
          </p:sp>
        </mc:Choice>
        <mc:Fallback>
          <p:sp>
            <p:nvSpPr>
              <p:cNvPr id="3" name="TextBox 2">
                <a:extLst>
                  <a:ext uri="{FF2B5EF4-FFF2-40B4-BE49-F238E27FC236}">
                    <a16:creationId xmlns:a16="http://schemas.microsoft.com/office/drawing/2014/main" id="{E5D7BDE3-DBE7-4732-AB50-1297D36D7FE0}"/>
                  </a:ext>
                </a:extLst>
              </p:cNvPr>
              <p:cNvSpPr txBox="1">
                <a:spLocks noRot="1" noChangeAspect="1" noMove="1" noResize="1" noEditPoints="1" noAdjustHandles="1" noChangeArrowheads="1" noChangeShapeType="1" noTextEdit="1"/>
              </p:cNvSpPr>
              <p:nvPr/>
            </p:nvSpPr>
            <p:spPr>
              <a:xfrm>
                <a:off x="1043608" y="550645"/>
                <a:ext cx="7416824" cy="2554545"/>
              </a:xfrm>
              <a:prstGeom prst="rect">
                <a:avLst/>
              </a:prstGeom>
              <a:blipFill>
                <a:blip r:embed="rId2"/>
                <a:stretch>
                  <a:fillRect l="-822" t="-1671" r="-822" b="-3341"/>
                </a:stretch>
              </a:blipFill>
            </p:spPr>
            <p:txBody>
              <a:bodyPr/>
              <a:lstStyle/>
              <a:p>
                <a:r>
                  <a:rPr lang="ru-RU">
                    <a:noFill/>
                  </a:rPr>
                  <a:t> </a:t>
                </a:r>
              </a:p>
            </p:txBody>
          </p:sp>
        </mc:Fallback>
      </mc:AlternateContent>
      <mc:AlternateContent xmlns:mc="http://schemas.openxmlformats.org/markup-compatibility/2006">
        <mc:Choice xmlns:a14="http://schemas.microsoft.com/office/drawing/2010/main" Requires="a14">
          <p:sp>
            <p:nvSpPr>
              <p:cNvPr id="10" name="TextBox 9">
                <a:extLst>
                  <a:ext uri="{FF2B5EF4-FFF2-40B4-BE49-F238E27FC236}">
                    <a16:creationId xmlns:a16="http://schemas.microsoft.com/office/drawing/2014/main" id="{C9E28639-91BE-4B5A-BF84-14655021D878}"/>
                  </a:ext>
                </a:extLst>
              </p:cNvPr>
              <p:cNvSpPr txBox="1"/>
              <p:nvPr/>
            </p:nvSpPr>
            <p:spPr>
              <a:xfrm>
                <a:off x="1979712" y="3228945"/>
                <a:ext cx="5616624" cy="40011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u-RU" sz="2000" i="1" smtClean="0">
                              <a:solidFill>
                                <a:srgbClr val="836967"/>
                              </a:solidFill>
                              <a:latin typeface="Cambria Math" panose="02040503050406030204" pitchFamily="18" charset="0"/>
                            </a:rPr>
                          </m:ctrlPr>
                        </m:sSubPr>
                        <m:e>
                          <m:r>
                            <a:rPr lang="ru-RU" sz="2000" i="1">
                              <a:latin typeface="Cambria Math" panose="02040503050406030204" pitchFamily="18" charset="0"/>
                            </a:rPr>
                            <m:t>𝑥</m:t>
                          </m:r>
                        </m:e>
                        <m:sub>
                          <m:r>
                            <a:rPr lang="ru-RU" sz="2000" i="1">
                              <a:latin typeface="Cambria Math" panose="02040503050406030204" pitchFamily="18" charset="0"/>
                            </a:rPr>
                            <m:t>𝐴</m:t>
                          </m:r>
                        </m:sub>
                      </m:sSub>
                      <m:r>
                        <a:rPr lang="ru-RU" sz="2000" i="0">
                          <a:latin typeface="Cambria Math" panose="02040503050406030204" pitchFamily="18" charset="0"/>
                        </a:rPr>
                        <m:t>=</m:t>
                      </m:r>
                      <m:sSub>
                        <m:sSubPr>
                          <m:ctrlPr>
                            <a:rPr lang="ru-RU" sz="2000" i="1">
                              <a:solidFill>
                                <a:srgbClr val="836967"/>
                              </a:solidFill>
                              <a:latin typeface="Cambria Math" panose="02040503050406030204" pitchFamily="18" charset="0"/>
                            </a:rPr>
                          </m:ctrlPr>
                        </m:sSubPr>
                        <m:e>
                          <m:r>
                            <a:rPr lang="ru-RU" sz="2000" i="1">
                              <a:latin typeface="Cambria Math" panose="02040503050406030204" pitchFamily="18" charset="0"/>
                            </a:rPr>
                            <m:t>𝑓</m:t>
                          </m:r>
                        </m:e>
                        <m:sub>
                          <m:r>
                            <a:rPr lang="ru-RU" sz="2000" i="0">
                              <a:latin typeface="Cambria Math" panose="02040503050406030204" pitchFamily="18" charset="0"/>
                            </a:rPr>
                            <m:t>1</m:t>
                          </m:r>
                        </m:sub>
                      </m:sSub>
                      <m:d>
                        <m:dPr>
                          <m:ctrlPr>
                            <a:rPr lang="ru-RU" sz="2000" i="1">
                              <a:solidFill>
                                <a:srgbClr val="836967"/>
                              </a:solidFill>
                              <a:latin typeface="Cambria Math" panose="02040503050406030204" pitchFamily="18" charset="0"/>
                            </a:rPr>
                          </m:ctrlPr>
                        </m:dPr>
                        <m:e>
                          <m:r>
                            <a:rPr lang="ru-RU" sz="2000" i="1">
                              <a:latin typeface="Cambria Math" panose="02040503050406030204" pitchFamily="18" charset="0"/>
                            </a:rPr>
                            <m:t>𝑡</m:t>
                          </m:r>
                        </m:e>
                      </m:d>
                      <m:r>
                        <a:rPr lang="ru-RU" sz="2000" i="0">
                          <a:latin typeface="Cambria Math" panose="02040503050406030204" pitchFamily="18" charset="0"/>
                        </a:rPr>
                        <m:t>,  </m:t>
                      </m:r>
                      <m:sSub>
                        <m:sSubPr>
                          <m:ctrlPr>
                            <a:rPr lang="ru-RU" sz="2000" i="1">
                              <a:solidFill>
                                <a:srgbClr val="836967"/>
                              </a:solidFill>
                              <a:latin typeface="Cambria Math" panose="02040503050406030204" pitchFamily="18" charset="0"/>
                            </a:rPr>
                          </m:ctrlPr>
                        </m:sSubPr>
                        <m:e>
                          <m:r>
                            <a:rPr lang="ru-RU" sz="2000" i="1">
                              <a:latin typeface="Cambria Math" panose="02040503050406030204" pitchFamily="18" charset="0"/>
                            </a:rPr>
                            <m:t>𝑦</m:t>
                          </m:r>
                        </m:e>
                        <m:sub>
                          <m:r>
                            <a:rPr lang="ru-RU" sz="2000" i="1">
                              <a:latin typeface="Cambria Math" panose="02040503050406030204" pitchFamily="18" charset="0"/>
                            </a:rPr>
                            <m:t>𝐴</m:t>
                          </m:r>
                        </m:sub>
                      </m:sSub>
                      <m:r>
                        <a:rPr lang="ru-RU" sz="2000" i="0">
                          <a:latin typeface="Cambria Math" panose="02040503050406030204" pitchFamily="18" charset="0"/>
                        </a:rPr>
                        <m:t>=</m:t>
                      </m:r>
                      <m:sSub>
                        <m:sSubPr>
                          <m:ctrlPr>
                            <a:rPr lang="ru-RU" sz="2000" i="1">
                              <a:solidFill>
                                <a:srgbClr val="836967"/>
                              </a:solidFill>
                              <a:latin typeface="Cambria Math" panose="02040503050406030204" pitchFamily="18" charset="0"/>
                            </a:rPr>
                          </m:ctrlPr>
                        </m:sSubPr>
                        <m:e>
                          <m:r>
                            <a:rPr lang="ru-RU" sz="2000" i="1">
                              <a:latin typeface="Cambria Math" panose="02040503050406030204" pitchFamily="18" charset="0"/>
                            </a:rPr>
                            <m:t>𝑓</m:t>
                          </m:r>
                        </m:e>
                        <m:sub>
                          <m:r>
                            <a:rPr lang="ru-RU" sz="2000" i="0">
                              <a:latin typeface="Cambria Math" panose="02040503050406030204" pitchFamily="18" charset="0"/>
                            </a:rPr>
                            <m:t>2</m:t>
                          </m:r>
                        </m:sub>
                      </m:sSub>
                      <m:d>
                        <m:dPr>
                          <m:ctrlPr>
                            <a:rPr lang="ru-RU" sz="2000" i="1">
                              <a:solidFill>
                                <a:srgbClr val="836967"/>
                              </a:solidFill>
                              <a:latin typeface="Cambria Math" panose="02040503050406030204" pitchFamily="18" charset="0"/>
                            </a:rPr>
                          </m:ctrlPr>
                        </m:dPr>
                        <m:e>
                          <m:r>
                            <a:rPr lang="ru-RU" sz="2000" i="1">
                              <a:latin typeface="Cambria Math" panose="02040503050406030204" pitchFamily="18" charset="0"/>
                            </a:rPr>
                            <m:t>𝑡</m:t>
                          </m:r>
                        </m:e>
                      </m:d>
                      <m:r>
                        <a:rPr lang="ru-RU" sz="2000" i="0">
                          <a:latin typeface="Cambria Math" panose="02040503050406030204" pitchFamily="18" charset="0"/>
                        </a:rPr>
                        <m:t>,    </m:t>
                      </m:r>
                      <m:r>
                        <a:rPr lang="ru-RU" sz="2000" i="1">
                          <a:latin typeface="Cambria Math" panose="02040503050406030204" pitchFamily="18" charset="0"/>
                        </a:rPr>
                        <m:t>𝜑</m:t>
                      </m:r>
                      <m:r>
                        <a:rPr lang="ru-RU" sz="2000" i="0">
                          <a:latin typeface="Cambria Math" panose="02040503050406030204" pitchFamily="18" charset="0"/>
                        </a:rPr>
                        <m:t>=</m:t>
                      </m:r>
                      <m:sSub>
                        <m:sSubPr>
                          <m:ctrlPr>
                            <a:rPr lang="ru-RU" sz="2000" i="1">
                              <a:solidFill>
                                <a:srgbClr val="836967"/>
                              </a:solidFill>
                              <a:latin typeface="Cambria Math" panose="02040503050406030204" pitchFamily="18" charset="0"/>
                            </a:rPr>
                          </m:ctrlPr>
                        </m:sSubPr>
                        <m:e>
                          <m:r>
                            <a:rPr lang="ru-RU" sz="2000" i="1">
                              <a:latin typeface="Cambria Math" panose="02040503050406030204" pitchFamily="18" charset="0"/>
                            </a:rPr>
                            <m:t>𝑓</m:t>
                          </m:r>
                        </m:e>
                        <m:sub>
                          <m:r>
                            <a:rPr lang="ru-RU" sz="2000" i="0">
                              <a:latin typeface="Cambria Math" panose="02040503050406030204" pitchFamily="18" charset="0"/>
                            </a:rPr>
                            <m:t>3</m:t>
                          </m:r>
                        </m:sub>
                      </m:sSub>
                      <m:d>
                        <m:dPr>
                          <m:ctrlPr>
                            <a:rPr lang="ru-RU" sz="2000" i="1">
                              <a:solidFill>
                                <a:srgbClr val="836967"/>
                              </a:solidFill>
                              <a:latin typeface="Cambria Math" panose="02040503050406030204" pitchFamily="18" charset="0"/>
                            </a:rPr>
                          </m:ctrlPr>
                        </m:dPr>
                        <m:e>
                          <m:r>
                            <a:rPr lang="ru-RU" sz="2000" i="1">
                              <a:latin typeface="Cambria Math" panose="02040503050406030204" pitchFamily="18" charset="0"/>
                            </a:rPr>
                            <m:t>𝑡</m:t>
                          </m:r>
                        </m:e>
                      </m:d>
                      <m:r>
                        <a:rPr lang="ru-RU" sz="2000" i="0">
                          <a:latin typeface="Cambria Math" panose="02040503050406030204" pitchFamily="18" charset="0"/>
                        </a:rPr>
                        <m:t>. </m:t>
                      </m:r>
                    </m:oMath>
                  </m:oMathPara>
                </a14:m>
                <a:endParaRPr lang="ru-RU" dirty="0"/>
              </a:p>
            </p:txBody>
          </p:sp>
        </mc:Choice>
        <mc:Fallback>
          <p:sp>
            <p:nvSpPr>
              <p:cNvPr id="10" name="TextBox 9">
                <a:extLst>
                  <a:ext uri="{FF2B5EF4-FFF2-40B4-BE49-F238E27FC236}">
                    <a16:creationId xmlns:a16="http://schemas.microsoft.com/office/drawing/2014/main" id="{C9E28639-91BE-4B5A-BF84-14655021D878}"/>
                  </a:ext>
                </a:extLst>
              </p:cNvPr>
              <p:cNvSpPr txBox="1">
                <a:spLocks noRot="1" noChangeAspect="1" noMove="1" noResize="1" noEditPoints="1" noAdjustHandles="1" noChangeArrowheads="1" noChangeShapeType="1" noTextEdit="1"/>
              </p:cNvSpPr>
              <p:nvPr/>
            </p:nvSpPr>
            <p:spPr>
              <a:xfrm>
                <a:off x="1979712" y="3228945"/>
                <a:ext cx="5616624" cy="400110"/>
              </a:xfrm>
              <a:prstGeom prst="rect">
                <a:avLst/>
              </a:prstGeom>
              <a:blipFill>
                <a:blip r:embed="rId3"/>
                <a:stretch>
                  <a:fillRect b="-15385"/>
                </a:stretch>
              </a:blipFill>
            </p:spPr>
            <p:txBody>
              <a:bodyPr/>
              <a:lstStyle/>
              <a:p>
                <a:r>
                  <a:rPr lang="ru-RU">
                    <a:noFill/>
                  </a:rPr>
                  <a:t> </a:t>
                </a:r>
              </a:p>
            </p:txBody>
          </p:sp>
        </mc:Fallback>
      </mc:AlternateContent>
      <p:pic>
        <p:nvPicPr>
          <p:cNvPr id="11" name="Рисунок 10">
            <a:extLst>
              <a:ext uri="{FF2B5EF4-FFF2-40B4-BE49-F238E27FC236}">
                <a16:creationId xmlns:a16="http://schemas.microsoft.com/office/drawing/2014/main" id="{66961A0A-F18A-43D1-8FD7-B51365BE70E5}"/>
              </a:ext>
            </a:extLst>
          </p:cNvPr>
          <p:cNvPicPr/>
          <p:nvPr/>
        </p:nvPicPr>
        <p:blipFill>
          <a:blip r:embed="rId4"/>
          <a:stretch>
            <a:fillRect/>
          </a:stretch>
        </p:blipFill>
        <p:spPr>
          <a:xfrm>
            <a:off x="3131840" y="3752810"/>
            <a:ext cx="3177386" cy="2464241"/>
          </a:xfrm>
          <a:prstGeom prst="rect">
            <a:avLst/>
          </a:prstGeom>
        </p:spPr>
      </p:pic>
      <p:sp>
        <p:nvSpPr>
          <p:cNvPr id="13" name="TextBox 12">
            <a:extLst>
              <a:ext uri="{FF2B5EF4-FFF2-40B4-BE49-F238E27FC236}">
                <a16:creationId xmlns:a16="http://schemas.microsoft.com/office/drawing/2014/main" id="{76C4070B-A15E-4930-8585-6C31FA7E05C5}"/>
              </a:ext>
            </a:extLst>
          </p:cNvPr>
          <p:cNvSpPr txBox="1"/>
          <p:nvPr/>
        </p:nvSpPr>
        <p:spPr>
          <a:xfrm>
            <a:off x="4283968" y="6217051"/>
            <a:ext cx="4572000" cy="369332"/>
          </a:xfrm>
          <a:prstGeom prst="rect">
            <a:avLst/>
          </a:prstGeom>
          <a:noFill/>
        </p:spPr>
        <p:txBody>
          <a:bodyPr wrap="square">
            <a:spAutoFit/>
          </a:bodyPr>
          <a:lstStyle/>
          <a:p>
            <a:r>
              <a:rPr lang="kk-KZ" sz="1800" dirty="0">
                <a:effectLst/>
                <a:latin typeface="Constantia" panose="02030602050306030303" pitchFamily="18" charset="0"/>
                <a:ea typeface="Times New Roman" panose="02020603050405020304" pitchFamily="18" charset="0"/>
              </a:rPr>
              <a:t>9.2-сурет</a:t>
            </a:r>
            <a:endParaRPr lang="ru-RU" dirty="0"/>
          </a:p>
        </p:txBody>
      </p:sp>
    </p:spTree>
    <p:extLst>
      <p:ext uri="{BB962C8B-B14F-4D97-AF65-F5344CB8AC3E}">
        <p14:creationId xmlns:p14="http://schemas.microsoft.com/office/powerpoint/2010/main" val="2585119513"/>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85F0685C-7DA2-47BA-8BEC-EB048B0AE9B5}"/>
                  </a:ext>
                </a:extLst>
              </p:cNvPr>
              <p:cNvSpPr txBox="1"/>
              <p:nvPr/>
            </p:nvSpPr>
            <p:spPr>
              <a:xfrm>
                <a:off x="683568" y="474345"/>
                <a:ext cx="7920880" cy="5909310"/>
              </a:xfrm>
              <a:prstGeom prst="rect">
                <a:avLst/>
              </a:prstGeom>
              <a:noFill/>
            </p:spPr>
            <p:txBody>
              <a:bodyPr wrap="square">
                <a:spAutoFit/>
              </a:bodyPr>
              <a:lstStyle/>
              <a:p>
                <a:pPr indent="288290" algn="just"/>
                <a:r>
                  <a:rPr lang="en-US" sz="2000" dirty="0" err="1">
                    <a:effectLst/>
                    <a:latin typeface="Constantia" panose="02030602050306030303" pitchFamily="18" charset="0"/>
                    <a:ea typeface="Times New Roman" panose="02020603050405020304" pitchFamily="18" charset="0"/>
                  </a:rPr>
                  <a:t>Бұл</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теңдеулер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жазық</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қиманың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өз</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жазықтығындағы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қозғалыс</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теңдеулері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деп</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аталады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Оларды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қатты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дененің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жазық-паралель</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қозғалысының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теңдеулері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деп</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атайды</a:t>
                </a:r>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(9.1) </a:t>
                </a:r>
                <a:r>
                  <a:rPr lang="en-US" sz="2000" dirty="0" err="1">
                    <a:effectLst/>
                    <a:latin typeface="Constantia" panose="02030602050306030303" pitchFamily="18" charset="0"/>
                    <a:ea typeface="Times New Roman" panose="02020603050405020304" pitchFamily="18" charset="0"/>
                  </a:rPr>
                  <a:t>қозғалыс</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теңдеулерінің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алғашқы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екеуі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қиманың</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r>
                      <a:rPr lang="en-US" sz="2000" i="1">
                        <a:effectLst/>
                        <a:latin typeface="Cambria Math" panose="02040503050406030204" pitchFamily="18" charset="0"/>
                        <a:ea typeface="Times New Roman" panose="02020603050405020304" pitchFamily="18" charset="0"/>
                      </a:rPr>
                      <m:t>𝜑</m:t>
                    </m:r>
                    <m:r>
                      <a:rPr lang="en-US" sz="2000" i="1">
                        <a:effectLst/>
                        <a:latin typeface="Cambria Math" panose="02040503050406030204" pitchFamily="18" charset="0"/>
                        <a:ea typeface="Times New Roman" panose="02020603050405020304" pitchFamily="18" charset="0"/>
                      </a:rPr>
                      <m:t>=</m:t>
                    </m:r>
                    <m:r>
                      <a:rPr lang="en-US" sz="2000" i="1">
                        <a:effectLst/>
                        <a:latin typeface="Cambria Math" panose="02040503050406030204" pitchFamily="18" charset="0"/>
                        <a:ea typeface="Times New Roman" panose="02020603050405020304" pitchFamily="18" charset="0"/>
                      </a:rPr>
                      <m:t>𝑐𝑜𝑛𝑠𝑡</m:t>
                    </m:r>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болған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кездегі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қозғалысын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анықтайды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Демек</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дененің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барлық</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нүктелері</a:t>
                </a:r>
                <a:r>
                  <a:rPr lang="en-US" sz="2000" dirty="0">
                    <a:effectLst/>
                    <a:latin typeface="Constantia" panose="02030602050306030303" pitchFamily="18" charset="0"/>
                    <a:ea typeface="Times New Roman" panose="02020603050405020304" pitchFamily="18" charset="0"/>
                  </a:rPr>
                  <a:t> А </a:t>
                </a:r>
                <a:r>
                  <a:rPr lang="en-US" sz="2000" dirty="0" err="1">
                    <a:effectLst/>
                    <a:latin typeface="Constantia" panose="02030602050306030303" pitchFamily="18" charset="0"/>
                    <a:ea typeface="Times New Roman" panose="02020603050405020304" pitchFamily="18" charset="0"/>
                  </a:rPr>
                  <a:t>полюсі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сияқты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қозғалып</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қима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бұл</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жағдайда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тек</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ілгерілемелі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қозғалыс</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жасайтын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болады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Үшінші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теңдеу</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қиманың</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r>
                          <a:rPr lang="en-US" sz="2000" i="1">
                            <a:effectLst/>
                            <a:latin typeface="Cambria Math" panose="02040503050406030204" pitchFamily="18" charset="0"/>
                            <a:ea typeface="Times New Roman" panose="02020603050405020304" pitchFamily="18" charset="0"/>
                          </a:rPr>
                          <m:t>𝑥</m:t>
                        </m:r>
                      </m:e>
                      <m:sub>
                        <m:r>
                          <a:rPr lang="en-US" sz="2000" i="1">
                            <a:effectLst/>
                            <a:latin typeface="Cambria Math" panose="02040503050406030204" pitchFamily="18" charset="0"/>
                            <a:ea typeface="Times New Roman" panose="02020603050405020304" pitchFamily="18" charset="0"/>
                          </a:rPr>
                          <m:t>𝐴</m:t>
                        </m:r>
                      </m:sub>
                    </m:sSub>
                    <m:r>
                      <a:rPr lang="en-US" sz="2000" i="1">
                        <a:effectLst/>
                        <a:latin typeface="Cambria Math" panose="02040503050406030204" pitchFamily="18" charset="0"/>
                        <a:ea typeface="Times New Roman" panose="02020603050405020304" pitchFamily="18" charset="0"/>
                      </a:rPr>
                      <m:t>=</m:t>
                    </m:r>
                    <m:r>
                      <a:rPr lang="en-US" sz="2000" i="1">
                        <a:effectLst/>
                        <a:latin typeface="Cambria Math" panose="02040503050406030204" pitchFamily="18" charset="0"/>
                        <a:ea typeface="Times New Roman" panose="02020603050405020304" pitchFamily="18" charset="0"/>
                      </a:rPr>
                      <m:t>𝑐𝑜𝑛𝑠𝑡</m:t>
                    </m:r>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және</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r>
                          <a:rPr lang="en-US" sz="2000" i="1">
                            <a:effectLst/>
                            <a:latin typeface="Cambria Math" panose="02040503050406030204" pitchFamily="18" charset="0"/>
                            <a:ea typeface="Times New Roman" panose="02020603050405020304" pitchFamily="18" charset="0"/>
                          </a:rPr>
                          <m:t>𝑦</m:t>
                        </m:r>
                      </m:e>
                      <m:sub>
                        <m:r>
                          <a:rPr lang="en-US" sz="2000" i="1" baseline="-25000">
                            <a:effectLst/>
                            <a:latin typeface="Cambria Math" panose="02040503050406030204" pitchFamily="18" charset="0"/>
                            <a:ea typeface="Times New Roman" panose="02020603050405020304" pitchFamily="18" charset="0"/>
                          </a:rPr>
                          <m:t>𝐴</m:t>
                        </m:r>
                      </m:sub>
                    </m:sSub>
                    <m:r>
                      <a:rPr lang="en-US" sz="2000" i="1">
                        <a:effectLst/>
                        <a:latin typeface="Cambria Math" panose="02040503050406030204" pitchFamily="18" charset="0"/>
                        <a:ea typeface="Times New Roman" panose="02020603050405020304" pitchFamily="18" charset="0"/>
                      </a:rPr>
                      <m:t>=</m:t>
                    </m:r>
                    <m:r>
                      <a:rPr lang="en-US" sz="2000" i="1">
                        <a:effectLst/>
                        <a:latin typeface="Cambria Math" panose="02040503050406030204" pitchFamily="18" charset="0"/>
                        <a:ea typeface="Times New Roman" panose="02020603050405020304" pitchFamily="18" charset="0"/>
                      </a:rPr>
                      <m:t>𝑐𝑜𝑛𝑠𝑡</m:t>
                    </m:r>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болған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кездегі</a:t>
                </a:r>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algn="just"/>
                <a:r>
                  <a:rPr lang="en-US" sz="2000" dirty="0" err="1">
                    <a:solidFill>
                      <a:srgbClr val="000000"/>
                    </a:solidFill>
                    <a:effectLst/>
                    <a:latin typeface="Constantia" panose="02030602050306030303" pitchFamily="18" charset="0"/>
                    <a:ea typeface="Times New Roman" panose="02020603050405020304" pitchFamily="18" charset="0"/>
                  </a:rPr>
                  <a:t>қозғалысын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анықтайды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Бұл</a:t>
                </a:r>
                <a:r>
                  <a:rPr lang="en-US" sz="2000" dirty="0">
                    <a:solidFill>
                      <a:srgbClr val="000000"/>
                    </a:solidFill>
                    <a:effectLst/>
                    <a:latin typeface="Constantia" panose="02030602050306030303" pitchFamily="18" charset="0"/>
                    <a:ea typeface="Times New Roman" panose="02020603050405020304" pitchFamily="18" charset="0"/>
                  </a:rPr>
                  <a:t> – А </a:t>
                </a:r>
                <a:r>
                  <a:rPr lang="en-US" sz="2000" dirty="0" err="1">
                    <a:solidFill>
                      <a:srgbClr val="000000"/>
                    </a:solidFill>
                    <a:effectLst/>
                    <a:latin typeface="Constantia" panose="02030602050306030303" pitchFamily="18" charset="0"/>
                    <a:ea typeface="Times New Roman" panose="02020603050405020304" pitchFamily="18" charset="0"/>
                  </a:rPr>
                  <a:t>полюс</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қозғалмай</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қима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тек</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полюсті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айналады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дегенді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білдіреді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Осыдан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қатты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дененің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жазық-паралель</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қозғалысы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оның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полюспен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бірге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ілгерілемелі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қозғалысы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полюсті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айнала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қозғалысының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қосындысынан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тұратынын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көреміз</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Демек</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қатты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дененің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жазық-параллель</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қозғалысын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екі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қозғалыстың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қосындысы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деп</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қарастыруға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болады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дененің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полюспен</a:t>
                </a:r>
                <a:r>
                  <a:rPr lang="en-US" sz="2000" dirty="0">
                    <a:solidFill>
                      <a:srgbClr val="000000"/>
                    </a:solidFill>
                    <a:effectLst/>
                    <a:latin typeface="Constantia" panose="02030602050306030303" pitchFamily="18" charset="0"/>
                    <a:ea typeface="Times New Roman" panose="02020603050405020304" pitchFamily="18" charset="0"/>
                  </a:rPr>
                  <a:t> (А </a:t>
                </a:r>
                <a:r>
                  <a:rPr lang="en-US" sz="2000" dirty="0" err="1">
                    <a:solidFill>
                      <a:srgbClr val="000000"/>
                    </a:solidFill>
                    <a:effectLst/>
                    <a:latin typeface="Constantia" panose="02030602050306030303" pitchFamily="18" charset="0"/>
                    <a:ea typeface="Times New Roman" panose="02020603050405020304" pitchFamily="18" charset="0"/>
                  </a:rPr>
                  <a:t>нүктесі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бірге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ілгерілемелі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қозғалысы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және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дененің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полюсті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айналуы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Дене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нүктелері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жалпы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жағдайда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әртүрлі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қозғалыс</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жасайтын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болғандықтан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ілгерілемелі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қозғалыс</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қай</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нүктенің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полюс</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ретінде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алынғанына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тәуелді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ал</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айналмалы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қозғалыс</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тәуелсіз</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болады</a:t>
                </a:r>
                <a:r>
                  <a:rPr lang="en-US" sz="2000" dirty="0">
                    <a:solidFill>
                      <a:srgbClr val="000000"/>
                    </a:solidFill>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p:txBody>
          </p:sp>
        </mc:Choice>
        <mc:Fallback>
          <p:sp>
            <p:nvSpPr>
              <p:cNvPr id="3" name="TextBox 2">
                <a:extLst>
                  <a:ext uri="{FF2B5EF4-FFF2-40B4-BE49-F238E27FC236}">
                    <a16:creationId xmlns:a16="http://schemas.microsoft.com/office/drawing/2014/main" id="{85F0685C-7DA2-47BA-8BEC-EB048B0AE9B5}"/>
                  </a:ext>
                </a:extLst>
              </p:cNvPr>
              <p:cNvSpPr txBox="1">
                <a:spLocks noRot="1" noChangeAspect="1" noMove="1" noResize="1" noEditPoints="1" noAdjustHandles="1" noChangeArrowheads="1" noChangeShapeType="1" noTextEdit="1"/>
              </p:cNvSpPr>
              <p:nvPr/>
            </p:nvSpPr>
            <p:spPr>
              <a:xfrm>
                <a:off x="683568" y="474345"/>
                <a:ext cx="7920880" cy="5909310"/>
              </a:xfrm>
              <a:prstGeom prst="rect">
                <a:avLst/>
              </a:prstGeom>
              <a:blipFill>
                <a:blip r:embed="rId2"/>
                <a:stretch>
                  <a:fillRect l="-770" t="-826" r="-847" b="-1445"/>
                </a:stretch>
              </a:blipFill>
            </p:spPr>
            <p:txBody>
              <a:bodyPr/>
              <a:lstStyle/>
              <a:p>
                <a:r>
                  <a:rPr lang="ru-RU">
                    <a:noFill/>
                  </a:rPr>
                  <a:t> </a:t>
                </a:r>
              </a:p>
            </p:txBody>
          </p:sp>
        </mc:Fallback>
      </mc:AlternateContent>
    </p:spTree>
    <p:extLst>
      <p:ext uri="{BB962C8B-B14F-4D97-AF65-F5344CB8AC3E}">
        <p14:creationId xmlns:p14="http://schemas.microsoft.com/office/powerpoint/2010/main" val="3090101799"/>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E3E92612-7193-4E20-89DC-FB6DC1F5EB39}"/>
                  </a:ext>
                </a:extLst>
              </p:cNvPr>
              <p:cNvSpPr txBox="1"/>
              <p:nvPr/>
            </p:nvSpPr>
            <p:spPr>
              <a:xfrm>
                <a:off x="1331640" y="476672"/>
                <a:ext cx="6552728" cy="1976375"/>
              </a:xfrm>
              <a:prstGeom prst="rect">
                <a:avLst/>
              </a:prstGeom>
              <a:noFill/>
            </p:spPr>
            <p:txBody>
              <a:bodyPr wrap="square">
                <a:spAutoFit/>
              </a:bodyPr>
              <a:lstStyle/>
              <a:p>
                <a:pPr indent="288290" algn="just"/>
                <a:r>
                  <a:rPr lang="en-US" sz="2000" dirty="0" err="1">
                    <a:effectLst/>
                    <a:latin typeface="Constantia" panose="02030602050306030303" pitchFamily="18" charset="0"/>
                    <a:ea typeface="Times New Roman" panose="02020603050405020304" pitchFamily="18" charset="0"/>
                  </a:rPr>
                  <a:t>Қатты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дененің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жазық-паралель</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қозғалысының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негізгі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кинематикалық</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сипаттамаларына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полюстің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жылдамдығы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үдеуі</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r>
                      <a:rPr lang="en-US" sz="2000" i="1">
                        <a:effectLst/>
                        <a:latin typeface="Cambria Math" panose="02040503050406030204" pitchFamily="18" charset="0"/>
                        <a:ea typeface="Times New Roman" panose="02020603050405020304" pitchFamily="18" charset="0"/>
                      </a:rPr>
                      <m:t>(</m:t>
                    </m:r>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𝑉</m:t>
                            </m:r>
                          </m:e>
                        </m:acc>
                      </m:e>
                      <m:sub>
                        <m:r>
                          <a:rPr lang="en-US" sz="2000" i="1">
                            <a:effectLst/>
                            <a:latin typeface="Cambria Math" panose="02040503050406030204" pitchFamily="18" charset="0"/>
                            <a:ea typeface="Times New Roman" panose="02020603050405020304" pitchFamily="18" charset="0"/>
                          </a:rPr>
                          <m:t>𝐴</m:t>
                        </m:r>
                      </m:sub>
                    </m:sSub>
                    <m:r>
                      <a:rPr lang="en-US" sz="2000" i="1">
                        <a:effectLst/>
                        <a:latin typeface="Cambria Math" panose="02040503050406030204" pitchFamily="18" charset="0"/>
                        <a:ea typeface="Times New Roman" panose="02020603050405020304" pitchFamily="18" charset="0"/>
                      </a:rPr>
                      <m:t> , </m:t>
                    </m:r>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𝑎</m:t>
                            </m:r>
                          </m:e>
                        </m:acc>
                      </m:e>
                      <m:sub>
                        <m:r>
                          <a:rPr lang="en-US" sz="2000" i="1">
                            <a:effectLst/>
                            <a:latin typeface="Cambria Math" panose="02040503050406030204" pitchFamily="18" charset="0"/>
                            <a:ea typeface="Times New Roman" panose="02020603050405020304" pitchFamily="18" charset="0"/>
                          </a:rPr>
                          <m:t>𝐴</m:t>
                        </m:r>
                      </m:sub>
                    </m:sSub>
                    <m:r>
                      <a:rPr lang="en-US" sz="2000" i="1">
                        <a:effectLst/>
                        <a:latin typeface="Cambria Math" panose="02040503050406030204" pitchFamily="18" charset="0"/>
                        <a:ea typeface="Times New Roman" panose="02020603050405020304" pitchFamily="18" charset="0"/>
                      </a:rPr>
                      <m:t>)</m:t>
                    </m:r>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және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дененің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полюсті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айналғандағы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бұрыштық</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жылдамдығы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бұрыштық</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үдеуі</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r>
                      <a:rPr lang="en-US" sz="2000" i="1">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𝜔</m:t>
                        </m:r>
                      </m:e>
                    </m:acc>
                    <m:r>
                      <a:rPr lang="en-US" sz="2000" i="1">
                        <a:effectLst/>
                        <a:latin typeface="Cambria Math" panose="02040503050406030204" pitchFamily="18" charset="0"/>
                        <a:ea typeface="Times New Roman" panose="02020603050405020304" pitchFamily="18" charset="0"/>
                      </a:rPr>
                      <m:t>, </m:t>
                    </m:r>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𝜀</m:t>
                        </m:r>
                      </m:e>
                    </m:acc>
                    <m:r>
                      <a:rPr lang="en-US" sz="2000" i="1">
                        <a:effectLst/>
                        <a:latin typeface="Cambria Math" panose="02040503050406030204" pitchFamily="18" charset="0"/>
                        <a:ea typeface="Times New Roman" panose="02020603050405020304" pitchFamily="18" charset="0"/>
                      </a:rPr>
                      <m:t>)</m:t>
                    </m:r>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жатады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Олар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дене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қозғалысының</a:t>
                </a:r>
                <a:r>
                  <a:rPr lang="en-US" sz="2000" dirty="0">
                    <a:effectLst/>
                    <a:latin typeface="Constantia" panose="02030602050306030303" pitchFamily="18" charset="0"/>
                    <a:ea typeface="Times New Roman" panose="02020603050405020304" pitchFamily="18" charset="0"/>
                  </a:rPr>
                  <a:t> (9.1) </a:t>
                </a:r>
                <a:r>
                  <a:rPr lang="en-US" sz="2000" dirty="0" err="1">
                    <a:effectLst/>
                    <a:latin typeface="Constantia" panose="02030602050306030303" pitchFamily="18" charset="0"/>
                    <a:ea typeface="Times New Roman" panose="02020603050405020304" pitchFamily="18" charset="0"/>
                  </a:rPr>
                  <a:t>теңдеулерінен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анықталады</a:t>
                </a:r>
                <a:r>
                  <a:rPr lang="en-US" sz="2000" dirty="0">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p:txBody>
          </p:sp>
        </mc:Choice>
        <mc:Fallback>
          <p:sp>
            <p:nvSpPr>
              <p:cNvPr id="3" name="TextBox 2">
                <a:extLst>
                  <a:ext uri="{FF2B5EF4-FFF2-40B4-BE49-F238E27FC236}">
                    <a16:creationId xmlns:a16="http://schemas.microsoft.com/office/drawing/2014/main" id="{E3E92612-7193-4E20-89DC-FB6DC1F5EB39}"/>
                  </a:ext>
                </a:extLst>
              </p:cNvPr>
              <p:cNvSpPr txBox="1">
                <a:spLocks noRot="1" noChangeAspect="1" noMove="1" noResize="1" noEditPoints="1" noAdjustHandles="1" noChangeArrowheads="1" noChangeShapeType="1" noTextEdit="1"/>
              </p:cNvSpPr>
              <p:nvPr/>
            </p:nvSpPr>
            <p:spPr>
              <a:xfrm>
                <a:off x="1331640" y="476672"/>
                <a:ext cx="6552728" cy="1976375"/>
              </a:xfrm>
              <a:prstGeom prst="rect">
                <a:avLst/>
              </a:prstGeom>
              <a:blipFill>
                <a:blip r:embed="rId2"/>
                <a:stretch>
                  <a:fillRect l="-930" t="-2160" r="-1023" b="-4630"/>
                </a:stretch>
              </a:blipFill>
            </p:spPr>
            <p:txBody>
              <a:bodyPr/>
              <a:lstStyle/>
              <a:p>
                <a:r>
                  <a:rPr lang="ru-RU">
                    <a:noFill/>
                  </a:rPr>
                  <a:t> </a:t>
                </a:r>
              </a:p>
            </p:txBody>
          </p:sp>
        </mc:Fallback>
      </mc:AlternateContent>
      <p:pic>
        <p:nvPicPr>
          <p:cNvPr id="4" name="Рисунок 3">
            <a:extLst>
              <a:ext uri="{FF2B5EF4-FFF2-40B4-BE49-F238E27FC236}">
                <a16:creationId xmlns:a16="http://schemas.microsoft.com/office/drawing/2014/main" id="{EE804B48-9725-4330-87FF-7D1FC020DDE9}"/>
              </a:ext>
            </a:extLst>
          </p:cNvPr>
          <p:cNvPicPr/>
          <p:nvPr/>
        </p:nvPicPr>
        <p:blipFill>
          <a:blip r:embed="rId3"/>
          <a:stretch>
            <a:fillRect/>
          </a:stretch>
        </p:blipFill>
        <p:spPr>
          <a:xfrm>
            <a:off x="2915816" y="2996952"/>
            <a:ext cx="4032448" cy="1015662"/>
          </a:xfrm>
          <a:prstGeom prst="rect">
            <a:avLst/>
          </a:prstGeom>
        </p:spPr>
      </p:pic>
      <mc:AlternateContent xmlns:mc="http://schemas.openxmlformats.org/markup-compatibility/2006">
        <mc:Choice xmlns:a14="http://schemas.microsoft.com/office/drawing/2010/main" Requires="a14">
          <p:sp>
            <p:nvSpPr>
              <p:cNvPr id="7" name="TextBox 6">
                <a:extLst>
                  <a:ext uri="{FF2B5EF4-FFF2-40B4-BE49-F238E27FC236}">
                    <a16:creationId xmlns:a16="http://schemas.microsoft.com/office/drawing/2014/main" id="{5EC97748-A357-4C96-88A5-D9E3CD700322}"/>
                  </a:ext>
                </a:extLst>
              </p:cNvPr>
              <p:cNvSpPr txBox="1"/>
              <p:nvPr/>
            </p:nvSpPr>
            <p:spPr>
              <a:xfrm>
                <a:off x="1448676" y="4653136"/>
                <a:ext cx="6408712" cy="1015663"/>
              </a:xfrm>
              <a:prstGeom prst="rect">
                <a:avLst/>
              </a:prstGeom>
              <a:noFill/>
            </p:spPr>
            <p:txBody>
              <a:bodyPr wrap="square">
                <a:spAutoFit/>
              </a:bodyPr>
              <a:lstStyle/>
              <a:p>
                <a:pPr indent="288290" algn="just"/>
                <a:r>
                  <a:rPr lang="en-US" sz="2000" dirty="0" err="1">
                    <a:effectLst/>
                    <a:latin typeface="Constantia" panose="02030602050306030303" pitchFamily="18" charset="0"/>
                    <a:ea typeface="Times New Roman" panose="02020603050405020304" pitchFamily="18" charset="0"/>
                  </a:rPr>
                  <a:t>Бұрыштық</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жылдамдық</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пен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бұрыштық</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үдеудің</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r>
                      <a:rPr lang="en-US" sz="2000" i="1">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𝜔</m:t>
                        </m:r>
                      </m:e>
                    </m:acc>
                    <m:r>
                      <a:rPr lang="en-US" sz="2000" i="1">
                        <a:effectLst/>
                        <a:latin typeface="Cambria Math" panose="02040503050406030204" pitchFamily="18" charset="0"/>
                        <a:ea typeface="Times New Roman" panose="02020603050405020304" pitchFamily="18" charset="0"/>
                      </a:rPr>
                      <m:t>, </m:t>
                    </m:r>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𝜀</m:t>
                        </m:r>
                      </m:e>
                    </m:acc>
                    <m:r>
                      <a:rPr lang="en-US" sz="2000" i="1">
                        <a:effectLst/>
                        <a:latin typeface="Cambria Math" panose="02040503050406030204" pitchFamily="18" charset="0"/>
                        <a:ea typeface="Times New Roman" panose="02020603050405020304" pitchFamily="18" charset="0"/>
                      </a:rPr>
                      <m:t>)</m:t>
                    </m:r>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векторлары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қима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жазықтығына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перпендикуляр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бағытталады</a:t>
                </a:r>
                <a:r>
                  <a:rPr lang="en-US" sz="2000" dirty="0">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p:txBody>
          </p:sp>
        </mc:Choice>
        <mc:Fallback>
          <p:sp>
            <p:nvSpPr>
              <p:cNvPr id="7" name="TextBox 6">
                <a:extLst>
                  <a:ext uri="{FF2B5EF4-FFF2-40B4-BE49-F238E27FC236}">
                    <a16:creationId xmlns:a16="http://schemas.microsoft.com/office/drawing/2014/main" id="{5EC97748-A357-4C96-88A5-D9E3CD700322}"/>
                  </a:ext>
                </a:extLst>
              </p:cNvPr>
              <p:cNvSpPr txBox="1">
                <a:spLocks noRot="1" noChangeAspect="1" noMove="1" noResize="1" noEditPoints="1" noAdjustHandles="1" noChangeArrowheads="1" noChangeShapeType="1" noTextEdit="1"/>
              </p:cNvSpPr>
              <p:nvPr/>
            </p:nvSpPr>
            <p:spPr>
              <a:xfrm>
                <a:off x="1448676" y="4653136"/>
                <a:ext cx="6408712" cy="1015663"/>
              </a:xfrm>
              <a:prstGeom prst="rect">
                <a:avLst/>
              </a:prstGeom>
              <a:blipFill>
                <a:blip r:embed="rId4"/>
                <a:stretch>
                  <a:fillRect l="-1047" t="-4192" r="-951" b="-9581"/>
                </a:stretch>
              </a:blipFill>
            </p:spPr>
            <p:txBody>
              <a:bodyPr/>
              <a:lstStyle/>
              <a:p>
                <a:r>
                  <a:rPr lang="ru-RU">
                    <a:noFill/>
                  </a:rPr>
                  <a:t> </a:t>
                </a:r>
              </a:p>
            </p:txBody>
          </p:sp>
        </mc:Fallback>
      </mc:AlternateContent>
    </p:spTree>
    <p:extLst>
      <p:ext uri="{BB962C8B-B14F-4D97-AF65-F5344CB8AC3E}">
        <p14:creationId xmlns:p14="http://schemas.microsoft.com/office/powerpoint/2010/main" val="2183412258"/>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9AF8103-D0E5-4439-9A64-4144AD2C5693}"/>
              </a:ext>
            </a:extLst>
          </p:cNvPr>
          <p:cNvSpPr txBox="1"/>
          <p:nvPr/>
        </p:nvSpPr>
        <p:spPr>
          <a:xfrm>
            <a:off x="899592" y="476672"/>
            <a:ext cx="7776864" cy="1631216"/>
          </a:xfrm>
          <a:prstGeom prst="rect">
            <a:avLst/>
          </a:prstGeom>
          <a:noFill/>
        </p:spPr>
        <p:txBody>
          <a:bodyPr wrap="square">
            <a:spAutoFit/>
          </a:bodyPr>
          <a:lstStyle/>
          <a:p>
            <a:pPr indent="288290" algn="just"/>
            <a:r>
              <a:rPr lang="en-US" sz="2000" i="1" dirty="0" err="1">
                <a:effectLst/>
                <a:latin typeface="Constantia" panose="02030602050306030303" pitchFamily="18" charset="0"/>
                <a:ea typeface="Times New Roman" panose="02020603050405020304" pitchFamily="18" charset="0"/>
              </a:rPr>
              <a:t>Жазық-параллель</a:t>
            </a:r>
            <a:r>
              <a:rPr lang="en-US" sz="2000" i="1" dirty="0">
                <a:effectLst/>
                <a:latin typeface="Constantia" panose="02030602050306030303" pitchFamily="18" charset="0"/>
                <a:ea typeface="Times New Roman" panose="02020603050405020304" pitchFamily="18" charset="0"/>
              </a:rPr>
              <a:t> </a:t>
            </a:r>
            <a:r>
              <a:rPr lang="en-US" sz="2000" i="1" dirty="0" err="1">
                <a:effectLst/>
                <a:latin typeface="Constantia" panose="02030602050306030303" pitchFamily="18" charset="0"/>
                <a:ea typeface="Times New Roman" panose="02020603050405020304" pitchFamily="18" charset="0"/>
              </a:rPr>
              <a:t>қозғалыстағы</a:t>
            </a:r>
            <a:r>
              <a:rPr lang="en-US" sz="2000" i="1" dirty="0">
                <a:effectLst/>
                <a:latin typeface="Constantia" panose="02030602050306030303" pitchFamily="18" charset="0"/>
                <a:ea typeface="Times New Roman" panose="02020603050405020304" pitchFamily="18" charset="0"/>
              </a:rPr>
              <a:t> </a:t>
            </a:r>
            <a:r>
              <a:rPr lang="en-US" sz="2000" i="1" dirty="0" err="1">
                <a:effectLst/>
                <a:latin typeface="Constantia" panose="02030602050306030303" pitchFamily="18" charset="0"/>
                <a:ea typeface="Times New Roman" panose="02020603050405020304" pitchFamily="18" charset="0"/>
              </a:rPr>
              <a:t>дене</a:t>
            </a:r>
            <a:r>
              <a:rPr lang="en-US" sz="2000" i="1" dirty="0">
                <a:effectLst/>
                <a:latin typeface="Constantia" panose="02030602050306030303" pitchFamily="18" charset="0"/>
                <a:ea typeface="Times New Roman" panose="02020603050405020304" pitchFamily="18" charset="0"/>
              </a:rPr>
              <a:t> </a:t>
            </a:r>
            <a:r>
              <a:rPr lang="en-US" sz="2000" i="1" dirty="0" err="1">
                <a:effectLst/>
                <a:latin typeface="Constantia" panose="02030602050306030303" pitchFamily="18" charset="0"/>
                <a:ea typeface="Times New Roman" panose="02020603050405020304" pitchFamily="18" charset="0"/>
              </a:rPr>
              <a:t>нүктелерінің</a:t>
            </a:r>
            <a:r>
              <a:rPr lang="en-US" sz="2000" i="1" dirty="0">
                <a:effectLst/>
                <a:latin typeface="Constantia" panose="02030602050306030303" pitchFamily="18" charset="0"/>
                <a:ea typeface="Times New Roman" panose="02020603050405020304" pitchFamily="18" charset="0"/>
              </a:rPr>
              <a:t> </a:t>
            </a:r>
            <a:r>
              <a:rPr lang="en-US" sz="2000" i="1" dirty="0" err="1">
                <a:effectLst/>
                <a:latin typeface="Constantia" panose="02030602050306030303" pitchFamily="18" charset="0"/>
                <a:ea typeface="Times New Roman" panose="02020603050405020304" pitchFamily="18" charset="0"/>
              </a:rPr>
              <a:t>жылдамдығы</a:t>
            </a:r>
            <a:r>
              <a:rPr lang="en-US" sz="2000" i="1"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err="1">
                <a:effectLst/>
                <a:latin typeface="Constantia" panose="02030602050306030303" pitchFamily="18" charset="0"/>
                <a:ea typeface="Times New Roman" panose="02020603050405020304" pitchFamily="18" charset="0"/>
              </a:rPr>
              <a:t>Жылдамдығы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белгілі</a:t>
            </a:r>
            <a:r>
              <a:rPr lang="en-US" sz="2000" dirty="0">
                <a:effectLst/>
                <a:latin typeface="Constantia" panose="02030602050306030303" pitchFamily="18" charset="0"/>
                <a:ea typeface="Times New Roman" panose="02020603050405020304" pitchFamily="18" charset="0"/>
              </a:rPr>
              <a:t> А </a:t>
            </a:r>
            <a:r>
              <a:rPr lang="en-US" sz="2000" dirty="0" err="1">
                <a:effectLst/>
                <a:latin typeface="Constantia" panose="02030602050306030303" pitchFamily="18" charset="0"/>
                <a:ea typeface="Times New Roman" panose="02020603050405020304" pitchFamily="18" charset="0"/>
              </a:rPr>
              <a:t>нүктені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полюс</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етіп</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алып</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жазық</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қиманың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өз</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жазықтығындағы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қозғалысын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қарастырайық</a:t>
            </a:r>
            <a:r>
              <a:rPr lang="en-US" sz="2000" dirty="0">
                <a:effectLst/>
                <a:latin typeface="Constantia" panose="02030602050306030303" pitchFamily="18" charset="0"/>
                <a:ea typeface="Times New Roman" panose="02020603050405020304" pitchFamily="18" charset="0"/>
              </a:rPr>
              <a:t> (9.3-сурет).</a:t>
            </a:r>
            <a:endParaRPr lang="ru-RU" sz="1200" dirty="0">
              <a:effectLst/>
              <a:latin typeface="Constantia" panose="02030602050306030303" pitchFamily="18" charset="0"/>
              <a:ea typeface="Times New Roman" panose="02020603050405020304" pitchFamily="18" charset="0"/>
            </a:endParaRPr>
          </a:p>
        </p:txBody>
      </p:sp>
      <p:pic>
        <p:nvPicPr>
          <p:cNvPr id="4" name="Рисунок 3">
            <a:extLst>
              <a:ext uri="{FF2B5EF4-FFF2-40B4-BE49-F238E27FC236}">
                <a16:creationId xmlns:a16="http://schemas.microsoft.com/office/drawing/2014/main" id="{3EA778E8-DBC4-43F6-995C-AFEFA4AA4268}"/>
              </a:ext>
            </a:extLst>
          </p:cNvPr>
          <p:cNvPicPr/>
          <p:nvPr/>
        </p:nvPicPr>
        <p:blipFill>
          <a:blip r:embed="rId2"/>
          <a:stretch>
            <a:fillRect/>
          </a:stretch>
        </p:blipFill>
        <p:spPr>
          <a:xfrm>
            <a:off x="2924540" y="2348880"/>
            <a:ext cx="3294920" cy="2739430"/>
          </a:xfrm>
          <a:prstGeom prst="rect">
            <a:avLst/>
          </a:prstGeom>
        </p:spPr>
      </p:pic>
      <p:sp>
        <p:nvSpPr>
          <p:cNvPr id="6" name="TextBox 5">
            <a:extLst>
              <a:ext uri="{FF2B5EF4-FFF2-40B4-BE49-F238E27FC236}">
                <a16:creationId xmlns:a16="http://schemas.microsoft.com/office/drawing/2014/main" id="{25152A32-A850-4234-920D-A1CDF5B3B32E}"/>
              </a:ext>
            </a:extLst>
          </p:cNvPr>
          <p:cNvSpPr txBox="1"/>
          <p:nvPr/>
        </p:nvSpPr>
        <p:spPr>
          <a:xfrm>
            <a:off x="4070341" y="5345985"/>
            <a:ext cx="4572000" cy="369332"/>
          </a:xfrm>
          <a:prstGeom prst="rect">
            <a:avLst/>
          </a:prstGeom>
          <a:noFill/>
        </p:spPr>
        <p:txBody>
          <a:bodyPr wrap="square">
            <a:spAutoFit/>
          </a:bodyPr>
          <a:lstStyle/>
          <a:p>
            <a:r>
              <a:rPr lang="en-US" sz="1800" dirty="0">
                <a:effectLst/>
                <a:latin typeface="Constantia" panose="02030602050306030303" pitchFamily="18" charset="0"/>
                <a:ea typeface="Times New Roman" panose="02020603050405020304" pitchFamily="18" charset="0"/>
              </a:rPr>
              <a:t>9.3-сурет</a:t>
            </a:r>
            <a:endParaRPr lang="ru-RU" dirty="0"/>
          </a:p>
        </p:txBody>
      </p:sp>
    </p:spTree>
    <p:extLst>
      <p:ext uri="{BB962C8B-B14F-4D97-AF65-F5344CB8AC3E}">
        <p14:creationId xmlns:p14="http://schemas.microsoft.com/office/powerpoint/2010/main" val="21304906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BDEB0084-5CB5-422C-A9CF-4B7DD6986C98}"/>
              </a:ext>
            </a:extLst>
          </p:cNvPr>
          <p:cNvSpPr/>
          <p:nvPr/>
        </p:nvSpPr>
        <p:spPr>
          <a:xfrm>
            <a:off x="753986" y="330591"/>
            <a:ext cx="7727454" cy="1569660"/>
          </a:xfrm>
          <a:prstGeom prst="rect">
            <a:avLst/>
          </a:prstGeom>
        </p:spPr>
        <p:txBody>
          <a:bodyPr wrap="square">
            <a:spAutoFit/>
          </a:bodyPr>
          <a:lstStyle/>
          <a:p>
            <a:pPr algn="just" eaLnBrk="1" hangingPunct="1">
              <a:defRPr/>
            </a:pPr>
            <a:r>
              <a:rPr lang="kk-KZ" sz="2400" b="1" i="1" dirty="0">
                <a:solidFill>
                  <a:srgbClr val="C00000"/>
                </a:solidFill>
                <a:latin typeface="Constantia" pitchFamily="18" charset="0"/>
              </a:rPr>
              <a:t>5. Қатаң бекітпе</a:t>
            </a:r>
            <a:r>
              <a:rPr lang="kk-KZ" sz="2400" dirty="0">
                <a:solidFill>
                  <a:srgbClr val="C00000"/>
                </a:solidFill>
                <a:latin typeface="Constantia" pitchFamily="18" charset="0"/>
              </a:rPr>
              <a:t> </a:t>
            </a:r>
            <a:r>
              <a:rPr lang="en-US" sz="2400" b="1" dirty="0">
                <a:solidFill>
                  <a:srgbClr val="002060"/>
                </a:solidFill>
                <a:latin typeface="Constantia" pitchFamily="18" charset="0"/>
              </a:rPr>
              <a:t>–</a:t>
            </a:r>
            <a:r>
              <a:rPr lang="kk-KZ" sz="2400" dirty="0">
                <a:latin typeface="Constantia" pitchFamily="18" charset="0"/>
              </a:rPr>
              <a:t> </a:t>
            </a:r>
            <a:r>
              <a:rPr lang="kk-KZ" sz="2400" dirty="0">
                <a:solidFill>
                  <a:srgbClr val="002060"/>
                </a:solidFill>
                <a:latin typeface="Constantia" pitchFamily="18" charset="0"/>
              </a:rPr>
              <a:t>бұл тірек өзіне бекітілген дененің екі (жазық ж</a:t>
            </a:r>
            <a:r>
              <a:rPr lang="en-US" sz="2400" dirty="0">
                <a:solidFill>
                  <a:srgbClr val="002060"/>
                </a:solidFill>
                <a:latin typeface="Constantia" pitchFamily="18" charset="0"/>
              </a:rPr>
              <a:t>ə</a:t>
            </a:r>
            <a:r>
              <a:rPr lang="kk-KZ" sz="2400" dirty="0">
                <a:solidFill>
                  <a:srgbClr val="002060"/>
                </a:solidFill>
                <a:latin typeface="Constantia" pitchFamily="18" charset="0"/>
              </a:rPr>
              <a:t>не тік) бағытта қозғалуына ж</a:t>
            </a:r>
            <a:r>
              <a:rPr lang="en-US" sz="2400" dirty="0">
                <a:solidFill>
                  <a:srgbClr val="002060"/>
                </a:solidFill>
                <a:latin typeface="Constantia" pitchFamily="18" charset="0"/>
              </a:rPr>
              <a:t>ə</a:t>
            </a:r>
            <a:r>
              <a:rPr lang="kk-KZ" sz="2400" dirty="0">
                <a:solidFill>
                  <a:srgbClr val="002060"/>
                </a:solidFill>
                <a:latin typeface="Constantia" pitchFamily="18" charset="0"/>
              </a:rPr>
              <a:t>не дененің тірекке қарағанда бұрылуына мүмкіндік бермейді.</a:t>
            </a:r>
            <a:endParaRPr lang="ru-RU" sz="2400" dirty="0">
              <a:solidFill>
                <a:srgbClr val="002060"/>
              </a:solidFill>
              <a:latin typeface="Constantia" pitchFamily="18" charset="0"/>
            </a:endParaRPr>
          </a:p>
        </p:txBody>
      </p:sp>
      <p:sp>
        <p:nvSpPr>
          <p:cNvPr id="18" name="Прямоугольник 17">
            <a:extLst>
              <a:ext uri="{FF2B5EF4-FFF2-40B4-BE49-F238E27FC236}">
                <a16:creationId xmlns:a16="http://schemas.microsoft.com/office/drawing/2014/main" id="{0D712B26-9BD5-4D31-AC96-FB7F425EEE95}"/>
              </a:ext>
            </a:extLst>
          </p:cNvPr>
          <p:cNvSpPr/>
          <p:nvPr/>
        </p:nvSpPr>
        <p:spPr>
          <a:xfrm>
            <a:off x="753986" y="4725144"/>
            <a:ext cx="7801052" cy="1323439"/>
          </a:xfrm>
          <a:prstGeom prst="rect">
            <a:avLst/>
          </a:prstGeom>
        </p:spPr>
        <p:txBody>
          <a:bodyPr wrap="square">
            <a:spAutoFit/>
          </a:bodyPr>
          <a:lstStyle/>
          <a:p>
            <a:pPr algn="just" eaLnBrk="1" hangingPunct="1">
              <a:defRPr/>
            </a:pPr>
            <a:r>
              <a:rPr lang="ru-RU" sz="2000" dirty="0" err="1">
                <a:solidFill>
                  <a:srgbClr val="002060"/>
                </a:solidFill>
                <a:latin typeface="Constantia" pitchFamily="18" charset="0"/>
              </a:rPr>
              <a:t>Жазық қатаң бекітпеде</a:t>
            </a:r>
            <a:r>
              <a:rPr lang="ru-RU" sz="2000" dirty="0">
                <a:solidFill>
                  <a:srgbClr val="002060"/>
                </a:solidFill>
                <a:latin typeface="Constantia" pitchFamily="18" charset="0"/>
              </a:rPr>
              <a:t> </a:t>
            </a:r>
            <a:r>
              <a:rPr lang="ru-RU" sz="2000" b="1" i="1" dirty="0" err="1">
                <a:solidFill>
                  <a:srgbClr val="C00000"/>
                </a:solidFill>
                <a:latin typeface="Constantia" pitchFamily="18" charset="0"/>
              </a:rPr>
              <a:t>үш тірек</a:t>
            </a:r>
            <a:r>
              <a:rPr lang="ru-RU" sz="2000" b="1" i="1" dirty="0">
                <a:solidFill>
                  <a:srgbClr val="C00000"/>
                </a:solidFill>
                <a:latin typeface="Constantia" pitchFamily="18" charset="0"/>
              </a:rPr>
              <a:t> </a:t>
            </a:r>
            <a:r>
              <a:rPr lang="ru-RU" sz="2000" b="1" i="1" dirty="0" err="1">
                <a:solidFill>
                  <a:srgbClr val="C00000"/>
                </a:solidFill>
                <a:latin typeface="Constantia" pitchFamily="18" charset="0"/>
              </a:rPr>
              <a:t>реакциясы</a:t>
            </a:r>
            <a:r>
              <a:rPr lang="ru-RU" sz="2000" i="1" dirty="0">
                <a:solidFill>
                  <a:srgbClr val="C00000"/>
                </a:solidFill>
                <a:latin typeface="Constantia" pitchFamily="18" charset="0"/>
              </a:rPr>
              <a:t> </a:t>
            </a:r>
            <a:r>
              <a:rPr lang="ru-RU" sz="2000" dirty="0" err="1">
                <a:solidFill>
                  <a:srgbClr val="002060"/>
                </a:solidFill>
                <a:latin typeface="Constantia" pitchFamily="18" charset="0"/>
              </a:rPr>
              <a:t>анықталады</a:t>
            </a:r>
            <a:r>
              <a:rPr lang="en-US" sz="2000" dirty="0">
                <a:solidFill>
                  <a:srgbClr val="002060"/>
                </a:solidFill>
                <a:latin typeface="Constantia" pitchFamily="18" charset="0"/>
              </a:rPr>
              <a:t>:</a:t>
            </a:r>
            <a:r>
              <a:rPr lang="en-US" sz="2000" i="1" dirty="0">
                <a:solidFill>
                  <a:srgbClr val="C00000"/>
                </a:solidFill>
                <a:latin typeface="Constantia" pitchFamily="18" charset="0"/>
              </a:rPr>
              <a:t> </a:t>
            </a:r>
            <a:r>
              <a:rPr lang="kk-KZ" sz="2000" dirty="0">
                <a:solidFill>
                  <a:srgbClr val="002060"/>
                </a:solidFill>
                <a:latin typeface="Constantia" pitchFamily="18" charset="0"/>
              </a:rPr>
              <a:t>тік бағытта - </a:t>
            </a:r>
            <a:r>
              <a:rPr lang="en-US" sz="2000" b="1" i="1" dirty="0">
                <a:solidFill>
                  <a:srgbClr val="002060"/>
                </a:solidFill>
                <a:latin typeface="Constantia" pitchFamily="18" charset="0"/>
              </a:rPr>
              <a:t>R</a:t>
            </a:r>
            <a:r>
              <a:rPr lang="kk-KZ" sz="2000" b="1" i="1" baseline="-25000" dirty="0">
                <a:solidFill>
                  <a:srgbClr val="002060"/>
                </a:solidFill>
                <a:latin typeface="Constantia" pitchFamily="18" charset="0"/>
              </a:rPr>
              <a:t>А</a:t>
            </a:r>
            <a:r>
              <a:rPr lang="kk-KZ" sz="2000" b="1" dirty="0">
                <a:solidFill>
                  <a:srgbClr val="002060"/>
                </a:solidFill>
                <a:latin typeface="Constantia" pitchFamily="18" charset="0"/>
              </a:rPr>
              <a:t>, горизанталь бағытта - </a:t>
            </a:r>
            <a:r>
              <a:rPr lang="kk-KZ" sz="2000" b="1" i="1" dirty="0">
                <a:solidFill>
                  <a:srgbClr val="002060"/>
                </a:solidFill>
                <a:latin typeface="Constantia" pitchFamily="18" charset="0"/>
              </a:rPr>
              <a:t>Н</a:t>
            </a:r>
            <a:r>
              <a:rPr lang="kk-KZ" sz="2000" b="1" i="1" baseline="-25000" dirty="0">
                <a:solidFill>
                  <a:srgbClr val="002060"/>
                </a:solidFill>
                <a:latin typeface="Constantia" pitchFamily="18" charset="0"/>
              </a:rPr>
              <a:t>А</a:t>
            </a:r>
            <a:r>
              <a:rPr lang="en-US" sz="2000" b="1" i="1" baseline="-25000" dirty="0">
                <a:solidFill>
                  <a:srgbClr val="002060"/>
                </a:solidFill>
                <a:latin typeface="Constantia" pitchFamily="18" charset="0"/>
              </a:rPr>
              <a:t> </a:t>
            </a:r>
            <a:r>
              <a:rPr lang="ru-RU" sz="2000" dirty="0" err="1">
                <a:solidFill>
                  <a:srgbClr val="002060"/>
                </a:solidFill>
                <a:latin typeface="Constantia" pitchFamily="18" charset="0"/>
              </a:rPr>
              <a:t>және</a:t>
            </a:r>
            <a:r>
              <a:rPr lang="ru-RU" sz="2000" dirty="0">
                <a:solidFill>
                  <a:srgbClr val="002060"/>
                </a:solidFill>
                <a:latin typeface="Constantia" pitchFamily="18" charset="0"/>
              </a:rPr>
              <a:t>  </a:t>
            </a:r>
            <a:r>
              <a:rPr lang="en-US" sz="2000" i="1" dirty="0">
                <a:solidFill>
                  <a:srgbClr val="002060"/>
                </a:solidFill>
                <a:latin typeface="Constantia" pitchFamily="18" charset="0"/>
              </a:rPr>
              <a:t>M</a:t>
            </a:r>
            <a:r>
              <a:rPr lang="en-US" sz="2000" i="1" baseline="-25000" dirty="0">
                <a:solidFill>
                  <a:srgbClr val="002060"/>
                </a:solidFill>
                <a:latin typeface="Constantia" pitchFamily="18" charset="0"/>
              </a:rPr>
              <a:t>A </a:t>
            </a:r>
            <a:r>
              <a:rPr lang="kk-KZ" sz="2000" i="1" baseline="-25000" dirty="0">
                <a:solidFill>
                  <a:srgbClr val="002060"/>
                </a:solidFill>
                <a:latin typeface="Constantia" pitchFamily="18" charset="0"/>
              </a:rPr>
              <a:t> </a:t>
            </a:r>
            <a:r>
              <a:rPr lang="ru-RU" sz="2000" dirty="0" err="1">
                <a:solidFill>
                  <a:srgbClr val="002060"/>
                </a:solidFill>
                <a:latin typeface="Constantia" pitchFamily="18" charset="0"/>
              </a:rPr>
              <a:t>бекітпе</a:t>
            </a:r>
            <a:r>
              <a:rPr lang="ru-RU" sz="2000" dirty="0">
                <a:solidFill>
                  <a:srgbClr val="002060"/>
                </a:solidFill>
                <a:latin typeface="Constantia" pitchFamily="18" charset="0"/>
              </a:rPr>
              <a:t> </a:t>
            </a:r>
            <a:r>
              <a:rPr lang="ru-RU" sz="2000" dirty="0" err="1">
                <a:solidFill>
                  <a:srgbClr val="002060"/>
                </a:solidFill>
                <a:latin typeface="Constantia" pitchFamily="18" charset="0"/>
              </a:rPr>
              <a:t>моменті</a:t>
            </a:r>
            <a:r>
              <a:rPr lang="ru-RU" sz="2000" dirty="0">
                <a:solidFill>
                  <a:srgbClr val="002060"/>
                </a:solidFill>
                <a:latin typeface="Constantia" pitchFamily="18" charset="0"/>
              </a:rPr>
              <a:t>. </a:t>
            </a:r>
            <a:r>
              <a:rPr lang="ru-RU" sz="2000" dirty="0" err="1">
                <a:solidFill>
                  <a:srgbClr val="002060"/>
                </a:solidFill>
                <a:latin typeface="Constantia" pitchFamily="18" charset="0"/>
              </a:rPr>
              <a:t>Бұл</a:t>
            </a:r>
            <a:r>
              <a:rPr lang="ru-RU" sz="2000" dirty="0">
                <a:solidFill>
                  <a:srgbClr val="002060"/>
                </a:solidFill>
                <a:latin typeface="Constantia" pitchFamily="18" charset="0"/>
              </a:rPr>
              <a:t> </a:t>
            </a:r>
            <a:r>
              <a:rPr lang="ru-RU" sz="2000" dirty="0" err="1">
                <a:solidFill>
                  <a:srgbClr val="002060"/>
                </a:solidFill>
                <a:latin typeface="Constantia" pitchFamily="18" charset="0"/>
              </a:rPr>
              <a:t>реакциялардың</a:t>
            </a:r>
            <a:r>
              <a:rPr lang="ru-RU" sz="2000" dirty="0">
                <a:solidFill>
                  <a:srgbClr val="002060"/>
                </a:solidFill>
                <a:latin typeface="Constantia" pitchFamily="18" charset="0"/>
              </a:rPr>
              <a:t> </a:t>
            </a:r>
            <a:r>
              <a:rPr lang="ru-RU" sz="2000" dirty="0" err="1">
                <a:solidFill>
                  <a:srgbClr val="002060"/>
                </a:solidFill>
                <a:latin typeface="Constantia" pitchFamily="18" charset="0"/>
              </a:rPr>
              <a:t>бағыттары</a:t>
            </a:r>
            <a:r>
              <a:rPr lang="ru-RU" sz="2000" dirty="0">
                <a:solidFill>
                  <a:srgbClr val="002060"/>
                </a:solidFill>
                <a:latin typeface="Constantia" pitchFamily="18" charset="0"/>
              </a:rPr>
              <a:t> мен </a:t>
            </a:r>
            <a:r>
              <a:rPr lang="ru-RU" sz="2000" dirty="0" err="1">
                <a:solidFill>
                  <a:srgbClr val="002060"/>
                </a:solidFill>
                <a:latin typeface="Constantia" pitchFamily="18" charset="0"/>
              </a:rPr>
              <a:t>шамалары</a:t>
            </a:r>
            <a:r>
              <a:rPr lang="ru-RU" sz="2000" dirty="0">
                <a:solidFill>
                  <a:srgbClr val="002060"/>
                </a:solidFill>
                <a:latin typeface="Constantia" pitchFamily="18" charset="0"/>
              </a:rPr>
              <a:t> </a:t>
            </a:r>
            <a:r>
              <a:rPr lang="ru-RU" sz="2000" dirty="0" err="1">
                <a:solidFill>
                  <a:srgbClr val="002060"/>
                </a:solidFill>
                <a:latin typeface="Constantia" pitchFamily="18" charset="0"/>
              </a:rPr>
              <a:t>алдын</a:t>
            </a:r>
            <a:r>
              <a:rPr lang="ru-RU" sz="2000" dirty="0">
                <a:solidFill>
                  <a:srgbClr val="002060"/>
                </a:solidFill>
                <a:latin typeface="Constantia" pitchFamily="18" charset="0"/>
              </a:rPr>
              <a:t>-ала </a:t>
            </a:r>
            <a:r>
              <a:rPr lang="ru-RU" sz="2000" dirty="0" err="1">
                <a:solidFill>
                  <a:srgbClr val="002060"/>
                </a:solidFill>
                <a:latin typeface="Constantia" pitchFamily="18" charset="0"/>
              </a:rPr>
              <a:t>белгісіз</a:t>
            </a:r>
            <a:r>
              <a:rPr lang="ru-RU" sz="2000" dirty="0">
                <a:solidFill>
                  <a:srgbClr val="002060"/>
                </a:solidFill>
                <a:latin typeface="Constantia" pitchFamily="18" charset="0"/>
              </a:rPr>
              <a:t> </a:t>
            </a:r>
            <a:r>
              <a:rPr lang="ru-RU" sz="2000" dirty="0" err="1">
                <a:solidFill>
                  <a:srgbClr val="002060"/>
                </a:solidFill>
                <a:latin typeface="Constantia" pitchFamily="18" charset="0"/>
              </a:rPr>
              <a:t>болады</a:t>
            </a:r>
            <a:endParaRPr lang="ru-RU" sz="2000" dirty="0">
              <a:solidFill>
                <a:srgbClr val="002060"/>
              </a:solidFill>
              <a:latin typeface="Constantia" pitchFamily="18" charset="0"/>
            </a:endParaRPr>
          </a:p>
        </p:txBody>
      </p:sp>
      <p:pic>
        <p:nvPicPr>
          <p:cNvPr id="16390" name="Рисунок 2">
            <a:extLst>
              <a:ext uri="{FF2B5EF4-FFF2-40B4-BE49-F238E27FC236}">
                <a16:creationId xmlns:a16="http://schemas.microsoft.com/office/drawing/2014/main" id="{CB4DF6FD-38B9-4221-9AD7-DF123B06914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71538" y="1900251"/>
            <a:ext cx="7624651" cy="2367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1" name="TextBox 4">
            <a:extLst>
              <a:ext uri="{FF2B5EF4-FFF2-40B4-BE49-F238E27FC236}">
                <a16:creationId xmlns:a16="http://schemas.microsoft.com/office/drawing/2014/main" id="{15AC11C9-D139-4A9D-8494-DA4A9674418C}"/>
              </a:ext>
            </a:extLst>
          </p:cNvPr>
          <p:cNvSpPr txBox="1">
            <a:spLocks noChangeArrowheads="1"/>
          </p:cNvSpPr>
          <p:nvPr/>
        </p:nvSpPr>
        <p:spPr bwMode="auto">
          <a:xfrm>
            <a:off x="6826250" y="5639544"/>
            <a:ext cx="1857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ru-RU" altLang="ru-RU" sz="1800">
              <a:latin typeface="Arial" panose="020B0604020202020204" pitchFamily="34" charset="0"/>
            </a:endParaRPr>
          </a:p>
        </p:txBody>
      </p:sp>
      <p:cxnSp>
        <p:nvCxnSpPr>
          <p:cNvPr id="12" name="Прямая со стрелкой 11">
            <a:extLst>
              <a:ext uri="{FF2B5EF4-FFF2-40B4-BE49-F238E27FC236}">
                <a16:creationId xmlns:a16="http://schemas.microsoft.com/office/drawing/2014/main" id="{3DB39EFA-44DF-4508-9A0B-9AE5B67D454A}"/>
              </a:ext>
            </a:extLst>
          </p:cNvPr>
          <p:cNvCxnSpPr/>
          <p:nvPr/>
        </p:nvCxnSpPr>
        <p:spPr>
          <a:xfrm>
            <a:off x="2123728" y="5067255"/>
            <a:ext cx="28733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Прямая со стрелкой 13">
            <a:extLst>
              <a:ext uri="{FF2B5EF4-FFF2-40B4-BE49-F238E27FC236}">
                <a16:creationId xmlns:a16="http://schemas.microsoft.com/office/drawing/2014/main" id="{BDF8F2D0-E143-43A7-AD0C-CDC658F8D184}"/>
              </a:ext>
            </a:extLst>
          </p:cNvPr>
          <p:cNvCxnSpPr/>
          <p:nvPr/>
        </p:nvCxnSpPr>
        <p:spPr>
          <a:xfrm>
            <a:off x="5796136" y="5085184"/>
            <a:ext cx="28892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anim calcmode="lin" valueType="num">
                                      <p:cBhvr>
                                        <p:cTn id="8" dur="2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2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2000"/>
                            </p:stCondLst>
                            <p:childTnLst>
                              <p:par>
                                <p:cTn id="11" presetID="21" presetClass="entr" presetSubtype="8" fill="hold" nodeType="afterEffect">
                                  <p:stCondLst>
                                    <p:cond delay="0"/>
                                  </p:stCondLst>
                                  <p:childTnLst>
                                    <p:set>
                                      <p:cBhvr>
                                        <p:cTn id="12" dur="1" fill="hold">
                                          <p:stCondLst>
                                            <p:cond delay="0"/>
                                          </p:stCondLst>
                                        </p:cTn>
                                        <p:tgtEl>
                                          <p:spTgt spid="18">
                                            <p:txEl>
                                              <p:pRg st="0" end="0"/>
                                            </p:txEl>
                                          </p:spTgt>
                                        </p:tgtEl>
                                        <p:attrNameLst>
                                          <p:attrName>style.visibility</p:attrName>
                                        </p:attrNameLst>
                                      </p:cBhvr>
                                      <p:to>
                                        <p:strVal val="visible"/>
                                      </p:to>
                                    </p:set>
                                    <p:animEffect transition="in" filter="wheel(8)">
                                      <p:cBhvr>
                                        <p:cTn id="13" dur="20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6C89186B-3601-4404-A629-17C08744407E}"/>
                  </a:ext>
                </a:extLst>
              </p:cNvPr>
              <p:cNvSpPr txBox="1"/>
              <p:nvPr/>
            </p:nvSpPr>
            <p:spPr>
              <a:xfrm>
                <a:off x="971600" y="404664"/>
                <a:ext cx="7704856" cy="4908588"/>
              </a:xfrm>
              <a:prstGeom prst="rect">
                <a:avLst/>
              </a:prstGeom>
              <a:noFill/>
            </p:spPr>
            <p:txBody>
              <a:bodyPr wrap="square">
                <a:spAutoFit/>
              </a:bodyPr>
              <a:lstStyle/>
              <a:p>
                <a:pPr indent="288290" algn="just"/>
                <a:r>
                  <a:rPr lang="en-US" sz="2000" dirty="0">
                    <a:effectLst/>
                    <a:latin typeface="Constantia" panose="02030602050306030303" pitchFamily="18" charset="0"/>
                    <a:ea typeface="Times New Roman" panose="02020603050405020304" pitchFamily="18" charset="0"/>
                  </a:rPr>
                  <a:t>А </a:t>
                </a:r>
                <a:r>
                  <a:rPr lang="en-US" sz="2000" dirty="0" err="1">
                    <a:effectLst/>
                    <a:latin typeface="Constantia" panose="02030602050306030303" pitchFamily="18" charset="0"/>
                    <a:ea typeface="Times New Roman" panose="02020603050405020304" pitchFamily="18" charset="0"/>
                  </a:rPr>
                  <a:t>және</a:t>
                </a:r>
                <a:r>
                  <a:rPr lang="en-US" sz="2000" dirty="0">
                    <a:effectLst/>
                    <a:latin typeface="Constantia" panose="02030602050306030303" pitchFamily="18" charset="0"/>
                    <a:ea typeface="Times New Roman" panose="02020603050405020304" pitchFamily="18" charset="0"/>
                  </a:rPr>
                  <a:t> В </a:t>
                </a:r>
                <a:r>
                  <a:rPr lang="en-US" sz="2000" dirty="0" err="1">
                    <a:effectLst/>
                    <a:latin typeface="Constantia" panose="02030602050306030303" pitchFamily="18" charset="0"/>
                    <a:ea typeface="Times New Roman" panose="02020603050405020304" pitchFamily="18" charset="0"/>
                  </a:rPr>
                  <a:t>нүктелерінің</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𝑟</m:t>
                            </m:r>
                          </m:e>
                        </m:acc>
                      </m:e>
                      <m:sub>
                        <m:r>
                          <a:rPr lang="en-US" sz="2000" i="1">
                            <a:effectLst/>
                            <a:latin typeface="Cambria Math" panose="02040503050406030204" pitchFamily="18" charset="0"/>
                            <a:ea typeface="Times New Roman" panose="02020603050405020304" pitchFamily="18" charset="0"/>
                          </a:rPr>
                          <m:t>𝐴</m:t>
                        </m:r>
                      </m:sub>
                    </m:sSub>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және</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𝑟</m:t>
                            </m:r>
                          </m:e>
                        </m:acc>
                      </m:e>
                      <m:sub>
                        <m:r>
                          <a:rPr lang="en-US" sz="2000" i="1">
                            <a:effectLst/>
                            <a:latin typeface="Cambria Math" panose="02040503050406030204" pitchFamily="18" charset="0"/>
                            <a:ea typeface="Times New Roman" panose="02020603050405020304" pitchFamily="18" charset="0"/>
                          </a:rPr>
                          <m:t>𝐵</m:t>
                        </m:r>
                      </m:sub>
                    </m:sSub>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радиус-векторларын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жүргізіп</a:t>
                </a:r>
                <a:r>
                  <a:rPr lang="en-US" sz="2000" dirty="0">
                    <a:effectLst/>
                    <a:latin typeface="Constantia" panose="02030602050306030303" pitchFamily="18" charset="0"/>
                    <a:ea typeface="Times New Roman" panose="02020603050405020304" pitchFamily="18" charset="0"/>
                  </a:rPr>
                  <a:t>, А-</a:t>
                </a:r>
                <a:r>
                  <a:rPr lang="en-US" sz="2000" dirty="0" err="1">
                    <a:effectLst/>
                    <a:latin typeface="Constantia" panose="02030602050306030303" pitchFamily="18" charset="0"/>
                    <a:ea typeface="Times New Roman" panose="02020603050405020304" pitchFamily="18" charset="0"/>
                  </a:rPr>
                  <a:t>дан</a:t>
                </a:r>
                <a:r>
                  <a:rPr lang="en-US" sz="2000" dirty="0">
                    <a:effectLst/>
                    <a:latin typeface="Constantia" panose="02030602050306030303" pitchFamily="18" charset="0"/>
                    <a:ea typeface="Times New Roman" panose="02020603050405020304" pitchFamily="18" charset="0"/>
                  </a:rPr>
                  <a:t> В-</a:t>
                </a:r>
                <a:r>
                  <a:rPr lang="en-US" sz="2000" dirty="0" err="1">
                    <a:effectLst/>
                    <a:latin typeface="Constantia" panose="02030602050306030303" pitchFamily="18" charset="0"/>
                    <a:ea typeface="Times New Roman" panose="02020603050405020304" pitchFamily="18" charset="0"/>
                  </a:rPr>
                  <a:t>ға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жүргізілген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векторды</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𝜌</m:t>
                        </m:r>
                      </m:e>
                    </m:acc>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деп</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белгілейік</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Сонда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суреттен</a:t>
                </a:r>
                <a:r>
                  <a:rPr lang="en-US" sz="2000" dirty="0">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𝑟</m:t>
                            </m:r>
                          </m:e>
                        </m:acc>
                      </m:e>
                      <m:sub>
                        <m:r>
                          <a:rPr lang="en-US" sz="2000" i="1">
                            <a:effectLst/>
                            <a:latin typeface="Cambria Math" panose="02040503050406030204" pitchFamily="18" charset="0"/>
                            <a:ea typeface="Times New Roman" panose="02020603050405020304" pitchFamily="18" charset="0"/>
                          </a:rPr>
                          <m:t>𝐵</m:t>
                        </m:r>
                      </m:sub>
                    </m:sSub>
                    <m:r>
                      <a:rPr lang="en-US" sz="2000" i="1">
                        <a:effectLst/>
                        <a:latin typeface="Cambria Math" panose="02040503050406030204" pitchFamily="18" charset="0"/>
                        <a:ea typeface="Times New Roman" panose="02020603050405020304" pitchFamily="18" charset="0"/>
                      </a:rPr>
                      <m:t>=</m:t>
                    </m:r>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𝑟</m:t>
                            </m:r>
                          </m:e>
                        </m:acc>
                      </m:e>
                      <m:sub>
                        <m:r>
                          <a:rPr lang="en-US" sz="2000" i="1">
                            <a:effectLst/>
                            <a:latin typeface="Cambria Math" panose="02040503050406030204" pitchFamily="18" charset="0"/>
                            <a:ea typeface="Times New Roman" panose="02020603050405020304" pitchFamily="18" charset="0"/>
                          </a:rPr>
                          <m:t>𝐴</m:t>
                        </m:r>
                      </m:sub>
                    </m:sSub>
                    <m:r>
                      <a:rPr lang="en-US" sz="2000" i="1">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𝜌</m:t>
                        </m:r>
                      </m:e>
                    </m:acc>
                  </m:oMath>
                </a14:m>
                <a:r>
                  <a:rPr lang="en-US" sz="2000" dirty="0">
                    <a:effectLst/>
                    <a:latin typeface="Constantia" panose="02030602050306030303" pitchFamily="18" charset="0"/>
                    <a:ea typeface="Times New Roman" panose="02020603050405020304" pitchFamily="18" charset="0"/>
                  </a:rPr>
                  <a:t>				(9.2)</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err="1">
                    <a:effectLst/>
                    <a:latin typeface="Constantia" panose="02030602050306030303" pitchFamily="18" charset="0"/>
                    <a:ea typeface="Times New Roman" panose="02020603050405020304" pitchFamily="18" charset="0"/>
                  </a:rPr>
                  <a:t>Енді</a:t>
                </a:r>
                <a:r>
                  <a:rPr lang="en-US" sz="2000" dirty="0">
                    <a:effectLst/>
                    <a:latin typeface="Constantia" panose="02030602050306030303" pitchFamily="18" charset="0"/>
                    <a:ea typeface="Times New Roman" panose="02020603050405020304" pitchFamily="18" charset="0"/>
                  </a:rPr>
                  <a:t> (9.2) </a:t>
                </a:r>
                <a:r>
                  <a:rPr lang="en-US" sz="2000" dirty="0" err="1">
                    <a:effectLst/>
                    <a:latin typeface="Constantia" panose="02030602050306030303" pitchFamily="18" charset="0"/>
                    <a:ea typeface="Times New Roman" panose="02020603050405020304" pitchFamily="18" charset="0"/>
                  </a:rPr>
                  <a:t>теңдеуінен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уақыт</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бойынша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бірінші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туынды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аламыз</a:t>
                </a:r>
                <a:r>
                  <a:rPr lang="en-US" sz="2000" dirty="0">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r"/>
                <a14:m>
                  <m:oMath xmlns:m="http://schemas.openxmlformats.org/officeDocument/2006/math">
                    <m:f>
                      <m:fPr>
                        <m:ctrlPr>
                          <a:rPr lang="ru-RU" sz="2000" i="1">
                            <a:effectLst/>
                            <a:latin typeface="Cambria Math" panose="02040503050406030204" pitchFamily="18" charset="0"/>
                            <a:ea typeface="Times New Roman" panose="02020603050405020304" pitchFamily="18" charset="0"/>
                          </a:rPr>
                        </m:ctrlPr>
                      </m:fPr>
                      <m:num>
                        <m:r>
                          <a:rPr lang="en-US" sz="2000" i="1">
                            <a:effectLst/>
                            <a:latin typeface="Cambria Math" panose="02040503050406030204" pitchFamily="18" charset="0"/>
                            <a:ea typeface="Times New Roman" panose="02020603050405020304" pitchFamily="18" charset="0"/>
                          </a:rPr>
                          <m:t>𝑑</m:t>
                        </m:r>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𝑟</m:t>
                                </m:r>
                              </m:e>
                            </m:acc>
                          </m:e>
                          <m:sub>
                            <m:r>
                              <a:rPr lang="en-US" sz="2000" i="1">
                                <a:effectLst/>
                                <a:latin typeface="Cambria Math" panose="02040503050406030204" pitchFamily="18" charset="0"/>
                                <a:ea typeface="Times New Roman" panose="02020603050405020304" pitchFamily="18" charset="0"/>
                              </a:rPr>
                              <m:t>𝐵</m:t>
                            </m:r>
                          </m:sub>
                        </m:sSub>
                      </m:num>
                      <m:den>
                        <m:r>
                          <a:rPr lang="en-US" sz="2000" i="1">
                            <a:effectLst/>
                            <a:latin typeface="Cambria Math" panose="02040503050406030204" pitchFamily="18" charset="0"/>
                            <a:ea typeface="Times New Roman" panose="02020603050405020304" pitchFamily="18" charset="0"/>
                          </a:rPr>
                          <m:t>𝑑𝑡</m:t>
                        </m:r>
                      </m:den>
                    </m:f>
                    <m:r>
                      <a:rPr lang="en-US" sz="2000" i="1">
                        <a:effectLst/>
                        <a:latin typeface="Cambria Math" panose="02040503050406030204" pitchFamily="18" charset="0"/>
                        <a:ea typeface="Times New Roman" panose="02020603050405020304" pitchFamily="18" charset="0"/>
                      </a:rPr>
                      <m:t>=</m:t>
                    </m:r>
                    <m:f>
                      <m:fPr>
                        <m:ctrlPr>
                          <a:rPr lang="ru-RU" sz="2000" i="1">
                            <a:effectLst/>
                            <a:latin typeface="Cambria Math" panose="02040503050406030204" pitchFamily="18" charset="0"/>
                            <a:ea typeface="Times New Roman" panose="02020603050405020304" pitchFamily="18" charset="0"/>
                          </a:rPr>
                        </m:ctrlPr>
                      </m:fPr>
                      <m:num>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𝑟</m:t>
                                </m:r>
                              </m:e>
                            </m:acc>
                          </m:e>
                          <m:sub>
                            <m:r>
                              <a:rPr lang="en-US" sz="2000" i="1">
                                <a:effectLst/>
                                <a:latin typeface="Cambria Math" panose="02040503050406030204" pitchFamily="18" charset="0"/>
                                <a:ea typeface="Times New Roman" panose="02020603050405020304" pitchFamily="18" charset="0"/>
                              </a:rPr>
                              <m:t>𝐴</m:t>
                            </m:r>
                          </m:sub>
                        </m:sSub>
                      </m:num>
                      <m:den>
                        <m:r>
                          <a:rPr lang="en-US" sz="2000" i="1">
                            <a:effectLst/>
                            <a:latin typeface="Cambria Math" panose="02040503050406030204" pitchFamily="18" charset="0"/>
                            <a:ea typeface="Times New Roman" panose="02020603050405020304" pitchFamily="18" charset="0"/>
                          </a:rPr>
                          <m:t>𝑑𝑡</m:t>
                        </m:r>
                      </m:den>
                    </m:f>
                    <m:r>
                      <a:rPr lang="en-US" sz="2000" i="1">
                        <a:effectLst/>
                        <a:latin typeface="Cambria Math" panose="02040503050406030204" pitchFamily="18" charset="0"/>
                        <a:ea typeface="Times New Roman" panose="02020603050405020304" pitchFamily="18" charset="0"/>
                      </a:rPr>
                      <m:t>+</m:t>
                    </m:r>
                    <m:f>
                      <m:fPr>
                        <m:ctrlPr>
                          <a:rPr lang="ru-RU" sz="2000" i="1">
                            <a:effectLst/>
                            <a:latin typeface="Cambria Math" panose="02040503050406030204" pitchFamily="18" charset="0"/>
                            <a:ea typeface="Times New Roman" panose="02020603050405020304" pitchFamily="18" charset="0"/>
                          </a:rPr>
                        </m:ctrlPr>
                      </m:fPr>
                      <m:num>
                        <m:r>
                          <a:rPr lang="en-US" sz="2000" i="1">
                            <a:effectLst/>
                            <a:latin typeface="Cambria Math" panose="02040503050406030204" pitchFamily="18" charset="0"/>
                            <a:ea typeface="Times New Roman" panose="02020603050405020304" pitchFamily="18" charset="0"/>
                          </a:rPr>
                          <m:t>𝑑</m:t>
                        </m:r>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𝜌</m:t>
                            </m:r>
                          </m:e>
                        </m:acc>
                      </m:num>
                      <m:den>
                        <m:r>
                          <a:rPr lang="en-US" sz="2000" i="1">
                            <a:effectLst/>
                            <a:latin typeface="Cambria Math" panose="02040503050406030204" pitchFamily="18" charset="0"/>
                            <a:ea typeface="Times New Roman" panose="02020603050405020304" pitchFamily="18" charset="0"/>
                          </a:rPr>
                          <m:t>𝑑𝑡</m:t>
                        </m:r>
                      </m:den>
                    </m:f>
                    <m:r>
                      <a:rPr lang="en-US" sz="2000" i="1">
                        <a:effectLst/>
                        <a:latin typeface="Cambria Math" panose="02040503050406030204" pitchFamily="18" charset="0"/>
                        <a:ea typeface="Times New Roman" panose="02020603050405020304" pitchFamily="18" charset="0"/>
                      </a:rPr>
                      <m:t>.</m:t>
                    </m:r>
                  </m:oMath>
                </a14:m>
                <a:r>
                  <a:rPr lang="en-US" sz="2000" dirty="0">
                    <a:effectLst/>
                    <a:latin typeface="Constantia" panose="02030602050306030303" pitchFamily="18" charset="0"/>
                    <a:ea typeface="Times New Roman" panose="02020603050405020304" pitchFamily="18" charset="0"/>
                  </a:rPr>
                  <a:t>			(9.3)</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err="1">
                    <a:effectLst/>
                    <a:latin typeface="Constantia" panose="02030602050306030303" pitchFamily="18" charset="0"/>
                    <a:ea typeface="Times New Roman" panose="02020603050405020304" pitchFamily="18" charset="0"/>
                  </a:rPr>
                  <a:t>Жазық</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қима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қозғалған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кезде</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𝜌</m:t>
                        </m:r>
                      </m:e>
                    </m:acc>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векторының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модулі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тұрақты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ал</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бағыты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өзгеретін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болғандықтан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осы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вектордан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уақыт</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бойынша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алынған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туынды</a:t>
                </a:r>
                <a:r>
                  <a:rPr lang="en-US" sz="2000" dirty="0">
                    <a:effectLst/>
                    <a:latin typeface="Constantia" panose="02030602050306030303" pitchFamily="18" charset="0"/>
                    <a:ea typeface="Times New Roman" panose="02020603050405020304" pitchFamily="18" charset="0"/>
                  </a:rPr>
                  <a:t> В </a:t>
                </a:r>
                <a:r>
                  <a:rPr lang="en-US" sz="2000" dirty="0" err="1">
                    <a:effectLst/>
                    <a:latin typeface="Constantia" panose="02030602050306030303" pitchFamily="18" charset="0"/>
                    <a:ea typeface="Times New Roman" panose="02020603050405020304" pitchFamily="18" charset="0"/>
                  </a:rPr>
                  <a:t>нүктесінің</a:t>
                </a:r>
                <a:r>
                  <a:rPr lang="en-US" sz="2000" dirty="0">
                    <a:effectLst/>
                    <a:latin typeface="Constantia" panose="02030602050306030303" pitchFamily="18" charset="0"/>
                    <a:ea typeface="Times New Roman" panose="02020603050405020304" pitchFamily="18" charset="0"/>
                  </a:rPr>
                  <a:t> А </a:t>
                </a:r>
                <a:r>
                  <a:rPr lang="en-US" sz="2000" dirty="0" err="1">
                    <a:effectLst/>
                    <a:latin typeface="Constantia" panose="02030602050306030303" pitchFamily="18" charset="0"/>
                    <a:ea typeface="Times New Roman" panose="02020603050405020304" pitchFamily="18" charset="0"/>
                  </a:rPr>
                  <a:t>полюсін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айналғандағы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жылдамдығының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векторы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болады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Бұл</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жылдамдықты</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𝑉</m:t>
                            </m:r>
                          </m:e>
                        </m:acc>
                      </m:e>
                      <m:sub>
                        <m:r>
                          <a:rPr lang="en-US" sz="2000" i="1">
                            <a:effectLst/>
                            <a:latin typeface="Cambria Math" panose="02040503050406030204" pitchFamily="18" charset="0"/>
                            <a:ea typeface="Times New Roman" panose="02020603050405020304" pitchFamily="18" charset="0"/>
                          </a:rPr>
                          <m:t>𝐵𝐴</m:t>
                        </m:r>
                      </m:sub>
                    </m:sSub>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деп</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белгілеп</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оны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анықтайтын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өрнек</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аламыз</a:t>
                </a:r>
                <a:r>
                  <a:rPr lang="en-US" sz="2000" dirty="0">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p:txBody>
          </p:sp>
        </mc:Choice>
        <mc:Fallback>
          <p:sp>
            <p:nvSpPr>
              <p:cNvPr id="3" name="TextBox 2">
                <a:extLst>
                  <a:ext uri="{FF2B5EF4-FFF2-40B4-BE49-F238E27FC236}">
                    <a16:creationId xmlns:a16="http://schemas.microsoft.com/office/drawing/2014/main" id="{6C89186B-3601-4404-A629-17C08744407E}"/>
                  </a:ext>
                </a:extLst>
              </p:cNvPr>
              <p:cNvSpPr txBox="1">
                <a:spLocks noRot="1" noChangeAspect="1" noMove="1" noResize="1" noEditPoints="1" noAdjustHandles="1" noChangeArrowheads="1" noChangeShapeType="1" noTextEdit="1"/>
              </p:cNvSpPr>
              <p:nvPr/>
            </p:nvSpPr>
            <p:spPr>
              <a:xfrm>
                <a:off x="971600" y="404664"/>
                <a:ext cx="7704856" cy="4908588"/>
              </a:xfrm>
              <a:prstGeom prst="rect">
                <a:avLst/>
              </a:prstGeom>
              <a:blipFill>
                <a:blip r:embed="rId2"/>
                <a:stretch>
                  <a:fillRect l="-791" t="-1489" r="-870" b="-1241"/>
                </a:stretch>
              </a:blipFill>
            </p:spPr>
            <p:txBody>
              <a:bodyPr/>
              <a:lstStyle/>
              <a:p>
                <a:r>
                  <a:rPr lang="ru-RU">
                    <a:noFill/>
                  </a:rPr>
                  <a:t> </a:t>
                </a:r>
              </a:p>
            </p:txBody>
          </p:sp>
        </mc:Fallback>
      </mc:AlternateContent>
      <p:pic>
        <p:nvPicPr>
          <p:cNvPr id="4" name="Рисунок 3">
            <a:extLst>
              <a:ext uri="{FF2B5EF4-FFF2-40B4-BE49-F238E27FC236}">
                <a16:creationId xmlns:a16="http://schemas.microsoft.com/office/drawing/2014/main" id="{53B91DC8-7161-43D7-B46A-EDA06290D918}"/>
              </a:ext>
            </a:extLst>
          </p:cNvPr>
          <p:cNvPicPr/>
          <p:nvPr/>
        </p:nvPicPr>
        <p:blipFill>
          <a:blip r:embed="rId3"/>
          <a:stretch>
            <a:fillRect/>
          </a:stretch>
        </p:blipFill>
        <p:spPr>
          <a:xfrm>
            <a:off x="3635896" y="5589240"/>
            <a:ext cx="2139434" cy="720080"/>
          </a:xfrm>
          <a:prstGeom prst="rect">
            <a:avLst/>
          </a:prstGeom>
        </p:spPr>
      </p:pic>
    </p:spTree>
    <p:extLst>
      <p:ext uri="{BB962C8B-B14F-4D97-AF65-F5344CB8AC3E}">
        <p14:creationId xmlns:p14="http://schemas.microsoft.com/office/powerpoint/2010/main" val="3050378364"/>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5C79D7CD-A5B5-40CB-9ADD-1CD23B238696}"/>
                  </a:ext>
                </a:extLst>
              </p:cNvPr>
              <p:cNvSpPr txBox="1"/>
              <p:nvPr/>
            </p:nvSpPr>
            <p:spPr>
              <a:xfrm>
                <a:off x="899592" y="476672"/>
                <a:ext cx="7632848" cy="2554545"/>
              </a:xfrm>
              <a:prstGeom prst="rect">
                <a:avLst/>
              </a:prstGeom>
              <a:noFill/>
            </p:spPr>
            <p:txBody>
              <a:bodyPr wrap="square">
                <a:spAutoFit/>
              </a:bodyPr>
              <a:lstStyle/>
              <a:p>
                <a:pPr indent="288290" algn="just"/>
                <a:r>
                  <a:rPr lang="en-US" sz="2000" dirty="0" err="1">
                    <a:effectLst/>
                    <a:latin typeface="Constantia" panose="02030602050306030303" pitchFamily="18" charset="0"/>
                    <a:ea typeface="Times New Roman" panose="02020603050405020304" pitchFamily="18" charset="0"/>
                  </a:rPr>
                  <a:t>Бұл</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вектор</a:t>
                </a:r>
                <a:r>
                  <a:rPr lang="en-US" sz="2000" dirty="0">
                    <a:effectLst/>
                    <a:latin typeface="Constantia" panose="02030602050306030303" pitchFamily="18" charset="0"/>
                    <a:ea typeface="Times New Roman" panose="02020603050405020304" pitchFamily="18" charset="0"/>
                  </a:rPr>
                  <a:t> ω-</a:t>
                </a:r>
                <a:r>
                  <a:rPr lang="en-US" sz="2000" dirty="0" err="1">
                    <a:effectLst/>
                    <a:latin typeface="Constantia" panose="02030602050306030303" pitchFamily="18" charset="0"/>
                    <a:ea typeface="Times New Roman" panose="02020603050405020304" pitchFamily="18" charset="0"/>
                  </a:rPr>
                  <a:t>ның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бағытымен</a:t>
                </a:r>
                <a:r>
                  <a:rPr lang="en-US" sz="2000" dirty="0">
                    <a:effectLst/>
                    <a:latin typeface="Constantia" panose="02030602050306030303" pitchFamily="18" charset="0"/>
                    <a:ea typeface="Times New Roman" panose="02020603050405020304" pitchFamily="18" charset="0"/>
                  </a:rPr>
                  <a:t> АВ-</a:t>
                </a:r>
                <a:r>
                  <a:rPr lang="en-US" sz="2000" dirty="0" err="1">
                    <a:effectLst/>
                    <a:latin typeface="Constantia" panose="02030602050306030303" pitchFamily="18" charset="0"/>
                    <a:ea typeface="Times New Roman" panose="02020603050405020304" pitchFamily="18" charset="0"/>
                  </a:rPr>
                  <a:t>ға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перпендикуляр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бағытталған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ал</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оның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сан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шамасының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өрнегі</a:t>
                </a:r>
                <a:r>
                  <a:rPr lang="en-US" sz="2000" dirty="0">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r>
                          <a:rPr lang="en-US" sz="2000" i="1">
                            <a:effectLst/>
                            <a:latin typeface="Cambria Math" panose="02040503050406030204" pitchFamily="18" charset="0"/>
                            <a:ea typeface="Times New Roman" panose="02020603050405020304" pitchFamily="18" charset="0"/>
                          </a:rPr>
                          <m:t>𝑉</m:t>
                        </m:r>
                      </m:e>
                      <m:sub>
                        <m:r>
                          <a:rPr lang="en-US" sz="2000" i="1">
                            <a:effectLst/>
                            <a:latin typeface="Cambria Math" panose="02040503050406030204" pitchFamily="18" charset="0"/>
                            <a:ea typeface="Times New Roman" panose="02020603050405020304" pitchFamily="18" charset="0"/>
                          </a:rPr>
                          <m:t>𝐵𝐴</m:t>
                        </m:r>
                      </m:sub>
                    </m:sSub>
                    <m:r>
                      <a:rPr lang="en-US" sz="2000" i="1">
                        <a:effectLst/>
                        <a:latin typeface="Cambria Math" panose="02040503050406030204" pitchFamily="18" charset="0"/>
                        <a:ea typeface="Times New Roman" panose="02020603050405020304" pitchFamily="18" charset="0"/>
                      </a:rPr>
                      <m:t>=</m:t>
                    </m:r>
                    <m:r>
                      <a:rPr lang="en-US" sz="2000" i="1">
                        <a:effectLst/>
                        <a:latin typeface="Cambria Math" panose="02040503050406030204" pitchFamily="18" charset="0"/>
                        <a:ea typeface="Times New Roman" panose="02020603050405020304" pitchFamily="18" charset="0"/>
                      </a:rPr>
                      <m:t>𝜔</m:t>
                    </m:r>
                    <m:r>
                      <a:rPr lang="en-US" sz="2000" i="1">
                        <a:effectLst/>
                        <a:latin typeface="Cambria Math" panose="02040503050406030204" pitchFamily="18" charset="0"/>
                        <a:ea typeface="Times New Roman" panose="02020603050405020304" pitchFamily="18" charset="0"/>
                      </a:rPr>
                      <m:t>𝐴𝐵</m:t>
                    </m:r>
                    <m:r>
                      <a:rPr lang="en-US" sz="2000" i="1">
                        <a:effectLst/>
                        <a:latin typeface="Cambria Math" panose="02040503050406030204" pitchFamily="18" charset="0"/>
                        <a:ea typeface="Times New Roman" panose="02020603050405020304" pitchFamily="18" charset="0"/>
                      </a:rPr>
                      <m:t>.</m:t>
                    </m:r>
                  </m:oMath>
                </a14:m>
                <a:r>
                  <a:rPr lang="en-US" sz="2000" dirty="0">
                    <a:effectLst/>
                    <a:latin typeface="Constantia" panose="02030602050306030303" pitchFamily="18" charset="0"/>
                    <a:ea typeface="Times New Roman" panose="02020603050405020304" pitchFamily="18" charset="0"/>
                  </a:rPr>
                  <a:t>			(9.5)</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r>
                  <a:rPr lang="en-US" sz="2000" dirty="0">
                    <a:effectLst/>
                    <a:latin typeface="Constantia" panose="02030602050306030303" pitchFamily="18" charset="0"/>
                    <a:ea typeface="Times New Roman" panose="02020603050405020304" pitchFamily="18" charset="0"/>
                  </a:rPr>
                  <a:t>А </a:t>
                </a:r>
                <a:r>
                  <a:rPr lang="en-US" sz="2000" dirty="0" err="1">
                    <a:effectLst/>
                    <a:latin typeface="Constantia" panose="02030602050306030303" pitchFamily="18" charset="0"/>
                    <a:ea typeface="Times New Roman" panose="02020603050405020304" pitchFamily="18" charset="0"/>
                  </a:rPr>
                  <a:t>және</a:t>
                </a:r>
                <a:r>
                  <a:rPr lang="en-US" sz="2000" dirty="0">
                    <a:effectLst/>
                    <a:latin typeface="Constantia" panose="02030602050306030303" pitchFamily="18" charset="0"/>
                    <a:ea typeface="Times New Roman" panose="02020603050405020304" pitchFamily="18" charset="0"/>
                  </a:rPr>
                  <a:t> В </a:t>
                </a:r>
                <a:r>
                  <a:rPr lang="en-US" sz="2000" dirty="0" err="1">
                    <a:effectLst/>
                    <a:latin typeface="Constantia" panose="02030602050306030303" pitchFamily="18" charset="0"/>
                    <a:ea typeface="Times New Roman" panose="02020603050405020304" pitchFamily="18" charset="0"/>
                  </a:rPr>
                  <a:t>нүктелерінің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радиус-векторларының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туындылары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осы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нүкте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жылдамдықтарының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векторлары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екенін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ескеріп</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мына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өрнектерді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жазамыз</a:t>
                </a:r>
                <a:r>
                  <a:rPr lang="en-US" sz="2000" dirty="0">
                    <a:effectLst/>
                    <a:latin typeface="Constantia" panose="02030602050306030303" pitchFamily="18" charset="0"/>
                    <a:ea typeface="Times New Roman" panose="02020603050405020304" pitchFamily="18" charset="0"/>
                  </a:rPr>
                  <a:t>: </a:t>
                </a:r>
                <a:endParaRPr lang="ru-RU" sz="2000" dirty="0">
                  <a:latin typeface="Constantia" panose="02030602050306030303" pitchFamily="18" charset="0"/>
                </a:endParaRPr>
              </a:p>
            </p:txBody>
          </p:sp>
        </mc:Choice>
        <mc:Fallback>
          <p:sp>
            <p:nvSpPr>
              <p:cNvPr id="3" name="TextBox 2">
                <a:extLst>
                  <a:ext uri="{FF2B5EF4-FFF2-40B4-BE49-F238E27FC236}">
                    <a16:creationId xmlns:a16="http://schemas.microsoft.com/office/drawing/2014/main" id="{5C79D7CD-A5B5-40CB-9ADD-1CD23B238696}"/>
                  </a:ext>
                </a:extLst>
              </p:cNvPr>
              <p:cNvSpPr txBox="1">
                <a:spLocks noRot="1" noChangeAspect="1" noMove="1" noResize="1" noEditPoints="1" noAdjustHandles="1" noChangeArrowheads="1" noChangeShapeType="1" noTextEdit="1"/>
              </p:cNvSpPr>
              <p:nvPr/>
            </p:nvSpPr>
            <p:spPr>
              <a:xfrm>
                <a:off x="899592" y="476672"/>
                <a:ext cx="7632848" cy="2554545"/>
              </a:xfrm>
              <a:prstGeom prst="rect">
                <a:avLst/>
              </a:prstGeom>
              <a:blipFill>
                <a:blip r:embed="rId2"/>
                <a:stretch>
                  <a:fillRect l="-879" t="-1671" r="-799" b="-3341"/>
                </a:stretch>
              </a:blipFill>
            </p:spPr>
            <p:txBody>
              <a:bodyPr/>
              <a:lstStyle/>
              <a:p>
                <a:r>
                  <a:rPr lang="ru-RU">
                    <a:noFill/>
                  </a:rPr>
                  <a:t> </a:t>
                </a:r>
              </a:p>
            </p:txBody>
          </p:sp>
        </mc:Fallback>
      </mc:AlternateContent>
      <p:pic>
        <p:nvPicPr>
          <p:cNvPr id="4" name="Рисунок 3">
            <a:extLst>
              <a:ext uri="{FF2B5EF4-FFF2-40B4-BE49-F238E27FC236}">
                <a16:creationId xmlns:a16="http://schemas.microsoft.com/office/drawing/2014/main" id="{42C02F61-7574-4F59-AF8A-583262BE76B3}"/>
              </a:ext>
            </a:extLst>
          </p:cNvPr>
          <p:cNvPicPr/>
          <p:nvPr/>
        </p:nvPicPr>
        <p:blipFill>
          <a:blip r:embed="rId3"/>
          <a:stretch>
            <a:fillRect/>
          </a:stretch>
        </p:blipFill>
        <p:spPr>
          <a:xfrm>
            <a:off x="3923928" y="3284984"/>
            <a:ext cx="2484735" cy="776089"/>
          </a:xfrm>
          <a:prstGeom prst="rect">
            <a:avLst/>
          </a:prstGeom>
        </p:spPr>
      </p:pic>
      <mc:AlternateContent xmlns:mc="http://schemas.openxmlformats.org/markup-compatibility/2006">
        <mc:Choice xmlns:a14="http://schemas.microsoft.com/office/drawing/2010/main" Requires="a14">
          <p:sp>
            <p:nvSpPr>
              <p:cNvPr id="7" name="TextBox 6">
                <a:extLst>
                  <a:ext uri="{FF2B5EF4-FFF2-40B4-BE49-F238E27FC236}">
                    <a16:creationId xmlns:a16="http://schemas.microsoft.com/office/drawing/2014/main" id="{793555D3-4066-44D7-A67A-86A146B84DDC}"/>
                  </a:ext>
                </a:extLst>
              </p:cNvPr>
              <p:cNvSpPr txBox="1"/>
              <p:nvPr/>
            </p:nvSpPr>
            <p:spPr>
              <a:xfrm>
                <a:off x="899592" y="4116198"/>
                <a:ext cx="7689507" cy="2284151"/>
              </a:xfrm>
              <a:prstGeom prst="rect">
                <a:avLst/>
              </a:prstGeom>
              <a:noFill/>
            </p:spPr>
            <p:txBody>
              <a:bodyPr wrap="square">
                <a:spAutoFit/>
              </a:bodyPr>
              <a:lstStyle/>
              <a:p>
                <a:pPr algn="just"/>
                <a:r>
                  <a:rPr lang="en-US" sz="2000" dirty="0" err="1">
                    <a:effectLst/>
                    <a:latin typeface="Constantia" panose="02030602050306030303" pitchFamily="18" charset="0"/>
                    <a:ea typeface="Times New Roman" panose="02020603050405020304" pitchFamily="18" charset="0"/>
                  </a:rPr>
                  <a:t>нәтижесінде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жазық-параллель</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қозғалыстағы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дене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нүктелерінің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жылдамдықтарын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қосу</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туралы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теореманы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аламыз</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жазық</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қиманың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кез</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келген</a:t>
                </a:r>
                <a:r>
                  <a:rPr lang="en-US" sz="2000" dirty="0">
                    <a:effectLst/>
                    <a:latin typeface="Constantia" panose="02030602050306030303" pitchFamily="18" charset="0"/>
                    <a:ea typeface="Times New Roman" panose="02020603050405020304" pitchFamily="18" charset="0"/>
                  </a:rPr>
                  <a:t> В </a:t>
                </a:r>
                <a:r>
                  <a:rPr lang="en-US" sz="2000" dirty="0" err="1">
                    <a:effectLst/>
                    <a:latin typeface="Constantia" panose="02030602050306030303" pitchFamily="18" charset="0"/>
                    <a:ea typeface="Times New Roman" panose="02020603050405020304" pitchFamily="18" charset="0"/>
                  </a:rPr>
                  <a:t>нүктесінің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жылдамдығы</a:t>
                </a:r>
                <a:r>
                  <a:rPr lang="en-US" sz="2000" dirty="0">
                    <a:effectLst/>
                    <a:latin typeface="Constantia" panose="02030602050306030303" pitchFamily="18" charset="0"/>
                    <a:ea typeface="Times New Roman" panose="02020603050405020304" pitchFamily="18" charset="0"/>
                  </a:rPr>
                  <a:t> А </a:t>
                </a:r>
                <a:r>
                  <a:rPr lang="en-US" sz="2000" dirty="0" err="1">
                    <a:effectLst/>
                    <a:latin typeface="Constantia" panose="02030602050306030303" pitchFamily="18" charset="0"/>
                    <a:ea typeface="Times New Roman" panose="02020603050405020304" pitchFamily="18" charset="0"/>
                  </a:rPr>
                  <a:t>полюстің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жылдамдығы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осы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нүктенің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полюсті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айналғандағы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жылдамдығының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геометриялық</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қосындысына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тең</a:t>
                </a:r>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𝑉</m:t>
                            </m:r>
                          </m:e>
                        </m:acc>
                      </m:e>
                      <m:sub>
                        <m:r>
                          <a:rPr lang="en-US" sz="2000" i="1">
                            <a:effectLst/>
                            <a:latin typeface="Cambria Math" panose="02040503050406030204" pitchFamily="18" charset="0"/>
                            <a:ea typeface="Times New Roman" panose="02020603050405020304" pitchFamily="18" charset="0"/>
                          </a:rPr>
                          <m:t>𝐵𝐴</m:t>
                        </m:r>
                      </m:sub>
                    </m:sSub>
                    <m:r>
                      <a:rPr lang="en-US" sz="2000" i="1">
                        <a:effectLst/>
                        <a:latin typeface="Cambria Math" panose="02040503050406030204" pitchFamily="18" charset="0"/>
                        <a:ea typeface="Times New Roman" panose="02020603050405020304" pitchFamily="18" charset="0"/>
                      </a:rPr>
                      <m:t>=</m:t>
                    </m:r>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𝑉</m:t>
                            </m:r>
                          </m:e>
                        </m:acc>
                      </m:e>
                      <m:sub>
                        <m:r>
                          <a:rPr lang="en-US" sz="2000" i="1">
                            <a:effectLst/>
                            <a:latin typeface="Cambria Math" panose="02040503050406030204" pitchFamily="18" charset="0"/>
                            <a:ea typeface="Times New Roman" panose="02020603050405020304" pitchFamily="18" charset="0"/>
                          </a:rPr>
                          <m:t>𝐴</m:t>
                        </m:r>
                      </m:sub>
                    </m:sSub>
                    <m:r>
                      <a:rPr lang="en-US" sz="2000" i="1">
                        <a:effectLst/>
                        <a:latin typeface="Cambria Math" panose="02040503050406030204" pitchFamily="18" charset="0"/>
                        <a:ea typeface="Times New Roman" panose="02020603050405020304" pitchFamily="18" charset="0"/>
                      </a:rPr>
                      <m:t>+</m:t>
                    </m:r>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𝑉</m:t>
                            </m:r>
                          </m:e>
                        </m:acc>
                      </m:e>
                      <m:sub>
                        <m:r>
                          <a:rPr lang="en-US" sz="2000" i="1">
                            <a:effectLst/>
                            <a:latin typeface="Cambria Math" panose="02040503050406030204" pitchFamily="18" charset="0"/>
                            <a:ea typeface="Times New Roman" panose="02020603050405020304" pitchFamily="18" charset="0"/>
                          </a:rPr>
                          <m:t>𝐵𝐴</m:t>
                        </m:r>
                      </m:sub>
                    </m:sSub>
                    <m:r>
                      <a:rPr lang="en-US" sz="2000" i="1">
                        <a:effectLst/>
                        <a:latin typeface="Cambria Math" panose="02040503050406030204" pitchFamily="18" charset="0"/>
                        <a:ea typeface="Times New Roman" panose="02020603050405020304" pitchFamily="18" charset="0"/>
                      </a:rPr>
                      <m:t>.</m:t>
                    </m:r>
                  </m:oMath>
                </a14:m>
                <a:r>
                  <a:rPr lang="en-US" sz="2000" dirty="0">
                    <a:effectLst/>
                    <a:latin typeface="Constantia" panose="02030602050306030303" pitchFamily="18" charset="0"/>
                    <a:ea typeface="Times New Roman" panose="02020603050405020304" pitchFamily="18" charset="0"/>
                  </a:rPr>
                  <a:t>		(9.6)</a:t>
                </a:r>
                <a:endParaRPr lang="ru-RU" sz="1200" dirty="0">
                  <a:effectLst/>
                  <a:latin typeface="Constantia" panose="02030602050306030303" pitchFamily="18" charset="0"/>
                  <a:ea typeface="Times New Roman" panose="02020603050405020304" pitchFamily="18" charset="0"/>
                </a:endParaRPr>
              </a:p>
            </p:txBody>
          </p:sp>
        </mc:Choice>
        <mc:Fallback>
          <p:sp>
            <p:nvSpPr>
              <p:cNvPr id="7" name="TextBox 6">
                <a:extLst>
                  <a:ext uri="{FF2B5EF4-FFF2-40B4-BE49-F238E27FC236}">
                    <a16:creationId xmlns:a16="http://schemas.microsoft.com/office/drawing/2014/main" id="{793555D3-4066-44D7-A67A-86A146B84DDC}"/>
                  </a:ext>
                </a:extLst>
              </p:cNvPr>
              <p:cNvSpPr txBox="1">
                <a:spLocks noRot="1" noChangeAspect="1" noMove="1" noResize="1" noEditPoints="1" noAdjustHandles="1" noChangeArrowheads="1" noChangeShapeType="1" noTextEdit="1"/>
              </p:cNvSpPr>
              <p:nvPr/>
            </p:nvSpPr>
            <p:spPr>
              <a:xfrm>
                <a:off x="899592" y="4116198"/>
                <a:ext cx="7689507" cy="2284151"/>
              </a:xfrm>
              <a:prstGeom prst="rect">
                <a:avLst/>
              </a:prstGeom>
              <a:blipFill>
                <a:blip r:embed="rId4"/>
                <a:stretch>
                  <a:fillRect l="-872" t="-1867" r="-793" b="-3733"/>
                </a:stretch>
              </a:blipFill>
            </p:spPr>
            <p:txBody>
              <a:bodyPr/>
              <a:lstStyle/>
              <a:p>
                <a:r>
                  <a:rPr lang="ru-RU">
                    <a:noFill/>
                  </a:rPr>
                  <a:t> </a:t>
                </a:r>
              </a:p>
            </p:txBody>
          </p:sp>
        </mc:Fallback>
      </mc:AlternateContent>
    </p:spTree>
    <p:extLst>
      <p:ext uri="{BB962C8B-B14F-4D97-AF65-F5344CB8AC3E}">
        <p14:creationId xmlns:p14="http://schemas.microsoft.com/office/powerpoint/2010/main" val="1172815700"/>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EC58CCF3-C800-4E47-A9E5-59B46099E5CC}"/>
              </a:ext>
            </a:extLst>
          </p:cNvPr>
          <p:cNvPicPr/>
          <p:nvPr/>
        </p:nvPicPr>
        <p:blipFill>
          <a:blip r:embed="rId2"/>
          <a:stretch>
            <a:fillRect/>
          </a:stretch>
        </p:blipFill>
        <p:spPr>
          <a:xfrm>
            <a:off x="1418268" y="381536"/>
            <a:ext cx="6307464" cy="3024336"/>
          </a:xfrm>
          <a:prstGeom prst="rect">
            <a:avLst/>
          </a:prstGeom>
        </p:spPr>
      </p:pic>
      <p:sp>
        <p:nvSpPr>
          <p:cNvPr id="5" name="TextBox 4">
            <a:extLst>
              <a:ext uri="{FF2B5EF4-FFF2-40B4-BE49-F238E27FC236}">
                <a16:creationId xmlns:a16="http://schemas.microsoft.com/office/drawing/2014/main" id="{5A6E5602-2499-4588-82B4-35207FC5D34E}"/>
              </a:ext>
            </a:extLst>
          </p:cNvPr>
          <p:cNvSpPr txBox="1"/>
          <p:nvPr/>
        </p:nvSpPr>
        <p:spPr>
          <a:xfrm>
            <a:off x="2411760" y="3475347"/>
            <a:ext cx="4572000" cy="461665"/>
          </a:xfrm>
          <a:prstGeom prst="rect">
            <a:avLst/>
          </a:prstGeom>
          <a:noFill/>
        </p:spPr>
        <p:txBody>
          <a:bodyPr wrap="square">
            <a:spAutoFit/>
          </a:bodyPr>
          <a:lstStyle/>
          <a:p>
            <a:pPr algn="ctr"/>
            <a:r>
              <a:rPr lang="kk-KZ" sz="2400" dirty="0">
                <a:latin typeface="Constantia" panose="02030602050306030303" pitchFamily="18" charset="0"/>
              </a:rPr>
              <a:t>9.</a:t>
            </a:r>
            <a:r>
              <a:rPr lang="en-US" sz="2400" dirty="0">
                <a:latin typeface="Constantia" panose="02030602050306030303" pitchFamily="18" charset="0"/>
              </a:rPr>
              <a:t>4</a:t>
            </a:r>
            <a:r>
              <a:rPr lang="kk-KZ" sz="2400" dirty="0">
                <a:latin typeface="Constantia" panose="02030602050306030303" pitchFamily="18" charset="0"/>
              </a:rPr>
              <a:t> – сурет</a:t>
            </a:r>
            <a:r>
              <a:rPr lang="kk-KZ" sz="1800" dirty="0">
                <a:solidFill>
                  <a:srgbClr val="000000"/>
                </a:solidFill>
                <a:effectLst/>
                <a:latin typeface="Times New Roman" panose="02020603050405020304" pitchFamily="18" charset="0"/>
                <a:ea typeface="Times New Roman" panose="02020603050405020304" pitchFamily="18" charset="0"/>
              </a:rPr>
              <a:t>.</a:t>
            </a:r>
            <a:endParaRPr lang="ru-RU" sz="1100" dirty="0">
              <a:effectLst/>
              <a:latin typeface="Times New Roman" panose="02020603050405020304" pitchFamily="18" charset="0"/>
              <a:ea typeface="Times New Roman" panose="02020603050405020304" pitchFamily="18" charset="0"/>
            </a:endParaRPr>
          </a:p>
        </p:txBody>
      </p:sp>
      <mc:AlternateContent xmlns:mc="http://schemas.openxmlformats.org/markup-compatibility/2006">
        <mc:Choice xmlns:a14="http://schemas.microsoft.com/office/drawing/2010/main" Requires="a14">
          <p:sp>
            <p:nvSpPr>
              <p:cNvPr id="8" name="TextBox 7">
                <a:extLst>
                  <a:ext uri="{FF2B5EF4-FFF2-40B4-BE49-F238E27FC236}">
                    <a16:creationId xmlns:a16="http://schemas.microsoft.com/office/drawing/2014/main" id="{A2B90CBC-F911-406B-A984-861AC2836856}"/>
                  </a:ext>
                </a:extLst>
              </p:cNvPr>
              <p:cNvSpPr txBox="1"/>
              <p:nvPr/>
            </p:nvSpPr>
            <p:spPr>
              <a:xfrm>
                <a:off x="1115616" y="4221088"/>
                <a:ext cx="7488832" cy="1245084"/>
              </a:xfrm>
              <a:prstGeom prst="rect">
                <a:avLst/>
              </a:prstGeom>
              <a:noFill/>
            </p:spPr>
            <p:txBody>
              <a:bodyPr wrap="square">
                <a:spAutoFit/>
              </a:bodyPr>
              <a:lstStyle/>
              <a:p>
                <a:pPr indent="288290" algn="just"/>
                <a14:m>
                  <m:oMath xmlns:m="http://schemas.openxmlformats.org/officeDocument/2006/math">
                    <m:sSub>
                      <m:sSubPr>
                        <m:ctrlPr>
                          <a:rPr lang="ru-RU" sz="2400" i="1" smtClean="0">
                            <a:effectLst/>
                            <a:latin typeface="Cambria Math" panose="02040503050406030204" pitchFamily="18" charset="0"/>
                            <a:ea typeface="Times New Roman" panose="02020603050405020304" pitchFamily="18" charset="0"/>
                          </a:rPr>
                        </m:ctrlPr>
                      </m:sSubPr>
                      <m:e>
                        <m:acc>
                          <m:accPr>
                            <m:chr m:val="⃗"/>
                            <m:ctrlPr>
                              <a:rPr lang="ru-RU" sz="2400" i="1">
                                <a:effectLst/>
                                <a:latin typeface="Cambria Math" panose="02040503050406030204" pitchFamily="18" charset="0"/>
                                <a:ea typeface="Times New Roman" panose="02020603050405020304" pitchFamily="18" charset="0"/>
                              </a:rPr>
                            </m:ctrlPr>
                          </m:accPr>
                          <m:e>
                            <m:r>
                              <a:rPr lang="en-US" sz="2400" i="1">
                                <a:effectLst/>
                                <a:latin typeface="Cambria Math" panose="02040503050406030204" pitchFamily="18" charset="0"/>
                                <a:ea typeface="Times New Roman" panose="02020603050405020304" pitchFamily="18" charset="0"/>
                              </a:rPr>
                              <m:t>𝑉</m:t>
                            </m:r>
                          </m:e>
                        </m:acc>
                      </m:e>
                      <m:sub>
                        <m:r>
                          <a:rPr lang="en-US" sz="2400" i="1">
                            <a:effectLst/>
                            <a:latin typeface="Cambria Math" panose="02040503050406030204" pitchFamily="18" charset="0"/>
                            <a:ea typeface="Times New Roman" panose="02020603050405020304" pitchFamily="18" charset="0"/>
                          </a:rPr>
                          <m:t>𝐵</m:t>
                        </m:r>
                      </m:sub>
                    </m:sSub>
                  </m:oMath>
                </a14:m>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векторының</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сан</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шамасы</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мен</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бағытын</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параллелограмм</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тұрғызу</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арқылы</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анықтауға</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болады</a:t>
                </a:r>
                <a:r>
                  <a:rPr lang="en-US" sz="2400" dirty="0">
                    <a:effectLst/>
                    <a:latin typeface="Constantia" panose="02030602050306030303" pitchFamily="18" charset="0"/>
                    <a:ea typeface="Times New Roman" panose="02020603050405020304" pitchFamily="18" charset="0"/>
                  </a:rPr>
                  <a:t> (9.4-сурет).</a:t>
                </a:r>
                <a:endParaRPr lang="ru-RU" sz="1100" dirty="0">
                  <a:effectLst/>
                  <a:latin typeface="Constantia" panose="02030602050306030303" pitchFamily="18" charset="0"/>
                  <a:ea typeface="Times New Roman" panose="02020603050405020304" pitchFamily="18" charset="0"/>
                </a:endParaRPr>
              </a:p>
            </p:txBody>
          </p:sp>
        </mc:Choice>
        <mc:Fallback>
          <p:sp>
            <p:nvSpPr>
              <p:cNvPr id="8" name="TextBox 7">
                <a:extLst>
                  <a:ext uri="{FF2B5EF4-FFF2-40B4-BE49-F238E27FC236}">
                    <a16:creationId xmlns:a16="http://schemas.microsoft.com/office/drawing/2014/main" id="{A2B90CBC-F911-406B-A984-861AC2836856}"/>
                  </a:ext>
                </a:extLst>
              </p:cNvPr>
              <p:cNvSpPr txBox="1">
                <a:spLocks noRot="1" noChangeAspect="1" noMove="1" noResize="1" noEditPoints="1" noAdjustHandles="1" noChangeArrowheads="1" noChangeShapeType="1" noTextEdit="1"/>
              </p:cNvSpPr>
              <p:nvPr/>
            </p:nvSpPr>
            <p:spPr>
              <a:xfrm>
                <a:off x="1115616" y="4221088"/>
                <a:ext cx="7488832" cy="1245084"/>
              </a:xfrm>
              <a:prstGeom prst="rect">
                <a:avLst/>
              </a:prstGeom>
              <a:blipFill>
                <a:blip r:embed="rId3"/>
                <a:stretch>
                  <a:fillRect l="-1221" t="-1463" r="-1303" b="-9756"/>
                </a:stretch>
              </a:blipFill>
            </p:spPr>
            <p:txBody>
              <a:bodyPr/>
              <a:lstStyle/>
              <a:p>
                <a:r>
                  <a:rPr lang="ru-RU">
                    <a:noFill/>
                  </a:rPr>
                  <a:t> </a:t>
                </a:r>
              </a:p>
            </p:txBody>
          </p:sp>
        </mc:Fallback>
      </mc:AlternateContent>
    </p:spTree>
    <p:extLst>
      <p:ext uri="{BB962C8B-B14F-4D97-AF65-F5344CB8AC3E}">
        <p14:creationId xmlns:p14="http://schemas.microsoft.com/office/powerpoint/2010/main" val="3432150370"/>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59B14B39-7FEC-4330-AE2F-6B3A1FA0D7FB}"/>
                  </a:ext>
                </a:extLst>
              </p:cNvPr>
              <p:cNvSpPr txBox="1"/>
              <p:nvPr/>
            </p:nvSpPr>
            <p:spPr>
              <a:xfrm>
                <a:off x="755576" y="218088"/>
                <a:ext cx="7848872" cy="6421823"/>
              </a:xfrm>
              <a:prstGeom prst="rect">
                <a:avLst/>
              </a:prstGeom>
              <a:noFill/>
            </p:spPr>
            <p:txBody>
              <a:bodyPr wrap="square">
                <a:spAutoFit/>
              </a:bodyPr>
              <a:lstStyle/>
              <a:p>
                <a:pPr indent="288290" algn="just"/>
                <a:r>
                  <a:rPr lang="en-US" sz="2000" i="1" dirty="0" err="1">
                    <a:effectLst/>
                    <a:latin typeface="Constantia" panose="02030602050306030303" pitchFamily="18" charset="0"/>
                    <a:ea typeface="Times New Roman" panose="02020603050405020304" pitchFamily="18" charset="0"/>
                  </a:rPr>
                  <a:t>Жылдамдықтар</a:t>
                </a:r>
                <a:r>
                  <a:rPr lang="en-US" sz="2000" i="1" dirty="0">
                    <a:effectLst/>
                    <a:latin typeface="Constantia" panose="02030602050306030303" pitchFamily="18" charset="0"/>
                    <a:ea typeface="Times New Roman" panose="02020603050405020304" pitchFamily="18" charset="0"/>
                  </a:rPr>
                  <a:t> </a:t>
                </a:r>
                <a:r>
                  <a:rPr lang="en-US" sz="2000" i="1" dirty="0" err="1">
                    <a:effectLst/>
                    <a:latin typeface="Constantia" panose="02030602050306030303" pitchFamily="18" charset="0"/>
                    <a:ea typeface="Times New Roman" panose="02020603050405020304" pitchFamily="18" charset="0"/>
                  </a:rPr>
                  <a:t>планы</a:t>
                </a:r>
                <a:r>
                  <a:rPr lang="en-US" sz="2000" i="1"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err="1">
                    <a:effectLst/>
                    <a:latin typeface="Constantia" panose="02030602050306030303" pitchFamily="18" charset="0"/>
                    <a:ea typeface="Times New Roman" panose="02020603050405020304" pitchFamily="18" charset="0"/>
                  </a:rPr>
                  <a:t>Жазық</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қима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нүктелерінің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жылдамдықтарын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қосу</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туралы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теорема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қима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нүктелерінің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жылдамдықтарын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жылдамдықтар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планы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деп</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аталатын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қарапайым</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әрі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көрнекті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тұрғызу</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арқылы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анықтауға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мүмкіндік</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береді</a:t>
                </a:r>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9.5, а-</a:t>
                </a:r>
                <a:r>
                  <a:rPr lang="en-US" sz="2000" dirty="0" err="1">
                    <a:effectLst/>
                    <a:latin typeface="Constantia" panose="02030602050306030303" pitchFamily="18" charset="0"/>
                    <a:ea typeface="Times New Roman" panose="02020603050405020304" pitchFamily="18" charset="0"/>
                  </a:rPr>
                  <a:t>суретте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бейнеленген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жазық</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қиманың</a:t>
                </a:r>
                <a:r>
                  <a:rPr lang="en-US" sz="2000" dirty="0">
                    <a:effectLst/>
                    <a:latin typeface="Constantia" panose="02030602050306030303" pitchFamily="18" charset="0"/>
                    <a:ea typeface="Times New Roman" panose="02020603050405020304" pitchFamily="18" charset="0"/>
                  </a:rPr>
                  <a:t> А, В, С </a:t>
                </a:r>
                <a:r>
                  <a:rPr lang="en-US" sz="2000" dirty="0" err="1">
                    <a:effectLst/>
                    <a:latin typeface="Constantia" panose="02030602050306030303" pitchFamily="18" charset="0"/>
                    <a:ea typeface="Times New Roman" panose="02020603050405020304" pitchFamily="18" charset="0"/>
                  </a:rPr>
                  <a:t>және</a:t>
                </a:r>
                <a:r>
                  <a:rPr lang="en-US" sz="2000" dirty="0">
                    <a:effectLst/>
                    <a:latin typeface="Constantia" panose="02030602050306030303" pitchFamily="18" charset="0"/>
                    <a:ea typeface="Times New Roman" panose="02020603050405020304" pitchFamily="18" charset="0"/>
                  </a:rPr>
                  <a:t> D </a:t>
                </a:r>
                <a:r>
                  <a:rPr lang="en-US" sz="2000" dirty="0" err="1">
                    <a:effectLst/>
                    <a:latin typeface="Constantia" panose="02030602050306030303" pitchFamily="18" charset="0"/>
                    <a:ea typeface="Times New Roman" panose="02020603050405020304" pitchFamily="18" charset="0"/>
                  </a:rPr>
                  <a:t>нүктелерінің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жылдамдықтары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белгілі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болсын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Кез</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келген</a:t>
                </a:r>
                <a:r>
                  <a:rPr lang="en-US" sz="2000" dirty="0">
                    <a:effectLst/>
                    <a:latin typeface="Constantia" panose="02030602050306030303" pitchFamily="18" charset="0"/>
                    <a:ea typeface="Times New Roman" panose="02020603050405020304" pitchFamily="18" charset="0"/>
                  </a:rPr>
                  <a:t> О </a:t>
                </a:r>
                <a:r>
                  <a:rPr lang="en-US" sz="2000" dirty="0" err="1">
                    <a:effectLst/>
                    <a:latin typeface="Constantia" panose="02030602050306030303" pitchFamily="18" charset="0"/>
                    <a:ea typeface="Times New Roman" panose="02020603050405020304" pitchFamily="18" charset="0"/>
                  </a:rPr>
                  <a:t>нүктеден</a:t>
                </a:r>
                <a:r>
                  <a:rPr lang="en-US" sz="2000" dirty="0">
                    <a:effectLst/>
                    <a:latin typeface="Constantia" panose="02030602050306030303" pitchFamily="18" charset="0"/>
                    <a:ea typeface="Times New Roman" panose="02020603050405020304" pitchFamily="18" charset="0"/>
                  </a:rPr>
                  <a:t> А, В, С, D </a:t>
                </a:r>
                <a:r>
                  <a:rPr lang="en-US" sz="2000" dirty="0" err="1">
                    <a:effectLst/>
                    <a:latin typeface="Constantia" panose="02030602050306030303" pitchFamily="18" charset="0"/>
                    <a:ea typeface="Times New Roman" panose="02020603050405020304" pitchFamily="18" charset="0"/>
                  </a:rPr>
                  <a:t>нүктелерінің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жылдамдықтарына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тең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және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олармен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бағыттас</a:t>
                </a:r>
                <a:r>
                  <a:rPr lang="en-US" sz="2000" dirty="0">
                    <a:effectLst/>
                    <a:latin typeface="Constantia" panose="02030602050306030303" pitchFamily="18" charset="0"/>
                    <a:ea typeface="Times New Roman" panose="02020603050405020304" pitchFamily="18" charset="0"/>
                  </a:rPr>
                  <a:t> Oa, Ob, </a:t>
                </a:r>
                <a:r>
                  <a:rPr lang="en-US" sz="2000" dirty="0" err="1">
                    <a:effectLst/>
                    <a:latin typeface="Constantia" panose="02030602050306030303" pitchFamily="18" charset="0"/>
                    <a:ea typeface="Times New Roman" panose="02020603050405020304" pitchFamily="18" charset="0"/>
                  </a:rPr>
                  <a:t>Oc</a:t>
                </a:r>
                <a:r>
                  <a:rPr lang="en-US" sz="2000" dirty="0">
                    <a:effectLst/>
                    <a:latin typeface="Constantia" panose="02030602050306030303" pitchFamily="18" charset="0"/>
                    <a:ea typeface="Times New Roman" panose="02020603050405020304" pitchFamily="18" charset="0"/>
                  </a:rPr>
                  <a:t>, Od </a:t>
                </a:r>
                <a:r>
                  <a:rPr lang="en-US" sz="2000" dirty="0" err="1">
                    <a:effectLst/>
                    <a:latin typeface="Constantia" panose="02030602050306030303" pitchFamily="18" charset="0"/>
                    <a:ea typeface="Times New Roman" panose="02020603050405020304" pitchFamily="18" charset="0"/>
                  </a:rPr>
                  <a:t>кесінділерін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салып</a:t>
                </a:r>
                <a:r>
                  <a:rPr lang="en-US" sz="2000" dirty="0">
                    <a:effectLst/>
                    <a:latin typeface="Constantia" panose="02030602050306030303" pitchFamily="18" charset="0"/>
                    <a:ea typeface="Times New Roman" panose="02020603050405020304" pitchFamily="18" charset="0"/>
                  </a:rPr>
                  <a:t>, a, b, c, d </a:t>
                </a:r>
                <a:r>
                  <a:rPr lang="en-US" sz="2000" dirty="0" err="1">
                    <a:effectLst/>
                    <a:latin typeface="Constantia" panose="02030602050306030303" pitchFamily="18" charset="0"/>
                    <a:ea typeface="Times New Roman" panose="02020603050405020304" pitchFamily="18" charset="0"/>
                  </a:rPr>
                  <a:t>нүктелерін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түзу</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кесінділермен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қосамыз</a:t>
                </a:r>
                <a:r>
                  <a:rPr lang="en-US" sz="2000" dirty="0">
                    <a:effectLst/>
                    <a:latin typeface="Constantia" panose="02030602050306030303" pitchFamily="18" charset="0"/>
                    <a:ea typeface="Times New Roman" panose="02020603050405020304" pitchFamily="18" charset="0"/>
                  </a:rPr>
                  <a:t> (9.5, ә-</a:t>
                </a:r>
                <a:r>
                  <a:rPr lang="en-US" sz="2000" dirty="0" err="1">
                    <a:effectLst/>
                    <a:latin typeface="Constantia" panose="02030602050306030303" pitchFamily="18" charset="0"/>
                    <a:ea typeface="Times New Roman" panose="02020603050405020304" pitchFamily="18" charset="0"/>
                  </a:rPr>
                  <a:t>сурет</a:t>
                </a:r>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err="1">
                    <a:effectLst/>
                    <a:latin typeface="Constantia" panose="02030602050306030303" pitchFamily="18" charset="0"/>
                    <a:ea typeface="Times New Roman" panose="02020603050405020304" pitchFamily="18" charset="0"/>
                  </a:rPr>
                  <a:t>Осы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орындалған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тұрғызу</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жылдамдықтар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планы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деп</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аталады</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𝑂𝑎</m:t>
                        </m:r>
                      </m:e>
                    </m:acc>
                  </m:oMath>
                </a14:m>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𝑂𝑏</m:t>
                        </m:r>
                      </m:e>
                    </m:acc>
                  </m:oMath>
                </a14:m>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𝑂𝑐</m:t>
                        </m:r>
                      </m:e>
                    </m:acc>
                  </m:oMath>
                </a14:m>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𝑂𝑑</m:t>
                        </m:r>
                      </m:e>
                    </m:acc>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кесінділері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жылдамдықтар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планының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сәулелері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ал</a:t>
                </a:r>
                <a:r>
                  <a:rPr lang="en-US" sz="2000" dirty="0">
                    <a:effectLst/>
                    <a:latin typeface="Constantia" panose="02030602050306030303" pitchFamily="18" charset="0"/>
                    <a:ea typeface="Times New Roman" panose="02020603050405020304" pitchFamily="18" charset="0"/>
                  </a:rPr>
                  <a:t> a, b, c, d </a:t>
                </a:r>
                <a:r>
                  <a:rPr lang="en-US" sz="2000" dirty="0" err="1">
                    <a:effectLst/>
                    <a:latin typeface="Constantia" panose="02030602050306030303" pitchFamily="18" charset="0"/>
                    <a:ea typeface="Times New Roman" panose="02020603050405020304" pitchFamily="18" charset="0"/>
                  </a:rPr>
                  <a:t>нүктелері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шыңдары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деп</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аталады</a:t>
                </a:r>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9.5, ә-</a:t>
                </a:r>
                <a:r>
                  <a:rPr lang="en-US" sz="2000" dirty="0" err="1">
                    <a:effectLst/>
                    <a:latin typeface="Constantia" panose="02030602050306030303" pitchFamily="18" charset="0"/>
                    <a:ea typeface="Times New Roman" panose="02020603050405020304" pitchFamily="18" charset="0"/>
                  </a:rPr>
                  <a:t>суреттегі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aOb</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үшбұрышынан</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𝑂𝑏</m:t>
                        </m:r>
                      </m:e>
                    </m:acc>
                    <m:r>
                      <a:rPr lang="en-US" sz="2000" i="1">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𝑂𝑎</m:t>
                        </m:r>
                      </m:e>
                    </m:acc>
                    <m:r>
                      <a:rPr lang="en-US" sz="2000" i="1">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𝑎𝑏</m:t>
                        </m:r>
                      </m:e>
                    </m:acc>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немесе</a:t>
                </a:r>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𝑉</m:t>
                            </m:r>
                          </m:e>
                        </m:acc>
                      </m:e>
                      <m:sub>
                        <m:r>
                          <a:rPr lang="en-US" sz="2000" i="1">
                            <a:effectLst/>
                            <a:latin typeface="Cambria Math" panose="02040503050406030204" pitchFamily="18" charset="0"/>
                            <a:ea typeface="Times New Roman" panose="02020603050405020304" pitchFamily="18" charset="0"/>
                          </a:rPr>
                          <m:t>𝐵</m:t>
                        </m:r>
                      </m:sub>
                    </m:sSub>
                    <m:r>
                      <a:rPr lang="en-US" sz="2000" i="1">
                        <a:effectLst/>
                        <a:latin typeface="Cambria Math" panose="02040503050406030204" pitchFamily="18" charset="0"/>
                        <a:ea typeface="Times New Roman" panose="02020603050405020304" pitchFamily="18" charset="0"/>
                      </a:rPr>
                      <m:t>=</m:t>
                    </m:r>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𝑉</m:t>
                            </m:r>
                          </m:e>
                        </m:acc>
                      </m:e>
                      <m:sub>
                        <m:r>
                          <a:rPr lang="en-US" sz="2000" i="1">
                            <a:effectLst/>
                            <a:latin typeface="Cambria Math" panose="02040503050406030204" pitchFamily="18" charset="0"/>
                            <a:ea typeface="Times New Roman" panose="02020603050405020304" pitchFamily="18" charset="0"/>
                          </a:rPr>
                          <m:t>𝐴</m:t>
                        </m:r>
                      </m:sub>
                    </m:sSub>
                    <m:r>
                      <a:rPr lang="en-US" sz="2000" i="1">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𝑎𝑏</m:t>
                        </m:r>
                      </m:e>
                    </m:acc>
                    <m:r>
                      <a:rPr lang="en-US" sz="2000" i="1">
                        <a:effectLst/>
                        <a:latin typeface="Cambria Math" panose="02040503050406030204" pitchFamily="18" charset="0"/>
                        <a:ea typeface="Times New Roman" panose="02020603050405020304" pitchFamily="18" charset="0"/>
                      </a:rPr>
                      <m:t>.</m:t>
                    </m:r>
                  </m:oMath>
                </a14:m>
                <a:r>
                  <a:rPr lang="en-US" sz="2000" dirty="0">
                    <a:effectLst/>
                    <a:latin typeface="Constantia" panose="02030602050306030303" pitchFamily="18" charset="0"/>
                    <a:ea typeface="Times New Roman" panose="02020603050405020304" pitchFamily="18" charset="0"/>
                  </a:rPr>
                  <a:t>			(9.7)</a:t>
                </a:r>
                <a:endParaRPr lang="ru-RU" sz="1200" dirty="0">
                  <a:effectLst/>
                  <a:latin typeface="Constantia" panose="02030602050306030303" pitchFamily="18" charset="0"/>
                  <a:ea typeface="Times New Roman" panose="02020603050405020304" pitchFamily="18" charset="0"/>
                </a:endParaRPr>
              </a:p>
              <a:p>
                <a:pPr indent="288290" algn="r"/>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(9.6) </a:t>
                </a:r>
                <a:r>
                  <a:rPr lang="en-US" sz="2000" dirty="0" err="1">
                    <a:effectLst/>
                    <a:latin typeface="Constantia" panose="02030602050306030303" pitchFamily="18" charset="0"/>
                    <a:ea typeface="Times New Roman" panose="02020603050405020304" pitchFamily="18" charset="0"/>
                  </a:rPr>
                  <a:t>өрнегі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бойынша</a:t>
                </a:r>
                <a:r>
                  <a:rPr lang="en-US" sz="2000" dirty="0">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𝑉</m:t>
                            </m:r>
                          </m:e>
                        </m:acc>
                      </m:e>
                      <m:sub>
                        <m:r>
                          <a:rPr lang="en-US" sz="2000" i="1">
                            <a:effectLst/>
                            <a:latin typeface="Cambria Math" panose="02040503050406030204" pitchFamily="18" charset="0"/>
                            <a:ea typeface="Times New Roman" panose="02020603050405020304" pitchFamily="18" charset="0"/>
                          </a:rPr>
                          <m:t>𝐵</m:t>
                        </m:r>
                      </m:sub>
                    </m:sSub>
                    <m:r>
                      <a:rPr lang="en-US" sz="2000" i="1">
                        <a:effectLst/>
                        <a:latin typeface="Cambria Math" panose="02040503050406030204" pitchFamily="18" charset="0"/>
                        <a:ea typeface="Times New Roman" panose="02020603050405020304" pitchFamily="18" charset="0"/>
                      </a:rPr>
                      <m:t>=</m:t>
                    </m:r>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𝑉</m:t>
                            </m:r>
                          </m:e>
                        </m:acc>
                      </m:e>
                      <m:sub>
                        <m:r>
                          <a:rPr lang="en-US" sz="2000" i="1">
                            <a:effectLst/>
                            <a:latin typeface="Cambria Math" panose="02040503050406030204" pitchFamily="18" charset="0"/>
                            <a:ea typeface="Times New Roman" panose="02020603050405020304" pitchFamily="18" charset="0"/>
                          </a:rPr>
                          <m:t>𝐴</m:t>
                        </m:r>
                      </m:sub>
                    </m:sSub>
                    <m:r>
                      <a:rPr lang="en-US" sz="2000" i="1">
                        <a:effectLst/>
                        <a:latin typeface="Cambria Math" panose="02040503050406030204" pitchFamily="18" charset="0"/>
                        <a:ea typeface="Times New Roman" panose="02020603050405020304" pitchFamily="18" charset="0"/>
                      </a:rPr>
                      <m:t>+</m:t>
                    </m:r>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𝑉</m:t>
                            </m:r>
                          </m:e>
                        </m:acc>
                      </m:e>
                      <m:sub>
                        <m:r>
                          <a:rPr lang="en-US" sz="2000" i="1">
                            <a:effectLst/>
                            <a:latin typeface="Cambria Math" panose="02040503050406030204" pitchFamily="18" charset="0"/>
                            <a:ea typeface="Times New Roman" panose="02020603050405020304" pitchFamily="18" charset="0"/>
                          </a:rPr>
                          <m:t>𝐵𝐴</m:t>
                        </m:r>
                      </m:sub>
                    </m:sSub>
                    <m:r>
                      <a:rPr lang="en-US" sz="2000" i="1">
                        <a:effectLst/>
                        <a:latin typeface="Cambria Math" panose="02040503050406030204" pitchFamily="18" charset="0"/>
                        <a:ea typeface="Times New Roman" panose="02020603050405020304" pitchFamily="18" charset="0"/>
                      </a:rPr>
                      <m:t>.</m:t>
                    </m:r>
                  </m:oMath>
                </a14:m>
                <a:r>
                  <a:rPr lang="en-US" sz="2000" dirty="0">
                    <a:effectLst/>
                    <a:latin typeface="Constantia" panose="02030602050306030303" pitchFamily="18" charset="0"/>
                    <a:ea typeface="Times New Roman" panose="02020603050405020304" pitchFamily="18" charset="0"/>
                  </a:rPr>
                  <a:t>			(9.8)</a:t>
                </a:r>
                <a:endParaRPr lang="ru-RU" sz="1200" dirty="0">
                  <a:effectLst/>
                  <a:latin typeface="Constantia" panose="02030602050306030303" pitchFamily="18" charset="0"/>
                  <a:ea typeface="Times New Roman" panose="02020603050405020304" pitchFamily="18" charset="0"/>
                </a:endParaRPr>
              </a:p>
            </p:txBody>
          </p:sp>
        </mc:Choice>
        <mc:Fallback>
          <p:sp>
            <p:nvSpPr>
              <p:cNvPr id="3" name="TextBox 2">
                <a:extLst>
                  <a:ext uri="{FF2B5EF4-FFF2-40B4-BE49-F238E27FC236}">
                    <a16:creationId xmlns:a16="http://schemas.microsoft.com/office/drawing/2014/main" id="{59B14B39-7FEC-4330-AE2F-6B3A1FA0D7FB}"/>
                  </a:ext>
                </a:extLst>
              </p:cNvPr>
              <p:cNvSpPr txBox="1">
                <a:spLocks noRot="1" noChangeAspect="1" noMove="1" noResize="1" noEditPoints="1" noAdjustHandles="1" noChangeArrowheads="1" noChangeShapeType="1" noTextEdit="1"/>
              </p:cNvSpPr>
              <p:nvPr/>
            </p:nvSpPr>
            <p:spPr>
              <a:xfrm>
                <a:off x="755576" y="218088"/>
                <a:ext cx="7848872" cy="6421823"/>
              </a:xfrm>
              <a:prstGeom prst="rect">
                <a:avLst/>
              </a:prstGeom>
              <a:blipFill>
                <a:blip r:embed="rId2"/>
                <a:stretch>
                  <a:fillRect l="-855" t="-760" r="-777" b="-855"/>
                </a:stretch>
              </a:blipFill>
            </p:spPr>
            <p:txBody>
              <a:bodyPr/>
              <a:lstStyle/>
              <a:p>
                <a:r>
                  <a:rPr lang="ru-RU">
                    <a:noFill/>
                  </a:rPr>
                  <a:t> </a:t>
                </a:r>
              </a:p>
            </p:txBody>
          </p:sp>
        </mc:Fallback>
      </mc:AlternateContent>
    </p:spTree>
    <p:extLst>
      <p:ext uri="{BB962C8B-B14F-4D97-AF65-F5344CB8AC3E}">
        <p14:creationId xmlns:p14="http://schemas.microsoft.com/office/powerpoint/2010/main" val="4071386474"/>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BF8A9B98-7E7F-4DDD-BF7A-6FE3CD7F7AC6}"/>
                  </a:ext>
                </a:extLst>
              </p:cNvPr>
              <p:cNvSpPr txBox="1"/>
              <p:nvPr/>
            </p:nvSpPr>
            <p:spPr>
              <a:xfrm>
                <a:off x="899592" y="548680"/>
                <a:ext cx="7632848" cy="798937"/>
              </a:xfrm>
              <a:prstGeom prst="rect">
                <a:avLst/>
              </a:prstGeom>
              <a:noFill/>
            </p:spPr>
            <p:txBody>
              <a:bodyPr wrap="square">
                <a:spAutoFit/>
              </a:bodyPr>
              <a:lstStyle/>
              <a:p>
                <a:pPr indent="288290" algn="just"/>
                <a:r>
                  <a:rPr lang="en-US" sz="2000" dirty="0">
                    <a:effectLst/>
                    <a:latin typeface="Constantia" panose="02030602050306030303" pitchFamily="18" charset="0"/>
                    <a:ea typeface="Times New Roman" panose="02020603050405020304" pitchFamily="18" charset="0"/>
                  </a:rPr>
                  <a:t>(9.7) </a:t>
                </a:r>
                <a:r>
                  <a:rPr lang="en-US" sz="2000" dirty="0" err="1">
                    <a:effectLst/>
                    <a:latin typeface="Constantia" panose="02030602050306030303" pitchFamily="18" charset="0"/>
                    <a:ea typeface="Times New Roman" panose="02020603050405020304" pitchFamily="18" charset="0"/>
                  </a:rPr>
                  <a:t>мен</a:t>
                </a:r>
                <a:r>
                  <a:rPr lang="en-US" sz="2000" dirty="0">
                    <a:effectLst/>
                    <a:latin typeface="Constantia" panose="02030602050306030303" pitchFamily="18" charset="0"/>
                    <a:ea typeface="Times New Roman" panose="02020603050405020304" pitchFamily="18" charset="0"/>
                  </a:rPr>
                  <a:t> (9.8) </a:t>
                </a:r>
                <a:r>
                  <a:rPr lang="en-US" sz="2000" dirty="0" err="1">
                    <a:effectLst/>
                    <a:latin typeface="Constantia" panose="02030602050306030303" pitchFamily="18" charset="0"/>
                    <a:ea typeface="Times New Roman" panose="02020603050405020304" pitchFamily="18" charset="0"/>
                  </a:rPr>
                  <a:t>өрнектерін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салыстырып</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𝑎𝑏</m:t>
                        </m:r>
                      </m:e>
                    </m:acc>
                    <m:r>
                      <a:rPr lang="en-US" sz="2000" i="1">
                        <a:effectLst/>
                        <a:latin typeface="Cambria Math" panose="02040503050406030204" pitchFamily="18" charset="0"/>
                        <a:ea typeface="Times New Roman" panose="02020603050405020304" pitchFamily="18" charset="0"/>
                      </a:rPr>
                      <m:t>=</m:t>
                    </m:r>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𝑉</m:t>
                            </m:r>
                          </m:e>
                        </m:acc>
                      </m:e>
                      <m:sub>
                        <m:r>
                          <a:rPr lang="en-US" sz="2000" i="1">
                            <a:effectLst/>
                            <a:latin typeface="Cambria Math" panose="02040503050406030204" pitchFamily="18" charset="0"/>
                            <a:ea typeface="Times New Roman" panose="02020603050405020304" pitchFamily="18" charset="0"/>
                          </a:rPr>
                          <m:t>𝐵𝐴</m:t>
                        </m:r>
                      </m:sub>
                    </m:sSub>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болатынын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көреміз</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Дәл</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осылай</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𝑏𝑐</m:t>
                        </m:r>
                      </m:e>
                    </m:acc>
                    <m:r>
                      <a:rPr lang="en-US" sz="2000" i="1">
                        <a:effectLst/>
                        <a:latin typeface="Cambria Math" panose="02040503050406030204" pitchFamily="18" charset="0"/>
                        <a:ea typeface="Times New Roman" panose="02020603050405020304" pitchFamily="18" charset="0"/>
                      </a:rPr>
                      <m:t>=</m:t>
                    </m:r>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𝑉</m:t>
                            </m:r>
                          </m:e>
                        </m:acc>
                      </m:e>
                      <m:sub>
                        <m:r>
                          <a:rPr lang="en-US" sz="2000" i="1">
                            <a:effectLst/>
                            <a:latin typeface="Cambria Math" panose="02040503050406030204" pitchFamily="18" charset="0"/>
                            <a:ea typeface="Times New Roman" panose="02020603050405020304" pitchFamily="18" charset="0"/>
                          </a:rPr>
                          <m:t>𝐵𝐶</m:t>
                        </m:r>
                      </m:sub>
                    </m:sSub>
                  </m:oMath>
                </a14:m>
                <a:r>
                  <a:rPr lang="en-US" sz="2000" dirty="0">
                    <a:effectLst/>
                    <a:latin typeface="Constantia" panose="02030602050306030303" pitchFamily="18" charset="0"/>
                    <a:ea typeface="Times New Roman" panose="02020603050405020304" pitchFamily="18" charset="0"/>
                  </a:rPr>
                  <a:t>;</a:t>
                </a:r>
                <a:r>
                  <a:rPr lang="en-US" sz="2000" i="1" dirty="0">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𝑐𝑑</m:t>
                        </m:r>
                      </m:e>
                    </m:acc>
                    <m:r>
                      <a:rPr lang="en-US" sz="2000" i="1">
                        <a:effectLst/>
                        <a:latin typeface="Cambria Math" panose="02040503050406030204" pitchFamily="18" charset="0"/>
                        <a:ea typeface="Times New Roman" panose="02020603050405020304" pitchFamily="18" charset="0"/>
                      </a:rPr>
                      <m:t>=</m:t>
                    </m:r>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𝑉</m:t>
                            </m:r>
                          </m:e>
                        </m:acc>
                      </m:e>
                      <m:sub>
                        <m:r>
                          <a:rPr lang="en-US" sz="2000" i="1">
                            <a:effectLst/>
                            <a:latin typeface="Cambria Math" panose="02040503050406030204" pitchFamily="18" charset="0"/>
                            <a:ea typeface="Times New Roman" panose="02020603050405020304" pitchFamily="18" charset="0"/>
                          </a:rPr>
                          <m:t>𝐶𝐷</m:t>
                        </m:r>
                      </m:sub>
                    </m:sSub>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т.т</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болады</a:t>
                </a:r>
                <a:r>
                  <a:rPr lang="en-US" sz="2000" dirty="0">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p:txBody>
          </p:sp>
        </mc:Choice>
        <mc:Fallback>
          <p:sp>
            <p:nvSpPr>
              <p:cNvPr id="3" name="TextBox 2">
                <a:extLst>
                  <a:ext uri="{FF2B5EF4-FFF2-40B4-BE49-F238E27FC236}">
                    <a16:creationId xmlns:a16="http://schemas.microsoft.com/office/drawing/2014/main" id="{BF8A9B98-7E7F-4DDD-BF7A-6FE3CD7F7AC6}"/>
                  </a:ext>
                </a:extLst>
              </p:cNvPr>
              <p:cNvSpPr txBox="1">
                <a:spLocks noRot="1" noChangeAspect="1" noMove="1" noResize="1" noEditPoints="1" noAdjustHandles="1" noChangeArrowheads="1" noChangeShapeType="1" noTextEdit="1"/>
              </p:cNvSpPr>
              <p:nvPr/>
            </p:nvSpPr>
            <p:spPr>
              <a:xfrm>
                <a:off x="899592" y="548680"/>
                <a:ext cx="7632848" cy="798937"/>
              </a:xfrm>
              <a:prstGeom prst="rect">
                <a:avLst/>
              </a:prstGeom>
              <a:blipFill>
                <a:blip r:embed="rId2"/>
                <a:stretch>
                  <a:fillRect l="-879" r="-799" b="-12977"/>
                </a:stretch>
              </a:blipFill>
            </p:spPr>
            <p:txBody>
              <a:bodyPr/>
              <a:lstStyle/>
              <a:p>
                <a:r>
                  <a:rPr lang="ru-RU">
                    <a:noFill/>
                  </a:rPr>
                  <a:t> </a:t>
                </a:r>
              </a:p>
            </p:txBody>
          </p:sp>
        </mc:Fallback>
      </mc:AlternateContent>
      <p:pic>
        <p:nvPicPr>
          <p:cNvPr id="4" name="Рисунок 3">
            <a:extLst>
              <a:ext uri="{FF2B5EF4-FFF2-40B4-BE49-F238E27FC236}">
                <a16:creationId xmlns:a16="http://schemas.microsoft.com/office/drawing/2014/main" id="{872048E5-76DF-4430-A119-E97BBB5C36E1}"/>
              </a:ext>
            </a:extLst>
          </p:cNvPr>
          <p:cNvPicPr/>
          <p:nvPr/>
        </p:nvPicPr>
        <p:blipFill>
          <a:blip r:embed="rId3"/>
          <a:stretch>
            <a:fillRect/>
          </a:stretch>
        </p:blipFill>
        <p:spPr>
          <a:xfrm>
            <a:off x="2468610" y="1805164"/>
            <a:ext cx="5034364" cy="3168352"/>
          </a:xfrm>
          <a:prstGeom prst="rect">
            <a:avLst/>
          </a:prstGeom>
        </p:spPr>
      </p:pic>
      <p:sp>
        <p:nvSpPr>
          <p:cNvPr id="7" name="TextBox 6">
            <a:extLst>
              <a:ext uri="{FF2B5EF4-FFF2-40B4-BE49-F238E27FC236}">
                <a16:creationId xmlns:a16="http://schemas.microsoft.com/office/drawing/2014/main" id="{A919C48F-E7C9-4776-B434-CA3A423A1004}"/>
              </a:ext>
            </a:extLst>
          </p:cNvPr>
          <p:cNvSpPr txBox="1"/>
          <p:nvPr/>
        </p:nvSpPr>
        <p:spPr>
          <a:xfrm>
            <a:off x="2930974" y="4981385"/>
            <a:ext cx="4572000" cy="369332"/>
          </a:xfrm>
          <a:prstGeom prst="rect">
            <a:avLst/>
          </a:prstGeom>
          <a:noFill/>
        </p:spPr>
        <p:txBody>
          <a:bodyPr wrap="square">
            <a:spAutoFit/>
          </a:bodyPr>
          <a:lstStyle/>
          <a:p>
            <a:pPr algn="ctr"/>
            <a:r>
              <a:rPr lang="kk-KZ" sz="1800" dirty="0">
                <a:solidFill>
                  <a:srgbClr val="000000"/>
                </a:solidFill>
                <a:effectLst/>
                <a:latin typeface="Times New Roman" panose="02020603050405020304" pitchFamily="18" charset="0"/>
                <a:ea typeface="Times New Roman" panose="02020603050405020304" pitchFamily="18" charset="0"/>
              </a:rPr>
              <a:t>9.</a:t>
            </a:r>
            <a:r>
              <a:rPr lang="en-US" sz="1800" dirty="0">
                <a:solidFill>
                  <a:srgbClr val="000000"/>
                </a:solidFill>
                <a:effectLst/>
                <a:latin typeface="Times New Roman" panose="02020603050405020304" pitchFamily="18" charset="0"/>
                <a:ea typeface="Times New Roman" panose="02020603050405020304" pitchFamily="18" charset="0"/>
              </a:rPr>
              <a:t>5</a:t>
            </a:r>
            <a:r>
              <a:rPr lang="kk-KZ" sz="1800" dirty="0">
                <a:solidFill>
                  <a:srgbClr val="000000"/>
                </a:solidFill>
                <a:effectLst/>
                <a:latin typeface="Times New Roman" panose="02020603050405020304" pitchFamily="18" charset="0"/>
                <a:ea typeface="Times New Roman" panose="02020603050405020304" pitchFamily="18" charset="0"/>
              </a:rPr>
              <a:t> – сурет.</a:t>
            </a:r>
            <a:endParaRPr lang="ru-RU" sz="11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187324025"/>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TextBox 3">
                <a:extLst>
                  <a:ext uri="{FF2B5EF4-FFF2-40B4-BE49-F238E27FC236}">
                    <a16:creationId xmlns:a16="http://schemas.microsoft.com/office/drawing/2014/main" id="{2A1D80E7-15C9-466C-B847-DB6915F859C1}"/>
                  </a:ext>
                </a:extLst>
              </p:cNvPr>
              <p:cNvSpPr txBox="1"/>
              <p:nvPr/>
            </p:nvSpPr>
            <p:spPr>
              <a:xfrm>
                <a:off x="1043608" y="764704"/>
                <a:ext cx="7452828" cy="4893647"/>
              </a:xfrm>
              <a:prstGeom prst="rect">
                <a:avLst/>
              </a:prstGeom>
              <a:noFill/>
            </p:spPr>
            <p:txBody>
              <a:bodyPr wrap="square">
                <a:spAutoFit/>
              </a:bodyPr>
              <a:lstStyle/>
              <a:p>
                <a:pPr indent="288290" algn="just"/>
                <a:r>
                  <a:rPr lang="en-US" sz="2400" dirty="0" err="1">
                    <a:effectLst/>
                    <a:latin typeface="Constantia" panose="02030602050306030303" pitchFamily="18" charset="0"/>
                    <a:ea typeface="Times New Roman" panose="02020603050405020304" pitchFamily="18" charset="0"/>
                  </a:rPr>
                  <a:t>Демек</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жылдамдықтар</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планының</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шыңдарын</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қосатын</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әрбір</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кесінді</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қиманың</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сәйкес</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нүктесінің</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оған</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дейінгі</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нүктені</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полюс</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ретінде</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айналғандағы</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жылдамдығының</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векторы</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болады</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екен</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Сондықтан</a:t>
                </a:r>
                <a:r>
                  <a:rPr lang="en-US" sz="2400" dirty="0">
                    <a:effectLst/>
                    <a:latin typeface="Constantia" panose="02030602050306030303" pitchFamily="18" charset="0"/>
                    <a:ea typeface="Times New Roman" panose="02020603050405020304" pitchFamily="18" charset="0"/>
                  </a:rPr>
                  <a:t>,</a:t>
                </a:r>
                <a:endParaRPr lang="ru-RU" sz="1400" dirty="0">
                  <a:effectLst/>
                  <a:latin typeface="Constantia" panose="02030602050306030303" pitchFamily="18" charset="0"/>
                  <a:ea typeface="Times New Roman" panose="02020603050405020304" pitchFamily="18" charset="0"/>
                </a:endParaRPr>
              </a:p>
              <a:p>
                <a:pPr indent="288290" algn="just"/>
                <a:r>
                  <a:rPr lang="en-US" sz="2400" dirty="0">
                    <a:effectLst/>
                    <a:latin typeface="Constantia" panose="02030602050306030303" pitchFamily="18" charset="0"/>
                    <a:ea typeface="Times New Roman" panose="02020603050405020304" pitchFamily="18" charset="0"/>
                  </a:rPr>
                  <a:t> </a:t>
                </a:r>
                <a:endParaRPr lang="ru-RU" sz="1400" dirty="0">
                  <a:effectLst/>
                  <a:latin typeface="Constantia" panose="02030602050306030303" pitchFamily="18" charset="0"/>
                  <a:ea typeface="Times New Roman" panose="02020603050405020304" pitchFamily="18" charset="0"/>
                </a:endParaRPr>
              </a:p>
              <a:p>
                <a:pPr indent="288290" algn="ctr"/>
                <a14:m>
                  <m:oMath xmlns:m="http://schemas.openxmlformats.org/officeDocument/2006/math">
                    <m:r>
                      <a:rPr lang="en-US" sz="2400" i="1">
                        <a:effectLst/>
                        <a:latin typeface="Cambria Math" panose="02040503050406030204" pitchFamily="18" charset="0"/>
                        <a:ea typeface="Times New Roman" panose="02020603050405020304" pitchFamily="18" charset="0"/>
                      </a:rPr>
                      <m:t>𝑎𝑏</m:t>
                    </m:r>
                  </m:oMath>
                </a14:m>
                <a:r>
                  <a:rPr lang="en-US" sz="2400" dirty="0">
                    <a:effectLst/>
                    <a:latin typeface="Constantia" panose="02030602050306030303" pitchFamily="18" charset="0"/>
                    <a:ea typeface="Times New Roman" panose="02020603050405020304" pitchFamily="18" charset="0"/>
                  </a:rPr>
                  <a:t>=</a:t>
                </a:r>
                <a14:m>
                  <m:oMath xmlns:m="http://schemas.openxmlformats.org/officeDocument/2006/math">
                    <m:r>
                      <a:rPr lang="en-US" sz="2400" i="1">
                        <a:effectLst/>
                        <a:latin typeface="Cambria Math" panose="02040503050406030204" pitchFamily="18" charset="0"/>
                        <a:ea typeface="Times New Roman" panose="02020603050405020304" pitchFamily="18" charset="0"/>
                      </a:rPr>
                      <m:t>𝜔</m:t>
                    </m:r>
                    <m:r>
                      <a:rPr lang="en-US" sz="2400" i="1">
                        <a:effectLst/>
                        <a:latin typeface="Cambria Math" panose="02040503050406030204" pitchFamily="18" charset="0"/>
                        <a:ea typeface="Times New Roman" panose="02020603050405020304" pitchFamily="18" charset="0"/>
                      </a:rPr>
                      <m:t>∙</m:t>
                    </m:r>
                    <m:r>
                      <a:rPr lang="en-US" sz="2400" i="1">
                        <a:effectLst/>
                        <a:latin typeface="Cambria Math" panose="02040503050406030204" pitchFamily="18" charset="0"/>
                        <a:ea typeface="Times New Roman" panose="02020603050405020304" pitchFamily="18" charset="0"/>
                      </a:rPr>
                      <m:t>𝐴𝐵</m:t>
                    </m:r>
                    <m:r>
                      <a:rPr lang="en-US" sz="2400" i="1">
                        <a:effectLst/>
                        <a:latin typeface="Cambria Math" panose="02040503050406030204" pitchFamily="18" charset="0"/>
                        <a:ea typeface="Times New Roman" panose="02020603050405020304" pitchFamily="18" charset="0"/>
                      </a:rPr>
                      <m:t>,       </m:t>
                    </m:r>
                    <m:r>
                      <a:rPr lang="en-US" sz="2400" i="1">
                        <a:effectLst/>
                        <a:latin typeface="Cambria Math" panose="02040503050406030204" pitchFamily="18" charset="0"/>
                        <a:ea typeface="Times New Roman" panose="02020603050405020304" pitchFamily="18" charset="0"/>
                      </a:rPr>
                      <m:t>𝑎𝑏</m:t>
                    </m:r>
                    <m:r>
                      <a:rPr lang="en-US" sz="2400" i="1">
                        <a:effectLst/>
                        <a:latin typeface="Cambria Math" panose="02040503050406030204" pitchFamily="18" charset="0"/>
                        <a:ea typeface="Times New Roman" panose="02020603050405020304" pitchFamily="18" charset="0"/>
                      </a:rPr>
                      <m:t>⊥</m:t>
                    </m:r>
                    <m:r>
                      <a:rPr lang="en-US" sz="2400" i="1">
                        <a:effectLst/>
                        <a:latin typeface="Cambria Math" panose="02040503050406030204" pitchFamily="18" charset="0"/>
                        <a:ea typeface="Times New Roman" panose="02020603050405020304" pitchFamily="18" charset="0"/>
                      </a:rPr>
                      <m:t>𝐴𝐵</m:t>
                    </m:r>
                    <m:r>
                      <a:rPr lang="en-US" sz="2400" i="1">
                        <a:effectLst/>
                        <a:latin typeface="Cambria Math" panose="02040503050406030204" pitchFamily="18" charset="0"/>
                        <a:ea typeface="Times New Roman" panose="02020603050405020304" pitchFamily="18" charset="0"/>
                      </a:rPr>
                      <m:t>;</m:t>
                    </m:r>
                  </m:oMath>
                </a14:m>
                <a:endParaRPr lang="ru-RU" sz="1400" dirty="0">
                  <a:effectLst/>
                  <a:latin typeface="Constantia" panose="02030602050306030303" pitchFamily="18" charset="0"/>
                  <a:ea typeface="Times New Roman" panose="02020603050405020304" pitchFamily="18" charset="0"/>
                </a:endParaRPr>
              </a:p>
              <a:p>
                <a:pPr indent="288290" algn="ctr"/>
                <a14:m>
                  <m:oMath xmlns:m="http://schemas.openxmlformats.org/officeDocument/2006/math">
                    <m:r>
                      <a:rPr lang="en-US" sz="2400" i="1">
                        <a:effectLst/>
                        <a:latin typeface="Cambria Math" panose="02040503050406030204" pitchFamily="18" charset="0"/>
                        <a:ea typeface="Times New Roman" panose="02020603050405020304" pitchFamily="18" charset="0"/>
                      </a:rPr>
                      <m:t>𝑏𝑐</m:t>
                    </m:r>
                  </m:oMath>
                </a14:m>
                <a:r>
                  <a:rPr lang="en-US" sz="2400" dirty="0">
                    <a:effectLst/>
                    <a:latin typeface="Constantia" panose="02030602050306030303" pitchFamily="18" charset="0"/>
                    <a:ea typeface="Times New Roman" panose="02020603050405020304" pitchFamily="18" charset="0"/>
                  </a:rPr>
                  <a:t>=</a:t>
                </a:r>
                <a14:m>
                  <m:oMath xmlns:m="http://schemas.openxmlformats.org/officeDocument/2006/math">
                    <m:r>
                      <a:rPr lang="en-US" sz="2400" i="1">
                        <a:effectLst/>
                        <a:latin typeface="Cambria Math" panose="02040503050406030204" pitchFamily="18" charset="0"/>
                        <a:ea typeface="Times New Roman" panose="02020603050405020304" pitchFamily="18" charset="0"/>
                      </a:rPr>
                      <m:t>𝜔</m:t>
                    </m:r>
                    <m:r>
                      <a:rPr lang="en-US" sz="2400" i="1">
                        <a:effectLst/>
                        <a:latin typeface="Cambria Math" panose="02040503050406030204" pitchFamily="18" charset="0"/>
                        <a:ea typeface="Times New Roman" panose="02020603050405020304" pitchFamily="18" charset="0"/>
                      </a:rPr>
                      <m:t>∙</m:t>
                    </m:r>
                    <m:r>
                      <a:rPr lang="en-US" sz="2400" i="1">
                        <a:effectLst/>
                        <a:latin typeface="Cambria Math" panose="02040503050406030204" pitchFamily="18" charset="0"/>
                        <a:ea typeface="Times New Roman" panose="02020603050405020304" pitchFamily="18" charset="0"/>
                      </a:rPr>
                      <m:t>𝐵𝐶</m:t>
                    </m:r>
                    <m:r>
                      <a:rPr lang="en-US" sz="2400" i="1">
                        <a:effectLst/>
                        <a:latin typeface="Cambria Math" panose="02040503050406030204" pitchFamily="18" charset="0"/>
                        <a:ea typeface="Times New Roman" panose="02020603050405020304" pitchFamily="18" charset="0"/>
                      </a:rPr>
                      <m:t>,       </m:t>
                    </m:r>
                    <m:r>
                      <a:rPr lang="en-US" sz="2400" i="1">
                        <a:effectLst/>
                        <a:latin typeface="Cambria Math" panose="02040503050406030204" pitchFamily="18" charset="0"/>
                        <a:ea typeface="Times New Roman" panose="02020603050405020304" pitchFamily="18" charset="0"/>
                      </a:rPr>
                      <m:t>𝑏𝑐</m:t>
                    </m:r>
                    <m:r>
                      <a:rPr lang="en-US" sz="2400" i="1">
                        <a:effectLst/>
                        <a:latin typeface="Cambria Math" panose="02040503050406030204" pitchFamily="18" charset="0"/>
                        <a:ea typeface="Times New Roman" panose="02020603050405020304" pitchFamily="18" charset="0"/>
                      </a:rPr>
                      <m:t>⊥</m:t>
                    </m:r>
                    <m:r>
                      <a:rPr lang="en-US" sz="2400" i="1">
                        <a:effectLst/>
                        <a:latin typeface="Cambria Math" panose="02040503050406030204" pitchFamily="18" charset="0"/>
                        <a:ea typeface="Times New Roman" panose="02020603050405020304" pitchFamily="18" charset="0"/>
                      </a:rPr>
                      <m:t>𝐵𝐶</m:t>
                    </m:r>
                    <m:r>
                      <a:rPr lang="en-US" sz="2400" i="1">
                        <a:effectLst/>
                        <a:latin typeface="Cambria Math" panose="02040503050406030204" pitchFamily="18" charset="0"/>
                        <a:ea typeface="Times New Roman" panose="02020603050405020304" pitchFamily="18" charset="0"/>
                      </a:rPr>
                      <m:t>;</m:t>
                    </m:r>
                  </m:oMath>
                </a14:m>
                <a:endParaRPr lang="ru-RU" sz="1400" dirty="0">
                  <a:effectLst/>
                  <a:latin typeface="Constantia" panose="02030602050306030303" pitchFamily="18" charset="0"/>
                  <a:ea typeface="Times New Roman" panose="02020603050405020304" pitchFamily="18" charset="0"/>
                </a:endParaRPr>
              </a:p>
              <a:p>
                <a:pPr indent="288290" algn="ctr"/>
                <a14:m>
                  <m:oMath xmlns:m="http://schemas.openxmlformats.org/officeDocument/2006/math">
                    <m:r>
                      <a:rPr lang="en-US" sz="2400" i="1">
                        <a:effectLst/>
                        <a:latin typeface="Cambria Math" panose="02040503050406030204" pitchFamily="18" charset="0"/>
                        <a:ea typeface="Times New Roman" panose="02020603050405020304" pitchFamily="18" charset="0"/>
                      </a:rPr>
                      <m:t>𝑐𝑑</m:t>
                    </m:r>
                  </m:oMath>
                </a14:m>
                <a:r>
                  <a:rPr lang="en-US" sz="2400" dirty="0">
                    <a:effectLst/>
                    <a:latin typeface="Constantia" panose="02030602050306030303" pitchFamily="18" charset="0"/>
                    <a:ea typeface="Times New Roman" panose="02020603050405020304" pitchFamily="18" charset="0"/>
                  </a:rPr>
                  <a:t>=</a:t>
                </a:r>
                <a14:m>
                  <m:oMath xmlns:m="http://schemas.openxmlformats.org/officeDocument/2006/math">
                    <m:r>
                      <a:rPr lang="en-US" sz="2400" i="1">
                        <a:effectLst/>
                        <a:latin typeface="Cambria Math" panose="02040503050406030204" pitchFamily="18" charset="0"/>
                        <a:ea typeface="Times New Roman" panose="02020603050405020304" pitchFamily="18" charset="0"/>
                      </a:rPr>
                      <m:t>𝜔</m:t>
                    </m:r>
                    <m:r>
                      <a:rPr lang="en-US" sz="2400" i="1">
                        <a:effectLst/>
                        <a:latin typeface="Cambria Math" panose="02040503050406030204" pitchFamily="18" charset="0"/>
                        <a:ea typeface="Times New Roman" panose="02020603050405020304" pitchFamily="18" charset="0"/>
                      </a:rPr>
                      <m:t>∙</m:t>
                    </m:r>
                    <m:r>
                      <a:rPr lang="en-US" sz="2400" i="1">
                        <a:effectLst/>
                        <a:latin typeface="Cambria Math" panose="02040503050406030204" pitchFamily="18" charset="0"/>
                        <a:ea typeface="Times New Roman" panose="02020603050405020304" pitchFamily="18" charset="0"/>
                      </a:rPr>
                      <m:t>𝐶𝐷</m:t>
                    </m:r>
                    <m:r>
                      <a:rPr lang="en-US" sz="2400" i="1">
                        <a:effectLst/>
                        <a:latin typeface="Cambria Math" panose="02040503050406030204" pitchFamily="18" charset="0"/>
                        <a:ea typeface="Times New Roman" panose="02020603050405020304" pitchFamily="18" charset="0"/>
                      </a:rPr>
                      <m:t>,       </m:t>
                    </m:r>
                    <m:r>
                      <a:rPr lang="en-US" sz="2400" i="1">
                        <a:effectLst/>
                        <a:latin typeface="Cambria Math" panose="02040503050406030204" pitchFamily="18" charset="0"/>
                        <a:ea typeface="Times New Roman" panose="02020603050405020304" pitchFamily="18" charset="0"/>
                      </a:rPr>
                      <m:t>𝑐𝑑</m:t>
                    </m:r>
                    <m:r>
                      <a:rPr lang="en-US" sz="2400" i="1">
                        <a:effectLst/>
                        <a:latin typeface="Cambria Math" panose="02040503050406030204" pitchFamily="18" charset="0"/>
                        <a:ea typeface="Times New Roman" panose="02020603050405020304" pitchFamily="18" charset="0"/>
                      </a:rPr>
                      <m:t>⊥</m:t>
                    </m:r>
                    <m:r>
                      <a:rPr lang="en-US" sz="2400" i="1">
                        <a:effectLst/>
                        <a:latin typeface="Cambria Math" panose="02040503050406030204" pitchFamily="18" charset="0"/>
                        <a:ea typeface="Times New Roman" panose="02020603050405020304" pitchFamily="18" charset="0"/>
                      </a:rPr>
                      <m:t>𝐶𝐷</m:t>
                    </m:r>
                    <m:r>
                      <a:rPr lang="en-US" sz="2400" i="1">
                        <a:effectLst/>
                        <a:latin typeface="Cambria Math" panose="02040503050406030204" pitchFamily="18" charset="0"/>
                        <a:ea typeface="Times New Roman" panose="02020603050405020304" pitchFamily="18" charset="0"/>
                      </a:rPr>
                      <m:t>;</m:t>
                    </m:r>
                  </m:oMath>
                </a14:m>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т.т</a:t>
                </a:r>
                <a:r>
                  <a:rPr lang="en-US" sz="2400" dirty="0">
                    <a:effectLst/>
                    <a:latin typeface="Constantia" panose="02030602050306030303" pitchFamily="18" charset="0"/>
                    <a:ea typeface="Times New Roman" panose="02020603050405020304" pitchFamily="18" charset="0"/>
                  </a:rPr>
                  <a:t>.</a:t>
                </a:r>
                <a:endParaRPr lang="ru-RU" sz="1400" dirty="0">
                  <a:effectLst/>
                  <a:latin typeface="Constantia" panose="02030602050306030303" pitchFamily="18" charset="0"/>
                  <a:ea typeface="Times New Roman" panose="02020603050405020304" pitchFamily="18" charset="0"/>
                </a:endParaRPr>
              </a:p>
              <a:p>
                <a:pPr indent="288290" algn="just"/>
                <a:r>
                  <a:rPr lang="en-US" sz="2400" dirty="0">
                    <a:effectLst/>
                    <a:latin typeface="Constantia" panose="02030602050306030303" pitchFamily="18" charset="0"/>
                    <a:ea typeface="Times New Roman" panose="02020603050405020304" pitchFamily="18" charset="0"/>
                  </a:rPr>
                  <a:t> </a:t>
                </a:r>
                <a:endParaRPr lang="ru-RU" sz="1400" dirty="0">
                  <a:effectLst/>
                  <a:latin typeface="Constantia" panose="02030602050306030303" pitchFamily="18" charset="0"/>
                  <a:ea typeface="Times New Roman" panose="02020603050405020304" pitchFamily="18" charset="0"/>
                </a:endParaRPr>
              </a:p>
              <a:p>
                <a:pPr indent="288290" algn="just"/>
                <a:r>
                  <a:rPr lang="en-US" sz="2400" dirty="0" err="1">
                    <a:effectLst/>
                    <a:latin typeface="Constantia" panose="02030602050306030303" pitchFamily="18" charset="0"/>
                    <a:ea typeface="Times New Roman" panose="02020603050405020304" pitchFamily="18" charset="0"/>
                  </a:rPr>
                  <a:t>Суреттен</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abcd</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көпбұрышының</a:t>
                </a:r>
                <a:r>
                  <a:rPr lang="en-US" sz="2400" dirty="0">
                    <a:effectLst/>
                    <a:latin typeface="Constantia" panose="02030602050306030303" pitchFamily="18" charset="0"/>
                    <a:ea typeface="Times New Roman" panose="02020603050405020304" pitchFamily="18" charset="0"/>
                  </a:rPr>
                  <a:t> ABCD </a:t>
                </a:r>
                <a:r>
                  <a:rPr lang="en-US" sz="2400" dirty="0" err="1">
                    <a:effectLst/>
                    <a:latin typeface="Constantia" panose="02030602050306030303" pitchFamily="18" charset="0"/>
                    <a:ea typeface="Times New Roman" panose="02020603050405020304" pitchFamily="18" charset="0"/>
                  </a:rPr>
                  <a:t>көпбұрышына</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ұқсас</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екенін</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әрі</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оған</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қатысты</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жазық</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қиманың</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айналу</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бағытына</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қарай</a:t>
                </a:r>
                <a:r>
                  <a:rPr lang="en-US" sz="2400" dirty="0">
                    <a:effectLst/>
                    <a:latin typeface="Constantia" panose="02030602050306030303" pitchFamily="18" charset="0"/>
                    <a:ea typeface="Times New Roman" panose="02020603050405020304" pitchFamily="18" charset="0"/>
                  </a:rPr>
                  <a:t> 90</a:t>
                </a:r>
                <a:r>
                  <a:rPr lang="en-US" sz="2400" baseline="30000" dirty="0">
                    <a:effectLst/>
                    <a:latin typeface="Constantia" panose="02030602050306030303" pitchFamily="18" charset="0"/>
                    <a:ea typeface="Times New Roman" panose="02020603050405020304" pitchFamily="18" charset="0"/>
                  </a:rPr>
                  <a:t>0</a:t>
                </a:r>
                <a:r>
                  <a:rPr lang="en-US" sz="2400" dirty="0">
                    <a:effectLst/>
                    <a:latin typeface="Constantia" panose="02030602050306030303" pitchFamily="18" charset="0"/>
                    <a:ea typeface="Times New Roman" panose="02020603050405020304" pitchFamily="18" charset="0"/>
                  </a:rPr>
                  <a:t>-қа </a:t>
                </a:r>
                <a:r>
                  <a:rPr lang="en-US" sz="2400" dirty="0" err="1">
                    <a:effectLst/>
                    <a:latin typeface="Constantia" panose="02030602050306030303" pitchFamily="18" charset="0"/>
                    <a:ea typeface="Times New Roman" panose="02020603050405020304" pitchFamily="18" charset="0"/>
                  </a:rPr>
                  <a:t>бұрылғанын</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көреміз</a:t>
                </a:r>
                <a:r>
                  <a:rPr lang="en-US" sz="2400" dirty="0">
                    <a:effectLst/>
                    <a:latin typeface="Constantia" panose="02030602050306030303" pitchFamily="18" charset="0"/>
                    <a:ea typeface="Times New Roman" panose="02020603050405020304" pitchFamily="18" charset="0"/>
                  </a:rPr>
                  <a:t>.</a:t>
                </a:r>
                <a:endParaRPr lang="ru-RU" sz="1400" dirty="0">
                  <a:effectLst/>
                  <a:latin typeface="Constantia" panose="02030602050306030303" pitchFamily="18" charset="0"/>
                  <a:ea typeface="Times New Roman" panose="02020603050405020304" pitchFamily="18" charset="0"/>
                </a:endParaRPr>
              </a:p>
            </p:txBody>
          </p:sp>
        </mc:Choice>
        <mc:Fallback>
          <p:sp>
            <p:nvSpPr>
              <p:cNvPr id="4" name="TextBox 3">
                <a:extLst>
                  <a:ext uri="{FF2B5EF4-FFF2-40B4-BE49-F238E27FC236}">
                    <a16:creationId xmlns:a16="http://schemas.microsoft.com/office/drawing/2014/main" id="{2A1D80E7-15C9-466C-B847-DB6915F859C1}"/>
                  </a:ext>
                </a:extLst>
              </p:cNvPr>
              <p:cNvSpPr txBox="1">
                <a:spLocks noRot="1" noChangeAspect="1" noMove="1" noResize="1" noEditPoints="1" noAdjustHandles="1" noChangeArrowheads="1" noChangeShapeType="1" noTextEdit="1"/>
              </p:cNvSpPr>
              <p:nvPr/>
            </p:nvSpPr>
            <p:spPr>
              <a:xfrm>
                <a:off x="1043608" y="764704"/>
                <a:ext cx="7452828" cy="4893647"/>
              </a:xfrm>
              <a:prstGeom prst="rect">
                <a:avLst/>
              </a:prstGeom>
              <a:blipFill>
                <a:blip r:embed="rId2"/>
                <a:stretch>
                  <a:fillRect l="-1226" t="-1245" r="-1226" b="-1868"/>
                </a:stretch>
              </a:blipFill>
            </p:spPr>
            <p:txBody>
              <a:bodyPr/>
              <a:lstStyle/>
              <a:p>
                <a:r>
                  <a:rPr lang="ru-RU">
                    <a:noFill/>
                  </a:rPr>
                  <a:t> </a:t>
                </a:r>
              </a:p>
            </p:txBody>
          </p:sp>
        </mc:Fallback>
      </mc:AlternateContent>
    </p:spTree>
    <p:extLst>
      <p:ext uri="{BB962C8B-B14F-4D97-AF65-F5344CB8AC3E}">
        <p14:creationId xmlns:p14="http://schemas.microsoft.com/office/powerpoint/2010/main" val="1096695757"/>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F168090E-9745-4CD3-AE00-CF3D8CD1C5F5}"/>
                  </a:ext>
                </a:extLst>
              </p:cNvPr>
              <p:cNvSpPr txBox="1"/>
              <p:nvPr/>
            </p:nvSpPr>
            <p:spPr>
              <a:xfrm>
                <a:off x="611560" y="404664"/>
                <a:ext cx="8136904" cy="5679504"/>
              </a:xfrm>
              <a:prstGeom prst="rect">
                <a:avLst/>
              </a:prstGeom>
              <a:noFill/>
            </p:spPr>
            <p:txBody>
              <a:bodyPr wrap="square">
                <a:spAutoFit/>
              </a:bodyPr>
              <a:lstStyle/>
              <a:p>
                <a:pPr indent="288290" algn="just"/>
                <a:r>
                  <a:rPr lang="en-US" sz="2400" i="1" dirty="0" err="1">
                    <a:effectLst/>
                    <a:latin typeface="Constantia" panose="02030602050306030303" pitchFamily="18" charset="0"/>
                    <a:ea typeface="Times New Roman" panose="02020603050405020304" pitchFamily="18" charset="0"/>
                  </a:rPr>
                  <a:t>Жылдамдықтар</a:t>
                </a:r>
                <a:r>
                  <a:rPr lang="en-US" sz="2400" i="1" dirty="0">
                    <a:effectLst/>
                    <a:latin typeface="Constantia" panose="02030602050306030303" pitchFamily="18" charset="0"/>
                    <a:ea typeface="Times New Roman" panose="02020603050405020304" pitchFamily="18" charset="0"/>
                  </a:rPr>
                  <a:t> </a:t>
                </a:r>
                <a:r>
                  <a:rPr lang="en-US" sz="2400" i="1" dirty="0" err="1">
                    <a:effectLst/>
                    <a:latin typeface="Constantia" panose="02030602050306030303" pitchFamily="18" charset="0"/>
                    <a:ea typeface="Times New Roman" panose="02020603050405020304" pitchFamily="18" charset="0"/>
                  </a:rPr>
                  <a:t>планын</a:t>
                </a:r>
                <a:r>
                  <a:rPr lang="en-US" sz="2400" i="1" dirty="0">
                    <a:effectLst/>
                    <a:latin typeface="Constantia" panose="02030602050306030303" pitchFamily="18" charset="0"/>
                    <a:ea typeface="Times New Roman" panose="02020603050405020304" pitchFamily="18" charset="0"/>
                  </a:rPr>
                  <a:t> </a:t>
                </a:r>
                <a:r>
                  <a:rPr lang="en-US" sz="2400" i="1" dirty="0" err="1">
                    <a:effectLst/>
                    <a:latin typeface="Constantia" panose="02030602050306030303" pitchFamily="18" charset="0"/>
                    <a:ea typeface="Times New Roman" panose="02020603050405020304" pitchFamily="18" charset="0"/>
                  </a:rPr>
                  <a:t>тұрғызу</a:t>
                </a:r>
                <a:r>
                  <a:rPr lang="en-US" sz="2400" i="1" dirty="0">
                    <a:effectLst/>
                    <a:latin typeface="Constantia" panose="02030602050306030303" pitchFamily="18" charset="0"/>
                    <a:ea typeface="Times New Roman" panose="02020603050405020304" pitchFamily="18" charset="0"/>
                  </a:rPr>
                  <a:t>.</a:t>
                </a:r>
                <a:r>
                  <a:rPr lang="en-US" sz="2400" dirty="0">
                    <a:effectLst/>
                    <a:latin typeface="Constantia" panose="02030602050306030303" pitchFamily="18" charset="0"/>
                    <a:ea typeface="Times New Roman" panose="02020603050405020304" pitchFamily="18" charset="0"/>
                  </a:rPr>
                  <a:t> </a:t>
                </a:r>
                <a:endParaRPr lang="ru-RU" sz="1400" dirty="0">
                  <a:effectLst/>
                  <a:latin typeface="Constantia" panose="02030602050306030303" pitchFamily="18" charset="0"/>
                  <a:ea typeface="Times New Roman" panose="02020603050405020304" pitchFamily="18" charset="0"/>
                </a:endParaRPr>
              </a:p>
              <a:p>
                <a:pPr indent="288290" algn="just"/>
                <a:r>
                  <a:rPr lang="en-US" sz="2400" dirty="0" err="1">
                    <a:effectLst/>
                    <a:latin typeface="Constantia" panose="02030602050306030303" pitchFamily="18" charset="0"/>
                    <a:ea typeface="Times New Roman" panose="02020603050405020304" pitchFamily="18" charset="0"/>
                  </a:rPr>
                  <a:t>Жазық</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қима</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нүктелерінің</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жылдамдықтар</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планын</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тұрғызу</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үшін</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қиманың</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бір</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нүктесі</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жылдамдығының</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модулі</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мен</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бағытын</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ал</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екінші</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бір</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нүктесінің</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жылдамдығы</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бағытталатын</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түзуді</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білу</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керек</a:t>
                </a:r>
                <a:r>
                  <a:rPr lang="en-US" sz="2400" dirty="0">
                    <a:effectLst/>
                    <a:latin typeface="Constantia" panose="02030602050306030303" pitchFamily="18" charset="0"/>
                    <a:ea typeface="Times New Roman" panose="02020603050405020304" pitchFamily="18" charset="0"/>
                  </a:rPr>
                  <a:t>. </a:t>
                </a:r>
                <a:endParaRPr lang="ru-RU" sz="1400" dirty="0">
                  <a:effectLst/>
                  <a:latin typeface="Constantia" panose="02030602050306030303" pitchFamily="18" charset="0"/>
                  <a:ea typeface="Times New Roman" panose="02020603050405020304" pitchFamily="18" charset="0"/>
                </a:endParaRPr>
              </a:p>
              <a:p>
                <a:pPr indent="288290" algn="just"/>
                <a:r>
                  <a:rPr lang="en-US" sz="2400" dirty="0" err="1">
                    <a:effectLst/>
                    <a:latin typeface="Constantia" panose="02030602050306030303" pitchFamily="18" charset="0"/>
                    <a:ea typeface="Times New Roman" panose="02020603050405020304" pitchFamily="18" charset="0"/>
                  </a:rPr>
                  <a:t>Сурет</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жазықтығында</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қозғалатын</a:t>
                </a:r>
                <a:r>
                  <a:rPr lang="en-US" sz="2400" dirty="0">
                    <a:effectLst/>
                    <a:latin typeface="Constantia" panose="02030602050306030303" pitchFamily="18" charset="0"/>
                    <a:ea typeface="Times New Roman" panose="02020603050405020304" pitchFamily="18" charset="0"/>
                  </a:rPr>
                  <a:t> АВС </a:t>
                </a:r>
                <a:r>
                  <a:rPr lang="en-US" sz="2400" dirty="0" err="1">
                    <a:effectLst/>
                    <a:latin typeface="Constantia" panose="02030602050306030303" pitchFamily="18" charset="0"/>
                    <a:ea typeface="Times New Roman" panose="02020603050405020304" pitchFamily="18" charset="0"/>
                  </a:rPr>
                  <a:t>үшбұрышты</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қиманың</a:t>
                </a:r>
                <a:r>
                  <a:rPr lang="en-US" sz="2400" dirty="0">
                    <a:effectLst/>
                    <a:latin typeface="Constantia" panose="02030602050306030303" pitchFamily="18" charset="0"/>
                    <a:ea typeface="Times New Roman" panose="02020603050405020304" pitchFamily="18" charset="0"/>
                  </a:rPr>
                  <a:t> А </a:t>
                </a:r>
                <a:r>
                  <a:rPr lang="en-US" sz="2400" dirty="0" err="1">
                    <a:effectLst/>
                    <a:latin typeface="Constantia" panose="02030602050306030303" pitchFamily="18" charset="0"/>
                    <a:ea typeface="Times New Roman" panose="02020603050405020304" pitchFamily="18" charset="0"/>
                  </a:rPr>
                  <a:t>нүктесі</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жылдамдығының</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модулі</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мен</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бағыты</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ал</a:t>
                </a:r>
                <a:r>
                  <a:rPr lang="en-US" sz="2400" dirty="0">
                    <a:effectLst/>
                    <a:latin typeface="Constantia" panose="02030602050306030303" pitchFamily="18" charset="0"/>
                    <a:ea typeface="Times New Roman" panose="02020603050405020304" pitchFamily="18" charset="0"/>
                  </a:rPr>
                  <a:t> В </a:t>
                </a:r>
                <a:r>
                  <a:rPr lang="en-US" sz="2400" dirty="0" err="1">
                    <a:effectLst/>
                    <a:latin typeface="Constantia" panose="02030602050306030303" pitchFamily="18" charset="0"/>
                    <a:ea typeface="Times New Roman" panose="02020603050405020304" pitchFamily="18" charset="0"/>
                  </a:rPr>
                  <a:t>нүктесінің</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жылдамдығы</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бағытталатын</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түзу</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белгілі</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болсын</a:t>
                </a:r>
                <a:r>
                  <a:rPr lang="en-US" sz="2400" dirty="0">
                    <a:effectLst/>
                    <a:latin typeface="Constantia" panose="02030602050306030303" pitchFamily="18" charset="0"/>
                    <a:ea typeface="Times New Roman" panose="02020603050405020304" pitchFamily="18" charset="0"/>
                  </a:rPr>
                  <a:t> (9.6, а-</a:t>
                </a:r>
                <a:r>
                  <a:rPr lang="en-US" sz="2400" dirty="0" err="1">
                    <a:effectLst/>
                    <a:latin typeface="Constantia" panose="02030602050306030303" pitchFamily="18" charset="0"/>
                    <a:ea typeface="Times New Roman" panose="02020603050405020304" pitchFamily="18" charset="0"/>
                  </a:rPr>
                  <a:t>сурет</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Жылдамдықтар</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планын</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тұрғызып</a:t>
                </a:r>
                <a:r>
                  <a:rPr lang="en-US" sz="2400" dirty="0">
                    <a:effectLst/>
                    <a:latin typeface="Constantia" panose="02030602050306030303" pitchFamily="18" charset="0"/>
                    <a:ea typeface="Times New Roman" panose="02020603050405020304" pitchFamily="18" charset="0"/>
                  </a:rPr>
                  <a:t>, В </a:t>
                </a:r>
                <a:r>
                  <a:rPr lang="en-US" sz="2400" dirty="0" err="1">
                    <a:effectLst/>
                    <a:latin typeface="Constantia" panose="02030602050306030303" pitchFamily="18" charset="0"/>
                    <a:ea typeface="Times New Roman" panose="02020603050405020304" pitchFamily="18" charset="0"/>
                  </a:rPr>
                  <a:t>және</a:t>
                </a:r>
                <a:r>
                  <a:rPr lang="en-US" sz="2400" dirty="0">
                    <a:effectLst/>
                    <a:latin typeface="Constantia" panose="02030602050306030303" pitchFamily="18" charset="0"/>
                    <a:ea typeface="Times New Roman" panose="02020603050405020304" pitchFamily="18" charset="0"/>
                  </a:rPr>
                  <a:t> С </a:t>
                </a:r>
                <a:r>
                  <a:rPr lang="en-US" sz="2400" dirty="0" err="1">
                    <a:effectLst/>
                    <a:latin typeface="Constantia" panose="02030602050306030303" pitchFamily="18" charset="0"/>
                    <a:ea typeface="Times New Roman" panose="02020603050405020304" pitchFamily="18" charset="0"/>
                  </a:rPr>
                  <a:t>нүктелерінің</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жылдамдығын</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анықтау</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керек</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Кез</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келген</a:t>
                </a:r>
                <a:r>
                  <a:rPr lang="en-US" sz="2400" dirty="0">
                    <a:effectLst/>
                    <a:latin typeface="Constantia" panose="02030602050306030303" pitchFamily="18" charset="0"/>
                    <a:ea typeface="Times New Roman" panose="02020603050405020304" pitchFamily="18" charset="0"/>
                  </a:rPr>
                  <a:t> О </a:t>
                </a:r>
                <a:r>
                  <a:rPr lang="en-US" sz="2400" dirty="0" err="1">
                    <a:effectLst/>
                    <a:latin typeface="Constantia" panose="02030602050306030303" pitchFamily="18" charset="0"/>
                    <a:ea typeface="Times New Roman" panose="02020603050405020304" pitchFamily="18" charset="0"/>
                  </a:rPr>
                  <a:t>нүктеден</a:t>
                </a:r>
                <a:r>
                  <a:rPr lang="en-US" sz="2400" dirty="0">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en-US" sz="2400" i="1">
                            <a:effectLst/>
                            <a:latin typeface="Cambria Math" panose="02040503050406030204" pitchFamily="18" charset="0"/>
                            <a:ea typeface="Times New Roman" panose="02020603050405020304" pitchFamily="18" charset="0"/>
                          </a:rPr>
                          <m:t>𝑂𝑎</m:t>
                        </m:r>
                      </m:e>
                    </m:acc>
                    <m:r>
                      <a:rPr lang="en-US" sz="2400" i="1">
                        <a:effectLst/>
                        <a:latin typeface="Cambria Math" panose="02040503050406030204" pitchFamily="18" charset="0"/>
                        <a:ea typeface="Times New Roman" panose="02020603050405020304" pitchFamily="18" charset="0"/>
                      </a:rPr>
                      <m:t>=</m:t>
                    </m:r>
                    <m:sSub>
                      <m:sSubPr>
                        <m:ctrlPr>
                          <a:rPr lang="ru-RU" sz="2400" i="1">
                            <a:effectLst/>
                            <a:latin typeface="Cambria Math" panose="02040503050406030204" pitchFamily="18" charset="0"/>
                            <a:ea typeface="Times New Roman" panose="02020603050405020304" pitchFamily="18" charset="0"/>
                          </a:rPr>
                        </m:ctrlPr>
                      </m:sSubPr>
                      <m:e>
                        <m:acc>
                          <m:accPr>
                            <m:chr m:val="⃗"/>
                            <m:ctrlPr>
                              <a:rPr lang="ru-RU" sz="2400" i="1">
                                <a:effectLst/>
                                <a:latin typeface="Cambria Math" panose="02040503050406030204" pitchFamily="18" charset="0"/>
                                <a:ea typeface="Times New Roman" panose="02020603050405020304" pitchFamily="18" charset="0"/>
                              </a:rPr>
                            </m:ctrlPr>
                          </m:accPr>
                          <m:e>
                            <m:r>
                              <a:rPr lang="en-US" sz="2400" i="1">
                                <a:effectLst/>
                                <a:latin typeface="Cambria Math" panose="02040503050406030204" pitchFamily="18" charset="0"/>
                                <a:ea typeface="Times New Roman" panose="02020603050405020304" pitchFamily="18" charset="0"/>
                              </a:rPr>
                              <m:t>𝑉</m:t>
                            </m:r>
                          </m:e>
                        </m:acc>
                      </m:e>
                      <m:sub>
                        <m:r>
                          <a:rPr lang="en-US" sz="2400" i="1">
                            <a:effectLst/>
                            <a:latin typeface="Cambria Math" panose="02040503050406030204" pitchFamily="18" charset="0"/>
                            <a:ea typeface="Times New Roman" panose="02020603050405020304" pitchFamily="18" charset="0"/>
                          </a:rPr>
                          <m:t>𝐴</m:t>
                        </m:r>
                      </m:sub>
                    </m:sSub>
                  </m:oMath>
                </a14:m>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сәулесін</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және</a:t>
                </a:r>
                <a:r>
                  <a:rPr lang="en-US" sz="2400" dirty="0">
                    <a:effectLst/>
                    <a:latin typeface="Constantia" panose="02030602050306030303" pitchFamily="18" charset="0"/>
                    <a:ea typeface="Times New Roman" panose="02020603050405020304" pitchFamily="18" charset="0"/>
                  </a:rPr>
                  <a:t> </a:t>
                </a:r>
                <a14:m>
                  <m:oMath xmlns:m="http://schemas.openxmlformats.org/officeDocument/2006/math">
                    <m:sSub>
                      <m:sSubPr>
                        <m:ctrlPr>
                          <a:rPr lang="ru-RU" sz="2400" i="1">
                            <a:effectLst/>
                            <a:latin typeface="Cambria Math" panose="02040503050406030204" pitchFamily="18" charset="0"/>
                            <a:ea typeface="Times New Roman" panose="02020603050405020304" pitchFamily="18" charset="0"/>
                          </a:rPr>
                        </m:ctrlPr>
                      </m:sSubPr>
                      <m:e>
                        <m:acc>
                          <m:accPr>
                            <m:chr m:val="⃗"/>
                            <m:ctrlPr>
                              <a:rPr lang="ru-RU" sz="2400" i="1">
                                <a:effectLst/>
                                <a:latin typeface="Cambria Math" panose="02040503050406030204" pitchFamily="18" charset="0"/>
                                <a:ea typeface="Times New Roman" panose="02020603050405020304" pitchFamily="18" charset="0"/>
                              </a:rPr>
                            </m:ctrlPr>
                          </m:accPr>
                          <m:e>
                            <m:r>
                              <a:rPr lang="en-US" sz="2400" i="1">
                                <a:effectLst/>
                                <a:latin typeface="Cambria Math" panose="02040503050406030204" pitchFamily="18" charset="0"/>
                                <a:ea typeface="Times New Roman" panose="02020603050405020304" pitchFamily="18" charset="0"/>
                              </a:rPr>
                              <m:t>𝑉</m:t>
                            </m:r>
                          </m:e>
                        </m:acc>
                      </m:e>
                      <m:sub>
                        <m:r>
                          <a:rPr lang="en-US" sz="2400" i="1">
                            <a:effectLst/>
                            <a:latin typeface="Cambria Math" panose="02040503050406030204" pitchFamily="18" charset="0"/>
                            <a:ea typeface="Times New Roman" panose="02020603050405020304" pitchFamily="18" charset="0"/>
                          </a:rPr>
                          <m:t>𝐵</m:t>
                        </m:r>
                      </m:sub>
                    </m:sSub>
                  </m:oMath>
                </a14:m>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жылдамдығы</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бағытталатын</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түзуге</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параллель</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түзу</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жүргіземіз</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Бізге</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жылдамдықтар</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планының</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шыңдарын</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қосатын</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кесінділер</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қиманың</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сәйкес</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нүктелерін</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қосатын</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кесінділерге</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перпендикуляр</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болатыны</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белгілі</a:t>
                </a:r>
                <a:r>
                  <a:rPr lang="en-US" sz="2400" dirty="0">
                    <a:effectLst/>
                    <a:latin typeface="Constantia" panose="02030602050306030303" pitchFamily="18" charset="0"/>
                    <a:ea typeface="Times New Roman" panose="02020603050405020304" pitchFamily="18" charset="0"/>
                  </a:rPr>
                  <a:t>. </a:t>
                </a:r>
                <a:endParaRPr lang="ru-RU" sz="1400" dirty="0">
                  <a:effectLst/>
                  <a:latin typeface="Constantia" panose="02030602050306030303" pitchFamily="18" charset="0"/>
                  <a:ea typeface="Times New Roman" panose="02020603050405020304" pitchFamily="18" charset="0"/>
                </a:endParaRPr>
              </a:p>
            </p:txBody>
          </p:sp>
        </mc:Choice>
        <mc:Fallback>
          <p:sp>
            <p:nvSpPr>
              <p:cNvPr id="3" name="TextBox 2">
                <a:extLst>
                  <a:ext uri="{FF2B5EF4-FFF2-40B4-BE49-F238E27FC236}">
                    <a16:creationId xmlns:a16="http://schemas.microsoft.com/office/drawing/2014/main" id="{F168090E-9745-4CD3-AE00-CF3D8CD1C5F5}"/>
                  </a:ext>
                </a:extLst>
              </p:cNvPr>
              <p:cNvSpPr txBox="1">
                <a:spLocks noRot="1" noChangeAspect="1" noMove="1" noResize="1" noEditPoints="1" noAdjustHandles="1" noChangeArrowheads="1" noChangeShapeType="1" noTextEdit="1"/>
              </p:cNvSpPr>
              <p:nvPr/>
            </p:nvSpPr>
            <p:spPr>
              <a:xfrm>
                <a:off x="611560" y="404664"/>
                <a:ext cx="8136904" cy="5679504"/>
              </a:xfrm>
              <a:prstGeom prst="rect">
                <a:avLst/>
              </a:prstGeom>
              <a:blipFill>
                <a:blip r:embed="rId2"/>
                <a:stretch>
                  <a:fillRect l="-1124" t="-1073" r="-1199" b="-1395"/>
                </a:stretch>
              </a:blipFill>
            </p:spPr>
            <p:txBody>
              <a:bodyPr/>
              <a:lstStyle/>
              <a:p>
                <a:r>
                  <a:rPr lang="ru-RU">
                    <a:noFill/>
                  </a:rPr>
                  <a:t> </a:t>
                </a:r>
              </a:p>
            </p:txBody>
          </p:sp>
        </mc:Fallback>
      </mc:AlternateContent>
    </p:spTree>
    <p:extLst>
      <p:ext uri="{BB962C8B-B14F-4D97-AF65-F5344CB8AC3E}">
        <p14:creationId xmlns:p14="http://schemas.microsoft.com/office/powerpoint/2010/main" val="277664985"/>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A4BDFC9D-19B4-4983-AA72-FF779F13D254}"/>
                  </a:ext>
                </a:extLst>
              </p:cNvPr>
              <p:cNvSpPr txBox="1"/>
              <p:nvPr/>
            </p:nvSpPr>
            <p:spPr>
              <a:xfrm>
                <a:off x="971600" y="620688"/>
                <a:ext cx="7560840" cy="1676741"/>
              </a:xfrm>
              <a:prstGeom prst="rect">
                <a:avLst/>
              </a:prstGeom>
              <a:noFill/>
            </p:spPr>
            <p:txBody>
              <a:bodyPr wrap="square">
                <a:spAutoFit/>
              </a:bodyPr>
              <a:lstStyle/>
              <a:p>
                <a:pPr indent="288290" algn="just"/>
                <a:r>
                  <a:rPr lang="en-US" sz="2000" dirty="0" err="1">
                    <a:effectLst/>
                    <a:latin typeface="Constantia" panose="02030602050306030303" pitchFamily="18" charset="0"/>
                    <a:ea typeface="Times New Roman" panose="02020603050405020304" pitchFamily="18" charset="0"/>
                  </a:rPr>
                  <a:t>Жылдамдықтар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планының</a:t>
                </a:r>
                <a:r>
                  <a:rPr lang="en-US" sz="2000" dirty="0">
                    <a:effectLst/>
                    <a:latin typeface="Constantia" panose="02030602050306030303" pitchFamily="18" charset="0"/>
                    <a:ea typeface="Times New Roman" panose="02020603050405020304" pitchFamily="18" charset="0"/>
                  </a:rPr>
                  <a:t> b </a:t>
                </a:r>
                <a:r>
                  <a:rPr lang="en-US" sz="2000" dirty="0" err="1">
                    <a:effectLst/>
                    <a:latin typeface="Constantia" panose="02030602050306030303" pitchFamily="18" charset="0"/>
                    <a:ea typeface="Times New Roman" panose="02020603050405020304" pitchFamily="18" charset="0"/>
                  </a:rPr>
                  <a:t>шыңын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анықтау</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үшін</a:t>
                </a:r>
                <a:r>
                  <a:rPr lang="en-US" sz="2000" dirty="0">
                    <a:effectLst/>
                    <a:latin typeface="Constantia" panose="02030602050306030303" pitchFamily="18" charset="0"/>
                    <a:ea typeface="Times New Roman" panose="02020603050405020304" pitchFamily="18" charset="0"/>
                  </a:rPr>
                  <a:t> a </a:t>
                </a:r>
                <a:r>
                  <a:rPr lang="en-US" sz="2000" dirty="0" err="1">
                    <a:effectLst/>
                    <a:latin typeface="Constantia" panose="02030602050306030303" pitchFamily="18" charset="0"/>
                    <a:ea typeface="Times New Roman" panose="02020603050405020304" pitchFamily="18" charset="0"/>
                  </a:rPr>
                  <a:t>шыңынан</a:t>
                </a:r>
                <a:r>
                  <a:rPr lang="en-US" sz="2000" dirty="0">
                    <a:effectLst/>
                    <a:latin typeface="Constantia" panose="02030602050306030303" pitchFamily="18" charset="0"/>
                    <a:ea typeface="Times New Roman" panose="02020603050405020304" pitchFamily="18" charset="0"/>
                  </a:rPr>
                  <a:t> АВ-</a:t>
                </a:r>
                <a:r>
                  <a:rPr lang="en-US" sz="2000" dirty="0" err="1">
                    <a:effectLst/>
                    <a:latin typeface="Constantia" panose="02030602050306030303" pitchFamily="18" charset="0"/>
                    <a:ea typeface="Times New Roman" panose="02020603050405020304" pitchFamily="18" charset="0"/>
                  </a:rPr>
                  <a:t>ға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перпендикуляр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түзу</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жүргіземіз</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Осы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түзудің</a:t>
                </a:r>
                <a:r>
                  <a:rPr lang="en-US" sz="2000" dirty="0">
                    <a:effectLst/>
                    <a:latin typeface="Constantia" panose="02030602050306030303" pitchFamily="18" charset="0"/>
                    <a:ea typeface="Times New Roman" panose="02020603050405020304" pitchFamily="18" charset="0"/>
                  </a:rPr>
                  <a:t> В </a:t>
                </a:r>
                <a:r>
                  <a:rPr lang="en-US" sz="2000" dirty="0" err="1">
                    <a:effectLst/>
                    <a:latin typeface="Constantia" panose="02030602050306030303" pitchFamily="18" charset="0"/>
                    <a:ea typeface="Times New Roman" panose="02020603050405020304" pitchFamily="18" charset="0"/>
                  </a:rPr>
                  <a:t>нүктесінің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жылдамдығы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бағытталатын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түзумен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қиылысу</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нүктесі</a:t>
                </a:r>
                <a:r>
                  <a:rPr lang="en-US" sz="2000" dirty="0">
                    <a:effectLst/>
                    <a:latin typeface="Constantia" panose="02030602050306030303" pitchFamily="18" charset="0"/>
                    <a:ea typeface="Times New Roman" panose="02020603050405020304" pitchFamily="18" charset="0"/>
                  </a:rPr>
                  <a:t> – b </a:t>
                </a:r>
                <a:r>
                  <a:rPr lang="en-US" sz="2000" dirty="0" err="1">
                    <a:effectLst/>
                    <a:latin typeface="Constantia" panose="02030602050306030303" pitchFamily="18" charset="0"/>
                    <a:ea typeface="Times New Roman" panose="02020603050405020304" pitchFamily="18" charset="0"/>
                  </a:rPr>
                  <a:t>шыңы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ал</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𝑂𝑏</m:t>
                        </m:r>
                      </m:e>
                    </m:acc>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сәулесі</a:t>
                </a:r>
                <a:r>
                  <a:rPr lang="en-US" sz="2000" dirty="0">
                    <a:effectLst/>
                    <a:latin typeface="Constantia" panose="02030602050306030303" pitchFamily="18" charset="0"/>
                    <a:ea typeface="Times New Roman" panose="02020603050405020304" pitchFamily="18" charset="0"/>
                  </a:rPr>
                  <a:t> – В </a:t>
                </a:r>
                <a:r>
                  <a:rPr lang="en-US" sz="2000" dirty="0" err="1">
                    <a:effectLst/>
                    <a:latin typeface="Constantia" panose="02030602050306030303" pitchFamily="18" charset="0"/>
                    <a:ea typeface="Times New Roman" panose="02020603050405020304" pitchFamily="18" charset="0"/>
                  </a:rPr>
                  <a:t>нүктесінің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жылдамдығы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болады</a:t>
                </a:r>
                <a:r>
                  <a:rPr lang="en-US" sz="2000" dirty="0">
                    <a:effectLst/>
                    <a:latin typeface="Constantia" panose="02030602050306030303" pitchFamily="18" charset="0"/>
                    <a:ea typeface="Times New Roman" panose="02020603050405020304" pitchFamily="18" charset="0"/>
                  </a:rPr>
                  <a:t>: (9.6, ә-</a:t>
                </a:r>
                <a:r>
                  <a:rPr lang="en-US" sz="2000" dirty="0" err="1">
                    <a:effectLst/>
                    <a:latin typeface="Constantia" panose="02030602050306030303" pitchFamily="18" charset="0"/>
                    <a:ea typeface="Times New Roman" panose="02020603050405020304" pitchFamily="18" charset="0"/>
                  </a:rPr>
                  <a:t>сурет</a:t>
                </a:r>
                <a:r>
                  <a:rPr lang="en-US" sz="2000" dirty="0">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p:txBody>
          </p:sp>
        </mc:Choice>
        <mc:Fallback>
          <p:sp>
            <p:nvSpPr>
              <p:cNvPr id="3" name="TextBox 2">
                <a:extLst>
                  <a:ext uri="{FF2B5EF4-FFF2-40B4-BE49-F238E27FC236}">
                    <a16:creationId xmlns:a16="http://schemas.microsoft.com/office/drawing/2014/main" id="{A4BDFC9D-19B4-4983-AA72-FF779F13D254}"/>
                  </a:ext>
                </a:extLst>
              </p:cNvPr>
              <p:cNvSpPr txBox="1">
                <a:spLocks noRot="1" noChangeAspect="1" noMove="1" noResize="1" noEditPoints="1" noAdjustHandles="1" noChangeArrowheads="1" noChangeShapeType="1" noTextEdit="1"/>
              </p:cNvSpPr>
              <p:nvPr/>
            </p:nvSpPr>
            <p:spPr>
              <a:xfrm>
                <a:off x="971600" y="620688"/>
                <a:ext cx="7560840" cy="1676741"/>
              </a:xfrm>
              <a:prstGeom prst="rect">
                <a:avLst/>
              </a:prstGeom>
              <a:blipFill>
                <a:blip r:embed="rId2"/>
                <a:stretch>
                  <a:fillRect l="-806" t="-2909" r="-806" b="-5818"/>
                </a:stretch>
              </a:blipFill>
            </p:spPr>
            <p:txBody>
              <a:bodyPr/>
              <a:lstStyle/>
              <a:p>
                <a:r>
                  <a:rPr lang="ru-RU">
                    <a:noFill/>
                  </a:rPr>
                  <a:t> </a:t>
                </a:r>
              </a:p>
            </p:txBody>
          </p:sp>
        </mc:Fallback>
      </mc:AlternateContent>
      <p:pic>
        <p:nvPicPr>
          <p:cNvPr id="4" name="Рисунок 3">
            <a:extLst>
              <a:ext uri="{FF2B5EF4-FFF2-40B4-BE49-F238E27FC236}">
                <a16:creationId xmlns:a16="http://schemas.microsoft.com/office/drawing/2014/main" id="{7CC9963E-A1C2-4BD3-9792-CE8AABE5D364}"/>
              </a:ext>
            </a:extLst>
          </p:cNvPr>
          <p:cNvPicPr/>
          <p:nvPr/>
        </p:nvPicPr>
        <p:blipFill>
          <a:blip r:embed="rId3"/>
          <a:stretch>
            <a:fillRect/>
          </a:stretch>
        </p:blipFill>
        <p:spPr>
          <a:xfrm>
            <a:off x="2063079" y="2636912"/>
            <a:ext cx="5377881" cy="2880320"/>
          </a:xfrm>
          <a:prstGeom prst="rect">
            <a:avLst/>
          </a:prstGeom>
        </p:spPr>
      </p:pic>
      <p:sp>
        <p:nvSpPr>
          <p:cNvPr id="6" name="TextBox 5">
            <a:extLst>
              <a:ext uri="{FF2B5EF4-FFF2-40B4-BE49-F238E27FC236}">
                <a16:creationId xmlns:a16="http://schemas.microsoft.com/office/drawing/2014/main" id="{1CF1A07C-58C4-412F-86B9-5B9F6AFA07AA}"/>
              </a:ext>
            </a:extLst>
          </p:cNvPr>
          <p:cNvSpPr txBox="1"/>
          <p:nvPr/>
        </p:nvSpPr>
        <p:spPr>
          <a:xfrm>
            <a:off x="4211960" y="5517232"/>
            <a:ext cx="4572000" cy="369332"/>
          </a:xfrm>
          <a:prstGeom prst="rect">
            <a:avLst/>
          </a:prstGeom>
          <a:noFill/>
        </p:spPr>
        <p:txBody>
          <a:bodyPr wrap="square">
            <a:spAutoFit/>
          </a:bodyPr>
          <a:lstStyle/>
          <a:p>
            <a:r>
              <a:rPr lang="en-US" sz="1800" dirty="0">
                <a:effectLst/>
                <a:latin typeface="Constantia" panose="02030602050306030303" pitchFamily="18" charset="0"/>
                <a:ea typeface="Times New Roman" panose="02020603050405020304" pitchFamily="18" charset="0"/>
              </a:rPr>
              <a:t>9.6-сурет</a:t>
            </a:r>
            <a:endParaRPr lang="ru-RU" dirty="0"/>
          </a:p>
        </p:txBody>
      </p:sp>
    </p:spTree>
    <p:extLst>
      <p:ext uri="{BB962C8B-B14F-4D97-AF65-F5344CB8AC3E}">
        <p14:creationId xmlns:p14="http://schemas.microsoft.com/office/powerpoint/2010/main" val="1681792811"/>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TextBox 3">
                <a:extLst>
                  <a:ext uri="{FF2B5EF4-FFF2-40B4-BE49-F238E27FC236}">
                    <a16:creationId xmlns:a16="http://schemas.microsoft.com/office/drawing/2014/main" id="{E48D6FA4-42B4-47BD-B9A3-FF968EB92BC0}"/>
                  </a:ext>
                </a:extLst>
              </p:cNvPr>
              <p:cNvSpPr txBox="1"/>
              <p:nvPr/>
            </p:nvSpPr>
            <p:spPr>
              <a:xfrm>
                <a:off x="1043608" y="476672"/>
                <a:ext cx="7488832" cy="2013756"/>
              </a:xfrm>
              <a:prstGeom prst="rect">
                <a:avLst/>
              </a:prstGeom>
              <a:noFill/>
            </p:spPr>
            <p:txBody>
              <a:bodyPr wrap="square">
                <a:spAutoFit/>
              </a:bodyPr>
              <a:lstStyle/>
              <a:p>
                <a:pPr indent="288290" algn="just"/>
                <a:r>
                  <a:rPr lang="en-US" sz="2000" dirty="0" err="1">
                    <a:effectLst/>
                    <a:latin typeface="Constantia" panose="02030602050306030303" pitchFamily="18" charset="0"/>
                    <a:ea typeface="Times New Roman" panose="02020603050405020304" pitchFamily="18" charset="0"/>
                  </a:rPr>
                  <a:t>Мысалы</a:t>
                </a:r>
                <a:r>
                  <a:rPr lang="en-US" sz="2000" dirty="0">
                    <a:effectLst/>
                    <a:latin typeface="Constantia" panose="02030602050306030303" pitchFamily="18" charset="0"/>
                    <a:ea typeface="Times New Roman" panose="02020603050405020304" pitchFamily="18" charset="0"/>
                  </a:rPr>
                  <a:t>, 9.6, а-</a:t>
                </a:r>
                <a:r>
                  <a:rPr lang="en-US" sz="2000" dirty="0" err="1">
                    <a:effectLst/>
                    <a:latin typeface="Constantia" panose="02030602050306030303" pitchFamily="18" charset="0"/>
                    <a:ea typeface="Times New Roman" panose="02020603050405020304" pitchFamily="18" charset="0"/>
                  </a:rPr>
                  <a:t>суретте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бейнеленген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механизмнің</a:t>
                </a:r>
                <a:r>
                  <a:rPr lang="en-US" sz="2000" dirty="0">
                    <a:effectLst/>
                    <a:latin typeface="Constantia" panose="02030602050306030303" pitchFamily="18" charset="0"/>
                    <a:ea typeface="Times New Roman" panose="02020603050405020304" pitchFamily="18" charset="0"/>
                  </a:rPr>
                  <a:t> А, В, С </a:t>
                </a:r>
                <a:r>
                  <a:rPr lang="en-US" sz="2000" dirty="0" err="1">
                    <a:effectLst/>
                    <a:latin typeface="Constantia" panose="02030602050306030303" pitchFamily="18" charset="0"/>
                    <a:ea typeface="Times New Roman" panose="02020603050405020304" pitchFamily="18" charset="0"/>
                  </a:rPr>
                  <a:t>және</a:t>
                </a:r>
                <a:r>
                  <a:rPr lang="en-US" sz="2000" dirty="0">
                    <a:effectLst/>
                    <a:latin typeface="Constantia" panose="02030602050306030303" pitchFamily="18" charset="0"/>
                    <a:ea typeface="Times New Roman" panose="02020603050405020304" pitchFamily="18" charset="0"/>
                  </a:rPr>
                  <a:t> D </a:t>
                </a:r>
                <a:r>
                  <a:rPr lang="en-US" sz="2000" dirty="0" err="1">
                    <a:effectLst/>
                    <a:latin typeface="Constantia" panose="02030602050306030303" pitchFamily="18" charset="0"/>
                    <a:ea typeface="Times New Roman" panose="02020603050405020304" pitchFamily="18" charset="0"/>
                  </a:rPr>
                  <a:t>нүктелерінің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жылдамдықтарын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жылдамдықтар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планын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тұрғызып</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табайық</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Механизмнің</a:t>
                </a:r>
                <a:r>
                  <a:rPr lang="en-US" sz="2000" dirty="0">
                    <a:effectLst/>
                    <a:latin typeface="Constantia" panose="02030602050306030303" pitchFamily="18" charset="0"/>
                    <a:ea typeface="Times New Roman" panose="02020603050405020304" pitchFamily="18" charset="0"/>
                  </a:rPr>
                  <a:t> А </a:t>
                </a:r>
                <a:r>
                  <a:rPr lang="en-US" sz="2000" dirty="0" err="1">
                    <a:effectLst/>
                    <a:latin typeface="Constantia" panose="02030602050306030303" pitchFamily="18" charset="0"/>
                    <a:ea typeface="Times New Roman" panose="02020603050405020304" pitchFamily="18" charset="0"/>
                  </a:rPr>
                  <a:t>нүктесінің</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𝑉</m:t>
                            </m:r>
                          </m:e>
                        </m:acc>
                      </m:e>
                      <m:sub>
                        <m:r>
                          <a:rPr lang="en-US" sz="2000" i="1">
                            <a:effectLst/>
                            <a:latin typeface="Cambria Math" panose="02040503050406030204" pitchFamily="18" charset="0"/>
                            <a:ea typeface="Times New Roman" panose="02020603050405020304" pitchFamily="18" charset="0"/>
                          </a:rPr>
                          <m:t>𝐴</m:t>
                        </m:r>
                      </m:sub>
                    </m:sSub>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жылдамдығының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модулі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бағытын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ал</a:t>
                </a:r>
                <a:r>
                  <a:rPr lang="en-US" sz="2000" dirty="0">
                    <a:effectLst/>
                    <a:latin typeface="Constantia" panose="02030602050306030303" pitchFamily="18" charset="0"/>
                    <a:ea typeface="Times New Roman" panose="02020603050405020304" pitchFamily="18" charset="0"/>
                  </a:rPr>
                  <a:t> В </a:t>
                </a:r>
                <a:r>
                  <a:rPr lang="en-US" sz="2000" dirty="0" err="1">
                    <a:effectLst/>
                    <a:latin typeface="Constantia" panose="02030602050306030303" pitchFamily="18" charset="0"/>
                    <a:ea typeface="Times New Roman" panose="02020603050405020304" pitchFamily="18" charset="0"/>
                  </a:rPr>
                  <a:t>нүктесінің</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𝑉</m:t>
                            </m:r>
                          </m:e>
                        </m:acc>
                      </m:e>
                      <m:sub>
                        <m:r>
                          <a:rPr lang="en-US" sz="2000" i="1">
                            <a:effectLst/>
                            <a:latin typeface="Cambria Math" panose="02040503050406030204" pitchFamily="18" charset="0"/>
                            <a:ea typeface="Times New Roman" panose="02020603050405020304" pitchFamily="18" charset="0"/>
                          </a:rPr>
                          <m:t>𝐵</m:t>
                        </m:r>
                      </m:sub>
                    </m:sSub>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жылдамдығы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бағытталатын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түзуді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біле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отырып</a:t>
                </a:r>
                <a:r>
                  <a:rPr lang="en-US" sz="2000" dirty="0">
                    <a:effectLst/>
                    <a:latin typeface="Constantia" panose="02030602050306030303" pitchFamily="18" charset="0"/>
                    <a:ea typeface="Times New Roman" panose="02020603050405020304" pitchFamily="18" charset="0"/>
                  </a:rPr>
                  <a:t>, АВ </a:t>
                </a:r>
                <a:r>
                  <a:rPr lang="en-US" sz="2000" dirty="0" err="1">
                    <a:effectLst/>
                    <a:latin typeface="Constantia" panose="02030602050306030303" pitchFamily="18" charset="0"/>
                    <a:ea typeface="Times New Roman" panose="02020603050405020304" pitchFamily="18" charset="0"/>
                  </a:rPr>
                  <a:t>бұлғағының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жылдамдықтар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планын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тұрғызамыз</a:t>
                </a:r>
                <a:r>
                  <a:rPr lang="en-US" sz="2000" dirty="0">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p:txBody>
          </p:sp>
        </mc:Choice>
        <mc:Fallback>
          <p:sp>
            <p:nvSpPr>
              <p:cNvPr id="4" name="TextBox 3">
                <a:extLst>
                  <a:ext uri="{FF2B5EF4-FFF2-40B4-BE49-F238E27FC236}">
                    <a16:creationId xmlns:a16="http://schemas.microsoft.com/office/drawing/2014/main" id="{E48D6FA4-42B4-47BD-B9A3-FF968EB92BC0}"/>
                  </a:ext>
                </a:extLst>
              </p:cNvPr>
              <p:cNvSpPr txBox="1">
                <a:spLocks noRot="1" noChangeAspect="1" noMove="1" noResize="1" noEditPoints="1" noAdjustHandles="1" noChangeArrowheads="1" noChangeShapeType="1" noTextEdit="1"/>
              </p:cNvSpPr>
              <p:nvPr/>
            </p:nvSpPr>
            <p:spPr>
              <a:xfrm>
                <a:off x="1043608" y="476672"/>
                <a:ext cx="7488832" cy="2013756"/>
              </a:xfrm>
              <a:prstGeom prst="rect">
                <a:avLst/>
              </a:prstGeom>
              <a:blipFill>
                <a:blip r:embed="rId2"/>
                <a:stretch>
                  <a:fillRect l="-814" t="-2115" r="-814" b="-4230"/>
                </a:stretch>
              </a:blipFill>
            </p:spPr>
            <p:txBody>
              <a:bodyPr/>
              <a:lstStyle/>
              <a:p>
                <a:r>
                  <a:rPr lang="ru-RU">
                    <a:noFill/>
                  </a:rPr>
                  <a:t> </a:t>
                </a:r>
              </a:p>
            </p:txBody>
          </p:sp>
        </mc:Fallback>
      </mc:AlternateContent>
      <p:pic>
        <p:nvPicPr>
          <p:cNvPr id="5" name="Рисунок 4">
            <a:extLst>
              <a:ext uri="{FF2B5EF4-FFF2-40B4-BE49-F238E27FC236}">
                <a16:creationId xmlns:a16="http://schemas.microsoft.com/office/drawing/2014/main" id="{772A293B-D8C8-4365-8949-A251FFF86C66}"/>
              </a:ext>
            </a:extLst>
          </p:cNvPr>
          <p:cNvPicPr/>
          <p:nvPr/>
        </p:nvPicPr>
        <p:blipFill>
          <a:blip r:embed="rId3"/>
          <a:stretch>
            <a:fillRect/>
          </a:stretch>
        </p:blipFill>
        <p:spPr>
          <a:xfrm>
            <a:off x="1979712" y="2891409"/>
            <a:ext cx="6126370" cy="2952328"/>
          </a:xfrm>
          <a:prstGeom prst="rect">
            <a:avLst/>
          </a:prstGeom>
        </p:spPr>
      </p:pic>
      <p:sp>
        <p:nvSpPr>
          <p:cNvPr id="7" name="TextBox 6">
            <a:extLst>
              <a:ext uri="{FF2B5EF4-FFF2-40B4-BE49-F238E27FC236}">
                <a16:creationId xmlns:a16="http://schemas.microsoft.com/office/drawing/2014/main" id="{09CF9890-C49C-479A-A39F-D2F1263F4790}"/>
              </a:ext>
            </a:extLst>
          </p:cNvPr>
          <p:cNvSpPr txBox="1"/>
          <p:nvPr/>
        </p:nvSpPr>
        <p:spPr>
          <a:xfrm>
            <a:off x="4067944" y="6001938"/>
            <a:ext cx="4572000" cy="369332"/>
          </a:xfrm>
          <a:prstGeom prst="rect">
            <a:avLst/>
          </a:prstGeom>
          <a:noFill/>
        </p:spPr>
        <p:txBody>
          <a:bodyPr wrap="square">
            <a:spAutoFit/>
          </a:bodyPr>
          <a:lstStyle/>
          <a:p>
            <a:r>
              <a:rPr lang="en-US" sz="1800" dirty="0">
                <a:effectLst/>
                <a:latin typeface="Constantia" panose="02030602050306030303" pitchFamily="18" charset="0"/>
                <a:ea typeface="Times New Roman" panose="02020603050405020304" pitchFamily="18" charset="0"/>
              </a:rPr>
              <a:t>9.6-сурет </a:t>
            </a:r>
            <a:endParaRPr lang="ru-RU" dirty="0"/>
          </a:p>
        </p:txBody>
      </p:sp>
    </p:spTree>
    <p:extLst>
      <p:ext uri="{BB962C8B-B14F-4D97-AF65-F5344CB8AC3E}">
        <p14:creationId xmlns:p14="http://schemas.microsoft.com/office/powerpoint/2010/main" val="1710034023"/>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B0BCF243-5933-422C-ACA6-C727A0673F00}"/>
                  </a:ext>
                </a:extLst>
              </p:cNvPr>
              <p:cNvSpPr txBox="1"/>
              <p:nvPr/>
            </p:nvSpPr>
            <p:spPr>
              <a:xfrm>
                <a:off x="899592" y="476672"/>
                <a:ext cx="7704856" cy="5564921"/>
              </a:xfrm>
              <a:prstGeom prst="rect">
                <a:avLst/>
              </a:prstGeom>
              <a:noFill/>
            </p:spPr>
            <p:txBody>
              <a:bodyPr wrap="square">
                <a:spAutoFit/>
              </a:bodyPr>
              <a:lstStyle/>
              <a:p>
                <a:pPr indent="288290" algn="just"/>
                <a:r>
                  <a:rPr lang="en-US" sz="2000" dirty="0" err="1">
                    <a:effectLst/>
                    <a:latin typeface="Constantia" panose="02030602050306030303" pitchFamily="18" charset="0"/>
                    <a:ea typeface="Times New Roman" panose="02020603050405020304" pitchFamily="18" charset="0"/>
                  </a:rPr>
                  <a:t>Кез</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келген</a:t>
                </a:r>
                <a:r>
                  <a:rPr lang="en-US" sz="2000" dirty="0">
                    <a:effectLst/>
                    <a:latin typeface="Constantia" panose="02030602050306030303" pitchFamily="18" charset="0"/>
                    <a:ea typeface="Times New Roman" panose="02020603050405020304" pitchFamily="18" charset="0"/>
                  </a:rPr>
                  <a:t> О </a:t>
                </a:r>
                <a:r>
                  <a:rPr lang="en-US" sz="2000" dirty="0" err="1">
                    <a:effectLst/>
                    <a:latin typeface="Constantia" panose="02030602050306030303" pitchFamily="18" charset="0"/>
                    <a:ea typeface="Times New Roman" panose="02020603050405020304" pitchFamily="18" charset="0"/>
                  </a:rPr>
                  <a:t>нүктеден</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𝑉</m:t>
                            </m:r>
                          </m:e>
                        </m:acc>
                      </m:e>
                      <m:sub>
                        <m:r>
                          <a:rPr lang="en-US" sz="2000" i="1">
                            <a:effectLst/>
                            <a:latin typeface="Cambria Math" panose="02040503050406030204" pitchFamily="18" charset="0"/>
                            <a:ea typeface="Times New Roman" panose="02020603050405020304" pitchFamily="18" charset="0"/>
                          </a:rPr>
                          <m:t>𝐴</m:t>
                        </m:r>
                      </m:sub>
                    </m:sSub>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жылдамдығының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модулі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бағытын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бейнелейтін</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𝑂𝑎</m:t>
                        </m:r>
                      </m:e>
                    </m:acc>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сәулесін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саламыз</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Одан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кейін</a:t>
                </a:r>
                <a:r>
                  <a:rPr lang="en-US" sz="2000" dirty="0">
                    <a:effectLst/>
                    <a:latin typeface="Constantia" panose="02030602050306030303" pitchFamily="18" charset="0"/>
                    <a:ea typeface="Times New Roman" panose="02020603050405020304" pitchFamily="18" charset="0"/>
                  </a:rPr>
                  <a:t> О </a:t>
                </a:r>
                <a:r>
                  <a:rPr lang="en-US" sz="2000" dirty="0" err="1">
                    <a:effectLst/>
                    <a:latin typeface="Constantia" panose="02030602050306030303" pitchFamily="18" charset="0"/>
                    <a:ea typeface="Times New Roman" panose="02020603050405020304" pitchFamily="18" charset="0"/>
                  </a:rPr>
                  <a:t>нүктеден</a:t>
                </a:r>
                <a:r>
                  <a:rPr lang="en-US" sz="2000" dirty="0">
                    <a:effectLst/>
                    <a:latin typeface="Constantia" panose="02030602050306030303" pitchFamily="18" charset="0"/>
                    <a:ea typeface="Times New Roman" panose="02020603050405020304" pitchFamily="18" charset="0"/>
                  </a:rPr>
                  <a:t> О</a:t>
                </a:r>
                <a:r>
                  <a:rPr lang="en-US" sz="2000" baseline="-25000" dirty="0">
                    <a:effectLst/>
                    <a:latin typeface="Constantia" panose="02030602050306030303" pitchFamily="18" charset="0"/>
                    <a:ea typeface="Times New Roman" panose="02020603050405020304" pitchFamily="18" charset="0"/>
                  </a:rPr>
                  <a:t>1</a:t>
                </a:r>
                <a:r>
                  <a:rPr lang="en-US" sz="2000" dirty="0">
                    <a:effectLst/>
                    <a:latin typeface="Constantia" panose="02030602050306030303" pitchFamily="18" charset="0"/>
                    <a:ea typeface="Times New Roman" panose="02020603050405020304" pitchFamily="18" charset="0"/>
                  </a:rPr>
                  <a:t>В-ға </a:t>
                </a:r>
                <a:r>
                  <a:rPr lang="en-US" sz="2000" dirty="0" err="1">
                    <a:effectLst/>
                    <a:latin typeface="Constantia" panose="02030602050306030303" pitchFamily="18" charset="0"/>
                    <a:ea typeface="Times New Roman" panose="02020603050405020304" pitchFamily="18" charset="0"/>
                  </a:rPr>
                  <a:t>параллель</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түзу</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ал</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𝑂𝑎</m:t>
                        </m:r>
                      </m:e>
                    </m:acc>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сәулесінің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ұшынан</a:t>
                </a:r>
                <a:r>
                  <a:rPr lang="en-US" sz="2000" dirty="0">
                    <a:effectLst/>
                    <a:latin typeface="Constantia" panose="02030602050306030303" pitchFamily="18" charset="0"/>
                    <a:ea typeface="Times New Roman" panose="02020603050405020304" pitchFamily="18" charset="0"/>
                  </a:rPr>
                  <a:t> АВ-</a:t>
                </a:r>
                <a:r>
                  <a:rPr lang="en-US" sz="2000" dirty="0" err="1">
                    <a:effectLst/>
                    <a:latin typeface="Constantia" panose="02030602050306030303" pitchFamily="18" charset="0"/>
                    <a:ea typeface="Times New Roman" panose="02020603050405020304" pitchFamily="18" charset="0"/>
                  </a:rPr>
                  <a:t>ға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перпендикуляр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түзу</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жүргіземіз</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Бұл</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түзулерді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жылдамдықтар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планының</a:t>
                </a:r>
                <a:r>
                  <a:rPr lang="en-US" sz="2000" dirty="0">
                    <a:effectLst/>
                    <a:latin typeface="Constantia" panose="02030602050306030303" pitchFamily="18" charset="0"/>
                    <a:ea typeface="Times New Roman" panose="02020603050405020304" pitchFamily="18" charset="0"/>
                  </a:rPr>
                  <a:t> b </a:t>
                </a:r>
                <a:r>
                  <a:rPr lang="en-US" sz="2000" dirty="0" err="1">
                    <a:effectLst/>
                    <a:latin typeface="Constantia" panose="02030602050306030303" pitchFamily="18" charset="0"/>
                    <a:ea typeface="Times New Roman" panose="02020603050405020304" pitchFamily="18" charset="0"/>
                  </a:rPr>
                  <a:t>шыңы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болатын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нүктеде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қиылысқанша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созамыз</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Сонда</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𝑂𝑏</m:t>
                        </m:r>
                      </m:e>
                    </m:acc>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сәулесі</a:t>
                </a:r>
                <a:r>
                  <a:rPr lang="en-US" sz="2000" dirty="0">
                    <a:effectLst/>
                    <a:latin typeface="Constantia" panose="02030602050306030303" pitchFamily="18" charset="0"/>
                    <a:ea typeface="Times New Roman" panose="02020603050405020304" pitchFamily="18" charset="0"/>
                  </a:rPr>
                  <a:t> В </a:t>
                </a:r>
                <a:r>
                  <a:rPr lang="en-US" sz="2000" dirty="0" err="1">
                    <a:effectLst/>
                    <a:latin typeface="Constantia" panose="02030602050306030303" pitchFamily="18" charset="0"/>
                    <a:ea typeface="Times New Roman" panose="02020603050405020304" pitchFamily="18" charset="0"/>
                  </a:rPr>
                  <a:t>нүктесі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жылдамдығының</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𝑉</m:t>
                            </m:r>
                          </m:e>
                        </m:acc>
                      </m:e>
                      <m:sub>
                        <m:r>
                          <a:rPr lang="en-US" sz="2000" i="1">
                            <a:effectLst/>
                            <a:latin typeface="Cambria Math" panose="02040503050406030204" pitchFamily="18" charset="0"/>
                            <a:ea typeface="Times New Roman" panose="02020603050405020304" pitchFamily="18" charset="0"/>
                          </a:rPr>
                          <m:t>𝐵</m:t>
                        </m:r>
                      </m:sub>
                    </m:sSub>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модулі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бағытын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анықтайды</a:t>
                </a:r>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АВ </a:t>
                </a:r>
                <a:r>
                  <a:rPr lang="en-US" sz="2000" dirty="0" err="1">
                    <a:effectLst/>
                    <a:latin typeface="Constantia" panose="02030602050306030303" pitchFamily="18" charset="0"/>
                    <a:ea typeface="Times New Roman" panose="02020603050405020304" pitchFamily="18" charset="0"/>
                  </a:rPr>
                  <a:t>бұлғақтың</a:t>
                </a:r>
                <a:r>
                  <a:rPr lang="en-US" sz="2000" dirty="0">
                    <a:effectLst/>
                    <a:latin typeface="Constantia" panose="02030602050306030303" pitchFamily="18" charset="0"/>
                    <a:ea typeface="Times New Roman" panose="02020603050405020304" pitchFamily="18" charset="0"/>
                  </a:rPr>
                  <a:t> С </a:t>
                </a:r>
                <a:r>
                  <a:rPr lang="en-US" sz="2000" dirty="0" err="1">
                    <a:effectLst/>
                    <a:latin typeface="Constantia" panose="02030602050306030303" pitchFamily="18" charset="0"/>
                    <a:ea typeface="Times New Roman" panose="02020603050405020304" pitchFamily="18" charset="0"/>
                  </a:rPr>
                  <a:t>нүктесінің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жылдамдығын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анықтау</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үшін</a:t>
                </a:r>
                <a:r>
                  <a:rPr lang="en-US" sz="2000" dirty="0">
                    <a:effectLst/>
                    <a:latin typeface="Constantia" panose="02030602050306030303" pitchFamily="18" charset="0"/>
                    <a:ea typeface="Times New Roman" panose="02020603050405020304" pitchFamily="18" charset="0"/>
                  </a:rPr>
                  <a:t> ab </a:t>
                </a:r>
                <a:r>
                  <a:rPr lang="en-US" sz="2000" dirty="0" err="1">
                    <a:effectLst/>
                    <a:latin typeface="Constantia" panose="02030602050306030303" pitchFamily="18" charset="0"/>
                    <a:ea typeface="Times New Roman" panose="02020603050405020304" pitchFamily="18" charset="0"/>
                  </a:rPr>
                  <a:t>кесіндісін</a:t>
                </a:r>
                <a:r>
                  <a:rPr lang="en-US" sz="2000" dirty="0">
                    <a:effectLst/>
                    <a:latin typeface="Constantia" panose="02030602050306030303" pitchFamily="18" charset="0"/>
                    <a:ea typeface="Times New Roman" panose="02020603050405020304" pitchFamily="18" charset="0"/>
                  </a:rPr>
                  <a:t> </a:t>
                </a:r>
                <a:r>
                  <a:rPr lang="en-US" sz="2000" i="1" dirty="0">
                    <a:effectLst/>
                    <a:latin typeface="Constantia" panose="02030602050306030303" pitchFamily="18" charset="0"/>
                    <a:ea typeface="Times New Roman" panose="02020603050405020304" pitchFamily="18" charset="0"/>
                  </a:rPr>
                  <a:t>АС:СВ=</a:t>
                </a:r>
                <a:r>
                  <a:rPr lang="en-US" sz="2000" i="1" dirty="0" err="1">
                    <a:effectLst/>
                    <a:latin typeface="Constantia" panose="02030602050306030303" pitchFamily="18" charset="0"/>
                    <a:ea typeface="Times New Roman" panose="02020603050405020304" pitchFamily="18" charset="0"/>
                  </a:rPr>
                  <a:t>ac:cb</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қатынаста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бөліп</a:t>
                </a:r>
                <a:r>
                  <a:rPr lang="en-US" sz="2000" dirty="0">
                    <a:effectLst/>
                    <a:latin typeface="Constantia" panose="02030602050306030303" pitchFamily="18" charset="0"/>
                    <a:ea typeface="Times New Roman" panose="02020603050405020304" pitchFamily="18" charset="0"/>
                  </a:rPr>
                  <a:t>, c </a:t>
                </a:r>
                <a:r>
                  <a:rPr lang="en-US" sz="2000" dirty="0" err="1">
                    <a:effectLst/>
                    <a:latin typeface="Constantia" panose="02030602050306030303" pitchFamily="18" charset="0"/>
                    <a:ea typeface="Times New Roman" panose="02020603050405020304" pitchFamily="18" charset="0"/>
                  </a:rPr>
                  <a:t>нүктесін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табамыз</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Енді</a:t>
                </a:r>
                <a:r>
                  <a:rPr lang="en-US" sz="2000" dirty="0">
                    <a:effectLst/>
                    <a:latin typeface="Constantia" panose="02030602050306030303" pitchFamily="18" charset="0"/>
                    <a:ea typeface="Times New Roman" panose="02020603050405020304" pitchFamily="18" charset="0"/>
                  </a:rPr>
                  <a:t> С </a:t>
                </a:r>
                <a:r>
                  <a:rPr lang="en-US" sz="2000" dirty="0" err="1">
                    <a:effectLst/>
                    <a:latin typeface="Constantia" panose="02030602050306030303" pitchFamily="18" charset="0"/>
                    <a:ea typeface="Times New Roman" panose="02020603050405020304" pitchFamily="18" charset="0"/>
                  </a:rPr>
                  <a:t>нүктесі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жылдамдығының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модулі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бағытын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бейнелейтін</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𝑂𝑐</m:t>
                        </m:r>
                      </m:e>
                    </m:acc>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сәулесін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жүргіземіз</a:t>
                </a:r>
                <a:r>
                  <a:rPr lang="en-US" sz="2000" dirty="0">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АВ </a:t>
                </a:r>
                <a:r>
                  <a:rPr lang="en-US" sz="2000" dirty="0" err="1">
                    <a:effectLst/>
                    <a:latin typeface="Constantia" panose="02030602050306030303" pitchFamily="18" charset="0"/>
                    <a:ea typeface="Times New Roman" panose="02020603050405020304" pitchFamily="18" charset="0"/>
                  </a:rPr>
                  <a:t>бұлғағының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жылдамдықтар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планына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сүйеніп</a:t>
                </a:r>
                <a:r>
                  <a:rPr lang="en-US" sz="2000" dirty="0">
                    <a:effectLst/>
                    <a:latin typeface="Constantia" panose="02030602050306030303" pitchFamily="18" charset="0"/>
                    <a:ea typeface="Times New Roman" panose="02020603050405020304" pitchFamily="18" charset="0"/>
                  </a:rPr>
                  <a:t>, СD </a:t>
                </a:r>
                <a:r>
                  <a:rPr lang="en-US" sz="2000" dirty="0" err="1">
                    <a:effectLst/>
                    <a:latin typeface="Constantia" panose="02030602050306030303" pitchFamily="18" charset="0"/>
                    <a:ea typeface="Times New Roman" panose="02020603050405020304" pitchFamily="18" charset="0"/>
                  </a:rPr>
                  <a:t>бұлғағының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жылдамдықтар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планын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тұрғызамыз</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Ол</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үшін</a:t>
                </a:r>
                <a:r>
                  <a:rPr lang="en-US" sz="2000" dirty="0">
                    <a:effectLst/>
                    <a:latin typeface="Constantia" panose="02030602050306030303" pitchFamily="18" charset="0"/>
                    <a:ea typeface="Times New Roman" panose="02020603050405020304" pitchFamily="18" charset="0"/>
                  </a:rPr>
                  <a:t> О </a:t>
                </a:r>
                <a:r>
                  <a:rPr lang="en-US" sz="2000" dirty="0" err="1">
                    <a:effectLst/>
                    <a:latin typeface="Constantia" panose="02030602050306030303" pitchFamily="18" charset="0"/>
                    <a:ea typeface="Times New Roman" panose="02020603050405020304" pitchFamily="18" charset="0"/>
                  </a:rPr>
                  <a:t>нүктесінен</a:t>
                </a:r>
                <a:r>
                  <a:rPr lang="en-US" sz="2000" dirty="0">
                    <a:effectLst/>
                    <a:latin typeface="Constantia" panose="02030602050306030303" pitchFamily="18" charset="0"/>
                    <a:ea typeface="Times New Roman" panose="02020603050405020304" pitchFamily="18" charset="0"/>
                  </a:rPr>
                  <a:t> О</a:t>
                </a:r>
                <a:r>
                  <a:rPr lang="en-US" sz="2000" baseline="-25000" dirty="0">
                    <a:effectLst/>
                    <a:latin typeface="Constantia" panose="02030602050306030303" pitchFamily="18" charset="0"/>
                    <a:ea typeface="Times New Roman" panose="02020603050405020304" pitchFamily="18" charset="0"/>
                  </a:rPr>
                  <a:t>2</a:t>
                </a:r>
                <a:r>
                  <a:rPr lang="en-US" sz="2000" dirty="0">
                    <a:effectLst/>
                    <a:latin typeface="Constantia" panose="02030602050306030303" pitchFamily="18" charset="0"/>
                    <a:ea typeface="Times New Roman" panose="02020603050405020304" pitchFamily="18" charset="0"/>
                  </a:rPr>
                  <a:t>D-ға </a:t>
                </a:r>
                <a:r>
                  <a:rPr lang="en-US" sz="2000" dirty="0" err="1">
                    <a:effectLst/>
                    <a:latin typeface="Constantia" panose="02030602050306030303" pitchFamily="18" charset="0"/>
                    <a:ea typeface="Times New Roman" panose="02020603050405020304" pitchFamily="18" charset="0"/>
                  </a:rPr>
                  <a:t>перпендикуляр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ал</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𝑂𝑐</m:t>
                        </m:r>
                      </m:e>
                    </m:acc>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сәулесінің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ұшынан</a:t>
                </a:r>
                <a:r>
                  <a:rPr lang="en-US" sz="2000" dirty="0">
                    <a:effectLst/>
                    <a:latin typeface="Constantia" panose="02030602050306030303" pitchFamily="18" charset="0"/>
                    <a:ea typeface="Times New Roman" panose="02020603050405020304" pitchFamily="18" charset="0"/>
                  </a:rPr>
                  <a:t> – СD-</a:t>
                </a:r>
                <a:r>
                  <a:rPr lang="en-US" sz="2000" dirty="0" err="1">
                    <a:effectLst/>
                    <a:latin typeface="Constantia" panose="02030602050306030303" pitchFamily="18" charset="0"/>
                    <a:ea typeface="Times New Roman" panose="02020603050405020304" pitchFamily="18" charset="0"/>
                  </a:rPr>
                  <a:t>ға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перпендикуляр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түзу</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жүргіземіз</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Бұл</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түзулерді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жылдамдықтар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планының</a:t>
                </a:r>
                <a:r>
                  <a:rPr lang="en-US" sz="2000" dirty="0">
                    <a:effectLst/>
                    <a:latin typeface="Constantia" panose="02030602050306030303" pitchFamily="18" charset="0"/>
                    <a:ea typeface="Times New Roman" panose="02020603050405020304" pitchFamily="18" charset="0"/>
                  </a:rPr>
                  <a:t> d </a:t>
                </a:r>
                <a:r>
                  <a:rPr lang="en-US" sz="2000" dirty="0" err="1">
                    <a:effectLst/>
                    <a:latin typeface="Constantia" panose="02030602050306030303" pitchFamily="18" charset="0"/>
                    <a:ea typeface="Times New Roman" panose="02020603050405020304" pitchFamily="18" charset="0"/>
                  </a:rPr>
                  <a:t>шыңы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болатын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нүктеде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қиылысқанша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созамыз</a:t>
                </a:r>
                <a:r>
                  <a:rPr lang="en-US" sz="2000" dirty="0">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p:txBody>
          </p:sp>
        </mc:Choice>
        <mc:Fallback>
          <p:sp>
            <p:nvSpPr>
              <p:cNvPr id="3" name="TextBox 2">
                <a:extLst>
                  <a:ext uri="{FF2B5EF4-FFF2-40B4-BE49-F238E27FC236}">
                    <a16:creationId xmlns:a16="http://schemas.microsoft.com/office/drawing/2014/main" id="{B0BCF243-5933-422C-ACA6-C727A0673F00}"/>
                  </a:ext>
                </a:extLst>
              </p:cNvPr>
              <p:cNvSpPr txBox="1">
                <a:spLocks noRot="1" noChangeAspect="1" noMove="1" noResize="1" noEditPoints="1" noAdjustHandles="1" noChangeArrowheads="1" noChangeShapeType="1" noTextEdit="1"/>
              </p:cNvSpPr>
              <p:nvPr/>
            </p:nvSpPr>
            <p:spPr>
              <a:xfrm>
                <a:off x="899592" y="476672"/>
                <a:ext cx="7704856" cy="5564921"/>
              </a:xfrm>
              <a:prstGeom prst="rect">
                <a:avLst/>
              </a:prstGeom>
              <a:blipFill>
                <a:blip r:embed="rId2"/>
                <a:stretch>
                  <a:fillRect l="-871" t="-110" r="-871" b="-986"/>
                </a:stretch>
              </a:blipFill>
            </p:spPr>
            <p:txBody>
              <a:bodyPr/>
              <a:lstStyle/>
              <a:p>
                <a:r>
                  <a:rPr lang="ru-RU">
                    <a:noFill/>
                  </a:rPr>
                  <a:t> </a:t>
                </a:r>
              </a:p>
            </p:txBody>
          </p:sp>
        </mc:Fallback>
      </mc:AlternateContent>
    </p:spTree>
    <p:extLst>
      <p:ext uri="{BB962C8B-B14F-4D97-AF65-F5344CB8AC3E}">
        <p14:creationId xmlns:p14="http://schemas.microsoft.com/office/powerpoint/2010/main" val="10410072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Прямоугольник 18">
            <a:extLst>
              <a:ext uri="{FF2B5EF4-FFF2-40B4-BE49-F238E27FC236}">
                <a16:creationId xmlns:a16="http://schemas.microsoft.com/office/drawing/2014/main" id="{04E6F93C-F42F-45C7-8647-F90BA3EF10D9}"/>
              </a:ext>
            </a:extLst>
          </p:cNvPr>
          <p:cNvSpPr/>
          <p:nvPr/>
        </p:nvSpPr>
        <p:spPr>
          <a:xfrm>
            <a:off x="850901" y="404664"/>
            <a:ext cx="7392988" cy="2308324"/>
          </a:xfrm>
          <a:prstGeom prst="rect">
            <a:avLst/>
          </a:prstGeom>
        </p:spPr>
        <p:txBody>
          <a:bodyPr wrap="square">
            <a:spAutoFit/>
          </a:bodyPr>
          <a:lstStyle/>
          <a:p>
            <a:pPr algn="just" eaLnBrk="1" hangingPunct="1">
              <a:defRPr/>
            </a:pPr>
            <a:r>
              <a:rPr lang="kk-KZ" sz="2400" b="1" i="1" dirty="0">
                <a:solidFill>
                  <a:srgbClr val="C00000"/>
                </a:solidFill>
                <a:latin typeface="Constantia" pitchFamily="18" charset="0"/>
              </a:rPr>
              <a:t>6. Жылжымайтын сфералық топса </a:t>
            </a:r>
            <a:r>
              <a:rPr lang="en-US" sz="2400" dirty="0">
                <a:solidFill>
                  <a:srgbClr val="002060"/>
                </a:solidFill>
                <a:latin typeface="Constantia" pitchFamily="18" charset="0"/>
              </a:rPr>
              <a:t>–</a:t>
            </a:r>
            <a:r>
              <a:rPr lang="kk-KZ" sz="2400" dirty="0">
                <a:solidFill>
                  <a:srgbClr val="002060"/>
                </a:solidFill>
                <a:latin typeface="Constantia" pitchFamily="18" charset="0"/>
              </a:rPr>
              <a:t> бұл тірек цилиндрлік топса мен жазықтық беттің байланысынан болады. Реакцияның бағыты да, шамасы да алдын-ала белгісіз, оның орны мен шамасы координаталық өстердегі </a:t>
            </a:r>
            <a:r>
              <a:rPr lang="en-US" sz="2400" dirty="0" err="1">
                <a:solidFill>
                  <a:srgbClr val="002060"/>
                </a:solidFill>
                <a:latin typeface="Constantia" pitchFamily="18" charset="0"/>
              </a:rPr>
              <a:t>R</a:t>
            </a:r>
            <a:r>
              <a:rPr lang="en-US" sz="2400" baseline="-25000" dirty="0" err="1">
                <a:solidFill>
                  <a:srgbClr val="002060"/>
                </a:solidFill>
                <a:latin typeface="Constantia" pitchFamily="18" charset="0"/>
              </a:rPr>
              <a:t>Ax</a:t>
            </a:r>
            <a:r>
              <a:rPr lang="en-US" sz="2400" dirty="0">
                <a:solidFill>
                  <a:srgbClr val="002060"/>
                </a:solidFill>
                <a:latin typeface="Constantia" pitchFamily="18" charset="0"/>
              </a:rPr>
              <a:t> , </a:t>
            </a:r>
            <a:r>
              <a:rPr lang="en-US" sz="2400" dirty="0" err="1">
                <a:solidFill>
                  <a:srgbClr val="002060"/>
                </a:solidFill>
                <a:latin typeface="Constantia" pitchFamily="18" charset="0"/>
              </a:rPr>
              <a:t>R</a:t>
            </a:r>
            <a:r>
              <a:rPr lang="en-US" sz="2400" baseline="-25000" dirty="0" err="1">
                <a:solidFill>
                  <a:srgbClr val="002060"/>
                </a:solidFill>
                <a:latin typeface="Constantia" pitchFamily="18" charset="0"/>
              </a:rPr>
              <a:t>Ay</a:t>
            </a:r>
            <a:r>
              <a:rPr lang="en-US" sz="2400" dirty="0">
                <a:solidFill>
                  <a:srgbClr val="002060"/>
                </a:solidFill>
                <a:latin typeface="Constantia" pitchFamily="18" charset="0"/>
              </a:rPr>
              <a:t> , </a:t>
            </a:r>
            <a:r>
              <a:rPr lang="en-US" sz="2400" dirty="0" err="1">
                <a:solidFill>
                  <a:srgbClr val="002060"/>
                </a:solidFill>
                <a:latin typeface="Constantia" pitchFamily="18" charset="0"/>
              </a:rPr>
              <a:t>R</a:t>
            </a:r>
            <a:r>
              <a:rPr lang="en-US" sz="2400" baseline="-25000" dirty="0" err="1">
                <a:solidFill>
                  <a:srgbClr val="002060"/>
                </a:solidFill>
                <a:latin typeface="Constantia" pitchFamily="18" charset="0"/>
              </a:rPr>
              <a:t>Az</a:t>
            </a:r>
            <a:r>
              <a:rPr lang="en-US" sz="2400" dirty="0">
                <a:solidFill>
                  <a:srgbClr val="002060"/>
                </a:solidFill>
                <a:latin typeface="Constantia" pitchFamily="18" charset="0"/>
              </a:rPr>
              <a:t> </a:t>
            </a:r>
            <a:r>
              <a:rPr lang="kk-KZ" sz="2400" dirty="0">
                <a:solidFill>
                  <a:srgbClr val="002060"/>
                </a:solidFill>
                <a:latin typeface="Constantia" pitchFamily="18" charset="0"/>
              </a:rPr>
              <a:t>жіктеулері арқылы анықталады.</a:t>
            </a:r>
            <a:endParaRPr lang="ru-RU" sz="2400" dirty="0">
              <a:solidFill>
                <a:srgbClr val="002060"/>
              </a:solidFill>
              <a:latin typeface="Constantia" pitchFamily="18" charset="0"/>
            </a:endParaRPr>
          </a:p>
        </p:txBody>
      </p:sp>
      <p:sp>
        <p:nvSpPr>
          <p:cNvPr id="16391" name="TextBox 4">
            <a:extLst>
              <a:ext uri="{FF2B5EF4-FFF2-40B4-BE49-F238E27FC236}">
                <a16:creationId xmlns:a16="http://schemas.microsoft.com/office/drawing/2014/main" id="{15AC11C9-D139-4A9D-8494-DA4A9674418C}"/>
              </a:ext>
            </a:extLst>
          </p:cNvPr>
          <p:cNvSpPr txBox="1">
            <a:spLocks noChangeArrowheads="1"/>
          </p:cNvSpPr>
          <p:nvPr/>
        </p:nvSpPr>
        <p:spPr bwMode="auto">
          <a:xfrm>
            <a:off x="6804025" y="3776663"/>
            <a:ext cx="1857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ru-RU" altLang="ru-RU" sz="1800">
              <a:latin typeface="Arial" panose="020B0604020202020204" pitchFamily="34" charset="0"/>
            </a:endParaRPr>
          </a:p>
        </p:txBody>
      </p:sp>
      <p:cxnSp>
        <p:nvCxnSpPr>
          <p:cNvPr id="16" name="Прямая со стрелкой 15">
            <a:extLst>
              <a:ext uri="{FF2B5EF4-FFF2-40B4-BE49-F238E27FC236}">
                <a16:creationId xmlns:a16="http://schemas.microsoft.com/office/drawing/2014/main" id="{404CBC46-54E4-4A57-9DA4-47CC498A44F6}"/>
              </a:ext>
            </a:extLst>
          </p:cNvPr>
          <p:cNvCxnSpPr/>
          <p:nvPr/>
        </p:nvCxnSpPr>
        <p:spPr>
          <a:xfrm>
            <a:off x="6012160" y="1916832"/>
            <a:ext cx="28733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8" name="Прямая со стрелкой 57">
            <a:extLst>
              <a:ext uri="{FF2B5EF4-FFF2-40B4-BE49-F238E27FC236}">
                <a16:creationId xmlns:a16="http://schemas.microsoft.com/office/drawing/2014/main" id="{900805A4-D75B-45E5-B521-9FBCFEEF3BCC}"/>
              </a:ext>
            </a:extLst>
          </p:cNvPr>
          <p:cNvCxnSpPr/>
          <p:nvPr/>
        </p:nvCxnSpPr>
        <p:spPr>
          <a:xfrm>
            <a:off x="6846094" y="1936794"/>
            <a:ext cx="28733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9" name="Прямая со стрелкой 58">
            <a:extLst>
              <a:ext uri="{FF2B5EF4-FFF2-40B4-BE49-F238E27FC236}">
                <a16:creationId xmlns:a16="http://schemas.microsoft.com/office/drawing/2014/main" id="{37D116D4-F7B8-4A9B-AD16-73993086A1B4}"/>
              </a:ext>
            </a:extLst>
          </p:cNvPr>
          <p:cNvCxnSpPr/>
          <p:nvPr/>
        </p:nvCxnSpPr>
        <p:spPr>
          <a:xfrm>
            <a:off x="7740352" y="1936276"/>
            <a:ext cx="28733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6397" name="Рисунок 16">
            <a:extLst>
              <a:ext uri="{FF2B5EF4-FFF2-40B4-BE49-F238E27FC236}">
                <a16:creationId xmlns:a16="http://schemas.microsoft.com/office/drawing/2014/main" id="{CCC765C2-48E9-4529-948B-C9BD3D790E4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2860311"/>
            <a:ext cx="5802139" cy="276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6958424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2000"/>
                                        <p:tgtEl>
                                          <p:spTgt spid="19">
                                            <p:txEl>
                                              <p:pRg st="0" end="0"/>
                                            </p:txEl>
                                          </p:spTgt>
                                        </p:tgtEl>
                                      </p:cBhvr>
                                    </p:animEffect>
                                    <p:anim calcmode="lin" valueType="num">
                                      <p:cBhvr>
                                        <p:cTn id="8" dur="20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9" dur="200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C47B66CD-740B-4B57-8670-5D4799C1536A}"/>
              </a:ext>
            </a:extLst>
          </p:cNvPr>
          <p:cNvPicPr/>
          <p:nvPr/>
        </p:nvPicPr>
        <p:blipFill>
          <a:blip r:embed="rId2"/>
          <a:stretch>
            <a:fillRect/>
          </a:stretch>
        </p:blipFill>
        <p:spPr>
          <a:xfrm>
            <a:off x="2421577" y="260648"/>
            <a:ext cx="4300845" cy="2520280"/>
          </a:xfrm>
          <a:prstGeom prst="rect">
            <a:avLst/>
          </a:prstGeom>
        </p:spPr>
      </p:pic>
      <mc:AlternateContent xmlns:mc="http://schemas.openxmlformats.org/markup-compatibility/2006">
        <mc:Choice xmlns:a14="http://schemas.microsoft.com/office/drawing/2010/main" Requires="a14">
          <p:sp>
            <p:nvSpPr>
              <p:cNvPr id="5" name="TextBox 4">
                <a:extLst>
                  <a:ext uri="{FF2B5EF4-FFF2-40B4-BE49-F238E27FC236}">
                    <a16:creationId xmlns:a16="http://schemas.microsoft.com/office/drawing/2014/main" id="{AE4EFCD5-FF5B-446C-AC27-04303906EC30}"/>
                  </a:ext>
                </a:extLst>
              </p:cNvPr>
              <p:cNvSpPr txBox="1"/>
              <p:nvPr/>
            </p:nvSpPr>
            <p:spPr>
              <a:xfrm>
                <a:off x="971600" y="2996952"/>
                <a:ext cx="7704856" cy="3215624"/>
              </a:xfrm>
              <a:prstGeom prst="rect">
                <a:avLst/>
              </a:prstGeom>
              <a:noFill/>
            </p:spPr>
            <p:txBody>
              <a:bodyPr wrap="square">
                <a:spAutoFit/>
              </a:bodyPr>
              <a:lstStyle/>
              <a:p>
                <a:pPr indent="288290" algn="just"/>
                <a:r>
                  <a:rPr lang="en-US" sz="2000" dirty="0" err="1">
                    <a:effectLst/>
                    <a:latin typeface="Constantia" panose="02030602050306030303" pitchFamily="18" charset="0"/>
                    <a:ea typeface="Times New Roman" panose="02020603050405020304" pitchFamily="18" charset="0"/>
                  </a:rPr>
                  <a:t>Мысалы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егер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жазық</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қиманың</a:t>
                </a:r>
                <a:r>
                  <a:rPr lang="en-US" sz="2000" dirty="0">
                    <a:effectLst/>
                    <a:latin typeface="Constantia" panose="02030602050306030303" pitchFamily="18" charset="0"/>
                    <a:ea typeface="Times New Roman" panose="02020603050405020304" pitchFamily="18" charset="0"/>
                  </a:rPr>
                  <a:t> А </a:t>
                </a:r>
                <a:r>
                  <a:rPr lang="en-US" sz="2000" dirty="0" err="1">
                    <a:effectLst/>
                    <a:latin typeface="Constantia" panose="02030602050306030303" pitchFamily="18" charset="0"/>
                    <a:ea typeface="Times New Roman" panose="02020603050405020304" pitchFamily="18" charset="0"/>
                  </a:rPr>
                  <a:t>мен</a:t>
                </a:r>
                <a:r>
                  <a:rPr lang="en-US" sz="2000" dirty="0">
                    <a:effectLst/>
                    <a:latin typeface="Constantia" panose="02030602050306030303" pitchFamily="18" charset="0"/>
                    <a:ea typeface="Times New Roman" panose="02020603050405020304" pitchFamily="18" charset="0"/>
                  </a:rPr>
                  <a:t> В </a:t>
                </a:r>
                <a:r>
                  <a:rPr lang="en-US" sz="2000" dirty="0" err="1">
                    <a:effectLst/>
                    <a:latin typeface="Constantia" panose="02030602050306030303" pitchFamily="18" charset="0"/>
                    <a:ea typeface="Times New Roman" panose="02020603050405020304" pitchFamily="18" charset="0"/>
                  </a:rPr>
                  <a:t>нүктелерінің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жылдамдықтары</a:t>
                </a:r>
                <a:r>
                  <a:rPr lang="en-US" sz="2000" dirty="0">
                    <a:effectLst/>
                    <a:latin typeface="Constantia" panose="02030602050306030303" pitchFamily="18" charset="0"/>
                    <a:ea typeface="Times New Roman" panose="02020603050405020304" pitchFamily="18" charset="0"/>
                  </a:rPr>
                  <a:t> АВ </a:t>
                </a:r>
                <a:r>
                  <a:rPr lang="en-US" sz="2000" dirty="0" err="1">
                    <a:effectLst/>
                    <a:latin typeface="Constantia" panose="02030602050306030303" pitchFamily="18" charset="0"/>
                    <a:ea typeface="Times New Roman" panose="02020603050405020304" pitchFamily="18" charset="0"/>
                  </a:rPr>
                  <a:t>кесіндісіне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перпендикуляр</a:t>
                </a:r>
                <a:r>
                  <a:rPr lang="en-US" sz="2000" dirty="0">
                    <a:effectLst/>
                    <a:latin typeface="Constantia" panose="02030602050306030303" pitchFamily="18" charset="0"/>
                    <a:ea typeface="Times New Roman" panose="02020603050405020304" pitchFamily="18" charset="0"/>
                  </a:rPr>
                  <a:t> (9.8, а-</a:t>
                </a:r>
                <a:r>
                  <a:rPr lang="en-US" sz="2000" dirty="0" err="1">
                    <a:effectLst/>
                    <a:latin typeface="Constantia" panose="02030602050306030303" pitchFamily="18" charset="0"/>
                    <a:ea typeface="Times New Roman" panose="02020603050405020304" pitchFamily="18" charset="0"/>
                  </a:rPr>
                  <a:t>сурет</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және</a:t>
                </a:r>
                <a:r>
                  <a:rPr lang="en-US" sz="2000" dirty="0">
                    <a:effectLst/>
                    <a:latin typeface="Constantia" panose="02030602050306030303" pitchFamily="18" charset="0"/>
                    <a:ea typeface="Times New Roman" panose="02020603050405020304" pitchFamily="18" charset="0"/>
                  </a:rPr>
                  <a:t> А </a:t>
                </a:r>
                <a:r>
                  <a:rPr lang="en-US" sz="2000" dirty="0" err="1">
                    <a:effectLst/>
                    <a:latin typeface="Constantia" panose="02030602050306030303" pitchFamily="18" charset="0"/>
                    <a:ea typeface="Times New Roman" panose="02020603050405020304" pitchFamily="18" charset="0"/>
                  </a:rPr>
                  <a:t>нүктесінің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жылдамдығының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модулі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ғана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белгілі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болса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онда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жылдамдықтар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планындағы</a:t>
                </a:r>
                <a:r>
                  <a:rPr lang="en-US" sz="2000" dirty="0">
                    <a:effectLst/>
                    <a:latin typeface="Constantia" panose="02030602050306030303" pitchFamily="18" charset="0"/>
                    <a:ea typeface="Times New Roman" panose="02020603050405020304" pitchFamily="18" charset="0"/>
                  </a:rPr>
                  <a:t> АВ-</a:t>
                </a:r>
                <a:r>
                  <a:rPr lang="en-US" sz="2000" dirty="0" err="1">
                    <a:effectLst/>
                    <a:latin typeface="Constantia" panose="02030602050306030303" pitchFamily="18" charset="0"/>
                    <a:ea typeface="Times New Roman" panose="02020603050405020304" pitchFamily="18" charset="0"/>
                  </a:rPr>
                  <a:t>ға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перпендикуляр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түзу</a:t>
                </a:r>
                <a:r>
                  <a:rPr lang="en-US" sz="2000" dirty="0">
                    <a:effectLst/>
                    <a:latin typeface="Constantia" panose="02030602050306030303" pitchFamily="18" charset="0"/>
                    <a:ea typeface="Times New Roman" panose="02020603050405020304" pitchFamily="18" charset="0"/>
                  </a:rPr>
                  <a:t> В </a:t>
                </a:r>
                <a:r>
                  <a:rPr lang="en-US" sz="2000" dirty="0" err="1">
                    <a:effectLst/>
                    <a:latin typeface="Constantia" panose="02030602050306030303" pitchFamily="18" charset="0"/>
                    <a:ea typeface="Times New Roman" panose="02020603050405020304" pitchFamily="18" charset="0"/>
                  </a:rPr>
                  <a:t>нүктесі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жылдамдығының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бағытымен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беттесіп</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жылдамдықтар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планының</a:t>
                </a:r>
                <a:r>
                  <a:rPr lang="en-US" sz="2000" dirty="0">
                    <a:effectLst/>
                    <a:latin typeface="Constantia" panose="02030602050306030303" pitchFamily="18" charset="0"/>
                    <a:ea typeface="Times New Roman" panose="02020603050405020304" pitchFamily="18" charset="0"/>
                  </a:rPr>
                  <a:t> b </a:t>
                </a:r>
                <a:r>
                  <a:rPr lang="en-US" sz="2000" dirty="0" err="1">
                    <a:effectLst/>
                    <a:latin typeface="Constantia" panose="02030602050306030303" pitchFamily="18" charset="0"/>
                    <a:ea typeface="Times New Roman" panose="02020603050405020304" pitchFamily="18" charset="0"/>
                  </a:rPr>
                  <a:t>шыңын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анықтау</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мүмкін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болмайды</a:t>
                </a:r>
                <a:r>
                  <a:rPr lang="en-US" sz="2000" dirty="0">
                    <a:effectLst/>
                    <a:latin typeface="Constantia" panose="02030602050306030303" pitchFamily="18" charset="0"/>
                    <a:ea typeface="Times New Roman" panose="02020603050405020304" pitchFamily="18" charset="0"/>
                  </a:rPr>
                  <a:t> (9.8, ә-</a:t>
                </a:r>
                <a:r>
                  <a:rPr lang="en-US" sz="2000" dirty="0" err="1">
                    <a:effectLst/>
                    <a:latin typeface="Constantia" panose="02030602050306030303" pitchFamily="18" charset="0"/>
                    <a:ea typeface="Times New Roman" panose="02020603050405020304" pitchFamily="18" charset="0"/>
                  </a:rPr>
                  <a:t>сурет</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𝑂𝑏</m:t>
                        </m:r>
                      </m:e>
                    </m:acc>
                    <m:r>
                      <a:rPr lang="en-US" sz="2000" i="1">
                        <a:effectLst/>
                        <a:latin typeface="Cambria Math" panose="02040503050406030204" pitchFamily="18" charset="0"/>
                        <a:ea typeface="Times New Roman" panose="02020603050405020304" pitchFamily="18" charset="0"/>
                      </a:rPr>
                      <m:t>=</m:t>
                    </m:r>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𝑉</m:t>
                            </m:r>
                          </m:e>
                        </m:acc>
                      </m:e>
                      <m:sub>
                        <m:r>
                          <a:rPr lang="en-US" sz="2000" i="1">
                            <a:effectLst/>
                            <a:latin typeface="Cambria Math" panose="02040503050406030204" pitchFamily="18" charset="0"/>
                            <a:ea typeface="Times New Roman" panose="02020603050405020304" pitchFamily="18" charset="0"/>
                          </a:rPr>
                          <m:t>𝐵</m:t>
                        </m:r>
                      </m:sub>
                    </m:sSub>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сәулесін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салып</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жылдамдықтар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планының</a:t>
                </a:r>
                <a:r>
                  <a:rPr lang="en-US" sz="2000" dirty="0">
                    <a:effectLst/>
                    <a:latin typeface="Constantia" panose="02030602050306030303" pitchFamily="18" charset="0"/>
                    <a:ea typeface="Times New Roman" panose="02020603050405020304" pitchFamily="18" charset="0"/>
                  </a:rPr>
                  <a:t> b </a:t>
                </a:r>
                <a:r>
                  <a:rPr lang="en-US" sz="2000" dirty="0" err="1">
                    <a:effectLst/>
                    <a:latin typeface="Constantia" panose="02030602050306030303" pitchFamily="18" charset="0"/>
                    <a:ea typeface="Times New Roman" panose="02020603050405020304" pitchFamily="18" charset="0"/>
                  </a:rPr>
                  <a:t>шыңын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алу</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үшін</a:t>
                </a:r>
                <a:r>
                  <a:rPr lang="en-US" sz="2000" dirty="0">
                    <a:effectLst/>
                    <a:latin typeface="Constantia" panose="02030602050306030303" pitchFamily="18" charset="0"/>
                    <a:ea typeface="Times New Roman" panose="02020603050405020304" pitchFamily="18" charset="0"/>
                  </a:rPr>
                  <a:t> В </a:t>
                </a:r>
                <a:r>
                  <a:rPr lang="en-US" sz="2000" dirty="0" err="1">
                    <a:effectLst/>
                    <a:latin typeface="Constantia" panose="02030602050306030303" pitchFamily="18" charset="0"/>
                    <a:ea typeface="Times New Roman" panose="02020603050405020304" pitchFamily="18" charset="0"/>
                  </a:rPr>
                  <a:t>нүктесі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жылдамдығының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модулін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білу</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керек</a:t>
                </a:r>
                <a:r>
                  <a:rPr lang="en-US" sz="2000" dirty="0">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err="1">
                    <a:effectLst/>
                    <a:latin typeface="Constantia" panose="02030602050306030303" pitchFamily="18" charset="0"/>
                    <a:ea typeface="Times New Roman" panose="02020603050405020304" pitchFamily="18" charset="0"/>
                  </a:rPr>
                  <a:t>Қалған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нүктелердің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мысалы</a:t>
                </a:r>
                <a:r>
                  <a:rPr lang="en-US" sz="2000" dirty="0">
                    <a:effectLst/>
                    <a:latin typeface="Constantia" panose="02030602050306030303" pitchFamily="18" charset="0"/>
                    <a:ea typeface="Times New Roman" panose="02020603050405020304" pitchFamily="18" charset="0"/>
                  </a:rPr>
                  <a:t> С </a:t>
                </a:r>
                <a:r>
                  <a:rPr lang="en-US" sz="2000" dirty="0" err="1">
                    <a:effectLst/>
                    <a:latin typeface="Constantia" panose="02030602050306030303" pitchFamily="18" charset="0"/>
                    <a:ea typeface="Times New Roman" panose="02020603050405020304" pitchFamily="18" charset="0"/>
                  </a:rPr>
                  <a:t>нүктесінің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жылдамдықтарын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анықтау</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алдыңғы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мысалдардағыдай</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жүргізіледі</a:t>
                </a:r>
                <a:r>
                  <a:rPr lang="en-US" sz="2000" dirty="0">
                    <a:effectLst/>
                    <a:latin typeface="Constantia" panose="02030602050306030303" pitchFamily="18" charset="0"/>
                    <a:ea typeface="Times New Roman" panose="02020603050405020304" pitchFamily="18" charset="0"/>
                  </a:rPr>
                  <a:t>: </a:t>
                </a:r>
                <a:r>
                  <a:rPr lang="en-US" sz="2000" i="1" dirty="0" err="1">
                    <a:effectLst/>
                    <a:latin typeface="Constantia" panose="02030602050306030303" pitchFamily="18" charset="0"/>
                    <a:ea typeface="Times New Roman" panose="02020603050405020304" pitchFamily="18" charset="0"/>
                  </a:rPr>
                  <a:t>ac</a:t>
                </a:r>
                <a:r>
                  <a:rPr lang="en-US" sz="2000" i="1" dirty="0" err="1">
                    <a:effectLst/>
                    <a:latin typeface="Constantia" panose="02030602050306030303" pitchFamily="18" charset="0"/>
                    <a:ea typeface="Times New Roman" panose="02020603050405020304" pitchFamily="18" charset="0"/>
                    <a:cs typeface="Cambria Math" panose="02040503050406030204" pitchFamily="18" charset="0"/>
                  </a:rPr>
                  <a:t>⊥</a:t>
                </a:r>
                <a:r>
                  <a:rPr lang="en-US" sz="2000" i="1" dirty="0" err="1">
                    <a:effectLst/>
                    <a:latin typeface="Constantia" panose="02030602050306030303" pitchFamily="18" charset="0"/>
                    <a:ea typeface="Times New Roman" panose="02020603050405020304" pitchFamily="18" charset="0"/>
                  </a:rPr>
                  <a:t>AC</a:t>
                </a:r>
                <a:r>
                  <a:rPr lang="en-US" sz="2000" i="1" dirty="0">
                    <a:effectLst/>
                    <a:latin typeface="Constantia" panose="02030602050306030303" pitchFamily="18" charset="0"/>
                    <a:ea typeface="Times New Roman" panose="02020603050405020304" pitchFamily="18" charset="0"/>
                  </a:rPr>
                  <a:t>, </a:t>
                </a:r>
                <a:r>
                  <a:rPr lang="en-US" sz="2000" i="1" dirty="0" err="1">
                    <a:effectLst/>
                    <a:latin typeface="Constantia" panose="02030602050306030303" pitchFamily="18" charset="0"/>
                    <a:ea typeface="Times New Roman" panose="02020603050405020304" pitchFamily="18" charset="0"/>
                  </a:rPr>
                  <a:t>bc</a:t>
                </a:r>
                <a:r>
                  <a:rPr lang="en-US" sz="2000" i="1" dirty="0" err="1">
                    <a:effectLst/>
                    <a:latin typeface="Constantia" panose="02030602050306030303" pitchFamily="18" charset="0"/>
                    <a:ea typeface="Times New Roman" panose="02020603050405020304" pitchFamily="18" charset="0"/>
                    <a:cs typeface="Cambria Math" panose="02040503050406030204" pitchFamily="18" charset="0"/>
                  </a:rPr>
                  <a:t>⊥</a:t>
                </a:r>
                <a:r>
                  <a:rPr lang="en-US" sz="2000" i="1" dirty="0" err="1">
                    <a:effectLst/>
                    <a:latin typeface="Constantia" panose="02030602050306030303" pitchFamily="18" charset="0"/>
                    <a:ea typeface="Times New Roman" panose="02020603050405020304" pitchFamily="18" charset="0"/>
                  </a:rPr>
                  <a:t>BC</a:t>
                </a:r>
                <a:r>
                  <a:rPr lang="en-US" sz="2000" dirty="0">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p:txBody>
          </p:sp>
        </mc:Choice>
        <mc:Fallback>
          <p:sp>
            <p:nvSpPr>
              <p:cNvPr id="5" name="TextBox 4">
                <a:extLst>
                  <a:ext uri="{FF2B5EF4-FFF2-40B4-BE49-F238E27FC236}">
                    <a16:creationId xmlns:a16="http://schemas.microsoft.com/office/drawing/2014/main" id="{AE4EFCD5-FF5B-446C-AC27-04303906EC30}"/>
                  </a:ext>
                </a:extLst>
              </p:cNvPr>
              <p:cNvSpPr txBox="1">
                <a:spLocks noRot="1" noChangeAspect="1" noMove="1" noResize="1" noEditPoints="1" noAdjustHandles="1" noChangeArrowheads="1" noChangeShapeType="1" noTextEdit="1"/>
              </p:cNvSpPr>
              <p:nvPr/>
            </p:nvSpPr>
            <p:spPr>
              <a:xfrm>
                <a:off x="971600" y="2996952"/>
                <a:ext cx="7704856" cy="3215624"/>
              </a:xfrm>
              <a:prstGeom prst="rect">
                <a:avLst/>
              </a:prstGeom>
              <a:blipFill>
                <a:blip r:embed="rId3"/>
                <a:stretch>
                  <a:fillRect l="-791" t="-1518" r="-870" b="-2657"/>
                </a:stretch>
              </a:blipFill>
            </p:spPr>
            <p:txBody>
              <a:bodyPr/>
              <a:lstStyle/>
              <a:p>
                <a:r>
                  <a:rPr lang="ru-RU">
                    <a:noFill/>
                  </a:rPr>
                  <a:t> </a:t>
                </a:r>
              </a:p>
            </p:txBody>
          </p:sp>
        </mc:Fallback>
      </mc:AlternateContent>
      <p:sp>
        <p:nvSpPr>
          <p:cNvPr id="7" name="TextBox 6">
            <a:extLst>
              <a:ext uri="{FF2B5EF4-FFF2-40B4-BE49-F238E27FC236}">
                <a16:creationId xmlns:a16="http://schemas.microsoft.com/office/drawing/2014/main" id="{8D859865-3902-48D3-8D54-9DA8F25DA0EE}"/>
              </a:ext>
            </a:extLst>
          </p:cNvPr>
          <p:cNvSpPr txBox="1"/>
          <p:nvPr/>
        </p:nvSpPr>
        <p:spPr>
          <a:xfrm>
            <a:off x="4104456" y="2519608"/>
            <a:ext cx="4572000" cy="369332"/>
          </a:xfrm>
          <a:prstGeom prst="rect">
            <a:avLst/>
          </a:prstGeom>
          <a:noFill/>
        </p:spPr>
        <p:txBody>
          <a:bodyPr wrap="square">
            <a:spAutoFit/>
          </a:bodyPr>
          <a:lstStyle/>
          <a:p>
            <a:r>
              <a:rPr lang="en-US" sz="1800" dirty="0">
                <a:effectLst/>
                <a:latin typeface="Constantia" panose="02030602050306030303" pitchFamily="18" charset="0"/>
                <a:ea typeface="Times New Roman" panose="02020603050405020304" pitchFamily="18" charset="0"/>
              </a:rPr>
              <a:t>9.8-сурет</a:t>
            </a:r>
            <a:endParaRPr lang="ru-RU" dirty="0"/>
          </a:p>
        </p:txBody>
      </p:sp>
    </p:spTree>
    <p:extLst>
      <p:ext uri="{BB962C8B-B14F-4D97-AF65-F5344CB8AC3E}">
        <p14:creationId xmlns:p14="http://schemas.microsoft.com/office/powerpoint/2010/main" val="2024782289"/>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019229E-AF31-4A80-B2F0-C82BD8D88667}"/>
              </a:ext>
            </a:extLst>
          </p:cNvPr>
          <p:cNvSpPr txBox="1"/>
          <p:nvPr/>
        </p:nvSpPr>
        <p:spPr>
          <a:xfrm>
            <a:off x="1259632" y="1268760"/>
            <a:ext cx="6840760" cy="3416320"/>
          </a:xfrm>
          <a:prstGeom prst="rect">
            <a:avLst/>
          </a:prstGeom>
          <a:noFill/>
        </p:spPr>
        <p:txBody>
          <a:bodyPr wrap="square">
            <a:spAutoFit/>
          </a:bodyPr>
          <a:lstStyle/>
          <a:p>
            <a:pPr algn="ctr">
              <a:buFont typeface="Arial" charset="0"/>
              <a:buNone/>
            </a:pPr>
            <a:r>
              <a:rPr lang="kk-KZ" sz="2400" b="1" i="1" dirty="0">
                <a:latin typeface="Constantia" panose="02030602050306030303" pitchFamily="18" charset="0"/>
                <a:cs typeface="Times New Roman" pitchFamily="18" charset="0"/>
              </a:rPr>
              <a:t>Қорытынды</a:t>
            </a:r>
          </a:p>
          <a:p>
            <a:pPr algn="ctr">
              <a:buFont typeface="Arial" charset="0"/>
              <a:buNone/>
            </a:pPr>
            <a:endParaRPr lang="kk-KZ" sz="2400" dirty="0">
              <a:latin typeface="Constantia" panose="02030602050306030303" pitchFamily="18" charset="0"/>
              <a:cs typeface="Times New Roman" pitchFamily="18" charset="0"/>
            </a:endParaRPr>
          </a:p>
          <a:p>
            <a:pPr algn="just"/>
            <a:r>
              <a:rPr lang="en-US" sz="2400" dirty="0">
                <a:latin typeface="Constantia" panose="02030602050306030303" pitchFamily="18" charset="0"/>
                <a:cs typeface="Times New Roman" panose="02020603050405020304" pitchFamily="18" charset="0"/>
              </a:rPr>
              <a:t>1. </a:t>
            </a:r>
            <a:r>
              <a:rPr lang="kk-KZ" sz="2400" dirty="0">
                <a:latin typeface="Constantia" panose="02030602050306030303" pitchFamily="18" charset="0"/>
                <a:cs typeface="Times New Roman" panose="02020603050405020304" pitchFamily="18" charset="0"/>
              </a:rPr>
              <a:t>Абсолютті қатты дененің жазық-параллель қозғалысы келтірілді;</a:t>
            </a:r>
            <a:endParaRPr lang="ru-RU" sz="2400" dirty="0">
              <a:latin typeface="Constantia" panose="02030602050306030303" pitchFamily="18" charset="0"/>
              <a:cs typeface="Times New Roman" panose="02020603050405020304" pitchFamily="18" charset="0"/>
            </a:endParaRPr>
          </a:p>
          <a:p>
            <a:pPr algn="just"/>
            <a:r>
              <a:rPr lang="en-US" sz="2400" dirty="0">
                <a:latin typeface="Constantia" panose="02030602050306030303" pitchFamily="18" charset="0"/>
                <a:cs typeface="Times New Roman" panose="02020603050405020304" pitchFamily="18" charset="0"/>
              </a:rPr>
              <a:t>2. </a:t>
            </a:r>
            <a:r>
              <a:rPr lang="kk-KZ" sz="2400" dirty="0">
                <a:latin typeface="Constantia" panose="02030602050306030303" pitchFamily="18" charset="0"/>
                <a:cs typeface="Times New Roman" panose="02020603050405020304" pitchFamily="18" charset="0"/>
              </a:rPr>
              <a:t>Қатты дененің жазық-параллель қозғалысының теңдеулері қарастырылды;</a:t>
            </a:r>
            <a:endParaRPr lang="ru-RU" sz="2400" dirty="0">
              <a:latin typeface="Constantia" panose="02030602050306030303" pitchFamily="18" charset="0"/>
              <a:cs typeface="Times New Roman" panose="02020603050405020304" pitchFamily="18" charset="0"/>
            </a:endParaRPr>
          </a:p>
          <a:p>
            <a:pPr algn="just"/>
            <a:r>
              <a:rPr lang="en-US" sz="2400" dirty="0">
                <a:latin typeface="Constantia" panose="02030602050306030303" pitchFamily="18" charset="0"/>
                <a:cs typeface="Times New Roman" panose="02020603050405020304" pitchFamily="18" charset="0"/>
              </a:rPr>
              <a:t>3.</a:t>
            </a:r>
            <a:r>
              <a:rPr lang="kk-KZ" sz="2400" dirty="0">
                <a:latin typeface="Constantia" panose="02030602050306030303" pitchFamily="18" charset="0"/>
                <a:cs typeface="Times New Roman" panose="02020603050405020304" pitchFamily="18" charset="0"/>
              </a:rPr>
              <a:t> Жазық-параллель қозғалыстағы дене нүктелерінің жылдамдығы анықталды;</a:t>
            </a:r>
            <a:endParaRPr lang="ru-RU" sz="2400" dirty="0">
              <a:latin typeface="Constantia" panose="02030602050306030303" pitchFamily="18" charset="0"/>
              <a:cs typeface="Times New Roman" panose="02020603050405020304" pitchFamily="18" charset="0"/>
            </a:endParaRPr>
          </a:p>
          <a:p>
            <a:pPr algn="just"/>
            <a:r>
              <a:rPr lang="en-US" sz="2400" dirty="0">
                <a:latin typeface="Constantia" panose="02030602050306030303" pitchFamily="18" charset="0"/>
                <a:cs typeface="Times New Roman" panose="02020603050405020304" pitchFamily="18" charset="0"/>
              </a:rPr>
              <a:t>4.</a:t>
            </a:r>
            <a:r>
              <a:rPr lang="kk-KZ" sz="2400" dirty="0">
                <a:latin typeface="Constantia" panose="02030602050306030303" pitchFamily="18" charset="0"/>
                <a:cs typeface="Times New Roman" panose="02020603050405020304" pitchFamily="18" charset="0"/>
              </a:rPr>
              <a:t> Жылдамдықтар планы көрсетілді</a:t>
            </a:r>
            <a:endParaRPr lang="ru-RU" sz="2400" dirty="0">
              <a:latin typeface="Constantia" panose="02030602050306030303" pitchFamily="18" charset="0"/>
              <a:cs typeface="Times New Roman" panose="02020603050405020304" pitchFamily="18" charset="0"/>
            </a:endParaRPr>
          </a:p>
        </p:txBody>
      </p:sp>
    </p:spTree>
    <p:extLst>
      <p:ext uri="{BB962C8B-B14F-4D97-AF65-F5344CB8AC3E}">
        <p14:creationId xmlns:p14="http://schemas.microsoft.com/office/powerpoint/2010/main" val="4289801810"/>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4B59033-76C0-40AB-BD3B-CBBD5B223951}"/>
              </a:ext>
            </a:extLst>
          </p:cNvPr>
          <p:cNvSpPr txBox="1"/>
          <p:nvPr/>
        </p:nvSpPr>
        <p:spPr>
          <a:xfrm>
            <a:off x="1187624" y="305068"/>
            <a:ext cx="7272808" cy="5632311"/>
          </a:xfrm>
          <a:prstGeom prst="rect">
            <a:avLst/>
          </a:prstGeom>
          <a:noFill/>
        </p:spPr>
        <p:txBody>
          <a:bodyPr wrap="square">
            <a:spAutoFit/>
          </a:bodyPr>
          <a:lstStyle/>
          <a:p>
            <a:pPr algn="ctr"/>
            <a:r>
              <a:rPr lang="ru-RU" sz="2000" b="1" dirty="0" err="1">
                <a:solidFill>
                  <a:srgbClr val="002060"/>
                </a:solidFill>
                <a:latin typeface="Constantia" pitchFamily="18" charset="0"/>
              </a:rPr>
              <a:t>Өзіндік</a:t>
            </a:r>
            <a:r>
              <a:rPr lang="ru-RU" sz="2000" b="1" dirty="0">
                <a:solidFill>
                  <a:srgbClr val="002060"/>
                </a:solidFill>
                <a:latin typeface="Constantia" pitchFamily="18" charset="0"/>
              </a:rPr>
              <a:t> </a:t>
            </a:r>
            <a:r>
              <a:rPr lang="ru-RU" sz="2000" b="1" dirty="0" err="1">
                <a:solidFill>
                  <a:srgbClr val="002060"/>
                </a:solidFill>
                <a:latin typeface="Constantia" pitchFamily="18" charset="0"/>
              </a:rPr>
              <a:t>бақылау</a:t>
            </a:r>
            <a:r>
              <a:rPr lang="ru-RU" sz="2000" b="1" dirty="0">
                <a:solidFill>
                  <a:srgbClr val="002060"/>
                </a:solidFill>
                <a:latin typeface="Constantia" pitchFamily="18" charset="0"/>
              </a:rPr>
              <a:t> </a:t>
            </a:r>
            <a:r>
              <a:rPr lang="ru-RU" sz="2000" b="1" dirty="0" err="1">
                <a:solidFill>
                  <a:srgbClr val="002060"/>
                </a:solidFill>
                <a:latin typeface="Constantia" pitchFamily="18" charset="0"/>
              </a:rPr>
              <a:t>сұрақтары</a:t>
            </a:r>
            <a:r>
              <a:rPr lang="ru-RU" sz="2000" b="1" dirty="0">
                <a:solidFill>
                  <a:srgbClr val="002060"/>
                </a:solidFill>
                <a:latin typeface="Constantia" pitchFamily="18" charset="0"/>
              </a:rPr>
              <a:t> </a:t>
            </a:r>
          </a:p>
          <a:p>
            <a:pPr algn="just"/>
            <a:r>
              <a:rPr lang="ru-RU" sz="2000" dirty="0">
                <a:solidFill>
                  <a:srgbClr val="002060"/>
                </a:solidFill>
                <a:latin typeface="Constantia" pitchFamily="18" charset="0"/>
              </a:rPr>
              <a:t>1. </a:t>
            </a:r>
            <a:r>
              <a:rPr lang="ru-RU" sz="2000" dirty="0" err="1">
                <a:solidFill>
                  <a:srgbClr val="002060"/>
                </a:solidFill>
                <a:latin typeface="Constantia" pitchFamily="18" charset="0"/>
              </a:rPr>
              <a:t>Қатты</a:t>
            </a:r>
            <a:r>
              <a:rPr lang="ru-RU" sz="2000" dirty="0">
                <a:solidFill>
                  <a:srgbClr val="002060"/>
                </a:solidFill>
                <a:latin typeface="Constantia" pitchFamily="18" charset="0"/>
              </a:rPr>
              <a:t> </a:t>
            </a:r>
            <a:r>
              <a:rPr lang="ru-RU" sz="2000" dirty="0" err="1">
                <a:solidFill>
                  <a:srgbClr val="002060"/>
                </a:solidFill>
                <a:latin typeface="Constantia" pitchFamily="18" charset="0"/>
              </a:rPr>
              <a:t>дененің</a:t>
            </a:r>
            <a:r>
              <a:rPr lang="ru-RU" sz="2000" dirty="0">
                <a:solidFill>
                  <a:srgbClr val="002060"/>
                </a:solidFill>
                <a:latin typeface="Constantia" pitchFamily="18" charset="0"/>
              </a:rPr>
              <a:t> </a:t>
            </a:r>
            <a:r>
              <a:rPr lang="ru-RU" sz="2000" dirty="0" err="1">
                <a:solidFill>
                  <a:srgbClr val="002060"/>
                </a:solidFill>
                <a:latin typeface="Constantia" pitchFamily="18" charset="0"/>
              </a:rPr>
              <a:t>жазық</a:t>
            </a:r>
            <a:r>
              <a:rPr lang="ru-RU" sz="2000" dirty="0">
                <a:solidFill>
                  <a:srgbClr val="002060"/>
                </a:solidFill>
                <a:latin typeface="Constantia" pitchFamily="18" charset="0"/>
              </a:rPr>
              <a:t>-параллель </a:t>
            </a:r>
            <a:r>
              <a:rPr lang="ru-RU" sz="2000" dirty="0" err="1">
                <a:solidFill>
                  <a:srgbClr val="002060"/>
                </a:solidFill>
                <a:latin typeface="Constantia" pitchFamily="18" charset="0"/>
              </a:rPr>
              <a:t>қозғалысының</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анықтамасы</a:t>
            </a:r>
            <a:r>
              <a:rPr lang="ru-RU" sz="2000" dirty="0">
                <a:solidFill>
                  <a:srgbClr val="002060"/>
                </a:solidFill>
                <a:latin typeface="Constantia" pitchFamily="18" charset="0"/>
              </a:rPr>
              <a:t>, </a:t>
            </a:r>
            <a:r>
              <a:rPr lang="ru-RU" sz="2000" dirty="0" err="1">
                <a:solidFill>
                  <a:srgbClr val="002060"/>
                </a:solidFill>
                <a:latin typeface="Constantia" pitchFamily="18" charset="0"/>
              </a:rPr>
              <a:t>негізгі</a:t>
            </a:r>
            <a:r>
              <a:rPr lang="ru-RU" sz="2000" dirty="0">
                <a:solidFill>
                  <a:srgbClr val="002060"/>
                </a:solidFill>
                <a:latin typeface="Constantia" pitchFamily="18" charset="0"/>
              </a:rPr>
              <a:t> </a:t>
            </a:r>
            <a:r>
              <a:rPr lang="ru-RU" sz="2000" dirty="0" err="1">
                <a:solidFill>
                  <a:srgbClr val="002060"/>
                </a:solidFill>
                <a:latin typeface="Constantia" pitchFamily="18" charset="0"/>
              </a:rPr>
              <a:t>кинематикалық</a:t>
            </a:r>
            <a:r>
              <a:rPr lang="ru-RU" sz="2000" dirty="0">
                <a:solidFill>
                  <a:srgbClr val="002060"/>
                </a:solidFill>
                <a:latin typeface="Constantia" pitchFamily="18" charset="0"/>
              </a:rPr>
              <a:t> </a:t>
            </a:r>
            <a:r>
              <a:rPr lang="ru-RU" sz="2000" dirty="0" err="1">
                <a:solidFill>
                  <a:srgbClr val="002060"/>
                </a:solidFill>
                <a:latin typeface="Constantia" pitchFamily="18" charset="0"/>
              </a:rPr>
              <a:t>сипаттамалары</a:t>
            </a:r>
            <a:r>
              <a:rPr lang="ru-RU" sz="2000" dirty="0">
                <a:solidFill>
                  <a:srgbClr val="002060"/>
                </a:solidFill>
                <a:latin typeface="Constantia" pitchFamily="18" charset="0"/>
              </a:rPr>
              <a:t> </a:t>
            </a:r>
            <a:r>
              <a:rPr lang="ru-RU" sz="2000" dirty="0" err="1">
                <a:solidFill>
                  <a:srgbClr val="002060"/>
                </a:solidFill>
                <a:latin typeface="Constantia" pitchFamily="18" charset="0"/>
              </a:rPr>
              <a:t>және</a:t>
            </a:r>
            <a:r>
              <a:rPr lang="ru-RU" sz="2000" dirty="0">
                <a:solidFill>
                  <a:srgbClr val="002060"/>
                </a:solidFill>
                <a:latin typeface="Constantia" pitchFamily="18" charset="0"/>
              </a:rPr>
              <a:t> оны </a:t>
            </a:r>
          </a:p>
          <a:p>
            <a:pPr algn="just"/>
            <a:r>
              <a:rPr lang="ru-RU" sz="2000" dirty="0" err="1">
                <a:solidFill>
                  <a:srgbClr val="002060"/>
                </a:solidFill>
                <a:latin typeface="Constantia" pitchFamily="18" charset="0"/>
              </a:rPr>
              <a:t>қарапайым</a:t>
            </a:r>
            <a:r>
              <a:rPr lang="ru-RU" sz="2000" dirty="0">
                <a:solidFill>
                  <a:srgbClr val="002060"/>
                </a:solidFill>
                <a:latin typeface="Constantia" pitchFamily="18" charset="0"/>
              </a:rPr>
              <a:t> </a:t>
            </a:r>
            <a:r>
              <a:rPr lang="ru-RU" sz="2000" dirty="0" err="1">
                <a:solidFill>
                  <a:srgbClr val="002060"/>
                </a:solidFill>
                <a:latin typeface="Constantia" pitchFamily="18" charset="0"/>
              </a:rPr>
              <a:t>қозғалыстарға</a:t>
            </a:r>
            <a:r>
              <a:rPr lang="ru-RU" sz="2000" dirty="0">
                <a:solidFill>
                  <a:srgbClr val="002060"/>
                </a:solidFill>
                <a:latin typeface="Constantia" pitchFamily="18" charset="0"/>
              </a:rPr>
              <a:t> </a:t>
            </a:r>
            <a:r>
              <a:rPr lang="ru-RU" sz="2000" dirty="0" err="1">
                <a:solidFill>
                  <a:srgbClr val="002060"/>
                </a:solidFill>
                <a:latin typeface="Constantia" pitchFamily="18" charset="0"/>
              </a:rPr>
              <a:t>жіктеу</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2. </a:t>
            </a:r>
            <a:r>
              <a:rPr lang="ru-RU" sz="2000" dirty="0" err="1">
                <a:solidFill>
                  <a:srgbClr val="002060"/>
                </a:solidFill>
                <a:latin typeface="Constantia" pitchFamily="18" charset="0"/>
              </a:rPr>
              <a:t>Жазық</a:t>
            </a:r>
            <a:r>
              <a:rPr lang="ru-RU" sz="2000" dirty="0">
                <a:solidFill>
                  <a:srgbClr val="002060"/>
                </a:solidFill>
                <a:latin typeface="Constantia" pitchFamily="18" charset="0"/>
              </a:rPr>
              <a:t> </a:t>
            </a:r>
            <a:r>
              <a:rPr lang="ru-RU" sz="2000" dirty="0" err="1">
                <a:solidFill>
                  <a:srgbClr val="002060"/>
                </a:solidFill>
                <a:latin typeface="Constantia" pitchFamily="18" charset="0"/>
              </a:rPr>
              <a:t>қиманың</a:t>
            </a:r>
            <a:r>
              <a:rPr lang="ru-RU" sz="2000" dirty="0">
                <a:solidFill>
                  <a:srgbClr val="002060"/>
                </a:solidFill>
                <a:latin typeface="Constantia" pitchFamily="18" charset="0"/>
              </a:rPr>
              <a:t> </a:t>
            </a:r>
            <a:r>
              <a:rPr lang="ru-RU" sz="2000" dirty="0" err="1">
                <a:solidFill>
                  <a:srgbClr val="002060"/>
                </a:solidFill>
                <a:latin typeface="Constantia" pitchFamily="18" charset="0"/>
              </a:rPr>
              <a:t>ілгерілемелі</a:t>
            </a:r>
            <a:r>
              <a:rPr lang="ru-RU" sz="2000" dirty="0">
                <a:solidFill>
                  <a:srgbClr val="002060"/>
                </a:solidFill>
                <a:latin typeface="Constantia" pitchFamily="18" charset="0"/>
              </a:rPr>
              <a:t> </a:t>
            </a:r>
            <a:r>
              <a:rPr lang="ru-RU" sz="2000" dirty="0" err="1">
                <a:solidFill>
                  <a:srgbClr val="002060"/>
                </a:solidFill>
                <a:latin typeface="Constantia" pitchFamily="18" charset="0"/>
              </a:rPr>
              <a:t>қозғалысы</a:t>
            </a:r>
            <a:r>
              <a:rPr lang="ru-RU" sz="2000" dirty="0">
                <a:solidFill>
                  <a:srgbClr val="002060"/>
                </a:solidFill>
                <a:latin typeface="Constantia" pitchFamily="18" charset="0"/>
              </a:rPr>
              <a:t> мен </a:t>
            </a:r>
            <a:r>
              <a:rPr lang="ru-RU" sz="2000" dirty="0" err="1">
                <a:solidFill>
                  <a:srgbClr val="002060"/>
                </a:solidFill>
                <a:latin typeface="Constantia" pitchFamily="18" charset="0"/>
              </a:rPr>
              <a:t>оның</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айналуы</a:t>
            </a:r>
            <a:r>
              <a:rPr lang="ru-RU" sz="2000" dirty="0">
                <a:solidFill>
                  <a:srgbClr val="002060"/>
                </a:solidFill>
                <a:latin typeface="Constantia" pitchFamily="18" charset="0"/>
              </a:rPr>
              <a:t> </a:t>
            </a:r>
            <a:r>
              <a:rPr lang="ru-RU" sz="2000" dirty="0" err="1">
                <a:solidFill>
                  <a:srgbClr val="002060"/>
                </a:solidFill>
                <a:latin typeface="Constantia" pitchFamily="18" charset="0"/>
              </a:rPr>
              <a:t>полюске</a:t>
            </a:r>
            <a:r>
              <a:rPr lang="ru-RU" sz="2000" dirty="0">
                <a:solidFill>
                  <a:srgbClr val="002060"/>
                </a:solidFill>
                <a:latin typeface="Constantia" pitchFamily="18" charset="0"/>
              </a:rPr>
              <a:t> </a:t>
            </a:r>
            <a:r>
              <a:rPr lang="ru-RU" sz="2000" dirty="0" err="1">
                <a:solidFill>
                  <a:srgbClr val="002060"/>
                </a:solidFill>
                <a:latin typeface="Constantia" pitchFamily="18" charset="0"/>
              </a:rPr>
              <a:t>тәуелді</a:t>
            </a:r>
            <a:r>
              <a:rPr lang="ru-RU" sz="2000" dirty="0">
                <a:solidFill>
                  <a:srgbClr val="002060"/>
                </a:solidFill>
                <a:latin typeface="Constantia" pitchFamily="18" charset="0"/>
              </a:rPr>
              <a:t> ме? </a:t>
            </a:r>
          </a:p>
          <a:p>
            <a:pPr algn="just"/>
            <a:r>
              <a:rPr lang="ru-RU" sz="2000" dirty="0">
                <a:solidFill>
                  <a:srgbClr val="002060"/>
                </a:solidFill>
                <a:latin typeface="Constantia" pitchFamily="18" charset="0"/>
              </a:rPr>
              <a:t>3. </a:t>
            </a:r>
            <a:r>
              <a:rPr lang="ru-RU" sz="2000" dirty="0" err="1">
                <a:solidFill>
                  <a:srgbClr val="002060"/>
                </a:solidFill>
                <a:latin typeface="Constantia" pitchFamily="18" charset="0"/>
              </a:rPr>
              <a:t>Жазық</a:t>
            </a:r>
            <a:r>
              <a:rPr lang="ru-RU" sz="2000" dirty="0">
                <a:solidFill>
                  <a:srgbClr val="002060"/>
                </a:solidFill>
                <a:latin typeface="Constantia" pitchFamily="18" charset="0"/>
              </a:rPr>
              <a:t> </a:t>
            </a:r>
            <a:r>
              <a:rPr lang="ru-RU" sz="2000" dirty="0" err="1">
                <a:solidFill>
                  <a:srgbClr val="002060"/>
                </a:solidFill>
                <a:latin typeface="Constantia" pitchFamily="18" charset="0"/>
              </a:rPr>
              <a:t>қозғалыстағы</a:t>
            </a:r>
            <a:r>
              <a:rPr lang="ru-RU" sz="2000" dirty="0">
                <a:solidFill>
                  <a:srgbClr val="002060"/>
                </a:solidFill>
                <a:latin typeface="Constantia" pitchFamily="18" charset="0"/>
              </a:rPr>
              <a:t> </a:t>
            </a:r>
            <a:r>
              <a:rPr lang="ru-RU" sz="2000" dirty="0" err="1">
                <a:solidFill>
                  <a:srgbClr val="002060"/>
                </a:solidFill>
                <a:latin typeface="Constantia" pitchFamily="18" charset="0"/>
              </a:rPr>
              <a:t>дененің</a:t>
            </a:r>
            <a:r>
              <a:rPr lang="ru-RU" sz="2000" dirty="0">
                <a:solidFill>
                  <a:srgbClr val="002060"/>
                </a:solidFill>
                <a:latin typeface="Constantia" pitchFamily="18" charset="0"/>
              </a:rPr>
              <a:t> </a:t>
            </a:r>
            <a:r>
              <a:rPr lang="ru-RU" sz="2000" dirty="0" err="1">
                <a:solidFill>
                  <a:srgbClr val="002060"/>
                </a:solidFill>
                <a:latin typeface="Constantia" pitchFamily="18" charset="0"/>
              </a:rPr>
              <a:t>кез</a:t>
            </a:r>
            <a:r>
              <a:rPr lang="ru-RU" sz="2000" dirty="0">
                <a:solidFill>
                  <a:srgbClr val="002060"/>
                </a:solidFill>
                <a:latin typeface="Constantia" pitchFamily="18" charset="0"/>
              </a:rPr>
              <a:t> </a:t>
            </a:r>
            <a:r>
              <a:rPr lang="ru-RU" sz="2000" dirty="0" err="1">
                <a:solidFill>
                  <a:srgbClr val="002060"/>
                </a:solidFill>
                <a:latin typeface="Constantia" pitchFamily="18" charset="0"/>
              </a:rPr>
              <a:t>келген</a:t>
            </a:r>
            <a:r>
              <a:rPr lang="ru-RU" sz="2000" dirty="0">
                <a:solidFill>
                  <a:srgbClr val="002060"/>
                </a:solidFill>
                <a:latin typeface="Constantia" pitchFamily="18" charset="0"/>
              </a:rPr>
              <a:t> </a:t>
            </a:r>
            <a:r>
              <a:rPr lang="ru-RU" sz="2000" dirty="0" err="1">
                <a:solidFill>
                  <a:srgbClr val="002060"/>
                </a:solidFill>
                <a:latin typeface="Constantia" pitchFamily="18" charset="0"/>
              </a:rPr>
              <a:t>нүктесінің</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жылдамдығы</a:t>
            </a:r>
            <a:r>
              <a:rPr lang="ru-RU" sz="2000" dirty="0">
                <a:solidFill>
                  <a:srgbClr val="002060"/>
                </a:solidFill>
                <a:latin typeface="Constantia" pitchFamily="18" charset="0"/>
              </a:rPr>
              <a:t> (</a:t>
            </a:r>
            <a:r>
              <a:rPr lang="ru-RU" sz="2000" dirty="0" err="1">
                <a:solidFill>
                  <a:srgbClr val="002060"/>
                </a:solidFill>
                <a:latin typeface="Constantia" pitchFamily="18" charset="0"/>
              </a:rPr>
              <a:t>жылдамдықтарды</a:t>
            </a:r>
            <a:r>
              <a:rPr lang="ru-RU" sz="2000" dirty="0">
                <a:solidFill>
                  <a:srgbClr val="002060"/>
                </a:solidFill>
                <a:latin typeface="Constantia" pitchFamily="18" charset="0"/>
              </a:rPr>
              <a:t> </a:t>
            </a:r>
            <a:r>
              <a:rPr lang="ru-RU" sz="2000" dirty="0" err="1">
                <a:solidFill>
                  <a:srgbClr val="002060"/>
                </a:solidFill>
                <a:latin typeface="Constantia" pitchFamily="18" charset="0"/>
              </a:rPr>
              <a:t>қосу</a:t>
            </a:r>
            <a:r>
              <a:rPr lang="ru-RU" sz="2000" dirty="0">
                <a:solidFill>
                  <a:srgbClr val="002060"/>
                </a:solidFill>
                <a:latin typeface="Constantia" pitchFamily="18" charset="0"/>
              </a:rPr>
              <a:t> </a:t>
            </a:r>
            <a:r>
              <a:rPr lang="ru-RU" sz="2000" dirty="0" err="1">
                <a:solidFill>
                  <a:srgbClr val="002060"/>
                </a:solidFill>
                <a:latin typeface="Constantia" pitchFamily="18" charset="0"/>
              </a:rPr>
              <a:t>туралы</a:t>
            </a:r>
            <a:r>
              <a:rPr lang="ru-RU" sz="2000" dirty="0">
                <a:solidFill>
                  <a:srgbClr val="002060"/>
                </a:solidFill>
                <a:latin typeface="Constantia" pitchFamily="18" charset="0"/>
              </a:rPr>
              <a:t> теорема). </a:t>
            </a:r>
          </a:p>
          <a:p>
            <a:pPr algn="just"/>
            <a:r>
              <a:rPr lang="ru-RU" sz="2000" dirty="0">
                <a:solidFill>
                  <a:srgbClr val="002060"/>
                </a:solidFill>
                <a:latin typeface="Constantia" pitchFamily="18" charset="0"/>
              </a:rPr>
              <a:t>4. </a:t>
            </a:r>
            <a:r>
              <a:rPr lang="ru-RU" sz="2000" dirty="0" err="1">
                <a:solidFill>
                  <a:srgbClr val="002060"/>
                </a:solidFill>
                <a:latin typeface="Constantia" pitchFamily="18" charset="0"/>
              </a:rPr>
              <a:t>Жылдамдықтар</a:t>
            </a:r>
            <a:r>
              <a:rPr lang="ru-RU" sz="2000" dirty="0">
                <a:solidFill>
                  <a:srgbClr val="002060"/>
                </a:solidFill>
                <a:latin typeface="Constantia" pitchFamily="18" charset="0"/>
              </a:rPr>
              <a:t> </a:t>
            </a:r>
            <a:r>
              <a:rPr lang="ru-RU" sz="2000" dirty="0" err="1">
                <a:solidFill>
                  <a:srgbClr val="002060"/>
                </a:solidFill>
                <a:latin typeface="Constantia" pitchFamily="18" charset="0"/>
              </a:rPr>
              <a:t>планының</a:t>
            </a:r>
            <a:r>
              <a:rPr lang="ru-RU" sz="2000" dirty="0">
                <a:solidFill>
                  <a:srgbClr val="002060"/>
                </a:solidFill>
                <a:latin typeface="Constantia" pitchFamily="18" charset="0"/>
              </a:rPr>
              <a:t> </a:t>
            </a:r>
            <a:r>
              <a:rPr lang="ru-RU" sz="2000" dirty="0" err="1">
                <a:solidFill>
                  <a:srgbClr val="002060"/>
                </a:solidFill>
                <a:latin typeface="Constantia" pitchFamily="18" charset="0"/>
              </a:rPr>
              <a:t>екі</a:t>
            </a:r>
            <a:r>
              <a:rPr lang="ru-RU" sz="2000" dirty="0">
                <a:solidFill>
                  <a:srgbClr val="002060"/>
                </a:solidFill>
                <a:latin typeface="Constantia" pitchFamily="18" charset="0"/>
              </a:rPr>
              <a:t> </a:t>
            </a:r>
            <a:r>
              <a:rPr lang="ru-RU" sz="2000" dirty="0" err="1">
                <a:solidFill>
                  <a:srgbClr val="002060"/>
                </a:solidFill>
                <a:latin typeface="Constantia" pitchFamily="18" charset="0"/>
              </a:rPr>
              <a:t>шыңын</a:t>
            </a:r>
            <a:r>
              <a:rPr lang="ru-RU" sz="2000" dirty="0">
                <a:solidFill>
                  <a:srgbClr val="002060"/>
                </a:solidFill>
                <a:latin typeface="Constantia" pitchFamily="18" charset="0"/>
              </a:rPr>
              <a:t> </a:t>
            </a:r>
            <a:r>
              <a:rPr lang="ru-RU" sz="2000" dirty="0" err="1">
                <a:solidFill>
                  <a:srgbClr val="002060"/>
                </a:solidFill>
                <a:latin typeface="Constantia" pitchFamily="18" charset="0"/>
              </a:rPr>
              <a:t>қосатын</a:t>
            </a:r>
            <a:r>
              <a:rPr lang="ru-RU" sz="2000" dirty="0">
                <a:solidFill>
                  <a:srgbClr val="002060"/>
                </a:solidFill>
                <a:latin typeface="Constantia" pitchFamily="18" charset="0"/>
              </a:rPr>
              <a:t> </a:t>
            </a:r>
            <a:r>
              <a:rPr lang="ru-RU" sz="2000" dirty="0" err="1">
                <a:solidFill>
                  <a:srgbClr val="002060"/>
                </a:solidFill>
                <a:latin typeface="Constantia" pitchFamily="18" charset="0"/>
              </a:rPr>
              <a:t>түзу</a:t>
            </a:r>
            <a:r>
              <a:rPr lang="ru-RU" sz="2000" dirty="0">
                <a:solidFill>
                  <a:srgbClr val="002060"/>
                </a:solidFill>
                <a:latin typeface="Constantia" pitchFamily="18" charset="0"/>
              </a:rPr>
              <a:t> </a:t>
            </a:r>
            <a:r>
              <a:rPr lang="ru-RU" sz="2000" dirty="0" err="1">
                <a:solidFill>
                  <a:srgbClr val="002060"/>
                </a:solidFill>
                <a:latin typeface="Constantia" pitchFamily="18" charset="0"/>
              </a:rPr>
              <a:t>нені</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білдіреді</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5. </a:t>
            </a:r>
            <a:r>
              <a:rPr lang="ru-RU" sz="2000" dirty="0" err="1">
                <a:solidFill>
                  <a:srgbClr val="002060"/>
                </a:solidFill>
                <a:latin typeface="Constantia" pitchFamily="18" charset="0"/>
              </a:rPr>
              <a:t>Жылдамдықтар</a:t>
            </a:r>
            <a:r>
              <a:rPr lang="ru-RU" sz="2000" dirty="0">
                <a:solidFill>
                  <a:srgbClr val="002060"/>
                </a:solidFill>
                <a:latin typeface="Constantia" pitchFamily="18" charset="0"/>
              </a:rPr>
              <a:t> </a:t>
            </a:r>
            <a:r>
              <a:rPr lang="ru-RU" sz="2000" dirty="0" err="1">
                <a:solidFill>
                  <a:srgbClr val="002060"/>
                </a:solidFill>
                <a:latin typeface="Constantia" pitchFamily="18" charset="0"/>
              </a:rPr>
              <a:t>планын</a:t>
            </a:r>
            <a:r>
              <a:rPr lang="ru-RU" sz="2000" dirty="0">
                <a:solidFill>
                  <a:srgbClr val="002060"/>
                </a:solidFill>
                <a:latin typeface="Constantia" pitchFamily="18" charset="0"/>
              </a:rPr>
              <a:t> </a:t>
            </a:r>
            <a:r>
              <a:rPr lang="ru-RU" sz="2000" dirty="0" err="1">
                <a:solidFill>
                  <a:srgbClr val="002060"/>
                </a:solidFill>
                <a:latin typeface="Constantia" pitchFamily="18" charset="0"/>
              </a:rPr>
              <a:t>тұрғызу</a:t>
            </a:r>
            <a:r>
              <a:rPr lang="ru-RU" sz="2000" dirty="0">
                <a:solidFill>
                  <a:srgbClr val="002060"/>
                </a:solidFill>
                <a:latin typeface="Constantia" pitchFamily="18" charset="0"/>
              </a:rPr>
              <a:t> </a:t>
            </a:r>
            <a:r>
              <a:rPr lang="ru-RU" sz="2000" dirty="0" err="1">
                <a:solidFill>
                  <a:srgbClr val="002060"/>
                </a:solidFill>
                <a:latin typeface="Constantia" pitchFamily="18" charset="0"/>
              </a:rPr>
              <a:t>үшін</a:t>
            </a:r>
            <a:r>
              <a:rPr lang="ru-RU" sz="2000" dirty="0">
                <a:solidFill>
                  <a:srgbClr val="002060"/>
                </a:solidFill>
                <a:latin typeface="Constantia" pitchFamily="18" charset="0"/>
              </a:rPr>
              <a:t> не </a:t>
            </a:r>
            <a:r>
              <a:rPr lang="ru-RU" sz="2000" dirty="0" err="1">
                <a:solidFill>
                  <a:srgbClr val="002060"/>
                </a:solidFill>
                <a:latin typeface="Constantia" pitchFamily="18" charset="0"/>
              </a:rPr>
              <a:t>берілуі</a:t>
            </a:r>
            <a:r>
              <a:rPr lang="ru-RU" sz="2000" dirty="0">
                <a:solidFill>
                  <a:srgbClr val="002060"/>
                </a:solidFill>
                <a:latin typeface="Constantia" pitchFamily="18" charset="0"/>
              </a:rPr>
              <a:t> </a:t>
            </a:r>
            <a:r>
              <a:rPr lang="ru-RU" sz="2000" dirty="0" err="1">
                <a:solidFill>
                  <a:srgbClr val="002060"/>
                </a:solidFill>
                <a:latin typeface="Constantia" pitchFamily="18" charset="0"/>
              </a:rPr>
              <a:t>қажет</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6. </a:t>
            </a:r>
            <a:r>
              <a:rPr lang="ru-RU" sz="2000" dirty="0" err="1">
                <a:solidFill>
                  <a:srgbClr val="002060"/>
                </a:solidFill>
                <a:latin typeface="Constantia" pitchFamily="18" charset="0"/>
              </a:rPr>
              <a:t>Жазық</a:t>
            </a:r>
            <a:r>
              <a:rPr lang="ru-RU" sz="2000" dirty="0">
                <a:solidFill>
                  <a:srgbClr val="002060"/>
                </a:solidFill>
                <a:latin typeface="Constantia" pitchFamily="18" charset="0"/>
              </a:rPr>
              <a:t> </a:t>
            </a:r>
            <a:r>
              <a:rPr lang="ru-RU" sz="2000" dirty="0" err="1">
                <a:solidFill>
                  <a:srgbClr val="002060"/>
                </a:solidFill>
                <a:latin typeface="Constantia" pitchFamily="18" charset="0"/>
              </a:rPr>
              <a:t>қима</a:t>
            </a:r>
            <a:r>
              <a:rPr lang="ru-RU" sz="2000" dirty="0">
                <a:solidFill>
                  <a:srgbClr val="002060"/>
                </a:solidFill>
                <a:latin typeface="Constantia" pitchFamily="18" charset="0"/>
              </a:rPr>
              <a:t> </a:t>
            </a:r>
            <a:r>
              <a:rPr lang="ru-RU" sz="2000" dirty="0" err="1">
                <a:solidFill>
                  <a:srgbClr val="002060"/>
                </a:solidFill>
                <a:latin typeface="Constantia" pitchFamily="18" charset="0"/>
              </a:rPr>
              <a:t>нүктелерінің</a:t>
            </a:r>
            <a:r>
              <a:rPr lang="ru-RU" sz="2000" dirty="0">
                <a:solidFill>
                  <a:srgbClr val="002060"/>
                </a:solidFill>
                <a:latin typeface="Constantia" pitchFamily="18" charset="0"/>
              </a:rPr>
              <a:t> </a:t>
            </a:r>
            <a:r>
              <a:rPr lang="ru-RU" sz="2000" dirty="0" err="1">
                <a:solidFill>
                  <a:srgbClr val="002060"/>
                </a:solidFill>
                <a:latin typeface="Constantia" pitchFamily="18" charset="0"/>
              </a:rPr>
              <a:t>жылдамдықтарының</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проекциялары</a:t>
            </a:r>
            <a:r>
              <a:rPr lang="ru-RU" sz="2000" dirty="0">
                <a:solidFill>
                  <a:srgbClr val="002060"/>
                </a:solidFill>
                <a:latin typeface="Constantia" pitchFamily="18" charset="0"/>
              </a:rPr>
              <a:t> </a:t>
            </a:r>
            <a:r>
              <a:rPr lang="ru-RU" sz="2000" dirty="0" err="1">
                <a:solidFill>
                  <a:srgbClr val="002060"/>
                </a:solidFill>
                <a:latin typeface="Constantia" pitchFamily="18" charset="0"/>
              </a:rPr>
              <a:t>туралы</a:t>
            </a:r>
            <a:r>
              <a:rPr lang="ru-RU" sz="2000" dirty="0">
                <a:solidFill>
                  <a:srgbClr val="002060"/>
                </a:solidFill>
                <a:latin typeface="Constantia" pitchFamily="18" charset="0"/>
              </a:rPr>
              <a:t> теорема. </a:t>
            </a:r>
          </a:p>
          <a:p>
            <a:pPr algn="just"/>
            <a:r>
              <a:rPr lang="ru-RU" sz="2000" dirty="0">
                <a:solidFill>
                  <a:srgbClr val="002060"/>
                </a:solidFill>
                <a:latin typeface="Constantia" pitchFamily="18" charset="0"/>
              </a:rPr>
              <a:t>7. </a:t>
            </a:r>
            <a:r>
              <a:rPr lang="ru-RU" sz="2000" dirty="0" err="1">
                <a:solidFill>
                  <a:srgbClr val="002060"/>
                </a:solidFill>
                <a:latin typeface="Constantia" pitchFamily="18" charset="0"/>
              </a:rPr>
              <a:t>Жылдамдықтардың</a:t>
            </a:r>
            <a:r>
              <a:rPr lang="ru-RU" sz="2000" dirty="0">
                <a:solidFill>
                  <a:srgbClr val="002060"/>
                </a:solidFill>
                <a:latin typeface="Constantia" pitchFamily="18" charset="0"/>
              </a:rPr>
              <a:t> </a:t>
            </a:r>
            <a:r>
              <a:rPr lang="ru-RU" sz="2000" dirty="0" err="1">
                <a:solidFill>
                  <a:srgbClr val="002060"/>
                </a:solidFill>
                <a:latin typeface="Constantia" pitchFamily="18" charset="0"/>
              </a:rPr>
              <a:t>лездік</a:t>
            </a:r>
            <a:r>
              <a:rPr lang="ru-RU" sz="2000" dirty="0">
                <a:solidFill>
                  <a:srgbClr val="002060"/>
                </a:solidFill>
                <a:latin typeface="Constantia" pitchFamily="18" charset="0"/>
              </a:rPr>
              <a:t> </a:t>
            </a:r>
            <a:r>
              <a:rPr lang="ru-RU" sz="2000" dirty="0" err="1">
                <a:solidFill>
                  <a:srgbClr val="002060"/>
                </a:solidFill>
                <a:latin typeface="Constantia" pitchFamily="18" charset="0"/>
              </a:rPr>
              <a:t>центрі</a:t>
            </a:r>
            <a:r>
              <a:rPr lang="ru-RU" sz="2000" dirty="0">
                <a:solidFill>
                  <a:srgbClr val="002060"/>
                </a:solidFill>
                <a:latin typeface="Constantia" pitchFamily="18" charset="0"/>
              </a:rPr>
              <a:t> </a:t>
            </a:r>
            <a:r>
              <a:rPr lang="ru-RU" sz="2000" dirty="0" err="1">
                <a:solidFill>
                  <a:srgbClr val="002060"/>
                </a:solidFill>
                <a:latin typeface="Constantia" pitchFamily="18" charset="0"/>
              </a:rPr>
              <a:t>және</a:t>
            </a:r>
            <a:r>
              <a:rPr lang="ru-RU" sz="2000" dirty="0">
                <a:solidFill>
                  <a:srgbClr val="002060"/>
                </a:solidFill>
                <a:latin typeface="Constantia" pitchFamily="18" charset="0"/>
              </a:rPr>
              <a:t> </a:t>
            </a:r>
            <a:r>
              <a:rPr lang="ru-RU" sz="2000" dirty="0" err="1">
                <a:solidFill>
                  <a:srgbClr val="002060"/>
                </a:solidFill>
                <a:latin typeface="Constantia" pitchFamily="18" charset="0"/>
              </a:rPr>
              <a:t>оның</a:t>
            </a:r>
            <a:r>
              <a:rPr lang="ru-RU" sz="2000" dirty="0">
                <a:solidFill>
                  <a:srgbClr val="002060"/>
                </a:solidFill>
                <a:latin typeface="Constantia" pitchFamily="18" charset="0"/>
              </a:rPr>
              <a:t> </a:t>
            </a:r>
            <a:r>
              <a:rPr lang="ru-RU" sz="2000" dirty="0" err="1">
                <a:solidFill>
                  <a:srgbClr val="002060"/>
                </a:solidFill>
                <a:latin typeface="Constantia" pitchFamily="18" charset="0"/>
              </a:rPr>
              <a:t>көмегімен</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жазық</a:t>
            </a:r>
            <a:r>
              <a:rPr lang="ru-RU" sz="2000" dirty="0">
                <a:solidFill>
                  <a:srgbClr val="002060"/>
                </a:solidFill>
                <a:latin typeface="Constantia" pitchFamily="18" charset="0"/>
              </a:rPr>
              <a:t> </a:t>
            </a:r>
            <a:r>
              <a:rPr lang="ru-RU" sz="2000" dirty="0" err="1">
                <a:solidFill>
                  <a:srgbClr val="002060"/>
                </a:solidFill>
                <a:latin typeface="Constantia" pitchFamily="18" charset="0"/>
              </a:rPr>
              <a:t>қима</a:t>
            </a:r>
            <a:r>
              <a:rPr lang="ru-RU" sz="2000" dirty="0">
                <a:solidFill>
                  <a:srgbClr val="002060"/>
                </a:solidFill>
                <a:latin typeface="Constantia" pitchFamily="18" charset="0"/>
              </a:rPr>
              <a:t> </a:t>
            </a:r>
            <a:r>
              <a:rPr lang="ru-RU" sz="2000" dirty="0" err="1">
                <a:solidFill>
                  <a:srgbClr val="002060"/>
                </a:solidFill>
                <a:latin typeface="Constantia" pitchFamily="18" charset="0"/>
              </a:rPr>
              <a:t>нүктелерінің</a:t>
            </a:r>
            <a:r>
              <a:rPr lang="ru-RU" sz="2000" dirty="0">
                <a:solidFill>
                  <a:srgbClr val="002060"/>
                </a:solidFill>
                <a:latin typeface="Constantia" pitchFamily="18" charset="0"/>
              </a:rPr>
              <a:t> </a:t>
            </a:r>
            <a:r>
              <a:rPr lang="ru-RU" sz="2000" dirty="0" err="1">
                <a:solidFill>
                  <a:srgbClr val="002060"/>
                </a:solidFill>
                <a:latin typeface="Constantia" pitchFamily="18" charset="0"/>
              </a:rPr>
              <a:t>жылдамдықтарын</a:t>
            </a:r>
            <a:r>
              <a:rPr lang="ru-RU" sz="2000" dirty="0">
                <a:solidFill>
                  <a:srgbClr val="002060"/>
                </a:solidFill>
                <a:latin typeface="Constantia" pitchFamily="18" charset="0"/>
              </a:rPr>
              <a:t> </a:t>
            </a:r>
            <a:r>
              <a:rPr lang="ru-RU" sz="2000" dirty="0" err="1">
                <a:solidFill>
                  <a:srgbClr val="002060"/>
                </a:solidFill>
                <a:latin typeface="Constantia" pitchFamily="18" charset="0"/>
              </a:rPr>
              <a:t>анықтау</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8. </a:t>
            </a:r>
            <a:r>
              <a:rPr lang="ru-RU" sz="2000" dirty="0" err="1">
                <a:solidFill>
                  <a:srgbClr val="002060"/>
                </a:solidFill>
                <a:latin typeface="Constantia" pitchFamily="18" charset="0"/>
              </a:rPr>
              <a:t>Жылдамдықтардың</a:t>
            </a:r>
            <a:r>
              <a:rPr lang="ru-RU" sz="2000" dirty="0">
                <a:solidFill>
                  <a:srgbClr val="002060"/>
                </a:solidFill>
                <a:latin typeface="Constantia" pitchFamily="18" charset="0"/>
              </a:rPr>
              <a:t> </a:t>
            </a:r>
            <a:r>
              <a:rPr lang="ru-RU" sz="2000" dirty="0" err="1">
                <a:solidFill>
                  <a:srgbClr val="002060"/>
                </a:solidFill>
                <a:latin typeface="Constantia" pitchFamily="18" charset="0"/>
              </a:rPr>
              <a:t>лездік</a:t>
            </a:r>
            <a:r>
              <a:rPr lang="ru-RU" sz="2000" dirty="0">
                <a:solidFill>
                  <a:srgbClr val="002060"/>
                </a:solidFill>
                <a:latin typeface="Constantia" pitchFamily="18" charset="0"/>
              </a:rPr>
              <a:t> </a:t>
            </a:r>
            <a:r>
              <a:rPr lang="ru-RU" sz="2000" dirty="0" err="1">
                <a:solidFill>
                  <a:srgbClr val="002060"/>
                </a:solidFill>
                <a:latin typeface="Constantia" pitchFamily="18" charset="0"/>
              </a:rPr>
              <a:t>центрінің</a:t>
            </a:r>
            <a:r>
              <a:rPr lang="ru-RU" sz="2000" dirty="0">
                <a:solidFill>
                  <a:srgbClr val="002060"/>
                </a:solidFill>
                <a:latin typeface="Constantia" pitchFamily="18" charset="0"/>
              </a:rPr>
              <a:t> </a:t>
            </a:r>
            <a:r>
              <a:rPr lang="ru-RU" sz="2000" dirty="0" err="1">
                <a:solidFill>
                  <a:srgbClr val="002060"/>
                </a:solidFill>
                <a:latin typeface="Constantia" pitchFamily="18" charset="0"/>
              </a:rPr>
              <a:t>орнын</a:t>
            </a:r>
            <a:r>
              <a:rPr lang="ru-RU" sz="2000" dirty="0">
                <a:solidFill>
                  <a:srgbClr val="002060"/>
                </a:solidFill>
                <a:latin typeface="Constantia" pitchFamily="18" charset="0"/>
              </a:rPr>
              <a:t> </a:t>
            </a:r>
            <a:r>
              <a:rPr lang="ru-RU" sz="2000" dirty="0" err="1">
                <a:solidFill>
                  <a:srgbClr val="002060"/>
                </a:solidFill>
                <a:latin typeface="Constantia" pitchFamily="18" charset="0"/>
              </a:rPr>
              <a:t>табудың</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дербес</a:t>
            </a:r>
            <a:r>
              <a:rPr lang="ru-RU" sz="2000" dirty="0">
                <a:solidFill>
                  <a:srgbClr val="002060"/>
                </a:solidFill>
                <a:latin typeface="Constantia" pitchFamily="18" charset="0"/>
              </a:rPr>
              <a:t> </a:t>
            </a:r>
            <a:r>
              <a:rPr lang="ru-RU" sz="2000" dirty="0" err="1">
                <a:solidFill>
                  <a:srgbClr val="002060"/>
                </a:solidFill>
                <a:latin typeface="Constantia" pitchFamily="18" charset="0"/>
              </a:rPr>
              <a:t>жағдайлары</a:t>
            </a:r>
            <a:r>
              <a:rPr lang="ru-RU" sz="2000" dirty="0">
                <a:solidFill>
                  <a:srgbClr val="002060"/>
                </a:solidFill>
                <a:latin typeface="Constantia" pitchFamily="18" charset="0"/>
              </a:rPr>
              <a:t>. </a:t>
            </a:r>
          </a:p>
        </p:txBody>
      </p:sp>
    </p:spTree>
    <p:extLst>
      <p:ext uri="{BB962C8B-B14F-4D97-AF65-F5344CB8AC3E}">
        <p14:creationId xmlns:p14="http://schemas.microsoft.com/office/powerpoint/2010/main" val="1511638859"/>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a:extLst>
              <a:ext uri="{FF2B5EF4-FFF2-40B4-BE49-F238E27FC236}">
                <a16:creationId xmlns:a16="http://schemas.microsoft.com/office/drawing/2014/main" id="{B77831FF-81A4-453A-949C-E14A89E4E9CC}"/>
              </a:ext>
            </a:extLst>
          </p:cNvPr>
          <p:cNvGraphicFramePr>
            <a:graphicFrameLocks noGrp="1"/>
          </p:cNvGraphicFramePr>
          <p:nvPr>
            <p:extLst>
              <p:ext uri="{D42A27DB-BD31-4B8C-83A1-F6EECF244321}">
                <p14:modId xmlns:p14="http://schemas.microsoft.com/office/powerpoint/2010/main" val="101885395"/>
              </p:ext>
            </p:extLst>
          </p:nvPr>
        </p:nvGraphicFramePr>
        <p:xfrm>
          <a:off x="0" y="0"/>
          <a:ext cx="9144000" cy="2286000"/>
        </p:xfrm>
        <a:graphic>
          <a:graphicData uri="http://schemas.openxmlformats.org/drawingml/2006/table">
            <a:tbl>
              <a:tblPr firstRow="1" bandRow="1">
                <a:tableStyleId>{5C22544A-7EE6-4342-B048-85BDC9FD1C3A}</a:tableStyleId>
              </a:tblPr>
              <a:tblGrid>
                <a:gridCol w="2214578">
                  <a:extLst>
                    <a:ext uri="{9D8B030D-6E8A-4147-A177-3AD203B41FA5}">
                      <a16:colId xmlns:a16="http://schemas.microsoft.com/office/drawing/2014/main" val="3482235514"/>
                    </a:ext>
                  </a:extLst>
                </a:gridCol>
                <a:gridCol w="6929422">
                  <a:extLst>
                    <a:ext uri="{9D8B030D-6E8A-4147-A177-3AD203B41FA5}">
                      <a16:colId xmlns:a16="http://schemas.microsoft.com/office/drawing/2014/main" val="82615600"/>
                    </a:ext>
                  </a:extLst>
                </a:gridCol>
              </a:tblGrid>
              <a:tr h="112474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kk-KZ" sz="2400" b="1" i="1" dirty="0">
                          <a:solidFill>
                            <a:schemeClr val="tx1"/>
                          </a:solidFill>
                          <a:latin typeface="Constantia" panose="02030602050306030303" pitchFamily="18" charset="0"/>
                          <a:cs typeface="Times New Roman" pitchFamily="18" charset="0"/>
                          <a:hlinkClick r:id="rId2" action="ppaction://hlinksldjump">
                            <a:extLst>
                              <a:ext uri="{A12FA001-AC4F-418D-AE19-62706E023703}">
                                <ahyp:hlinkClr xmlns:ahyp="http://schemas.microsoft.com/office/drawing/2018/hyperlinkcolor" val="tx"/>
                              </a:ext>
                            </a:extLst>
                          </a:hlinkClick>
                        </a:rPr>
                        <a:t>Тақырып 10.</a:t>
                      </a:r>
                      <a:endParaRPr lang="LID4096" sz="2400" dirty="0">
                        <a:solidFill>
                          <a:schemeClr val="tx1"/>
                        </a:solidFill>
                        <a:latin typeface="Constantia" panose="02030602050306030303" pitchFamily="18" charset="0"/>
                        <a:cs typeface="Times New Roman" panose="02020603050405020304" pitchFamily="18" charset="0"/>
                      </a:endParaRPr>
                    </a:p>
                  </a:txBody>
                  <a:tcPr>
                    <a:solidFill>
                      <a:schemeClr val="accent6">
                        <a:lumMod val="40000"/>
                        <a:lumOff val="60000"/>
                      </a:schemeClr>
                    </a:solidFill>
                  </a:tcPr>
                </a:tc>
                <a:tc>
                  <a:txBody>
                    <a:bodyPr/>
                    <a:lstStyle/>
                    <a:p>
                      <a:r>
                        <a:rPr lang="kk-KZ" sz="2400" b="0" kern="1200" dirty="0">
                          <a:solidFill>
                            <a:schemeClr val="tx1"/>
                          </a:solidFill>
                          <a:effectLst/>
                          <a:latin typeface="Constantia" panose="02030602050306030303" pitchFamily="18" charset="0"/>
                          <a:ea typeface="+mn-ea"/>
                          <a:cs typeface="Times New Roman" panose="02020603050405020304" pitchFamily="18" charset="0"/>
                        </a:rPr>
                        <a:t>Материалдық нүкте динамикасы. Динамикаға кіріспе. Динамиканың заңдары. Механикалық шамалардың бірлік жүйелері. Күштердің негізгі түрлері. Материалдық нүкте динамикасының мәселелері.</a:t>
                      </a:r>
                      <a:endParaRPr lang="LID4096" sz="2400" b="0" kern="1200" dirty="0">
                        <a:solidFill>
                          <a:schemeClr val="tx1"/>
                        </a:solidFill>
                        <a:effectLst/>
                        <a:latin typeface="Constantia" panose="02030602050306030303" pitchFamily="18" charset="0"/>
                        <a:ea typeface="+mn-ea"/>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LID4096" sz="2400" b="0" i="0" dirty="0">
                        <a:solidFill>
                          <a:schemeClr val="tx1"/>
                        </a:solidFill>
                        <a:latin typeface="Constantia" panose="02030602050306030303" pitchFamily="18" charset="0"/>
                        <a:cs typeface="Times New Roman" panose="02020603050405020304" pitchFamily="18" charset="0"/>
                      </a:endParaRPr>
                    </a:p>
                  </a:txBody>
                  <a:tcPr>
                    <a:solidFill>
                      <a:schemeClr val="accent5"/>
                    </a:solidFill>
                  </a:tcPr>
                </a:tc>
                <a:extLst>
                  <a:ext uri="{0D108BD9-81ED-4DB2-BD59-A6C34878D82A}">
                    <a16:rowId xmlns:a16="http://schemas.microsoft.com/office/drawing/2014/main" val="1127541504"/>
                  </a:ext>
                </a:extLst>
              </a:tr>
            </a:tbl>
          </a:graphicData>
        </a:graphic>
      </p:graphicFrame>
      <p:sp>
        <p:nvSpPr>
          <p:cNvPr id="11" name="TextBox 10">
            <a:extLst>
              <a:ext uri="{FF2B5EF4-FFF2-40B4-BE49-F238E27FC236}">
                <a16:creationId xmlns:a16="http://schemas.microsoft.com/office/drawing/2014/main" id="{8E082679-F488-428D-9017-2F754BA96E11}"/>
              </a:ext>
            </a:extLst>
          </p:cNvPr>
          <p:cNvSpPr txBox="1"/>
          <p:nvPr/>
        </p:nvSpPr>
        <p:spPr>
          <a:xfrm>
            <a:off x="1547664" y="2636912"/>
            <a:ext cx="7200800" cy="3046988"/>
          </a:xfrm>
          <a:prstGeom prst="rect">
            <a:avLst/>
          </a:prstGeom>
          <a:solidFill>
            <a:schemeClr val="bg1"/>
          </a:solidFill>
        </p:spPr>
        <p:txBody>
          <a:bodyPr wrap="square">
            <a:spAutoFit/>
          </a:bodyPr>
          <a:lstStyle/>
          <a:p>
            <a:pPr algn="ctr"/>
            <a:r>
              <a:rPr lang="kk-KZ" sz="2400" dirty="0">
                <a:latin typeface="Constantia" panose="02030602050306030303" pitchFamily="18" charset="0"/>
                <a:cs typeface="Times New Roman" panose="02020603050405020304" pitchFamily="18" charset="0"/>
              </a:rPr>
              <a:t>Жоспар:</a:t>
            </a:r>
          </a:p>
          <a:p>
            <a:pPr algn="ctr"/>
            <a:endParaRPr lang="ru-RU" sz="2400" dirty="0">
              <a:latin typeface="Constantia" panose="02030602050306030303" pitchFamily="18" charset="0"/>
              <a:cs typeface="Times New Roman" panose="02020603050405020304" pitchFamily="18" charset="0"/>
            </a:endParaRPr>
          </a:p>
          <a:p>
            <a:pPr algn="just"/>
            <a:r>
              <a:rPr lang="kk-KZ" sz="2400" dirty="0">
                <a:latin typeface="Constantia" panose="02030602050306030303" pitchFamily="18" charset="0"/>
                <a:cs typeface="Times New Roman" panose="02020603050405020304" pitchFamily="18" charset="0"/>
              </a:rPr>
              <a:t>1. Негізгі ұғымдар мен анықтамалар;</a:t>
            </a:r>
            <a:endParaRPr lang="ru-RU" sz="2400" dirty="0">
              <a:latin typeface="Constantia" panose="02030602050306030303" pitchFamily="18" charset="0"/>
              <a:cs typeface="Times New Roman" panose="02020603050405020304" pitchFamily="18" charset="0"/>
            </a:endParaRPr>
          </a:p>
          <a:p>
            <a:pPr algn="just"/>
            <a:r>
              <a:rPr lang="kk-KZ" sz="2400" dirty="0">
                <a:latin typeface="Constantia" panose="02030602050306030303" pitchFamily="18" charset="0"/>
                <a:cs typeface="Times New Roman" panose="02020603050405020304" pitchFamily="18" charset="0"/>
              </a:rPr>
              <a:t>2. Динамиканың заңдары;</a:t>
            </a:r>
            <a:endParaRPr lang="ru-RU" sz="2400" dirty="0">
              <a:latin typeface="Constantia" panose="02030602050306030303" pitchFamily="18" charset="0"/>
              <a:cs typeface="Times New Roman" panose="02020603050405020304" pitchFamily="18" charset="0"/>
            </a:endParaRPr>
          </a:p>
          <a:p>
            <a:pPr algn="just"/>
            <a:r>
              <a:rPr lang="kk-KZ" sz="2400" dirty="0">
                <a:latin typeface="Constantia" panose="02030602050306030303" pitchFamily="18" charset="0"/>
                <a:cs typeface="Times New Roman" panose="02020603050405020304" pitchFamily="18" charset="0"/>
              </a:rPr>
              <a:t>3. Механикалық шамалардың бірлік жүйелері;</a:t>
            </a:r>
            <a:endParaRPr lang="ru-RU" sz="2400" dirty="0">
              <a:latin typeface="Constantia" panose="02030602050306030303" pitchFamily="18" charset="0"/>
              <a:cs typeface="Times New Roman" panose="02020603050405020304" pitchFamily="18" charset="0"/>
            </a:endParaRPr>
          </a:p>
          <a:p>
            <a:pPr algn="just"/>
            <a:r>
              <a:rPr lang="kk-KZ" sz="2400" dirty="0">
                <a:latin typeface="Constantia" panose="02030602050306030303" pitchFamily="18" charset="0"/>
                <a:cs typeface="Times New Roman" panose="02020603050405020304" pitchFamily="18" charset="0"/>
              </a:rPr>
              <a:t>4. Күштердің негізгі түрлері;</a:t>
            </a:r>
            <a:endParaRPr lang="ru-RU" sz="2400" dirty="0">
              <a:latin typeface="Constantia" panose="02030602050306030303" pitchFamily="18" charset="0"/>
              <a:cs typeface="Times New Roman" panose="02020603050405020304" pitchFamily="18" charset="0"/>
            </a:endParaRPr>
          </a:p>
          <a:p>
            <a:pPr algn="just"/>
            <a:r>
              <a:rPr lang="kk-KZ" sz="2400" dirty="0">
                <a:latin typeface="Constantia" panose="02030602050306030303" pitchFamily="18" charset="0"/>
                <a:cs typeface="Times New Roman" panose="02020603050405020304" pitchFamily="18" charset="0"/>
              </a:rPr>
              <a:t>5. Материалдық нүкте динамикасының мәселелері</a:t>
            </a:r>
            <a:endParaRPr lang="ru-RU" sz="2400" dirty="0">
              <a:latin typeface="Constantia" panose="02030602050306030303" pitchFamily="18" charset="0"/>
              <a:cs typeface="Times New Roman" panose="02020603050405020304" pitchFamily="18" charset="0"/>
            </a:endParaRPr>
          </a:p>
        </p:txBody>
      </p:sp>
    </p:spTree>
    <p:extLst>
      <p:ext uri="{BB962C8B-B14F-4D97-AF65-F5344CB8AC3E}">
        <p14:creationId xmlns:p14="http://schemas.microsoft.com/office/powerpoint/2010/main" val="1400725509"/>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8E082679-F488-428D-9017-2F754BA96E11}"/>
              </a:ext>
            </a:extLst>
          </p:cNvPr>
          <p:cNvSpPr txBox="1"/>
          <p:nvPr/>
        </p:nvSpPr>
        <p:spPr>
          <a:xfrm>
            <a:off x="251520" y="58846"/>
            <a:ext cx="8640960" cy="6463308"/>
          </a:xfrm>
          <a:prstGeom prst="rect">
            <a:avLst/>
          </a:prstGeom>
          <a:solidFill>
            <a:schemeClr val="bg1"/>
          </a:solidFill>
        </p:spPr>
        <p:txBody>
          <a:bodyPr wrap="square">
            <a:spAutoFit/>
          </a:bodyPr>
          <a:lstStyle/>
          <a:p>
            <a:pPr indent="288290" algn="ctr"/>
            <a:r>
              <a:rPr lang="kk-KZ" i="1" dirty="0">
                <a:solidFill>
                  <a:srgbClr val="000000"/>
                </a:solidFill>
                <a:effectLst/>
                <a:latin typeface="Constantia" panose="02030602050306030303" pitchFamily="18" charset="0"/>
                <a:ea typeface="Times New Roman" panose="02020603050405020304" pitchFamily="18" charset="0"/>
              </a:rPr>
              <a:t>Негізгі әдебиеттер</a:t>
            </a:r>
            <a:endParaRPr lang="ru-RU" dirty="0">
              <a:effectLst/>
              <a:latin typeface="Constantia" panose="02030602050306030303" pitchFamily="18" charset="0"/>
              <a:ea typeface="Times New Roman" panose="02020603050405020304" pitchFamily="18" charset="0"/>
            </a:endParaRPr>
          </a:p>
          <a:p>
            <a:pPr indent="288290" algn="ctr"/>
            <a:r>
              <a:rPr lang="kk-KZ" b="1" i="1" dirty="0">
                <a:effectLst/>
                <a:latin typeface="Constantia" panose="02030602050306030303" pitchFamily="18" charset="0"/>
                <a:ea typeface="Times New Roman" panose="02020603050405020304" pitchFamily="18" charset="0"/>
              </a:rPr>
              <a:t>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1. Жолдасбеков Ө. А., Сағитов М. Н. Теориялық механика: Оқулық. Алматы, 2002.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2. Төреқожаев Ә. Н., Төлегенова Қ. Б. Материалдық нүктенің механикалық тербелістері: Оқу құралы. Алматы, 2003.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3. Төреқожаев Ә. Н., Именов И. М. Статика. Теориялық механиканың практикалық сабақтарына арналған әдістемелік нұсқау. Алматы, 2004.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4. Туғанбаева Д. Т., Төлегенова Қ. Б. Теориялық механика. Оқу құралы. Алматы, 2012.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5. Яблонский А. А. Курс теоретической механики: Учебник. Ч. I, II. – М.: Высш. школа, 1984.</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6. Никитин Н. Н. Курс теоретической механики: Учебник. – М.: Высшая школа, 1990.</a:t>
            </a:r>
            <a:endParaRPr lang="ru-RU" dirty="0">
              <a:effectLst/>
              <a:latin typeface="Constantia" panose="02030602050306030303" pitchFamily="18" charset="0"/>
              <a:ea typeface="Times New Roman" panose="02020603050405020304" pitchFamily="18" charset="0"/>
            </a:endParaRPr>
          </a:p>
          <a:p>
            <a:pPr indent="288290" algn="ctr"/>
            <a:endParaRPr lang="kk-KZ" b="0" i="1" u="none" strike="noStrike" spc="0" dirty="0">
              <a:solidFill>
                <a:srgbClr val="000000"/>
              </a:solidFill>
              <a:effectLst/>
              <a:latin typeface="Constantia" panose="02030602050306030303" pitchFamily="18" charset="0"/>
              <a:ea typeface="Times New Roman" panose="02020603050405020304" pitchFamily="18" charset="0"/>
              <a:cs typeface="Times New Roman" panose="02020603050405020304" pitchFamily="18" charset="0"/>
            </a:endParaRPr>
          </a:p>
          <a:p>
            <a:pPr indent="288290" algn="ctr"/>
            <a:r>
              <a:rPr lang="kk-KZ" b="0" i="1" u="none" strike="noStrike" spc="0" dirty="0">
                <a:solidFill>
                  <a:srgbClr val="000000"/>
                </a:solidFill>
                <a:effectLst/>
                <a:latin typeface="Constantia" panose="02030602050306030303" pitchFamily="18" charset="0"/>
                <a:ea typeface="Times New Roman" panose="02020603050405020304" pitchFamily="18" charset="0"/>
                <a:cs typeface="Times New Roman" panose="02020603050405020304" pitchFamily="18" charset="0"/>
              </a:rPr>
              <a:t>Қосымша әдебиеттер</a:t>
            </a:r>
            <a:endParaRPr lang="ru-RU" dirty="0">
              <a:effectLst/>
              <a:latin typeface="Constantia" panose="02030602050306030303" pitchFamily="18" charset="0"/>
              <a:ea typeface="Times New Roman" panose="02020603050405020304" pitchFamily="18" charset="0"/>
            </a:endParaRPr>
          </a:p>
          <a:p>
            <a:pPr indent="288290" algn="ctr"/>
            <a:r>
              <a:rPr lang="kk-KZ" b="1" i="1" u="none" strike="noStrike" spc="0" dirty="0">
                <a:solidFill>
                  <a:srgbClr val="000000"/>
                </a:solidFill>
                <a:effectLst/>
                <a:latin typeface="Constantia" panose="02030602050306030303" pitchFamily="18" charset="0"/>
                <a:ea typeface="Times New Roman" panose="02020603050405020304" pitchFamily="18" charset="0"/>
                <a:cs typeface="Times New Roman" panose="02020603050405020304" pitchFamily="18" charset="0"/>
              </a:rPr>
              <a:t>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1. Төреқожаев Ә. Н., Именов И. М., Төлегенова Қ. Б. Теориялық механика пәнінің курстық және семестрлік жұмыстары. Алматы, 2003.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2. Серғазиев М. Ж., Туғанбаева Д. Т. Механикалық жүйе динамикасы. Теориялық механиканың практикалық сабақтарына арналған әдістемелік нұсқау.  Алматы, 2004.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3. Именов И. М. Кинематика. Теориялық механиканың практикалық сабақтарына арналған әдістемелік нұсқау. Алматы, 2004. </a:t>
            </a:r>
            <a:endParaRPr lang="ru-RU" dirty="0">
              <a:effectLst/>
              <a:latin typeface="Constantia" panose="02030602050306030303" pitchFamily="18" charset="0"/>
              <a:ea typeface="Times New Roman" panose="02020603050405020304" pitchFamily="18" charset="0"/>
            </a:endParaRPr>
          </a:p>
        </p:txBody>
      </p:sp>
    </p:spTree>
    <p:extLst>
      <p:ext uri="{BB962C8B-B14F-4D97-AF65-F5344CB8AC3E}">
        <p14:creationId xmlns:p14="http://schemas.microsoft.com/office/powerpoint/2010/main" val="1174333540"/>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Google Shape;88;p13">
            <a:extLst>
              <a:ext uri="{FF2B5EF4-FFF2-40B4-BE49-F238E27FC236}">
                <a16:creationId xmlns:a16="http://schemas.microsoft.com/office/drawing/2014/main" id="{DD3EF88F-2435-4D04-8FBF-5E9B6C8838A4}"/>
              </a:ext>
            </a:extLst>
          </p:cNvPr>
          <p:cNvSpPr txBox="1">
            <a:spLocks noChangeArrowheads="1"/>
          </p:cNvSpPr>
          <p:nvPr/>
        </p:nvSpPr>
        <p:spPr bwMode="auto">
          <a:xfrm>
            <a:off x="755650" y="836613"/>
            <a:ext cx="7777163"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80000"/>
              </a:lnSpc>
              <a:spcBef>
                <a:spcPct val="0"/>
              </a:spcBef>
              <a:buClr>
                <a:srgbClr val="FF0000"/>
              </a:buClr>
              <a:buSzPts val="2000"/>
              <a:buFont typeface="Arial" panose="020B0604020202020204" pitchFamily="34" charset="0"/>
              <a:buNone/>
            </a:pPr>
            <a:r>
              <a:rPr lang="ru-RU" altLang="ru-RU" sz="2000" b="1">
                <a:solidFill>
                  <a:srgbClr val="FF0000"/>
                </a:solidFill>
                <a:latin typeface="Constantia" panose="02030602050306030303" pitchFamily="18" charset="0"/>
                <a:cs typeface="Times New Roman" panose="02020603050405020304" pitchFamily="18" charset="0"/>
                <a:sym typeface="Times New Roman" panose="02020603050405020304" pitchFamily="18" charset="0"/>
              </a:rPr>
              <a:t>Динамика</a:t>
            </a:r>
            <a:r>
              <a:rPr lang="ru-RU" altLang="ru-RU" sz="2000">
                <a:solidFill>
                  <a:srgbClr val="888888"/>
                </a:solidFill>
                <a:latin typeface="Constantia" panose="02030602050306030303" pitchFamily="18" charset="0"/>
                <a:cs typeface="Times New Roman" panose="02020603050405020304" pitchFamily="18" charset="0"/>
                <a:sym typeface="Times New Roman" panose="02020603050405020304" pitchFamily="18" charset="0"/>
              </a:rPr>
              <a:t> – </a:t>
            </a:r>
            <a:r>
              <a:rPr lang="ru-RU" altLang="ru-RU" sz="2000">
                <a:solidFill>
                  <a:srgbClr val="002060"/>
                </a:solidFill>
                <a:latin typeface="Constantia" panose="02030602050306030303" pitchFamily="18" charset="0"/>
                <a:cs typeface="Times New Roman" panose="02020603050405020304" pitchFamily="18" charset="0"/>
                <a:sym typeface="Times New Roman" panose="02020603050405020304" pitchFamily="18" charset="0"/>
              </a:rPr>
              <a:t>денеге </a:t>
            </a:r>
            <a:r>
              <a:rPr lang="ru-RU" altLang="ru-RU" sz="2000">
                <a:solidFill>
                  <a:srgbClr val="000000"/>
                </a:solidFill>
                <a:latin typeface="Constantia" panose="02030602050306030303" pitchFamily="18" charset="0"/>
                <a:cs typeface="Times New Roman" panose="02020603050405020304" pitchFamily="18" charset="0"/>
                <a:sym typeface="Times New Roman" panose="02020603050405020304" pitchFamily="18" charset="0"/>
              </a:rPr>
              <a:t>түсірілген</a:t>
            </a:r>
            <a:r>
              <a:rPr lang="ru-RU" altLang="ru-RU" sz="2000">
                <a:solidFill>
                  <a:srgbClr val="002060"/>
                </a:solidFill>
                <a:latin typeface="Constantia" panose="02030602050306030303" pitchFamily="18" charset="0"/>
                <a:cs typeface="Times New Roman" panose="02020603050405020304" pitchFamily="18" charset="0"/>
                <a:sym typeface="Times New Roman" panose="02020603050405020304" pitchFamily="18" charset="0"/>
              </a:rPr>
              <a:t> күштер мен олардың әсерінен болатын қозғалыстарды зерттейтін теориялық механика бөлімі. 	</a:t>
            </a:r>
            <a:endParaRPr lang="ru-RU" altLang="ru-RU" sz="2000">
              <a:solidFill>
                <a:srgbClr val="002060"/>
              </a:solidFill>
              <a:latin typeface="Constantia" panose="02030602050306030303" pitchFamily="18" charset="0"/>
              <a:cs typeface="Calibri" panose="020F0502020204030204" pitchFamily="34" charset="0"/>
              <a:sym typeface="Calibri" panose="020F0502020204030204" pitchFamily="34" charset="0"/>
            </a:endParaRPr>
          </a:p>
          <a:p>
            <a:pPr algn="ctr">
              <a:lnSpc>
                <a:spcPct val="80000"/>
              </a:lnSpc>
              <a:spcBef>
                <a:spcPts val="325"/>
              </a:spcBef>
              <a:buClr>
                <a:srgbClr val="888888"/>
              </a:buClr>
              <a:buSzPts val="1600"/>
              <a:buFont typeface="Noto Sans Symbols"/>
              <a:buNone/>
            </a:pPr>
            <a:endParaRPr lang="ru-RU" altLang="ru-RU" sz="1600">
              <a:solidFill>
                <a:srgbClr val="888888"/>
              </a:solidFill>
              <a:latin typeface="Constantia" panose="02030602050306030303" pitchFamily="18" charset="0"/>
              <a:cs typeface="Calibri" panose="020F0502020204030204" pitchFamily="34" charset="0"/>
              <a:sym typeface="Calibri" panose="020F0502020204030204" pitchFamily="34" charset="0"/>
            </a:endParaRPr>
          </a:p>
        </p:txBody>
      </p:sp>
      <p:sp>
        <p:nvSpPr>
          <p:cNvPr id="3" name="Google Shape;89;p13">
            <a:extLst>
              <a:ext uri="{FF2B5EF4-FFF2-40B4-BE49-F238E27FC236}">
                <a16:creationId xmlns:a16="http://schemas.microsoft.com/office/drawing/2014/main" id="{E4F2BCE7-25B5-4C3D-BFB3-6B25851DF759}"/>
              </a:ext>
            </a:extLst>
          </p:cNvPr>
          <p:cNvSpPr txBox="1">
            <a:spLocks noChangeArrowheads="1"/>
          </p:cNvSpPr>
          <p:nvPr/>
        </p:nvSpPr>
        <p:spPr bwMode="auto">
          <a:xfrm>
            <a:off x="250825" y="3789363"/>
            <a:ext cx="8662988"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ru-RU" altLang="ru-RU" sz="1000" b="1">
                <a:solidFill>
                  <a:srgbClr val="000000"/>
                </a:solidFill>
                <a:latin typeface="Constantia" panose="02030602050306030303" pitchFamily="18" charset="0"/>
                <a:cs typeface="Arial" panose="020B0604020202020204" pitchFamily="34" charset="0"/>
                <a:sym typeface="Arial" panose="020B0604020202020204" pitchFamily="34" charset="0"/>
              </a:rPr>
              <a:t> </a:t>
            </a:r>
            <a:r>
              <a:rPr lang="ru-RU" altLang="ru-RU" sz="2000" b="1">
                <a:solidFill>
                  <a:srgbClr val="FF0000"/>
                </a:solidFill>
                <a:latin typeface="Constantia" panose="02030602050306030303" pitchFamily="18" charset="0"/>
                <a:cs typeface="Times New Roman" panose="02020603050405020304" pitchFamily="18" charset="0"/>
                <a:sym typeface="Times New Roman" panose="02020603050405020304" pitchFamily="18" charset="0"/>
              </a:rPr>
              <a:t>Нүкте  динамикасы</a:t>
            </a:r>
            <a:r>
              <a:rPr lang="ru-RU" altLang="ru-RU" sz="2000" b="1">
                <a:solidFill>
                  <a:srgbClr val="000000"/>
                </a:solidFill>
                <a:latin typeface="Constantia" panose="02030602050306030303" pitchFamily="18" charset="0"/>
                <a:cs typeface="Times New Roman" panose="02020603050405020304" pitchFamily="18" charset="0"/>
                <a:sym typeface="Times New Roman" panose="02020603050405020304" pitchFamily="18" charset="0"/>
              </a:rPr>
              <a:t> – </a:t>
            </a:r>
            <a:r>
              <a:rPr lang="ru-RU" altLang="ru-RU" sz="2000">
                <a:solidFill>
                  <a:srgbClr val="000000"/>
                </a:solidFill>
                <a:latin typeface="Constantia" panose="02030602050306030303" pitchFamily="18" charset="0"/>
                <a:cs typeface="Times New Roman" panose="02020603050405020304" pitchFamily="18" charset="0"/>
                <a:sym typeface="Times New Roman" panose="02020603050405020304" pitchFamily="18" charset="0"/>
              </a:rPr>
              <a:t>материялық нүктені оған әсер ететін күштерін ескеріп зерттейді.</a:t>
            </a:r>
            <a:endParaRPr lang="ru-RU" altLang="ru-RU" sz="1800">
              <a:latin typeface="Constantia" panose="02030602050306030303" pitchFamily="18" charset="0"/>
            </a:endParaRPr>
          </a:p>
          <a:p>
            <a:pPr>
              <a:spcBef>
                <a:spcPct val="0"/>
              </a:spcBef>
              <a:buFontTx/>
              <a:buNone/>
            </a:pPr>
            <a:r>
              <a:rPr lang="ru-RU" altLang="ru-RU" sz="2000" b="1">
                <a:solidFill>
                  <a:srgbClr val="244061"/>
                </a:solidFill>
                <a:latin typeface="Constantia" panose="02030602050306030303" pitchFamily="18" charset="0"/>
                <a:cs typeface="Times New Roman" panose="02020603050405020304" pitchFamily="18" charset="0"/>
                <a:sym typeface="Times New Roman" panose="02020603050405020304" pitchFamily="18" charset="0"/>
              </a:rPr>
              <a:t>Негізгі  объект </a:t>
            </a:r>
            <a:r>
              <a:rPr lang="ru-RU" altLang="ru-RU" sz="2000" b="1">
                <a:solidFill>
                  <a:srgbClr val="FF0000"/>
                </a:solidFill>
                <a:latin typeface="Constantia" panose="02030602050306030303" pitchFamily="18" charset="0"/>
                <a:cs typeface="Times New Roman" panose="02020603050405020304" pitchFamily="18" charset="0"/>
                <a:sym typeface="Times New Roman" panose="02020603050405020304" pitchFamily="18" charset="0"/>
              </a:rPr>
              <a:t>– </a:t>
            </a:r>
            <a:r>
              <a:rPr lang="ru-RU" altLang="ru-RU" sz="2000" b="1">
                <a:solidFill>
                  <a:srgbClr val="953734"/>
                </a:solidFill>
                <a:latin typeface="Constantia" panose="02030602050306030303" pitchFamily="18" charset="0"/>
                <a:cs typeface="Times New Roman" panose="02020603050405020304" pitchFamily="18" charset="0"/>
                <a:sym typeface="Times New Roman" panose="02020603050405020304" pitchFamily="18" charset="0"/>
              </a:rPr>
              <a:t>материялық нүкте</a:t>
            </a:r>
            <a:r>
              <a:rPr lang="ru-RU" altLang="ru-RU" sz="2000">
                <a:solidFill>
                  <a:srgbClr val="953734"/>
                </a:solidFill>
                <a:latin typeface="Constantia" panose="02030602050306030303" pitchFamily="18" charset="0"/>
                <a:cs typeface="Times New Roman" panose="02020603050405020304" pitchFamily="18" charset="0"/>
                <a:sym typeface="Times New Roman" panose="02020603050405020304" pitchFamily="18" charset="0"/>
              </a:rPr>
              <a:t> – мөлшерін елемеуге болатын массасы бар ұсақ бөлшектер. </a:t>
            </a:r>
          </a:p>
        </p:txBody>
      </p:sp>
      <p:sp>
        <p:nvSpPr>
          <p:cNvPr id="4" name="Google Shape;90;p13">
            <a:extLst>
              <a:ext uri="{FF2B5EF4-FFF2-40B4-BE49-F238E27FC236}">
                <a16:creationId xmlns:a16="http://schemas.microsoft.com/office/drawing/2014/main" id="{19CEA83E-B891-4F5F-AA4C-9A930B1AF2C7}"/>
              </a:ext>
            </a:extLst>
          </p:cNvPr>
          <p:cNvSpPr txBox="1">
            <a:spLocks noChangeArrowheads="1"/>
          </p:cNvSpPr>
          <p:nvPr/>
        </p:nvSpPr>
        <p:spPr bwMode="auto">
          <a:xfrm>
            <a:off x="323850" y="5157788"/>
            <a:ext cx="8380413"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0"/>
              </a:spcBef>
              <a:buFontTx/>
              <a:buNone/>
            </a:pPr>
            <a:r>
              <a:rPr lang="ru-RU" altLang="ru-RU" sz="2000" b="1">
                <a:solidFill>
                  <a:srgbClr val="FF0000"/>
                </a:solidFill>
                <a:latin typeface="Constantia" panose="02030602050306030303" pitchFamily="18" charset="0"/>
                <a:cs typeface="Times New Roman" panose="02020603050405020304" pitchFamily="18" charset="0"/>
                <a:sym typeface="Times New Roman" panose="02020603050405020304" pitchFamily="18" charset="0"/>
              </a:rPr>
              <a:t>Механикалық система динамикасы</a:t>
            </a:r>
            <a:r>
              <a:rPr lang="ru-RU" altLang="ru-RU" sz="2000" b="1">
                <a:solidFill>
                  <a:srgbClr val="000000"/>
                </a:solidFill>
                <a:latin typeface="Constantia" panose="02030602050306030303" pitchFamily="18" charset="0"/>
                <a:cs typeface="Times New Roman" panose="02020603050405020304" pitchFamily="18" charset="0"/>
                <a:sym typeface="Times New Roman" panose="02020603050405020304" pitchFamily="18" charset="0"/>
              </a:rPr>
              <a:t> – </a:t>
            </a:r>
            <a:r>
              <a:rPr lang="ru-RU" altLang="ru-RU" sz="2000">
                <a:solidFill>
                  <a:srgbClr val="000000"/>
                </a:solidFill>
                <a:latin typeface="Constantia" panose="02030602050306030303" pitchFamily="18" charset="0"/>
                <a:cs typeface="Times New Roman" panose="02020603050405020304" pitchFamily="18" charset="0"/>
                <a:sym typeface="Times New Roman" panose="02020603050405020304" pitchFamily="18" charset="0"/>
              </a:rPr>
              <a:t>әрбір нүктенің орны мен қозғалысы басқа нүктелердің орны мен қозғалысына тәуелді болып келетін бір-бірімен байланысты материялық нүктелер жиынтығы.</a:t>
            </a:r>
          </a:p>
        </p:txBody>
      </p:sp>
      <p:sp>
        <p:nvSpPr>
          <p:cNvPr id="32773" name="Google Shape;91;p13">
            <a:extLst>
              <a:ext uri="{FF2B5EF4-FFF2-40B4-BE49-F238E27FC236}">
                <a16:creationId xmlns:a16="http://schemas.microsoft.com/office/drawing/2014/main" id="{8F32A1EA-6F83-4A91-B544-D7E87E34D6F2}"/>
              </a:ext>
            </a:extLst>
          </p:cNvPr>
          <p:cNvSpPr>
            <a:spLocks noChangeArrowheads="1"/>
          </p:cNvSpPr>
          <p:nvPr/>
        </p:nvSpPr>
        <p:spPr bwMode="auto">
          <a:xfrm>
            <a:off x="2700338" y="1773238"/>
            <a:ext cx="2879725" cy="603250"/>
          </a:xfrm>
          <a:prstGeom prst="rect">
            <a:avLst/>
          </a:prstGeom>
          <a:solidFill>
            <a:srgbClr val="FFFF00"/>
          </a:solidFill>
          <a:ln w="9525">
            <a:solidFill>
              <a:schemeClr val="tx1"/>
            </a:solidFill>
            <a:miter lim="800000"/>
            <a:headEnd type="none" w="sm" len="sm"/>
            <a:tailEnd type="none" w="sm" len="sm"/>
          </a:ln>
        </p:spPr>
        <p:txBody>
          <a:bodyPr lIns="91425" tIns="45700" rIns="91425" bIns="4570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2400" b="1">
                <a:solidFill>
                  <a:srgbClr val="FF0000"/>
                </a:solidFill>
                <a:latin typeface="Constantia" panose="02030602050306030303" pitchFamily="18" charset="0"/>
                <a:cs typeface="Times New Roman" panose="02020603050405020304" pitchFamily="18" charset="0"/>
                <a:sym typeface="Times New Roman" panose="02020603050405020304" pitchFamily="18" charset="0"/>
              </a:rPr>
              <a:t>Динамика</a:t>
            </a:r>
            <a:endParaRPr lang="ru-RU" altLang="ru-RU" sz="2400">
              <a:solidFill>
                <a:srgbClr val="000000"/>
              </a:solidFill>
              <a:latin typeface="Constantia" panose="02030602050306030303" pitchFamily="18" charset="0"/>
              <a:cs typeface="Times New Roman" panose="02020603050405020304" pitchFamily="18" charset="0"/>
              <a:sym typeface="Times New Roman" panose="02020603050405020304" pitchFamily="18" charset="0"/>
            </a:endParaRPr>
          </a:p>
        </p:txBody>
      </p:sp>
      <p:sp>
        <p:nvSpPr>
          <p:cNvPr id="32774" name="Google Shape;92;p13">
            <a:extLst>
              <a:ext uri="{FF2B5EF4-FFF2-40B4-BE49-F238E27FC236}">
                <a16:creationId xmlns:a16="http://schemas.microsoft.com/office/drawing/2014/main" id="{3D91F6CE-0CDC-47E9-8479-C9F08FB879CD}"/>
              </a:ext>
            </a:extLst>
          </p:cNvPr>
          <p:cNvSpPr>
            <a:spLocks noChangeArrowheads="1"/>
          </p:cNvSpPr>
          <p:nvPr/>
        </p:nvSpPr>
        <p:spPr bwMode="auto">
          <a:xfrm>
            <a:off x="250825" y="2852738"/>
            <a:ext cx="2520950" cy="504825"/>
          </a:xfrm>
          <a:prstGeom prst="rect">
            <a:avLst/>
          </a:prstGeom>
          <a:solidFill>
            <a:schemeClr val="accent1"/>
          </a:solidFill>
          <a:ln w="9525">
            <a:solidFill>
              <a:schemeClr val="tx1"/>
            </a:solidFill>
            <a:miter lim="800000"/>
            <a:headEnd type="none" w="sm" len="sm"/>
            <a:tailEnd type="none" w="sm" len="sm"/>
          </a:ln>
        </p:spPr>
        <p:txBody>
          <a:bodyPr lIns="91425" tIns="45700" rIns="91425" bIns="4570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lnSpc>
                <a:spcPct val="75000"/>
              </a:lnSpc>
              <a:spcBef>
                <a:spcPct val="0"/>
              </a:spcBef>
              <a:buFontTx/>
              <a:buNone/>
            </a:pPr>
            <a:r>
              <a:rPr lang="ru-RU" altLang="ru-RU" sz="2000" b="1">
                <a:solidFill>
                  <a:srgbClr val="000000"/>
                </a:solidFill>
                <a:latin typeface="Constantia" panose="02030602050306030303" pitchFamily="18" charset="0"/>
                <a:cs typeface="Times New Roman" panose="02020603050405020304" pitchFamily="18" charset="0"/>
                <a:sym typeface="Times New Roman" panose="02020603050405020304" pitchFamily="18" charset="0"/>
              </a:rPr>
              <a:t>Нүкте динамикасы </a:t>
            </a:r>
          </a:p>
        </p:txBody>
      </p:sp>
      <p:sp>
        <p:nvSpPr>
          <p:cNvPr id="32775" name="Google Shape;93;p13">
            <a:extLst>
              <a:ext uri="{FF2B5EF4-FFF2-40B4-BE49-F238E27FC236}">
                <a16:creationId xmlns:a16="http://schemas.microsoft.com/office/drawing/2014/main" id="{CF6D0AAC-3179-4935-BB3D-34B1E2C6B4C2}"/>
              </a:ext>
            </a:extLst>
          </p:cNvPr>
          <p:cNvSpPr>
            <a:spLocks noChangeArrowheads="1"/>
          </p:cNvSpPr>
          <p:nvPr/>
        </p:nvSpPr>
        <p:spPr bwMode="auto">
          <a:xfrm>
            <a:off x="5364163" y="2708275"/>
            <a:ext cx="3168650" cy="649288"/>
          </a:xfrm>
          <a:prstGeom prst="rect">
            <a:avLst/>
          </a:prstGeom>
          <a:solidFill>
            <a:schemeClr val="accent1"/>
          </a:solidFill>
          <a:ln w="9525">
            <a:solidFill>
              <a:schemeClr val="tx1"/>
            </a:solidFill>
            <a:miter lim="800000"/>
            <a:headEnd type="none" w="sm" len="sm"/>
            <a:tailEnd type="none" w="sm" len="sm"/>
          </a:ln>
        </p:spPr>
        <p:txBody>
          <a:bodyPr lIns="91425" tIns="45700" rIns="91425" bIns="4570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lnSpc>
                <a:spcPct val="75000"/>
              </a:lnSpc>
              <a:spcBef>
                <a:spcPct val="0"/>
              </a:spcBef>
              <a:buFontTx/>
              <a:buNone/>
            </a:pPr>
            <a:r>
              <a:rPr lang="ru-RU" altLang="ru-RU" sz="2000" b="1">
                <a:solidFill>
                  <a:srgbClr val="000000"/>
                </a:solidFill>
                <a:latin typeface="Constantia" panose="02030602050306030303" pitchFamily="18" charset="0"/>
                <a:cs typeface="Times New Roman" panose="02020603050405020304" pitchFamily="18" charset="0"/>
                <a:sym typeface="Times New Roman" panose="02020603050405020304" pitchFamily="18" charset="0"/>
              </a:rPr>
              <a:t>Механикалық система</a:t>
            </a:r>
            <a:endParaRPr lang="ru-RU" altLang="ru-RU" sz="1800">
              <a:latin typeface="Constantia" panose="02030602050306030303" pitchFamily="18" charset="0"/>
            </a:endParaRPr>
          </a:p>
          <a:p>
            <a:pPr algn="ctr">
              <a:lnSpc>
                <a:spcPct val="75000"/>
              </a:lnSpc>
              <a:spcBef>
                <a:spcPct val="0"/>
              </a:spcBef>
              <a:buFontTx/>
              <a:buNone/>
            </a:pPr>
            <a:r>
              <a:rPr lang="ru-RU" altLang="ru-RU" sz="2000" b="1">
                <a:solidFill>
                  <a:srgbClr val="000000"/>
                </a:solidFill>
                <a:latin typeface="Constantia" panose="02030602050306030303" pitchFamily="18" charset="0"/>
                <a:cs typeface="Times New Roman" panose="02020603050405020304" pitchFamily="18" charset="0"/>
                <a:sym typeface="Times New Roman" panose="02020603050405020304" pitchFamily="18" charset="0"/>
              </a:rPr>
              <a:t> динамикасы</a:t>
            </a:r>
          </a:p>
        </p:txBody>
      </p:sp>
      <p:sp>
        <p:nvSpPr>
          <p:cNvPr id="32776" name="Google Shape;94;p13">
            <a:extLst>
              <a:ext uri="{FF2B5EF4-FFF2-40B4-BE49-F238E27FC236}">
                <a16:creationId xmlns:a16="http://schemas.microsoft.com/office/drawing/2014/main" id="{6F67B0AB-E319-4780-B87E-AD6931A0E279}"/>
              </a:ext>
            </a:extLst>
          </p:cNvPr>
          <p:cNvSpPr>
            <a:spLocks noChangeArrowheads="1"/>
          </p:cNvSpPr>
          <p:nvPr/>
        </p:nvSpPr>
        <p:spPr bwMode="auto">
          <a:xfrm>
            <a:off x="2771775" y="260350"/>
            <a:ext cx="2808288" cy="431800"/>
          </a:xfrm>
          <a:prstGeom prst="rect">
            <a:avLst/>
          </a:prstGeom>
          <a:solidFill>
            <a:srgbClr val="93B3D7"/>
          </a:solidFill>
          <a:ln w="9525">
            <a:solidFill>
              <a:schemeClr val="tx1"/>
            </a:solidFill>
            <a:miter lim="800000"/>
            <a:headEnd type="none" w="sm" len="sm"/>
            <a:tailEnd type="none" w="sm" len="sm"/>
          </a:ln>
        </p:spPr>
        <p:txBody>
          <a:bodyPr lIns="91425" tIns="45700" rIns="91425" bIns="4570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2400" b="1">
                <a:solidFill>
                  <a:srgbClr val="000000"/>
                </a:solidFill>
                <a:latin typeface="Constantia" panose="02030602050306030303" pitchFamily="18" charset="0"/>
                <a:cs typeface="Times New Roman" panose="02020603050405020304" pitchFamily="18" charset="0"/>
                <a:sym typeface="Times New Roman" panose="02020603050405020304" pitchFamily="18" charset="0"/>
              </a:rPr>
              <a:t>Динамика</a:t>
            </a:r>
            <a:endParaRPr lang="ru-RU" altLang="ru-RU" sz="2400">
              <a:solidFill>
                <a:srgbClr val="000000"/>
              </a:solidFill>
              <a:latin typeface="Constantia" panose="02030602050306030303" pitchFamily="18" charset="0"/>
              <a:cs typeface="Times New Roman" panose="02020603050405020304" pitchFamily="18" charset="0"/>
              <a:sym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1"/>
                                          </p:val>
                                        </p:tav>
                                        <p:tav tm="100000">
                                          <p:val>
                                            <p:strVal val="#ppt_y"/>
                                          </p:val>
                                        </p:tav>
                                      </p:tavLst>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99;p14">
            <a:extLst>
              <a:ext uri="{FF2B5EF4-FFF2-40B4-BE49-F238E27FC236}">
                <a16:creationId xmlns:a16="http://schemas.microsoft.com/office/drawing/2014/main" id="{48328838-CB81-4F63-B675-9E1E00B76051}"/>
              </a:ext>
            </a:extLst>
          </p:cNvPr>
          <p:cNvSpPr txBox="1">
            <a:spLocks noChangeArrowheads="1"/>
          </p:cNvSpPr>
          <p:nvPr/>
        </p:nvSpPr>
        <p:spPr bwMode="auto">
          <a:xfrm>
            <a:off x="107950" y="260350"/>
            <a:ext cx="8856663"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ru-RU" altLang="ru-RU" sz="2000" b="1">
                <a:solidFill>
                  <a:srgbClr val="000000"/>
                </a:solidFill>
                <a:latin typeface="Constantia" panose="02030602050306030303" pitchFamily="18" charset="0"/>
                <a:cs typeface="Arial" panose="020B0604020202020204" pitchFamily="34" charset="0"/>
                <a:sym typeface="Arial" panose="020B0604020202020204" pitchFamily="34" charset="0"/>
              </a:rPr>
              <a:t> </a:t>
            </a:r>
            <a:r>
              <a:rPr lang="ru-RU" altLang="ru-RU" sz="1000" b="1">
                <a:solidFill>
                  <a:srgbClr val="000000"/>
                </a:solidFill>
                <a:latin typeface="Constantia" panose="02030602050306030303" pitchFamily="18" charset="0"/>
                <a:cs typeface="Arial" panose="020B0604020202020204" pitchFamily="34" charset="0"/>
                <a:sym typeface="Arial" panose="020B0604020202020204" pitchFamily="34" charset="0"/>
              </a:rPr>
              <a:t>■      </a:t>
            </a:r>
            <a:r>
              <a:rPr lang="ru-RU" altLang="ru-RU" sz="2000" b="1">
                <a:solidFill>
                  <a:srgbClr val="FF0000"/>
                </a:solidFill>
                <a:latin typeface="Constantia" panose="02030602050306030303" pitchFamily="18" charset="0"/>
                <a:cs typeface="Times New Roman" panose="02020603050405020304" pitchFamily="18" charset="0"/>
                <a:sym typeface="Times New Roman" panose="02020603050405020304" pitchFamily="18" charset="0"/>
              </a:rPr>
              <a:t>Динамиканың заңдары</a:t>
            </a:r>
            <a:r>
              <a:rPr lang="ru-RU" altLang="ru-RU" sz="2000" b="1">
                <a:solidFill>
                  <a:srgbClr val="000000"/>
                </a:solidFill>
                <a:latin typeface="Constantia" panose="02030602050306030303" pitchFamily="18" charset="0"/>
                <a:cs typeface="Times New Roman" panose="02020603050405020304" pitchFamily="18" charset="0"/>
                <a:sym typeface="Times New Roman" panose="02020603050405020304" pitchFamily="18" charset="0"/>
              </a:rPr>
              <a:t> –</a:t>
            </a:r>
            <a:r>
              <a:rPr lang="ru-RU" altLang="ru-RU" sz="2000">
                <a:solidFill>
                  <a:srgbClr val="000000"/>
                </a:solidFill>
                <a:latin typeface="Constantia" panose="02030602050306030303" pitchFamily="18" charset="0"/>
                <a:cs typeface="Times New Roman" panose="02020603050405020304" pitchFamily="18" charset="0"/>
                <a:sym typeface="Times New Roman" panose="02020603050405020304" pitchFamily="18" charset="0"/>
              </a:rPr>
              <a:t>  динамиканың    негізіне Галилей  мен  Ньютон  ашқан  заңдар жатады.</a:t>
            </a:r>
          </a:p>
          <a:p>
            <a:pPr algn="just">
              <a:spcBef>
                <a:spcPct val="0"/>
              </a:spcBef>
              <a:buFontTx/>
              <a:buNone/>
            </a:pPr>
            <a:r>
              <a:rPr lang="ru-RU" altLang="ru-RU" sz="2000" b="1">
                <a:solidFill>
                  <a:srgbClr val="FF0000"/>
                </a:solidFill>
                <a:latin typeface="Constantia" panose="02030602050306030303" pitchFamily="18" charset="0"/>
                <a:cs typeface="Times New Roman" panose="02020603050405020304" pitchFamily="18" charset="0"/>
                <a:sym typeface="Times New Roman" panose="02020603050405020304" pitchFamily="18" charset="0"/>
              </a:rPr>
              <a:t>■     Инерция заңы (Галилея-Ньютона заңы)</a:t>
            </a:r>
            <a:r>
              <a:rPr lang="ru-RU" altLang="ru-RU" sz="2000" b="1">
                <a:solidFill>
                  <a:srgbClr val="000000"/>
                </a:solidFill>
                <a:latin typeface="Constantia" panose="02030602050306030303" pitchFamily="18" charset="0"/>
                <a:cs typeface="Times New Roman" panose="02020603050405020304" pitchFamily="18" charset="0"/>
                <a:sym typeface="Times New Roman" panose="02020603050405020304" pitchFamily="18" charset="0"/>
              </a:rPr>
              <a:t> </a:t>
            </a:r>
            <a:r>
              <a:rPr lang="ru-RU" altLang="ru-RU" sz="2000">
                <a:solidFill>
                  <a:srgbClr val="000000"/>
                </a:solidFill>
                <a:latin typeface="Constantia" panose="02030602050306030303" pitchFamily="18" charset="0"/>
                <a:cs typeface="Times New Roman" panose="02020603050405020304" pitchFamily="18" charset="0"/>
                <a:sym typeface="Times New Roman" panose="02020603050405020304" pitchFamily="18" charset="0"/>
              </a:rPr>
              <a:t>– </a:t>
            </a:r>
            <a:r>
              <a:rPr lang="ru-RU" altLang="ru-RU" sz="2000" b="1">
                <a:solidFill>
                  <a:schemeClr val="accent1"/>
                </a:solidFill>
                <a:latin typeface="Constantia" panose="02030602050306030303" pitchFamily="18" charset="0"/>
                <a:cs typeface="Times New Roman" panose="02020603050405020304" pitchFamily="18" charset="0"/>
                <a:sym typeface="Times New Roman" panose="02020603050405020304" pitchFamily="18" charset="0"/>
              </a:rPr>
              <a:t>тыныштық күйде немесе бірқалыпты түзу сызықты қозғалыста болатын материялық нүкте ешқандай себепсіз өзіндік күйін өзгерте алмайды. </a:t>
            </a:r>
            <a:r>
              <a:rPr lang="ru-RU" altLang="ru-RU" sz="2000">
                <a:solidFill>
                  <a:srgbClr val="000000"/>
                </a:solidFill>
                <a:latin typeface="Constantia" panose="02030602050306030303" pitchFamily="18" charset="0"/>
                <a:cs typeface="Times New Roman" panose="02020603050405020304" pitchFamily="18" charset="0"/>
                <a:sym typeface="Times New Roman" panose="02020603050405020304" pitchFamily="18" charset="0"/>
              </a:rPr>
              <a:t>Материялық денелердің күш әсерінен өзіндік жылдамдығын шапшаңырақ немесе баяуырақ өзгертетін қасиетін Галилей </a:t>
            </a:r>
            <a:r>
              <a:rPr lang="ru-RU" altLang="ru-RU" sz="2000" b="1">
                <a:solidFill>
                  <a:schemeClr val="accent1"/>
                </a:solidFill>
                <a:latin typeface="Constantia" panose="02030602050306030303" pitchFamily="18" charset="0"/>
                <a:cs typeface="Times New Roman" panose="02020603050405020304" pitchFamily="18" charset="0"/>
                <a:sym typeface="Times New Roman" panose="02020603050405020304" pitchFamily="18" charset="0"/>
              </a:rPr>
              <a:t>инерттілік</a:t>
            </a:r>
            <a:r>
              <a:rPr lang="ru-RU" altLang="ru-RU" sz="2000" b="1">
                <a:solidFill>
                  <a:srgbClr val="000000"/>
                </a:solidFill>
                <a:latin typeface="Constantia" panose="02030602050306030303" pitchFamily="18" charset="0"/>
                <a:cs typeface="Times New Roman" panose="02020603050405020304" pitchFamily="18" charset="0"/>
                <a:sym typeface="Times New Roman" panose="02020603050405020304" pitchFamily="18" charset="0"/>
              </a:rPr>
              <a:t> </a:t>
            </a:r>
            <a:r>
              <a:rPr lang="ru-RU" altLang="ru-RU" sz="2000">
                <a:solidFill>
                  <a:srgbClr val="000000"/>
                </a:solidFill>
                <a:latin typeface="Constantia" panose="02030602050306030303" pitchFamily="18" charset="0"/>
                <a:cs typeface="Times New Roman" panose="02020603050405020304" pitchFamily="18" charset="0"/>
                <a:sym typeface="Times New Roman" panose="02020603050405020304" pitchFamily="18" charset="0"/>
              </a:rPr>
              <a:t>деп атады. Инерция заңы орындалатын координат системасын </a:t>
            </a:r>
            <a:r>
              <a:rPr lang="ru-RU" altLang="ru-RU" sz="2000" b="1">
                <a:solidFill>
                  <a:schemeClr val="accent1"/>
                </a:solidFill>
                <a:latin typeface="Constantia" panose="02030602050306030303" pitchFamily="18" charset="0"/>
                <a:cs typeface="Times New Roman" panose="02020603050405020304" pitchFamily="18" charset="0"/>
                <a:sym typeface="Times New Roman" panose="02020603050405020304" pitchFamily="18" charset="0"/>
              </a:rPr>
              <a:t>инерция санақ </a:t>
            </a:r>
            <a:r>
              <a:rPr lang="ru-RU" altLang="ru-RU" sz="2000">
                <a:solidFill>
                  <a:srgbClr val="000000"/>
                </a:solidFill>
                <a:latin typeface="Constantia" panose="02030602050306030303" pitchFamily="18" charset="0"/>
                <a:cs typeface="Times New Roman" panose="02020603050405020304" pitchFamily="18" charset="0"/>
                <a:sym typeface="Times New Roman" panose="02020603050405020304" pitchFamily="18" charset="0"/>
              </a:rPr>
              <a:t>системасы дейміз. </a:t>
            </a:r>
          </a:p>
        </p:txBody>
      </p:sp>
      <p:sp>
        <p:nvSpPr>
          <p:cNvPr id="3" name="Google Shape;100;p14">
            <a:extLst>
              <a:ext uri="{FF2B5EF4-FFF2-40B4-BE49-F238E27FC236}">
                <a16:creationId xmlns:a16="http://schemas.microsoft.com/office/drawing/2014/main" id="{0C57B5A2-98D9-4814-8AC3-87A1BCA3D342}"/>
              </a:ext>
            </a:extLst>
          </p:cNvPr>
          <p:cNvSpPr txBox="1">
            <a:spLocks noChangeArrowheads="1"/>
          </p:cNvSpPr>
          <p:nvPr/>
        </p:nvSpPr>
        <p:spPr bwMode="auto">
          <a:xfrm>
            <a:off x="22225" y="2997200"/>
            <a:ext cx="9131300" cy="126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ru-RU" altLang="ru-RU" sz="2000" b="1">
                <a:solidFill>
                  <a:srgbClr val="FF0000"/>
                </a:solidFill>
                <a:latin typeface="Constantia" panose="02030602050306030303" pitchFamily="18" charset="0"/>
                <a:cs typeface="Times New Roman" panose="02020603050405020304" pitchFamily="18" charset="0"/>
                <a:sym typeface="Times New Roman" panose="02020603050405020304" pitchFamily="18" charset="0"/>
              </a:rPr>
              <a:t>■     Күш  пен  үдеудің  пропорциональдық  заңы  (Динамиканың негізгі теңдеуі – Ньютонның II заңы)</a:t>
            </a:r>
            <a:r>
              <a:rPr lang="ru-RU" altLang="ru-RU" sz="2000" b="1">
                <a:solidFill>
                  <a:srgbClr val="000000"/>
                </a:solidFill>
                <a:latin typeface="Constantia" panose="02030602050306030303" pitchFamily="18" charset="0"/>
                <a:cs typeface="Times New Roman" panose="02020603050405020304" pitchFamily="18" charset="0"/>
                <a:sym typeface="Times New Roman" panose="02020603050405020304" pitchFamily="18" charset="0"/>
              </a:rPr>
              <a:t> </a:t>
            </a:r>
            <a:r>
              <a:rPr lang="ru-RU" altLang="ru-RU" sz="2000">
                <a:solidFill>
                  <a:srgbClr val="000000"/>
                </a:solidFill>
                <a:latin typeface="Constantia" panose="02030602050306030303" pitchFamily="18" charset="0"/>
                <a:cs typeface="Times New Roman" panose="02020603050405020304" pitchFamily="18" charset="0"/>
                <a:sym typeface="Times New Roman" panose="02020603050405020304" pitchFamily="18" charset="0"/>
              </a:rPr>
              <a:t>– </a:t>
            </a:r>
            <a:r>
              <a:rPr lang="ru-RU" altLang="ru-RU" sz="2000" b="1">
                <a:solidFill>
                  <a:schemeClr val="accent1"/>
                </a:solidFill>
                <a:latin typeface="Constantia" panose="02030602050306030303" pitchFamily="18" charset="0"/>
                <a:cs typeface="Times New Roman" panose="02020603050405020304" pitchFamily="18" charset="0"/>
                <a:sym typeface="Times New Roman" panose="02020603050405020304" pitchFamily="18" charset="0"/>
              </a:rPr>
              <a:t>Материялық нүкте үдеуі әсер етуші күшке пропорционал және күш бағытымен бағыттас</a:t>
            </a:r>
            <a:r>
              <a:rPr lang="ru-RU" altLang="ru-RU" sz="2000">
                <a:solidFill>
                  <a:schemeClr val="accent1"/>
                </a:solidFill>
                <a:latin typeface="Constantia" panose="02030602050306030303" pitchFamily="18" charset="0"/>
                <a:cs typeface="Times New Roman" panose="02020603050405020304" pitchFamily="18" charset="0"/>
                <a:sym typeface="Times New Roman" panose="02020603050405020304" pitchFamily="18" charset="0"/>
              </a:rPr>
              <a:t>:</a:t>
            </a:r>
            <a:r>
              <a:rPr lang="ru-RU" altLang="ru-RU" sz="2000">
                <a:solidFill>
                  <a:srgbClr val="000000"/>
                </a:solidFill>
                <a:latin typeface="Constantia" panose="02030602050306030303" pitchFamily="18" charset="0"/>
                <a:cs typeface="Times New Roman" panose="02020603050405020304" pitchFamily="18" charset="0"/>
                <a:sym typeface="Times New Roman" panose="02020603050405020304" pitchFamily="18" charset="0"/>
              </a:rPr>
              <a:t>	                        немесе </a:t>
            </a:r>
            <a:endParaRPr lang="ru-RU" altLang="ru-RU" sz="2000">
              <a:solidFill>
                <a:schemeClr val="accent1"/>
              </a:solidFill>
              <a:latin typeface="Constantia" panose="02030602050306030303" pitchFamily="18" charset="0"/>
              <a:cs typeface="Times New Roman" panose="02020603050405020304" pitchFamily="18" charset="0"/>
              <a:sym typeface="Times New Roman" panose="02020603050405020304" pitchFamily="18" charset="0"/>
            </a:endParaRPr>
          </a:p>
          <a:p>
            <a:pPr>
              <a:spcBef>
                <a:spcPct val="0"/>
              </a:spcBef>
              <a:buFontTx/>
              <a:buNone/>
            </a:pPr>
            <a:endParaRPr lang="ru-RU" altLang="ru-RU" sz="1600">
              <a:solidFill>
                <a:schemeClr val="accent1"/>
              </a:solidFill>
              <a:latin typeface="Constantia" panose="02030602050306030303" pitchFamily="18" charset="0"/>
              <a:cs typeface="Times New Roman" panose="02020603050405020304" pitchFamily="18" charset="0"/>
              <a:sym typeface="Times New Roman" panose="02020603050405020304" pitchFamily="18" charset="0"/>
            </a:endParaRPr>
          </a:p>
        </p:txBody>
      </p:sp>
      <p:pic>
        <p:nvPicPr>
          <p:cNvPr id="33796" name="Google Shape;101;p14">
            <a:extLst>
              <a:ext uri="{FF2B5EF4-FFF2-40B4-BE49-F238E27FC236}">
                <a16:creationId xmlns:a16="http://schemas.microsoft.com/office/drawing/2014/main" id="{55572881-DD60-4D51-98D8-B40AC9B1D193}"/>
              </a:ext>
            </a:extLst>
          </p:cNvPr>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8888" y="3930650"/>
            <a:ext cx="1176337"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7" name="Google Shape;102;p14">
            <a:extLst>
              <a:ext uri="{FF2B5EF4-FFF2-40B4-BE49-F238E27FC236}">
                <a16:creationId xmlns:a16="http://schemas.microsoft.com/office/drawing/2014/main" id="{9B768BBB-53F9-4C42-881F-6B0860E07BBE}"/>
              </a:ext>
            </a:extLst>
          </p:cNvPr>
          <p:cNvPicPr preferRelativeResize="0">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48488" y="3595688"/>
            <a:ext cx="10922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Google Shape;103;p14">
            <a:extLst>
              <a:ext uri="{FF2B5EF4-FFF2-40B4-BE49-F238E27FC236}">
                <a16:creationId xmlns:a16="http://schemas.microsoft.com/office/drawing/2014/main" id="{3B1F0130-FDB4-430C-9988-AA8B00FE4846}"/>
              </a:ext>
            </a:extLst>
          </p:cNvPr>
          <p:cNvSpPr txBox="1">
            <a:spLocks noChangeArrowheads="1"/>
          </p:cNvSpPr>
          <p:nvPr/>
        </p:nvSpPr>
        <p:spPr bwMode="auto">
          <a:xfrm>
            <a:off x="322263" y="4926013"/>
            <a:ext cx="84264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0"/>
              </a:spcBef>
              <a:buFontTx/>
              <a:buNone/>
            </a:pPr>
            <a:r>
              <a:rPr lang="ru-RU" altLang="ru-RU" sz="2000">
                <a:solidFill>
                  <a:srgbClr val="000000"/>
                </a:solidFill>
                <a:latin typeface="Constantia" panose="02030602050306030303" pitchFamily="18" charset="0"/>
                <a:cs typeface="Times New Roman" panose="02020603050405020304" pitchFamily="18" charset="0"/>
                <a:sym typeface="Times New Roman" panose="02020603050405020304" pitchFamily="18" charset="0"/>
              </a:rPr>
              <a:t>Мұндағы </a:t>
            </a:r>
            <a:r>
              <a:rPr lang="ru-RU" altLang="ru-RU" sz="2000" i="1">
                <a:solidFill>
                  <a:srgbClr val="000000"/>
                </a:solidFill>
                <a:latin typeface="Constantia" panose="02030602050306030303" pitchFamily="18" charset="0"/>
                <a:cs typeface="Times New Roman" panose="02020603050405020304" pitchFamily="18" charset="0"/>
                <a:sym typeface="Times New Roman" panose="02020603050405020304" pitchFamily="18" charset="0"/>
              </a:rPr>
              <a:t> m</a:t>
            </a:r>
            <a:r>
              <a:rPr lang="ru-RU" altLang="ru-RU" sz="2000">
                <a:solidFill>
                  <a:srgbClr val="000000"/>
                </a:solidFill>
                <a:latin typeface="Constantia" panose="02030602050306030303" pitchFamily="18" charset="0"/>
                <a:cs typeface="Times New Roman" panose="02020603050405020304" pitchFamily="18" charset="0"/>
                <a:sym typeface="Times New Roman" panose="02020603050405020304" pitchFamily="18" charset="0"/>
              </a:rPr>
              <a:t> – нүкте массасы (инерттілік шамасы),   кг  өлшенеді  және </a:t>
            </a:r>
          </a:p>
          <a:p>
            <a:pPr algn="just">
              <a:spcBef>
                <a:spcPct val="0"/>
              </a:spcBef>
              <a:buFontTx/>
              <a:buNone/>
            </a:pPr>
            <a:r>
              <a:rPr lang="ru-RU" altLang="ru-RU" sz="2000">
                <a:solidFill>
                  <a:srgbClr val="000000"/>
                </a:solidFill>
                <a:latin typeface="Constantia" panose="02030602050306030303" pitchFamily="18" charset="0"/>
                <a:cs typeface="Times New Roman" panose="02020603050405020304" pitchFamily="18" charset="0"/>
                <a:sym typeface="Times New Roman" panose="02020603050405020304" pitchFamily="18" charset="0"/>
              </a:rPr>
              <a:t>Салмақты еркін түсу үдеуіне бөлгенге тең.</a:t>
            </a:r>
          </a:p>
          <a:p>
            <a:pPr algn="just">
              <a:spcBef>
                <a:spcPct val="0"/>
              </a:spcBef>
              <a:buFontTx/>
              <a:buNone/>
            </a:pPr>
            <a:r>
              <a:rPr lang="ru-RU" altLang="ru-RU" sz="2000" b="1" i="1">
                <a:solidFill>
                  <a:srgbClr val="000000"/>
                </a:solidFill>
                <a:latin typeface="Constantia" panose="02030602050306030303" pitchFamily="18" charset="0"/>
                <a:cs typeface="Times New Roman" panose="02020603050405020304" pitchFamily="18" charset="0"/>
                <a:sym typeface="Times New Roman" panose="02020603050405020304" pitchFamily="18" charset="0"/>
              </a:rPr>
              <a:t>F</a:t>
            </a:r>
            <a:r>
              <a:rPr lang="ru-RU" altLang="ru-RU" sz="2000">
                <a:solidFill>
                  <a:srgbClr val="000000"/>
                </a:solidFill>
                <a:latin typeface="Constantia" panose="02030602050306030303" pitchFamily="18" charset="0"/>
                <a:cs typeface="Times New Roman" panose="02020603050405020304" pitchFamily="18" charset="0"/>
                <a:sym typeface="Times New Roman" panose="02020603050405020304" pitchFamily="18" charset="0"/>
              </a:rPr>
              <a:t> – берілген күш, өлшем Н (1 Н  күш массасы 1 кг нүктеге   1 м/c</a:t>
            </a:r>
            <a:r>
              <a:rPr lang="ru-RU" altLang="ru-RU" sz="2000" baseline="30000">
                <a:solidFill>
                  <a:srgbClr val="000000"/>
                </a:solidFill>
                <a:latin typeface="Constantia" panose="02030602050306030303" pitchFamily="18" charset="0"/>
                <a:cs typeface="Times New Roman" panose="02020603050405020304" pitchFamily="18" charset="0"/>
                <a:sym typeface="Times New Roman" panose="02020603050405020304" pitchFamily="18" charset="0"/>
              </a:rPr>
              <a:t>2 </a:t>
            </a:r>
            <a:r>
              <a:rPr lang="ru-RU" altLang="ru-RU" sz="2000">
                <a:solidFill>
                  <a:srgbClr val="000000"/>
                </a:solidFill>
                <a:latin typeface="Constantia" panose="02030602050306030303" pitchFamily="18" charset="0"/>
                <a:cs typeface="Times New Roman" panose="02020603050405020304" pitchFamily="18" charset="0"/>
                <a:sym typeface="Times New Roman" panose="02020603050405020304" pitchFamily="18" charset="0"/>
              </a:rPr>
              <a:t> үдеу береді, яғни  1 Н = 1/9.81 кг-с).</a:t>
            </a:r>
            <a:endParaRPr lang="ru-RU" altLang="ru-RU" sz="1800">
              <a:latin typeface="Constantia" panose="02030602050306030303" pitchFamily="18" charset="0"/>
            </a:endParaRPr>
          </a:p>
        </p:txBody>
      </p:sp>
      <p:pic>
        <p:nvPicPr>
          <p:cNvPr id="33799" name="Google Shape;104;p14">
            <a:extLst>
              <a:ext uri="{FF2B5EF4-FFF2-40B4-BE49-F238E27FC236}">
                <a16:creationId xmlns:a16="http://schemas.microsoft.com/office/drawing/2014/main" id="{0C3673AF-7BC3-4F97-A564-B26154ED9536}"/>
              </a:ext>
            </a:extLst>
          </p:cNvPr>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6238" y="3930650"/>
            <a:ext cx="965200" cy="81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1"/>
                                          </p:val>
                                        </p:tav>
                                        <p:tav tm="100000">
                                          <p:val>
                                            <p:strVal val="#ppt_y"/>
                                          </p:val>
                                        </p:tav>
                                      </p:tavLst>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1"/>
                                          </p:val>
                                        </p:tav>
                                        <p:tav tm="100000">
                                          <p:val>
                                            <p:strVal val="#ppt_y"/>
                                          </p:val>
                                        </p:tav>
                                      </p:tavLst>
                                    </p:anim>
                                  </p:childTnLst>
                                </p:cTn>
                              </p:par>
                            </p:childTnLst>
                          </p:cTn>
                        </p:par>
                        <p:par>
                          <p:cTn id="13" fill="hold" nodeType="afterGroup">
                            <p:stCondLst>
                              <p:cond delay="500"/>
                            </p:stCondLst>
                            <p:childTnLst>
                              <p:par>
                                <p:cTn id="14" presetID="1"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Google Shape;109;p15">
            <a:extLst>
              <a:ext uri="{FF2B5EF4-FFF2-40B4-BE49-F238E27FC236}">
                <a16:creationId xmlns:a16="http://schemas.microsoft.com/office/drawing/2014/main" id="{3C75A618-6018-4A9D-A01B-BBC0374B7890}"/>
              </a:ext>
            </a:extLst>
          </p:cNvPr>
          <p:cNvSpPr txBox="1">
            <a:spLocks noChangeArrowheads="1"/>
          </p:cNvSpPr>
          <p:nvPr/>
        </p:nvSpPr>
        <p:spPr bwMode="auto">
          <a:xfrm>
            <a:off x="395288" y="765175"/>
            <a:ext cx="8569325" cy="172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0"/>
              </a:spcBef>
              <a:buFontTx/>
              <a:buNone/>
            </a:pPr>
            <a:r>
              <a:rPr lang="ru-RU" altLang="ru-RU" sz="1000" b="1">
                <a:solidFill>
                  <a:srgbClr val="FF0000"/>
                </a:solidFill>
                <a:latin typeface="Constantia" panose="02030602050306030303" pitchFamily="18" charset="0"/>
                <a:cs typeface="Arial" panose="020B0604020202020204" pitchFamily="34" charset="0"/>
                <a:sym typeface="Arial" panose="020B0604020202020204" pitchFamily="34" charset="0"/>
              </a:rPr>
              <a:t>■     </a:t>
            </a:r>
            <a:r>
              <a:rPr lang="ru-RU" altLang="ru-RU" sz="2400" b="1">
                <a:solidFill>
                  <a:srgbClr val="FF0000"/>
                </a:solidFill>
                <a:latin typeface="Constantia" panose="02030602050306030303" pitchFamily="18" charset="0"/>
                <a:cs typeface="Times New Roman" panose="02020603050405020304" pitchFamily="18" charset="0"/>
                <a:sym typeface="Times New Roman" panose="02020603050405020304" pitchFamily="18" charset="0"/>
              </a:rPr>
              <a:t>Әсер  және  кері  әсер  заңы  (Ньютонның  III заңы)</a:t>
            </a:r>
            <a:r>
              <a:rPr lang="ru-RU" altLang="ru-RU" sz="2400" b="1">
                <a:solidFill>
                  <a:srgbClr val="000000"/>
                </a:solidFill>
                <a:latin typeface="Constantia" panose="02030602050306030303" pitchFamily="18" charset="0"/>
                <a:cs typeface="Times New Roman" panose="02020603050405020304" pitchFamily="18" charset="0"/>
                <a:sym typeface="Times New Roman" panose="02020603050405020304" pitchFamily="18" charset="0"/>
              </a:rPr>
              <a:t> </a:t>
            </a:r>
            <a:r>
              <a:rPr lang="ru-RU" altLang="ru-RU" sz="2400">
                <a:solidFill>
                  <a:srgbClr val="000000"/>
                </a:solidFill>
                <a:latin typeface="Constantia" panose="02030602050306030303" pitchFamily="18" charset="0"/>
                <a:cs typeface="Times New Roman" panose="02020603050405020304" pitchFamily="18" charset="0"/>
                <a:sym typeface="Times New Roman" panose="02020603050405020304" pitchFamily="18" charset="0"/>
              </a:rPr>
              <a:t>– </a:t>
            </a:r>
            <a:r>
              <a:rPr lang="ru-RU" altLang="ru-RU" sz="2400" b="1">
                <a:solidFill>
                  <a:schemeClr val="accent1"/>
                </a:solidFill>
                <a:latin typeface="Constantia" panose="02030602050306030303" pitchFamily="18" charset="0"/>
                <a:cs typeface="Times New Roman" panose="02020603050405020304" pitchFamily="18" charset="0"/>
                <a:sym typeface="Times New Roman" panose="02020603050405020304" pitchFamily="18" charset="0"/>
              </a:rPr>
              <a:t>Екі материялық нүктенің өзара әсерлесу күштерінің шамалары бір-бірне тең бір түзудің бойымен қарама-қарсы бағытталған</a:t>
            </a:r>
            <a:r>
              <a:rPr lang="ru-RU" altLang="ru-RU" sz="2400">
                <a:solidFill>
                  <a:schemeClr val="accent1"/>
                </a:solidFill>
                <a:latin typeface="Constantia" panose="02030602050306030303" pitchFamily="18" charset="0"/>
                <a:cs typeface="Times New Roman" panose="02020603050405020304" pitchFamily="18" charset="0"/>
                <a:sym typeface="Times New Roman" panose="02020603050405020304" pitchFamily="18" charset="0"/>
              </a:rPr>
              <a:t>:</a:t>
            </a:r>
          </a:p>
          <a:p>
            <a:pPr algn="just">
              <a:spcBef>
                <a:spcPct val="0"/>
              </a:spcBef>
              <a:buFontTx/>
              <a:buNone/>
            </a:pPr>
            <a:endParaRPr lang="ru-RU" altLang="ru-RU" sz="1000">
              <a:solidFill>
                <a:srgbClr val="000000"/>
              </a:solidFill>
              <a:latin typeface="Constantia" panose="02030602050306030303" pitchFamily="18" charset="0"/>
              <a:cs typeface="Arial" panose="020B0604020202020204" pitchFamily="34" charset="0"/>
              <a:sym typeface="Arial" panose="020B0604020202020204" pitchFamily="34" charset="0"/>
            </a:endParaRPr>
          </a:p>
        </p:txBody>
      </p:sp>
      <p:pic>
        <p:nvPicPr>
          <p:cNvPr id="34819" name="Google Shape;110;p15">
            <a:extLst>
              <a:ext uri="{FF2B5EF4-FFF2-40B4-BE49-F238E27FC236}">
                <a16:creationId xmlns:a16="http://schemas.microsoft.com/office/drawing/2014/main" id="{662F85BB-C631-4FBD-9B73-F1C4DBB21A3D}"/>
              </a:ext>
            </a:extLst>
          </p:cNvPr>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2225" y="2297113"/>
            <a:ext cx="1223963" cy="43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4820" name="Google Shape;111;p15">
            <a:extLst>
              <a:ext uri="{FF2B5EF4-FFF2-40B4-BE49-F238E27FC236}">
                <a16:creationId xmlns:a16="http://schemas.microsoft.com/office/drawing/2014/main" id="{C52E8884-9125-42AE-B5C1-3614A17519C2}"/>
              </a:ext>
            </a:extLst>
          </p:cNvPr>
          <p:cNvGrpSpPr>
            <a:grpSpLocks/>
          </p:cNvGrpSpPr>
          <p:nvPr/>
        </p:nvGrpSpPr>
        <p:grpSpPr bwMode="auto">
          <a:xfrm>
            <a:off x="2484438" y="2205038"/>
            <a:ext cx="3171825" cy="808037"/>
            <a:chOff x="722" y="3248"/>
            <a:chExt cx="1300" cy="243"/>
          </a:xfrm>
        </p:grpSpPr>
        <p:sp>
          <p:nvSpPr>
            <p:cNvPr id="34825" name="Google Shape;112;p15">
              <a:extLst>
                <a:ext uri="{FF2B5EF4-FFF2-40B4-BE49-F238E27FC236}">
                  <a16:creationId xmlns:a16="http://schemas.microsoft.com/office/drawing/2014/main" id="{4C7C5652-9DEF-469C-B61D-9A8E7BF54BFF}"/>
                </a:ext>
              </a:extLst>
            </p:cNvPr>
            <p:cNvSpPr>
              <a:spLocks noChangeArrowheads="1"/>
            </p:cNvSpPr>
            <p:nvPr/>
          </p:nvSpPr>
          <p:spPr bwMode="auto">
            <a:xfrm>
              <a:off x="876" y="3390"/>
              <a:ext cx="96" cy="96"/>
            </a:xfrm>
            <a:prstGeom prst="ellipse">
              <a:avLst/>
            </a:prstGeom>
            <a:solidFill>
              <a:srgbClr val="FFCC99"/>
            </a:solidFill>
            <a:ln w="9525">
              <a:solidFill>
                <a:schemeClr val="tx1"/>
              </a:solidFill>
              <a:round/>
              <a:headEnd type="none" w="sm" len="sm"/>
              <a:tailEnd type="none" w="sm" len="sm"/>
            </a:ln>
          </p:spPr>
          <p:txBody>
            <a:bodyPr lIns="91425" tIns="45700" rIns="91425" bIns="4570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ru-RU" altLang="ru-RU" sz="1800">
                <a:solidFill>
                  <a:srgbClr val="000000"/>
                </a:solidFill>
                <a:latin typeface="Constantia" panose="02030602050306030303" pitchFamily="18" charset="0"/>
                <a:cs typeface="Calibri" panose="020F0502020204030204" pitchFamily="34" charset="0"/>
                <a:sym typeface="Calibri" panose="020F0502020204030204" pitchFamily="34" charset="0"/>
              </a:endParaRPr>
            </a:p>
          </p:txBody>
        </p:sp>
        <p:sp>
          <p:nvSpPr>
            <p:cNvPr id="34826" name="Google Shape;113;p15">
              <a:extLst>
                <a:ext uri="{FF2B5EF4-FFF2-40B4-BE49-F238E27FC236}">
                  <a16:creationId xmlns:a16="http://schemas.microsoft.com/office/drawing/2014/main" id="{82AA3152-AB1E-4E25-B7FB-CFEC5738AA13}"/>
                </a:ext>
              </a:extLst>
            </p:cNvPr>
            <p:cNvSpPr>
              <a:spLocks noChangeArrowheads="1"/>
            </p:cNvSpPr>
            <p:nvPr/>
          </p:nvSpPr>
          <p:spPr bwMode="auto">
            <a:xfrm>
              <a:off x="978" y="3396"/>
              <a:ext cx="312" cy="84"/>
            </a:xfrm>
            <a:prstGeom prst="rightArrow">
              <a:avLst>
                <a:gd name="adj1" fmla="val 50000"/>
                <a:gd name="adj2" fmla="val 92857"/>
              </a:avLst>
            </a:prstGeom>
            <a:solidFill>
              <a:srgbClr val="FF0000"/>
            </a:solidFill>
            <a:ln w="9525">
              <a:solidFill>
                <a:schemeClr val="tx1"/>
              </a:solidFill>
              <a:miter lim="800000"/>
              <a:headEnd type="none" w="sm" len="sm"/>
              <a:tailEnd type="none" w="sm" len="sm"/>
            </a:ln>
          </p:spPr>
          <p:txBody>
            <a:bodyPr lIns="91425" tIns="45700" rIns="91425" bIns="4570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ru-RU" altLang="ru-RU" sz="1800">
                <a:solidFill>
                  <a:srgbClr val="000000"/>
                </a:solidFill>
                <a:latin typeface="Constantia" panose="02030602050306030303" pitchFamily="18" charset="0"/>
                <a:cs typeface="Calibri" panose="020F0502020204030204" pitchFamily="34" charset="0"/>
                <a:sym typeface="Calibri" panose="020F0502020204030204" pitchFamily="34" charset="0"/>
              </a:endParaRPr>
            </a:p>
          </p:txBody>
        </p:sp>
        <p:sp>
          <p:nvSpPr>
            <p:cNvPr id="34827" name="Google Shape;114;p15">
              <a:extLst>
                <a:ext uri="{FF2B5EF4-FFF2-40B4-BE49-F238E27FC236}">
                  <a16:creationId xmlns:a16="http://schemas.microsoft.com/office/drawing/2014/main" id="{82EB47AA-ECF4-44CB-8C39-8B45B1A6B8C2}"/>
                </a:ext>
              </a:extLst>
            </p:cNvPr>
            <p:cNvSpPr>
              <a:spLocks noChangeArrowheads="1"/>
            </p:cNvSpPr>
            <p:nvPr/>
          </p:nvSpPr>
          <p:spPr bwMode="auto">
            <a:xfrm flipH="1">
              <a:off x="1667" y="3389"/>
              <a:ext cx="96" cy="96"/>
            </a:xfrm>
            <a:prstGeom prst="ellipse">
              <a:avLst/>
            </a:prstGeom>
            <a:solidFill>
              <a:srgbClr val="FFCC99"/>
            </a:solidFill>
            <a:ln w="9525">
              <a:solidFill>
                <a:schemeClr val="tx1"/>
              </a:solidFill>
              <a:round/>
              <a:headEnd type="none" w="sm" len="sm"/>
              <a:tailEnd type="none" w="sm" len="sm"/>
            </a:ln>
          </p:spPr>
          <p:txBody>
            <a:bodyPr lIns="91425" tIns="45700" rIns="91425" bIns="4570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ru-RU" altLang="ru-RU" sz="1800">
                <a:solidFill>
                  <a:srgbClr val="000000"/>
                </a:solidFill>
                <a:latin typeface="Constantia" panose="02030602050306030303" pitchFamily="18" charset="0"/>
                <a:cs typeface="Calibri" panose="020F0502020204030204" pitchFamily="34" charset="0"/>
                <a:sym typeface="Calibri" panose="020F0502020204030204" pitchFamily="34" charset="0"/>
              </a:endParaRPr>
            </a:p>
          </p:txBody>
        </p:sp>
        <p:sp>
          <p:nvSpPr>
            <p:cNvPr id="34828" name="Google Shape;115;p15">
              <a:extLst>
                <a:ext uri="{FF2B5EF4-FFF2-40B4-BE49-F238E27FC236}">
                  <a16:creationId xmlns:a16="http://schemas.microsoft.com/office/drawing/2014/main" id="{042083B3-D829-4F65-89EE-1672E04A1E8D}"/>
                </a:ext>
              </a:extLst>
            </p:cNvPr>
            <p:cNvSpPr>
              <a:spLocks noChangeArrowheads="1"/>
            </p:cNvSpPr>
            <p:nvPr/>
          </p:nvSpPr>
          <p:spPr bwMode="auto">
            <a:xfrm flipH="1">
              <a:off x="1355" y="3395"/>
              <a:ext cx="312" cy="84"/>
            </a:xfrm>
            <a:prstGeom prst="rightArrow">
              <a:avLst>
                <a:gd name="adj1" fmla="val 50000"/>
                <a:gd name="adj2" fmla="val 92857"/>
              </a:avLst>
            </a:prstGeom>
            <a:solidFill>
              <a:srgbClr val="FF0000"/>
            </a:solidFill>
            <a:ln w="9525">
              <a:solidFill>
                <a:schemeClr val="tx1"/>
              </a:solidFill>
              <a:miter lim="800000"/>
              <a:headEnd type="none" w="sm" len="sm"/>
              <a:tailEnd type="none" w="sm" len="sm"/>
            </a:ln>
          </p:spPr>
          <p:txBody>
            <a:bodyPr lIns="91425" tIns="45700" rIns="91425" bIns="4570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ru-RU" altLang="ru-RU" sz="1800">
                <a:solidFill>
                  <a:srgbClr val="000000"/>
                </a:solidFill>
                <a:latin typeface="Constantia" panose="02030602050306030303" pitchFamily="18" charset="0"/>
                <a:cs typeface="Calibri" panose="020F0502020204030204" pitchFamily="34" charset="0"/>
                <a:sym typeface="Calibri" panose="020F0502020204030204" pitchFamily="34" charset="0"/>
              </a:endParaRPr>
            </a:p>
          </p:txBody>
        </p:sp>
        <p:cxnSp>
          <p:nvCxnSpPr>
            <p:cNvPr id="34829" name="Google Shape;116;p15">
              <a:extLst>
                <a:ext uri="{FF2B5EF4-FFF2-40B4-BE49-F238E27FC236}">
                  <a16:creationId xmlns:a16="http://schemas.microsoft.com/office/drawing/2014/main" id="{FFC513D3-0969-4964-BEB9-60601BD308AE}"/>
                </a:ext>
              </a:extLst>
            </p:cNvPr>
            <p:cNvCxnSpPr>
              <a:cxnSpLocks noChangeShapeType="1"/>
            </p:cNvCxnSpPr>
            <p:nvPr/>
          </p:nvCxnSpPr>
          <p:spPr bwMode="auto">
            <a:xfrm>
              <a:off x="900" y="3438"/>
              <a:ext cx="816" cy="0"/>
            </a:xfrm>
            <a:prstGeom prst="straightConnector1">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cxnSp>
        <p:pic>
          <p:nvPicPr>
            <p:cNvPr id="34830" name="Google Shape;117;p15">
              <a:extLst>
                <a:ext uri="{FF2B5EF4-FFF2-40B4-BE49-F238E27FC236}">
                  <a16:creationId xmlns:a16="http://schemas.microsoft.com/office/drawing/2014/main" id="{A8F61F3B-4FC7-4458-A906-DB2363ABE1CB}"/>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9" y="3255"/>
              <a:ext cx="152"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31" name="Google Shape;118;p15">
              <a:extLst>
                <a:ext uri="{FF2B5EF4-FFF2-40B4-BE49-F238E27FC236}">
                  <a16:creationId xmlns:a16="http://schemas.microsoft.com/office/drawing/2014/main" id="{7063A532-E364-4333-8C7B-94A70CBAF0F3}"/>
                </a:ext>
              </a:extLst>
            </p:cNvPr>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 y="3248"/>
              <a:ext cx="152"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32" name="Google Shape;119;p15">
              <a:extLst>
                <a:ext uri="{FF2B5EF4-FFF2-40B4-BE49-F238E27FC236}">
                  <a16:creationId xmlns:a16="http://schemas.microsoft.com/office/drawing/2014/main" id="{25A89C53-0322-4D3C-AC8C-1FD1FFBA1DA0}"/>
                </a:ext>
              </a:extLst>
            </p:cNvPr>
            <p:cNvSpPr txBox="1">
              <a:spLocks noChangeArrowheads="1"/>
            </p:cNvSpPr>
            <p:nvPr/>
          </p:nvSpPr>
          <p:spPr bwMode="auto">
            <a:xfrm>
              <a:off x="722" y="3399"/>
              <a:ext cx="214" cy="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ru-RU" altLang="ru-RU" sz="1400" i="1">
                  <a:solidFill>
                    <a:srgbClr val="000000"/>
                  </a:solidFill>
                  <a:latin typeface="Constantia" panose="02030602050306030303" pitchFamily="18" charset="0"/>
                  <a:cs typeface="Arial" panose="020B0604020202020204" pitchFamily="34" charset="0"/>
                  <a:sym typeface="Arial" panose="020B0604020202020204" pitchFamily="34" charset="0"/>
                </a:rPr>
                <a:t>m</a:t>
              </a:r>
              <a:r>
                <a:rPr lang="ru-RU" altLang="ru-RU" sz="1400" baseline="-25000">
                  <a:solidFill>
                    <a:srgbClr val="000000"/>
                  </a:solidFill>
                  <a:latin typeface="Constantia" panose="02030602050306030303" pitchFamily="18" charset="0"/>
                  <a:cs typeface="Arial" panose="020B0604020202020204" pitchFamily="34" charset="0"/>
                  <a:sym typeface="Arial" panose="020B0604020202020204" pitchFamily="34" charset="0"/>
                </a:rPr>
                <a:t>1</a:t>
              </a:r>
            </a:p>
          </p:txBody>
        </p:sp>
        <p:sp>
          <p:nvSpPr>
            <p:cNvPr id="34833" name="Google Shape;120;p15">
              <a:extLst>
                <a:ext uri="{FF2B5EF4-FFF2-40B4-BE49-F238E27FC236}">
                  <a16:creationId xmlns:a16="http://schemas.microsoft.com/office/drawing/2014/main" id="{D8D31260-53AD-4E53-9F02-CCF3403A0381}"/>
                </a:ext>
              </a:extLst>
            </p:cNvPr>
            <p:cNvSpPr txBox="1">
              <a:spLocks noChangeArrowheads="1"/>
            </p:cNvSpPr>
            <p:nvPr/>
          </p:nvSpPr>
          <p:spPr bwMode="auto">
            <a:xfrm>
              <a:off x="1784" y="3399"/>
              <a:ext cx="238" cy="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ru-RU" altLang="ru-RU" sz="1400" i="1">
                  <a:solidFill>
                    <a:srgbClr val="000000"/>
                  </a:solidFill>
                  <a:latin typeface="Constantia" panose="02030602050306030303" pitchFamily="18" charset="0"/>
                  <a:cs typeface="Arial" panose="020B0604020202020204" pitchFamily="34" charset="0"/>
                  <a:sym typeface="Arial" panose="020B0604020202020204" pitchFamily="34" charset="0"/>
                </a:rPr>
                <a:t>m</a:t>
              </a:r>
              <a:r>
                <a:rPr lang="ru-RU" altLang="ru-RU" sz="1400" baseline="-25000">
                  <a:solidFill>
                    <a:srgbClr val="000000"/>
                  </a:solidFill>
                  <a:latin typeface="Constantia" panose="02030602050306030303" pitchFamily="18" charset="0"/>
                  <a:cs typeface="Arial" panose="020B0604020202020204" pitchFamily="34" charset="0"/>
                  <a:sym typeface="Arial" panose="020B0604020202020204" pitchFamily="34" charset="0"/>
                </a:rPr>
                <a:t>2</a:t>
              </a:r>
            </a:p>
          </p:txBody>
        </p:sp>
      </p:grpSp>
      <p:sp>
        <p:nvSpPr>
          <p:cNvPr id="14" name="Google Shape;121;p15">
            <a:extLst>
              <a:ext uri="{FF2B5EF4-FFF2-40B4-BE49-F238E27FC236}">
                <a16:creationId xmlns:a16="http://schemas.microsoft.com/office/drawing/2014/main" id="{003C3225-01E7-48C5-A1C3-DAA55913395B}"/>
              </a:ext>
            </a:extLst>
          </p:cNvPr>
          <p:cNvSpPr txBox="1">
            <a:spLocks noChangeArrowheads="1"/>
          </p:cNvSpPr>
          <p:nvPr/>
        </p:nvSpPr>
        <p:spPr bwMode="auto">
          <a:xfrm>
            <a:off x="250825" y="3478213"/>
            <a:ext cx="8713788"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ru-RU" altLang="ru-RU" sz="1600" b="1">
                <a:solidFill>
                  <a:srgbClr val="FF0000"/>
                </a:solidFill>
                <a:latin typeface="Constantia" panose="02030602050306030303" pitchFamily="18" charset="0"/>
                <a:cs typeface="Times New Roman" panose="02020603050405020304" pitchFamily="18" charset="0"/>
                <a:sym typeface="Times New Roman" panose="02020603050405020304" pitchFamily="18" charset="0"/>
              </a:rPr>
              <a:t>■     </a:t>
            </a:r>
            <a:r>
              <a:rPr lang="ru-RU" altLang="ru-RU" sz="2400" b="1">
                <a:solidFill>
                  <a:srgbClr val="FF0000"/>
                </a:solidFill>
                <a:latin typeface="Constantia" panose="02030602050306030303" pitchFamily="18" charset="0"/>
                <a:cs typeface="Times New Roman" panose="02020603050405020304" pitchFamily="18" charset="0"/>
                <a:sym typeface="Times New Roman" panose="02020603050405020304" pitchFamily="18" charset="0"/>
              </a:rPr>
              <a:t>Күш әсерінің тәуелсіздігі туралы заң</a:t>
            </a:r>
            <a:r>
              <a:rPr lang="ru-RU" altLang="ru-RU" sz="2400" b="1">
                <a:solidFill>
                  <a:srgbClr val="000000"/>
                </a:solidFill>
                <a:latin typeface="Constantia" panose="02030602050306030303" pitchFamily="18" charset="0"/>
                <a:cs typeface="Times New Roman" panose="02020603050405020304" pitchFamily="18" charset="0"/>
                <a:sym typeface="Times New Roman" panose="02020603050405020304" pitchFamily="18" charset="0"/>
              </a:rPr>
              <a:t> </a:t>
            </a:r>
            <a:r>
              <a:rPr lang="ru-RU" altLang="ru-RU" sz="2400">
                <a:solidFill>
                  <a:srgbClr val="000000"/>
                </a:solidFill>
                <a:latin typeface="Constantia" panose="02030602050306030303" pitchFamily="18" charset="0"/>
                <a:cs typeface="Times New Roman" panose="02020603050405020304" pitchFamily="18" charset="0"/>
                <a:sym typeface="Times New Roman" panose="02020603050405020304" pitchFamily="18" charset="0"/>
              </a:rPr>
              <a:t>– </a:t>
            </a:r>
            <a:r>
              <a:rPr lang="ru-RU" altLang="ru-RU" sz="2400" b="1">
                <a:solidFill>
                  <a:schemeClr val="accent1"/>
                </a:solidFill>
                <a:latin typeface="Constantia" panose="02030602050306030303" pitchFamily="18" charset="0"/>
                <a:cs typeface="Times New Roman" panose="02020603050405020304" pitchFamily="18" charset="0"/>
                <a:sym typeface="Times New Roman" panose="02020603050405020304" pitchFamily="18" charset="0"/>
              </a:rPr>
              <a:t>Егер материялық нүктеге бір мезгілде бірнеше күш әсер етсе, онда нүкте үдеуі әсер ететін күштердің әрқайсысының нүктеге беретін үдеулерінің геометриялық қосындысына тең:</a:t>
            </a:r>
            <a:r>
              <a:rPr lang="ru-RU" altLang="ru-RU" sz="2400">
                <a:solidFill>
                  <a:srgbClr val="000000"/>
                </a:solidFill>
                <a:latin typeface="Constantia" panose="02030602050306030303" pitchFamily="18" charset="0"/>
                <a:cs typeface="Times New Roman" panose="02020603050405020304" pitchFamily="18" charset="0"/>
                <a:sym typeface="Times New Roman" panose="02020603050405020304" pitchFamily="18" charset="0"/>
              </a:rPr>
              <a:t>	</a:t>
            </a:r>
            <a:r>
              <a:rPr lang="ru-RU" altLang="ru-RU" sz="1600">
                <a:solidFill>
                  <a:srgbClr val="000000"/>
                </a:solidFill>
                <a:latin typeface="Constantia" panose="02030602050306030303" pitchFamily="18" charset="0"/>
                <a:cs typeface="Times New Roman" panose="02020603050405020304" pitchFamily="18" charset="0"/>
                <a:sym typeface="Times New Roman" panose="02020603050405020304" pitchFamily="18" charset="0"/>
              </a:rPr>
              <a:t>		              </a:t>
            </a:r>
            <a:endParaRPr lang="ru-RU" altLang="ru-RU" sz="1800">
              <a:latin typeface="Constantia" panose="02030602050306030303" pitchFamily="18" charset="0"/>
            </a:endParaRPr>
          </a:p>
        </p:txBody>
      </p:sp>
      <p:pic>
        <p:nvPicPr>
          <p:cNvPr id="34822" name="Google Shape;122;p15">
            <a:extLst>
              <a:ext uri="{FF2B5EF4-FFF2-40B4-BE49-F238E27FC236}">
                <a16:creationId xmlns:a16="http://schemas.microsoft.com/office/drawing/2014/main" id="{2E0FE04F-B998-43F7-9C01-8ADE4E45DF84}"/>
              </a:ext>
            </a:extLst>
          </p:cNvPr>
          <p:cNvPicPr preferRelativeResize="0">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9250" y="5665788"/>
            <a:ext cx="3708400"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3" name="Google Shape;123;p15">
            <a:extLst>
              <a:ext uri="{FF2B5EF4-FFF2-40B4-BE49-F238E27FC236}">
                <a16:creationId xmlns:a16="http://schemas.microsoft.com/office/drawing/2014/main" id="{FBA2889E-B182-4AAA-8BA1-DDD451692218}"/>
              </a:ext>
            </a:extLst>
          </p:cNvPr>
          <p:cNvSpPr txBox="1">
            <a:spLocks noChangeArrowheads="1"/>
          </p:cNvSpPr>
          <p:nvPr/>
        </p:nvSpPr>
        <p:spPr bwMode="auto">
          <a:xfrm>
            <a:off x="4237038" y="5665788"/>
            <a:ext cx="11017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ru-RU" altLang="ru-RU" sz="2000">
                <a:solidFill>
                  <a:srgbClr val="000000"/>
                </a:solidFill>
                <a:latin typeface="Constantia" panose="02030602050306030303" pitchFamily="18" charset="0"/>
                <a:cs typeface="Times New Roman" panose="02020603050405020304" pitchFamily="18" charset="0"/>
                <a:sym typeface="Times New Roman" panose="02020603050405020304" pitchFamily="18" charset="0"/>
              </a:rPr>
              <a:t>немесе</a:t>
            </a:r>
          </a:p>
        </p:txBody>
      </p:sp>
      <p:pic>
        <p:nvPicPr>
          <p:cNvPr id="34824" name="Google Shape;124;p15">
            <a:extLst>
              <a:ext uri="{FF2B5EF4-FFF2-40B4-BE49-F238E27FC236}">
                <a16:creationId xmlns:a16="http://schemas.microsoft.com/office/drawing/2014/main" id="{7617797F-4D03-4963-BC7A-A11C0DCF2D54}"/>
              </a:ext>
            </a:extLst>
          </p:cNvPr>
          <p:cNvPicPr preferRelativeResize="0">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16538" y="5575300"/>
            <a:ext cx="3384550" cy="44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EE7FB6F8-0032-4E2D-80FE-CF4842D562D4}"/>
                  </a:ext>
                </a:extLst>
              </p:cNvPr>
              <p:cNvSpPr txBox="1"/>
              <p:nvPr/>
            </p:nvSpPr>
            <p:spPr>
              <a:xfrm>
                <a:off x="611560" y="457545"/>
                <a:ext cx="8136904" cy="5942909"/>
              </a:xfrm>
              <a:prstGeom prst="rect">
                <a:avLst/>
              </a:prstGeom>
              <a:noFill/>
            </p:spPr>
            <p:txBody>
              <a:bodyPr wrap="square">
                <a:spAutoFit/>
              </a:bodyPr>
              <a:lstStyle/>
              <a:p>
                <a:pPr indent="288290" algn="just"/>
                <a:r>
                  <a:rPr lang="en-US" sz="1800" i="1" dirty="0" err="1">
                    <a:effectLst/>
                    <a:latin typeface="Constantia" panose="02030602050306030303" pitchFamily="18" charset="0"/>
                    <a:ea typeface="Times New Roman" panose="02020603050405020304" pitchFamily="18" charset="0"/>
                  </a:rPr>
                  <a:t>Ньютонның</a:t>
                </a:r>
                <a:r>
                  <a:rPr lang="en-US" sz="1800" i="1" dirty="0">
                    <a:effectLst/>
                    <a:latin typeface="Constantia" panose="02030602050306030303" pitchFamily="18" charset="0"/>
                    <a:ea typeface="Times New Roman" panose="02020603050405020304" pitchFamily="18" charset="0"/>
                  </a:rPr>
                  <a:t> </a:t>
                </a:r>
                <a:r>
                  <a:rPr lang="en-US" sz="1800" i="1" dirty="0" err="1">
                    <a:effectLst/>
                    <a:latin typeface="Constantia" panose="02030602050306030303" pitchFamily="18" charset="0"/>
                    <a:ea typeface="Times New Roman" panose="02020603050405020304" pitchFamily="18" charset="0"/>
                  </a:rPr>
                  <a:t>бірінші</a:t>
                </a:r>
                <a:r>
                  <a:rPr lang="en-US" sz="1800" i="1" dirty="0">
                    <a:effectLst/>
                    <a:latin typeface="Constantia" panose="02030602050306030303" pitchFamily="18" charset="0"/>
                    <a:ea typeface="Times New Roman" panose="02020603050405020304" pitchFamily="18" charset="0"/>
                  </a:rPr>
                  <a:t> </a:t>
                </a:r>
                <a:r>
                  <a:rPr lang="en-US" sz="1800" i="1" dirty="0" err="1">
                    <a:effectLst/>
                    <a:latin typeface="Constantia" panose="02030602050306030303" pitchFamily="18" charset="0"/>
                    <a:ea typeface="Times New Roman" panose="02020603050405020304" pitchFamily="18" charset="0"/>
                  </a:rPr>
                  <a:t>заңы</a:t>
                </a:r>
                <a:r>
                  <a:rPr lang="en-US" sz="1800" i="1" dirty="0">
                    <a:effectLst/>
                    <a:latin typeface="Constantia" panose="02030602050306030303" pitchFamily="18" charset="0"/>
                    <a:ea typeface="Times New Roman" panose="02020603050405020304" pitchFamily="18" charset="0"/>
                  </a:rPr>
                  <a:t> (</a:t>
                </a:r>
                <a:r>
                  <a:rPr lang="en-US" sz="1800" i="1" dirty="0" err="1">
                    <a:effectLst/>
                    <a:latin typeface="Constantia" panose="02030602050306030303" pitchFamily="18" charset="0"/>
                    <a:ea typeface="Times New Roman" panose="02020603050405020304" pitchFamily="18" charset="0"/>
                  </a:rPr>
                  <a:t>инерция</a:t>
                </a:r>
                <a:r>
                  <a:rPr lang="en-US" sz="1800" i="1" dirty="0">
                    <a:effectLst/>
                    <a:latin typeface="Constantia" panose="02030602050306030303" pitchFamily="18" charset="0"/>
                    <a:ea typeface="Times New Roman" panose="02020603050405020304" pitchFamily="18" charset="0"/>
                  </a:rPr>
                  <a:t> </a:t>
                </a:r>
                <a:r>
                  <a:rPr lang="en-US" sz="1800" i="1" dirty="0" err="1">
                    <a:effectLst/>
                    <a:latin typeface="Constantia" panose="02030602050306030303" pitchFamily="18" charset="0"/>
                    <a:ea typeface="Times New Roman" panose="02020603050405020304" pitchFamily="18" charset="0"/>
                  </a:rPr>
                  <a:t>заңы</a:t>
                </a:r>
                <a:r>
                  <a:rPr lang="en-US" sz="1800" i="1" dirty="0">
                    <a:effectLst/>
                    <a:latin typeface="Constantia" panose="02030602050306030303" pitchFamily="18" charset="0"/>
                    <a:ea typeface="Times New Roman" panose="02020603050405020304" pitchFamily="18" charset="0"/>
                  </a:rPr>
                  <a:t>).</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Егер</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материалдық</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нүктеге</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сырттан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ешбір</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күш</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әсер</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етпесе</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немесе</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әсер</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ететін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күштер</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жүйесі</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нөлге</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парапар</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болса</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онда</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нүкте</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тыныштық</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күйде</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немесе</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бірқалыпты</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түзу</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сызықты</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қозғалыста</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болады</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Нүктенің</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күштің</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әсерінсіз</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қозғалуы</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екпінмен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инерциямен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қозғалу</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деп</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аталады</a:t>
                </a:r>
                <a:r>
                  <a:rPr lang="en-US" sz="1800" dirty="0">
                    <a:effectLst/>
                    <a:latin typeface="Constantia" panose="02030602050306030303" pitchFamily="18" charset="0"/>
                    <a:ea typeface="Times New Roman" panose="02020603050405020304" pitchFamily="18" charset="0"/>
                  </a:rPr>
                  <a:t>.</a:t>
                </a:r>
                <a:endParaRPr lang="ru-RU" sz="1100" dirty="0">
                  <a:effectLst/>
                  <a:latin typeface="Constantia" panose="02030602050306030303" pitchFamily="18" charset="0"/>
                  <a:ea typeface="Times New Roman" panose="02020603050405020304" pitchFamily="18" charset="0"/>
                </a:endParaRPr>
              </a:p>
              <a:p>
                <a:pPr indent="288290" algn="just"/>
                <a:r>
                  <a:rPr lang="en-US" sz="1800" dirty="0" err="1">
                    <a:effectLst/>
                    <a:latin typeface="Constantia" panose="02030602050306030303" pitchFamily="18" charset="0"/>
                    <a:ea typeface="Times New Roman" panose="02020603050405020304" pitchFamily="18" charset="0"/>
                  </a:rPr>
                  <a:t>Инерция</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заңы</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материяның</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әрқашан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қозғалыста</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болатындығын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көрсетеді</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Галилей</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осы</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заңды</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ашқаннан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кейін</a:t>
                </a:r>
                <a:r>
                  <a:rPr lang="en-US" sz="1800" dirty="0">
                    <a:effectLst/>
                    <a:latin typeface="Constantia" panose="02030602050306030303" pitchFamily="18" charset="0"/>
                    <a:ea typeface="Times New Roman" panose="02020603050405020304" pitchFamily="18" charset="0"/>
                  </a:rPr>
                  <a:t> (1687) </a:t>
                </a:r>
                <a:r>
                  <a:rPr lang="en-US" sz="1800" dirty="0" err="1">
                    <a:effectLst/>
                    <a:latin typeface="Constantia" panose="02030602050306030303" pitchFamily="18" charset="0"/>
                    <a:ea typeface="Times New Roman" panose="02020603050405020304" pitchFamily="18" charset="0"/>
                  </a:rPr>
                  <a:t>ғана</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Аристотель</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заманында</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қалыптасқан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дене</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тек</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күштің</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әсерінен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ғана</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қозғалады</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деген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көзқарас</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жойылып</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динамика</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ғылым</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ретінде</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дамуға</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мүмкіндік</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алғандығын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айта</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кету</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керек</a:t>
                </a:r>
                <a:r>
                  <a:rPr lang="en-US" sz="1800" dirty="0">
                    <a:effectLst/>
                    <a:latin typeface="Constantia" panose="02030602050306030303" pitchFamily="18" charset="0"/>
                    <a:ea typeface="Times New Roman" panose="02020603050405020304" pitchFamily="18" charset="0"/>
                  </a:rPr>
                  <a:t>.  </a:t>
                </a:r>
                <a:endParaRPr lang="ru-RU" sz="1100" dirty="0">
                  <a:effectLst/>
                  <a:latin typeface="Constantia" panose="02030602050306030303" pitchFamily="18" charset="0"/>
                  <a:ea typeface="Times New Roman" panose="02020603050405020304" pitchFamily="18" charset="0"/>
                </a:endParaRPr>
              </a:p>
              <a:p>
                <a:pPr indent="288290" algn="just"/>
                <a:r>
                  <a:rPr lang="en-US" sz="1800" dirty="0" err="1">
                    <a:effectLst/>
                    <a:latin typeface="Constantia" panose="02030602050306030303" pitchFamily="18" charset="0"/>
                    <a:ea typeface="Times New Roman" panose="02020603050405020304" pitchFamily="18" charset="0"/>
                  </a:rPr>
                  <a:t>Ньютонның</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бірінші</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заңы</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орындалатын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санақ</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жүйелері</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инерциалдық</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санақ</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жүйелері</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деп</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аталады</a:t>
                </a:r>
                <a:r>
                  <a:rPr lang="en-US" sz="1800" dirty="0">
                    <a:effectLst/>
                    <a:latin typeface="Constantia" panose="02030602050306030303" pitchFamily="18" charset="0"/>
                    <a:ea typeface="Times New Roman" panose="02020603050405020304" pitchFamily="18" charset="0"/>
                  </a:rPr>
                  <a:t>. </a:t>
                </a:r>
                <a:endParaRPr lang="ru-RU" sz="1100" dirty="0">
                  <a:effectLst/>
                  <a:latin typeface="Constantia" panose="02030602050306030303" pitchFamily="18" charset="0"/>
                  <a:ea typeface="Times New Roman" panose="02020603050405020304" pitchFamily="18" charset="0"/>
                </a:endParaRPr>
              </a:p>
              <a:p>
                <a:pPr indent="288290" algn="just"/>
                <a:r>
                  <a:rPr lang="en-US" sz="1800" i="1" dirty="0" err="1">
                    <a:effectLst/>
                    <a:latin typeface="Constantia" panose="02030602050306030303" pitchFamily="18" charset="0"/>
                    <a:ea typeface="Times New Roman" panose="02020603050405020304" pitchFamily="18" charset="0"/>
                  </a:rPr>
                  <a:t>Ньютонның</a:t>
                </a:r>
                <a:r>
                  <a:rPr lang="en-US" sz="1800" i="1" dirty="0">
                    <a:effectLst/>
                    <a:latin typeface="Constantia" panose="02030602050306030303" pitchFamily="18" charset="0"/>
                    <a:ea typeface="Times New Roman" panose="02020603050405020304" pitchFamily="18" charset="0"/>
                  </a:rPr>
                  <a:t> </a:t>
                </a:r>
                <a:r>
                  <a:rPr lang="en-US" sz="1800" i="1" dirty="0" err="1">
                    <a:effectLst/>
                    <a:latin typeface="Constantia" panose="02030602050306030303" pitchFamily="18" charset="0"/>
                    <a:ea typeface="Times New Roman" panose="02020603050405020304" pitchFamily="18" charset="0"/>
                  </a:rPr>
                  <a:t>екінші</a:t>
                </a:r>
                <a:r>
                  <a:rPr lang="en-US" sz="1800" i="1" dirty="0">
                    <a:effectLst/>
                    <a:latin typeface="Constantia" panose="02030602050306030303" pitchFamily="18" charset="0"/>
                    <a:ea typeface="Times New Roman" panose="02020603050405020304" pitchFamily="18" charset="0"/>
                  </a:rPr>
                  <a:t> </a:t>
                </a:r>
                <a:r>
                  <a:rPr lang="en-US" sz="1800" i="1" dirty="0" err="1">
                    <a:effectLst/>
                    <a:latin typeface="Constantia" panose="02030602050306030303" pitchFamily="18" charset="0"/>
                    <a:ea typeface="Times New Roman" panose="02020603050405020304" pitchFamily="18" charset="0"/>
                  </a:rPr>
                  <a:t>заңы</a:t>
                </a:r>
                <a:r>
                  <a:rPr lang="en-US" sz="1800" i="1" dirty="0">
                    <a:effectLst/>
                    <a:latin typeface="Constantia" panose="02030602050306030303" pitchFamily="18" charset="0"/>
                    <a:ea typeface="Times New Roman" panose="02020603050405020304" pitchFamily="18" charset="0"/>
                  </a:rPr>
                  <a:t> (</a:t>
                </a:r>
                <a:r>
                  <a:rPr lang="en-US" sz="1800" i="1" dirty="0" err="1">
                    <a:effectLst/>
                    <a:latin typeface="Constantia" panose="02030602050306030303" pitchFamily="18" charset="0"/>
                    <a:ea typeface="Times New Roman" panose="02020603050405020304" pitchFamily="18" charset="0"/>
                  </a:rPr>
                  <a:t>динамиканың</a:t>
                </a:r>
                <a:r>
                  <a:rPr lang="en-US" sz="1800" i="1" dirty="0">
                    <a:effectLst/>
                    <a:latin typeface="Constantia" panose="02030602050306030303" pitchFamily="18" charset="0"/>
                    <a:ea typeface="Times New Roman" panose="02020603050405020304" pitchFamily="18" charset="0"/>
                  </a:rPr>
                  <a:t> </a:t>
                </a:r>
                <a:r>
                  <a:rPr lang="en-US" sz="1800" i="1" dirty="0" err="1">
                    <a:effectLst/>
                    <a:latin typeface="Constantia" panose="02030602050306030303" pitchFamily="18" charset="0"/>
                    <a:ea typeface="Times New Roman" panose="02020603050405020304" pitchFamily="18" charset="0"/>
                  </a:rPr>
                  <a:t>негізгі</a:t>
                </a:r>
                <a:r>
                  <a:rPr lang="en-US" sz="1800" i="1" dirty="0">
                    <a:effectLst/>
                    <a:latin typeface="Constantia" panose="02030602050306030303" pitchFamily="18" charset="0"/>
                    <a:ea typeface="Times New Roman" panose="02020603050405020304" pitchFamily="18" charset="0"/>
                  </a:rPr>
                  <a:t> </a:t>
                </a:r>
                <a:r>
                  <a:rPr lang="en-US" sz="1800" i="1" dirty="0" err="1">
                    <a:effectLst/>
                    <a:latin typeface="Constantia" panose="02030602050306030303" pitchFamily="18" charset="0"/>
                    <a:ea typeface="Times New Roman" panose="02020603050405020304" pitchFamily="18" charset="0"/>
                  </a:rPr>
                  <a:t>заңы</a:t>
                </a:r>
                <a:r>
                  <a:rPr lang="en-US" sz="1800" i="1"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Материалдық</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нүктенің</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үдеуі</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оған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әсер</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ететін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күшке</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тура</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пропорционал</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әрі</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бағыты</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күшпен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бағыттас</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Нүктенің</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массасы</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пропорционалдық</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коэффициент</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болады</a:t>
                </a:r>
                <a:r>
                  <a:rPr lang="en-US" sz="1800" dirty="0">
                    <a:effectLst/>
                    <a:latin typeface="Constantia" panose="02030602050306030303" pitchFamily="18" charset="0"/>
                    <a:ea typeface="Times New Roman" panose="02020603050405020304" pitchFamily="18" charset="0"/>
                  </a:rPr>
                  <a:t>. </a:t>
                </a:r>
                <a:endParaRPr lang="ru-RU" sz="1100" dirty="0">
                  <a:effectLst/>
                  <a:latin typeface="Constantia" panose="02030602050306030303" pitchFamily="18" charset="0"/>
                  <a:ea typeface="Times New Roman" panose="02020603050405020304" pitchFamily="18" charset="0"/>
                </a:endParaRPr>
              </a:p>
              <a:p>
                <a:pPr indent="288290" algn="just"/>
                <a:r>
                  <a:rPr lang="en-US" sz="1800" dirty="0" err="1">
                    <a:effectLst/>
                    <a:latin typeface="Constantia" panose="02030602050306030303" pitchFamily="18" charset="0"/>
                    <a:ea typeface="Times New Roman" panose="02020603050405020304" pitchFamily="18" charset="0"/>
                  </a:rPr>
                  <a:t>Бұл</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заң</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математикалық</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түрде</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келесі</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векторлық</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өрнекпен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жазылады</a:t>
                </a:r>
                <a:r>
                  <a:rPr lang="en-US" sz="1800" dirty="0">
                    <a:effectLst/>
                    <a:latin typeface="Constantia" panose="02030602050306030303" pitchFamily="18" charset="0"/>
                    <a:ea typeface="Times New Roman" panose="02020603050405020304" pitchFamily="18" charset="0"/>
                  </a:rPr>
                  <a:t>:</a:t>
                </a:r>
                <a:endParaRPr lang="ru-RU" sz="1100" dirty="0">
                  <a:effectLst/>
                  <a:latin typeface="Constantia" panose="02030602050306030303" pitchFamily="18" charset="0"/>
                  <a:ea typeface="Times New Roman" panose="02020603050405020304" pitchFamily="18" charset="0"/>
                </a:endParaRPr>
              </a:p>
              <a:p>
                <a:pPr algn="just"/>
                <a:r>
                  <a:rPr lang="en-US" sz="1800" dirty="0">
                    <a:effectLst/>
                    <a:latin typeface="Constantia" panose="02030602050306030303" pitchFamily="18" charset="0"/>
                    <a:ea typeface="Times New Roman" panose="02020603050405020304" pitchFamily="18" charset="0"/>
                  </a:rPr>
                  <a:t> </a:t>
                </a:r>
                <a:endParaRPr lang="ru-RU" sz="1100" dirty="0">
                  <a:effectLst/>
                  <a:latin typeface="Constantia" panose="02030602050306030303" pitchFamily="18" charset="0"/>
                  <a:ea typeface="Times New Roman" panose="02020603050405020304" pitchFamily="18" charset="0"/>
                </a:endParaRPr>
              </a:p>
              <a:p>
                <a:pPr algn="r"/>
                <a14:m>
                  <m:oMath xmlns:m="http://schemas.openxmlformats.org/officeDocument/2006/math">
                    <m:acc>
                      <m:accPr>
                        <m:chr m:val="⃗"/>
                        <m:ctrlPr>
                          <a:rPr lang="ru-RU" sz="1800" i="1">
                            <a:effectLst/>
                            <a:latin typeface="Cambria Math" panose="02040503050406030204" pitchFamily="18" charset="0"/>
                            <a:ea typeface="Times New Roman" panose="02020603050405020304" pitchFamily="18" charset="0"/>
                          </a:rPr>
                        </m:ctrlPr>
                      </m:accPr>
                      <m:e>
                        <m:r>
                          <a:rPr lang="en-US" sz="1800" i="1">
                            <a:solidFill>
                              <a:srgbClr val="000000"/>
                            </a:solidFill>
                            <a:effectLst/>
                            <a:latin typeface="Cambria Math" panose="02040503050406030204" pitchFamily="18" charset="0"/>
                            <a:ea typeface="Times New Roman" panose="02020603050405020304" pitchFamily="18" charset="0"/>
                          </a:rPr>
                          <m:t>𝐹</m:t>
                        </m:r>
                      </m:e>
                    </m:acc>
                    <m:r>
                      <a:rPr lang="en-US" sz="1800" i="1">
                        <a:solidFill>
                          <a:srgbClr val="000000"/>
                        </a:solidFill>
                        <a:effectLst/>
                        <a:latin typeface="Cambria Math" panose="02040503050406030204" pitchFamily="18" charset="0"/>
                        <a:ea typeface="Times New Roman" panose="02020603050405020304" pitchFamily="18" charset="0"/>
                      </a:rPr>
                      <m:t>=</m:t>
                    </m:r>
                    <m:r>
                      <a:rPr lang="en-US" sz="1800" i="1">
                        <a:solidFill>
                          <a:srgbClr val="000000"/>
                        </a:solidFill>
                        <a:effectLst/>
                        <a:latin typeface="Cambria Math" panose="02040503050406030204" pitchFamily="18" charset="0"/>
                        <a:ea typeface="Times New Roman" panose="02020603050405020304" pitchFamily="18" charset="0"/>
                      </a:rPr>
                      <m:t>𝑚</m:t>
                    </m:r>
                    <m:acc>
                      <m:accPr>
                        <m:chr m:val="⃗"/>
                        <m:ctrlPr>
                          <a:rPr lang="ru-RU" sz="1800" i="1">
                            <a:effectLst/>
                            <a:latin typeface="Cambria Math" panose="02040503050406030204" pitchFamily="18" charset="0"/>
                            <a:ea typeface="Times New Roman" panose="02020603050405020304" pitchFamily="18" charset="0"/>
                          </a:rPr>
                        </m:ctrlPr>
                      </m:accPr>
                      <m:e>
                        <m:r>
                          <a:rPr lang="en-US" sz="1800" i="1">
                            <a:solidFill>
                              <a:srgbClr val="000000"/>
                            </a:solidFill>
                            <a:effectLst/>
                            <a:latin typeface="Cambria Math" panose="02040503050406030204" pitchFamily="18" charset="0"/>
                            <a:ea typeface="Times New Roman" panose="02020603050405020304" pitchFamily="18" charset="0"/>
                          </a:rPr>
                          <m:t>𝑎</m:t>
                        </m:r>
                      </m:e>
                    </m:acc>
                  </m:oMath>
                </a14:m>
                <a:r>
                  <a:rPr lang="en-US" sz="1800" dirty="0">
                    <a:solidFill>
                      <a:srgbClr val="000000"/>
                    </a:solidFill>
                    <a:effectLst/>
                    <a:latin typeface="Constantia" panose="02030602050306030303" pitchFamily="18" charset="0"/>
                    <a:ea typeface="Times New Roman" panose="02020603050405020304" pitchFamily="18" charset="0"/>
                  </a:rPr>
                  <a:t>. 	</a:t>
                </a:r>
                <a:r>
                  <a:rPr lang="kk-KZ" sz="1800" dirty="0">
                    <a:solidFill>
                      <a:srgbClr val="000000"/>
                    </a:solidFill>
                    <a:effectLst/>
                    <a:latin typeface="Constantia" panose="02030602050306030303" pitchFamily="18" charset="0"/>
                    <a:ea typeface="Times New Roman" panose="02020603050405020304" pitchFamily="18" charset="0"/>
                  </a:rPr>
                  <a:t>		</a:t>
                </a:r>
                <a:r>
                  <a:rPr lang="en-US" sz="1800" dirty="0">
                    <a:solidFill>
                      <a:srgbClr val="000000"/>
                    </a:solidFill>
                    <a:effectLst/>
                    <a:latin typeface="Constantia" panose="02030602050306030303" pitchFamily="18" charset="0"/>
                    <a:ea typeface="Times New Roman" panose="02020603050405020304" pitchFamily="18" charset="0"/>
                  </a:rPr>
                  <a:t>	(10.1)</a:t>
                </a:r>
                <a:endParaRPr lang="ru-RU" sz="1100" dirty="0">
                  <a:effectLst/>
                  <a:latin typeface="Constantia" panose="02030602050306030303" pitchFamily="18" charset="0"/>
                  <a:ea typeface="Times New Roman" panose="02020603050405020304" pitchFamily="18" charset="0"/>
                </a:endParaRPr>
              </a:p>
              <a:p>
                <a:pPr algn="just"/>
                <a:r>
                  <a:rPr lang="en-US" sz="1800" dirty="0">
                    <a:effectLst/>
                    <a:latin typeface="Constantia" panose="02030602050306030303" pitchFamily="18" charset="0"/>
                    <a:ea typeface="Times New Roman" panose="02020603050405020304" pitchFamily="18" charset="0"/>
                  </a:rPr>
                  <a:t> </a:t>
                </a:r>
                <a:endParaRPr lang="ru-RU" sz="1100" dirty="0">
                  <a:effectLst/>
                  <a:latin typeface="Constantia" panose="02030602050306030303" pitchFamily="18" charset="0"/>
                  <a:ea typeface="Times New Roman" panose="02020603050405020304" pitchFamily="18" charset="0"/>
                </a:endParaRPr>
              </a:p>
              <a:p>
                <a:pPr indent="288290" algn="just"/>
                <a:r>
                  <a:rPr lang="en-US" sz="1800" dirty="0">
                    <a:effectLst/>
                    <a:latin typeface="Constantia" panose="02030602050306030303" pitchFamily="18" charset="0"/>
                    <a:ea typeface="Times New Roman" panose="02020603050405020304" pitchFamily="18" charset="0"/>
                  </a:rPr>
                  <a:t>(10.1) </a:t>
                </a:r>
                <a:r>
                  <a:rPr lang="en-US" sz="1800" dirty="0" err="1">
                    <a:effectLst/>
                    <a:latin typeface="Constantia" panose="02030602050306030303" pitchFamily="18" charset="0"/>
                    <a:ea typeface="Times New Roman" panose="02020603050405020304" pitchFamily="18" charset="0"/>
                  </a:rPr>
                  <a:t>теңдеуі</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динамиканың</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негізгі</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теңдеуі</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деп</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аталады</a:t>
                </a:r>
                <a:r>
                  <a:rPr lang="en-US" sz="1800" dirty="0">
                    <a:effectLst/>
                    <a:latin typeface="Constantia" panose="02030602050306030303" pitchFamily="18" charset="0"/>
                    <a:ea typeface="Times New Roman" panose="02020603050405020304" pitchFamily="18" charset="0"/>
                  </a:rPr>
                  <a:t>. </a:t>
                </a:r>
                <a:endParaRPr lang="ru-RU" sz="1100" dirty="0">
                  <a:effectLst/>
                  <a:latin typeface="Constantia" panose="02030602050306030303" pitchFamily="18" charset="0"/>
                  <a:ea typeface="Times New Roman" panose="02020603050405020304" pitchFamily="18" charset="0"/>
                </a:endParaRPr>
              </a:p>
            </p:txBody>
          </p:sp>
        </mc:Choice>
        <mc:Fallback>
          <p:sp>
            <p:nvSpPr>
              <p:cNvPr id="3" name="TextBox 2">
                <a:extLst>
                  <a:ext uri="{FF2B5EF4-FFF2-40B4-BE49-F238E27FC236}">
                    <a16:creationId xmlns:a16="http://schemas.microsoft.com/office/drawing/2014/main" id="{EE7FB6F8-0032-4E2D-80FE-CF4842D562D4}"/>
                  </a:ext>
                </a:extLst>
              </p:cNvPr>
              <p:cNvSpPr txBox="1">
                <a:spLocks noRot="1" noChangeAspect="1" noMove="1" noResize="1" noEditPoints="1" noAdjustHandles="1" noChangeArrowheads="1" noChangeShapeType="1" noTextEdit="1"/>
              </p:cNvSpPr>
              <p:nvPr/>
            </p:nvSpPr>
            <p:spPr>
              <a:xfrm>
                <a:off x="611560" y="457545"/>
                <a:ext cx="8136904" cy="5942909"/>
              </a:xfrm>
              <a:prstGeom prst="rect">
                <a:avLst/>
              </a:prstGeom>
              <a:blipFill>
                <a:blip r:embed="rId2"/>
                <a:stretch>
                  <a:fillRect l="-599" t="-718" r="-674" b="-718"/>
                </a:stretch>
              </a:blipFill>
            </p:spPr>
            <p:txBody>
              <a:bodyPr/>
              <a:lstStyle/>
              <a:p>
                <a:r>
                  <a:rPr lang="ru-RU">
                    <a:noFill/>
                  </a:rPr>
                  <a:t> </a:t>
                </a:r>
              </a:p>
            </p:txBody>
          </p:sp>
        </mc:Fallback>
      </mc:AlternateContent>
    </p:spTree>
    <p:extLst>
      <p:ext uri="{BB962C8B-B14F-4D97-AF65-F5344CB8AC3E}">
        <p14:creationId xmlns:p14="http://schemas.microsoft.com/office/powerpoint/2010/main" val="3582816377"/>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86F211D6-9D52-45E6-A3B0-61772F9261CB}"/>
                  </a:ext>
                </a:extLst>
              </p:cNvPr>
              <p:cNvSpPr txBox="1"/>
              <p:nvPr/>
            </p:nvSpPr>
            <p:spPr>
              <a:xfrm>
                <a:off x="951336" y="296792"/>
                <a:ext cx="7293072" cy="1755224"/>
              </a:xfrm>
              <a:prstGeom prst="rect">
                <a:avLst/>
              </a:prstGeom>
              <a:noFill/>
            </p:spPr>
            <p:txBody>
              <a:bodyPr wrap="square">
                <a:spAutoFit/>
              </a:bodyPr>
              <a:lstStyle/>
              <a:p>
                <a:pPr indent="288290" algn="just"/>
                <a:r>
                  <a:rPr lang="en-US" sz="2000" i="1" dirty="0" err="1">
                    <a:effectLst/>
                    <a:latin typeface="Constantia" panose="02030602050306030303" pitchFamily="18" charset="0"/>
                    <a:ea typeface="Times New Roman" panose="02020603050405020304" pitchFamily="18" charset="0"/>
                  </a:rPr>
                  <a:t>Ньютонның</a:t>
                </a:r>
                <a:r>
                  <a:rPr lang="en-US" sz="2000" i="1" dirty="0">
                    <a:effectLst/>
                    <a:latin typeface="Constantia" panose="02030602050306030303" pitchFamily="18" charset="0"/>
                    <a:ea typeface="Times New Roman" panose="02020603050405020304" pitchFamily="18" charset="0"/>
                  </a:rPr>
                  <a:t> </a:t>
                </a:r>
                <a:r>
                  <a:rPr lang="en-US" sz="2000" i="1" dirty="0" err="1">
                    <a:effectLst/>
                    <a:latin typeface="Constantia" panose="02030602050306030303" pitchFamily="18" charset="0"/>
                    <a:ea typeface="Times New Roman" panose="02020603050405020304" pitchFamily="18" charset="0"/>
                  </a:rPr>
                  <a:t>үшінші</a:t>
                </a:r>
                <a:r>
                  <a:rPr lang="en-US" sz="2000" i="1" dirty="0">
                    <a:effectLst/>
                    <a:latin typeface="Constantia" panose="02030602050306030303" pitchFamily="18" charset="0"/>
                    <a:ea typeface="Times New Roman" panose="02020603050405020304" pitchFamily="18" charset="0"/>
                  </a:rPr>
                  <a:t> </a:t>
                </a:r>
                <a:r>
                  <a:rPr lang="en-US" sz="2000" i="1" dirty="0" err="1">
                    <a:effectLst/>
                    <a:latin typeface="Constantia" panose="02030602050306030303" pitchFamily="18" charset="0"/>
                    <a:ea typeface="Times New Roman" panose="02020603050405020304" pitchFamily="18" charset="0"/>
                  </a:rPr>
                  <a:t>заңы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әсер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және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қарсы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әсердің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теңдігі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туралы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заң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Екі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материалдық</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нүкте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бір-біріне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модульдері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тең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әрі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осы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нүктелерді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қосатын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түзудің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бойымен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қарама-қарсы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бағытталған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күштермен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әсер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етеді</a:t>
                </a:r>
                <a:r>
                  <a:rPr lang="en-US" sz="2000" dirty="0">
                    <a:effectLst/>
                    <a:latin typeface="Constantia" panose="02030602050306030303" pitchFamily="18" charset="0"/>
                    <a:ea typeface="Times New Roman" panose="02020603050405020304" pitchFamily="18" charset="0"/>
                  </a:rPr>
                  <a:t> (10.1-сурет).  </a:t>
                </a:r>
                <a:r>
                  <a:rPr lang="en-US" sz="2000" dirty="0" err="1">
                    <a:effectLst/>
                    <a:latin typeface="Constantia" panose="02030602050306030303" pitchFamily="18" charset="0"/>
                    <a:ea typeface="Times New Roman" panose="02020603050405020304" pitchFamily="18" charset="0"/>
                  </a:rPr>
                  <a:t>Сондықтан</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𝐹</m:t>
                            </m:r>
                          </m:e>
                        </m:acc>
                      </m:e>
                      <m:sub>
                        <m:r>
                          <a:rPr lang="en-US" sz="2000" i="1">
                            <a:effectLst/>
                            <a:latin typeface="Cambria Math" panose="02040503050406030204" pitchFamily="18" charset="0"/>
                            <a:ea typeface="Times New Roman" panose="02020603050405020304" pitchFamily="18" charset="0"/>
                          </a:rPr>
                          <m:t>2</m:t>
                        </m:r>
                      </m:sub>
                    </m:sSub>
                    <m:r>
                      <a:rPr lang="en-US" sz="2000" i="1">
                        <a:effectLst/>
                        <a:latin typeface="Cambria Math" panose="02040503050406030204" pitchFamily="18" charset="0"/>
                        <a:ea typeface="Times New Roman" panose="02020603050405020304" pitchFamily="18" charset="0"/>
                      </a:rPr>
                      <m:t>=−</m:t>
                    </m:r>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𝐹</m:t>
                            </m:r>
                          </m:e>
                        </m:acc>
                      </m:e>
                      <m:sub>
                        <m:r>
                          <a:rPr lang="en-US" sz="2000" i="1">
                            <a:effectLst/>
                            <a:latin typeface="Cambria Math" panose="02040503050406030204" pitchFamily="18" charset="0"/>
                            <a:ea typeface="Times New Roman" panose="02020603050405020304" pitchFamily="18" charset="0"/>
                          </a:rPr>
                          <m:t>1</m:t>
                        </m:r>
                      </m:sub>
                    </m:sSub>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ал</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d>
                      <m:dPr>
                        <m:begChr m:val="|"/>
                        <m:endChr m:val="|"/>
                        <m:ctrlPr>
                          <a:rPr lang="ru-RU" sz="2000" i="1">
                            <a:effectLst/>
                            <a:latin typeface="Cambria Math" panose="02040503050406030204" pitchFamily="18" charset="0"/>
                            <a:ea typeface="Times New Roman" panose="02020603050405020304" pitchFamily="18" charset="0"/>
                          </a:rPr>
                        </m:ctrlPr>
                      </m:dPr>
                      <m:e>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𝐹</m:t>
                                </m:r>
                              </m:e>
                            </m:acc>
                          </m:e>
                          <m:sub>
                            <m:r>
                              <a:rPr lang="en-US" sz="2000" i="1">
                                <a:effectLst/>
                                <a:latin typeface="Cambria Math" panose="02040503050406030204" pitchFamily="18" charset="0"/>
                                <a:ea typeface="Times New Roman" panose="02020603050405020304" pitchFamily="18" charset="0"/>
                              </a:rPr>
                              <m:t>2</m:t>
                            </m:r>
                          </m:sub>
                        </m:sSub>
                      </m:e>
                    </m:d>
                    <m:r>
                      <a:rPr lang="en-US" sz="2000" i="1">
                        <a:effectLst/>
                        <a:latin typeface="Cambria Math" panose="02040503050406030204" pitchFamily="18" charset="0"/>
                        <a:ea typeface="Times New Roman" panose="02020603050405020304" pitchFamily="18" charset="0"/>
                      </a:rPr>
                      <m:t>=</m:t>
                    </m:r>
                    <m:d>
                      <m:dPr>
                        <m:begChr m:val="|"/>
                        <m:endChr m:val="|"/>
                        <m:ctrlPr>
                          <a:rPr lang="ru-RU" sz="2000" i="1">
                            <a:effectLst/>
                            <a:latin typeface="Cambria Math" panose="02040503050406030204" pitchFamily="18" charset="0"/>
                            <a:ea typeface="Times New Roman" panose="02020603050405020304" pitchFamily="18" charset="0"/>
                          </a:rPr>
                        </m:ctrlPr>
                      </m:dPr>
                      <m:e>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𝐹</m:t>
                                </m:r>
                              </m:e>
                            </m:acc>
                          </m:e>
                          <m:sub>
                            <m:r>
                              <a:rPr lang="en-US" sz="2000" i="1">
                                <a:effectLst/>
                                <a:latin typeface="Cambria Math" panose="02040503050406030204" pitchFamily="18" charset="0"/>
                                <a:ea typeface="Times New Roman" panose="02020603050405020304" pitchFamily="18" charset="0"/>
                              </a:rPr>
                              <m:t>1</m:t>
                            </m:r>
                          </m:sub>
                        </m:sSub>
                      </m:e>
                    </m:d>
                  </m:oMath>
                </a14:m>
                <a:r>
                  <a:rPr lang="en-US" sz="2000" dirty="0">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p:txBody>
          </p:sp>
        </mc:Choice>
        <mc:Fallback>
          <p:sp>
            <p:nvSpPr>
              <p:cNvPr id="3" name="TextBox 2">
                <a:extLst>
                  <a:ext uri="{FF2B5EF4-FFF2-40B4-BE49-F238E27FC236}">
                    <a16:creationId xmlns:a16="http://schemas.microsoft.com/office/drawing/2014/main" id="{86F211D6-9D52-45E6-A3B0-61772F9261CB}"/>
                  </a:ext>
                </a:extLst>
              </p:cNvPr>
              <p:cNvSpPr txBox="1">
                <a:spLocks noRot="1" noChangeAspect="1" noMove="1" noResize="1" noEditPoints="1" noAdjustHandles="1" noChangeArrowheads="1" noChangeShapeType="1" noTextEdit="1"/>
              </p:cNvSpPr>
              <p:nvPr/>
            </p:nvSpPr>
            <p:spPr>
              <a:xfrm>
                <a:off x="951336" y="296792"/>
                <a:ext cx="7293072" cy="1755224"/>
              </a:xfrm>
              <a:prstGeom prst="rect">
                <a:avLst/>
              </a:prstGeom>
              <a:blipFill>
                <a:blip r:embed="rId2"/>
                <a:stretch>
                  <a:fillRect l="-836" t="-2778" r="-920" b="-1042"/>
                </a:stretch>
              </a:blipFill>
            </p:spPr>
            <p:txBody>
              <a:bodyPr/>
              <a:lstStyle/>
              <a:p>
                <a:r>
                  <a:rPr lang="ru-RU">
                    <a:noFill/>
                  </a:rPr>
                  <a:t> </a:t>
                </a:r>
              </a:p>
            </p:txBody>
          </p:sp>
        </mc:Fallback>
      </mc:AlternateContent>
      <p:pic>
        <p:nvPicPr>
          <p:cNvPr id="4" name="Рисунок 3">
            <a:extLst>
              <a:ext uri="{FF2B5EF4-FFF2-40B4-BE49-F238E27FC236}">
                <a16:creationId xmlns:a16="http://schemas.microsoft.com/office/drawing/2014/main" id="{F711CE8B-FEAA-4277-992D-8E592DB6B84A}"/>
              </a:ext>
            </a:extLst>
          </p:cNvPr>
          <p:cNvPicPr/>
          <p:nvPr/>
        </p:nvPicPr>
        <p:blipFill>
          <a:blip r:embed="rId3"/>
          <a:stretch>
            <a:fillRect/>
          </a:stretch>
        </p:blipFill>
        <p:spPr>
          <a:xfrm>
            <a:off x="2984347" y="1903211"/>
            <a:ext cx="3369597" cy="1510036"/>
          </a:xfrm>
          <a:prstGeom prst="rect">
            <a:avLst/>
          </a:prstGeom>
        </p:spPr>
      </p:pic>
      <p:sp>
        <p:nvSpPr>
          <p:cNvPr id="6" name="TextBox 5">
            <a:extLst>
              <a:ext uri="{FF2B5EF4-FFF2-40B4-BE49-F238E27FC236}">
                <a16:creationId xmlns:a16="http://schemas.microsoft.com/office/drawing/2014/main" id="{A85A105F-7FF0-4A89-AE6D-17285A954643}"/>
              </a:ext>
            </a:extLst>
          </p:cNvPr>
          <p:cNvSpPr txBox="1"/>
          <p:nvPr/>
        </p:nvSpPr>
        <p:spPr>
          <a:xfrm>
            <a:off x="3923928" y="3473769"/>
            <a:ext cx="4572000" cy="369332"/>
          </a:xfrm>
          <a:prstGeom prst="rect">
            <a:avLst/>
          </a:prstGeom>
          <a:noFill/>
        </p:spPr>
        <p:txBody>
          <a:bodyPr wrap="square">
            <a:spAutoFit/>
          </a:bodyPr>
          <a:lstStyle/>
          <a:p>
            <a:r>
              <a:rPr lang="en-US" sz="1800" dirty="0">
                <a:effectLst/>
                <a:latin typeface="Times New Roman" panose="02020603050405020304" pitchFamily="18" charset="0"/>
                <a:ea typeface="Times New Roman" panose="02020603050405020304" pitchFamily="18" charset="0"/>
              </a:rPr>
              <a:t>10.1-сурет</a:t>
            </a:r>
            <a:endParaRPr lang="ru-RU" dirty="0"/>
          </a:p>
        </p:txBody>
      </p:sp>
      <p:sp>
        <p:nvSpPr>
          <p:cNvPr id="9" name="TextBox 8">
            <a:extLst>
              <a:ext uri="{FF2B5EF4-FFF2-40B4-BE49-F238E27FC236}">
                <a16:creationId xmlns:a16="http://schemas.microsoft.com/office/drawing/2014/main" id="{0D556C3B-0A3F-41CE-81AC-68AE5971DBDE}"/>
              </a:ext>
            </a:extLst>
          </p:cNvPr>
          <p:cNvSpPr txBox="1"/>
          <p:nvPr/>
        </p:nvSpPr>
        <p:spPr>
          <a:xfrm>
            <a:off x="755576" y="4141469"/>
            <a:ext cx="7992887" cy="2246769"/>
          </a:xfrm>
          <a:prstGeom prst="rect">
            <a:avLst/>
          </a:prstGeom>
          <a:noFill/>
        </p:spPr>
        <p:txBody>
          <a:bodyPr wrap="square">
            <a:spAutoFit/>
          </a:bodyPr>
          <a:lstStyle/>
          <a:p>
            <a:pPr indent="288290" algn="just"/>
            <a:r>
              <a:rPr lang="en-US" sz="2000" dirty="0" err="1">
                <a:effectLst/>
                <a:latin typeface="Constantia" panose="02030602050306030303" pitchFamily="18" charset="0"/>
                <a:ea typeface="Times New Roman" panose="02020603050405020304" pitchFamily="18" charset="0"/>
              </a:rPr>
              <a:t>Біз</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осы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заңды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Статика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бөлімінде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қолданған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болатынбыз</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Материалдық</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нүктелер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жүйесі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динамикасында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бұл</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заң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үлкен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рөл</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атқарады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және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нүктелерге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әсер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ететін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ішкі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күштер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арасындағы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тәуелділікті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орнатуға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мүмкіндік</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береді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Екі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еркін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материалдық</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нүкте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бір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біріне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әсер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еткен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кезде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динамиканың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екінші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және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үшінші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заңдарына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сәйкес</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бұл</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нүктелер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олардың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массаларына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кері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пропорционал</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үдеулермен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қозғалатын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болады</a:t>
            </a:r>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p:txBody>
      </p:sp>
    </p:spTree>
    <p:extLst>
      <p:ext uri="{BB962C8B-B14F-4D97-AF65-F5344CB8AC3E}">
        <p14:creationId xmlns:p14="http://schemas.microsoft.com/office/powerpoint/2010/main" val="12994678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E628190-EF29-49AC-A360-618E1EB26B5A}"/>
              </a:ext>
            </a:extLst>
          </p:cNvPr>
          <p:cNvSpPr txBox="1"/>
          <p:nvPr/>
        </p:nvSpPr>
        <p:spPr>
          <a:xfrm>
            <a:off x="2051720" y="260648"/>
            <a:ext cx="4572000" cy="523220"/>
          </a:xfrm>
          <a:prstGeom prst="rect">
            <a:avLst/>
          </a:prstGeom>
          <a:noFill/>
        </p:spPr>
        <p:txBody>
          <a:bodyPr wrap="square">
            <a:spAutoFit/>
          </a:bodyPr>
          <a:lstStyle/>
          <a:p>
            <a:pPr indent="288000" algn="ctr">
              <a:spcBef>
                <a:spcPct val="0"/>
              </a:spcBef>
            </a:pPr>
            <a:r>
              <a:rPr lang="kk-KZ" sz="2800" b="1" i="1" dirty="0">
                <a:latin typeface="Times New Roman" pitchFamily="18" charset="0"/>
                <a:cs typeface="Times New Roman" pitchFamily="18" charset="0"/>
              </a:rPr>
              <a:t>Курстың тақырыптары:</a:t>
            </a:r>
          </a:p>
        </p:txBody>
      </p:sp>
      <p:graphicFrame>
        <p:nvGraphicFramePr>
          <p:cNvPr id="6" name="Таблица 7">
            <a:extLst>
              <a:ext uri="{FF2B5EF4-FFF2-40B4-BE49-F238E27FC236}">
                <a16:creationId xmlns:a16="http://schemas.microsoft.com/office/drawing/2014/main" id="{2CFD87CA-C01E-4186-BD38-F7BEEFBE1502}"/>
              </a:ext>
            </a:extLst>
          </p:cNvPr>
          <p:cNvGraphicFramePr>
            <a:graphicFrameLocks noGrp="1"/>
          </p:cNvGraphicFramePr>
          <p:nvPr>
            <p:extLst>
              <p:ext uri="{D42A27DB-BD31-4B8C-83A1-F6EECF244321}">
                <p14:modId xmlns:p14="http://schemas.microsoft.com/office/powerpoint/2010/main" val="1783859806"/>
              </p:ext>
            </p:extLst>
          </p:nvPr>
        </p:nvGraphicFramePr>
        <p:xfrm>
          <a:off x="755576" y="1005840"/>
          <a:ext cx="7920881" cy="5852160"/>
        </p:xfrm>
        <a:graphic>
          <a:graphicData uri="http://schemas.openxmlformats.org/drawingml/2006/table">
            <a:tbl>
              <a:tblPr firstRow="1" bandRow="1">
                <a:tableStyleId>{5C22544A-7EE6-4342-B048-85BDC9FD1C3A}</a:tableStyleId>
              </a:tblPr>
              <a:tblGrid>
                <a:gridCol w="1428944">
                  <a:extLst>
                    <a:ext uri="{9D8B030D-6E8A-4147-A177-3AD203B41FA5}">
                      <a16:colId xmlns:a16="http://schemas.microsoft.com/office/drawing/2014/main" val="655051737"/>
                    </a:ext>
                  </a:extLst>
                </a:gridCol>
                <a:gridCol w="6491937">
                  <a:extLst>
                    <a:ext uri="{9D8B030D-6E8A-4147-A177-3AD203B41FA5}">
                      <a16:colId xmlns:a16="http://schemas.microsoft.com/office/drawing/2014/main" val="3525987141"/>
                    </a:ext>
                  </a:extLst>
                </a:gridCol>
              </a:tblGrid>
              <a:tr h="59418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kk-KZ" sz="1600" b="1" i="1" dirty="0">
                          <a:solidFill>
                            <a:schemeClr val="tx1"/>
                          </a:solidFill>
                          <a:latin typeface="Times New Roman" pitchFamily="18" charset="0"/>
                          <a:cs typeface="Times New Roman" pitchFamily="18" charset="0"/>
                          <a:hlinkClick r:id="rId2" action="ppaction://hlinksldjump">
                            <a:extLst>
                              <a:ext uri="{A12FA001-AC4F-418D-AE19-62706E023703}">
                                <ahyp:hlinkClr xmlns:ahyp="http://schemas.microsoft.com/office/drawing/2018/hyperlinkcolor" val="tx"/>
                              </a:ext>
                            </a:extLst>
                          </a:hlinkClick>
                        </a:rPr>
                        <a:t>Тақырып 1.</a:t>
                      </a:r>
                      <a:endParaRPr lang="LID4096"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kk-KZ" sz="1800" b="0" kern="1200" dirty="0">
                          <a:solidFill>
                            <a:schemeClr val="tx1"/>
                          </a:solidFill>
                          <a:effectLst/>
                          <a:latin typeface="Times New Roman" panose="02020603050405020304" pitchFamily="18" charset="0"/>
                          <a:ea typeface="+mn-ea"/>
                          <a:cs typeface="Times New Roman" panose="02020603050405020304" pitchFamily="18" charset="0"/>
                        </a:rPr>
                        <a:t>Механиканың заңдары. Статиканың негізгі ұғымдары. Статиканың аксиомалары. Байланыстар және оның реакциялары. Байланыстар аксиомасы. </a:t>
                      </a:r>
                      <a:endParaRPr lang="LID4096" sz="1800" b="0" kern="1200" dirty="0">
                        <a:solidFill>
                          <a:schemeClr val="tx1"/>
                        </a:solidFill>
                        <a:effectLst/>
                        <a:latin typeface="Times New Roman" panose="02020603050405020304" pitchFamily="18" charset="0"/>
                        <a:ea typeface="+mn-ea"/>
                        <a:cs typeface="Times New Roman" panose="02020603050405020304" pitchFamily="18" charset="0"/>
                      </a:endParaRPr>
                    </a:p>
                  </a:txBody>
                  <a:tcPr/>
                </a:tc>
                <a:extLst>
                  <a:ext uri="{0D108BD9-81ED-4DB2-BD59-A6C34878D82A}">
                    <a16:rowId xmlns:a16="http://schemas.microsoft.com/office/drawing/2014/main" val="21767808"/>
                  </a:ext>
                </a:extLst>
              </a:tr>
              <a:tr h="546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kk-KZ" sz="1600" b="1" i="1" dirty="0">
                          <a:solidFill>
                            <a:schemeClr val="tx1"/>
                          </a:solidFill>
                          <a:latin typeface="Times New Roman" pitchFamily="18" charset="0"/>
                          <a:cs typeface="Times New Roman" pitchFamily="18" charset="0"/>
                          <a:hlinkClick r:id="rId3" action="ppaction://hlinksldjump">
                            <a:extLst>
                              <a:ext uri="{A12FA001-AC4F-418D-AE19-62706E023703}">
                                <ahyp:hlinkClr xmlns:ahyp="http://schemas.microsoft.com/office/drawing/2018/hyperlinkcolor" val="tx"/>
                              </a:ext>
                            </a:extLst>
                          </a:hlinkClick>
                        </a:rPr>
                        <a:t>Тақырып 2.</a:t>
                      </a:r>
                      <a:endParaRPr lang="LID4096" sz="1600" dirty="0">
                        <a:solidFill>
                          <a:schemeClr val="tx1"/>
                        </a:solidFill>
                        <a:latin typeface="Times New Roman" panose="02020603050405020304" pitchFamily="18" charset="0"/>
                        <a:cs typeface="Times New Roman" panose="02020603050405020304" pitchFamily="18" charset="0"/>
                      </a:endParaRPr>
                    </a:p>
                    <a:p>
                      <a:endParaRPr lang="LID4096"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kk-KZ" sz="1800" b="0" kern="1200" dirty="0">
                          <a:solidFill>
                            <a:schemeClr val="tx1"/>
                          </a:solidFill>
                          <a:effectLst/>
                          <a:latin typeface="Times New Roman" panose="02020603050405020304" pitchFamily="18" charset="0"/>
                          <a:ea typeface="+mn-ea"/>
                          <a:cs typeface="Times New Roman" panose="02020603050405020304" pitchFamily="18" charset="0"/>
                        </a:rPr>
                        <a:t>Бір нүктеге түскен күштер жүйесі. Жинақталатын күштер жүйесі. Үш күш туралы теорема</a:t>
                      </a:r>
                      <a:endParaRPr lang="LID4096" sz="1800" b="0" kern="1200" dirty="0">
                        <a:solidFill>
                          <a:schemeClr val="tx1"/>
                        </a:solidFill>
                        <a:effectLst/>
                        <a:latin typeface="Times New Roman" panose="02020603050405020304" pitchFamily="18" charset="0"/>
                        <a:ea typeface="+mn-ea"/>
                        <a:cs typeface="Times New Roman" panose="02020603050405020304" pitchFamily="18" charset="0"/>
                      </a:endParaRPr>
                    </a:p>
                  </a:txBody>
                  <a:tcPr/>
                </a:tc>
                <a:extLst>
                  <a:ext uri="{0D108BD9-81ED-4DB2-BD59-A6C34878D82A}">
                    <a16:rowId xmlns:a16="http://schemas.microsoft.com/office/drawing/2014/main" val="251357966"/>
                  </a:ext>
                </a:extLst>
              </a:tr>
              <a:tr h="546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kk-KZ" sz="1600" b="1" i="1" dirty="0">
                          <a:solidFill>
                            <a:schemeClr val="tx1"/>
                          </a:solidFill>
                          <a:latin typeface="Times New Roman" pitchFamily="18" charset="0"/>
                          <a:cs typeface="Times New Roman" pitchFamily="18" charset="0"/>
                          <a:hlinkClick r:id="" action="ppaction://noaction">
                            <a:extLst>
                              <a:ext uri="{A12FA001-AC4F-418D-AE19-62706E023703}">
                                <ahyp:hlinkClr xmlns:ahyp="http://schemas.microsoft.com/office/drawing/2018/hyperlinkcolor" val="tx"/>
                              </a:ext>
                            </a:extLst>
                          </a:hlinkClick>
                        </a:rPr>
                        <a:t>Тақырып 3.</a:t>
                      </a:r>
                      <a:endParaRPr lang="LID4096" sz="1600" dirty="0">
                        <a:solidFill>
                          <a:schemeClr val="tx1"/>
                        </a:solidFill>
                        <a:latin typeface="Times New Roman" panose="02020603050405020304" pitchFamily="18" charset="0"/>
                        <a:cs typeface="Times New Roman" panose="02020603050405020304" pitchFamily="18" charset="0"/>
                      </a:endParaRPr>
                    </a:p>
                    <a:p>
                      <a:endParaRPr lang="LID4096"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kk-KZ" sz="1800" b="0" kern="1200" dirty="0">
                          <a:solidFill>
                            <a:schemeClr val="tx1"/>
                          </a:solidFill>
                          <a:effectLst/>
                          <a:latin typeface="Times New Roman" panose="02020603050405020304" pitchFamily="18" charset="0"/>
                          <a:ea typeface="+mn-ea"/>
                          <a:cs typeface="Times New Roman" panose="02020603050405020304" pitchFamily="18" charset="0"/>
                        </a:rPr>
                        <a:t>Параллель күштер жүйесі. Параллель күштердің центрі. Ауырлық центрі. Ауырлық центрін анықтау тәсілдері.</a:t>
                      </a:r>
                      <a:endParaRPr lang="LID4096" sz="1800" b="0" kern="1200" dirty="0">
                        <a:solidFill>
                          <a:schemeClr val="tx1"/>
                        </a:solidFill>
                        <a:effectLst/>
                        <a:latin typeface="Times New Roman" panose="02020603050405020304" pitchFamily="18" charset="0"/>
                        <a:ea typeface="+mn-ea"/>
                        <a:cs typeface="Times New Roman" panose="02020603050405020304" pitchFamily="18" charset="0"/>
                      </a:endParaRPr>
                    </a:p>
                  </a:txBody>
                  <a:tcPr/>
                </a:tc>
                <a:extLst>
                  <a:ext uri="{0D108BD9-81ED-4DB2-BD59-A6C34878D82A}">
                    <a16:rowId xmlns:a16="http://schemas.microsoft.com/office/drawing/2014/main" val="3918118675"/>
                  </a:ext>
                </a:extLst>
              </a:tr>
              <a:tr h="546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kk-KZ" sz="1600" b="1" i="1" dirty="0">
                          <a:solidFill>
                            <a:schemeClr val="tx1"/>
                          </a:solidFill>
                          <a:latin typeface="Times New Roman" pitchFamily="18" charset="0"/>
                          <a:cs typeface="Times New Roman" pitchFamily="18" charset="0"/>
                          <a:hlinkClick r:id="" action="ppaction://noaction">
                            <a:extLst>
                              <a:ext uri="{A12FA001-AC4F-418D-AE19-62706E023703}">
                                <ahyp:hlinkClr xmlns:ahyp="http://schemas.microsoft.com/office/drawing/2018/hyperlinkcolor" val="tx"/>
                              </a:ext>
                            </a:extLst>
                          </a:hlinkClick>
                        </a:rPr>
                        <a:t>Тақырып 4.</a:t>
                      </a:r>
                      <a:endParaRPr lang="LID4096" sz="1600" dirty="0">
                        <a:solidFill>
                          <a:schemeClr val="tx1"/>
                        </a:solidFill>
                        <a:latin typeface="Times New Roman" panose="02020603050405020304" pitchFamily="18" charset="0"/>
                        <a:cs typeface="Times New Roman" panose="02020603050405020304" pitchFamily="18" charset="0"/>
                      </a:endParaRPr>
                    </a:p>
                    <a:p>
                      <a:endParaRPr lang="LID4096"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kk-KZ" sz="1800" b="0" kern="1200" dirty="0">
                          <a:solidFill>
                            <a:schemeClr val="tx1"/>
                          </a:solidFill>
                          <a:effectLst/>
                          <a:latin typeface="Times New Roman" panose="02020603050405020304" pitchFamily="18" charset="0"/>
                          <a:ea typeface="+mn-ea"/>
                          <a:cs typeface="Times New Roman" panose="02020603050405020304" pitchFamily="18" charset="0"/>
                        </a:rPr>
                        <a:t>Моменттер теориясы. Күштің центрге қатысты моменті. Күштің өске қатысты моменті. Қос күштер теориясы.</a:t>
                      </a:r>
                      <a:endParaRPr lang="LID4096" sz="1800" b="0" kern="1200" dirty="0">
                        <a:solidFill>
                          <a:schemeClr val="tx1"/>
                        </a:solidFill>
                        <a:effectLst/>
                        <a:latin typeface="Times New Roman" panose="02020603050405020304" pitchFamily="18" charset="0"/>
                        <a:ea typeface="+mn-ea"/>
                        <a:cs typeface="Times New Roman" panose="02020603050405020304" pitchFamily="18" charset="0"/>
                      </a:endParaRPr>
                    </a:p>
                  </a:txBody>
                  <a:tcPr/>
                </a:tc>
                <a:extLst>
                  <a:ext uri="{0D108BD9-81ED-4DB2-BD59-A6C34878D82A}">
                    <a16:rowId xmlns:a16="http://schemas.microsoft.com/office/drawing/2014/main" val="2893049558"/>
                  </a:ext>
                </a:extLst>
              </a:tr>
              <a:tr h="546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kk-KZ" sz="1600" b="1" i="1" dirty="0">
                          <a:solidFill>
                            <a:schemeClr val="tx1"/>
                          </a:solidFill>
                          <a:latin typeface="Times New Roman" pitchFamily="18" charset="0"/>
                          <a:cs typeface="Times New Roman" pitchFamily="18" charset="0"/>
                          <a:hlinkClick r:id="" action="ppaction://noaction">
                            <a:extLst>
                              <a:ext uri="{A12FA001-AC4F-418D-AE19-62706E023703}">
                                <ahyp:hlinkClr xmlns:ahyp="http://schemas.microsoft.com/office/drawing/2018/hyperlinkcolor" val="tx"/>
                              </a:ext>
                            </a:extLst>
                          </a:hlinkClick>
                        </a:rPr>
                        <a:t>Тақырып 5.</a:t>
                      </a:r>
                      <a:endParaRPr lang="LID4096" sz="1600" dirty="0">
                        <a:solidFill>
                          <a:schemeClr val="tx1"/>
                        </a:solidFill>
                        <a:latin typeface="Times New Roman" panose="02020603050405020304" pitchFamily="18" charset="0"/>
                        <a:cs typeface="Times New Roman" panose="02020603050405020304" pitchFamily="18" charset="0"/>
                      </a:endParaRPr>
                    </a:p>
                    <a:p>
                      <a:endParaRPr lang="LID4096"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kk-KZ" sz="1800" b="0" kern="1200" dirty="0">
                          <a:solidFill>
                            <a:schemeClr val="tx1"/>
                          </a:solidFill>
                          <a:effectLst/>
                          <a:latin typeface="Times New Roman" panose="02020603050405020304" pitchFamily="18" charset="0"/>
                          <a:ea typeface="+mn-ea"/>
                          <a:cs typeface="Times New Roman" panose="02020603050405020304" pitchFamily="18" charset="0"/>
                        </a:rPr>
                        <a:t>Кеңістіктегі күштер жүйесі. Күштер жүйесінің бас векторы мен бас моменті. Кеңістіктегі кез келген күштер жүйесінің тепе-теңдік шарттары</a:t>
                      </a:r>
                      <a:endParaRPr lang="ru-RU" sz="1800" b="0" kern="1200" dirty="0">
                        <a:solidFill>
                          <a:schemeClr val="tx1"/>
                        </a:solidFill>
                        <a:effectLst/>
                        <a:latin typeface="Times New Roman" panose="02020603050405020304" pitchFamily="18" charset="0"/>
                        <a:ea typeface="+mn-ea"/>
                        <a:cs typeface="Times New Roman" panose="02020603050405020304" pitchFamily="18" charset="0"/>
                      </a:endParaRPr>
                    </a:p>
                  </a:txBody>
                  <a:tcPr/>
                </a:tc>
                <a:extLst>
                  <a:ext uri="{0D108BD9-81ED-4DB2-BD59-A6C34878D82A}">
                    <a16:rowId xmlns:a16="http://schemas.microsoft.com/office/drawing/2014/main" val="2702240228"/>
                  </a:ext>
                </a:extLst>
              </a:tr>
              <a:tr h="546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kk-KZ" sz="1600" b="1" i="1" dirty="0">
                          <a:solidFill>
                            <a:schemeClr val="tx1"/>
                          </a:solidFill>
                          <a:latin typeface="Times New Roman" pitchFamily="18" charset="0"/>
                          <a:cs typeface="Times New Roman" pitchFamily="18" charset="0"/>
                          <a:hlinkClick r:id="" action="ppaction://noaction">
                            <a:extLst>
                              <a:ext uri="{A12FA001-AC4F-418D-AE19-62706E023703}">
                                <ahyp:hlinkClr xmlns:ahyp="http://schemas.microsoft.com/office/drawing/2018/hyperlinkcolor" val="tx"/>
                              </a:ext>
                            </a:extLst>
                          </a:hlinkClick>
                        </a:rPr>
                        <a:t>Тақырып 6.</a:t>
                      </a:r>
                      <a:endParaRPr lang="LID4096" sz="1600" dirty="0">
                        <a:solidFill>
                          <a:schemeClr val="tx1"/>
                        </a:solidFill>
                        <a:latin typeface="Times New Roman" panose="02020603050405020304" pitchFamily="18" charset="0"/>
                        <a:cs typeface="Times New Roman" panose="02020603050405020304" pitchFamily="18" charset="0"/>
                      </a:endParaRPr>
                    </a:p>
                    <a:p>
                      <a:endParaRPr lang="LID4096"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kk-KZ" sz="1800" b="0" kern="1200" dirty="0">
                          <a:solidFill>
                            <a:schemeClr val="tx1"/>
                          </a:solidFill>
                          <a:effectLst/>
                          <a:latin typeface="Times New Roman" panose="02020603050405020304" pitchFamily="18" charset="0"/>
                          <a:ea typeface="+mn-ea"/>
                          <a:cs typeface="Times New Roman" panose="02020603050405020304" pitchFamily="18" charset="0"/>
                        </a:rPr>
                        <a:t>Кинематика. Нүкте қозғалысының берілу тәсілдері. Қатты дененің ілгерілемелі қозғалысы. Қатты дененің тұрақты өс төңірегіндегі айналмалы қозғалысы</a:t>
                      </a:r>
                      <a:endParaRPr lang="LID4096" sz="1800" b="0" kern="1200" dirty="0">
                        <a:solidFill>
                          <a:schemeClr val="tx1"/>
                        </a:solidFill>
                        <a:effectLst/>
                        <a:latin typeface="Times New Roman" panose="02020603050405020304" pitchFamily="18" charset="0"/>
                        <a:ea typeface="+mn-ea"/>
                        <a:cs typeface="Times New Roman" panose="02020603050405020304" pitchFamily="18" charset="0"/>
                      </a:endParaRPr>
                    </a:p>
                  </a:txBody>
                  <a:tcPr/>
                </a:tc>
                <a:extLst>
                  <a:ext uri="{0D108BD9-81ED-4DB2-BD59-A6C34878D82A}">
                    <a16:rowId xmlns:a16="http://schemas.microsoft.com/office/drawing/2014/main" val="3264430916"/>
                  </a:ext>
                </a:extLst>
              </a:tr>
              <a:tr h="546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kk-KZ" sz="1600" b="1" i="1" dirty="0">
                          <a:solidFill>
                            <a:schemeClr val="tx1"/>
                          </a:solidFill>
                          <a:latin typeface="Times New Roman" pitchFamily="18" charset="0"/>
                          <a:cs typeface="Times New Roman" pitchFamily="18" charset="0"/>
                          <a:hlinkClick r:id="" action="ppaction://noaction">
                            <a:extLst>
                              <a:ext uri="{A12FA001-AC4F-418D-AE19-62706E023703}">
                                <ahyp:hlinkClr xmlns:ahyp="http://schemas.microsoft.com/office/drawing/2018/hyperlinkcolor" val="tx"/>
                              </a:ext>
                            </a:extLst>
                          </a:hlinkClick>
                        </a:rPr>
                        <a:t>Тақырып 7.</a:t>
                      </a:r>
                      <a:endParaRPr lang="LID4096" sz="1600" dirty="0">
                        <a:solidFill>
                          <a:schemeClr val="tx1"/>
                        </a:solidFill>
                        <a:latin typeface="Times New Roman" panose="02020603050405020304" pitchFamily="18" charset="0"/>
                        <a:cs typeface="Times New Roman" panose="02020603050405020304" pitchFamily="18" charset="0"/>
                      </a:endParaRPr>
                    </a:p>
                    <a:p>
                      <a:endParaRPr lang="LID4096"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kk-KZ" sz="1800" b="0" kern="1200" dirty="0">
                          <a:solidFill>
                            <a:schemeClr val="tx1"/>
                          </a:solidFill>
                          <a:effectLst/>
                          <a:latin typeface="Times New Roman" panose="02020603050405020304" pitchFamily="18" charset="0"/>
                          <a:ea typeface="+mn-ea"/>
                          <a:cs typeface="Times New Roman" panose="02020603050405020304" pitchFamily="18" charset="0"/>
                        </a:rPr>
                        <a:t>Секторлық жылдамдық. Дөңгелек қозғалыстағы жылдамдық пен үдеуді полярлық координата осьтеріне жіктеу. Үдеуді үшжақтың осьтеріне жіктеу. Механикалық жүйе. Еркіндік дәреже саны.</a:t>
                      </a:r>
                      <a:endParaRPr lang="LID4096" sz="1800" b="0" kern="1200" dirty="0">
                        <a:solidFill>
                          <a:schemeClr val="tx1"/>
                        </a:solidFill>
                        <a:effectLst/>
                        <a:latin typeface="Times New Roman" panose="02020603050405020304" pitchFamily="18" charset="0"/>
                        <a:ea typeface="+mn-ea"/>
                        <a:cs typeface="Times New Roman" panose="02020603050405020304" pitchFamily="18" charset="0"/>
                      </a:endParaRPr>
                    </a:p>
                  </a:txBody>
                  <a:tcPr/>
                </a:tc>
                <a:extLst>
                  <a:ext uri="{0D108BD9-81ED-4DB2-BD59-A6C34878D82A}">
                    <a16:rowId xmlns:a16="http://schemas.microsoft.com/office/drawing/2014/main" val="1385551820"/>
                  </a:ext>
                </a:extLst>
              </a:tr>
            </a:tbl>
          </a:graphicData>
        </a:graphic>
      </p:graphicFrame>
    </p:spTree>
    <p:extLst>
      <p:ext uri="{BB962C8B-B14F-4D97-AF65-F5344CB8AC3E}">
        <p14:creationId xmlns:p14="http://schemas.microsoft.com/office/powerpoint/2010/main" val="9415760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019229E-AF31-4A80-B2F0-C82BD8D88667}"/>
              </a:ext>
            </a:extLst>
          </p:cNvPr>
          <p:cNvSpPr txBox="1"/>
          <p:nvPr/>
        </p:nvSpPr>
        <p:spPr>
          <a:xfrm>
            <a:off x="1403648" y="1196752"/>
            <a:ext cx="6840760" cy="3323987"/>
          </a:xfrm>
          <a:prstGeom prst="rect">
            <a:avLst/>
          </a:prstGeom>
          <a:noFill/>
        </p:spPr>
        <p:txBody>
          <a:bodyPr wrap="square">
            <a:spAutoFit/>
          </a:bodyPr>
          <a:lstStyle/>
          <a:p>
            <a:pPr algn="ctr">
              <a:buFont typeface="Arial" charset="0"/>
              <a:buNone/>
            </a:pPr>
            <a:r>
              <a:rPr lang="kk-KZ" sz="2400" b="1" i="1" dirty="0">
                <a:latin typeface="Constantia" panose="02030602050306030303" pitchFamily="18" charset="0"/>
                <a:cs typeface="Times New Roman" pitchFamily="18" charset="0"/>
              </a:rPr>
              <a:t>Қорытынды</a:t>
            </a:r>
          </a:p>
          <a:p>
            <a:pPr algn="ctr">
              <a:buFont typeface="Arial" charset="0"/>
              <a:buNone/>
            </a:pPr>
            <a:endParaRPr lang="kk-KZ" sz="2400" dirty="0">
              <a:latin typeface="Constantia" panose="02030602050306030303" pitchFamily="18" charset="0"/>
              <a:cs typeface="Times New Roman" pitchFamily="18" charset="0"/>
            </a:endParaRPr>
          </a:p>
          <a:p>
            <a:pPr indent="288000" algn="just">
              <a:buFont typeface="+mj-lt"/>
              <a:buAutoNum type="arabicPeriod"/>
            </a:pPr>
            <a:r>
              <a:rPr lang="kk-KZ" sz="2400" dirty="0">
                <a:effectLst/>
                <a:latin typeface="Constantia" panose="02030602050306030303" pitchFamily="18" charset="0"/>
                <a:ea typeface="Times New Roman" panose="02020603050405020304" pitchFamily="18" charset="0"/>
              </a:rPr>
              <a:t>Статиканың негізгі ұғымдары мен аксиомаларына</a:t>
            </a:r>
            <a:r>
              <a:rPr lang="kk-KZ" sz="2400" dirty="0">
                <a:latin typeface="Constantia" panose="02030602050306030303" pitchFamily="18" charset="0"/>
                <a:cs typeface="Times New Roman" pitchFamily="18" charset="0"/>
              </a:rPr>
              <a:t> түсініктемелер берілді. </a:t>
            </a:r>
          </a:p>
          <a:p>
            <a:pPr indent="288000" algn="just">
              <a:buFont typeface="+mj-lt"/>
              <a:buAutoNum type="arabicPeriod"/>
            </a:pPr>
            <a:r>
              <a:rPr lang="kk-KZ" sz="2400" dirty="0">
                <a:latin typeface="Constantia" panose="02030602050306030303" pitchFamily="18" charset="0"/>
                <a:ea typeface="Times New Roman" panose="02020603050405020304" pitchFamily="18" charset="0"/>
              </a:rPr>
              <a:t>Байланыстар және олардың реакциялары анықталды.</a:t>
            </a:r>
          </a:p>
          <a:p>
            <a:pPr indent="288000" algn="just">
              <a:buFont typeface="+mj-lt"/>
              <a:buAutoNum type="arabicPeriod"/>
            </a:pPr>
            <a:r>
              <a:rPr lang="kk-KZ" sz="2400" dirty="0">
                <a:latin typeface="Constantia" panose="02030602050306030303" pitchFamily="18" charset="0"/>
                <a:cs typeface="Times New Roman" panose="02020603050405020304" pitchFamily="18" charset="0"/>
              </a:rPr>
              <a:t>Байланыс аксиомаларына кеңінген тоқталдық</a:t>
            </a:r>
            <a:endParaRPr lang="ru-RU" sz="2400" dirty="0">
              <a:latin typeface="Constantia" panose="02030602050306030303" pitchFamily="18" charset="0"/>
              <a:cs typeface="Times New Roman" panose="02020603050405020304" pitchFamily="18" charset="0"/>
            </a:endParaRPr>
          </a:p>
          <a:p>
            <a:pPr marL="0" indent="288000" algn="just">
              <a:spcBef>
                <a:spcPts val="0"/>
              </a:spcBef>
              <a:buFont typeface="+mj-lt"/>
              <a:buAutoNum type="arabicPeriod"/>
            </a:pPr>
            <a:endParaRPr lang="ru-RU" sz="1800" dirty="0">
              <a:solidFill>
                <a:schemeClr val="accent2">
                  <a:lumMod val="50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val="4198953286"/>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50442A8-524C-4BBE-886D-AD2362D44A71}"/>
              </a:ext>
            </a:extLst>
          </p:cNvPr>
          <p:cNvSpPr txBox="1"/>
          <p:nvPr/>
        </p:nvSpPr>
        <p:spPr>
          <a:xfrm>
            <a:off x="971600" y="458956"/>
            <a:ext cx="7488832" cy="5940088"/>
          </a:xfrm>
          <a:prstGeom prst="rect">
            <a:avLst/>
          </a:prstGeom>
          <a:noFill/>
        </p:spPr>
        <p:txBody>
          <a:bodyPr wrap="square">
            <a:spAutoFit/>
          </a:bodyPr>
          <a:lstStyle/>
          <a:p>
            <a:pPr indent="288290" algn="just"/>
            <a:r>
              <a:rPr lang="en-US" sz="2000" i="1" dirty="0" err="1">
                <a:effectLst/>
                <a:latin typeface="Constantia" panose="02030602050306030303" pitchFamily="18" charset="0"/>
                <a:ea typeface="Times New Roman" panose="02020603050405020304" pitchFamily="18" charset="0"/>
              </a:rPr>
              <a:t>Бірлік</a:t>
            </a:r>
            <a:r>
              <a:rPr lang="en-US" sz="2000" i="1" dirty="0">
                <a:effectLst/>
                <a:latin typeface="Constantia" panose="02030602050306030303" pitchFamily="18" charset="0"/>
                <a:ea typeface="Times New Roman" panose="02020603050405020304" pitchFamily="18" charset="0"/>
              </a:rPr>
              <a:t> </a:t>
            </a:r>
            <a:r>
              <a:rPr lang="en-US" sz="2000" i="1" dirty="0" err="1">
                <a:effectLst/>
                <a:latin typeface="Constantia" panose="02030602050306030303" pitchFamily="18" charset="0"/>
                <a:ea typeface="Times New Roman" panose="02020603050405020304" pitchFamily="18" charset="0"/>
              </a:rPr>
              <a:t>жүйелерінің</a:t>
            </a:r>
            <a:r>
              <a:rPr lang="en-US" sz="2000" i="1" dirty="0">
                <a:effectLst/>
                <a:latin typeface="Constantia" panose="02030602050306030303" pitchFamily="18" charset="0"/>
                <a:ea typeface="Times New Roman" panose="02020603050405020304" pitchFamily="18" charset="0"/>
              </a:rPr>
              <a:t> </a:t>
            </a:r>
            <a:r>
              <a:rPr lang="en-US" sz="2000" i="1" dirty="0" err="1">
                <a:effectLst/>
                <a:latin typeface="Constantia" panose="02030602050306030303" pitchFamily="18" charset="0"/>
                <a:ea typeface="Times New Roman" panose="02020603050405020304" pitchFamily="18" charset="0"/>
              </a:rPr>
              <a:t>бірінші</a:t>
            </a:r>
            <a:r>
              <a:rPr lang="en-US" sz="2000" i="1" dirty="0">
                <a:effectLst/>
                <a:latin typeface="Constantia" panose="02030602050306030303" pitchFamily="18" charset="0"/>
                <a:ea typeface="Times New Roman" panose="02020603050405020304" pitchFamily="18" charset="0"/>
              </a:rPr>
              <a:t> </a:t>
            </a:r>
            <a:r>
              <a:rPr lang="en-US" sz="2000" i="1" dirty="0" err="1">
                <a:effectLst/>
                <a:latin typeface="Constantia" panose="02030602050306030303" pitchFamily="18" charset="0"/>
                <a:ea typeface="Times New Roman" panose="02020603050405020304" pitchFamily="18" charset="0"/>
              </a:rPr>
              <a:t>түрі</a:t>
            </a:r>
            <a:r>
              <a:rPr lang="en-US" sz="2000" i="1" dirty="0">
                <a:effectLst/>
                <a:latin typeface="Constantia" panose="02030602050306030303" pitchFamily="18" charset="0"/>
                <a:ea typeface="Times New Roman" panose="02020603050405020304" pitchFamily="18" charset="0"/>
              </a:rPr>
              <a:t>.</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Бұл</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жүйелерде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негізгі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бірлік</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ретінде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ұзындық</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уақыт</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және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масса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бірліктері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алынған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ал</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күш</a:t>
            </a:r>
            <a:r>
              <a:rPr lang="en-US" sz="2000" dirty="0">
                <a:effectLst/>
                <a:latin typeface="Constantia" panose="02030602050306030303" pitchFamily="18" charset="0"/>
                <a:ea typeface="Times New Roman" panose="02020603050405020304" pitchFamily="18" charset="0"/>
              </a:rPr>
              <a:t> – </a:t>
            </a:r>
            <a:r>
              <a:rPr lang="en-US" sz="2000" dirty="0" err="1">
                <a:effectLst/>
                <a:latin typeface="Constantia" panose="02030602050306030303" pitchFamily="18" charset="0"/>
                <a:ea typeface="Times New Roman" panose="02020603050405020304" pitchFamily="18" charset="0"/>
              </a:rPr>
              <a:t>туынды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бірлікпен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өлшенеді</a:t>
            </a:r>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err="1">
                <a:effectLst/>
                <a:latin typeface="Constantia" panose="02030602050306030303" pitchFamily="18" charset="0"/>
                <a:ea typeface="Times New Roman" panose="02020603050405020304" pitchFamily="18" charset="0"/>
              </a:rPr>
              <a:t>Мұндай</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жүйелерге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механикалық</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шамаларды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өлшеудің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негізгі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өлшем</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бірліктері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ретінде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метр</a:t>
            </a:r>
            <a:r>
              <a:rPr lang="en-US" sz="2000" dirty="0">
                <a:effectLst/>
                <a:latin typeface="Constantia" panose="02030602050306030303" pitchFamily="18" charset="0"/>
                <a:ea typeface="Times New Roman" panose="02020603050405020304" pitchFamily="18" charset="0"/>
              </a:rPr>
              <a:t> (м), </a:t>
            </a:r>
            <a:r>
              <a:rPr lang="en-US" sz="2000" dirty="0" err="1">
                <a:effectLst/>
                <a:latin typeface="Constantia" panose="02030602050306030303" pitchFamily="18" charset="0"/>
                <a:ea typeface="Times New Roman" panose="02020603050405020304" pitchFamily="18" charset="0"/>
              </a:rPr>
              <a:t>масса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килограммы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кг</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және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секунд</a:t>
            </a:r>
            <a:r>
              <a:rPr lang="en-US" sz="2000" dirty="0">
                <a:effectLst/>
                <a:latin typeface="Constantia" panose="02030602050306030303" pitchFamily="18" charset="0"/>
                <a:ea typeface="Times New Roman" panose="02020603050405020304" pitchFamily="18" charset="0"/>
              </a:rPr>
              <a:t> (с) </a:t>
            </a:r>
            <a:r>
              <a:rPr lang="en-US" sz="2000" dirty="0" err="1">
                <a:effectLst/>
                <a:latin typeface="Constantia" panose="02030602050306030303" pitchFamily="18" charset="0"/>
                <a:ea typeface="Times New Roman" panose="02020603050405020304" pitchFamily="18" charset="0"/>
              </a:rPr>
              <a:t>алынған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физикалық</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шамаларды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өлшеудің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Халықаралық</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бірлік</a:t>
            </a:r>
            <a:r>
              <a:rPr lang="en-US" sz="2000" dirty="0">
                <a:effectLst/>
                <a:latin typeface="Constantia" panose="02030602050306030303" pitchFamily="18" charset="0"/>
                <a:ea typeface="Times New Roman" panose="02020603050405020304" pitchFamily="18" charset="0"/>
              </a:rPr>
              <a:t> (СИ) </a:t>
            </a:r>
            <a:r>
              <a:rPr lang="en-US" sz="2000" dirty="0" err="1">
                <a:effectLst/>
                <a:latin typeface="Constantia" panose="02030602050306030303" pitchFamily="18" charset="0"/>
                <a:ea typeface="Times New Roman" panose="02020603050405020304" pitchFamily="18" charset="0"/>
              </a:rPr>
              <a:t>жүйесі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жатады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Күштің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өлшем</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бірлігі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туынды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бірлік</a:t>
            </a:r>
            <a:r>
              <a:rPr lang="en-US" sz="2000" dirty="0">
                <a:effectLst/>
                <a:latin typeface="Constantia" panose="02030602050306030303" pitchFamily="18" charset="0"/>
                <a:ea typeface="Times New Roman" panose="02020603050405020304" pitchFamily="18" charset="0"/>
              </a:rPr>
              <a:t> – 1 </a:t>
            </a:r>
            <a:r>
              <a:rPr lang="en-US" sz="2000" dirty="0" err="1">
                <a:effectLst/>
                <a:latin typeface="Constantia" panose="02030602050306030303" pitchFamily="18" charset="0"/>
                <a:ea typeface="Times New Roman" panose="02020603050405020304" pitchFamily="18" charset="0"/>
              </a:rPr>
              <a:t>ньютон</a:t>
            </a:r>
            <a:r>
              <a:rPr lang="en-US" sz="2000" dirty="0">
                <a:effectLst/>
                <a:latin typeface="Constantia" panose="02030602050306030303" pitchFamily="18" charset="0"/>
                <a:ea typeface="Times New Roman" panose="02020603050405020304" pitchFamily="18" charset="0"/>
              </a:rPr>
              <a:t> (Н); 1Н – 1кг </a:t>
            </a:r>
            <a:r>
              <a:rPr lang="en-US" sz="2000" dirty="0" err="1">
                <a:effectLst/>
                <a:latin typeface="Constantia" panose="02030602050306030303" pitchFamily="18" charset="0"/>
                <a:ea typeface="Times New Roman" panose="02020603050405020304" pitchFamily="18" charset="0"/>
              </a:rPr>
              <a:t>массаға</a:t>
            </a:r>
            <a:r>
              <a:rPr lang="en-US" sz="2000" dirty="0">
                <a:effectLst/>
                <a:latin typeface="Constantia" panose="02030602050306030303" pitchFamily="18" charset="0"/>
                <a:ea typeface="Times New Roman" panose="02020603050405020304" pitchFamily="18" charset="0"/>
              </a:rPr>
              <a:t> 1м/сек</a:t>
            </a:r>
            <a:r>
              <a:rPr lang="en-US" sz="2000" baseline="30000" dirty="0">
                <a:effectLst/>
                <a:latin typeface="Constantia" panose="02030602050306030303" pitchFamily="18" charset="0"/>
                <a:ea typeface="Times New Roman" panose="02020603050405020304" pitchFamily="18" charset="0"/>
              </a:rPr>
              <a:t>2</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үдеу</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беретін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күш</a:t>
            </a:r>
            <a:r>
              <a:rPr lang="en-US" sz="2000" dirty="0">
                <a:effectLst/>
                <a:latin typeface="Constantia" panose="02030602050306030303" pitchFamily="18" charset="0"/>
                <a:ea typeface="Times New Roman" panose="02020603050405020304" pitchFamily="18" charset="0"/>
              </a:rPr>
              <a:t> 1Н=1кг</a:t>
            </a:r>
            <a:r>
              <a:rPr lang="en-US" sz="2000" dirty="0">
                <a:effectLst/>
                <a:latin typeface="Constantia" panose="02030602050306030303" pitchFamily="18" charset="0"/>
                <a:ea typeface="Times New Roman" panose="02020603050405020304" pitchFamily="18" charset="0"/>
                <a:cs typeface="Cambria Math" panose="02040503050406030204" pitchFamily="18" charset="0"/>
              </a:rPr>
              <a:t>⋅</a:t>
            </a:r>
            <a:r>
              <a:rPr lang="en-US" sz="2000" dirty="0">
                <a:effectLst/>
                <a:latin typeface="Constantia" panose="02030602050306030303" pitchFamily="18" charset="0"/>
                <a:ea typeface="Times New Roman" panose="02020603050405020304" pitchFamily="18" charset="0"/>
              </a:rPr>
              <a:t>м/сек</a:t>
            </a:r>
            <a:r>
              <a:rPr lang="en-US" sz="2000" baseline="30000" dirty="0">
                <a:effectLst/>
                <a:latin typeface="Constantia" panose="02030602050306030303" pitchFamily="18" charset="0"/>
                <a:ea typeface="Times New Roman" panose="02020603050405020304" pitchFamily="18" charset="0"/>
              </a:rPr>
              <a:t>2</a:t>
            </a:r>
            <a:r>
              <a:rPr lang="en-US" sz="2000" dirty="0">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err="1">
                <a:effectLst/>
                <a:latin typeface="Constantia" panose="02030602050306030303" pitchFamily="18" charset="0"/>
                <a:ea typeface="Times New Roman" panose="02020603050405020304" pitchFamily="18" charset="0"/>
              </a:rPr>
              <a:t>Бірлік</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жүйелерінің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екінші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түрі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Бұл</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жүйелерде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негізгі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бірлік</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ретінде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ұзындық</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уақыт</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және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күш</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бірліктері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алынған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ал</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масса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туынды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бірлікпен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өлшенеді</a:t>
            </a:r>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err="1">
                <a:effectLst/>
                <a:latin typeface="Constantia" panose="02030602050306030303" pitchFamily="18" charset="0"/>
                <a:ea typeface="Times New Roman" panose="02020603050405020304" pitchFamily="18" charset="0"/>
              </a:rPr>
              <a:t>Мұндай</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жүйелерге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метр</a:t>
            </a:r>
            <a:r>
              <a:rPr lang="en-US" sz="2000" dirty="0">
                <a:effectLst/>
                <a:latin typeface="Constantia" panose="02030602050306030303" pitchFamily="18" charset="0"/>
                <a:ea typeface="Times New Roman" panose="02020603050405020304" pitchFamily="18" charset="0"/>
              </a:rPr>
              <a:t> (м), </a:t>
            </a:r>
            <a:r>
              <a:rPr lang="en-US" sz="2000" dirty="0" err="1">
                <a:effectLst/>
                <a:latin typeface="Constantia" panose="02030602050306030303" pitchFamily="18" charset="0"/>
                <a:ea typeface="Times New Roman" panose="02020603050405020304" pitchFamily="18" charset="0"/>
              </a:rPr>
              <a:t>күш</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килограммы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кГ</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және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секунд</a:t>
            </a:r>
            <a:r>
              <a:rPr lang="en-US" sz="2000" dirty="0">
                <a:effectLst/>
                <a:latin typeface="Constantia" panose="02030602050306030303" pitchFamily="18" charset="0"/>
                <a:ea typeface="Times New Roman" panose="02020603050405020304" pitchFamily="18" charset="0"/>
              </a:rPr>
              <a:t> (с) </a:t>
            </a:r>
            <a:r>
              <a:rPr lang="en-US" sz="2000" dirty="0" err="1">
                <a:effectLst/>
                <a:latin typeface="Constantia" panose="02030602050306030303" pitchFamily="18" charset="0"/>
                <a:ea typeface="Times New Roman" panose="02020603050405020304" pitchFamily="18" charset="0"/>
              </a:rPr>
              <a:t>негізгі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бірліктер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болатын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техникада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кең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қолданылатын</a:t>
            </a:r>
            <a:r>
              <a:rPr lang="en-US" sz="2000" dirty="0">
                <a:effectLst/>
                <a:latin typeface="Constantia" panose="02030602050306030303" pitchFamily="18" charset="0"/>
                <a:ea typeface="Times New Roman" panose="02020603050405020304" pitchFamily="18" charset="0"/>
              </a:rPr>
              <a:t> МКГСС </a:t>
            </a:r>
            <a:r>
              <a:rPr lang="en-US" sz="2000" dirty="0" err="1">
                <a:effectLst/>
                <a:latin typeface="Constantia" panose="02030602050306030303" pitchFamily="18" charset="0"/>
                <a:ea typeface="Times New Roman" panose="02020603050405020304" pitchFamily="18" charset="0"/>
              </a:rPr>
              <a:t>жүйесі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жатады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Бұл</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жүйеде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массаның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өлшем</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бірлігі</a:t>
            </a:r>
            <a:r>
              <a:rPr lang="en-US" sz="2000" dirty="0">
                <a:effectLst/>
                <a:latin typeface="Constantia" panose="02030602050306030303" pitchFamily="18" charset="0"/>
                <a:ea typeface="Times New Roman" panose="02020603050405020304" pitchFamily="18" charset="0"/>
              </a:rPr>
              <a:t> 1кГ</a:t>
            </a:r>
            <a:r>
              <a:rPr lang="en-US" sz="2000" dirty="0">
                <a:effectLst/>
                <a:latin typeface="Constantia" panose="02030602050306030303" pitchFamily="18" charset="0"/>
                <a:ea typeface="Times New Roman" panose="02020603050405020304" pitchFamily="18" charset="0"/>
                <a:cs typeface="Cambria Math" panose="02040503050406030204" pitchFamily="18" charset="0"/>
              </a:rPr>
              <a:t>⋅</a:t>
            </a:r>
            <a:r>
              <a:rPr lang="en-US" sz="2000" dirty="0">
                <a:effectLst/>
                <a:latin typeface="Constantia" panose="02030602050306030303" pitchFamily="18" charset="0"/>
                <a:ea typeface="Times New Roman" panose="02020603050405020304" pitchFamily="18" charset="0"/>
              </a:rPr>
              <a:t>с</a:t>
            </a:r>
            <a:r>
              <a:rPr lang="en-US" sz="2000" baseline="30000" dirty="0">
                <a:effectLst/>
                <a:latin typeface="Constantia" panose="02030602050306030303" pitchFamily="18" charset="0"/>
                <a:ea typeface="Times New Roman" panose="02020603050405020304" pitchFamily="18" charset="0"/>
              </a:rPr>
              <a:t>2</a:t>
            </a:r>
            <a:r>
              <a:rPr lang="en-US" sz="2000" dirty="0">
                <a:effectLst/>
                <a:latin typeface="Constantia" panose="02030602050306030303" pitchFamily="18" charset="0"/>
                <a:ea typeface="Times New Roman" panose="02020603050405020304" pitchFamily="18" charset="0"/>
              </a:rPr>
              <a:t>/м, </a:t>
            </a:r>
            <a:r>
              <a:rPr lang="en-US" sz="2000" dirty="0" err="1">
                <a:effectLst/>
                <a:latin typeface="Constantia" panose="02030602050306030303" pitchFamily="18" charset="0"/>
                <a:ea typeface="Times New Roman" panose="02020603050405020304" pitchFamily="18" charset="0"/>
              </a:rPr>
              <a:t>яғни</a:t>
            </a:r>
            <a:r>
              <a:rPr lang="en-US" sz="2000" dirty="0">
                <a:effectLst/>
                <a:latin typeface="Constantia" panose="02030602050306030303" pitchFamily="18" charset="0"/>
                <a:ea typeface="Times New Roman" panose="02020603050405020304" pitchFamily="18" charset="0"/>
              </a:rPr>
              <a:t> 1кГ </a:t>
            </a:r>
            <a:r>
              <a:rPr lang="en-US" sz="2000" dirty="0" err="1">
                <a:effectLst/>
                <a:latin typeface="Constantia" panose="02030602050306030303" pitchFamily="18" charset="0"/>
                <a:ea typeface="Times New Roman" panose="02020603050405020304" pitchFamily="18" charset="0"/>
              </a:rPr>
              <a:t>күшке</a:t>
            </a:r>
            <a:r>
              <a:rPr lang="en-US" sz="2000" dirty="0">
                <a:effectLst/>
                <a:latin typeface="Constantia" panose="02030602050306030303" pitchFamily="18" charset="0"/>
                <a:ea typeface="Times New Roman" panose="02020603050405020304" pitchFamily="18" charset="0"/>
              </a:rPr>
              <a:t> 1м/сек</a:t>
            </a:r>
            <a:r>
              <a:rPr lang="en-US" sz="2000" baseline="30000" dirty="0">
                <a:effectLst/>
                <a:latin typeface="Constantia" panose="02030602050306030303" pitchFamily="18" charset="0"/>
                <a:ea typeface="Times New Roman" panose="02020603050405020304" pitchFamily="18" charset="0"/>
              </a:rPr>
              <a:t>2</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үдеу</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беретін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масса</a:t>
            </a:r>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СИ </a:t>
            </a:r>
            <a:r>
              <a:rPr lang="en-US" sz="2000" dirty="0" err="1">
                <a:effectLst/>
                <a:latin typeface="Constantia" panose="02030602050306030303" pitchFamily="18" charset="0"/>
                <a:ea typeface="Times New Roman" panose="02020603050405020304" pitchFamily="18" charset="0"/>
              </a:rPr>
              <a:t>және</a:t>
            </a:r>
            <a:r>
              <a:rPr lang="en-US" sz="2000" dirty="0">
                <a:effectLst/>
                <a:latin typeface="Constantia" panose="02030602050306030303" pitchFamily="18" charset="0"/>
                <a:ea typeface="Times New Roman" panose="02020603050405020304" pitchFamily="18" charset="0"/>
              </a:rPr>
              <a:t> МКГСС </a:t>
            </a:r>
            <a:r>
              <a:rPr lang="en-US" sz="2000" dirty="0" err="1">
                <a:effectLst/>
                <a:latin typeface="Constantia" panose="02030602050306030303" pitchFamily="18" charset="0"/>
                <a:ea typeface="Times New Roman" panose="02020603050405020304" pitchFamily="18" charset="0"/>
              </a:rPr>
              <a:t>жүйелеріндегі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күш</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бірліктері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арасындағы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қатынас</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мынадай</a:t>
            </a:r>
            <a:r>
              <a:rPr lang="en-US" sz="2000" dirty="0">
                <a:effectLst/>
                <a:latin typeface="Constantia" panose="02030602050306030303" pitchFamily="18" charset="0"/>
                <a:ea typeface="Times New Roman" panose="02020603050405020304" pitchFamily="18" charset="0"/>
              </a:rPr>
              <a:t>: 1кГ=9.81Н </a:t>
            </a:r>
            <a:r>
              <a:rPr lang="en-US" sz="2000" dirty="0" err="1">
                <a:effectLst/>
                <a:latin typeface="Constantia" panose="02030602050306030303" pitchFamily="18" charset="0"/>
                <a:ea typeface="Times New Roman" panose="02020603050405020304" pitchFamily="18" charset="0"/>
              </a:rPr>
              <a:t>немесе</a:t>
            </a:r>
            <a:r>
              <a:rPr lang="en-US" sz="2000" dirty="0">
                <a:effectLst/>
                <a:latin typeface="Constantia" panose="02030602050306030303" pitchFamily="18" charset="0"/>
                <a:ea typeface="Times New Roman" panose="02020603050405020304" pitchFamily="18" charset="0"/>
              </a:rPr>
              <a:t> 1Н=0,102кГ. </a:t>
            </a:r>
            <a:endParaRPr lang="ru-RU" sz="1200" dirty="0">
              <a:effectLst/>
              <a:latin typeface="Constantia" panose="02030602050306030303" pitchFamily="18" charset="0"/>
              <a:ea typeface="Times New Roman" panose="02020603050405020304" pitchFamily="18" charset="0"/>
            </a:endParaRPr>
          </a:p>
        </p:txBody>
      </p:sp>
    </p:spTree>
    <p:extLst>
      <p:ext uri="{BB962C8B-B14F-4D97-AF65-F5344CB8AC3E}">
        <p14:creationId xmlns:p14="http://schemas.microsoft.com/office/powerpoint/2010/main" val="3295513631"/>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00EFAE1C-76EC-4077-9EF0-8802AEB9C084}"/>
                  </a:ext>
                </a:extLst>
              </p:cNvPr>
              <p:cNvSpPr txBox="1"/>
              <p:nvPr/>
            </p:nvSpPr>
            <p:spPr>
              <a:xfrm>
                <a:off x="683568" y="404664"/>
                <a:ext cx="8136904" cy="5549789"/>
              </a:xfrm>
              <a:prstGeom prst="rect">
                <a:avLst/>
              </a:prstGeom>
              <a:noFill/>
            </p:spPr>
            <p:txBody>
              <a:bodyPr wrap="square">
                <a:spAutoFit/>
              </a:bodyPr>
              <a:lstStyle/>
              <a:p>
                <a:pPr indent="288290" algn="just"/>
                <a:r>
                  <a:rPr lang="en-US" sz="2400" i="1" dirty="0" err="1">
                    <a:effectLst/>
                    <a:latin typeface="Constantia" panose="02030602050306030303" pitchFamily="18" charset="0"/>
                    <a:ea typeface="Times New Roman" panose="02020603050405020304" pitchFamily="18" charset="0"/>
                  </a:rPr>
                  <a:t>Күштердің</a:t>
                </a:r>
                <a:r>
                  <a:rPr lang="en-US" sz="2400" i="1" dirty="0">
                    <a:effectLst/>
                    <a:latin typeface="Constantia" panose="02030602050306030303" pitchFamily="18" charset="0"/>
                    <a:ea typeface="Times New Roman" panose="02020603050405020304" pitchFamily="18" charset="0"/>
                  </a:rPr>
                  <a:t> </a:t>
                </a:r>
                <a:r>
                  <a:rPr lang="en-US" sz="2400" i="1" dirty="0" err="1">
                    <a:effectLst/>
                    <a:latin typeface="Constantia" panose="02030602050306030303" pitchFamily="18" charset="0"/>
                    <a:ea typeface="Times New Roman" panose="02020603050405020304" pitchFamily="18" charset="0"/>
                  </a:rPr>
                  <a:t>негізгі</a:t>
                </a:r>
                <a:r>
                  <a:rPr lang="en-US" sz="2400" i="1" dirty="0">
                    <a:effectLst/>
                    <a:latin typeface="Constantia" panose="02030602050306030303" pitchFamily="18" charset="0"/>
                    <a:ea typeface="Times New Roman" panose="02020603050405020304" pitchFamily="18" charset="0"/>
                  </a:rPr>
                  <a:t> </a:t>
                </a:r>
                <a:r>
                  <a:rPr lang="en-US" sz="2400" i="1" dirty="0" err="1">
                    <a:effectLst/>
                    <a:latin typeface="Constantia" panose="02030602050306030303" pitchFamily="18" charset="0"/>
                    <a:ea typeface="Times New Roman" panose="02020603050405020304" pitchFamily="18" charset="0"/>
                  </a:rPr>
                  <a:t>түрлері</a:t>
                </a:r>
                <a:r>
                  <a:rPr lang="en-US" sz="2400" i="1" dirty="0">
                    <a:effectLst/>
                    <a:latin typeface="Constantia" panose="02030602050306030303" pitchFamily="18" charset="0"/>
                    <a:ea typeface="Times New Roman" panose="02020603050405020304" pitchFamily="18" charset="0"/>
                  </a:rPr>
                  <a:t> </a:t>
                </a:r>
                <a:endParaRPr lang="ru-RU" sz="1400" dirty="0">
                  <a:effectLst/>
                  <a:latin typeface="Constantia" panose="02030602050306030303" pitchFamily="18" charset="0"/>
                  <a:ea typeface="Times New Roman" panose="02020603050405020304" pitchFamily="18" charset="0"/>
                </a:endParaRPr>
              </a:p>
              <a:p>
                <a:pPr indent="288290" algn="just"/>
                <a:r>
                  <a:rPr lang="en-US" sz="2400" dirty="0" err="1">
                    <a:effectLst/>
                    <a:latin typeface="Constantia" panose="02030602050306030303" pitchFamily="18" charset="0"/>
                    <a:ea typeface="Times New Roman" panose="02020603050405020304" pitchFamily="18" charset="0"/>
                  </a:rPr>
                  <a:t>Динамика</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есептерін</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шығарғанда</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біз</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негізінде</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төменде</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айтылатын</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тұрақты</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және</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айнымалы</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күштерді</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қарастыратын</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боламыз</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әдетте</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айнымалы</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күштердің</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өзгеру</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заңдары</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тәжірибе</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жолымен</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алынады</a:t>
                </a:r>
                <a:r>
                  <a:rPr lang="en-US" sz="2400" dirty="0">
                    <a:effectLst/>
                    <a:latin typeface="Constantia" panose="02030602050306030303" pitchFamily="18" charset="0"/>
                    <a:ea typeface="Times New Roman" panose="02020603050405020304" pitchFamily="18" charset="0"/>
                  </a:rPr>
                  <a:t>). </a:t>
                </a:r>
                <a:endParaRPr lang="ru-RU" sz="1400" dirty="0">
                  <a:effectLst/>
                  <a:latin typeface="Constantia" panose="02030602050306030303" pitchFamily="18" charset="0"/>
                  <a:ea typeface="Times New Roman" panose="02020603050405020304" pitchFamily="18" charset="0"/>
                </a:endParaRPr>
              </a:p>
              <a:p>
                <a:pPr indent="288290" algn="just"/>
                <a:r>
                  <a:rPr lang="en-US" sz="2400" i="1" dirty="0" err="1">
                    <a:effectLst/>
                    <a:latin typeface="Constantia" panose="02030602050306030303" pitchFamily="18" charset="0"/>
                    <a:ea typeface="Times New Roman" panose="02020603050405020304" pitchFamily="18" charset="0"/>
                  </a:rPr>
                  <a:t>Ауырлық</a:t>
                </a:r>
                <a:r>
                  <a:rPr lang="en-US" sz="2400" i="1" dirty="0">
                    <a:effectLst/>
                    <a:latin typeface="Constantia" panose="02030602050306030303" pitchFamily="18" charset="0"/>
                    <a:ea typeface="Times New Roman" panose="02020603050405020304" pitchFamily="18" charset="0"/>
                  </a:rPr>
                  <a:t> </a:t>
                </a:r>
                <a:r>
                  <a:rPr lang="en-US" sz="2400" i="1" dirty="0" err="1">
                    <a:effectLst/>
                    <a:latin typeface="Constantia" panose="02030602050306030303" pitchFamily="18" charset="0"/>
                    <a:ea typeface="Times New Roman" panose="02020603050405020304" pitchFamily="18" charset="0"/>
                  </a:rPr>
                  <a:t>күші</a:t>
                </a:r>
                <a:r>
                  <a:rPr lang="en-US" sz="2400" i="1" dirty="0">
                    <a:effectLst/>
                    <a:latin typeface="Constantia" panose="02030602050306030303" pitchFamily="18" charset="0"/>
                    <a:ea typeface="Times New Roman" panose="02020603050405020304" pitchFamily="18" charset="0"/>
                  </a:rPr>
                  <a:t>.</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Бұл</a:t>
                </a:r>
                <a:r>
                  <a:rPr lang="en-US" sz="2400" dirty="0">
                    <a:effectLst/>
                    <a:latin typeface="Constantia" panose="02030602050306030303" pitchFamily="18" charset="0"/>
                    <a:ea typeface="Times New Roman" panose="02020603050405020304" pitchFamily="18" charset="0"/>
                  </a:rPr>
                  <a:t> – </a:t>
                </a:r>
                <a:r>
                  <a:rPr lang="en-US" sz="2400" dirty="0" err="1">
                    <a:effectLst/>
                    <a:latin typeface="Constantia" panose="02030602050306030303" pitchFamily="18" charset="0"/>
                    <a:ea typeface="Times New Roman" panose="02020603050405020304" pitchFamily="18" charset="0"/>
                  </a:rPr>
                  <a:t>Жер</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бетіне</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жақын</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орналасқан</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кез</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келген</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денеге</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әсер</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ететін</a:t>
                </a:r>
                <a:r>
                  <a:rPr lang="en-US" sz="2400" dirty="0">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en-US" sz="2400" i="1">
                            <a:effectLst/>
                            <a:latin typeface="Cambria Math" panose="02040503050406030204" pitchFamily="18" charset="0"/>
                            <a:ea typeface="Times New Roman" panose="02020603050405020304" pitchFamily="18" charset="0"/>
                          </a:rPr>
                          <m:t>𝑃</m:t>
                        </m:r>
                      </m:e>
                    </m:acc>
                  </m:oMath>
                </a14:m>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тұрақты</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күш</a:t>
                </a:r>
                <a:r>
                  <a:rPr lang="en-US" sz="2400" dirty="0">
                    <a:effectLst/>
                    <a:latin typeface="Constantia" panose="02030602050306030303" pitchFamily="18" charset="0"/>
                    <a:ea typeface="Times New Roman" panose="02020603050405020304" pitchFamily="18" charset="0"/>
                  </a:rPr>
                  <a:t>. </a:t>
                </a:r>
                <a:endParaRPr lang="ru-RU" sz="1400" dirty="0">
                  <a:effectLst/>
                  <a:latin typeface="Constantia" panose="02030602050306030303" pitchFamily="18" charset="0"/>
                  <a:ea typeface="Times New Roman" panose="02020603050405020304" pitchFamily="18" charset="0"/>
                </a:endParaRPr>
              </a:p>
              <a:p>
                <a:pPr indent="288290" algn="just"/>
                <a:r>
                  <a:rPr lang="en-US" sz="2400" dirty="0" err="1">
                    <a:effectLst/>
                    <a:latin typeface="Constantia" panose="02030602050306030303" pitchFamily="18" charset="0"/>
                    <a:ea typeface="Times New Roman" panose="02020603050405020304" pitchFamily="18" charset="0"/>
                  </a:rPr>
                  <a:t>Тәжірибе</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жүргізу</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арқылы</a:t>
                </a:r>
                <a:r>
                  <a:rPr lang="en-US" sz="2400" dirty="0">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en-US" sz="2400" i="1">
                            <a:effectLst/>
                            <a:latin typeface="Cambria Math" panose="02040503050406030204" pitchFamily="18" charset="0"/>
                            <a:ea typeface="Times New Roman" panose="02020603050405020304" pitchFamily="18" charset="0"/>
                          </a:rPr>
                          <m:t>𝑃</m:t>
                        </m:r>
                      </m:e>
                    </m:acc>
                  </m:oMath>
                </a14:m>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күшінің</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әсерінен</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Жерге</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еркін</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түскен</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кез</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келген</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дененің</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еркін</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түсу</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үдеуі</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ал</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кейде</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ауырлық</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күшінің</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үдеуі</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деп</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аталатын</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бір</a:t>
                </a:r>
                <a:r>
                  <a:rPr lang="en-US" sz="2400" dirty="0">
                    <a:effectLst/>
                    <a:latin typeface="Constantia" panose="02030602050306030303" pitchFamily="18" charset="0"/>
                    <a:ea typeface="Times New Roman" panose="02020603050405020304" pitchFamily="18" charset="0"/>
                  </a:rPr>
                  <a:t> g </a:t>
                </a:r>
                <a:r>
                  <a:rPr lang="en-US" sz="2400" dirty="0" err="1">
                    <a:effectLst/>
                    <a:latin typeface="Constantia" panose="02030602050306030303" pitchFamily="18" charset="0"/>
                    <a:ea typeface="Times New Roman" panose="02020603050405020304" pitchFamily="18" charset="0"/>
                  </a:rPr>
                  <a:t>үдеуі</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болатыны</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анықталған</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Сонда</a:t>
                </a:r>
                <a:r>
                  <a:rPr lang="en-US" sz="2400" dirty="0">
                    <a:effectLst/>
                    <a:latin typeface="Constantia" panose="02030602050306030303" pitchFamily="18" charset="0"/>
                    <a:ea typeface="Times New Roman" panose="02020603050405020304" pitchFamily="18" charset="0"/>
                  </a:rPr>
                  <a:t> (10.2) </a:t>
                </a:r>
                <a:r>
                  <a:rPr lang="en-US" sz="2400" dirty="0" err="1">
                    <a:effectLst/>
                    <a:latin typeface="Constantia" panose="02030602050306030303" pitchFamily="18" charset="0"/>
                    <a:ea typeface="Times New Roman" panose="02020603050405020304" pitchFamily="18" charset="0"/>
                  </a:rPr>
                  <a:t>өрнегінен</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мынаны</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аламыз</a:t>
                </a:r>
                <a:r>
                  <a:rPr lang="en-US" sz="2400" dirty="0">
                    <a:effectLst/>
                    <a:latin typeface="Constantia" panose="02030602050306030303" pitchFamily="18" charset="0"/>
                    <a:ea typeface="Times New Roman" panose="02020603050405020304" pitchFamily="18" charset="0"/>
                  </a:rPr>
                  <a:t>: </a:t>
                </a:r>
                <a:endParaRPr lang="ru-RU" sz="1400" dirty="0">
                  <a:effectLst/>
                  <a:latin typeface="Constantia" panose="02030602050306030303" pitchFamily="18" charset="0"/>
                  <a:ea typeface="Times New Roman" panose="02020603050405020304" pitchFamily="18" charset="0"/>
                </a:endParaRPr>
              </a:p>
              <a:p>
                <a:pPr indent="288290" algn="just"/>
                <a:r>
                  <a:rPr lang="en-US" sz="2400" dirty="0">
                    <a:effectLst/>
                    <a:latin typeface="Constantia" panose="02030602050306030303" pitchFamily="18" charset="0"/>
                    <a:ea typeface="Times New Roman" panose="02020603050405020304" pitchFamily="18" charset="0"/>
                  </a:rPr>
                  <a:t> </a:t>
                </a:r>
                <a:endParaRPr lang="ru-RU" sz="1400" dirty="0">
                  <a:effectLst/>
                  <a:latin typeface="Constantia" panose="02030602050306030303" pitchFamily="18" charset="0"/>
                  <a:ea typeface="Times New Roman" panose="02020603050405020304" pitchFamily="18" charset="0"/>
                </a:endParaRPr>
              </a:p>
              <a:p>
                <a:pPr algn="r"/>
                <a14:m>
                  <m:oMath xmlns:m="http://schemas.openxmlformats.org/officeDocument/2006/math">
                    <m:r>
                      <a:rPr lang="en-US" sz="2400" i="1">
                        <a:solidFill>
                          <a:srgbClr val="000000"/>
                        </a:solidFill>
                        <a:effectLst/>
                        <a:latin typeface="Cambria Math" panose="02040503050406030204" pitchFamily="18" charset="0"/>
                        <a:ea typeface="Times New Roman" panose="02020603050405020304" pitchFamily="18" charset="0"/>
                      </a:rPr>
                      <m:t>𝑃</m:t>
                    </m:r>
                    <m:r>
                      <a:rPr lang="en-US" sz="2400" i="1">
                        <a:solidFill>
                          <a:srgbClr val="000000"/>
                        </a:solidFill>
                        <a:effectLst/>
                        <a:latin typeface="Cambria Math" panose="02040503050406030204" pitchFamily="18" charset="0"/>
                        <a:ea typeface="Times New Roman" panose="02020603050405020304" pitchFamily="18" charset="0"/>
                      </a:rPr>
                      <m:t>=</m:t>
                    </m:r>
                    <m:r>
                      <a:rPr lang="en-US" sz="2400" i="1">
                        <a:solidFill>
                          <a:srgbClr val="000000"/>
                        </a:solidFill>
                        <a:effectLst/>
                        <a:latin typeface="Cambria Math" panose="02040503050406030204" pitchFamily="18" charset="0"/>
                        <a:ea typeface="Times New Roman" panose="02020603050405020304" pitchFamily="18" charset="0"/>
                      </a:rPr>
                      <m:t>𝑚𝑔</m:t>
                    </m:r>
                  </m:oMath>
                </a14:m>
                <a:r>
                  <a:rPr lang="kk-KZ" sz="2400" dirty="0">
                    <a:solidFill>
                      <a:srgbClr val="000000"/>
                    </a:solidFill>
                    <a:effectLst/>
                    <a:latin typeface="Constantia" panose="02030602050306030303" pitchFamily="18" charset="0"/>
                    <a:ea typeface="Times New Roman" panose="02020603050405020304" pitchFamily="18" charset="0"/>
                  </a:rPr>
                  <a:t>  </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немесе</a:t>
                </a:r>
                <a:r>
                  <a:rPr lang="kk-KZ" sz="2400" dirty="0">
                    <a:solidFill>
                      <a:srgbClr val="000000"/>
                    </a:solidFill>
                    <a:effectLst/>
                    <a:latin typeface="Constantia" panose="02030602050306030303" pitchFamily="18" charset="0"/>
                    <a:ea typeface="Times New Roman" panose="02020603050405020304" pitchFamily="18" charset="0"/>
                  </a:rPr>
                  <a:t>  </a:t>
                </a:r>
                <a:r>
                  <a:rPr lang="en-US" sz="24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r>
                      <a:rPr lang="en-US" sz="2400" i="1">
                        <a:solidFill>
                          <a:srgbClr val="000000"/>
                        </a:solidFill>
                        <a:effectLst/>
                        <a:latin typeface="Cambria Math" panose="02040503050406030204" pitchFamily="18" charset="0"/>
                        <a:ea typeface="Times New Roman" panose="02020603050405020304" pitchFamily="18" charset="0"/>
                      </a:rPr>
                      <m:t>𝑚</m:t>
                    </m:r>
                    <m:r>
                      <a:rPr lang="en-US" sz="2400" i="1">
                        <a:solidFill>
                          <a:srgbClr val="000000"/>
                        </a:solidFill>
                        <a:effectLst/>
                        <a:latin typeface="Cambria Math" panose="02040503050406030204" pitchFamily="18" charset="0"/>
                        <a:ea typeface="Times New Roman" panose="02020603050405020304" pitchFamily="18" charset="0"/>
                      </a:rPr>
                      <m:t>=</m:t>
                    </m:r>
                    <m:f>
                      <m:fPr>
                        <m:ctrlPr>
                          <a:rPr lang="ru-RU" sz="2400" i="1">
                            <a:effectLst/>
                            <a:latin typeface="Cambria Math" panose="02040503050406030204" pitchFamily="18" charset="0"/>
                            <a:ea typeface="Times New Roman" panose="02020603050405020304" pitchFamily="18" charset="0"/>
                          </a:rPr>
                        </m:ctrlPr>
                      </m:fPr>
                      <m:num>
                        <m:r>
                          <a:rPr lang="en-US" sz="2400" i="1">
                            <a:solidFill>
                              <a:srgbClr val="000000"/>
                            </a:solidFill>
                            <a:effectLst/>
                            <a:latin typeface="Cambria Math" panose="02040503050406030204" pitchFamily="18" charset="0"/>
                            <a:ea typeface="Times New Roman" panose="02020603050405020304" pitchFamily="18" charset="0"/>
                          </a:rPr>
                          <m:t>𝑃</m:t>
                        </m:r>
                      </m:num>
                      <m:den>
                        <m:r>
                          <a:rPr lang="en-US" sz="2400" i="1">
                            <a:solidFill>
                              <a:srgbClr val="000000"/>
                            </a:solidFill>
                            <a:effectLst/>
                            <a:latin typeface="Cambria Math" panose="02040503050406030204" pitchFamily="18" charset="0"/>
                            <a:ea typeface="Times New Roman" panose="02020603050405020304" pitchFamily="18" charset="0"/>
                          </a:rPr>
                          <m:t>𝑔</m:t>
                        </m:r>
                      </m:den>
                    </m:f>
                  </m:oMath>
                </a14:m>
                <a:r>
                  <a:rPr lang="en-US" sz="2400" dirty="0">
                    <a:solidFill>
                      <a:srgbClr val="000000"/>
                    </a:solidFill>
                    <a:effectLst/>
                    <a:latin typeface="Constantia" panose="02030602050306030303" pitchFamily="18" charset="0"/>
                    <a:ea typeface="Times New Roman" panose="02020603050405020304" pitchFamily="18" charset="0"/>
                  </a:rPr>
                  <a:t> 		(10.4)</a:t>
                </a:r>
                <a:endParaRPr lang="ru-RU" sz="1400" dirty="0">
                  <a:effectLst/>
                  <a:latin typeface="Constantia" panose="02030602050306030303" pitchFamily="18" charset="0"/>
                  <a:ea typeface="Times New Roman" panose="02020603050405020304" pitchFamily="18" charset="0"/>
                </a:endParaRPr>
              </a:p>
            </p:txBody>
          </p:sp>
        </mc:Choice>
        <mc:Fallback>
          <p:sp>
            <p:nvSpPr>
              <p:cNvPr id="3" name="TextBox 2">
                <a:extLst>
                  <a:ext uri="{FF2B5EF4-FFF2-40B4-BE49-F238E27FC236}">
                    <a16:creationId xmlns:a16="http://schemas.microsoft.com/office/drawing/2014/main" id="{00EFAE1C-76EC-4077-9EF0-8802AEB9C084}"/>
                  </a:ext>
                </a:extLst>
              </p:cNvPr>
              <p:cNvSpPr txBox="1">
                <a:spLocks noRot="1" noChangeAspect="1" noMove="1" noResize="1" noEditPoints="1" noAdjustHandles="1" noChangeArrowheads="1" noChangeShapeType="1" noTextEdit="1"/>
              </p:cNvSpPr>
              <p:nvPr/>
            </p:nvSpPr>
            <p:spPr>
              <a:xfrm>
                <a:off x="683568" y="404664"/>
                <a:ext cx="8136904" cy="5549789"/>
              </a:xfrm>
              <a:prstGeom prst="rect">
                <a:avLst/>
              </a:prstGeom>
              <a:blipFill>
                <a:blip r:embed="rId2"/>
                <a:stretch>
                  <a:fillRect l="-1124" t="-1098" r="-1199"/>
                </a:stretch>
              </a:blipFill>
            </p:spPr>
            <p:txBody>
              <a:bodyPr/>
              <a:lstStyle/>
              <a:p>
                <a:r>
                  <a:rPr lang="ru-RU">
                    <a:noFill/>
                  </a:rPr>
                  <a:t> </a:t>
                </a:r>
              </a:p>
            </p:txBody>
          </p:sp>
        </mc:Fallback>
      </mc:AlternateContent>
    </p:spTree>
    <p:extLst>
      <p:ext uri="{BB962C8B-B14F-4D97-AF65-F5344CB8AC3E}">
        <p14:creationId xmlns:p14="http://schemas.microsoft.com/office/powerpoint/2010/main" val="1402903426"/>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8AFD2532-335E-41EE-9301-2591D70F1F29}"/>
                  </a:ext>
                </a:extLst>
              </p:cNvPr>
              <p:cNvSpPr txBox="1"/>
              <p:nvPr/>
            </p:nvSpPr>
            <p:spPr>
              <a:xfrm>
                <a:off x="971600" y="390507"/>
                <a:ext cx="7704856" cy="6076985"/>
              </a:xfrm>
              <a:prstGeom prst="rect">
                <a:avLst/>
              </a:prstGeom>
              <a:noFill/>
            </p:spPr>
            <p:txBody>
              <a:bodyPr wrap="square">
                <a:spAutoFit/>
              </a:bodyPr>
              <a:lstStyle/>
              <a:p>
                <a:pPr indent="288290" algn="just"/>
                <a:r>
                  <a:rPr lang="en-US" sz="2000" i="1" dirty="0" err="1">
                    <a:effectLst/>
                    <a:latin typeface="Constantia" panose="02030602050306030303" pitchFamily="18" charset="0"/>
                    <a:ea typeface="Times New Roman" panose="02020603050405020304" pitchFamily="18" charset="0"/>
                  </a:rPr>
                  <a:t>Үйкеліс</a:t>
                </a:r>
                <a:r>
                  <a:rPr lang="en-US" sz="2000" i="1" dirty="0">
                    <a:effectLst/>
                    <a:latin typeface="Constantia" panose="02030602050306030303" pitchFamily="18" charset="0"/>
                    <a:ea typeface="Times New Roman" panose="02020603050405020304" pitchFamily="18" charset="0"/>
                  </a:rPr>
                  <a:t> </a:t>
                </a:r>
                <a:r>
                  <a:rPr lang="en-US" sz="2000" i="1" dirty="0" err="1">
                    <a:effectLst/>
                    <a:latin typeface="Constantia" panose="02030602050306030303" pitchFamily="18" charset="0"/>
                    <a:ea typeface="Times New Roman" panose="02020603050405020304" pitchFamily="18" charset="0"/>
                  </a:rPr>
                  <a:t>күші</a:t>
                </a:r>
                <a:r>
                  <a:rPr lang="en-US" sz="2000" i="1" dirty="0">
                    <a:effectLst/>
                    <a:latin typeface="Constantia" panose="02030602050306030303" pitchFamily="18" charset="0"/>
                    <a:ea typeface="Times New Roman" panose="02020603050405020304" pitchFamily="18" charset="0"/>
                  </a:rPr>
                  <a:t>.</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Қозғалыстағы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денеге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әсер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ететін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майланбаған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жанасушы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денелер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сырғанау</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үйкелісі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күшін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үйкеліс</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күші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деп</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қысқа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атайтын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боламыз</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Оның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модулі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мына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теңдікпен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анықталады</a:t>
                </a:r>
                <a:r>
                  <a:rPr lang="en-US" sz="2000" dirty="0">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r"/>
                <a14:m>
                  <m:oMath xmlns:m="http://schemas.openxmlformats.org/officeDocument/2006/math">
                    <m:r>
                      <a:rPr lang="en-US" sz="2000" i="1">
                        <a:effectLst/>
                        <a:latin typeface="Cambria Math" panose="02040503050406030204" pitchFamily="18" charset="0"/>
                        <a:ea typeface="Times New Roman" panose="02020603050405020304" pitchFamily="18" charset="0"/>
                      </a:rPr>
                      <m:t>𝐹</m:t>
                    </m:r>
                    <m:r>
                      <a:rPr lang="en-US" sz="2000" i="1">
                        <a:effectLst/>
                        <a:latin typeface="Cambria Math" panose="02040503050406030204" pitchFamily="18" charset="0"/>
                        <a:ea typeface="Times New Roman" panose="02020603050405020304" pitchFamily="18" charset="0"/>
                      </a:rPr>
                      <m:t>=</m:t>
                    </m:r>
                    <m:r>
                      <a:rPr lang="en-US" sz="2000" i="1">
                        <a:effectLst/>
                        <a:latin typeface="Cambria Math" panose="02040503050406030204" pitchFamily="18" charset="0"/>
                        <a:ea typeface="Times New Roman" panose="02020603050405020304" pitchFamily="18" charset="0"/>
                      </a:rPr>
                      <m:t>𝑓</m:t>
                    </m:r>
                    <m:r>
                      <a:rPr lang="en-US" sz="2000" i="1">
                        <a:effectLst/>
                        <a:latin typeface="Cambria Math" panose="02040503050406030204" pitchFamily="18" charset="0"/>
                        <a:ea typeface="Times New Roman" panose="02020603050405020304" pitchFamily="18" charset="0"/>
                      </a:rPr>
                      <m:t>∙</m:t>
                    </m:r>
                    <m:r>
                      <a:rPr lang="en-US" sz="2000" i="1">
                        <a:effectLst/>
                        <a:latin typeface="Cambria Math" panose="02040503050406030204" pitchFamily="18" charset="0"/>
                        <a:ea typeface="Times New Roman" panose="02020603050405020304" pitchFamily="18" charset="0"/>
                      </a:rPr>
                      <m:t>𝑁</m:t>
                    </m:r>
                    <m:r>
                      <a:rPr lang="en-US" sz="2000" i="1">
                        <a:effectLst/>
                        <a:latin typeface="Cambria Math" panose="02040503050406030204" pitchFamily="18" charset="0"/>
                        <a:ea typeface="Times New Roman" panose="02020603050405020304" pitchFamily="18" charset="0"/>
                      </a:rPr>
                      <m:t>,</m:t>
                    </m:r>
                  </m:oMath>
                </a14:m>
                <a:r>
                  <a:rPr lang="en-US" sz="2000" dirty="0">
                    <a:effectLst/>
                    <a:latin typeface="Constantia" panose="02030602050306030303" pitchFamily="18" charset="0"/>
                    <a:ea typeface="Times New Roman" panose="02020603050405020304" pitchFamily="18" charset="0"/>
                  </a:rPr>
                  <a:t> 			(10.5)</a:t>
                </a:r>
                <a:endParaRPr lang="ru-RU" sz="1200" dirty="0">
                  <a:effectLst/>
                  <a:latin typeface="Constantia" panose="02030602050306030303" pitchFamily="18" charset="0"/>
                  <a:ea typeface="Times New Roman" panose="02020603050405020304" pitchFamily="18" charset="0"/>
                </a:endParaRPr>
              </a:p>
              <a:p>
                <a:pPr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algn="just"/>
                <a:r>
                  <a:rPr lang="en-US" sz="2000" dirty="0" err="1">
                    <a:solidFill>
                      <a:srgbClr val="000000"/>
                    </a:solidFill>
                    <a:effectLst/>
                    <a:latin typeface="Constantia" panose="02030602050306030303" pitchFamily="18" charset="0"/>
                    <a:ea typeface="Times New Roman" panose="02020603050405020304" pitchFamily="18" charset="0"/>
                  </a:rPr>
                  <a:t>мұндағы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i="1" dirty="0">
                    <a:solidFill>
                      <a:srgbClr val="000000"/>
                    </a:solidFill>
                    <a:effectLst/>
                    <a:latin typeface="Constantia" panose="02030602050306030303" pitchFamily="18" charset="0"/>
                    <a:ea typeface="Times New Roman" panose="02020603050405020304" pitchFamily="18" charset="0"/>
                  </a:rPr>
                  <a:t>f</a:t>
                </a:r>
                <a:r>
                  <a:rPr lang="en-US" sz="2000" dirty="0">
                    <a:solidFill>
                      <a:srgbClr val="000000"/>
                    </a:solidFill>
                    <a:effectLst/>
                    <a:latin typeface="Constantia" panose="02030602050306030303" pitchFamily="18" charset="0"/>
                    <a:ea typeface="Times New Roman" panose="02020603050405020304" pitchFamily="18" charset="0"/>
                  </a:rPr>
                  <a:t> – </a:t>
                </a:r>
                <a:r>
                  <a:rPr lang="en-US" sz="2000" dirty="0" err="1">
                    <a:solidFill>
                      <a:srgbClr val="000000"/>
                    </a:solidFill>
                    <a:effectLst/>
                    <a:latin typeface="Constantia" panose="02030602050306030303" pitchFamily="18" charset="0"/>
                    <a:ea typeface="Times New Roman" panose="02020603050405020304" pitchFamily="18" charset="0"/>
                  </a:rPr>
                  <a:t>тұрақты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үйкеліс</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коэффициенті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i="1" dirty="0">
                    <a:solidFill>
                      <a:srgbClr val="000000"/>
                    </a:solidFill>
                    <a:effectLst/>
                    <a:latin typeface="Constantia" panose="02030602050306030303" pitchFamily="18" charset="0"/>
                    <a:ea typeface="Times New Roman" panose="02020603050405020304" pitchFamily="18" charset="0"/>
                  </a:rPr>
                  <a:t>N</a:t>
                </a:r>
                <a:r>
                  <a:rPr lang="en-US" sz="2000" dirty="0">
                    <a:solidFill>
                      <a:srgbClr val="000000"/>
                    </a:solidFill>
                    <a:effectLst/>
                    <a:latin typeface="Constantia" panose="02030602050306030303" pitchFamily="18" charset="0"/>
                    <a:ea typeface="Times New Roman" panose="02020603050405020304" pitchFamily="18" charset="0"/>
                  </a:rPr>
                  <a:t> – </a:t>
                </a:r>
                <a:r>
                  <a:rPr lang="en-US" sz="2000" dirty="0" err="1">
                    <a:solidFill>
                      <a:srgbClr val="000000"/>
                    </a:solidFill>
                    <a:effectLst/>
                    <a:latin typeface="Constantia" panose="02030602050306030303" pitchFamily="18" charset="0"/>
                    <a:ea typeface="Times New Roman" panose="02020603050405020304" pitchFamily="18" charset="0"/>
                  </a:rPr>
                  <a:t>нормаль</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реакция</a:t>
                </a:r>
                <a:r>
                  <a:rPr lang="en-US" sz="2000" dirty="0">
                    <a:solidFill>
                      <a:srgbClr val="000000"/>
                    </a:solidFill>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i="1" dirty="0" err="1">
                    <a:effectLst/>
                    <a:latin typeface="Constantia" panose="02030602050306030303" pitchFamily="18" charset="0"/>
                    <a:ea typeface="Times New Roman" panose="02020603050405020304" pitchFamily="18" charset="0"/>
                  </a:rPr>
                  <a:t>Тартылыс</a:t>
                </a:r>
                <a:r>
                  <a:rPr lang="en-US" sz="2000" i="1" dirty="0">
                    <a:effectLst/>
                    <a:latin typeface="Constantia" panose="02030602050306030303" pitchFamily="18" charset="0"/>
                    <a:ea typeface="Times New Roman" panose="02020603050405020304" pitchFamily="18" charset="0"/>
                  </a:rPr>
                  <a:t> </a:t>
                </a:r>
                <a:r>
                  <a:rPr lang="en-US" sz="2000" i="1" dirty="0" err="1">
                    <a:effectLst/>
                    <a:latin typeface="Constantia" panose="02030602050306030303" pitchFamily="18" charset="0"/>
                    <a:ea typeface="Times New Roman" panose="02020603050405020304" pitchFamily="18" charset="0"/>
                  </a:rPr>
                  <a:t>күші</a:t>
                </a:r>
                <a:r>
                  <a:rPr lang="en-US" sz="2000" i="1" dirty="0">
                    <a:effectLst/>
                    <a:latin typeface="Constantia" panose="02030602050306030303" pitchFamily="18" charset="0"/>
                    <a:ea typeface="Times New Roman" panose="02020603050405020304" pitchFamily="18" charset="0"/>
                  </a:rPr>
                  <a:t>.</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Бұл</a:t>
                </a:r>
                <a:r>
                  <a:rPr lang="en-US" sz="2000" dirty="0">
                    <a:effectLst/>
                    <a:latin typeface="Constantia" panose="02030602050306030303" pitchFamily="18" charset="0"/>
                    <a:ea typeface="Times New Roman" panose="02020603050405020304" pitchFamily="18" charset="0"/>
                  </a:rPr>
                  <a:t> – </a:t>
                </a:r>
                <a:r>
                  <a:rPr lang="en-US" sz="2000" dirty="0" err="1">
                    <a:effectLst/>
                    <a:latin typeface="Constantia" panose="02030602050306030303" pitchFamily="18" charset="0"/>
                    <a:ea typeface="Times New Roman" panose="02020603050405020304" pitchFamily="18" charset="0"/>
                  </a:rPr>
                  <a:t>екі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материалдық</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дене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бір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біріне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Ньютон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ашқан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бүкіл</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әлемдік</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тартылыс</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заңы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бойынша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тартылатын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күш</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Тартылыс</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күші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арақашықтыққа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тәуелді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және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бір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бірінен</a:t>
                </a:r>
                <a:r>
                  <a:rPr lang="en-US" sz="2000" dirty="0">
                    <a:effectLst/>
                    <a:latin typeface="Constantia" panose="02030602050306030303" pitchFamily="18" charset="0"/>
                    <a:ea typeface="Times New Roman" panose="02020603050405020304" pitchFamily="18" charset="0"/>
                  </a:rPr>
                  <a:t> </a:t>
                </a:r>
                <a:r>
                  <a:rPr lang="en-US" sz="2000" i="1" dirty="0">
                    <a:effectLst/>
                    <a:latin typeface="Constantia" panose="02030602050306030303" pitchFamily="18" charset="0"/>
                    <a:ea typeface="Times New Roman" panose="02020603050405020304" pitchFamily="18" charset="0"/>
                  </a:rPr>
                  <a:t>r</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қашықтықта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орналасқан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массалары</a:t>
                </a:r>
                <a:r>
                  <a:rPr lang="en-US" sz="2000" dirty="0">
                    <a:effectLst/>
                    <a:latin typeface="Constantia" panose="02030602050306030303" pitchFamily="18" charset="0"/>
                    <a:ea typeface="Times New Roman" panose="02020603050405020304" pitchFamily="18" charset="0"/>
                  </a:rPr>
                  <a:t> </a:t>
                </a:r>
                <a:r>
                  <a:rPr lang="en-US" sz="2000" i="1" dirty="0">
                    <a:effectLst/>
                    <a:latin typeface="Constantia" panose="02030602050306030303" pitchFamily="18" charset="0"/>
                    <a:ea typeface="Times New Roman" panose="02020603050405020304" pitchFamily="18" charset="0"/>
                  </a:rPr>
                  <a:t>m</a:t>
                </a:r>
                <a:r>
                  <a:rPr lang="en-US" sz="2000" i="1" baseline="-25000" dirty="0">
                    <a:effectLst/>
                    <a:latin typeface="Constantia" panose="02030602050306030303" pitchFamily="18" charset="0"/>
                    <a:ea typeface="Times New Roman" panose="02020603050405020304" pitchFamily="18" charset="0"/>
                  </a:rPr>
                  <a:t>1</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және</a:t>
                </a:r>
                <a:r>
                  <a:rPr lang="en-US" sz="2000" dirty="0">
                    <a:effectLst/>
                    <a:latin typeface="Constantia" panose="02030602050306030303" pitchFamily="18" charset="0"/>
                    <a:ea typeface="Times New Roman" panose="02020603050405020304" pitchFamily="18" charset="0"/>
                  </a:rPr>
                  <a:t> </a:t>
                </a:r>
                <a:r>
                  <a:rPr lang="en-US" sz="2000" i="1" dirty="0">
                    <a:effectLst/>
                    <a:latin typeface="Constantia" panose="02030602050306030303" pitchFamily="18" charset="0"/>
                    <a:ea typeface="Times New Roman" panose="02020603050405020304" pitchFamily="18" charset="0"/>
                  </a:rPr>
                  <a:t>m</a:t>
                </a:r>
                <a:r>
                  <a:rPr lang="en-US" sz="2000" i="1" baseline="-25000" dirty="0">
                    <a:effectLst/>
                    <a:latin typeface="Constantia" panose="02030602050306030303" pitchFamily="18" charset="0"/>
                    <a:ea typeface="Times New Roman" panose="02020603050405020304" pitchFamily="18" charset="0"/>
                  </a:rPr>
                  <a:t>2</a:t>
                </a:r>
                <a:r>
                  <a:rPr lang="en-US" sz="2000" dirty="0">
                    <a:effectLst/>
                    <a:latin typeface="Constantia" panose="02030602050306030303" pitchFamily="18" charset="0"/>
                    <a:ea typeface="Times New Roman" panose="02020603050405020304" pitchFamily="18" charset="0"/>
                  </a:rPr>
                  <a:t> – </a:t>
                </a:r>
                <a:r>
                  <a:rPr lang="en-US" sz="2000" dirty="0" err="1">
                    <a:effectLst/>
                    <a:latin typeface="Constantia" panose="02030602050306030303" pitchFamily="18" charset="0"/>
                    <a:ea typeface="Times New Roman" panose="02020603050405020304" pitchFamily="18" charset="0"/>
                  </a:rPr>
                  <a:t>ге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тең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екі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нүкте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үшін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мына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теңдікпен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өрнектеледі</a:t>
                </a:r>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algn="r"/>
                <a14:m>
                  <m:oMath xmlns:m="http://schemas.openxmlformats.org/officeDocument/2006/math">
                    <m:r>
                      <a:rPr lang="en-US" sz="2000" i="1">
                        <a:solidFill>
                          <a:srgbClr val="000000"/>
                        </a:solidFill>
                        <a:effectLst/>
                        <a:latin typeface="Cambria Math" panose="02040503050406030204" pitchFamily="18" charset="0"/>
                        <a:ea typeface="Times New Roman" panose="02020603050405020304" pitchFamily="18" charset="0"/>
                      </a:rPr>
                      <m:t>𝐹</m:t>
                    </m:r>
                    <m:r>
                      <a:rPr lang="en-US" sz="2000" i="1">
                        <a:solidFill>
                          <a:srgbClr val="000000"/>
                        </a:solidFill>
                        <a:effectLst/>
                        <a:latin typeface="Cambria Math" panose="02040503050406030204" pitchFamily="18" charset="0"/>
                        <a:ea typeface="Times New Roman" panose="02020603050405020304" pitchFamily="18" charset="0"/>
                      </a:rPr>
                      <m:t>=</m:t>
                    </m:r>
                    <m:f>
                      <m:fPr>
                        <m:ctrlPr>
                          <a:rPr lang="ru-RU" sz="2000" i="1">
                            <a:effectLst/>
                            <a:latin typeface="Cambria Math" panose="02040503050406030204" pitchFamily="18" charset="0"/>
                            <a:ea typeface="Times New Roman" panose="02020603050405020304" pitchFamily="18" charset="0"/>
                          </a:rPr>
                        </m:ctrlPr>
                      </m:fPr>
                      <m:num>
                        <m:r>
                          <a:rPr lang="en-US" sz="2000" i="1">
                            <a:solidFill>
                              <a:srgbClr val="000000"/>
                            </a:solidFill>
                            <a:effectLst/>
                            <a:latin typeface="Cambria Math" panose="02040503050406030204" pitchFamily="18" charset="0"/>
                            <a:ea typeface="Times New Roman" panose="02020603050405020304" pitchFamily="18" charset="0"/>
                          </a:rPr>
                          <m:t>𝑓</m:t>
                        </m:r>
                        <m:sSub>
                          <m:sSubPr>
                            <m:ctrlPr>
                              <a:rPr lang="ru-RU" sz="2000" i="1">
                                <a:effectLst/>
                                <a:latin typeface="Cambria Math" panose="02040503050406030204" pitchFamily="18" charset="0"/>
                                <a:ea typeface="Times New Roman" panose="02020603050405020304" pitchFamily="18" charset="0"/>
                              </a:rPr>
                            </m:ctrlPr>
                          </m:sSubPr>
                          <m:e>
                            <m:r>
                              <a:rPr lang="en-US" sz="2000" i="1">
                                <a:solidFill>
                                  <a:srgbClr val="000000"/>
                                </a:solidFill>
                                <a:effectLst/>
                                <a:latin typeface="Cambria Math" panose="02040503050406030204" pitchFamily="18" charset="0"/>
                                <a:ea typeface="Times New Roman" panose="02020603050405020304" pitchFamily="18" charset="0"/>
                              </a:rPr>
                              <m:t>𝑚</m:t>
                            </m:r>
                          </m:e>
                          <m:sub>
                            <m:r>
                              <a:rPr lang="en-US" sz="2000" i="1">
                                <a:solidFill>
                                  <a:srgbClr val="000000"/>
                                </a:solidFill>
                                <a:effectLst/>
                                <a:latin typeface="Cambria Math" panose="02040503050406030204" pitchFamily="18" charset="0"/>
                                <a:ea typeface="Times New Roman" panose="02020603050405020304" pitchFamily="18" charset="0"/>
                              </a:rPr>
                              <m:t>1</m:t>
                            </m:r>
                          </m:sub>
                        </m:sSub>
                        <m:sSub>
                          <m:sSubPr>
                            <m:ctrlPr>
                              <a:rPr lang="ru-RU" sz="2000" i="1">
                                <a:effectLst/>
                                <a:latin typeface="Cambria Math" panose="02040503050406030204" pitchFamily="18" charset="0"/>
                                <a:ea typeface="Times New Roman" panose="02020603050405020304" pitchFamily="18" charset="0"/>
                              </a:rPr>
                            </m:ctrlPr>
                          </m:sSubPr>
                          <m:e>
                            <m:r>
                              <a:rPr lang="en-US" sz="2000" i="1">
                                <a:solidFill>
                                  <a:srgbClr val="000000"/>
                                </a:solidFill>
                                <a:effectLst/>
                                <a:latin typeface="Cambria Math" panose="02040503050406030204" pitchFamily="18" charset="0"/>
                                <a:ea typeface="Times New Roman" panose="02020603050405020304" pitchFamily="18" charset="0"/>
                              </a:rPr>
                              <m:t>𝑚</m:t>
                            </m:r>
                          </m:e>
                          <m:sub>
                            <m:r>
                              <a:rPr lang="en-US" sz="2000" i="1">
                                <a:solidFill>
                                  <a:srgbClr val="000000"/>
                                </a:solidFill>
                                <a:effectLst/>
                                <a:latin typeface="Cambria Math" panose="02040503050406030204" pitchFamily="18" charset="0"/>
                                <a:ea typeface="Times New Roman" panose="02020603050405020304" pitchFamily="18" charset="0"/>
                              </a:rPr>
                              <m:t>2</m:t>
                            </m:r>
                          </m:sub>
                        </m:sSub>
                      </m:num>
                      <m:den>
                        <m:sSup>
                          <m:sSupPr>
                            <m:ctrlPr>
                              <a:rPr lang="ru-RU" sz="2000" i="1">
                                <a:effectLst/>
                                <a:latin typeface="Cambria Math" panose="02040503050406030204" pitchFamily="18" charset="0"/>
                                <a:ea typeface="Times New Roman" panose="02020603050405020304" pitchFamily="18" charset="0"/>
                              </a:rPr>
                            </m:ctrlPr>
                          </m:sSupPr>
                          <m:e>
                            <m:r>
                              <a:rPr lang="en-US" sz="2000" i="1">
                                <a:solidFill>
                                  <a:srgbClr val="000000"/>
                                </a:solidFill>
                                <a:effectLst/>
                                <a:latin typeface="Cambria Math" panose="02040503050406030204" pitchFamily="18" charset="0"/>
                                <a:ea typeface="Times New Roman" panose="02020603050405020304" pitchFamily="18" charset="0"/>
                              </a:rPr>
                              <m:t>𝑟</m:t>
                            </m:r>
                          </m:e>
                          <m:sup>
                            <m:r>
                              <a:rPr lang="en-US" sz="2000" i="1">
                                <a:solidFill>
                                  <a:srgbClr val="000000"/>
                                </a:solidFill>
                                <a:effectLst/>
                                <a:latin typeface="Cambria Math" panose="02040503050406030204" pitchFamily="18" charset="0"/>
                                <a:ea typeface="Times New Roman" panose="02020603050405020304" pitchFamily="18" charset="0"/>
                              </a:rPr>
                              <m:t>2</m:t>
                            </m:r>
                          </m:sup>
                        </m:sSup>
                      </m:den>
                    </m:f>
                  </m:oMath>
                </a14:m>
                <a:r>
                  <a:rPr lang="en-US" sz="2000" dirty="0">
                    <a:solidFill>
                      <a:srgbClr val="000000"/>
                    </a:solidFill>
                    <a:effectLst/>
                    <a:latin typeface="Constantia" panose="02030602050306030303" pitchFamily="18" charset="0"/>
                    <a:ea typeface="Times New Roman" panose="02020603050405020304" pitchFamily="18" charset="0"/>
                  </a:rPr>
                  <a:t>			(10.6)</a:t>
                </a:r>
                <a:endParaRPr lang="ru-RU" sz="1200" dirty="0">
                  <a:effectLst/>
                  <a:latin typeface="Constantia" panose="02030602050306030303" pitchFamily="18" charset="0"/>
                  <a:ea typeface="Times New Roman" panose="02020603050405020304" pitchFamily="18" charset="0"/>
                </a:endParaRPr>
              </a:p>
              <a:p>
                <a:pPr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algn="just"/>
                <a:r>
                  <a:rPr lang="en-US" sz="2000" dirty="0" err="1">
                    <a:solidFill>
                      <a:srgbClr val="000000"/>
                    </a:solidFill>
                    <a:effectLst/>
                    <a:latin typeface="Constantia" panose="02030602050306030303" pitchFamily="18" charset="0"/>
                    <a:ea typeface="Times New Roman" panose="02020603050405020304" pitchFamily="18" charset="0"/>
                  </a:rPr>
                  <a:t>мұндағы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i="1" dirty="0">
                    <a:solidFill>
                      <a:srgbClr val="000000"/>
                    </a:solidFill>
                    <a:effectLst/>
                    <a:latin typeface="Constantia" panose="02030602050306030303" pitchFamily="18" charset="0"/>
                    <a:ea typeface="Times New Roman" panose="02020603050405020304" pitchFamily="18" charset="0"/>
                  </a:rPr>
                  <a:t>f</a:t>
                </a:r>
                <a:r>
                  <a:rPr lang="en-US" sz="2000" dirty="0">
                    <a:solidFill>
                      <a:srgbClr val="000000"/>
                    </a:solidFill>
                    <a:effectLst/>
                    <a:latin typeface="Constantia" panose="02030602050306030303" pitchFamily="18" charset="0"/>
                    <a:ea typeface="Times New Roman" panose="02020603050405020304" pitchFamily="18" charset="0"/>
                  </a:rPr>
                  <a:t> – </a:t>
                </a:r>
                <a:r>
                  <a:rPr lang="en-US" sz="2000" dirty="0" err="1">
                    <a:solidFill>
                      <a:srgbClr val="000000"/>
                    </a:solidFill>
                    <a:effectLst/>
                    <a:latin typeface="Constantia" panose="02030602050306030303" pitchFamily="18" charset="0"/>
                    <a:ea typeface="Times New Roman" panose="02020603050405020304" pitchFamily="18" charset="0"/>
                  </a:rPr>
                  <a:t>гравитациялық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тұрақты</a:t>
                </a:r>
                <a:r>
                  <a:rPr lang="en-US" sz="2000" dirty="0">
                    <a:solidFill>
                      <a:srgbClr val="000000"/>
                    </a:solidFill>
                    <a:effectLst/>
                    <a:latin typeface="Constantia" panose="02030602050306030303" pitchFamily="18" charset="0"/>
                    <a:ea typeface="Times New Roman" panose="02020603050405020304" pitchFamily="18" charset="0"/>
                  </a:rPr>
                  <a:t> (СИ </a:t>
                </a:r>
                <a:r>
                  <a:rPr lang="en-US" sz="2000" dirty="0" err="1">
                    <a:solidFill>
                      <a:srgbClr val="000000"/>
                    </a:solidFill>
                    <a:effectLst/>
                    <a:latin typeface="Constantia" panose="02030602050306030303" pitchFamily="18" charset="0"/>
                    <a:ea typeface="Times New Roman" panose="02020603050405020304" pitchFamily="18" charset="0"/>
                  </a:rPr>
                  <a:t>жүйесінде</a:t>
                </a:r>
                <a:r>
                  <a:rPr lang="en-US" sz="2000" dirty="0">
                    <a:solidFill>
                      <a:srgbClr val="000000"/>
                    </a:solidFill>
                    <a:effectLst/>
                    <a:latin typeface="Constantia" panose="02030602050306030303" pitchFamily="18" charset="0"/>
                    <a:ea typeface="Times New Roman" panose="02020603050405020304" pitchFamily="18" charset="0"/>
                  </a:rPr>
                  <a:t> f=6,673×10</a:t>
                </a:r>
                <a:r>
                  <a:rPr lang="en-US" sz="2000" baseline="30000" dirty="0">
                    <a:solidFill>
                      <a:srgbClr val="000000"/>
                    </a:solidFill>
                    <a:effectLst/>
                    <a:latin typeface="Constantia" panose="02030602050306030303" pitchFamily="18" charset="0"/>
                    <a:ea typeface="Times New Roman" panose="02020603050405020304" pitchFamily="18" charset="0"/>
                  </a:rPr>
                  <a:t>−11</a:t>
                </a:r>
                <a:r>
                  <a:rPr lang="en-US" sz="2000" dirty="0">
                    <a:solidFill>
                      <a:srgbClr val="000000"/>
                    </a:solidFill>
                    <a:effectLst/>
                    <a:latin typeface="Constantia" panose="02030602050306030303" pitchFamily="18" charset="0"/>
                    <a:ea typeface="Times New Roman" panose="02020603050405020304" pitchFamily="18" charset="0"/>
                  </a:rPr>
                  <a:t>м</a:t>
                </a:r>
                <a:r>
                  <a:rPr lang="en-US" sz="2000" baseline="30000" dirty="0">
                    <a:solidFill>
                      <a:srgbClr val="000000"/>
                    </a:solidFill>
                    <a:effectLst/>
                    <a:latin typeface="Constantia" panose="02030602050306030303" pitchFamily="18" charset="0"/>
                    <a:ea typeface="Times New Roman" panose="02020603050405020304" pitchFamily="18" charset="0"/>
                  </a:rPr>
                  <a:t>3</a:t>
                </a:r>
                <a:r>
                  <a:rPr lang="en-US" sz="2000" dirty="0">
                    <a:solidFill>
                      <a:srgbClr val="000000"/>
                    </a:solidFill>
                    <a:effectLst/>
                    <a:latin typeface="Constantia" panose="02030602050306030303" pitchFamily="18" charset="0"/>
                    <a:ea typeface="Times New Roman" panose="02020603050405020304" pitchFamily="18" charset="0"/>
                  </a:rPr>
                  <a:t>/кг</a:t>
                </a:r>
                <a:r>
                  <a:rPr lang="en-US" sz="2000" dirty="0">
                    <a:solidFill>
                      <a:srgbClr val="000000"/>
                    </a:solidFill>
                    <a:effectLst/>
                    <a:latin typeface="Constantia" panose="02030602050306030303" pitchFamily="18" charset="0"/>
                    <a:ea typeface="Times New Roman" panose="02020603050405020304" pitchFamily="18" charset="0"/>
                    <a:cs typeface="Cambria Math" panose="02040503050406030204" pitchFamily="18" charset="0"/>
                  </a:rPr>
                  <a:t>⋅</a:t>
                </a:r>
                <a:r>
                  <a:rPr lang="en-US" sz="2000" dirty="0">
                    <a:solidFill>
                      <a:srgbClr val="000000"/>
                    </a:solidFill>
                    <a:effectLst/>
                    <a:latin typeface="Constantia" panose="02030602050306030303" pitchFamily="18" charset="0"/>
                    <a:ea typeface="Times New Roman" panose="02020603050405020304" pitchFamily="18" charset="0"/>
                  </a:rPr>
                  <a:t>с</a:t>
                </a:r>
                <a:r>
                  <a:rPr lang="en-US" sz="2000" baseline="30000" dirty="0">
                    <a:solidFill>
                      <a:srgbClr val="000000"/>
                    </a:solidFill>
                    <a:effectLst/>
                    <a:latin typeface="Constantia" panose="02030602050306030303" pitchFamily="18" charset="0"/>
                    <a:ea typeface="Times New Roman" panose="02020603050405020304" pitchFamily="18" charset="0"/>
                  </a:rPr>
                  <a:t>2</a:t>
                </a:r>
                <a:r>
                  <a:rPr lang="en-US" sz="2000" dirty="0">
                    <a:solidFill>
                      <a:srgbClr val="000000"/>
                    </a:solidFill>
                    <a:effectLst/>
                    <a:latin typeface="Constantia" panose="02030602050306030303" pitchFamily="18" charset="0"/>
                    <a:ea typeface="Times New Roman" panose="02020603050405020304" pitchFamily="18" charset="0"/>
                  </a:rPr>
                  <a:t>). </a:t>
                </a:r>
                <a:endParaRPr lang="ru-RU" sz="1100" dirty="0">
                  <a:effectLst/>
                  <a:latin typeface="Constantia" panose="02030602050306030303" pitchFamily="18" charset="0"/>
                  <a:ea typeface="Times New Roman" panose="02020603050405020304" pitchFamily="18" charset="0"/>
                </a:endParaRPr>
              </a:p>
            </p:txBody>
          </p:sp>
        </mc:Choice>
        <mc:Fallback>
          <p:sp>
            <p:nvSpPr>
              <p:cNvPr id="3" name="TextBox 2">
                <a:extLst>
                  <a:ext uri="{FF2B5EF4-FFF2-40B4-BE49-F238E27FC236}">
                    <a16:creationId xmlns:a16="http://schemas.microsoft.com/office/drawing/2014/main" id="{8AFD2532-335E-41EE-9301-2591D70F1F29}"/>
                  </a:ext>
                </a:extLst>
              </p:cNvPr>
              <p:cNvSpPr txBox="1">
                <a:spLocks noRot="1" noChangeAspect="1" noMove="1" noResize="1" noEditPoints="1" noAdjustHandles="1" noChangeArrowheads="1" noChangeShapeType="1" noTextEdit="1"/>
              </p:cNvSpPr>
              <p:nvPr/>
            </p:nvSpPr>
            <p:spPr>
              <a:xfrm>
                <a:off x="971600" y="390507"/>
                <a:ext cx="7704856" cy="6076985"/>
              </a:xfrm>
              <a:prstGeom prst="rect">
                <a:avLst/>
              </a:prstGeom>
              <a:blipFill>
                <a:blip r:embed="rId2"/>
                <a:stretch>
                  <a:fillRect l="-791" t="-702" r="-870" b="-903"/>
                </a:stretch>
              </a:blipFill>
            </p:spPr>
            <p:txBody>
              <a:bodyPr/>
              <a:lstStyle/>
              <a:p>
                <a:r>
                  <a:rPr lang="ru-RU">
                    <a:noFill/>
                  </a:rPr>
                  <a:t> </a:t>
                </a:r>
              </a:p>
            </p:txBody>
          </p:sp>
        </mc:Fallback>
      </mc:AlternateContent>
    </p:spTree>
    <p:extLst>
      <p:ext uri="{BB962C8B-B14F-4D97-AF65-F5344CB8AC3E}">
        <p14:creationId xmlns:p14="http://schemas.microsoft.com/office/powerpoint/2010/main" val="812062512"/>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0CE1520B-45EE-4927-BDDC-93E8B92A0EC5}"/>
                  </a:ext>
                </a:extLst>
              </p:cNvPr>
              <p:cNvSpPr txBox="1"/>
              <p:nvPr/>
            </p:nvSpPr>
            <p:spPr>
              <a:xfrm>
                <a:off x="971600" y="620688"/>
                <a:ext cx="7632848" cy="5324535"/>
              </a:xfrm>
              <a:prstGeom prst="rect">
                <a:avLst/>
              </a:prstGeom>
              <a:noFill/>
            </p:spPr>
            <p:txBody>
              <a:bodyPr wrap="square">
                <a:spAutoFit/>
              </a:bodyPr>
              <a:lstStyle/>
              <a:p>
                <a:pPr indent="288290" algn="just"/>
                <a:r>
                  <a:rPr lang="en-US" sz="2000" i="1" dirty="0" err="1">
                    <a:effectLst/>
                    <a:latin typeface="Constantia" panose="02030602050306030303" pitchFamily="18" charset="0"/>
                    <a:ea typeface="Times New Roman" panose="02020603050405020304" pitchFamily="18" charset="0"/>
                  </a:rPr>
                  <a:t>Серпімділік</a:t>
                </a:r>
                <a:r>
                  <a:rPr lang="en-US" sz="2000" i="1" dirty="0">
                    <a:effectLst/>
                    <a:latin typeface="Constantia" panose="02030602050306030303" pitchFamily="18" charset="0"/>
                    <a:ea typeface="Times New Roman" panose="02020603050405020304" pitchFamily="18" charset="0"/>
                  </a:rPr>
                  <a:t> </a:t>
                </a:r>
                <a:r>
                  <a:rPr lang="en-US" sz="2000" i="1" dirty="0" err="1">
                    <a:effectLst/>
                    <a:latin typeface="Constantia" panose="02030602050306030303" pitchFamily="18" charset="0"/>
                    <a:ea typeface="Times New Roman" panose="02020603050405020304" pitchFamily="18" charset="0"/>
                  </a:rPr>
                  <a:t>күші</a:t>
                </a:r>
                <a:r>
                  <a:rPr lang="en-US" sz="2000" i="1"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Бұл</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күш</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арақашықтыққа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тәуелді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Оның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мәнін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Гук</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заңы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бойынша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кернеудің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аудан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бірлігіне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қатысты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күштің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деформацияға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пропорционалдығынан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анықтауға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болады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Атап</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айтқанда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серіппенің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серпімділік</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күші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үшін</a:t>
                </a:r>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algn="r"/>
                <a14:m>
                  <m:oMath xmlns:m="http://schemas.openxmlformats.org/officeDocument/2006/math">
                    <m:r>
                      <a:rPr lang="en-US" sz="2000" i="1">
                        <a:solidFill>
                          <a:srgbClr val="000000"/>
                        </a:solidFill>
                        <a:effectLst/>
                        <a:latin typeface="Cambria Math" panose="02040503050406030204" pitchFamily="18" charset="0"/>
                        <a:ea typeface="Times New Roman" panose="02020603050405020304" pitchFamily="18" charset="0"/>
                      </a:rPr>
                      <m:t>𝐹</m:t>
                    </m:r>
                    <m:r>
                      <a:rPr lang="en-US" sz="2000" i="1">
                        <a:solidFill>
                          <a:srgbClr val="000000"/>
                        </a:solidFill>
                        <a:effectLst/>
                        <a:latin typeface="Cambria Math" panose="02040503050406030204" pitchFamily="18" charset="0"/>
                        <a:ea typeface="Times New Roman" panose="02020603050405020304" pitchFamily="18" charset="0"/>
                      </a:rPr>
                      <m:t>=</m:t>
                    </m:r>
                    <m:r>
                      <a:rPr lang="en-US" sz="2000" i="1">
                        <a:solidFill>
                          <a:srgbClr val="000000"/>
                        </a:solidFill>
                        <a:effectLst/>
                        <a:latin typeface="Cambria Math" panose="02040503050406030204" pitchFamily="18" charset="0"/>
                        <a:ea typeface="Times New Roman" panose="02020603050405020304" pitchFamily="18" charset="0"/>
                      </a:rPr>
                      <m:t>𝑐</m:t>
                    </m:r>
                    <m:r>
                      <a:rPr lang="en-US" sz="2000" i="1">
                        <a:solidFill>
                          <a:srgbClr val="000000"/>
                        </a:solidFill>
                        <a:effectLst/>
                        <a:latin typeface="Cambria Math" panose="02040503050406030204" pitchFamily="18" charset="0"/>
                        <a:ea typeface="Times New Roman" panose="02020603050405020304" pitchFamily="18" charset="0"/>
                      </a:rPr>
                      <m:t>𝜆</m:t>
                    </m:r>
                  </m:oMath>
                </a14:m>
                <a:r>
                  <a:rPr lang="en-US" sz="2000" dirty="0">
                    <a:solidFill>
                      <a:srgbClr val="000000"/>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	</a:t>
                </a:r>
                <a:r>
                  <a:rPr lang="en-US" sz="2000" dirty="0">
                    <a:solidFill>
                      <a:srgbClr val="000000"/>
                    </a:solidFill>
                    <a:effectLst/>
                    <a:latin typeface="Constantia" panose="02030602050306030303" pitchFamily="18" charset="0"/>
                    <a:ea typeface="Times New Roman" panose="02020603050405020304" pitchFamily="18" charset="0"/>
                  </a:rPr>
                  <a:t>	(10.7)</a:t>
                </a:r>
                <a:endParaRPr lang="ru-RU" sz="1200" dirty="0">
                  <a:effectLst/>
                  <a:latin typeface="Constantia" panose="02030602050306030303" pitchFamily="18" charset="0"/>
                  <a:ea typeface="Times New Roman" panose="02020603050405020304" pitchFamily="18" charset="0"/>
                </a:endParaRPr>
              </a:p>
              <a:p>
                <a:pPr algn="r"/>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algn="just"/>
                <a:r>
                  <a:rPr lang="en-US" sz="2000" dirty="0" err="1">
                    <a:solidFill>
                      <a:srgbClr val="000000"/>
                    </a:solidFill>
                    <a:effectLst/>
                    <a:latin typeface="Constantia" panose="02030602050306030303" pitchFamily="18" charset="0"/>
                    <a:ea typeface="Times New Roman" panose="02020603050405020304" pitchFamily="18" charset="0"/>
                  </a:rPr>
                  <a:t>мұндағы</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r>
                      <a:rPr lang="en-US" sz="2000" i="1">
                        <a:solidFill>
                          <a:srgbClr val="000000"/>
                        </a:solidFill>
                        <a:effectLst/>
                        <a:latin typeface="Cambria Math" panose="02040503050406030204" pitchFamily="18" charset="0"/>
                        <a:ea typeface="Times New Roman" panose="02020603050405020304" pitchFamily="18" charset="0"/>
                      </a:rPr>
                      <m:t>𝜆</m:t>
                    </m:r>
                  </m:oMath>
                </a14:m>
                <a:r>
                  <a:rPr lang="en-US" sz="2000" dirty="0">
                    <a:solidFill>
                      <a:srgbClr val="000000"/>
                    </a:solidFill>
                    <a:effectLst/>
                    <a:latin typeface="Constantia" panose="02030602050306030303" pitchFamily="18" charset="0"/>
                    <a:ea typeface="Times New Roman" panose="02020603050405020304" pitchFamily="18" charset="0"/>
                  </a:rPr>
                  <a:t> – </a:t>
                </a:r>
                <a:r>
                  <a:rPr lang="en-US" sz="2000" dirty="0" err="1">
                    <a:solidFill>
                      <a:srgbClr val="000000"/>
                    </a:solidFill>
                    <a:effectLst/>
                    <a:latin typeface="Constantia" panose="02030602050306030303" pitchFamily="18" charset="0"/>
                    <a:ea typeface="Times New Roman" panose="02020603050405020304" pitchFamily="18" charset="0"/>
                  </a:rPr>
                  <a:t>серіппенің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ұзаруы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қысқаруы</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r>
                      <a:rPr lang="en-US" sz="2000" i="1">
                        <a:solidFill>
                          <a:srgbClr val="000000"/>
                        </a:solidFill>
                        <a:effectLst/>
                        <a:latin typeface="Cambria Math" panose="02040503050406030204" pitchFamily="18" charset="0"/>
                        <a:ea typeface="Times New Roman" panose="02020603050405020304" pitchFamily="18" charset="0"/>
                      </a:rPr>
                      <m:t>с</m:t>
                    </m:r>
                  </m:oMath>
                </a14:m>
                <a:r>
                  <a:rPr lang="en-US" sz="2000" dirty="0">
                    <a:solidFill>
                      <a:srgbClr val="000000"/>
                    </a:solidFill>
                    <a:effectLst/>
                    <a:latin typeface="Constantia" panose="02030602050306030303" pitchFamily="18" charset="0"/>
                    <a:ea typeface="Times New Roman" panose="02020603050405020304" pitchFamily="18" charset="0"/>
                  </a:rPr>
                  <a:t> – </a:t>
                </a:r>
                <a:r>
                  <a:rPr lang="en-US" sz="2000" dirty="0" err="1">
                    <a:solidFill>
                      <a:srgbClr val="000000"/>
                    </a:solidFill>
                    <a:effectLst/>
                    <a:latin typeface="Constantia" panose="02030602050306030303" pitchFamily="18" charset="0"/>
                    <a:ea typeface="Times New Roman" panose="02020603050405020304" pitchFamily="18" charset="0"/>
                  </a:rPr>
                  <a:t>серіппенің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қатаңдық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коэффициенті</a:t>
                </a:r>
                <a:r>
                  <a:rPr lang="en-US" sz="2000" dirty="0">
                    <a:solidFill>
                      <a:srgbClr val="000000"/>
                    </a:solidFill>
                    <a:effectLst/>
                    <a:latin typeface="Constantia" panose="02030602050306030303" pitchFamily="18" charset="0"/>
                    <a:ea typeface="Times New Roman" panose="02020603050405020304" pitchFamily="18" charset="0"/>
                  </a:rPr>
                  <a:t> (СИ </a:t>
                </a:r>
                <a:r>
                  <a:rPr lang="en-US" sz="2000" dirty="0" err="1">
                    <a:solidFill>
                      <a:srgbClr val="000000"/>
                    </a:solidFill>
                    <a:effectLst/>
                    <a:latin typeface="Constantia" panose="02030602050306030303" pitchFamily="18" charset="0"/>
                    <a:ea typeface="Times New Roman" panose="02020603050405020304" pitchFamily="18" charset="0"/>
                  </a:rPr>
                  <a:t>жүйесінде</a:t>
                </a:r>
                <a:r>
                  <a:rPr lang="en-US" sz="2000" dirty="0">
                    <a:solidFill>
                      <a:srgbClr val="000000"/>
                    </a:solidFill>
                    <a:effectLst/>
                    <a:latin typeface="Constantia" panose="02030602050306030303" pitchFamily="18" charset="0"/>
                    <a:ea typeface="Times New Roman" panose="02020603050405020304" pitchFamily="18" charset="0"/>
                  </a:rPr>
                  <a:t> Н/м-</a:t>
                </a:r>
                <a:r>
                  <a:rPr lang="en-US" sz="2000" dirty="0" err="1">
                    <a:solidFill>
                      <a:srgbClr val="000000"/>
                    </a:solidFill>
                    <a:effectLst/>
                    <a:latin typeface="Constantia" panose="02030602050306030303" pitchFamily="18" charset="0"/>
                    <a:ea typeface="Times New Roman" panose="02020603050405020304" pitchFamily="18" charset="0"/>
                  </a:rPr>
                  <a:t>мен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өлшенеді</a:t>
                </a:r>
                <a:r>
                  <a:rPr lang="en-US" sz="2000" dirty="0">
                    <a:solidFill>
                      <a:srgbClr val="000000"/>
                    </a:solidFill>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i="1" dirty="0" err="1">
                    <a:effectLst/>
                    <a:latin typeface="Constantia" panose="02030602050306030303" pitchFamily="18" charset="0"/>
                    <a:ea typeface="Times New Roman" panose="02020603050405020304" pitchFamily="18" charset="0"/>
                  </a:rPr>
                  <a:t>Тұтқыр</a:t>
                </a:r>
                <a:r>
                  <a:rPr lang="en-US" sz="2000" i="1" dirty="0">
                    <a:effectLst/>
                    <a:latin typeface="Constantia" panose="02030602050306030303" pitchFamily="18" charset="0"/>
                    <a:ea typeface="Times New Roman" panose="02020603050405020304" pitchFamily="18" charset="0"/>
                  </a:rPr>
                  <a:t> </a:t>
                </a:r>
                <a:r>
                  <a:rPr lang="en-US" sz="2000" i="1" dirty="0" err="1">
                    <a:effectLst/>
                    <a:latin typeface="Constantia" panose="02030602050306030303" pitchFamily="18" charset="0"/>
                    <a:ea typeface="Times New Roman" panose="02020603050405020304" pitchFamily="18" charset="0"/>
                  </a:rPr>
                  <a:t>ортаның</a:t>
                </a:r>
                <a:r>
                  <a:rPr lang="en-US" sz="2000" i="1" dirty="0">
                    <a:effectLst/>
                    <a:latin typeface="Constantia" panose="02030602050306030303" pitchFamily="18" charset="0"/>
                    <a:ea typeface="Times New Roman" panose="02020603050405020304" pitchFamily="18" charset="0"/>
                  </a:rPr>
                  <a:t> </a:t>
                </a:r>
                <a:r>
                  <a:rPr lang="en-US" sz="2000" i="1" dirty="0" err="1">
                    <a:effectLst/>
                    <a:latin typeface="Constantia" panose="02030602050306030303" pitchFamily="18" charset="0"/>
                    <a:ea typeface="Times New Roman" panose="02020603050405020304" pitchFamily="18" charset="0"/>
                  </a:rPr>
                  <a:t>үйкеліс</a:t>
                </a:r>
                <a:r>
                  <a:rPr lang="en-US" sz="2000" i="1" dirty="0">
                    <a:effectLst/>
                    <a:latin typeface="Constantia" panose="02030602050306030303" pitchFamily="18" charset="0"/>
                    <a:ea typeface="Times New Roman" panose="02020603050405020304" pitchFamily="18" charset="0"/>
                  </a:rPr>
                  <a:t> </a:t>
                </a:r>
                <a:r>
                  <a:rPr lang="en-US" sz="2000" i="1" dirty="0" err="1">
                    <a:effectLst/>
                    <a:latin typeface="Constantia" panose="02030602050306030303" pitchFamily="18" charset="0"/>
                    <a:ea typeface="Times New Roman" panose="02020603050405020304" pitchFamily="18" charset="0"/>
                  </a:rPr>
                  <a:t>күші</a:t>
                </a:r>
                <a:r>
                  <a:rPr lang="en-US" sz="2000" i="1" dirty="0">
                    <a:effectLst/>
                    <a:latin typeface="Constantia" panose="02030602050306030303" pitchFamily="18" charset="0"/>
                    <a:ea typeface="Times New Roman" panose="02020603050405020304" pitchFamily="18" charset="0"/>
                  </a:rPr>
                  <a:t>.</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Жылдамдыққа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тәуелді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мұндай</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күш</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өте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тұтқыр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ортада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баяу</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қозғалатын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денеге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әсер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етеді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әрі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келесі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теңдікпен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өрнектеледі</a:t>
                </a:r>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algn="r"/>
                <a14:m>
                  <m:oMath xmlns:m="http://schemas.openxmlformats.org/officeDocument/2006/math">
                    <m:r>
                      <a:rPr lang="en-US" sz="2000" i="1">
                        <a:solidFill>
                          <a:srgbClr val="000000"/>
                        </a:solidFill>
                        <a:effectLst/>
                        <a:latin typeface="Cambria Math" panose="02040503050406030204" pitchFamily="18" charset="0"/>
                        <a:ea typeface="Times New Roman" panose="02020603050405020304" pitchFamily="18" charset="0"/>
                      </a:rPr>
                      <m:t>𝑅</m:t>
                    </m:r>
                    <m:r>
                      <a:rPr lang="en-US" sz="2000" i="1">
                        <a:solidFill>
                          <a:srgbClr val="000000"/>
                        </a:solidFill>
                        <a:effectLst/>
                        <a:latin typeface="Cambria Math" panose="02040503050406030204" pitchFamily="18" charset="0"/>
                        <a:ea typeface="Times New Roman" panose="02020603050405020304" pitchFamily="18" charset="0"/>
                      </a:rPr>
                      <m:t>=</m:t>
                    </m:r>
                    <m:r>
                      <a:rPr lang="en-US" sz="2000" i="1">
                        <a:solidFill>
                          <a:srgbClr val="000000"/>
                        </a:solidFill>
                        <a:effectLst/>
                        <a:latin typeface="Cambria Math" panose="02040503050406030204" pitchFamily="18" charset="0"/>
                        <a:ea typeface="Times New Roman" panose="02020603050405020304" pitchFamily="18" charset="0"/>
                      </a:rPr>
                      <m:t>𝜇</m:t>
                    </m:r>
                    <m:r>
                      <a:rPr lang="en-US" sz="2000" i="1">
                        <a:solidFill>
                          <a:srgbClr val="000000"/>
                        </a:solidFill>
                        <a:effectLst/>
                        <a:latin typeface="Cambria Math" panose="02040503050406030204" pitchFamily="18" charset="0"/>
                        <a:ea typeface="Times New Roman" panose="02020603050405020304" pitchFamily="18" charset="0"/>
                      </a:rPr>
                      <m:t>𝑉</m:t>
                    </m:r>
                  </m:oMath>
                </a14:m>
                <a:r>
                  <a:rPr lang="en-US" sz="2000" dirty="0">
                    <a:solidFill>
                      <a:srgbClr val="000000"/>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	</a:t>
                </a:r>
                <a:r>
                  <a:rPr lang="en-US" sz="2000" dirty="0">
                    <a:solidFill>
                      <a:srgbClr val="000000"/>
                    </a:solidFill>
                    <a:effectLst/>
                    <a:latin typeface="Constantia" panose="02030602050306030303" pitchFamily="18" charset="0"/>
                    <a:ea typeface="Times New Roman" panose="02020603050405020304" pitchFamily="18" charset="0"/>
                  </a:rPr>
                  <a:t>(10.8)</a:t>
                </a:r>
                <a:endParaRPr lang="ru-RU" sz="1200" dirty="0">
                  <a:effectLst/>
                  <a:latin typeface="Constantia" panose="02030602050306030303" pitchFamily="18" charset="0"/>
                  <a:ea typeface="Times New Roman" panose="02020603050405020304" pitchFamily="18" charset="0"/>
                </a:endParaRPr>
              </a:p>
              <a:p>
                <a:pPr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algn="just"/>
                <a:r>
                  <a:rPr lang="en-US" sz="2000" dirty="0" err="1">
                    <a:solidFill>
                      <a:srgbClr val="000000"/>
                    </a:solidFill>
                    <a:effectLst/>
                    <a:latin typeface="Constantia" panose="02030602050306030303" pitchFamily="18" charset="0"/>
                    <a:ea typeface="Times New Roman" panose="02020603050405020304" pitchFamily="18" charset="0"/>
                  </a:rPr>
                  <a:t>мұндағы</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r>
                      <a:rPr lang="en-US" sz="2000" i="1">
                        <a:solidFill>
                          <a:srgbClr val="000000"/>
                        </a:solidFill>
                        <a:effectLst/>
                        <a:latin typeface="Cambria Math" panose="02040503050406030204" pitchFamily="18" charset="0"/>
                        <a:ea typeface="Times New Roman" panose="02020603050405020304" pitchFamily="18" charset="0"/>
                      </a:rPr>
                      <m:t>𝑉</m:t>
                    </m:r>
                  </m:oMath>
                </a14:m>
                <a:r>
                  <a:rPr lang="en-US" sz="2000" dirty="0">
                    <a:solidFill>
                      <a:srgbClr val="000000"/>
                    </a:solidFill>
                    <a:effectLst/>
                    <a:latin typeface="Constantia" panose="02030602050306030303" pitchFamily="18" charset="0"/>
                    <a:ea typeface="Times New Roman" panose="02020603050405020304" pitchFamily="18" charset="0"/>
                  </a:rPr>
                  <a:t> – </a:t>
                </a:r>
                <a:r>
                  <a:rPr lang="en-US" sz="2000" dirty="0" err="1">
                    <a:solidFill>
                      <a:srgbClr val="000000"/>
                    </a:solidFill>
                    <a:effectLst/>
                    <a:latin typeface="Constantia" panose="02030602050306030303" pitchFamily="18" charset="0"/>
                    <a:ea typeface="Times New Roman" panose="02020603050405020304" pitchFamily="18" charset="0"/>
                  </a:rPr>
                  <a:t>дененің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жылдамдығы</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r>
                      <a:rPr lang="en-US" sz="2000" i="1">
                        <a:solidFill>
                          <a:srgbClr val="000000"/>
                        </a:solidFill>
                        <a:effectLst/>
                        <a:latin typeface="Cambria Math" panose="02040503050406030204" pitchFamily="18" charset="0"/>
                        <a:ea typeface="Times New Roman" panose="02020603050405020304" pitchFamily="18" charset="0"/>
                      </a:rPr>
                      <m:t>𝜇</m:t>
                    </m:r>
                  </m:oMath>
                </a14:m>
                <a:r>
                  <a:rPr lang="en-US" sz="2000" dirty="0">
                    <a:solidFill>
                      <a:srgbClr val="000000"/>
                    </a:solidFill>
                    <a:effectLst/>
                    <a:latin typeface="Constantia" panose="02030602050306030303" pitchFamily="18" charset="0"/>
                    <a:ea typeface="Times New Roman" panose="02020603050405020304" pitchFamily="18" charset="0"/>
                  </a:rPr>
                  <a:t> – </a:t>
                </a:r>
                <a:r>
                  <a:rPr lang="en-US" sz="2000" dirty="0" err="1">
                    <a:solidFill>
                      <a:srgbClr val="000000"/>
                    </a:solidFill>
                    <a:effectLst/>
                    <a:latin typeface="Constantia" panose="02030602050306030303" pitchFamily="18" charset="0"/>
                    <a:ea typeface="Times New Roman" panose="02020603050405020304" pitchFamily="18" charset="0"/>
                  </a:rPr>
                  <a:t>тұтқыр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ортаның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кедергі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коэффициенті</a:t>
                </a:r>
                <a:r>
                  <a:rPr lang="en-US" sz="2000" dirty="0">
                    <a:solidFill>
                      <a:srgbClr val="000000"/>
                    </a:solidFill>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p:txBody>
          </p:sp>
        </mc:Choice>
        <mc:Fallback>
          <p:sp>
            <p:nvSpPr>
              <p:cNvPr id="3" name="TextBox 2">
                <a:extLst>
                  <a:ext uri="{FF2B5EF4-FFF2-40B4-BE49-F238E27FC236}">
                    <a16:creationId xmlns:a16="http://schemas.microsoft.com/office/drawing/2014/main" id="{0CE1520B-45EE-4927-BDDC-93E8B92A0EC5}"/>
                  </a:ext>
                </a:extLst>
              </p:cNvPr>
              <p:cNvSpPr txBox="1">
                <a:spLocks noRot="1" noChangeAspect="1" noMove="1" noResize="1" noEditPoints="1" noAdjustHandles="1" noChangeArrowheads="1" noChangeShapeType="1" noTextEdit="1"/>
              </p:cNvSpPr>
              <p:nvPr/>
            </p:nvSpPr>
            <p:spPr>
              <a:xfrm>
                <a:off x="971600" y="620688"/>
                <a:ext cx="7632848" cy="5324535"/>
              </a:xfrm>
              <a:prstGeom prst="rect">
                <a:avLst/>
              </a:prstGeom>
              <a:blipFill>
                <a:blip r:embed="rId2"/>
                <a:stretch>
                  <a:fillRect l="-799" t="-916" r="-879" b="-1145"/>
                </a:stretch>
              </a:blipFill>
            </p:spPr>
            <p:txBody>
              <a:bodyPr/>
              <a:lstStyle/>
              <a:p>
                <a:r>
                  <a:rPr lang="ru-RU">
                    <a:noFill/>
                  </a:rPr>
                  <a:t> </a:t>
                </a:r>
              </a:p>
            </p:txBody>
          </p:sp>
        </mc:Fallback>
      </mc:AlternateContent>
    </p:spTree>
    <p:extLst>
      <p:ext uri="{BB962C8B-B14F-4D97-AF65-F5344CB8AC3E}">
        <p14:creationId xmlns:p14="http://schemas.microsoft.com/office/powerpoint/2010/main" val="170556815"/>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D7FE6F8F-CE17-4DD5-B64A-0918B8B7FA58}"/>
                  </a:ext>
                </a:extLst>
              </p:cNvPr>
              <p:cNvSpPr txBox="1"/>
              <p:nvPr/>
            </p:nvSpPr>
            <p:spPr>
              <a:xfrm>
                <a:off x="1187624" y="1340768"/>
                <a:ext cx="6984776" cy="3785652"/>
              </a:xfrm>
              <a:prstGeom prst="rect">
                <a:avLst/>
              </a:prstGeom>
              <a:noFill/>
            </p:spPr>
            <p:txBody>
              <a:bodyPr wrap="square">
                <a:spAutoFit/>
              </a:bodyPr>
              <a:lstStyle/>
              <a:p>
                <a:pPr indent="288290" algn="just"/>
                <a:r>
                  <a:rPr lang="en-US" sz="2000" i="1" dirty="0" err="1">
                    <a:effectLst/>
                    <a:latin typeface="Constantia" panose="02030602050306030303" pitchFamily="18" charset="0"/>
                    <a:ea typeface="Times New Roman" panose="02020603050405020304" pitchFamily="18" charset="0"/>
                  </a:rPr>
                  <a:t>Аэродинамикалық</a:t>
                </a:r>
                <a:r>
                  <a:rPr lang="en-US" sz="2000" i="1" dirty="0">
                    <a:effectLst/>
                    <a:latin typeface="Constantia" panose="02030602050306030303" pitchFamily="18" charset="0"/>
                    <a:ea typeface="Times New Roman" panose="02020603050405020304" pitchFamily="18" charset="0"/>
                  </a:rPr>
                  <a:t> (</a:t>
                </a:r>
                <a:r>
                  <a:rPr lang="en-US" sz="2000" i="1" dirty="0" err="1">
                    <a:effectLst/>
                    <a:latin typeface="Constantia" panose="02030602050306030303" pitchFamily="18" charset="0"/>
                    <a:ea typeface="Times New Roman" panose="02020603050405020304" pitchFamily="18" charset="0"/>
                  </a:rPr>
                  <a:t>гидродинамикалық</a:t>
                </a:r>
                <a:r>
                  <a:rPr lang="en-US" sz="2000" i="1" dirty="0">
                    <a:effectLst/>
                    <a:latin typeface="Constantia" panose="02030602050306030303" pitchFamily="18" charset="0"/>
                    <a:ea typeface="Times New Roman" panose="02020603050405020304" pitchFamily="18" charset="0"/>
                  </a:rPr>
                  <a:t>) </a:t>
                </a:r>
                <a:r>
                  <a:rPr lang="en-US" sz="2000" i="1" dirty="0" err="1">
                    <a:effectLst/>
                    <a:latin typeface="Constantia" panose="02030602050306030303" pitchFamily="18" charset="0"/>
                    <a:ea typeface="Times New Roman" panose="02020603050405020304" pitchFamily="18" charset="0"/>
                  </a:rPr>
                  <a:t>кедергі</a:t>
                </a:r>
                <a:r>
                  <a:rPr lang="en-US" sz="2000" i="1" dirty="0">
                    <a:effectLst/>
                    <a:latin typeface="Constantia" panose="02030602050306030303" pitchFamily="18" charset="0"/>
                    <a:ea typeface="Times New Roman" panose="02020603050405020304" pitchFamily="18" charset="0"/>
                  </a:rPr>
                  <a:t> </a:t>
                </a:r>
                <a:r>
                  <a:rPr lang="en-US" sz="2000" i="1" dirty="0" err="1">
                    <a:effectLst/>
                    <a:latin typeface="Constantia" panose="02030602050306030303" pitchFamily="18" charset="0"/>
                    <a:ea typeface="Times New Roman" panose="02020603050405020304" pitchFamily="18" charset="0"/>
                  </a:rPr>
                  <a:t>күші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Бұл</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күш</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жылдамдыққа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тәуелді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әрі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ауада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немесе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суда</a:t>
                </a:r>
                <a:endParaRPr lang="ru-RU" sz="1200" dirty="0">
                  <a:effectLst/>
                  <a:latin typeface="Constantia" panose="02030602050306030303" pitchFamily="18" charset="0"/>
                  <a:ea typeface="Times New Roman" panose="02020603050405020304" pitchFamily="18" charset="0"/>
                </a:endParaRPr>
              </a:p>
              <a:p>
                <a:pPr algn="just"/>
                <a:r>
                  <a:rPr lang="en-US" sz="2000" dirty="0" err="1">
                    <a:solidFill>
                      <a:srgbClr val="000000"/>
                    </a:solidFill>
                    <a:effectLst/>
                    <a:latin typeface="Constantia" panose="02030602050306030303" pitchFamily="18" charset="0"/>
                    <a:ea typeface="Times New Roman" panose="02020603050405020304" pitchFamily="18" charset="0"/>
                  </a:rPr>
                  <a:t>қозғалатын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денеге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әсер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етеді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Оның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шамасын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әдетте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мына</a:t>
                </a:r>
                <a:r>
                  <a:rPr lang="en-US" sz="2000" dirty="0">
                    <a:solidFill>
                      <a:srgbClr val="000000"/>
                    </a:solidFill>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algn="just"/>
                <a:r>
                  <a:rPr lang="en-US" sz="2000" dirty="0" err="1">
                    <a:solidFill>
                      <a:srgbClr val="000000"/>
                    </a:solidFill>
                    <a:effectLst/>
                    <a:latin typeface="Constantia" panose="02030602050306030303" pitchFamily="18" charset="0"/>
                    <a:ea typeface="Times New Roman" panose="02020603050405020304" pitchFamily="18" charset="0"/>
                  </a:rPr>
                  <a:t>теңдікпен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өрнектейді</a:t>
                </a:r>
                <a:r>
                  <a:rPr lang="en-US" sz="2000" dirty="0">
                    <a:solidFill>
                      <a:srgbClr val="000000"/>
                    </a:solidFill>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algn="r"/>
                <a14:m>
                  <m:oMath xmlns:m="http://schemas.openxmlformats.org/officeDocument/2006/math">
                    <m:r>
                      <a:rPr lang="en-US" sz="2000" i="1">
                        <a:solidFill>
                          <a:srgbClr val="000000"/>
                        </a:solidFill>
                        <a:effectLst/>
                        <a:latin typeface="Cambria Math" panose="02040503050406030204" pitchFamily="18" charset="0"/>
                        <a:ea typeface="Times New Roman" panose="02020603050405020304" pitchFamily="18" charset="0"/>
                      </a:rPr>
                      <m:t>𝑅</m:t>
                    </m:r>
                    <m:r>
                      <a:rPr lang="en-US" sz="2000" i="1">
                        <a:solidFill>
                          <a:srgbClr val="000000"/>
                        </a:solidFill>
                        <a:effectLst/>
                        <a:latin typeface="Cambria Math" panose="02040503050406030204" pitchFamily="18" charset="0"/>
                        <a:ea typeface="Times New Roman" panose="02020603050405020304" pitchFamily="18" charset="0"/>
                      </a:rPr>
                      <m:t>=0,5</m:t>
                    </m:r>
                    <m:sSub>
                      <m:sSubPr>
                        <m:ctrlPr>
                          <a:rPr lang="ru-RU" sz="2000" i="1">
                            <a:effectLst/>
                            <a:latin typeface="Cambria Math" panose="02040503050406030204" pitchFamily="18" charset="0"/>
                            <a:ea typeface="Times New Roman" panose="02020603050405020304" pitchFamily="18" charset="0"/>
                          </a:rPr>
                        </m:ctrlPr>
                      </m:sSubPr>
                      <m:e>
                        <m:r>
                          <a:rPr lang="en-US" sz="2000" i="1">
                            <a:solidFill>
                              <a:srgbClr val="000000"/>
                            </a:solidFill>
                            <a:effectLst/>
                            <a:latin typeface="Cambria Math" panose="02040503050406030204" pitchFamily="18" charset="0"/>
                            <a:ea typeface="Times New Roman" panose="02020603050405020304" pitchFamily="18" charset="0"/>
                          </a:rPr>
                          <m:t>𝑐</m:t>
                        </m:r>
                      </m:e>
                      <m:sub>
                        <m:r>
                          <a:rPr lang="en-US" sz="2000" i="1">
                            <a:solidFill>
                              <a:srgbClr val="000000"/>
                            </a:solidFill>
                            <a:effectLst/>
                            <a:latin typeface="Cambria Math" panose="02040503050406030204" pitchFamily="18" charset="0"/>
                            <a:ea typeface="Times New Roman" panose="02020603050405020304" pitchFamily="18" charset="0"/>
                          </a:rPr>
                          <m:t>𝑥</m:t>
                        </m:r>
                      </m:sub>
                    </m:sSub>
                    <m:r>
                      <a:rPr lang="en-US" sz="2000" i="1">
                        <a:solidFill>
                          <a:srgbClr val="000000"/>
                        </a:solidFill>
                        <a:effectLst/>
                        <a:latin typeface="Cambria Math" panose="02040503050406030204" pitchFamily="18" charset="0"/>
                        <a:ea typeface="Times New Roman" panose="02020603050405020304" pitchFamily="18" charset="0"/>
                      </a:rPr>
                      <m:t>𝜌</m:t>
                    </m:r>
                    <m:r>
                      <a:rPr lang="en-US" sz="2000" i="1">
                        <a:solidFill>
                          <a:srgbClr val="000000"/>
                        </a:solidFill>
                        <a:effectLst/>
                        <a:latin typeface="Cambria Math" panose="02040503050406030204" pitchFamily="18" charset="0"/>
                        <a:ea typeface="Times New Roman" panose="02020603050405020304" pitchFamily="18" charset="0"/>
                      </a:rPr>
                      <m:t>𝑆</m:t>
                    </m:r>
                    <m:sSup>
                      <m:sSupPr>
                        <m:ctrlPr>
                          <a:rPr lang="ru-RU" sz="2000" i="1">
                            <a:effectLst/>
                            <a:latin typeface="Cambria Math" panose="02040503050406030204" pitchFamily="18" charset="0"/>
                            <a:ea typeface="Times New Roman" panose="02020603050405020304" pitchFamily="18" charset="0"/>
                          </a:rPr>
                        </m:ctrlPr>
                      </m:sSupPr>
                      <m:e>
                        <m:r>
                          <a:rPr lang="en-US" sz="2000" i="1">
                            <a:solidFill>
                              <a:srgbClr val="000000"/>
                            </a:solidFill>
                            <a:effectLst/>
                            <a:latin typeface="Cambria Math" panose="02040503050406030204" pitchFamily="18" charset="0"/>
                            <a:ea typeface="Times New Roman" panose="02020603050405020304" pitchFamily="18" charset="0"/>
                          </a:rPr>
                          <m:t>𝑉</m:t>
                        </m:r>
                      </m:e>
                      <m:sup>
                        <m:r>
                          <a:rPr lang="en-US" sz="2000" i="1">
                            <a:solidFill>
                              <a:srgbClr val="000000"/>
                            </a:solidFill>
                            <a:effectLst/>
                            <a:latin typeface="Cambria Math" panose="02040503050406030204" pitchFamily="18" charset="0"/>
                            <a:ea typeface="Times New Roman" panose="02020603050405020304" pitchFamily="18" charset="0"/>
                          </a:rPr>
                          <m:t>2</m:t>
                        </m:r>
                      </m:sup>
                    </m:sSup>
                  </m:oMath>
                </a14:m>
                <a:r>
                  <a:rPr lang="en-US" sz="2000" dirty="0">
                    <a:solidFill>
                      <a:srgbClr val="000000"/>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		</a:t>
                </a:r>
                <a:r>
                  <a:rPr lang="en-US" sz="2000" dirty="0">
                    <a:solidFill>
                      <a:srgbClr val="000000"/>
                    </a:solidFill>
                    <a:effectLst/>
                    <a:latin typeface="Constantia" panose="02030602050306030303" pitchFamily="18" charset="0"/>
                    <a:ea typeface="Times New Roman" panose="02020603050405020304" pitchFamily="18" charset="0"/>
                  </a:rPr>
                  <a:t>	(10.9)</a:t>
                </a:r>
                <a:endParaRPr lang="ru-RU" sz="1200" dirty="0">
                  <a:effectLst/>
                  <a:latin typeface="Constantia" panose="02030602050306030303" pitchFamily="18" charset="0"/>
                  <a:ea typeface="Times New Roman" panose="02020603050405020304" pitchFamily="18" charset="0"/>
                </a:endParaRPr>
              </a:p>
              <a:p>
                <a:pPr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algn="just"/>
                <a:r>
                  <a:rPr lang="en-US" sz="2000" dirty="0" err="1">
                    <a:solidFill>
                      <a:srgbClr val="000000"/>
                    </a:solidFill>
                    <a:effectLst/>
                    <a:latin typeface="Constantia" panose="02030602050306030303" pitchFamily="18" charset="0"/>
                    <a:ea typeface="Times New Roman" panose="02020603050405020304" pitchFamily="18" charset="0"/>
                  </a:rPr>
                  <a:t>мұндағы</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r>
                      <a:rPr lang="en-US" sz="2000" i="1">
                        <a:solidFill>
                          <a:srgbClr val="000000"/>
                        </a:solidFill>
                        <a:effectLst/>
                        <a:latin typeface="Cambria Math" panose="02040503050406030204" pitchFamily="18" charset="0"/>
                        <a:ea typeface="Times New Roman" panose="02020603050405020304" pitchFamily="18" charset="0"/>
                      </a:rPr>
                      <m:t>𝜌</m:t>
                    </m:r>
                  </m:oMath>
                </a14:m>
                <a:r>
                  <a:rPr lang="en-US" sz="2000" dirty="0">
                    <a:solidFill>
                      <a:srgbClr val="000000"/>
                    </a:solidFill>
                    <a:effectLst/>
                    <a:latin typeface="Constantia" panose="02030602050306030303" pitchFamily="18" charset="0"/>
                    <a:ea typeface="Times New Roman" panose="02020603050405020304" pitchFamily="18" charset="0"/>
                  </a:rPr>
                  <a:t> – </a:t>
                </a:r>
                <a:r>
                  <a:rPr lang="en-US" sz="2000" dirty="0" err="1">
                    <a:solidFill>
                      <a:srgbClr val="000000"/>
                    </a:solidFill>
                    <a:effectLst/>
                    <a:latin typeface="Constantia" panose="02030602050306030303" pitchFamily="18" charset="0"/>
                    <a:ea typeface="Times New Roman" panose="02020603050405020304" pitchFamily="18" charset="0"/>
                  </a:rPr>
                  <a:t>ортаның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тығыздығы</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r>
                      <a:rPr lang="en-US" sz="2000" i="1">
                        <a:solidFill>
                          <a:srgbClr val="000000"/>
                        </a:solidFill>
                        <a:effectLst/>
                        <a:latin typeface="Cambria Math" panose="02040503050406030204" pitchFamily="18" charset="0"/>
                        <a:ea typeface="Times New Roman" panose="02020603050405020304" pitchFamily="18" charset="0"/>
                      </a:rPr>
                      <m:t>𝑆</m:t>
                    </m:r>
                  </m:oMath>
                </a14:m>
                <a:r>
                  <a:rPr lang="en-US" sz="2000" dirty="0">
                    <a:solidFill>
                      <a:srgbClr val="000000"/>
                    </a:solidFill>
                    <a:effectLst/>
                    <a:latin typeface="Constantia" panose="02030602050306030303" pitchFamily="18" charset="0"/>
                    <a:ea typeface="Times New Roman" panose="02020603050405020304" pitchFamily="18" charset="0"/>
                  </a:rPr>
                  <a:t> – </a:t>
                </a:r>
                <a:r>
                  <a:rPr lang="en-US" sz="2000" dirty="0" err="1">
                    <a:solidFill>
                      <a:srgbClr val="000000"/>
                    </a:solidFill>
                    <a:effectLst/>
                    <a:latin typeface="Constantia" panose="02030602050306030303" pitchFamily="18" charset="0"/>
                    <a:ea typeface="Times New Roman" panose="02020603050405020304" pitchFamily="18" charset="0"/>
                  </a:rPr>
                  <a:t>дененің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қозғалыс</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бағытына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перпендикуляр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жазықтыққа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проекциясының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ауданы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мидель</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ауданы</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r>
                          <a:rPr lang="en-US" sz="2000" i="1">
                            <a:solidFill>
                              <a:srgbClr val="000000"/>
                            </a:solidFill>
                            <a:effectLst/>
                            <a:latin typeface="Cambria Math" panose="02040503050406030204" pitchFamily="18" charset="0"/>
                            <a:ea typeface="Times New Roman" panose="02020603050405020304" pitchFamily="18" charset="0"/>
                          </a:rPr>
                          <m:t>𝑐</m:t>
                        </m:r>
                      </m:e>
                      <m:sub>
                        <m:r>
                          <a:rPr lang="en-US" sz="2000" i="1">
                            <a:solidFill>
                              <a:srgbClr val="000000"/>
                            </a:solidFill>
                            <a:effectLst/>
                            <a:latin typeface="Cambria Math" panose="02040503050406030204" pitchFamily="18" charset="0"/>
                            <a:ea typeface="Times New Roman" panose="02020603050405020304" pitchFamily="18" charset="0"/>
                          </a:rPr>
                          <m:t>𝑥</m:t>
                        </m:r>
                      </m:sub>
                    </m:sSub>
                  </m:oMath>
                </a14:m>
                <a:r>
                  <a:rPr lang="en-US" sz="2000" dirty="0">
                    <a:solidFill>
                      <a:srgbClr val="000000"/>
                    </a:solidFill>
                    <a:effectLst/>
                    <a:latin typeface="Constantia" panose="02030602050306030303" pitchFamily="18" charset="0"/>
                    <a:ea typeface="Times New Roman" panose="02020603050405020304" pitchFamily="18" charset="0"/>
                  </a:rPr>
                  <a:t> – </a:t>
                </a:r>
                <a:r>
                  <a:rPr lang="en-US" sz="2000" dirty="0" err="1">
                    <a:solidFill>
                      <a:srgbClr val="000000"/>
                    </a:solidFill>
                    <a:effectLst/>
                    <a:latin typeface="Constantia" panose="02030602050306030303" pitchFamily="18" charset="0"/>
                    <a:ea typeface="Times New Roman" panose="02020603050405020304" pitchFamily="18" charset="0"/>
                  </a:rPr>
                  <a:t>әдетте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тәжірибелік</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жолмен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анықталатын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және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дененің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пішініне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тәуелді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болатын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ортаның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өлшем</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бірлігі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жоқ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кедергі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коэффициенті</a:t>
                </a:r>
                <a:r>
                  <a:rPr lang="en-US" sz="2000" dirty="0">
                    <a:solidFill>
                      <a:srgbClr val="000000"/>
                    </a:solidFill>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p:txBody>
          </p:sp>
        </mc:Choice>
        <mc:Fallback>
          <p:sp>
            <p:nvSpPr>
              <p:cNvPr id="3" name="TextBox 2">
                <a:extLst>
                  <a:ext uri="{FF2B5EF4-FFF2-40B4-BE49-F238E27FC236}">
                    <a16:creationId xmlns:a16="http://schemas.microsoft.com/office/drawing/2014/main" id="{D7FE6F8F-CE17-4DD5-B64A-0918B8B7FA58}"/>
                  </a:ext>
                </a:extLst>
              </p:cNvPr>
              <p:cNvSpPr txBox="1">
                <a:spLocks noRot="1" noChangeAspect="1" noMove="1" noResize="1" noEditPoints="1" noAdjustHandles="1" noChangeArrowheads="1" noChangeShapeType="1" noTextEdit="1"/>
              </p:cNvSpPr>
              <p:nvPr/>
            </p:nvSpPr>
            <p:spPr>
              <a:xfrm>
                <a:off x="1187624" y="1340768"/>
                <a:ext cx="6984776" cy="3785652"/>
              </a:xfrm>
              <a:prstGeom prst="rect">
                <a:avLst/>
              </a:prstGeom>
              <a:blipFill>
                <a:blip r:embed="rId2"/>
                <a:stretch>
                  <a:fillRect l="-960" t="-1288" r="-873" b="-1932"/>
                </a:stretch>
              </a:blipFill>
            </p:spPr>
            <p:txBody>
              <a:bodyPr/>
              <a:lstStyle/>
              <a:p>
                <a:r>
                  <a:rPr lang="ru-RU">
                    <a:noFill/>
                  </a:rPr>
                  <a:t> </a:t>
                </a:r>
              </a:p>
            </p:txBody>
          </p:sp>
        </mc:Fallback>
      </mc:AlternateContent>
    </p:spTree>
    <p:extLst>
      <p:ext uri="{BB962C8B-B14F-4D97-AF65-F5344CB8AC3E}">
        <p14:creationId xmlns:p14="http://schemas.microsoft.com/office/powerpoint/2010/main" val="2430607368"/>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2211999B-FAC4-4E11-9165-D2C536C19513}"/>
                  </a:ext>
                </a:extLst>
              </p:cNvPr>
              <p:cNvSpPr txBox="1"/>
              <p:nvPr/>
            </p:nvSpPr>
            <p:spPr>
              <a:xfrm>
                <a:off x="1043608" y="620688"/>
                <a:ext cx="7488832" cy="5150834"/>
              </a:xfrm>
              <a:prstGeom prst="rect">
                <a:avLst/>
              </a:prstGeom>
              <a:noFill/>
            </p:spPr>
            <p:txBody>
              <a:bodyPr wrap="square">
                <a:spAutoFit/>
              </a:bodyPr>
              <a:lstStyle/>
              <a:p>
                <a:pPr indent="288290" algn="just"/>
                <a:r>
                  <a:rPr lang="en-US" sz="1800" dirty="0" err="1">
                    <a:effectLst/>
                    <a:latin typeface="Constantia" panose="02030602050306030303" pitchFamily="18" charset="0"/>
                    <a:ea typeface="Times New Roman" panose="02020603050405020304" pitchFamily="18" charset="0"/>
                  </a:rPr>
                  <a:t>Екі</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мәселе</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де</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Ньютонның</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екінші</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заңы</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немесе</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динамиканың</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негізгі</a:t>
                </a:r>
                <a:r>
                  <a:rPr lang="en-US" sz="1800" dirty="0">
                    <a:effectLst/>
                    <a:latin typeface="Constantia" panose="02030602050306030303" pitchFamily="18" charset="0"/>
                    <a:ea typeface="Times New Roman" panose="02020603050405020304" pitchFamily="18" charset="0"/>
                  </a:rPr>
                  <a:t> (10.3) </a:t>
                </a:r>
                <a:r>
                  <a:rPr lang="en-US" sz="1800" dirty="0" err="1">
                    <a:effectLst/>
                    <a:latin typeface="Constantia" panose="02030602050306030303" pitchFamily="18" charset="0"/>
                    <a:ea typeface="Times New Roman" panose="02020603050405020304" pitchFamily="18" charset="0"/>
                  </a:rPr>
                  <a:t>теңдеуінің</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көмегімен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шешіледі</a:t>
                </a:r>
                <a:r>
                  <a:rPr lang="en-US" sz="1800" dirty="0">
                    <a:effectLst/>
                    <a:latin typeface="Constantia" panose="02030602050306030303" pitchFamily="18" charset="0"/>
                    <a:ea typeface="Times New Roman" panose="02020603050405020304" pitchFamily="18" charset="0"/>
                  </a:rPr>
                  <a:t>. </a:t>
                </a:r>
                <a:endParaRPr lang="ru-RU" sz="1100" dirty="0">
                  <a:effectLst/>
                  <a:latin typeface="Constantia" panose="02030602050306030303" pitchFamily="18" charset="0"/>
                  <a:ea typeface="Times New Roman" panose="02020603050405020304" pitchFamily="18" charset="0"/>
                </a:endParaRPr>
              </a:p>
              <a:p>
                <a:pPr indent="288290" algn="just"/>
                <a:r>
                  <a:rPr lang="en-US" sz="1800" dirty="0" err="1">
                    <a:effectLst/>
                    <a:latin typeface="Constantia" panose="02030602050306030303" pitchFamily="18" charset="0"/>
                    <a:ea typeface="Times New Roman" panose="02020603050405020304" pitchFamily="18" charset="0"/>
                  </a:rPr>
                  <a:t>Қозғалысы</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басқа</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денелермен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шектелген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нүкте</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еркін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емес</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материалдық</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нүкте</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деп</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аталады</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Мұндай</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нүкте</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үшін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оған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әсер</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ететін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барлық</a:t>
                </a:r>
                <a:r>
                  <a:rPr lang="en-US" sz="1800" dirty="0">
                    <a:effectLst/>
                    <a:latin typeface="Constantia" panose="02030602050306030303" pitchFamily="18" charset="0"/>
                    <a:ea typeface="Times New Roman" panose="02020603050405020304" pitchFamily="18" charset="0"/>
                  </a:rPr>
                  <a:t> </a:t>
                </a:r>
                <a14:m>
                  <m:oMath xmlns:m="http://schemas.openxmlformats.org/officeDocument/2006/math">
                    <m:sSub>
                      <m:sSubPr>
                        <m:ctrlPr>
                          <a:rPr lang="ru-RU" sz="1800" i="1">
                            <a:effectLst/>
                            <a:latin typeface="Cambria Math" panose="02040503050406030204" pitchFamily="18" charset="0"/>
                            <a:ea typeface="Times New Roman" panose="02020603050405020304" pitchFamily="18" charset="0"/>
                          </a:rPr>
                        </m:ctrlPr>
                      </m:sSubPr>
                      <m:e>
                        <m:acc>
                          <m:accPr>
                            <m:chr m:val="⃗"/>
                            <m:ctrlPr>
                              <a:rPr lang="ru-RU" sz="1800" i="1">
                                <a:effectLst/>
                                <a:latin typeface="Cambria Math" panose="02040503050406030204" pitchFamily="18" charset="0"/>
                                <a:ea typeface="Times New Roman" panose="02020603050405020304" pitchFamily="18" charset="0"/>
                              </a:rPr>
                            </m:ctrlPr>
                          </m:accPr>
                          <m:e>
                            <m:r>
                              <a:rPr lang="en-US" sz="1800" i="1">
                                <a:effectLst/>
                                <a:latin typeface="Cambria Math" panose="02040503050406030204" pitchFamily="18" charset="0"/>
                                <a:ea typeface="Times New Roman" panose="02020603050405020304" pitchFamily="18" charset="0"/>
                              </a:rPr>
                              <m:t>𝐹</m:t>
                            </m:r>
                          </m:e>
                        </m:acc>
                      </m:e>
                      <m:sub>
                        <m:r>
                          <a:rPr lang="en-US" sz="1800" i="1">
                            <a:effectLst/>
                            <a:latin typeface="Cambria Math" panose="02040503050406030204" pitchFamily="18" charset="0"/>
                            <a:ea typeface="Times New Roman" panose="02020603050405020304" pitchFamily="18" charset="0"/>
                          </a:rPr>
                          <m:t>1</m:t>
                        </m:r>
                      </m:sub>
                    </m:sSub>
                    <m:r>
                      <a:rPr lang="en-US" sz="1800" i="1">
                        <a:effectLst/>
                        <a:latin typeface="Cambria Math" panose="02040503050406030204" pitchFamily="18" charset="0"/>
                        <a:ea typeface="Times New Roman" panose="02020603050405020304" pitchFamily="18" charset="0"/>
                      </a:rPr>
                      <m:t>, </m:t>
                    </m:r>
                    <m:sSub>
                      <m:sSubPr>
                        <m:ctrlPr>
                          <a:rPr lang="ru-RU" sz="1800" i="1">
                            <a:effectLst/>
                            <a:latin typeface="Cambria Math" panose="02040503050406030204" pitchFamily="18" charset="0"/>
                            <a:ea typeface="Times New Roman" panose="02020603050405020304" pitchFamily="18" charset="0"/>
                          </a:rPr>
                        </m:ctrlPr>
                      </m:sSubPr>
                      <m:e>
                        <m:acc>
                          <m:accPr>
                            <m:chr m:val="⃗"/>
                            <m:ctrlPr>
                              <a:rPr lang="ru-RU" sz="1800" i="1">
                                <a:effectLst/>
                                <a:latin typeface="Cambria Math" panose="02040503050406030204" pitchFamily="18" charset="0"/>
                                <a:ea typeface="Times New Roman" panose="02020603050405020304" pitchFamily="18" charset="0"/>
                              </a:rPr>
                            </m:ctrlPr>
                          </m:accPr>
                          <m:e>
                            <m:r>
                              <a:rPr lang="en-US" sz="1800" i="1">
                                <a:effectLst/>
                                <a:latin typeface="Cambria Math" panose="02040503050406030204" pitchFamily="18" charset="0"/>
                                <a:ea typeface="Times New Roman" panose="02020603050405020304" pitchFamily="18" charset="0"/>
                              </a:rPr>
                              <m:t>𝐹</m:t>
                            </m:r>
                          </m:e>
                        </m:acc>
                      </m:e>
                      <m:sub>
                        <m:r>
                          <a:rPr lang="en-US" sz="1800" i="1">
                            <a:effectLst/>
                            <a:latin typeface="Cambria Math" panose="02040503050406030204" pitchFamily="18" charset="0"/>
                            <a:ea typeface="Times New Roman" panose="02020603050405020304" pitchFamily="18" charset="0"/>
                          </a:rPr>
                          <m:t>2</m:t>
                        </m:r>
                      </m:sub>
                    </m:sSub>
                    <m:r>
                      <a:rPr lang="en-US" sz="1800" i="1">
                        <a:effectLst/>
                        <a:latin typeface="Cambria Math" panose="02040503050406030204" pitchFamily="18" charset="0"/>
                        <a:ea typeface="Times New Roman" panose="02020603050405020304" pitchFamily="18" charset="0"/>
                      </a:rPr>
                      <m:t>, … , </m:t>
                    </m:r>
                    <m:sSub>
                      <m:sSubPr>
                        <m:ctrlPr>
                          <a:rPr lang="ru-RU" sz="1800" i="1">
                            <a:effectLst/>
                            <a:latin typeface="Cambria Math" panose="02040503050406030204" pitchFamily="18" charset="0"/>
                            <a:ea typeface="Times New Roman" panose="02020603050405020304" pitchFamily="18" charset="0"/>
                          </a:rPr>
                        </m:ctrlPr>
                      </m:sSubPr>
                      <m:e>
                        <m:acc>
                          <m:accPr>
                            <m:chr m:val="⃗"/>
                            <m:ctrlPr>
                              <a:rPr lang="ru-RU" sz="1800" i="1">
                                <a:effectLst/>
                                <a:latin typeface="Cambria Math" panose="02040503050406030204" pitchFamily="18" charset="0"/>
                                <a:ea typeface="Times New Roman" panose="02020603050405020304" pitchFamily="18" charset="0"/>
                              </a:rPr>
                            </m:ctrlPr>
                          </m:accPr>
                          <m:e>
                            <m:r>
                              <a:rPr lang="en-US" sz="1800" i="1">
                                <a:effectLst/>
                                <a:latin typeface="Cambria Math" panose="02040503050406030204" pitchFamily="18" charset="0"/>
                                <a:ea typeface="Times New Roman" panose="02020603050405020304" pitchFamily="18" charset="0"/>
                              </a:rPr>
                              <m:t>𝐹</m:t>
                            </m:r>
                          </m:e>
                        </m:acc>
                      </m:e>
                      <m:sub>
                        <m:r>
                          <a:rPr lang="en-US" sz="1800" i="1">
                            <a:effectLst/>
                            <a:latin typeface="Cambria Math" panose="02040503050406030204" pitchFamily="18" charset="0"/>
                            <a:ea typeface="Times New Roman" panose="02020603050405020304" pitchFamily="18" charset="0"/>
                          </a:rPr>
                          <m:t>𝑛</m:t>
                        </m:r>
                      </m:sub>
                    </m:sSub>
                  </m:oMath>
                </a14:m>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актив</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күштерге</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реакция</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күштерін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қосу</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қажет</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Оларды</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бір</a:t>
                </a:r>
                <a:r>
                  <a:rPr lang="en-US" sz="1800" dirty="0">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1800" i="1">
                            <a:effectLst/>
                            <a:latin typeface="Cambria Math" panose="02040503050406030204" pitchFamily="18" charset="0"/>
                            <a:ea typeface="Times New Roman" panose="02020603050405020304" pitchFamily="18" charset="0"/>
                          </a:rPr>
                        </m:ctrlPr>
                      </m:accPr>
                      <m:e>
                        <m:r>
                          <a:rPr lang="en-US" sz="1800" i="1">
                            <a:effectLst/>
                            <a:latin typeface="Cambria Math" panose="02040503050406030204" pitchFamily="18" charset="0"/>
                            <a:ea typeface="Times New Roman" panose="02020603050405020304" pitchFamily="18" charset="0"/>
                          </a:rPr>
                          <m:t>𝑅</m:t>
                        </m:r>
                      </m:e>
                    </m:acc>
                  </m:oMath>
                </a14:m>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күшпен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белгілейміз</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Сонда</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Ньютонның</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екінші</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заңы</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немесе</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динамиканың</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негізгі</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теңдеуі</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былай</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жазылады</a:t>
                </a:r>
                <a:r>
                  <a:rPr lang="en-US" sz="1800" dirty="0">
                    <a:effectLst/>
                    <a:latin typeface="Constantia" panose="02030602050306030303" pitchFamily="18" charset="0"/>
                    <a:ea typeface="Times New Roman" panose="02020603050405020304" pitchFamily="18" charset="0"/>
                  </a:rPr>
                  <a:t>: </a:t>
                </a:r>
                <a:endParaRPr lang="ru-RU" sz="1100" dirty="0">
                  <a:effectLst/>
                  <a:latin typeface="Constantia" panose="02030602050306030303" pitchFamily="18" charset="0"/>
                  <a:ea typeface="Times New Roman" panose="02020603050405020304" pitchFamily="18" charset="0"/>
                </a:endParaRPr>
              </a:p>
              <a:p>
                <a:pPr indent="288290" algn="just"/>
                <a:r>
                  <a:rPr lang="en-US" sz="1800" dirty="0">
                    <a:effectLst/>
                    <a:latin typeface="Constantia" panose="02030602050306030303" pitchFamily="18" charset="0"/>
                    <a:ea typeface="Times New Roman" panose="02020603050405020304" pitchFamily="18" charset="0"/>
                  </a:rPr>
                  <a:t> </a:t>
                </a:r>
                <a:endParaRPr lang="ru-RU" sz="1100" dirty="0">
                  <a:effectLst/>
                  <a:latin typeface="Constantia" panose="02030602050306030303" pitchFamily="18" charset="0"/>
                  <a:ea typeface="Times New Roman" panose="02020603050405020304" pitchFamily="18" charset="0"/>
                </a:endParaRPr>
              </a:p>
              <a:p>
                <a:pPr indent="288290" algn="r"/>
                <a14:m>
                  <m:oMath xmlns:m="http://schemas.openxmlformats.org/officeDocument/2006/math">
                    <m:r>
                      <a:rPr lang="en-US" sz="1800" i="1">
                        <a:effectLst/>
                        <a:latin typeface="Cambria Math" panose="02040503050406030204" pitchFamily="18" charset="0"/>
                        <a:ea typeface="Times New Roman" panose="02020603050405020304" pitchFamily="18" charset="0"/>
                      </a:rPr>
                      <m:t>𝑚</m:t>
                    </m:r>
                    <m:acc>
                      <m:accPr>
                        <m:chr m:val="⃗"/>
                        <m:ctrlPr>
                          <a:rPr lang="ru-RU" sz="1800" i="1">
                            <a:effectLst/>
                            <a:latin typeface="Cambria Math" panose="02040503050406030204" pitchFamily="18" charset="0"/>
                            <a:ea typeface="Times New Roman" panose="02020603050405020304" pitchFamily="18" charset="0"/>
                          </a:rPr>
                        </m:ctrlPr>
                      </m:accPr>
                      <m:e>
                        <m:r>
                          <a:rPr lang="en-US" sz="1800" i="1">
                            <a:effectLst/>
                            <a:latin typeface="Cambria Math" panose="02040503050406030204" pitchFamily="18" charset="0"/>
                            <a:ea typeface="Times New Roman" panose="02020603050405020304" pitchFamily="18" charset="0"/>
                          </a:rPr>
                          <m:t>𝑎</m:t>
                        </m:r>
                      </m:e>
                    </m:acc>
                    <m:r>
                      <a:rPr lang="en-US" sz="1800" i="1">
                        <a:effectLst/>
                        <a:latin typeface="Cambria Math" panose="02040503050406030204" pitchFamily="18" charset="0"/>
                        <a:ea typeface="Times New Roman" panose="02020603050405020304" pitchFamily="18" charset="0"/>
                      </a:rPr>
                      <m:t>==</m:t>
                    </m:r>
                    <m:nary>
                      <m:naryPr>
                        <m:chr m:val="∑"/>
                        <m:limLoc m:val="undOvr"/>
                        <m:ctrlPr>
                          <a:rPr lang="ru-RU" sz="1800" i="1">
                            <a:effectLst/>
                            <a:latin typeface="Cambria Math" panose="02040503050406030204" pitchFamily="18" charset="0"/>
                            <a:ea typeface="Times New Roman" panose="02020603050405020304" pitchFamily="18" charset="0"/>
                          </a:rPr>
                        </m:ctrlPr>
                      </m:naryPr>
                      <m:sub>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=1</m:t>
                        </m:r>
                      </m:sub>
                      <m:sup>
                        <m:r>
                          <a:rPr lang="en-US" sz="1800" i="1">
                            <a:effectLst/>
                            <a:latin typeface="Cambria Math" panose="02040503050406030204" pitchFamily="18" charset="0"/>
                            <a:ea typeface="Times New Roman" panose="02020603050405020304" pitchFamily="18" charset="0"/>
                          </a:rPr>
                          <m:t>𝑛</m:t>
                        </m:r>
                      </m:sup>
                      <m:e>
                        <m:sSub>
                          <m:sSubPr>
                            <m:ctrlPr>
                              <a:rPr lang="ru-RU" sz="1800" i="1">
                                <a:effectLst/>
                                <a:latin typeface="Cambria Math" panose="02040503050406030204" pitchFamily="18" charset="0"/>
                                <a:ea typeface="Times New Roman" panose="02020603050405020304" pitchFamily="18" charset="0"/>
                              </a:rPr>
                            </m:ctrlPr>
                          </m:sSubPr>
                          <m:e>
                            <m:acc>
                              <m:accPr>
                                <m:chr m:val="⃗"/>
                                <m:ctrlPr>
                                  <a:rPr lang="ru-RU" sz="1800" i="1">
                                    <a:effectLst/>
                                    <a:latin typeface="Cambria Math" panose="02040503050406030204" pitchFamily="18" charset="0"/>
                                    <a:ea typeface="Times New Roman" panose="02020603050405020304" pitchFamily="18" charset="0"/>
                                  </a:rPr>
                                </m:ctrlPr>
                              </m:accPr>
                              <m:e>
                                <m:r>
                                  <a:rPr lang="en-US" sz="1800" i="1">
                                    <a:effectLst/>
                                    <a:latin typeface="Cambria Math" panose="02040503050406030204" pitchFamily="18" charset="0"/>
                                    <a:ea typeface="Times New Roman" panose="02020603050405020304" pitchFamily="18" charset="0"/>
                                  </a:rPr>
                                  <m:t>𝐹</m:t>
                                </m:r>
                              </m:e>
                            </m:acc>
                          </m:e>
                          <m:sub>
                            <m:r>
                              <a:rPr lang="en-US" sz="1800" i="1">
                                <a:effectLst/>
                                <a:latin typeface="Cambria Math" panose="02040503050406030204" pitchFamily="18" charset="0"/>
                                <a:ea typeface="Times New Roman" panose="02020603050405020304" pitchFamily="18" charset="0"/>
                              </a:rPr>
                              <m:t>𝑘</m:t>
                            </m:r>
                          </m:sub>
                        </m:sSub>
                      </m:e>
                    </m:nary>
                    <m:r>
                      <a:rPr lang="en-US" sz="1800" i="1">
                        <a:effectLst/>
                        <a:latin typeface="Cambria Math" panose="02040503050406030204" pitchFamily="18" charset="0"/>
                        <a:ea typeface="Times New Roman" panose="02020603050405020304" pitchFamily="18" charset="0"/>
                      </a:rPr>
                      <m:t>+</m:t>
                    </m:r>
                    <m:acc>
                      <m:accPr>
                        <m:chr m:val="⃗"/>
                        <m:ctrlPr>
                          <a:rPr lang="ru-RU" sz="1800" i="1">
                            <a:effectLst/>
                            <a:latin typeface="Cambria Math" panose="02040503050406030204" pitchFamily="18" charset="0"/>
                            <a:ea typeface="Times New Roman" panose="02020603050405020304" pitchFamily="18" charset="0"/>
                          </a:rPr>
                        </m:ctrlPr>
                      </m:accPr>
                      <m:e>
                        <m:r>
                          <a:rPr lang="en-US" sz="1800" i="1">
                            <a:effectLst/>
                            <a:latin typeface="Cambria Math" panose="02040503050406030204" pitchFamily="18" charset="0"/>
                            <a:ea typeface="Times New Roman" panose="02020603050405020304" pitchFamily="18" charset="0"/>
                          </a:rPr>
                          <m:t>𝑅</m:t>
                        </m:r>
                      </m:e>
                    </m:acc>
                  </m:oMath>
                </a14:m>
                <a:r>
                  <a:rPr lang="en-US" sz="1800" dirty="0">
                    <a:effectLst/>
                    <a:latin typeface="Constantia" panose="02030602050306030303" pitchFamily="18" charset="0"/>
                    <a:ea typeface="Times New Roman" panose="02020603050405020304" pitchFamily="18" charset="0"/>
                  </a:rPr>
                  <a:t>. 			(10.10)</a:t>
                </a:r>
                <a:endParaRPr lang="ru-RU" sz="1100" dirty="0">
                  <a:effectLst/>
                  <a:latin typeface="Constantia" panose="02030602050306030303" pitchFamily="18" charset="0"/>
                  <a:ea typeface="Times New Roman" panose="02020603050405020304" pitchFamily="18" charset="0"/>
                </a:endParaRPr>
              </a:p>
              <a:p>
                <a:pPr indent="288290" algn="just"/>
                <a:r>
                  <a:rPr lang="en-US" sz="1800" dirty="0">
                    <a:effectLst/>
                    <a:latin typeface="Constantia" panose="02030602050306030303" pitchFamily="18" charset="0"/>
                    <a:ea typeface="Times New Roman" panose="02020603050405020304" pitchFamily="18" charset="0"/>
                  </a:rPr>
                  <a:t> </a:t>
                </a:r>
                <a:endParaRPr lang="ru-RU" sz="1100" dirty="0">
                  <a:effectLst/>
                  <a:latin typeface="Constantia" panose="02030602050306030303" pitchFamily="18" charset="0"/>
                  <a:ea typeface="Times New Roman" panose="02020603050405020304" pitchFamily="18" charset="0"/>
                </a:endParaRPr>
              </a:p>
              <a:p>
                <a:pPr indent="288290" algn="just"/>
                <a:r>
                  <a:rPr lang="en-US" sz="1800" dirty="0">
                    <a:effectLst/>
                    <a:latin typeface="Constantia" panose="02030602050306030303" pitchFamily="18" charset="0"/>
                    <a:ea typeface="Times New Roman" panose="02020603050405020304" pitchFamily="18" charset="0"/>
                  </a:rPr>
                  <a:t>(10.10) </a:t>
                </a:r>
                <a:r>
                  <a:rPr lang="en-US" sz="1800" dirty="0" err="1">
                    <a:effectLst/>
                    <a:latin typeface="Constantia" panose="02030602050306030303" pitchFamily="18" charset="0"/>
                    <a:ea typeface="Times New Roman" panose="02020603050405020304" pitchFamily="18" charset="0"/>
                  </a:rPr>
                  <a:t>өрнегінің</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көмегімен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еркін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емес</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нүкте</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үшін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динамиканың</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екі</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негізгі</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мәселесі</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шешіледі</a:t>
                </a:r>
                <a:r>
                  <a:rPr lang="en-US" sz="1800" dirty="0">
                    <a:effectLst/>
                    <a:latin typeface="Constantia" panose="02030602050306030303" pitchFamily="18" charset="0"/>
                    <a:ea typeface="Times New Roman" panose="02020603050405020304" pitchFamily="18" charset="0"/>
                  </a:rPr>
                  <a:t>. </a:t>
                </a:r>
                <a:endParaRPr lang="ru-RU" sz="1100" dirty="0">
                  <a:effectLst/>
                  <a:latin typeface="Constantia" panose="02030602050306030303" pitchFamily="18" charset="0"/>
                  <a:ea typeface="Times New Roman" panose="02020603050405020304" pitchFamily="18" charset="0"/>
                </a:endParaRPr>
              </a:p>
              <a:p>
                <a:pPr indent="288290" algn="just"/>
                <a:r>
                  <a:rPr lang="en-US" sz="1800" i="1" dirty="0" err="1">
                    <a:effectLst/>
                    <a:latin typeface="Constantia" panose="02030602050306030303" pitchFamily="18" charset="0"/>
                    <a:ea typeface="Times New Roman" panose="02020603050405020304" pitchFamily="18" charset="0"/>
                  </a:rPr>
                  <a:t>Динамиканың</a:t>
                </a:r>
                <a:r>
                  <a:rPr lang="en-US" sz="1800" i="1" dirty="0">
                    <a:effectLst/>
                    <a:latin typeface="Constantia" panose="02030602050306030303" pitchFamily="18" charset="0"/>
                    <a:ea typeface="Times New Roman" panose="02020603050405020304" pitchFamily="18" charset="0"/>
                  </a:rPr>
                  <a:t> </a:t>
                </a:r>
                <a:r>
                  <a:rPr lang="en-US" sz="1800" i="1" dirty="0" err="1">
                    <a:effectLst/>
                    <a:latin typeface="Constantia" panose="02030602050306030303" pitchFamily="18" charset="0"/>
                    <a:ea typeface="Times New Roman" panose="02020603050405020304" pitchFamily="18" charset="0"/>
                  </a:rPr>
                  <a:t>бірінші</a:t>
                </a:r>
                <a:r>
                  <a:rPr lang="en-US" sz="1800" i="1" dirty="0">
                    <a:effectLst/>
                    <a:latin typeface="Constantia" panose="02030602050306030303" pitchFamily="18" charset="0"/>
                    <a:ea typeface="Times New Roman" panose="02020603050405020304" pitchFamily="18" charset="0"/>
                  </a:rPr>
                  <a:t> </a:t>
                </a:r>
                <a:r>
                  <a:rPr lang="en-US" sz="1800" i="1" dirty="0" err="1">
                    <a:effectLst/>
                    <a:latin typeface="Constantia" panose="02030602050306030303" pitchFamily="18" charset="0"/>
                    <a:ea typeface="Times New Roman" panose="02020603050405020304" pitchFamily="18" charset="0"/>
                  </a:rPr>
                  <a:t>негізгі</a:t>
                </a:r>
                <a:r>
                  <a:rPr lang="en-US" sz="1800" i="1" dirty="0">
                    <a:effectLst/>
                    <a:latin typeface="Constantia" panose="02030602050306030303" pitchFamily="18" charset="0"/>
                    <a:ea typeface="Times New Roman" panose="02020603050405020304" pitchFamily="18" charset="0"/>
                  </a:rPr>
                  <a:t> </a:t>
                </a:r>
                <a:r>
                  <a:rPr lang="en-US" sz="1800" i="1" dirty="0" err="1">
                    <a:effectLst/>
                    <a:latin typeface="Constantia" panose="02030602050306030303" pitchFamily="18" charset="0"/>
                    <a:ea typeface="Times New Roman" panose="02020603050405020304" pitchFamily="18" charset="0"/>
                  </a:rPr>
                  <a:t>мәселесі</a:t>
                </a:r>
                <a:r>
                  <a:rPr lang="en-US" sz="1800" i="1" dirty="0">
                    <a:effectLst/>
                    <a:latin typeface="Constantia" panose="02030602050306030303" pitchFamily="18" charset="0"/>
                    <a:ea typeface="Times New Roman" panose="02020603050405020304" pitchFamily="18" charset="0"/>
                  </a:rPr>
                  <a:t>.</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Нүктенің</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массасын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қозғалыс</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заңын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және</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оған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әсер</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ететін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актив</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күштерді</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біле</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отырып</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реакция</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күштерін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анықтау</a:t>
                </a:r>
                <a:r>
                  <a:rPr lang="en-US" sz="1800" dirty="0">
                    <a:effectLst/>
                    <a:latin typeface="Constantia" panose="02030602050306030303" pitchFamily="18" charset="0"/>
                    <a:ea typeface="Times New Roman" panose="02020603050405020304" pitchFamily="18" charset="0"/>
                  </a:rPr>
                  <a:t>. </a:t>
                </a:r>
                <a:endParaRPr lang="ru-RU" sz="1100" dirty="0">
                  <a:effectLst/>
                  <a:latin typeface="Constantia" panose="02030602050306030303" pitchFamily="18" charset="0"/>
                  <a:ea typeface="Times New Roman" panose="02020603050405020304" pitchFamily="18" charset="0"/>
                </a:endParaRPr>
              </a:p>
              <a:p>
                <a:pPr indent="288290" algn="just"/>
                <a:r>
                  <a:rPr lang="en-US" sz="1800" i="1" dirty="0" err="1">
                    <a:effectLst/>
                    <a:latin typeface="Constantia" panose="02030602050306030303" pitchFamily="18" charset="0"/>
                    <a:ea typeface="Times New Roman" panose="02020603050405020304" pitchFamily="18" charset="0"/>
                  </a:rPr>
                  <a:t>Динамиканың</a:t>
                </a:r>
                <a:r>
                  <a:rPr lang="en-US" sz="1800" i="1" dirty="0">
                    <a:effectLst/>
                    <a:latin typeface="Constantia" panose="02030602050306030303" pitchFamily="18" charset="0"/>
                    <a:ea typeface="Times New Roman" panose="02020603050405020304" pitchFamily="18" charset="0"/>
                  </a:rPr>
                  <a:t> </a:t>
                </a:r>
                <a:r>
                  <a:rPr lang="en-US" sz="1800" i="1" dirty="0" err="1">
                    <a:effectLst/>
                    <a:latin typeface="Constantia" panose="02030602050306030303" pitchFamily="18" charset="0"/>
                    <a:ea typeface="Times New Roman" panose="02020603050405020304" pitchFamily="18" charset="0"/>
                  </a:rPr>
                  <a:t>екінші</a:t>
                </a:r>
                <a:r>
                  <a:rPr lang="en-US" sz="1800" i="1" dirty="0">
                    <a:effectLst/>
                    <a:latin typeface="Constantia" panose="02030602050306030303" pitchFamily="18" charset="0"/>
                    <a:ea typeface="Times New Roman" panose="02020603050405020304" pitchFamily="18" charset="0"/>
                  </a:rPr>
                  <a:t> </a:t>
                </a:r>
                <a:r>
                  <a:rPr lang="en-US" sz="1800" i="1" dirty="0" err="1">
                    <a:effectLst/>
                    <a:latin typeface="Constantia" panose="02030602050306030303" pitchFamily="18" charset="0"/>
                    <a:ea typeface="Times New Roman" panose="02020603050405020304" pitchFamily="18" charset="0"/>
                  </a:rPr>
                  <a:t>негізгі</a:t>
                </a:r>
                <a:r>
                  <a:rPr lang="en-US" sz="1800" i="1" dirty="0">
                    <a:effectLst/>
                    <a:latin typeface="Constantia" panose="02030602050306030303" pitchFamily="18" charset="0"/>
                    <a:ea typeface="Times New Roman" panose="02020603050405020304" pitchFamily="18" charset="0"/>
                  </a:rPr>
                  <a:t> </a:t>
                </a:r>
                <a:r>
                  <a:rPr lang="en-US" sz="1800" i="1" dirty="0" err="1">
                    <a:effectLst/>
                    <a:latin typeface="Constantia" panose="02030602050306030303" pitchFamily="18" charset="0"/>
                    <a:ea typeface="Times New Roman" panose="02020603050405020304" pitchFamily="18" charset="0"/>
                  </a:rPr>
                  <a:t>мәселесі</a:t>
                </a:r>
                <a:r>
                  <a:rPr lang="en-US" sz="1800" i="1" dirty="0">
                    <a:effectLst/>
                    <a:latin typeface="Constantia" panose="02030602050306030303" pitchFamily="18" charset="0"/>
                    <a:ea typeface="Times New Roman" panose="02020603050405020304" pitchFamily="18" charset="0"/>
                  </a:rPr>
                  <a:t>.</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Нүктенің</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массасын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және</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оған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әсер</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ететін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актив</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күштерді</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біле</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отырып</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оның</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қозғалыс</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заңын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және</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реакция</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күштерін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анықтау</a:t>
                </a:r>
                <a:r>
                  <a:rPr lang="en-US" sz="1800" dirty="0">
                    <a:effectLst/>
                    <a:latin typeface="Constantia" panose="02030602050306030303" pitchFamily="18" charset="0"/>
                    <a:ea typeface="Times New Roman" panose="02020603050405020304" pitchFamily="18" charset="0"/>
                  </a:rPr>
                  <a:t>.</a:t>
                </a:r>
                <a:endParaRPr lang="ru-RU" sz="1100" dirty="0">
                  <a:effectLst/>
                  <a:latin typeface="Constantia" panose="02030602050306030303" pitchFamily="18" charset="0"/>
                  <a:ea typeface="Times New Roman" panose="02020603050405020304" pitchFamily="18" charset="0"/>
                </a:endParaRPr>
              </a:p>
            </p:txBody>
          </p:sp>
        </mc:Choice>
        <mc:Fallback>
          <p:sp>
            <p:nvSpPr>
              <p:cNvPr id="3" name="TextBox 2">
                <a:extLst>
                  <a:ext uri="{FF2B5EF4-FFF2-40B4-BE49-F238E27FC236}">
                    <a16:creationId xmlns:a16="http://schemas.microsoft.com/office/drawing/2014/main" id="{2211999B-FAC4-4E11-9165-D2C536C19513}"/>
                  </a:ext>
                </a:extLst>
              </p:cNvPr>
              <p:cNvSpPr txBox="1">
                <a:spLocks noRot="1" noChangeAspect="1" noMove="1" noResize="1" noEditPoints="1" noAdjustHandles="1" noChangeArrowheads="1" noChangeShapeType="1" noTextEdit="1"/>
              </p:cNvSpPr>
              <p:nvPr/>
            </p:nvSpPr>
            <p:spPr>
              <a:xfrm>
                <a:off x="1043608" y="620688"/>
                <a:ext cx="7488832" cy="5150834"/>
              </a:xfrm>
              <a:prstGeom prst="rect">
                <a:avLst/>
              </a:prstGeom>
              <a:blipFill>
                <a:blip r:embed="rId2"/>
                <a:stretch>
                  <a:fillRect l="-651" t="-947" r="-651" b="-1657"/>
                </a:stretch>
              </a:blipFill>
            </p:spPr>
            <p:txBody>
              <a:bodyPr/>
              <a:lstStyle/>
              <a:p>
                <a:r>
                  <a:rPr lang="ru-RU">
                    <a:noFill/>
                  </a:rPr>
                  <a:t> </a:t>
                </a:r>
              </a:p>
            </p:txBody>
          </p:sp>
        </mc:Fallback>
      </mc:AlternateContent>
    </p:spTree>
    <p:extLst>
      <p:ext uri="{BB962C8B-B14F-4D97-AF65-F5344CB8AC3E}">
        <p14:creationId xmlns:p14="http://schemas.microsoft.com/office/powerpoint/2010/main" val="3397873489"/>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019229E-AF31-4A80-B2F0-C82BD8D88667}"/>
              </a:ext>
            </a:extLst>
          </p:cNvPr>
          <p:cNvSpPr txBox="1"/>
          <p:nvPr/>
        </p:nvSpPr>
        <p:spPr>
          <a:xfrm>
            <a:off x="1259632" y="1268760"/>
            <a:ext cx="6840760" cy="4154984"/>
          </a:xfrm>
          <a:prstGeom prst="rect">
            <a:avLst/>
          </a:prstGeom>
          <a:noFill/>
        </p:spPr>
        <p:txBody>
          <a:bodyPr wrap="square">
            <a:spAutoFit/>
          </a:bodyPr>
          <a:lstStyle/>
          <a:p>
            <a:pPr algn="ctr">
              <a:buFont typeface="Arial" charset="0"/>
              <a:buNone/>
            </a:pPr>
            <a:r>
              <a:rPr lang="kk-KZ" sz="2400" b="1" i="1" dirty="0">
                <a:latin typeface="Constantia" panose="02030602050306030303" pitchFamily="18" charset="0"/>
                <a:cs typeface="Times New Roman" pitchFamily="18" charset="0"/>
              </a:rPr>
              <a:t>Қорытынды</a:t>
            </a:r>
          </a:p>
          <a:p>
            <a:pPr algn="ctr">
              <a:buFont typeface="Arial" charset="0"/>
              <a:buNone/>
            </a:pPr>
            <a:endParaRPr lang="kk-KZ" sz="2400" dirty="0">
              <a:latin typeface="Constantia" panose="02030602050306030303" pitchFamily="18" charset="0"/>
              <a:cs typeface="Times New Roman" pitchFamily="18" charset="0"/>
            </a:endParaRPr>
          </a:p>
          <a:p>
            <a:pPr algn="just"/>
            <a:r>
              <a:rPr lang="kk-KZ" sz="2400" dirty="0">
                <a:latin typeface="Constantia" panose="02030602050306030303" pitchFamily="18" charset="0"/>
                <a:cs typeface="Times New Roman" pitchFamily="18" charset="0"/>
              </a:rPr>
              <a:t>1. Негізгі ұғымдар мен анықтамаларына шолу жасалды;</a:t>
            </a:r>
            <a:endParaRPr lang="ru-RU" sz="2400" dirty="0">
              <a:latin typeface="Constantia" panose="02030602050306030303" pitchFamily="18" charset="0"/>
              <a:cs typeface="Times New Roman" panose="02020603050405020304" pitchFamily="18" charset="0"/>
            </a:endParaRPr>
          </a:p>
          <a:p>
            <a:pPr algn="just"/>
            <a:r>
              <a:rPr lang="kk-KZ" sz="2400" dirty="0">
                <a:latin typeface="Constantia" panose="02030602050306030303" pitchFamily="18" charset="0"/>
                <a:cs typeface="Times New Roman" panose="02020603050405020304" pitchFamily="18" charset="0"/>
              </a:rPr>
              <a:t>2. Динамиканың заңдары қарастырылды;</a:t>
            </a:r>
            <a:endParaRPr lang="ru-RU" sz="2400" dirty="0">
              <a:latin typeface="Constantia" panose="02030602050306030303" pitchFamily="18" charset="0"/>
              <a:cs typeface="Times New Roman" panose="02020603050405020304" pitchFamily="18" charset="0"/>
            </a:endParaRPr>
          </a:p>
          <a:p>
            <a:pPr algn="just"/>
            <a:r>
              <a:rPr lang="kk-KZ" sz="2400" dirty="0">
                <a:latin typeface="Constantia" panose="02030602050306030303" pitchFamily="18" charset="0"/>
                <a:cs typeface="Times New Roman" panose="02020603050405020304" pitchFamily="18" charset="0"/>
              </a:rPr>
              <a:t>3. Механикалық шамалардың бірлік жүйелері келтірілді;</a:t>
            </a:r>
            <a:endParaRPr lang="ru-RU" sz="2400" dirty="0">
              <a:latin typeface="Constantia" panose="02030602050306030303" pitchFamily="18" charset="0"/>
              <a:cs typeface="Times New Roman" panose="02020603050405020304" pitchFamily="18" charset="0"/>
            </a:endParaRPr>
          </a:p>
          <a:p>
            <a:pPr algn="just"/>
            <a:r>
              <a:rPr lang="kk-KZ" sz="2400" dirty="0">
                <a:latin typeface="Constantia" panose="02030602050306030303" pitchFamily="18" charset="0"/>
                <a:cs typeface="Times New Roman" panose="02020603050405020304" pitchFamily="18" charset="0"/>
              </a:rPr>
              <a:t>4. Күштердің негізгі түрлеріне жеке-жеке тоқталды;</a:t>
            </a:r>
            <a:endParaRPr lang="ru-RU" sz="2400" dirty="0">
              <a:latin typeface="Constantia" panose="02030602050306030303" pitchFamily="18" charset="0"/>
              <a:cs typeface="Times New Roman" panose="02020603050405020304" pitchFamily="18" charset="0"/>
            </a:endParaRPr>
          </a:p>
          <a:p>
            <a:pPr algn="just"/>
            <a:r>
              <a:rPr lang="kk-KZ" sz="2400" dirty="0">
                <a:latin typeface="Constantia" panose="02030602050306030303" pitchFamily="18" charset="0"/>
                <a:cs typeface="Times New Roman" panose="02020603050405020304" pitchFamily="18" charset="0"/>
              </a:rPr>
              <a:t>5. Материалдық нүкте динамикасының мәселелері қарастырылды</a:t>
            </a:r>
            <a:endParaRPr lang="ru-RU" sz="2400" dirty="0">
              <a:latin typeface="Constantia" panose="02030602050306030303" pitchFamily="18" charset="0"/>
              <a:cs typeface="Times New Roman" panose="02020603050405020304" pitchFamily="18" charset="0"/>
            </a:endParaRPr>
          </a:p>
        </p:txBody>
      </p:sp>
    </p:spTree>
    <p:extLst>
      <p:ext uri="{BB962C8B-B14F-4D97-AF65-F5344CB8AC3E}">
        <p14:creationId xmlns:p14="http://schemas.microsoft.com/office/powerpoint/2010/main" val="3269718934"/>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4B59033-76C0-40AB-BD3B-CBBD5B223951}"/>
              </a:ext>
            </a:extLst>
          </p:cNvPr>
          <p:cNvSpPr txBox="1"/>
          <p:nvPr/>
        </p:nvSpPr>
        <p:spPr>
          <a:xfrm>
            <a:off x="1187624" y="305068"/>
            <a:ext cx="7272808" cy="5632311"/>
          </a:xfrm>
          <a:prstGeom prst="rect">
            <a:avLst/>
          </a:prstGeom>
          <a:noFill/>
        </p:spPr>
        <p:txBody>
          <a:bodyPr wrap="square">
            <a:spAutoFit/>
          </a:bodyPr>
          <a:lstStyle/>
          <a:p>
            <a:pPr algn="ctr"/>
            <a:r>
              <a:rPr lang="ru-RU" sz="2000" b="1" dirty="0" err="1">
                <a:solidFill>
                  <a:srgbClr val="002060"/>
                </a:solidFill>
                <a:latin typeface="Constantia" pitchFamily="18" charset="0"/>
              </a:rPr>
              <a:t>Өзіндік</a:t>
            </a:r>
            <a:r>
              <a:rPr lang="ru-RU" sz="2000" b="1" dirty="0">
                <a:solidFill>
                  <a:srgbClr val="002060"/>
                </a:solidFill>
                <a:latin typeface="Constantia" pitchFamily="18" charset="0"/>
              </a:rPr>
              <a:t> </a:t>
            </a:r>
            <a:r>
              <a:rPr lang="ru-RU" sz="2000" b="1" dirty="0" err="1">
                <a:solidFill>
                  <a:srgbClr val="002060"/>
                </a:solidFill>
                <a:latin typeface="Constantia" pitchFamily="18" charset="0"/>
              </a:rPr>
              <a:t>бақылау</a:t>
            </a:r>
            <a:r>
              <a:rPr lang="ru-RU" sz="2000" b="1" dirty="0">
                <a:solidFill>
                  <a:srgbClr val="002060"/>
                </a:solidFill>
                <a:latin typeface="Constantia" pitchFamily="18" charset="0"/>
              </a:rPr>
              <a:t> </a:t>
            </a:r>
            <a:r>
              <a:rPr lang="ru-RU" sz="2000" b="1" dirty="0" err="1">
                <a:solidFill>
                  <a:srgbClr val="002060"/>
                </a:solidFill>
                <a:latin typeface="Constantia" pitchFamily="18" charset="0"/>
              </a:rPr>
              <a:t>сұрақтары</a:t>
            </a:r>
            <a:r>
              <a:rPr lang="ru-RU" sz="2000" b="1" dirty="0">
                <a:solidFill>
                  <a:srgbClr val="002060"/>
                </a:solidFill>
                <a:latin typeface="Constantia" pitchFamily="18" charset="0"/>
              </a:rPr>
              <a:t> </a:t>
            </a:r>
          </a:p>
          <a:p>
            <a:pPr algn="just"/>
            <a:r>
              <a:rPr lang="ru-RU" sz="2000" dirty="0">
                <a:solidFill>
                  <a:srgbClr val="002060"/>
                </a:solidFill>
                <a:latin typeface="Constantia" pitchFamily="18" charset="0"/>
              </a:rPr>
              <a:t>1. </a:t>
            </a:r>
            <a:r>
              <a:rPr lang="ru-RU" sz="2000" dirty="0" err="1">
                <a:solidFill>
                  <a:srgbClr val="002060"/>
                </a:solidFill>
                <a:latin typeface="Constantia" pitchFamily="18" charset="0"/>
              </a:rPr>
              <a:t>Қатты</a:t>
            </a:r>
            <a:r>
              <a:rPr lang="ru-RU" sz="2000" dirty="0">
                <a:solidFill>
                  <a:srgbClr val="002060"/>
                </a:solidFill>
                <a:latin typeface="Constantia" pitchFamily="18" charset="0"/>
              </a:rPr>
              <a:t> </a:t>
            </a:r>
            <a:r>
              <a:rPr lang="ru-RU" sz="2000" dirty="0" err="1">
                <a:solidFill>
                  <a:srgbClr val="002060"/>
                </a:solidFill>
                <a:latin typeface="Constantia" pitchFamily="18" charset="0"/>
              </a:rPr>
              <a:t>дененің</a:t>
            </a:r>
            <a:r>
              <a:rPr lang="ru-RU" sz="2000" dirty="0">
                <a:solidFill>
                  <a:srgbClr val="002060"/>
                </a:solidFill>
                <a:latin typeface="Constantia" pitchFamily="18" charset="0"/>
              </a:rPr>
              <a:t> </a:t>
            </a:r>
            <a:r>
              <a:rPr lang="ru-RU" sz="2000" dirty="0" err="1">
                <a:solidFill>
                  <a:srgbClr val="002060"/>
                </a:solidFill>
                <a:latin typeface="Constantia" pitchFamily="18" charset="0"/>
              </a:rPr>
              <a:t>жазық</a:t>
            </a:r>
            <a:r>
              <a:rPr lang="ru-RU" sz="2000" dirty="0">
                <a:solidFill>
                  <a:srgbClr val="002060"/>
                </a:solidFill>
                <a:latin typeface="Constantia" pitchFamily="18" charset="0"/>
              </a:rPr>
              <a:t>-параллель </a:t>
            </a:r>
            <a:r>
              <a:rPr lang="ru-RU" sz="2000" dirty="0" err="1">
                <a:solidFill>
                  <a:srgbClr val="002060"/>
                </a:solidFill>
                <a:latin typeface="Constantia" pitchFamily="18" charset="0"/>
              </a:rPr>
              <a:t>қозғалысының</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анықтамасы</a:t>
            </a:r>
            <a:r>
              <a:rPr lang="ru-RU" sz="2000" dirty="0">
                <a:solidFill>
                  <a:srgbClr val="002060"/>
                </a:solidFill>
                <a:latin typeface="Constantia" pitchFamily="18" charset="0"/>
              </a:rPr>
              <a:t>, </a:t>
            </a:r>
            <a:r>
              <a:rPr lang="ru-RU" sz="2000" dirty="0" err="1">
                <a:solidFill>
                  <a:srgbClr val="002060"/>
                </a:solidFill>
                <a:latin typeface="Constantia" pitchFamily="18" charset="0"/>
              </a:rPr>
              <a:t>негізгі</a:t>
            </a:r>
            <a:r>
              <a:rPr lang="ru-RU" sz="2000" dirty="0">
                <a:solidFill>
                  <a:srgbClr val="002060"/>
                </a:solidFill>
                <a:latin typeface="Constantia" pitchFamily="18" charset="0"/>
              </a:rPr>
              <a:t> </a:t>
            </a:r>
            <a:r>
              <a:rPr lang="ru-RU" sz="2000" dirty="0" err="1">
                <a:solidFill>
                  <a:srgbClr val="002060"/>
                </a:solidFill>
                <a:latin typeface="Constantia" pitchFamily="18" charset="0"/>
              </a:rPr>
              <a:t>кинематикалық</a:t>
            </a:r>
            <a:r>
              <a:rPr lang="ru-RU" sz="2000" dirty="0">
                <a:solidFill>
                  <a:srgbClr val="002060"/>
                </a:solidFill>
                <a:latin typeface="Constantia" pitchFamily="18" charset="0"/>
              </a:rPr>
              <a:t> </a:t>
            </a:r>
            <a:r>
              <a:rPr lang="ru-RU" sz="2000" dirty="0" err="1">
                <a:solidFill>
                  <a:srgbClr val="002060"/>
                </a:solidFill>
                <a:latin typeface="Constantia" pitchFamily="18" charset="0"/>
              </a:rPr>
              <a:t>сипаттамалары</a:t>
            </a:r>
            <a:r>
              <a:rPr lang="ru-RU" sz="2000" dirty="0">
                <a:solidFill>
                  <a:srgbClr val="002060"/>
                </a:solidFill>
                <a:latin typeface="Constantia" pitchFamily="18" charset="0"/>
              </a:rPr>
              <a:t> </a:t>
            </a:r>
            <a:r>
              <a:rPr lang="ru-RU" sz="2000" dirty="0" err="1">
                <a:solidFill>
                  <a:srgbClr val="002060"/>
                </a:solidFill>
                <a:latin typeface="Constantia" pitchFamily="18" charset="0"/>
              </a:rPr>
              <a:t>және</a:t>
            </a:r>
            <a:r>
              <a:rPr lang="ru-RU" sz="2000" dirty="0">
                <a:solidFill>
                  <a:srgbClr val="002060"/>
                </a:solidFill>
                <a:latin typeface="Constantia" pitchFamily="18" charset="0"/>
              </a:rPr>
              <a:t> оны </a:t>
            </a:r>
          </a:p>
          <a:p>
            <a:pPr algn="just"/>
            <a:r>
              <a:rPr lang="ru-RU" sz="2000" dirty="0" err="1">
                <a:solidFill>
                  <a:srgbClr val="002060"/>
                </a:solidFill>
                <a:latin typeface="Constantia" pitchFamily="18" charset="0"/>
              </a:rPr>
              <a:t>қарапайым</a:t>
            </a:r>
            <a:r>
              <a:rPr lang="ru-RU" sz="2000" dirty="0">
                <a:solidFill>
                  <a:srgbClr val="002060"/>
                </a:solidFill>
                <a:latin typeface="Constantia" pitchFamily="18" charset="0"/>
              </a:rPr>
              <a:t> </a:t>
            </a:r>
            <a:r>
              <a:rPr lang="ru-RU" sz="2000" dirty="0" err="1">
                <a:solidFill>
                  <a:srgbClr val="002060"/>
                </a:solidFill>
                <a:latin typeface="Constantia" pitchFamily="18" charset="0"/>
              </a:rPr>
              <a:t>қозғалыстарға</a:t>
            </a:r>
            <a:r>
              <a:rPr lang="ru-RU" sz="2000" dirty="0">
                <a:solidFill>
                  <a:srgbClr val="002060"/>
                </a:solidFill>
                <a:latin typeface="Constantia" pitchFamily="18" charset="0"/>
              </a:rPr>
              <a:t> </a:t>
            </a:r>
            <a:r>
              <a:rPr lang="ru-RU" sz="2000" dirty="0" err="1">
                <a:solidFill>
                  <a:srgbClr val="002060"/>
                </a:solidFill>
                <a:latin typeface="Constantia" pitchFamily="18" charset="0"/>
              </a:rPr>
              <a:t>жіктеу</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2. </a:t>
            </a:r>
            <a:r>
              <a:rPr lang="ru-RU" sz="2000" dirty="0" err="1">
                <a:solidFill>
                  <a:srgbClr val="002060"/>
                </a:solidFill>
                <a:latin typeface="Constantia" pitchFamily="18" charset="0"/>
              </a:rPr>
              <a:t>Жазық</a:t>
            </a:r>
            <a:r>
              <a:rPr lang="ru-RU" sz="2000" dirty="0">
                <a:solidFill>
                  <a:srgbClr val="002060"/>
                </a:solidFill>
                <a:latin typeface="Constantia" pitchFamily="18" charset="0"/>
              </a:rPr>
              <a:t> </a:t>
            </a:r>
            <a:r>
              <a:rPr lang="ru-RU" sz="2000" dirty="0" err="1">
                <a:solidFill>
                  <a:srgbClr val="002060"/>
                </a:solidFill>
                <a:latin typeface="Constantia" pitchFamily="18" charset="0"/>
              </a:rPr>
              <a:t>қиманың</a:t>
            </a:r>
            <a:r>
              <a:rPr lang="ru-RU" sz="2000" dirty="0">
                <a:solidFill>
                  <a:srgbClr val="002060"/>
                </a:solidFill>
                <a:latin typeface="Constantia" pitchFamily="18" charset="0"/>
              </a:rPr>
              <a:t> </a:t>
            </a:r>
            <a:r>
              <a:rPr lang="ru-RU" sz="2000" dirty="0" err="1">
                <a:solidFill>
                  <a:srgbClr val="002060"/>
                </a:solidFill>
                <a:latin typeface="Constantia" pitchFamily="18" charset="0"/>
              </a:rPr>
              <a:t>ілгерілемелі</a:t>
            </a:r>
            <a:r>
              <a:rPr lang="ru-RU" sz="2000" dirty="0">
                <a:solidFill>
                  <a:srgbClr val="002060"/>
                </a:solidFill>
                <a:latin typeface="Constantia" pitchFamily="18" charset="0"/>
              </a:rPr>
              <a:t> </a:t>
            </a:r>
            <a:r>
              <a:rPr lang="ru-RU" sz="2000" dirty="0" err="1">
                <a:solidFill>
                  <a:srgbClr val="002060"/>
                </a:solidFill>
                <a:latin typeface="Constantia" pitchFamily="18" charset="0"/>
              </a:rPr>
              <a:t>қозғалысы</a:t>
            </a:r>
            <a:r>
              <a:rPr lang="ru-RU" sz="2000" dirty="0">
                <a:solidFill>
                  <a:srgbClr val="002060"/>
                </a:solidFill>
                <a:latin typeface="Constantia" pitchFamily="18" charset="0"/>
              </a:rPr>
              <a:t> мен </a:t>
            </a:r>
            <a:r>
              <a:rPr lang="ru-RU" sz="2000" dirty="0" err="1">
                <a:solidFill>
                  <a:srgbClr val="002060"/>
                </a:solidFill>
                <a:latin typeface="Constantia" pitchFamily="18" charset="0"/>
              </a:rPr>
              <a:t>оның</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айналуы</a:t>
            </a:r>
            <a:r>
              <a:rPr lang="ru-RU" sz="2000" dirty="0">
                <a:solidFill>
                  <a:srgbClr val="002060"/>
                </a:solidFill>
                <a:latin typeface="Constantia" pitchFamily="18" charset="0"/>
              </a:rPr>
              <a:t> </a:t>
            </a:r>
            <a:r>
              <a:rPr lang="ru-RU" sz="2000" dirty="0" err="1">
                <a:solidFill>
                  <a:srgbClr val="002060"/>
                </a:solidFill>
                <a:latin typeface="Constantia" pitchFamily="18" charset="0"/>
              </a:rPr>
              <a:t>полюске</a:t>
            </a:r>
            <a:r>
              <a:rPr lang="ru-RU" sz="2000" dirty="0">
                <a:solidFill>
                  <a:srgbClr val="002060"/>
                </a:solidFill>
                <a:latin typeface="Constantia" pitchFamily="18" charset="0"/>
              </a:rPr>
              <a:t> </a:t>
            </a:r>
            <a:r>
              <a:rPr lang="ru-RU" sz="2000" dirty="0" err="1">
                <a:solidFill>
                  <a:srgbClr val="002060"/>
                </a:solidFill>
                <a:latin typeface="Constantia" pitchFamily="18" charset="0"/>
              </a:rPr>
              <a:t>тәуелді</a:t>
            </a:r>
            <a:r>
              <a:rPr lang="ru-RU" sz="2000" dirty="0">
                <a:solidFill>
                  <a:srgbClr val="002060"/>
                </a:solidFill>
                <a:latin typeface="Constantia" pitchFamily="18" charset="0"/>
              </a:rPr>
              <a:t> ме? </a:t>
            </a:r>
          </a:p>
          <a:p>
            <a:pPr algn="just"/>
            <a:r>
              <a:rPr lang="ru-RU" sz="2000" dirty="0">
                <a:solidFill>
                  <a:srgbClr val="002060"/>
                </a:solidFill>
                <a:latin typeface="Constantia" pitchFamily="18" charset="0"/>
              </a:rPr>
              <a:t>3. </a:t>
            </a:r>
            <a:r>
              <a:rPr lang="ru-RU" sz="2000" dirty="0" err="1">
                <a:solidFill>
                  <a:srgbClr val="002060"/>
                </a:solidFill>
                <a:latin typeface="Constantia" pitchFamily="18" charset="0"/>
              </a:rPr>
              <a:t>Жазық</a:t>
            </a:r>
            <a:r>
              <a:rPr lang="ru-RU" sz="2000" dirty="0">
                <a:solidFill>
                  <a:srgbClr val="002060"/>
                </a:solidFill>
                <a:latin typeface="Constantia" pitchFamily="18" charset="0"/>
              </a:rPr>
              <a:t> </a:t>
            </a:r>
            <a:r>
              <a:rPr lang="ru-RU" sz="2000" dirty="0" err="1">
                <a:solidFill>
                  <a:srgbClr val="002060"/>
                </a:solidFill>
                <a:latin typeface="Constantia" pitchFamily="18" charset="0"/>
              </a:rPr>
              <a:t>қозғалыстағы</a:t>
            </a:r>
            <a:r>
              <a:rPr lang="ru-RU" sz="2000" dirty="0">
                <a:solidFill>
                  <a:srgbClr val="002060"/>
                </a:solidFill>
                <a:latin typeface="Constantia" pitchFamily="18" charset="0"/>
              </a:rPr>
              <a:t> </a:t>
            </a:r>
            <a:r>
              <a:rPr lang="ru-RU" sz="2000" dirty="0" err="1">
                <a:solidFill>
                  <a:srgbClr val="002060"/>
                </a:solidFill>
                <a:latin typeface="Constantia" pitchFamily="18" charset="0"/>
              </a:rPr>
              <a:t>дененің</a:t>
            </a:r>
            <a:r>
              <a:rPr lang="ru-RU" sz="2000" dirty="0">
                <a:solidFill>
                  <a:srgbClr val="002060"/>
                </a:solidFill>
                <a:latin typeface="Constantia" pitchFamily="18" charset="0"/>
              </a:rPr>
              <a:t> </a:t>
            </a:r>
            <a:r>
              <a:rPr lang="ru-RU" sz="2000" dirty="0" err="1">
                <a:solidFill>
                  <a:srgbClr val="002060"/>
                </a:solidFill>
                <a:latin typeface="Constantia" pitchFamily="18" charset="0"/>
              </a:rPr>
              <a:t>кез</a:t>
            </a:r>
            <a:r>
              <a:rPr lang="ru-RU" sz="2000" dirty="0">
                <a:solidFill>
                  <a:srgbClr val="002060"/>
                </a:solidFill>
                <a:latin typeface="Constantia" pitchFamily="18" charset="0"/>
              </a:rPr>
              <a:t> </a:t>
            </a:r>
            <a:r>
              <a:rPr lang="ru-RU" sz="2000" dirty="0" err="1">
                <a:solidFill>
                  <a:srgbClr val="002060"/>
                </a:solidFill>
                <a:latin typeface="Constantia" pitchFamily="18" charset="0"/>
              </a:rPr>
              <a:t>келген</a:t>
            </a:r>
            <a:r>
              <a:rPr lang="ru-RU" sz="2000" dirty="0">
                <a:solidFill>
                  <a:srgbClr val="002060"/>
                </a:solidFill>
                <a:latin typeface="Constantia" pitchFamily="18" charset="0"/>
              </a:rPr>
              <a:t> </a:t>
            </a:r>
            <a:r>
              <a:rPr lang="ru-RU" sz="2000" dirty="0" err="1">
                <a:solidFill>
                  <a:srgbClr val="002060"/>
                </a:solidFill>
                <a:latin typeface="Constantia" pitchFamily="18" charset="0"/>
              </a:rPr>
              <a:t>нүктесінің</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жылдамдығы</a:t>
            </a:r>
            <a:r>
              <a:rPr lang="ru-RU" sz="2000" dirty="0">
                <a:solidFill>
                  <a:srgbClr val="002060"/>
                </a:solidFill>
                <a:latin typeface="Constantia" pitchFamily="18" charset="0"/>
              </a:rPr>
              <a:t> (</a:t>
            </a:r>
            <a:r>
              <a:rPr lang="ru-RU" sz="2000" dirty="0" err="1">
                <a:solidFill>
                  <a:srgbClr val="002060"/>
                </a:solidFill>
                <a:latin typeface="Constantia" pitchFamily="18" charset="0"/>
              </a:rPr>
              <a:t>жылдамдықтарды</a:t>
            </a:r>
            <a:r>
              <a:rPr lang="ru-RU" sz="2000" dirty="0">
                <a:solidFill>
                  <a:srgbClr val="002060"/>
                </a:solidFill>
                <a:latin typeface="Constantia" pitchFamily="18" charset="0"/>
              </a:rPr>
              <a:t> </a:t>
            </a:r>
            <a:r>
              <a:rPr lang="ru-RU" sz="2000" dirty="0" err="1">
                <a:solidFill>
                  <a:srgbClr val="002060"/>
                </a:solidFill>
                <a:latin typeface="Constantia" pitchFamily="18" charset="0"/>
              </a:rPr>
              <a:t>қосу</a:t>
            </a:r>
            <a:r>
              <a:rPr lang="ru-RU" sz="2000" dirty="0">
                <a:solidFill>
                  <a:srgbClr val="002060"/>
                </a:solidFill>
                <a:latin typeface="Constantia" pitchFamily="18" charset="0"/>
              </a:rPr>
              <a:t> </a:t>
            </a:r>
            <a:r>
              <a:rPr lang="ru-RU" sz="2000" dirty="0" err="1">
                <a:solidFill>
                  <a:srgbClr val="002060"/>
                </a:solidFill>
                <a:latin typeface="Constantia" pitchFamily="18" charset="0"/>
              </a:rPr>
              <a:t>туралы</a:t>
            </a:r>
            <a:r>
              <a:rPr lang="ru-RU" sz="2000" dirty="0">
                <a:solidFill>
                  <a:srgbClr val="002060"/>
                </a:solidFill>
                <a:latin typeface="Constantia" pitchFamily="18" charset="0"/>
              </a:rPr>
              <a:t> теорема). </a:t>
            </a:r>
          </a:p>
          <a:p>
            <a:pPr algn="just"/>
            <a:r>
              <a:rPr lang="ru-RU" sz="2000" dirty="0">
                <a:solidFill>
                  <a:srgbClr val="002060"/>
                </a:solidFill>
                <a:latin typeface="Constantia" pitchFamily="18" charset="0"/>
              </a:rPr>
              <a:t>4. </a:t>
            </a:r>
            <a:r>
              <a:rPr lang="ru-RU" sz="2000" dirty="0" err="1">
                <a:solidFill>
                  <a:srgbClr val="002060"/>
                </a:solidFill>
                <a:latin typeface="Constantia" pitchFamily="18" charset="0"/>
              </a:rPr>
              <a:t>Жылдамдықтар</a:t>
            </a:r>
            <a:r>
              <a:rPr lang="ru-RU" sz="2000" dirty="0">
                <a:solidFill>
                  <a:srgbClr val="002060"/>
                </a:solidFill>
                <a:latin typeface="Constantia" pitchFamily="18" charset="0"/>
              </a:rPr>
              <a:t> </a:t>
            </a:r>
            <a:r>
              <a:rPr lang="ru-RU" sz="2000" dirty="0" err="1">
                <a:solidFill>
                  <a:srgbClr val="002060"/>
                </a:solidFill>
                <a:latin typeface="Constantia" pitchFamily="18" charset="0"/>
              </a:rPr>
              <a:t>планының</a:t>
            </a:r>
            <a:r>
              <a:rPr lang="ru-RU" sz="2000" dirty="0">
                <a:solidFill>
                  <a:srgbClr val="002060"/>
                </a:solidFill>
                <a:latin typeface="Constantia" pitchFamily="18" charset="0"/>
              </a:rPr>
              <a:t> </a:t>
            </a:r>
            <a:r>
              <a:rPr lang="ru-RU" sz="2000" dirty="0" err="1">
                <a:solidFill>
                  <a:srgbClr val="002060"/>
                </a:solidFill>
                <a:latin typeface="Constantia" pitchFamily="18" charset="0"/>
              </a:rPr>
              <a:t>екі</a:t>
            </a:r>
            <a:r>
              <a:rPr lang="ru-RU" sz="2000" dirty="0">
                <a:solidFill>
                  <a:srgbClr val="002060"/>
                </a:solidFill>
                <a:latin typeface="Constantia" pitchFamily="18" charset="0"/>
              </a:rPr>
              <a:t> </a:t>
            </a:r>
            <a:r>
              <a:rPr lang="ru-RU" sz="2000" dirty="0" err="1">
                <a:solidFill>
                  <a:srgbClr val="002060"/>
                </a:solidFill>
                <a:latin typeface="Constantia" pitchFamily="18" charset="0"/>
              </a:rPr>
              <a:t>шыңын</a:t>
            </a:r>
            <a:r>
              <a:rPr lang="ru-RU" sz="2000" dirty="0">
                <a:solidFill>
                  <a:srgbClr val="002060"/>
                </a:solidFill>
                <a:latin typeface="Constantia" pitchFamily="18" charset="0"/>
              </a:rPr>
              <a:t> </a:t>
            </a:r>
            <a:r>
              <a:rPr lang="ru-RU" sz="2000" dirty="0" err="1">
                <a:solidFill>
                  <a:srgbClr val="002060"/>
                </a:solidFill>
                <a:latin typeface="Constantia" pitchFamily="18" charset="0"/>
              </a:rPr>
              <a:t>қосатын</a:t>
            </a:r>
            <a:r>
              <a:rPr lang="ru-RU" sz="2000" dirty="0">
                <a:solidFill>
                  <a:srgbClr val="002060"/>
                </a:solidFill>
                <a:latin typeface="Constantia" pitchFamily="18" charset="0"/>
              </a:rPr>
              <a:t> </a:t>
            </a:r>
            <a:r>
              <a:rPr lang="ru-RU" sz="2000" dirty="0" err="1">
                <a:solidFill>
                  <a:srgbClr val="002060"/>
                </a:solidFill>
                <a:latin typeface="Constantia" pitchFamily="18" charset="0"/>
              </a:rPr>
              <a:t>түзу</a:t>
            </a:r>
            <a:r>
              <a:rPr lang="ru-RU" sz="2000" dirty="0">
                <a:solidFill>
                  <a:srgbClr val="002060"/>
                </a:solidFill>
                <a:latin typeface="Constantia" pitchFamily="18" charset="0"/>
              </a:rPr>
              <a:t> </a:t>
            </a:r>
            <a:r>
              <a:rPr lang="ru-RU" sz="2000" dirty="0" err="1">
                <a:solidFill>
                  <a:srgbClr val="002060"/>
                </a:solidFill>
                <a:latin typeface="Constantia" pitchFamily="18" charset="0"/>
              </a:rPr>
              <a:t>нені</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білдіреді</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5. </a:t>
            </a:r>
            <a:r>
              <a:rPr lang="ru-RU" sz="2000" dirty="0" err="1">
                <a:solidFill>
                  <a:srgbClr val="002060"/>
                </a:solidFill>
                <a:latin typeface="Constantia" pitchFamily="18" charset="0"/>
              </a:rPr>
              <a:t>Жылдамдықтар</a:t>
            </a:r>
            <a:r>
              <a:rPr lang="ru-RU" sz="2000" dirty="0">
                <a:solidFill>
                  <a:srgbClr val="002060"/>
                </a:solidFill>
                <a:latin typeface="Constantia" pitchFamily="18" charset="0"/>
              </a:rPr>
              <a:t> </a:t>
            </a:r>
            <a:r>
              <a:rPr lang="ru-RU" sz="2000" dirty="0" err="1">
                <a:solidFill>
                  <a:srgbClr val="002060"/>
                </a:solidFill>
                <a:latin typeface="Constantia" pitchFamily="18" charset="0"/>
              </a:rPr>
              <a:t>планын</a:t>
            </a:r>
            <a:r>
              <a:rPr lang="ru-RU" sz="2000" dirty="0">
                <a:solidFill>
                  <a:srgbClr val="002060"/>
                </a:solidFill>
                <a:latin typeface="Constantia" pitchFamily="18" charset="0"/>
              </a:rPr>
              <a:t> </a:t>
            </a:r>
            <a:r>
              <a:rPr lang="ru-RU" sz="2000" dirty="0" err="1">
                <a:solidFill>
                  <a:srgbClr val="002060"/>
                </a:solidFill>
                <a:latin typeface="Constantia" pitchFamily="18" charset="0"/>
              </a:rPr>
              <a:t>тұрғызу</a:t>
            </a:r>
            <a:r>
              <a:rPr lang="ru-RU" sz="2000" dirty="0">
                <a:solidFill>
                  <a:srgbClr val="002060"/>
                </a:solidFill>
                <a:latin typeface="Constantia" pitchFamily="18" charset="0"/>
              </a:rPr>
              <a:t> </a:t>
            </a:r>
            <a:r>
              <a:rPr lang="ru-RU" sz="2000" dirty="0" err="1">
                <a:solidFill>
                  <a:srgbClr val="002060"/>
                </a:solidFill>
                <a:latin typeface="Constantia" pitchFamily="18" charset="0"/>
              </a:rPr>
              <a:t>үшін</a:t>
            </a:r>
            <a:r>
              <a:rPr lang="ru-RU" sz="2000" dirty="0">
                <a:solidFill>
                  <a:srgbClr val="002060"/>
                </a:solidFill>
                <a:latin typeface="Constantia" pitchFamily="18" charset="0"/>
              </a:rPr>
              <a:t> не </a:t>
            </a:r>
            <a:r>
              <a:rPr lang="ru-RU" sz="2000" dirty="0" err="1">
                <a:solidFill>
                  <a:srgbClr val="002060"/>
                </a:solidFill>
                <a:latin typeface="Constantia" pitchFamily="18" charset="0"/>
              </a:rPr>
              <a:t>берілуі</a:t>
            </a:r>
            <a:r>
              <a:rPr lang="ru-RU" sz="2000" dirty="0">
                <a:solidFill>
                  <a:srgbClr val="002060"/>
                </a:solidFill>
                <a:latin typeface="Constantia" pitchFamily="18" charset="0"/>
              </a:rPr>
              <a:t> </a:t>
            </a:r>
            <a:r>
              <a:rPr lang="ru-RU" sz="2000" dirty="0" err="1">
                <a:solidFill>
                  <a:srgbClr val="002060"/>
                </a:solidFill>
                <a:latin typeface="Constantia" pitchFamily="18" charset="0"/>
              </a:rPr>
              <a:t>қажет</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6. </a:t>
            </a:r>
            <a:r>
              <a:rPr lang="ru-RU" sz="2000" dirty="0" err="1">
                <a:solidFill>
                  <a:srgbClr val="002060"/>
                </a:solidFill>
                <a:latin typeface="Constantia" pitchFamily="18" charset="0"/>
              </a:rPr>
              <a:t>Жазық</a:t>
            </a:r>
            <a:r>
              <a:rPr lang="ru-RU" sz="2000" dirty="0">
                <a:solidFill>
                  <a:srgbClr val="002060"/>
                </a:solidFill>
                <a:latin typeface="Constantia" pitchFamily="18" charset="0"/>
              </a:rPr>
              <a:t> </a:t>
            </a:r>
            <a:r>
              <a:rPr lang="ru-RU" sz="2000" dirty="0" err="1">
                <a:solidFill>
                  <a:srgbClr val="002060"/>
                </a:solidFill>
                <a:latin typeface="Constantia" pitchFamily="18" charset="0"/>
              </a:rPr>
              <a:t>қима</a:t>
            </a:r>
            <a:r>
              <a:rPr lang="ru-RU" sz="2000" dirty="0">
                <a:solidFill>
                  <a:srgbClr val="002060"/>
                </a:solidFill>
                <a:latin typeface="Constantia" pitchFamily="18" charset="0"/>
              </a:rPr>
              <a:t> </a:t>
            </a:r>
            <a:r>
              <a:rPr lang="ru-RU" sz="2000" dirty="0" err="1">
                <a:solidFill>
                  <a:srgbClr val="002060"/>
                </a:solidFill>
                <a:latin typeface="Constantia" pitchFamily="18" charset="0"/>
              </a:rPr>
              <a:t>нүктелерінің</a:t>
            </a:r>
            <a:r>
              <a:rPr lang="ru-RU" sz="2000" dirty="0">
                <a:solidFill>
                  <a:srgbClr val="002060"/>
                </a:solidFill>
                <a:latin typeface="Constantia" pitchFamily="18" charset="0"/>
              </a:rPr>
              <a:t> </a:t>
            </a:r>
            <a:r>
              <a:rPr lang="ru-RU" sz="2000" dirty="0" err="1">
                <a:solidFill>
                  <a:srgbClr val="002060"/>
                </a:solidFill>
                <a:latin typeface="Constantia" pitchFamily="18" charset="0"/>
              </a:rPr>
              <a:t>жылдамдықтарының</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проекциялары</a:t>
            </a:r>
            <a:r>
              <a:rPr lang="ru-RU" sz="2000" dirty="0">
                <a:solidFill>
                  <a:srgbClr val="002060"/>
                </a:solidFill>
                <a:latin typeface="Constantia" pitchFamily="18" charset="0"/>
              </a:rPr>
              <a:t> </a:t>
            </a:r>
            <a:r>
              <a:rPr lang="ru-RU" sz="2000" dirty="0" err="1">
                <a:solidFill>
                  <a:srgbClr val="002060"/>
                </a:solidFill>
                <a:latin typeface="Constantia" pitchFamily="18" charset="0"/>
              </a:rPr>
              <a:t>туралы</a:t>
            </a:r>
            <a:r>
              <a:rPr lang="ru-RU" sz="2000" dirty="0">
                <a:solidFill>
                  <a:srgbClr val="002060"/>
                </a:solidFill>
                <a:latin typeface="Constantia" pitchFamily="18" charset="0"/>
              </a:rPr>
              <a:t> теорема. </a:t>
            </a:r>
          </a:p>
          <a:p>
            <a:pPr algn="just"/>
            <a:r>
              <a:rPr lang="ru-RU" sz="2000" dirty="0">
                <a:solidFill>
                  <a:srgbClr val="002060"/>
                </a:solidFill>
                <a:latin typeface="Constantia" pitchFamily="18" charset="0"/>
              </a:rPr>
              <a:t>7. </a:t>
            </a:r>
            <a:r>
              <a:rPr lang="ru-RU" sz="2000" dirty="0" err="1">
                <a:solidFill>
                  <a:srgbClr val="002060"/>
                </a:solidFill>
                <a:latin typeface="Constantia" pitchFamily="18" charset="0"/>
              </a:rPr>
              <a:t>Жылдамдықтардың</a:t>
            </a:r>
            <a:r>
              <a:rPr lang="ru-RU" sz="2000" dirty="0">
                <a:solidFill>
                  <a:srgbClr val="002060"/>
                </a:solidFill>
                <a:latin typeface="Constantia" pitchFamily="18" charset="0"/>
              </a:rPr>
              <a:t> </a:t>
            </a:r>
            <a:r>
              <a:rPr lang="ru-RU" sz="2000" dirty="0" err="1">
                <a:solidFill>
                  <a:srgbClr val="002060"/>
                </a:solidFill>
                <a:latin typeface="Constantia" pitchFamily="18" charset="0"/>
              </a:rPr>
              <a:t>лездік</a:t>
            </a:r>
            <a:r>
              <a:rPr lang="ru-RU" sz="2000" dirty="0">
                <a:solidFill>
                  <a:srgbClr val="002060"/>
                </a:solidFill>
                <a:latin typeface="Constantia" pitchFamily="18" charset="0"/>
              </a:rPr>
              <a:t> </a:t>
            </a:r>
            <a:r>
              <a:rPr lang="ru-RU" sz="2000" dirty="0" err="1">
                <a:solidFill>
                  <a:srgbClr val="002060"/>
                </a:solidFill>
                <a:latin typeface="Constantia" pitchFamily="18" charset="0"/>
              </a:rPr>
              <a:t>центрі</a:t>
            </a:r>
            <a:r>
              <a:rPr lang="ru-RU" sz="2000" dirty="0">
                <a:solidFill>
                  <a:srgbClr val="002060"/>
                </a:solidFill>
                <a:latin typeface="Constantia" pitchFamily="18" charset="0"/>
              </a:rPr>
              <a:t> </a:t>
            </a:r>
            <a:r>
              <a:rPr lang="ru-RU" sz="2000" dirty="0" err="1">
                <a:solidFill>
                  <a:srgbClr val="002060"/>
                </a:solidFill>
                <a:latin typeface="Constantia" pitchFamily="18" charset="0"/>
              </a:rPr>
              <a:t>және</a:t>
            </a:r>
            <a:r>
              <a:rPr lang="ru-RU" sz="2000" dirty="0">
                <a:solidFill>
                  <a:srgbClr val="002060"/>
                </a:solidFill>
                <a:latin typeface="Constantia" pitchFamily="18" charset="0"/>
              </a:rPr>
              <a:t> </a:t>
            </a:r>
            <a:r>
              <a:rPr lang="ru-RU" sz="2000" dirty="0" err="1">
                <a:solidFill>
                  <a:srgbClr val="002060"/>
                </a:solidFill>
                <a:latin typeface="Constantia" pitchFamily="18" charset="0"/>
              </a:rPr>
              <a:t>оның</a:t>
            </a:r>
            <a:r>
              <a:rPr lang="ru-RU" sz="2000" dirty="0">
                <a:solidFill>
                  <a:srgbClr val="002060"/>
                </a:solidFill>
                <a:latin typeface="Constantia" pitchFamily="18" charset="0"/>
              </a:rPr>
              <a:t> </a:t>
            </a:r>
            <a:r>
              <a:rPr lang="ru-RU" sz="2000" dirty="0" err="1">
                <a:solidFill>
                  <a:srgbClr val="002060"/>
                </a:solidFill>
                <a:latin typeface="Constantia" pitchFamily="18" charset="0"/>
              </a:rPr>
              <a:t>көмегімен</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жазық</a:t>
            </a:r>
            <a:r>
              <a:rPr lang="ru-RU" sz="2000" dirty="0">
                <a:solidFill>
                  <a:srgbClr val="002060"/>
                </a:solidFill>
                <a:latin typeface="Constantia" pitchFamily="18" charset="0"/>
              </a:rPr>
              <a:t> </a:t>
            </a:r>
            <a:r>
              <a:rPr lang="ru-RU" sz="2000" dirty="0" err="1">
                <a:solidFill>
                  <a:srgbClr val="002060"/>
                </a:solidFill>
                <a:latin typeface="Constantia" pitchFamily="18" charset="0"/>
              </a:rPr>
              <a:t>қима</a:t>
            </a:r>
            <a:r>
              <a:rPr lang="ru-RU" sz="2000" dirty="0">
                <a:solidFill>
                  <a:srgbClr val="002060"/>
                </a:solidFill>
                <a:latin typeface="Constantia" pitchFamily="18" charset="0"/>
              </a:rPr>
              <a:t> </a:t>
            </a:r>
            <a:r>
              <a:rPr lang="ru-RU" sz="2000" dirty="0" err="1">
                <a:solidFill>
                  <a:srgbClr val="002060"/>
                </a:solidFill>
                <a:latin typeface="Constantia" pitchFamily="18" charset="0"/>
              </a:rPr>
              <a:t>нүктелерінің</a:t>
            </a:r>
            <a:r>
              <a:rPr lang="ru-RU" sz="2000" dirty="0">
                <a:solidFill>
                  <a:srgbClr val="002060"/>
                </a:solidFill>
                <a:latin typeface="Constantia" pitchFamily="18" charset="0"/>
              </a:rPr>
              <a:t> </a:t>
            </a:r>
            <a:r>
              <a:rPr lang="ru-RU" sz="2000" dirty="0" err="1">
                <a:solidFill>
                  <a:srgbClr val="002060"/>
                </a:solidFill>
                <a:latin typeface="Constantia" pitchFamily="18" charset="0"/>
              </a:rPr>
              <a:t>жылдамдықтарын</a:t>
            </a:r>
            <a:r>
              <a:rPr lang="ru-RU" sz="2000" dirty="0">
                <a:solidFill>
                  <a:srgbClr val="002060"/>
                </a:solidFill>
                <a:latin typeface="Constantia" pitchFamily="18" charset="0"/>
              </a:rPr>
              <a:t> </a:t>
            </a:r>
            <a:r>
              <a:rPr lang="ru-RU" sz="2000" dirty="0" err="1">
                <a:solidFill>
                  <a:srgbClr val="002060"/>
                </a:solidFill>
                <a:latin typeface="Constantia" pitchFamily="18" charset="0"/>
              </a:rPr>
              <a:t>анықтау</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8. </a:t>
            </a:r>
            <a:r>
              <a:rPr lang="ru-RU" sz="2000" dirty="0" err="1">
                <a:solidFill>
                  <a:srgbClr val="002060"/>
                </a:solidFill>
                <a:latin typeface="Constantia" pitchFamily="18" charset="0"/>
              </a:rPr>
              <a:t>Жылдамдықтардың</a:t>
            </a:r>
            <a:r>
              <a:rPr lang="ru-RU" sz="2000" dirty="0">
                <a:solidFill>
                  <a:srgbClr val="002060"/>
                </a:solidFill>
                <a:latin typeface="Constantia" pitchFamily="18" charset="0"/>
              </a:rPr>
              <a:t> </a:t>
            </a:r>
            <a:r>
              <a:rPr lang="ru-RU" sz="2000" dirty="0" err="1">
                <a:solidFill>
                  <a:srgbClr val="002060"/>
                </a:solidFill>
                <a:latin typeface="Constantia" pitchFamily="18" charset="0"/>
              </a:rPr>
              <a:t>лездік</a:t>
            </a:r>
            <a:r>
              <a:rPr lang="ru-RU" sz="2000" dirty="0">
                <a:solidFill>
                  <a:srgbClr val="002060"/>
                </a:solidFill>
                <a:latin typeface="Constantia" pitchFamily="18" charset="0"/>
              </a:rPr>
              <a:t> </a:t>
            </a:r>
            <a:r>
              <a:rPr lang="ru-RU" sz="2000" dirty="0" err="1">
                <a:solidFill>
                  <a:srgbClr val="002060"/>
                </a:solidFill>
                <a:latin typeface="Constantia" pitchFamily="18" charset="0"/>
              </a:rPr>
              <a:t>центрінің</a:t>
            </a:r>
            <a:r>
              <a:rPr lang="ru-RU" sz="2000" dirty="0">
                <a:solidFill>
                  <a:srgbClr val="002060"/>
                </a:solidFill>
                <a:latin typeface="Constantia" pitchFamily="18" charset="0"/>
              </a:rPr>
              <a:t> </a:t>
            </a:r>
            <a:r>
              <a:rPr lang="ru-RU" sz="2000" dirty="0" err="1">
                <a:solidFill>
                  <a:srgbClr val="002060"/>
                </a:solidFill>
                <a:latin typeface="Constantia" pitchFamily="18" charset="0"/>
              </a:rPr>
              <a:t>орнын</a:t>
            </a:r>
            <a:r>
              <a:rPr lang="ru-RU" sz="2000" dirty="0">
                <a:solidFill>
                  <a:srgbClr val="002060"/>
                </a:solidFill>
                <a:latin typeface="Constantia" pitchFamily="18" charset="0"/>
              </a:rPr>
              <a:t> </a:t>
            </a:r>
            <a:r>
              <a:rPr lang="ru-RU" sz="2000" dirty="0" err="1">
                <a:solidFill>
                  <a:srgbClr val="002060"/>
                </a:solidFill>
                <a:latin typeface="Constantia" pitchFamily="18" charset="0"/>
              </a:rPr>
              <a:t>табудың</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дербес</a:t>
            </a:r>
            <a:r>
              <a:rPr lang="ru-RU" sz="2000" dirty="0">
                <a:solidFill>
                  <a:srgbClr val="002060"/>
                </a:solidFill>
                <a:latin typeface="Constantia" pitchFamily="18" charset="0"/>
              </a:rPr>
              <a:t> </a:t>
            </a:r>
            <a:r>
              <a:rPr lang="ru-RU" sz="2000" dirty="0" err="1">
                <a:solidFill>
                  <a:srgbClr val="002060"/>
                </a:solidFill>
                <a:latin typeface="Constantia" pitchFamily="18" charset="0"/>
              </a:rPr>
              <a:t>жағдайлары</a:t>
            </a:r>
            <a:r>
              <a:rPr lang="ru-RU" sz="2000" dirty="0">
                <a:solidFill>
                  <a:srgbClr val="002060"/>
                </a:solidFill>
                <a:latin typeface="Constantia" pitchFamily="18" charset="0"/>
              </a:rPr>
              <a:t>. </a:t>
            </a:r>
          </a:p>
        </p:txBody>
      </p:sp>
    </p:spTree>
    <p:extLst>
      <p:ext uri="{BB962C8B-B14F-4D97-AF65-F5344CB8AC3E}">
        <p14:creationId xmlns:p14="http://schemas.microsoft.com/office/powerpoint/2010/main" val="362848391"/>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a:extLst>
              <a:ext uri="{FF2B5EF4-FFF2-40B4-BE49-F238E27FC236}">
                <a16:creationId xmlns:a16="http://schemas.microsoft.com/office/drawing/2014/main" id="{B77831FF-81A4-453A-949C-E14A89E4E9CC}"/>
              </a:ext>
            </a:extLst>
          </p:cNvPr>
          <p:cNvGraphicFramePr>
            <a:graphicFrameLocks noGrp="1"/>
          </p:cNvGraphicFramePr>
          <p:nvPr>
            <p:extLst>
              <p:ext uri="{D42A27DB-BD31-4B8C-83A1-F6EECF244321}">
                <p14:modId xmlns:p14="http://schemas.microsoft.com/office/powerpoint/2010/main" val="2582641335"/>
              </p:ext>
            </p:extLst>
          </p:nvPr>
        </p:nvGraphicFramePr>
        <p:xfrm>
          <a:off x="0" y="0"/>
          <a:ext cx="9144000" cy="1554480"/>
        </p:xfrm>
        <a:graphic>
          <a:graphicData uri="http://schemas.openxmlformats.org/drawingml/2006/table">
            <a:tbl>
              <a:tblPr firstRow="1" bandRow="1">
                <a:tableStyleId>{5C22544A-7EE6-4342-B048-85BDC9FD1C3A}</a:tableStyleId>
              </a:tblPr>
              <a:tblGrid>
                <a:gridCol w="2214578">
                  <a:extLst>
                    <a:ext uri="{9D8B030D-6E8A-4147-A177-3AD203B41FA5}">
                      <a16:colId xmlns:a16="http://schemas.microsoft.com/office/drawing/2014/main" val="3482235514"/>
                    </a:ext>
                  </a:extLst>
                </a:gridCol>
                <a:gridCol w="6929422">
                  <a:extLst>
                    <a:ext uri="{9D8B030D-6E8A-4147-A177-3AD203B41FA5}">
                      <a16:colId xmlns:a16="http://schemas.microsoft.com/office/drawing/2014/main" val="82615600"/>
                    </a:ext>
                  </a:extLst>
                </a:gridCol>
              </a:tblGrid>
              <a:tr h="112474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kk-KZ" sz="2400" b="1" i="1" dirty="0">
                          <a:solidFill>
                            <a:schemeClr val="tx1"/>
                          </a:solidFill>
                          <a:latin typeface="Constantia" panose="02030602050306030303" pitchFamily="18" charset="0"/>
                          <a:cs typeface="Times New Roman" pitchFamily="18" charset="0"/>
                          <a:hlinkClick r:id="rId2" action="ppaction://hlinksldjump">
                            <a:extLst>
                              <a:ext uri="{A12FA001-AC4F-418D-AE19-62706E023703}">
                                <ahyp:hlinkClr xmlns:ahyp="http://schemas.microsoft.com/office/drawing/2018/hyperlinkcolor" val="tx"/>
                              </a:ext>
                            </a:extLst>
                          </a:hlinkClick>
                        </a:rPr>
                        <a:t>Тақырып 11.</a:t>
                      </a:r>
                      <a:endParaRPr lang="LID4096" sz="2400" dirty="0">
                        <a:solidFill>
                          <a:schemeClr val="tx1"/>
                        </a:solidFill>
                        <a:latin typeface="Constantia" panose="02030602050306030303" pitchFamily="18" charset="0"/>
                        <a:cs typeface="Times New Roman" panose="02020603050405020304" pitchFamily="18" charset="0"/>
                      </a:endParaRPr>
                    </a:p>
                  </a:txBody>
                  <a:tcPr>
                    <a:solidFill>
                      <a:schemeClr val="accent6">
                        <a:lumMod val="40000"/>
                        <a:lumOff val="60000"/>
                      </a:schemeClr>
                    </a:solidFill>
                  </a:tcPr>
                </a:tc>
                <a:tc>
                  <a:txBody>
                    <a:bodyPr/>
                    <a:lstStyle/>
                    <a:p>
                      <a:r>
                        <a:rPr lang="kk-KZ" sz="2400" b="0" kern="1200" dirty="0">
                          <a:solidFill>
                            <a:schemeClr val="tx1"/>
                          </a:solidFill>
                          <a:effectLst/>
                          <a:latin typeface="Constantia" panose="02030602050306030303" pitchFamily="18" charset="0"/>
                          <a:ea typeface="+mn-ea"/>
                          <a:cs typeface="Times New Roman" panose="02020603050405020304" pitchFamily="18" charset="0"/>
                        </a:rPr>
                        <a:t>Материалдық нүкте қозғалысының дифференциалдық теңдеулері. Нүкте динамикасы мәселелерінің шешуі</a:t>
                      </a:r>
                      <a:r>
                        <a:rPr lang="en-US" sz="2400" b="0" kern="1200" dirty="0">
                          <a:solidFill>
                            <a:schemeClr val="tx1"/>
                          </a:solidFill>
                          <a:effectLst/>
                          <a:latin typeface="Constantia" panose="02030602050306030303" pitchFamily="18" charset="0"/>
                          <a:ea typeface="+mn-ea"/>
                          <a:cs typeface="Times New Roman" panose="02020603050405020304" pitchFamily="18" charset="0"/>
                        </a:rPr>
                        <a:t>. </a:t>
                      </a:r>
                      <a:endParaRPr lang="LID4096" sz="2400" b="0" kern="1200" dirty="0">
                        <a:solidFill>
                          <a:schemeClr val="tx1"/>
                        </a:solidFill>
                        <a:effectLst/>
                        <a:latin typeface="Constantia" panose="02030602050306030303" pitchFamily="18" charset="0"/>
                        <a:ea typeface="+mn-ea"/>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LID4096" sz="2400" b="0" i="0" dirty="0">
                        <a:solidFill>
                          <a:schemeClr val="tx1"/>
                        </a:solidFill>
                        <a:latin typeface="Constantia" panose="02030602050306030303" pitchFamily="18" charset="0"/>
                        <a:cs typeface="Times New Roman" panose="02020603050405020304" pitchFamily="18" charset="0"/>
                      </a:endParaRPr>
                    </a:p>
                  </a:txBody>
                  <a:tcPr>
                    <a:solidFill>
                      <a:schemeClr val="accent5"/>
                    </a:solidFill>
                  </a:tcPr>
                </a:tc>
                <a:extLst>
                  <a:ext uri="{0D108BD9-81ED-4DB2-BD59-A6C34878D82A}">
                    <a16:rowId xmlns:a16="http://schemas.microsoft.com/office/drawing/2014/main" val="1127541504"/>
                  </a:ext>
                </a:extLst>
              </a:tr>
            </a:tbl>
          </a:graphicData>
        </a:graphic>
      </p:graphicFrame>
      <p:sp>
        <p:nvSpPr>
          <p:cNvPr id="11" name="TextBox 10">
            <a:extLst>
              <a:ext uri="{FF2B5EF4-FFF2-40B4-BE49-F238E27FC236}">
                <a16:creationId xmlns:a16="http://schemas.microsoft.com/office/drawing/2014/main" id="{8E082679-F488-428D-9017-2F754BA96E11}"/>
              </a:ext>
            </a:extLst>
          </p:cNvPr>
          <p:cNvSpPr txBox="1"/>
          <p:nvPr/>
        </p:nvSpPr>
        <p:spPr>
          <a:xfrm>
            <a:off x="1187624" y="2204864"/>
            <a:ext cx="7200800" cy="3416320"/>
          </a:xfrm>
          <a:prstGeom prst="rect">
            <a:avLst/>
          </a:prstGeom>
          <a:solidFill>
            <a:schemeClr val="bg1"/>
          </a:solidFill>
        </p:spPr>
        <p:txBody>
          <a:bodyPr wrap="square">
            <a:spAutoFit/>
          </a:bodyPr>
          <a:lstStyle/>
          <a:p>
            <a:pPr algn="ctr"/>
            <a:r>
              <a:rPr lang="kk-KZ" sz="2400" dirty="0">
                <a:latin typeface="Constantia" panose="02030602050306030303" pitchFamily="18" charset="0"/>
                <a:cs typeface="Times New Roman" panose="02020603050405020304" pitchFamily="18" charset="0"/>
              </a:rPr>
              <a:t>Жоспар:</a:t>
            </a:r>
          </a:p>
          <a:p>
            <a:pPr algn="ctr"/>
            <a:endParaRPr lang="ru-RU" sz="2400" dirty="0">
              <a:latin typeface="Constantia" panose="02030602050306030303" pitchFamily="18" charset="0"/>
              <a:cs typeface="Times New Roman" panose="02020603050405020304" pitchFamily="18" charset="0"/>
            </a:endParaRPr>
          </a:p>
          <a:p>
            <a:pPr algn="just"/>
            <a:r>
              <a:rPr lang="kk-KZ" sz="2400" dirty="0">
                <a:latin typeface="Constantia" panose="02030602050306030303" pitchFamily="18" charset="0"/>
                <a:cs typeface="Times New Roman" panose="02020603050405020304" pitchFamily="18" charset="0"/>
              </a:rPr>
              <a:t>1. Материалдық нүкте қозғалысының дифференциалдық теңдеулері;</a:t>
            </a:r>
            <a:endParaRPr lang="ru-RU" sz="2400" dirty="0">
              <a:latin typeface="Constantia" panose="02030602050306030303" pitchFamily="18" charset="0"/>
              <a:cs typeface="Times New Roman" panose="02020603050405020304" pitchFamily="18" charset="0"/>
            </a:endParaRPr>
          </a:p>
          <a:p>
            <a:pPr algn="just"/>
            <a:r>
              <a:rPr lang="kk-KZ" sz="2400" dirty="0">
                <a:latin typeface="Constantia" panose="02030602050306030303" pitchFamily="18" charset="0"/>
                <a:cs typeface="Times New Roman" panose="02020603050405020304" pitchFamily="18" charset="0"/>
              </a:rPr>
              <a:t>2. Нүкте динамикасының бірінші негізгі мәселесінің шешуі (берілген қозғалыс бойынша күшті анықтау);</a:t>
            </a:r>
            <a:endParaRPr lang="ru-RU" sz="2400" dirty="0">
              <a:latin typeface="Constantia" panose="02030602050306030303" pitchFamily="18" charset="0"/>
              <a:cs typeface="Times New Roman" panose="02020603050405020304" pitchFamily="18" charset="0"/>
            </a:endParaRPr>
          </a:p>
          <a:p>
            <a:pPr algn="just"/>
            <a:r>
              <a:rPr lang="kk-KZ" sz="2400" dirty="0">
                <a:latin typeface="Constantia" panose="02030602050306030303" pitchFamily="18" charset="0"/>
                <a:cs typeface="Times New Roman" panose="02020603050405020304" pitchFamily="18" charset="0"/>
              </a:rPr>
              <a:t>3. Түзу сызықты қозғалыстағы нүкте үшін  динамиканың негізгі мәселесін шешу</a:t>
            </a:r>
            <a:endParaRPr lang="ru-RU" sz="2400" dirty="0">
              <a:latin typeface="Constantia" panose="02030602050306030303" pitchFamily="18" charset="0"/>
              <a:cs typeface="Times New Roman" panose="02020603050405020304" pitchFamily="18" charset="0"/>
            </a:endParaRPr>
          </a:p>
        </p:txBody>
      </p:sp>
    </p:spTree>
    <p:extLst>
      <p:ext uri="{BB962C8B-B14F-4D97-AF65-F5344CB8AC3E}">
        <p14:creationId xmlns:p14="http://schemas.microsoft.com/office/powerpoint/2010/main" val="1439406892"/>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8E082679-F488-428D-9017-2F754BA96E11}"/>
              </a:ext>
            </a:extLst>
          </p:cNvPr>
          <p:cNvSpPr txBox="1"/>
          <p:nvPr/>
        </p:nvSpPr>
        <p:spPr>
          <a:xfrm>
            <a:off x="251520" y="58846"/>
            <a:ext cx="8640960" cy="6463308"/>
          </a:xfrm>
          <a:prstGeom prst="rect">
            <a:avLst/>
          </a:prstGeom>
          <a:solidFill>
            <a:schemeClr val="bg1"/>
          </a:solidFill>
        </p:spPr>
        <p:txBody>
          <a:bodyPr wrap="square">
            <a:spAutoFit/>
          </a:bodyPr>
          <a:lstStyle/>
          <a:p>
            <a:pPr indent="288290" algn="ctr"/>
            <a:r>
              <a:rPr lang="kk-KZ" i="1" dirty="0">
                <a:solidFill>
                  <a:srgbClr val="000000"/>
                </a:solidFill>
                <a:effectLst/>
                <a:latin typeface="Constantia" panose="02030602050306030303" pitchFamily="18" charset="0"/>
                <a:ea typeface="Times New Roman" panose="02020603050405020304" pitchFamily="18" charset="0"/>
              </a:rPr>
              <a:t>Негізгі әдебиеттер</a:t>
            </a:r>
            <a:endParaRPr lang="ru-RU" dirty="0">
              <a:effectLst/>
              <a:latin typeface="Constantia" panose="02030602050306030303" pitchFamily="18" charset="0"/>
              <a:ea typeface="Times New Roman" panose="02020603050405020304" pitchFamily="18" charset="0"/>
            </a:endParaRPr>
          </a:p>
          <a:p>
            <a:pPr indent="288290" algn="ctr"/>
            <a:r>
              <a:rPr lang="kk-KZ" b="1" i="1" dirty="0">
                <a:effectLst/>
                <a:latin typeface="Constantia" panose="02030602050306030303" pitchFamily="18" charset="0"/>
                <a:ea typeface="Times New Roman" panose="02020603050405020304" pitchFamily="18" charset="0"/>
              </a:rPr>
              <a:t>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1. Жолдасбеков Ө. А., Сағитов М. Н. Теориялық механика: Оқулық. Алматы, 2002.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2. Төреқожаев Ә. Н., Төлегенова Қ. Б. Материалдық нүктенің механикалық тербелістері: Оқу құралы. Алматы, 2003.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3. Төреқожаев Ә. Н., Именов И. М. Статика. Теориялық механиканың практикалық сабақтарына арналған әдістемелік нұсқау. Алматы, 2004.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4. Туғанбаева Д. Т., Төлегенова Қ. Б. Теориялық механика. Оқу құралы. Алматы, 2012.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5. Яблонский А. А. Курс теоретической механики: Учебник. Ч. I, II. – М.: Высш. школа, 1984.</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6. Никитин Н. Н. Курс теоретической механики: Учебник. – М.: Высшая школа, 1990.</a:t>
            </a:r>
            <a:endParaRPr lang="ru-RU" dirty="0">
              <a:effectLst/>
              <a:latin typeface="Constantia" panose="02030602050306030303" pitchFamily="18" charset="0"/>
              <a:ea typeface="Times New Roman" panose="02020603050405020304" pitchFamily="18" charset="0"/>
            </a:endParaRPr>
          </a:p>
          <a:p>
            <a:pPr indent="288290" algn="ctr"/>
            <a:endParaRPr lang="kk-KZ" b="0" i="1" u="none" strike="noStrike" spc="0" dirty="0">
              <a:solidFill>
                <a:srgbClr val="000000"/>
              </a:solidFill>
              <a:effectLst/>
              <a:latin typeface="Constantia" panose="02030602050306030303" pitchFamily="18" charset="0"/>
              <a:ea typeface="Times New Roman" panose="02020603050405020304" pitchFamily="18" charset="0"/>
              <a:cs typeface="Times New Roman" panose="02020603050405020304" pitchFamily="18" charset="0"/>
            </a:endParaRPr>
          </a:p>
          <a:p>
            <a:pPr indent="288290" algn="ctr"/>
            <a:r>
              <a:rPr lang="kk-KZ" b="0" i="1" u="none" strike="noStrike" spc="0" dirty="0">
                <a:solidFill>
                  <a:srgbClr val="000000"/>
                </a:solidFill>
                <a:effectLst/>
                <a:latin typeface="Constantia" panose="02030602050306030303" pitchFamily="18" charset="0"/>
                <a:ea typeface="Times New Roman" panose="02020603050405020304" pitchFamily="18" charset="0"/>
                <a:cs typeface="Times New Roman" panose="02020603050405020304" pitchFamily="18" charset="0"/>
              </a:rPr>
              <a:t>Қосымша әдебиеттер</a:t>
            </a:r>
            <a:endParaRPr lang="ru-RU" dirty="0">
              <a:effectLst/>
              <a:latin typeface="Constantia" panose="02030602050306030303" pitchFamily="18" charset="0"/>
              <a:ea typeface="Times New Roman" panose="02020603050405020304" pitchFamily="18" charset="0"/>
            </a:endParaRPr>
          </a:p>
          <a:p>
            <a:pPr indent="288290" algn="ctr"/>
            <a:r>
              <a:rPr lang="kk-KZ" b="1" i="1" u="none" strike="noStrike" spc="0" dirty="0">
                <a:solidFill>
                  <a:srgbClr val="000000"/>
                </a:solidFill>
                <a:effectLst/>
                <a:latin typeface="Constantia" panose="02030602050306030303" pitchFamily="18" charset="0"/>
                <a:ea typeface="Times New Roman" panose="02020603050405020304" pitchFamily="18" charset="0"/>
                <a:cs typeface="Times New Roman" panose="02020603050405020304" pitchFamily="18" charset="0"/>
              </a:rPr>
              <a:t>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1. Төреқожаев Ә. Н., Именов И. М., Төлегенова Қ. Б. Теориялық механика пәнінің курстық және семестрлік жұмыстары. Алматы, 2003.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2. Серғазиев М. Ж., Туғанбаева Д. Т. Механикалық жүйе динамикасы. Теориялық механиканың практикалық сабақтарына арналған әдістемелік нұсқау.  Алматы, 2004.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3. Именов И. М. Кинематика. Теориялық механиканың практикалық сабақтарына арналған әдістемелік нұсқау. Алматы, 2004. </a:t>
            </a:r>
            <a:endParaRPr lang="ru-RU" dirty="0">
              <a:effectLst/>
              <a:latin typeface="Constantia" panose="02030602050306030303" pitchFamily="18" charset="0"/>
              <a:ea typeface="Times New Roman" panose="02020603050405020304" pitchFamily="18" charset="0"/>
            </a:endParaRPr>
          </a:p>
        </p:txBody>
      </p:sp>
    </p:spTree>
    <p:extLst>
      <p:ext uri="{BB962C8B-B14F-4D97-AF65-F5344CB8AC3E}">
        <p14:creationId xmlns:p14="http://schemas.microsoft.com/office/powerpoint/2010/main" val="40188641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4B59033-76C0-40AB-BD3B-CBBD5B223951}"/>
              </a:ext>
            </a:extLst>
          </p:cNvPr>
          <p:cNvSpPr txBox="1"/>
          <p:nvPr/>
        </p:nvSpPr>
        <p:spPr>
          <a:xfrm>
            <a:off x="1403648" y="908720"/>
            <a:ext cx="7488832" cy="4524315"/>
          </a:xfrm>
          <a:prstGeom prst="rect">
            <a:avLst/>
          </a:prstGeom>
          <a:noFill/>
        </p:spPr>
        <p:txBody>
          <a:bodyPr wrap="square">
            <a:spAutoFit/>
          </a:bodyPr>
          <a:lstStyle/>
          <a:p>
            <a:pPr algn="ctr"/>
            <a:r>
              <a:rPr lang="ru-RU" sz="2400" b="1" dirty="0" err="1">
                <a:solidFill>
                  <a:srgbClr val="002060"/>
                </a:solidFill>
                <a:latin typeface="Constantia" pitchFamily="18" charset="0"/>
              </a:rPr>
              <a:t>Өзіндік</a:t>
            </a:r>
            <a:r>
              <a:rPr lang="ru-RU" sz="2400" b="1" dirty="0">
                <a:solidFill>
                  <a:srgbClr val="002060"/>
                </a:solidFill>
                <a:latin typeface="Constantia" pitchFamily="18" charset="0"/>
              </a:rPr>
              <a:t> </a:t>
            </a:r>
            <a:r>
              <a:rPr lang="ru-RU" sz="2400" b="1" dirty="0" err="1">
                <a:solidFill>
                  <a:srgbClr val="002060"/>
                </a:solidFill>
                <a:latin typeface="Constantia" pitchFamily="18" charset="0"/>
              </a:rPr>
              <a:t>бақылау</a:t>
            </a:r>
            <a:r>
              <a:rPr lang="ru-RU" sz="2400" b="1" dirty="0">
                <a:solidFill>
                  <a:srgbClr val="002060"/>
                </a:solidFill>
                <a:latin typeface="Constantia" pitchFamily="18" charset="0"/>
              </a:rPr>
              <a:t> </a:t>
            </a:r>
            <a:r>
              <a:rPr lang="ru-RU" sz="2400" b="1" dirty="0" err="1">
                <a:solidFill>
                  <a:srgbClr val="002060"/>
                </a:solidFill>
                <a:latin typeface="Constantia" pitchFamily="18" charset="0"/>
              </a:rPr>
              <a:t>сұрақтары</a:t>
            </a:r>
            <a:r>
              <a:rPr lang="ru-RU" sz="2400" b="1" dirty="0">
                <a:solidFill>
                  <a:srgbClr val="002060"/>
                </a:solidFill>
                <a:latin typeface="Constantia" pitchFamily="18" charset="0"/>
              </a:rPr>
              <a:t> </a:t>
            </a:r>
          </a:p>
          <a:p>
            <a:r>
              <a:rPr lang="ru-RU" sz="2400" dirty="0">
                <a:solidFill>
                  <a:srgbClr val="002060"/>
                </a:solidFill>
                <a:latin typeface="Constantia" pitchFamily="18" charset="0"/>
              </a:rPr>
              <a:t>1. </a:t>
            </a:r>
            <a:r>
              <a:rPr lang="ru-RU" sz="2400" dirty="0" err="1">
                <a:solidFill>
                  <a:srgbClr val="002060"/>
                </a:solidFill>
                <a:latin typeface="Constantia" pitchFamily="18" charset="0"/>
              </a:rPr>
              <a:t>Теориялық</a:t>
            </a:r>
            <a:r>
              <a:rPr lang="ru-RU" sz="2400" dirty="0">
                <a:solidFill>
                  <a:srgbClr val="002060"/>
                </a:solidFill>
                <a:latin typeface="Constantia" pitchFamily="18" charset="0"/>
              </a:rPr>
              <a:t> механика </a:t>
            </a:r>
            <a:r>
              <a:rPr lang="ru-RU" sz="2400" dirty="0" err="1">
                <a:solidFill>
                  <a:srgbClr val="002060"/>
                </a:solidFill>
                <a:latin typeface="Constantia" pitchFamily="18" charset="0"/>
              </a:rPr>
              <a:t>пәні</a:t>
            </a:r>
            <a:r>
              <a:rPr lang="ru-RU" sz="2400" dirty="0">
                <a:solidFill>
                  <a:srgbClr val="002060"/>
                </a:solidFill>
                <a:latin typeface="Constantia" pitchFamily="18" charset="0"/>
              </a:rPr>
              <a:t> </a:t>
            </a:r>
            <a:r>
              <a:rPr lang="ru-RU" sz="2400" dirty="0" err="1">
                <a:solidFill>
                  <a:srgbClr val="002060"/>
                </a:solidFill>
                <a:latin typeface="Constantia" pitchFamily="18" charset="0"/>
              </a:rPr>
              <a:t>нені</a:t>
            </a:r>
            <a:r>
              <a:rPr lang="ru-RU" sz="2400" dirty="0">
                <a:solidFill>
                  <a:srgbClr val="002060"/>
                </a:solidFill>
                <a:latin typeface="Constantia" pitchFamily="18" charset="0"/>
              </a:rPr>
              <a:t> </a:t>
            </a:r>
            <a:r>
              <a:rPr lang="ru-RU" sz="2400" dirty="0" err="1">
                <a:solidFill>
                  <a:srgbClr val="002060"/>
                </a:solidFill>
                <a:latin typeface="Constantia" pitchFamily="18" charset="0"/>
              </a:rPr>
              <a:t>зерттейді</a:t>
            </a:r>
            <a:r>
              <a:rPr lang="ru-RU" sz="2400" dirty="0">
                <a:solidFill>
                  <a:srgbClr val="002060"/>
                </a:solidFill>
                <a:latin typeface="Constantia" pitchFamily="18" charset="0"/>
              </a:rPr>
              <a:t>? </a:t>
            </a:r>
          </a:p>
          <a:p>
            <a:r>
              <a:rPr lang="ru-RU" sz="2400" dirty="0">
                <a:solidFill>
                  <a:srgbClr val="002060"/>
                </a:solidFill>
                <a:latin typeface="Constantia" pitchFamily="18" charset="0"/>
              </a:rPr>
              <a:t>2. Статика </a:t>
            </a:r>
            <a:r>
              <a:rPr lang="ru-RU" sz="2400" dirty="0" err="1">
                <a:solidFill>
                  <a:srgbClr val="002060"/>
                </a:solidFill>
                <a:latin typeface="Constantia" pitchFamily="18" charset="0"/>
              </a:rPr>
              <a:t>нені</a:t>
            </a:r>
            <a:r>
              <a:rPr lang="ru-RU" sz="2400" dirty="0">
                <a:solidFill>
                  <a:srgbClr val="002060"/>
                </a:solidFill>
                <a:latin typeface="Constantia" pitchFamily="18" charset="0"/>
              </a:rPr>
              <a:t> </a:t>
            </a:r>
            <a:r>
              <a:rPr lang="ru-RU" sz="2400" dirty="0" err="1">
                <a:solidFill>
                  <a:srgbClr val="002060"/>
                </a:solidFill>
                <a:latin typeface="Constantia" pitchFamily="18" charset="0"/>
              </a:rPr>
              <a:t>зерттейді</a:t>
            </a:r>
            <a:r>
              <a:rPr lang="ru-RU" sz="2400" dirty="0">
                <a:solidFill>
                  <a:srgbClr val="002060"/>
                </a:solidFill>
                <a:latin typeface="Constantia" pitchFamily="18" charset="0"/>
              </a:rPr>
              <a:t>? </a:t>
            </a:r>
          </a:p>
          <a:p>
            <a:r>
              <a:rPr lang="ru-RU" sz="2400" dirty="0">
                <a:solidFill>
                  <a:srgbClr val="002060"/>
                </a:solidFill>
                <a:latin typeface="Constantia" pitchFamily="18" charset="0"/>
              </a:rPr>
              <a:t>3. </a:t>
            </a:r>
            <a:r>
              <a:rPr lang="ru-RU" sz="2400" dirty="0" err="1">
                <a:solidFill>
                  <a:srgbClr val="002060"/>
                </a:solidFill>
                <a:latin typeface="Constantia" pitchFamily="18" charset="0"/>
              </a:rPr>
              <a:t>Күш</a:t>
            </a:r>
            <a:r>
              <a:rPr lang="ru-RU" sz="2400" dirty="0">
                <a:solidFill>
                  <a:srgbClr val="002060"/>
                </a:solidFill>
                <a:latin typeface="Constantia" pitchFamily="18" charset="0"/>
              </a:rPr>
              <a:t>, </a:t>
            </a:r>
            <a:r>
              <a:rPr lang="ru-RU" sz="2400" dirty="0" err="1">
                <a:solidFill>
                  <a:srgbClr val="002060"/>
                </a:solidFill>
                <a:latin typeface="Constantia" pitchFamily="18" charset="0"/>
              </a:rPr>
              <a:t>күштер</a:t>
            </a:r>
            <a:r>
              <a:rPr lang="ru-RU" sz="2400" dirty="0">
                <a:solidFill>
                  <a:srgbClr val="002060"/>
                </a:solidFill>
                <a:latin typeface="Constantia" pitchFamily="18" charset="0"/>
              </a:rPr>
              <a:t> </a:t>
            </a:r>
            <a:r>
              <a:rPr lang="ru-RU" sz="2400" dirty="0" err="1">
                <a:solidFill>
                  <a:srgbClr val="002060"/>
                </a:solidFill>
                <a:latin typeface="Constantia" pitchFamily="18" charset="0"/>
              </a:rPr>
              <a:t>жүйесі</a:t>
            </a:r>
            <a:r>
              <a:rPr lang="ru-RU" sz="2400" dirty="0">
                <a:solidFill>
                  <a:srgbClr val="002060"/>
                </a:solidFill>
                <a:latin typeface="Constantia" pitchFamily="18" charset="0"/>
              </a:rPr>
              <a:t>, </a:t>
            </a:r>
            <a:r>
              <a:rPr lang="ru-RU" sz="2400" dirty="0" err="1">
                <a:solidFill>
                  <a:srgbClr val="002060"/>
                </a:solidFill>
                <a:latin typeface="Constantia" pitchFamily="18" charset="0"/>
              </a:rPr>
              <a:t>парапар</a:t>
            </a:r>
            <a:r>
              <a:rPr lang="ru-RU" sz="2400" dirty="0">
                <a:solidFill>
                  <a:srgbClr val="002060"/>
                </a:solidFill>
                <a:latin typeface="Constantia" pitchFamily="18" charset="0"/>
              </a:rPr>
              <a:t> </a:t>
            </a:r>
            <a:r>
              <a:rPr lang="ru-RU" sz="2400" dirty="0" err="1">
                <a:solidFill>
                  <a:srgbClr val="002060"/>
                </a:solidFill>
                <a:latin typeface="Constantia" pitchFamily="18" charset="0"/>
              </a:rPr>
              <a:t>жүйелер</a:t>
            </a:r>
            <a:r>
              <a:rPr lang="ru-RU" sz="2400" dirty="0">
                <a:solidFill>
                  <a:srgbClr val="002060"/>
                </a:solidFill>
                <a:latin typeface="Constantia" pitchFamily="18" charset="0"/>
              </a:rPr>
              <a:t>, </a:t>
            </a:r>
            <a:r>
              <a:rPr lang="ru-RU" sz="2400" dirty="0" err="1">
                <a:solidFill>
                  <a:srgbClr val="002060"/>
                </a:solidFill>
                <a:latin typeface="Constantia" pitchFamily="18" charset="0"/>
              </a:rPr>
              <a:t>тең</a:t>
            </a:r>
            <a:r>
              <a:rPr lang="ru-RU" sz="2400" dirty="0">
                <a:solidFill>
                  <a:srgbClr val="002060"/>
                </a:solidFill>
                <a:latin typeface="Constantia" pitchFamily="18" charset="0"/>
              </a:rPr>
              <a:t> </a:t>
            </a:r>
            <a:r>
              <a:rPr lang="ru-RU" sz="2400" dirty="0" err="1">
                <a:solidFill>
                  <a:srgbClr val="002060"/>
                </a:solidFill>
                <a:latin typeface="Constantia" pitchFamily="18" charset="0"/>
              </a:rPr>
              <a:t>әсерлі</a:t>
            </a:r>
            <a:r>
              <a:rPr lang="ru-RU" sz="2400" dirty="0">
                <a:solidFill>
                  <a:srgbClr val="002060"/>
                </a:solidFill>
                <a:latin typeface="Constantia" pitchFamily="18" charset="0"/>
              </a:rPr>
              <a:t> </a:t>
            </a:r>
            <a:r>
              <a:rPr lang="ru-RU" sz="2400" dirty="0" err="1">
                <a:solidFill>
                  <a:srgbClr val="002060"/>
                </a:solidFill>
                <a:latin typeface="Constantia" pitchFamily="18" charset="0"/>
              </a:rPr>
              <a:t>күш</a:t>
            </a:r>
            <a:r>
              <a:rPr lang="ru-RU" sz="2400" dirty="0">
                <a:solidFill>
                  <a:srgbClr val="002060"/>
                </a:solidFill>
                <a:latin typeface="Constantia" pitchFamily="18" charset="0"/>
              </a:rPr>
              <a:t>, </a:t>
            </a:r>
          </a:p>
          <a:p>
            <a:r>
              <a:rPr lang="ru-RU" sz="2400" dirty="0" err="1">
                <a:solidFill>
                  <a:srgbClr val="002060"/>
                </a:solidFill>
                <a:latin typeface="Constantia" pitchFamily="18" charset="0"/>
              </a:rPr>
              <a:t>теңестірілген</a:t>
            </a:r>
            <a:r>
              <a:rPr lang="ru-RU" sz="2400" dirty="0">
                <a:solidFill>
                  <a:srgbClr val="002060"/>
                </a:solidFill>
                <a:latin typeface="Constantia" pitchFamily="18" charset="0"/>
              </a:rPr>
              <a:t> </a:t>
            </a:r>
            <a:r>
              <a:rPr lang="ru-RU" sz="2400" dirty="0" err="1">
                <a:solidFill>
                  <a:srgbClr val="002060"/>
                </a:solidFill>
                <a:latin typeface="Constantia" pitchFamily="18" charset="0"/>
              </a:rPr>
              <a:t>күштер</a:t>
            </a:r>
            <a:r>
              <a:rPr lang="ru-RU" sz="2400" dirty="0">
                <a:solidFill>
                  <a:srgbClr val="002060"/>
                </a:solidFill>
                <a:latin typeface="Constantia" pitchFamily="18" charset="0"/>
              </a:rPr>
              <a:t>. </a:t>
            </a:r>
          </a:p>
          <a:p>
            <a:r>
              <a:rPr lang="ru-RU" sz="2400" dirty="0">
                <a:solidFill>
                  <a:srgbClr val="002060"/>
                </a:solidFill>
                <a:latin typeface="Constantia" pitchFamily="18" charset="0"/>
              </a:rPr>
              <a:t>4. </a:t>
            </a:r>
            <a:r>
              <a:rPr lang="ru-RU" sz="2400" dirty="0" err="1">
                <a:solidFill>
                  <a:srgbClr val="002060"/>
                </a:solidFill>
                <a:latin typeface="Constantia" pitchFamily="18" charset="0"/>
              </a:rPr>
              <a:t>Статиканың</a:t>
            </a:r>
            <a:r>
              <a:rPr lang="ru-RU" sz="2400" dirty="0">
                <a:solidFill>
                  <a:srgbClr val="002060"/>
                </a:solidFill>
                <a:latin typeface="Constantia" pitchFamily="18" charset="0"/>
              </a:rPr>
              <a:t> </a:t>
            </a:r>
            <a:r>
              <a:rPr lang="ru-RU" sz="2400" dirty="0" err="1">
                <a:solidFill>
                  <a:srgbClr val="002060"/>
                </a:solidFill>
                <a:latin typeface="Constantia" pitchFamily="18" charset="0"/>
              </a:rPr>
              <a:t>аксиомалары</a:t>
            </a:r>
            <a:r>
              <a:rPr lang="ru-RU" sz="2400" dirty="0">
                <a:solidFill>
                  <a:srgbClr val="002060"/>
                </a:solidFill>
                <a:latin typeface="Constantia" pitchFamily="18" charset="0"/>
              </a:rPr>
              <a:t> </a:t>
            </a:r>
            <a:r>
              <a:rPr lang="ru-RU" sz="2400" dirty="0" err="1">
                <a:solidFill>
                  <a:srgbClr val="002060"/>
                </a:solidFill>
                <a:latin typeface="Constantia" pitchFamily="18" charset="0"/>
              </a:rPr>
              <a:t>және</a:t>
            </a:r>
            <a:r>
              <a:rPr lang="ru-RU" sz="2400" dirty="0">
                <a:solidFill>
                  <a:srgbClr val="002060"/>
                </a:solidFill>
                <a:latin typeface="Constantia" pitchFamily="18" charset="0"/>
              </a:rPr>
              <a:t> </a:t>
            </a:r>
            <a:r>
              <a:rPr lang="ru-RU" sz="2400" dirty="0" err="1">
                <a:solidFill>
                  <a:srgbClr val="002060"/>
                </a:solidFill>
                <a:latin typeface="Constantia" pitchFamily="18" charset="0"/>
              </a:rPr>
              <a:t>олардың</a:t>
            </a:r>
            <a:r>
              <a:rPr lang="ru-RU" sz="2400" dirty="0">
                <a:solidFill>
                  <a:srgbClr val="002060"/>
                </a:solidFill>
                <a:latin typeface="Constantia" pitchFamily="18" charset="0"/>
              </a:rPr>
              <a:t> </a:t>
            </a:r>
            <a:r>
              <a:rPr lang="ru-RU" sz="2400" dirty="0" err="1">
                <a:solidFill>
                  <a:srgbClr val="002060"/>
                </a:solidFill>
                <a:latin typeface="Constantia" pitchFamily="18" charset="0"/>
              </a:rPr>
              <a:t>салдары</a:t>
            </a:r>
            <a:r>
              <a:rPr lang="ru-RU" sz="2400" dirty="0">
                <a:solidFill>
                  <a:srgbClr val="002060"/>
                </a:solidFill>
                <a:latin typeface="Constantia" pitchFamily="18" charset="0"/>
              </a:rPr>
              <a:t>. </a:t>
            </a:r>
          </a:p>
          <a:p>
            <a:r>
              <a:rPr lang="ru-RU" sz="2400" dirty="0">
                <a:solidFill>
                  <a:srgbClr val="002060"/>
                </a:solidFill>
                <a:latin typeface="Constantia" pitchFamily="18" charset="0"/>
              </a:rPr>
              <a:t>5. </a:t>
            </a:r>
            <a:r>
              <a:rPr lang="ru-RU" sz="2400" dirty="0" err="1">
                <a:solidFill>
                  <a:srgbClr val="002060"/>
                </a:solidFill>
                <a:latin typeface="Constantia" pitchFamily="18" charset="0"/>
              </a:rPr>
              <a:t>Байланыс</a:t>
            </a:r>
            <a:r>
              <a:rPr lang="ru-RU" sz="2400" dirty="0">
                <a:solidFill>
                  <a:srgbClr val="002060"/>
                </a:solidFill>
                <a:latin typeface="Constantia" pitchFamily="18" charset="0"/>
              </a:rPr>
              <a:t> </a:t>
            </a:r>
            <a:r>
              <a:rPr lang="ru-RU" sz="2400" dirty="0" err="1">
                <a:solidFill>
                  <a:srgbClr val="002060"/>
                </a:solidFill>
                <a:latin typeface="Constantia" pitchFamily="18" charset="0"/>
              </a:rPr>
              <a:t>деген</a:t>
            </a:r>
            <a:r>
              <a:rPr lang="ru-RU" sz="2400" dirty="0">
                <a:solidFill>
                  <a:srgbClr val="002060"/>
                </a:solidFill>
                <a:latin typeface="Constantia" pitchFamily="18" charset="0"/>
              </a:rPr>
              <a:t> не? </a:t>
            </a:r>
          </a:p>
          <a:p>
            <a:r>
              <a:rPr lang="ru-RU" sz="2400" dirty="0">
                <a:solidFill>
                  <a:srgbClr val="002060"/>
                </a:solidFill>
                <a:latin typeface="Constantia" pitchFamily="18" charset="0"/>
              </a:rPr>
              <a:t>6. Реакция </a:t>
            </a:r>
            <a:r>
              <a:rPr lang="ru-RU" sz="2400" dirty="0" err="1">
                <a:solidFill>
                  <a:srgbClr val="002060"/>
                </a:solidFill>
                <a:latin typeface="Constantia" pitchFamily="18" charset="0"/>
              </a:rPr>
              <a:t>күштерінің</a:t>
            </a:r>
            <a:r>
              <a:rPr lang="ru-RU" sz="2400" dirty="0">
                <a:solidFill>
                  <a:srgbClr val="002060"/>
                </a:solidFill>
                <a:latin typeface="Constantia" pitchFamily="18" charset="0"/>
              </a:rPr>
              <a:t> </a:t>
            </a:r>
            <a:r>
              <a:rPr lang="ru-RU" sz="2400" dirty="0" err="1">
                <a:solidFill>
                  <a:srgbClr val="002060"/>
                </a:solidFill>
                <a:latin typeface="Constantia" pitchFamily="18" charset="0"/>
              </a:rPr>
              <a:t>әсер</a:t>
            </a:r>
            <a:r>
              <a:rPr lang="ru-RU" sz="2400" dirty="0">
                <a:solidFill>
                  <a:srgbClr val="002060"/>
                </a:solidFill>
                <a:latin typeface="Constantia" pitchFamily="18" charset="0"/>
              </a:rPr>
              <a:t> </a:t>
            </a:r>
            <a:r>
              <a:rPr lang="ru-RU" sz="2400" dirty="0" err="1">
                <a:solidFill>
                  <a:srgbClr val="002060"/>
                </a:solidFill>
                <a:latin typeface="Constantia" pitchFamily="18" charset="0"/>
              </a:rPr>
              <a:t>ету</a:t>
            </a:r>
            <a:r>
              <a:rPr lang="ru-RU" sz="2400" dirty="0">
                <a:solidFill>
                  <a:srgbClr val="002060"/>
                </a:solidFill>
                <a:latin typeface="Constantia" pitchFamily="18" charset="0"/>
              </a:rPr>
              <a:t> </a:t>
            </a:r>
            <a:r>
              <a:rPr lang="ru-RU" sz="2400" dirty="0" err="1">
                <a:solidFill>
                  <a:srgbClr val="002060"/>
                </a:solidFill>
                <a:latin typeface="Constantia" pitchFamily="18" charset="0"/>
              </a:rPr>
              <a:t>сызықтары</a:t>
            </a:r>
            <a:r>
              <a:rPr lang="ru-RU" sz="2400" dirty="0">
                <a:solidFill>
                  <a:srgbClr val="002060"/>
                </a:solidFill>
                <a:latin typeface="Constantia" pitchFamily="18" charset="0"/>
              </a:rPr>
              <a:t> </a:t>
            </a:r>
            <a:r>
              <a:rPr lang="ru-RU" sz="2400" dirty="0" err="1">
                <a:solidFill>
                  <a:srgbClr val="002060"/>
                </a:solidFill>
                <a:latin typeface="Constantia" pitchFamily="18" charset="0"/>
              </a:rPr>
              <a:t>белгілі</a:t>
            </a:r>
            <a:r>
              <a:rPr lang="ru-RU" sz="2400" dirty="0">
                <a:solidFill>
                  <a:srgbClr val="002060"/>
                </a:solidFill>
                <a:latin typeface="Constantia" pitchFamily="18" charset="0"/>
              </a:rPr>
              <a:t> </a:t>
            </a:r>
          </a:p>
          <a:p>
            <a:r>
              <a:rPr lang="ru-RU" sz="2400" dirty="0" err="1">
                <a:solidFill>
                  <a:srgbClr val="002060"/>
                </a:solidFill>
                <a:latin typeface="Constantia" pitchFamily="18" charset="0"/>
              </a:rPr>
              <a:t>байланыстардың</a:t>
            </a:r>
            <a:r>
              <a:rPr lang="ru-RU" sz="2400" dirty="0">
                <a:solidFill>
                  <a:srgbClr val="002060"/>
                </a:solidFill>
                <a:latin typeface="Constantia" pitchFamily="18" charset="0"/>
              </a:rPr>
              <a:t> </a:t>
            </a:r>
            <a:r>
              <a:rPr lang="ru-RU" sz="2400" dirty="0" err="1">
                <a:solidFill>
                  <a:srgbClr val="002060"/>
                </a:solidFill>
                <a:latin typeface="Constantia" pitchFamily="18" charset="0"/>
              </a:rPr>
              <a:t>негізгі</a:t>
            </a:r>
            <a:r>
              <a:rPr lang="ru-RU" sz="2400" dirty="0">
                <a:solidFill>
                  <a:srgbClr val="002060"/>
                </a:solidFill>
                <a:latin typeface="Constantia" pitchFamily="18" charset="0"/>
              </a:rPr>
              <a:t> </a:t>
            </a:r>
            <a:r>
              <a:rPr lang="ru-RU" sz="2400" dirty="0" err="1">
                <a:solidFill>
                  <a:srgbClr val="002060"/>
                </a:solidFill>
                <a:latin typeface="Constantia" pitchFamily="18" charset="0"/>
              </a:rPr>
              <a:t>түрлері</a:t>
            </a:r>
            <a:r>
              <a:rPr lang="ru-RU" sz="2400" dirty="0">
                <a:solidFill>
                  <a:srgbClr val="002060"/>
                </a:solidFill>
                <a:latin typeface="Constantia" pitchFamily="18" charset="0"/>
              </a:rPr>
              <a:t> </a:t>
            </a:r>
            <a:r>
              <a:rPr lang="ru-RU" sz="2400" dirty="0" err="1">
                <a:solidFill>
                  <a:srgbClr val="002060"/>
                </a:solidFill>
                <a:latin typeface="Constantia" pitchFamily="18" charset="0"/>
              </a:rPr>
              <a:t>және</a:t>
            </a:r>
            <a:r>
              <a:rPr lang="ru-RU" sz="2400" dirty="0">
                <a:solidFill>
                  <a:srgbClr val="002060"/>
                </a:solidFill>
                <a:latin typeface="Constantia" pitchFamily="18" charset="0"/>
              </a:rPr>
              <a:t> </a:t>
            </a:r>
            <a:r>
              <a:rPr lang="ru-RU" sz="2400" dirty="0" err="1">
                <a:solidFill>
                  <a:srgbClr val="002060"/>
                </a:solidFill>
                <a:latin typeface="Constantia" pitchFamily="18" charset="0"/>
              </a:rPr>
              <a:t>олардың</a:t>
            </a:r>
            <a:r>
              <a:rPr lang="ru-RU" sz="2400" dirty="0">
                <a:solidFill>
                  <a:srgbClr val="002060"/>
                </a:solidFill>
                <a:latin typeface="Constantia" pitchFamily="18" charset="0"/>
              </a:rPr>
              <a:t> </a:t>
            </a:r>
            <a:r>
              <a:rPr lang="ru-RU" sz="2400" dirty="0" err="1">
                <a:solidFill>
                  <a:srgbClr val="002060"/>
                </a:solidFill>
                <a:latin typeface="Constantia" pitchFamily="18" charset="0"/>
              </a:rPr>
              <a:t>реакциялары</a:t>
            </a:r>
            <a:r>
              <a:rPr lang="ru-RU" sz="2400" dirty="0">
                <a:solidFill>
                  <a:srgbClr val="002060"/>
                </a:solidFill>
                <a:latin typeface="Constantia" pitchFamily="18" charset="0"/>
              </a:rPr>
              <a:t>. </a:t>
            </a:r>
          </a:p>
          <a:p>
            <a:r>
              <a:rPr lang="ru-RU" sz="2400" dirty="0">
                <a:solidFill>
                  <a:srgbClr val="002060"/>
                </a:solidFill>
                <a:latin typeface="Constantia" pitchFamily="18" charset="0"/>
              </a:rPr>
              <a:t>7. </a:t>
            </a:r>
            <a:r>
              <a:rPr lang="ru-RU" sz="2400" dirty="0" err="1">
                <a:solidFill>
                  <a:srgbClr val="002060"/>
                </a:solidFill>
                <a:latin typeface="Constantia" pitchFamily="18" charset="0"/>
              </a:rPr>
              <a:t>Байланыстардан</a:t>
            </a:r>
            <a:r>
              <a:rPr lang="ru-RU" sz="2400" dirty="0">
                <a:solidFill>
                  <a:srgbClr val="002060"/>
                </a:solidFill>
                <a:latin typeface="Constantia" pitchFamily="18" charset="0"/>
              </a:rPr>
              <a:t> </a:t>
            </a:r>
            <a:r>
              <a:rPr lang="ru-RU" sz="2400" dirty="0" err="1">
                <a:solidFill>
                  <a:srgbClr val="002060"/>
                </a:solidFill>
                <a:latin typeface="Constantia" pitchFamily="18" charset="0"/>
              </a:rPr>
              <a:t>арылу</a:t>
            </a:r>
            <a:r>
              <a:rPr lang="ru-RU" sz="2400" dirty="0">
                <a:solidFill>
                  <a:srgbClr val="002060"/>
                </a:solidFill>
                <a:latin typeface="Constantia" pitchFamily="18" charset="0"/>
              </a:rPr>
              <a:t> </a:t>
            </a:r>
            <a:r>
              <a:rPr lang="ru-RU" sz="2400" dirty="0" err="1">
                <a:solidFill>
                  <a:srgbClr val="002060"/>
                </a:solidFill>
                <a:latin typeface="Constantia" pitchFamily="18" charset="0"/>
              </a:rPr>
              <a:t>қағидасы</a:t>
            </a:r>
            <a:r>
              <a:rPr lang="ru-RU" sz="2400" dirty="0">
                <a:solidFill>
                  <a:srgbClr val="002060"/>
                </a:solidFill>
                <a:latin typeface="Constantia" pitchFamily="18" charset="0"/>
              </a:rPr>
              <a:t> (</a:t>
            </a:r>
            <a:r>
              <a:rPr lang="ru-RU" sz="2400" dirty="0" err="1">
                <a:solidFill>
                  <a:srgbClr val="002060"/>
                </a:solidFill>
                <a:latin typeface="Constantia" pitchFamily="18" charset="0"/>
              </a:rPr>
              <a:t>принципі</a:t>
            </a:r>
            <a:r>
              <a:rPr lang="ru-RU" sz="2400" dirty="0">
                <a:solidFill>
                  <a:srgbClr val="002060"/>
                </a:solidFill>
                <a:latin typeface="Constantia" pitchFamily="18" charset="0"/>
              </a:rPr>
              <a:t>). </a:t>
            </a:r>
          </a:p>
        </p:txBody>
      </p:sp>
    </p:spTree>
    <p:extLst>
      <p:ext uri="{BB962C8B-B14F-4D97-AF65-F5344CB8AC3E}">
        <p14:creationId xmlns:p14="http://schemas.microsoft.com/office/powerpoint/2010/main" val="2834638682"/>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99FDCB79-2AFF-4536-814C-612AEDCC8C70}"/>
                  </a:ext>
                </a:extLst>
              </p:cNvPr>
              <p:cNvSpPr txBox="1"/>
              <p:nvPr/>
            </p:nvSpPr>
            <p:spPr>
              <a:xfrm>
                <a:off x="1115616" y="620688"/>
                <a:ext cx="7344816" cy="5358711"/>
              </a:xfrm>
              <a:prstGeom prst="rect">
                <a:avLst/>
              </a:prstGeom>
              <a:noFill/>
            </p:spPr>
            <p:txBody>
              <a:bodyPr wrap="square">
                <a:spAutoFit/>
              </a:bodyPr>
              <a:lstStyle/>
              <a:p>
                <a:pPr indent="288290" algn="just"/>
                <a:r>
                  <a:rPr lang="kk-KZ" sz="2000" i="1" dirty="0">
                    <a:effectLst/>
                    <a:latin typeface="Times New Roman" panose="02020603050405020304" pitchFamily="18" charset="0"/>
                    <a:ea typeface="Times New Roman" panose="02020603050405020304" pitchFamily="18" charset="0"/>
                  </a:rPr>
                  <a:t>Материалдық нүкте қозғалысының дифференциалдық теңдеулері </a:t>
                </a:r>
                <a:endParaRPr lang="ru-RU" sz="1200" dirty="0">
                  <a:effectLst/>
                  <a:latin typeface="Times New Roman" panose="02020603050405020304" pitchFamily="18" charset="0"/>
                  <a:ea typeface="Times New Roman" panose="02020603050405020304" pitchFamily="18" charset="0"/>
                </a:endParaRPr>
              </a:p>
              <a:p>
                <a:pPr indent="288290" algn="just"/>
                <a:r>
                  <a:rPr lang="kk-KZ" sz="2000" dirty="0">
                    <a:effectLst/>
                    <a:latin typeface="Times New Roman" panose="02020603050405020304" pitchFamily="18" charset="0"/>
                    <a:ea typeface="Times New Roman" panose="02020603050405020304" pitchFamily="18" charset="0"/>
                  </a:rPr>
                  <a:t>Материалдық нүктенің инерциалдық санақ жүйесіндегі орны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effectLst/>
                            <a:latin typeface="Cambria Math" panose="02040503050406030204" pitchFamily="18" charset="0"/>
                            <a:ea typeface="Times New Roman" panose="02020603050405020304" pitchFamily="18" charset="0"/>
                          </a:rPr>
                          <m:t>𝑟</m:t>
                        </m:r>
                      </m:e>
                    </m:acc>
                  </m:oMath>
                </a14:m>
                <a:r>
                  <a:rPr lang="kk-KZ" sz="2000" dirty="0">
                    <a:effectLst/>
                    <a:latin typeface="Times New Roman" panose="02020603050405020304" pitchFamily="18" charset="0"/>
                    <a:ea typeface="Times New Roman" panose="02020603050405020304" pitchFamily="18" charset="0"/>
                  </a:rPr>
                  <a:t> радиус-вектормен анықталады. Нүктеге әсер ететін күш жалпы жағдайда t уақытқа, нүктенің орнына, яғни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effectLst/>
                            <a:latin typeface="Cambria Math" panose="02040503050406030204" pitchFamily="18" charset="0"/>
                            <a:ea typeface="Times New Roman" panose="02020603050405020304" pitchFamily="18" charset="0"/>
                          </a:rPr>
                          <m:t>𝑟</m:t>
                        </m:r>
                      </m:e>
                    </m:acc>
                  </m:oMath>
                </a14:m>
                <a:r>
                  <a:rPr lang="kk-KZ" sz="2000" dirty="0">
                    <a:effectLst/>
                    <a:latin typeface="Times New Roman" panose="02020603050405020304" pitchFamily="18" charset="0"/>
                    <a:ea typeface="Times New Roman" panose="02020603050405020304" pitchFamily="18" charset="0"/>
                  </a:rPr>
                  <a:t> радиус-векторына және нүктенің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effectLst/>
                            <a:latin typeface="Cambria Math" panose="02040503050406030204" pitchFamily="18" charset="0"/>
                            <a:ea typeface="Times New Roman" panose="02020603050405020304" pitchFamily="18" charset="0"/>
                          </a:rPr>
                          <m:t>𝑉</m:t>
                        </m:r>
                      </m:e>
                    </m:acc>
                    <m:r>
                      <a:rPr lang="kk-KZ" sz="2000" i="1">
                        <a:effectLst/>
                        <a:latin typeface="Cambria Math" panose="02040503050406030204" pitchFamily="18" charset="0"/>
                        <a:ea typeface="Times New Roman" panose="02020603050405020304" pitchFamily="18" charset="0"/>
                      </a:rPr>
                      <m:t> </m:t>
                    </m:r>
                  </m:oMath>
                </a14:m>
                <a:r>
                  <a:rPr lang="kk-KZ" sz="2000" dirty="0">
                    <a:effectLst/>
                    <a:latin typeface="Times New Roman" panose="02020603050405020304" pitchFamily="18" charset="0"/>
                    <a:ea typeface="Times New Roman" panose="02020603050405020304" pitchFamily="18" charset="0"/>
                  </a:rPr>
                  <a:t> жылдамдығына тәуелді, яғни: </a:t>
                </a:r>
                <a:endParaRPr lang="ru-RU" sz="1200" dirty="0">
                  <a:effectLst/>
                  <a:latin typeface="Times New Roman" panose="02020603050405020304" pitchFamily="18" charset="0"/>
                  <a:ea typeface="Times New Roman" panose="02020603050405020304" pitchFamily="18" charset="0"/>
                </a:endParaRPr>
              </a:p>
              <a:p>
                <a:pPr indent="288290" algn="just"/>
                <a:r>
                  <a:rPr lang="kk-KZ" sz="2000" dirty="0">
                    <a:effectLst/>
                    <a:latin typeface="Times New Roman" panose="02020603050405020304" pitchFamily="18" charset="0"/>
                    <a:ea typeface="Times New Roman" panose="02020603050405020304" pitchFamily="18" charset="0"/>
                  </a:rPr>
                  <a:t> </a:t>
                </a:r>
                <a:r>
                  <a:rPr lang="kk-KZ" dirty="0">
                    <a:effectLst/>
                    <a:latin typeface="Times New Roman" panose="02020603050405020304" pitchFamily="18" charset="0"/>
                    <a:ea typeface="Times New Roman" panose="02020603050405020304" pitchFamily="18" charset="0"/>
                  </a:rPr>
                  <a:t> (</a:t>
                </a:r>
                <a:r>
                  <a:rPr lang="en-US" dirty="0">
                    <a:effectLst/>
                    <a:latin typeface="Times New Roman" panose="02020603050405020304" pitchFamily="18" charset="0"/>
                    <a:ea typeface="Times New Roman" panose="02020603050405020304" pitchFamily="18" charset="0"/>
                  </a:rPr>
                  <a:t>11</a:t>
                </a:r>
                <a:r>
                  <a:rPr lang="kk-KZ" dirty="0">
                    <a:effectLst/>
                    <a:latin typeface="Times New Roman" panose="02020603050405020304" pitchFamily="18" charset="0"/>
                    <a:ea typeface="Times New Roman" panose="02020603050405020304" pitchFamily="18" charset="0"/>
                  </a:rPr>
                  <a:t>.1) теңдеуі декарттық координат жүйесінің өстеріне проекцияланған үш скаляр теңдеуге парапар:  </a:t>
                </a:r>
                <a:endParaRPr lang="ru-RU" dirty="0">
                  <a:effectLst/>
                  <a:latin typeface="Times New Roman" panose="02020603050405020304" pitchFamily="18" charset="0"/>
                  <a:ea typeface="Times New Roman" panose="02020603050405020304" pitchFamily="18" charset="0"/>
                </a:endParaRPr>
              </a:p>
              <a:p>
                <a:pPr algn="just"/>
                <a:r>
                  <a:rPr lang="kk-KZ" dirty="0">
                    <a:effectLst/>
                    <a:latin typeface="Times New Roman" panose="02020603050405020304" pitchFamily="18" charset="0"/>
                    <a:ea typeface="Times New Roman" panose="02020603050405020304" pitchFamily="18" charset="0"/>
                  </a:rPr>
                  <a:t> </a:t>
                </a:r>
                <a:endParaRPr lang="ru-RU" dirty="0">
                  <a:effectLst/>
                  <a:latin typeface="Times New Roman" panose="02020603050405020304" pitchFamily="18" charset="0"/>
                  <a:ea typeface="Times New Roman" panose="02020603050405020304" pitchFamily="18" charset="0"/>
                </a:endParaRPr>
              </a:p>
              <a:p>
                <a:pPr indent="288290" algn="r"/>
                <a14:m>
                  <m:oMath xmlns:m="http://schemas.openxmlformats.org/officeDocument/2006/math">
                    <m:d>
                      <m:dPr>
                        <m:begChr m:val=""/>
                        <m:endChr m:val="}"/>
                        <m:ctrlPr>
                          <a:rPr lang="ru-RU" i="1">
                            <a:effectLst/>
                            <a:latin typeface="Cambria Math" panose="02040503050406030204" pitchFamily="18" charset="0"/>
                            <a:ea typeface="Times New Roman" panose="02020603050405020304" pitchFamily="18" charset="0"/>
                          </a:rPr>
                        </m:ctrlPr>
                      </m:dPr>
                      <m:e>
                        <m:eqArr>
                          <m:eqArrPr>
                            <m:ctrlPr>
                              <a:rPr lang="ru-RU" i="1">
                                <a:effectLst/>
                                <a:latin typeface="Cambria Math" panose="02040503050406030204" pitchFamily="18" charset="0"/>
                                <a:ea typeface="Times New Roman" panose="02020603050405020304" pitchFamily="18" charset="0"/>
                              </a:rPr>
                            </m:ctrlPr>
                          </m:eqArrPr>
                          <m:e>
                            <m:eqArr>
                              <m:eqArrPr>
                                <m:ctrlPr>
                                  <a:rPr lang="ru-RU" i="1">
                                    <a:effectLst/>
                                    <a:latin typeface="Cambria Math" panose="02040503050406030204" pitchFamily="18" charset="0"/>
                                    <a:ea typeface="Times New Roman" panose="02020603050405020304" pitchFamily="18" charset="0"/>
                                  </a:rPr>
                                </m:ctrlPr>
                              </m:eqArrPr>
                              <m:e>
                                <m:r>
                                  <a:rPr lang="kk-KZ" i="1">
                                    <a:effectLst/>
                                    <a:latin typeface="Cambria Math" panose="02040503050406030204" pitchFamily="18" charset="0"/>
                                    <a:ea typeface="Times New Roman" panose="02020603050405020304" pitchFamily="18" charset="0"/>
                                  </a:rPr>
                                  <m:t>𝑚</m:t>
                                </m:r>
                                <m:f>
                                  <m:fPr>
                                    <m:ctrlPr>
                                      <a:rPr lang="ru-RU" i="1">
                                        <a:effectLst/>
                                        <a:latin typeface="Cambria Math" panose="02040503050406030204" pitchFamily="18" charset="0"/>
                                        <a:ea typeface="Times New Roman" panose="02020603050405020304" pitchFamily="18" charset="0"/>
                                      </a:rPr>
                                    </m:ctrlPr>
                                  </m:fPr>
                                  <m:num>
                                    <m:sSup>
                                      <m:sSupPr>
                                        <m:ctrlPr>
                                          <a:rPr lang="ru-RU" i="1">
                                            <a:effectLst/>
                                            <a:latin typeface="Cambria Math" panose="02040503050406030204" pitchFamily="18" charset="0"/>
                                            <a:ea typeface="Times New Roman" panose="02020603050405020304" pitchFamily="18" charset="0"/>
                                          </a:rPr>
                                        </m:ctrlPr>
                                      </m:sSupPr>
                                      <m:e>
                                        <m:r>
                                          <a:rPr lang="kk-KZ" i="1">
                                            <a:effectLst/>
                                            <a:latin typeface="Cambria Math" panose="02040503050406030204" pitchFamily="18" charset="0"/>
                                            <a:ea typeface="Times New Roman" panose="02020603050405020304" pitchFamily="18" charset="0"/>
                                          </a:rPr>
                                          <m:t>𝑑</m:t>
                                        </m:r>
                                      </m:e>
                                      <m:sup>
                                        <m:r>
                                          <a:rPr lang="kk-KZ" i="1">
                                            <a:effectLst/>
                                            <a:latin typeface="Cambria Math" panose="02040503050406030204" pitchFamily="18" charset="0"/>
                                            <a:ea typeface="Times New Roman" panose="02020603050405020304" pitchFamily="18" charset="0"/>
                                          </a:rPr>
                                          <m:t>2</m:t>
                                        </m:r>
                                      </m:sup>
                                    </m:sSup>
                                    <m:r>
                                      <a:rPr lang="kk-KZ" i="1">
                                        <a:effectLst/>
                                        <a:latin typeface="Cambria Math" panose="02040503050406030204" pitchFamily="18" charset="0"/>
                                        <a:ea typeface="Times New Roman" panose="02020603050405020304" pitchFamily="18" charset="0"/>
                                      </a:rPr>
                                      <m:t>𝑥</m:t>
                                    </m:r>
                                  </m:num>
                                  <m:den>
                                    <m:r>
                                      <a:rPr lang="kk-KZ" i="1">
                                        <a:effectLst/>
                                        <a:latin typeface="Cambria Math" panose="02040503050406030204" pitchFamily="18" charset="0"/>
                                        <a:ea typeface="Times New Roman" panose="02020603050405020304" pitchFamily="18" charset="0"/>
                                      </a:rPr>
                                      <m:t>𝑑</m:t>
                                    </m:r>
                                    <m:sSup>
                                      <m:sSupPr>
                                        <m:ctrlPr>
                                          <a:rPr lang="ru-RU" i="1">
                                            <a:effectLst/>
                                            <a:latin typeface="Cambria Math" panose="02040503050406030204" pitchFamily="18" charset="0"/>
                                            <a:ea typeface="Times New Roman" panose="02020603050405020304" pitchFamily="18" charset="0"/>
                                          </a:rPr>
                                        </m:ctrlPr>
                                      </m:sSupPr>
                                      <m:e>
                                        <m:r>
                                          <a:rPr lang="kk-KZ" i="1">
                                            <a:effectLst/>
                                            <a:latin typeface="Cambria Math" panose="02040503050406030204" pitchFamily="18" charset="0"/>
                                            <a:ea typeface="Times New Roman" panose="02020603050405020304" pitchFamily="18" charset="0"/>
                                          </a:rPr>
                                          <m:t>𝑡</m:t>
                                        </m:r>
                                      </m:e>
                                      <m:sup>
                                        <m:r>
                                          <a:rPr lang="kk-KZ" i="1">
                                            <a:effectLst/>
                                            <a:latin typeface="Cambria Math" panose="02040503050406030204" pitchFamily="18" charset="0"/>
                                            <a:ea typeface="Times New Roman" panose="02020603050405020304" pitchFamily="18" charset="0"/>
                                          </a:rPr>
                                          <m:t>2</m:t>
                                        </m:r>
                                      </m:sup>
                                    </m:sSup>
                                  </m:den>
                                </m:f>
                                <m:r>
                                  <a:rPr lang="kk-KZ" i="1">
                                    <a:effectLst/>
                                    <a:latin typeface="Cambria Math" panose="02040503050406030204" pitchFamily="18" charset="0"/>
                                    <a:ea typeface="Times New Roman" panose="02020603050405020304" pitchFamily="18" charset="0"/>
                                  </a:rPr>
                                  <m:t>=</m:t>
                                </m:r>
                                <m:nary>
                                  <m:naryPr>
                                    <m:chr m:val="∑"/>
                                    <m:limLoc m:val="undOvr"/>
                                    <m:ctrlPr>
                                      <a:rPr lang="ru-RU" i="1">
                                        <a:effectLst/>
                                        <a:latin typeface="Cambria Math" panose="02040503050406030204" pitchFamily="18" charset="0"/>
                                        <a:ea typeface="Times New Roman" panose="02020603050405020304" pitchFamily="18" charset="0"/>
                                      </a:rPr>
                                    </m:ctrlPr>
                                  </m:naryPr>
                                  <m:sub>
                                    <m:r>
                                      <a:rPr lang="kk-KZ" i="1">
                                        <a:effectLst/>
                                        <a:latin typeface="Cambria Math" panose="02040503050406030204" pitchFamily="18" charset="0"/>
                                        <a:ea typeface="Times New Roman" panose="02020603050405020304" pitchFamily="18" charset="0"/>
                                      </a:rPr>
                                      <m:t>𝑘𝑥</m:t>
                                    </m:r>
                                    <m:r>
                                      <a:rPr lang="kk-KZ" i="1">
                                        <a:effectLst/>
                                        <a:latin typeface="Cambria Math" panose="02040503050406030204" pitchFamily="18" charset="0"/>
                                        <a:ea typeface="Times New Roman" panose="02020603050405020304" pitchFamily="18" charset="0"/>
                                      </a:rPr>
                                      <m:t>=1</m:t>
                                    </m:r>
                                  </m:sub>
                                  <m:sup>
                                    <m:r>
                                      <a:rPr lang="kk-KZ" i="1">
                                        <a:effectLst/>
                                        <a:latin typeface="Cambria Math" panose="02040503050406030204" pitchFamily="18" charset="0"/>
                                        <a:ea typeface="Times New Roman" panose="02020603050405020304" pitchFamily="18" charset="0"/>
                                      </a:rPr>
                                      <m:t>𝑛</m:t>
                                    </m:r>
                                  </m:sup>
                                  <m:e>
                                    <m:sSub>
                                      <m:sSubPr>
                                        <m:ctrlPr>
                                          <a:rPr lang="ru-RU" i="1">
                                            <a:effectLst/>
                                            <a:latin typeface="Cambria Math" panose="02040503050406030204" pitchFamily="18" charset="0"/>
                                            <a:ea typeface="Times New Roman" panose="02020603050405020304" pitchFamily="18" charset="0"/>
                                          </a:rPr>
                                        </m:ctrlPr>
                                      </m:sSubPr>
                                      <m:e>
                                        <m:acc>
                                          <m:accPr>
                                            <m:chr m:val="⃗"/>
                                            <m:ctrlPr>
                                              <a:rPr lang="ru-RU" i="1">
                                                <a:effectLst/>
                                                <a:latin typeface="Cambria Math" panose="02040503050406030204" pitchFamily="18" charset="0"/>
                                                <a:ea typeface="Times New Roman" panose="02020603050405020304" pitchFamily="18" charset="0"/>
                                              </a:rPr>
                                            </m:ctrlPr>
                                          </m:accPr>
                                          <m:e>
                                            <m:r>
                                              <a:rPr lang="kk-KZ" i="1">
                                                <a:effectLst/>
                                                <a:latin typeface="Cambria Math" panose="02040503050406030204" pitchFamily="18" charset="0"/>
                                                <a:ea typeface="Times New Roman" panose="02020603050405020304" pitchFamily="18" charset="0"/>
                                              </a:rPr>
                                              <m:t>𝐹</m:t>
                                            </m:r>
                                          </m:e>
                                        </m:acc>
                                      </m:e>
                                      <m:sub>
                                        <m:r>
                                          <a:rPr lang="kk-KZ" i="1">
                                            <a:effectLst/>
                                            <a:latin typeface="Cambria Math" panose="02040503050406030204" pitchFamily="18" charset="0"/>
                                            <a:ea typeface="Times New Roman" panose="02020603050405020304" pitchFamily="18" charset="0"/>
                                          </a:rPr>
                                          <m:t>𝑘</m:t>
                                        </m:r>
                                      </m:sub>
                                    </m:sSub>
                                    <m:d>
                                      <m:dPr>
                                        <m:ctrlPr>
                                          <a:rPr lang="ru-RU" i="1">
                                            <a:effectLst/>
                                            <a:latin typeface="Cambria Math" panose="02040503050406030204" pitchFamily="18" charset="0"/>
                                            <a:ea typeface="Times New Roman" panose="02020603050405020304" pitchFamily="18" charset="0"/>
                                          </a:rPr>
                                        </m:ctrlPr>
                                      </m:dPr>
                                      <m:e>
                                        <m:r>
                                          <a:rPr lang="kk-KZ" i="1">
                                            <a:effectLst/>
                                            <a:latin typeface="Cambria Math" panose="02040503050406030204" pitchFamily="18" charset="0"/>
                                            <a:ea typeface="Times New Roman" panose="02020603050405020304" pitchFamily="18" charset="0"/>
                                          </a:rPr>
                                          <m:t>𝑡</m:t>
                                        </m:r>
                                        <m:r>
                                          <a:rPr lang="kk-KZ" i="1">
                                            <a:effectLst/>
                                            <a:latin typeface="Cambria Math" panose="02040503050406030204" pitchFamily="18" charset="0"/>
                                            <a:ea typeface="Times New Roman" panose="02020603050405020304" pitchFamily="18" charset="0"/>
                                          </a:rPr>
                                          <m:t>,</m:t>
                                        </m:r>
                                        <m:r>
                                          <a:rPr lang="kk-KZ" i="1">
                                            <a:effectLst/>
                                            <a:latin typeface="Cambria Math" panose="02040503050406030204" pitchFamily="18" charset="0"/>
                                            <a:ea typeface="Times New Roman" panose="02020603050405020304" pitchFamily="18" charset="0"/>
                                          </a:rPr>
                                          <m:t>𝑥</m:t>
                                        </m:r>
                                        <m:r>
                                          <a:rPr lang="kk-KZ" i="1">
                                            <a:effectLst/>
                                            <a:latin typeface="Cambria Math" panose="02040503050406030204" pitchFamily="18" charset="0"/>
                                            <a:ea typeface="Times New Roman" panose="02020603050405020304" pitchFamily="18" charset="0"/>
                                          </a:rPr>
                                          <m:t>,</m:t>
                                        </m:r>
                                        <m:r>
                                          <a:rPr lang="kk-KZ" i="1">
                                            <a:effectLst/>
                                            <a:latin typeface="Cambria Math" panose="02040503050406030204" pitchFamily="18" charset="0"/>
                                            <a:ea typeface="Times New Roman" panose="02020603050405020304" pitchFamily="18" charset="0"/>
                                          </a:rPr>
                                          <m:t>𝑦</m:t>
                                        </m:r>
                                        <m:r>
                                          <a:rPr lang="kk-KZ" i="1">
                                            <a:effectLst/>
                                            <a:latin typeface="Cambria Math" panose="02040503050406030204" pitchFamily="18" charset="0"/>
                                            <a:ea typeface="Times New Roman" panose="02020603050405020304" pitchFamily="18" charset="0"/>
                                          </a:rPr>
                                          <m:t>,</m:t>
                                        </m:r>
                                        <m:r>
                                          <a:rPr lang="kk-KZ" i="1">
                                            <a:effectLst/>
                                            <a:latin typeface="Cambria Math" panose="02040503050406030204" pitchFamily="18" charset="0"/>
                                            <a:ea typeface="Times New Roman" panose="02020603050405020304" pitchFamily="18" charset="0"/>
                                          </a:rPr>
                                          <m:t>𝑧</m:t>
                                        </m:r>
                                        <m:r>
                                          <a:rPr lang="kk-KZ" i="1">
                                            <a:effectLst/>
                                            <a:latin typeface="Cambria Math" panose="02040503050406030204" pitchFamily="18" charset="0"/>
                                            <a:ea typeface="Times New Roman" panose="02020603050405020304" pitchFamily="18" charset="0"/>
                                          </a:rPr>
                                          <m:t>,</m:t>
                                        </m:r>
                                        <m:acc>
                                          <m:accPr>
                                            <m:chr m:val="̇"/>
                                            <m:ctrlPr>
                                              <a:rPr lang="ru-RU" i="1">
                                                <a:effectLst/>
                                                <a:latin typeface="Cambria Math" panose="02040503050406030204" pitchFamily="18" charset="0"/>
                                                <a:ea typeface="Times New Roman" panose="02020603050405020304" pitchFamily="18" charset="0"/>
                                              </a:rPr>
                                            </m:ctrlPr>
                                          </m:accPr>
                                          <m:e>
                                            <m:r>
                                              <a:rPr lang="kk-KZ" i="1">
                                                <a:effectLst/>
                                                <a:latin typeface="Cambria Math" panose="02040503050406030204" pitchFamily="18" charset="0"/>
                                                <a:ea typeface="Times New Roman" panose="02020603050405020304" pitchFamily="18" charset="0"/>
                                              </a:rPr>
                                              <m:t>𝑥</m:t>
                                            </m:r>
                                          </m:e>
                                        </m:acc>
                                        <m:r>
                                          <a:rPr lang="kk-KZ" i="1">
                                            <a:effectLst/>
                                            <a:latin typeface="Cambria Math" panose="02040503050406030204" pitchFamily="18" charset="0"/>
                                            <a:ea typeface="Times New Roman" panose="02020603050405020304" pitchFamily="18" charset="0"/>
                                          </a:rPr>
                                          <m:t>,</m:t>
                                        </m:r>
                                        <m:acc>
                                          <m:accPr>
                                            <m:chr m:val="̇"/>
                                            <m:ctrlPr>
                                              <a:rPr lang="ru-RU" i="1">
                                                <a:effectLst/>
                                                <a:latin typeface="Cambria Math" panose="02040503050406030204" pitchFamily="18" charset="0"/>
                                                <a:ea typeface="Times New Roman" panose="02020603050405020304" pitchFamily="18" charset="0"/>
                                              </a:rPr>
                                            </m:ctrlPr>
                                          </m:accPr>
                                          <m:e>
                                            <m:r>
                                              <a:rPr lang="kk-KZ" i="1">
                                                <a:effectLst/>
                                                <a:latin typeface="Cambria Math" panose="02040503050406030204" pitchFamily="18" charset="0"/>
                                                <a:ea typeface="Times New Roman" panose="02020603050405020304" pitchFamily="18" charset="0"/>
                                              </a:rPr>
                                              <m:t>𝑦</m:t>
                                            </m:r>
                                          </m:e>
                                        </m:acc>
                                        <m:r>
                                          <a:rPr lang="kk-KZ" i="1">
                                            <a:effectLst/>
                                            <a:latin typeface="Cambria Math" panose="02040503050406030204" pitchFamily="18" charset="0"/>
                                            <a:ea typeface="Times New Roman" panose="02020603050405020304" pitchFamily="18" charset="0"/>
                                          </a:rPr>
                                          <m:t>,</m:t>
                                        </m:r>
                                        <m:acc>
                                          <m:accPr>
                                            <m:chr m:val="̇"/>
                                            <m:ctrlPr>
                                              <a:rPr lang="ru-RU" i="1">
                                                <a:effectLst/>
                                                <a:latin typeface="Cambria Math" panose="02040503050406030204" pitchFamily="18" charset="0"/>
                                                <a:ea typeface="Times New Roman" panose="02020603050405020304" pitchFamily="18" charset="0"/>
                                              </a:rPr>
                                            </m:ctrlPr>
                                          </m:accPr>
                                          <m:e>
                                            <m:r>
                                              <a:rPr lang="kk-KZ" i="1">
                                                <a:effectLst/>
                                                <a:latin typeface="Cambria Math" panose="02040503050406030204" pitchFamily="18" charset="0"/>
                                                <a:ea typeface="Times New Roman" panose="02020603050405020304" pitchFamily="18" charset="0"/>
                                              </a:rPr>
                                              <m:t>𝑧</m:t>
                                            </m:r>
                                          </m:e>
                                        </m:acc>
                                      </m:e>
                                    </m:d>
                                  </m:e>
                                </m:nary>
                              </m:e>
                              <m:e>
                                <m:r>
                                  <a:rPr lang="kk-KZ" i="1">
                                    <a:effectLst/>
                                    <a:latin typeface="Cambria Math" panose="02040503050406030204" pitchFamily="18" charset="0"/>
                                    <a:ea typeface="Times New Roman" panose="02020603050405020304" pitchFamily="18" charset="0"/>
                                  </a:rPr>
                                  <m:t>𝑚</m:t>
                                </m:r>
                                <m:f>
                                  <m:fPr>
                                    <m:ctrlPr>
                                      <a:rPr lang="ru-RU" i="1">
                                        <a:effectLst/>
                                        <a:latin typeface="Cambria Math" panose="02040503050406030204" pitchFamily="18" charset="0"/>
                                        <a:ea typeface="Times New Roman" panose="02020603050405020304" pitchFamily="18" charset="0"/>
                                      </a:rPr>
                                    </m:ctrlPr>
                                  </m:fPr>
                                  <m:num>
                                    <m:sSup>
                                      <m:sSupPr>
                                        <m:ctrlPr>
                                          <a:rPr lang="ru-RU" i="1">
                                            <a:effectLst/>
                                            <a:latin typeface="Cambria Math" panose="02040503050406030204" pitchFamily="18" charset="0"/>
                                            <a:ea typeface="Times New Roman" panose="02020603050405020304" pitchFamily="18" charset="0"/>
                                          </a:rPr>
                                        </m:ctrlPr>
                                      </m:sSupPr>
                                      <m:e>
                                        <m:r>
                                          <a:rPr lang="kk-KZ" i="1">
                                            <a:effectLst/>
                                            <a:latin typeface="Cambria Math" panose="02040503050406030204" pitchFamily="18" charset="0"/>
                                            <a:ea typeface="Times New Roman" panose="02020603050405020304" pitchFamily="18" charset="0"/>
                                          </a:rPr>
                                          <m:t>𝑑</m:t>
                                        </m:r>
                                      </m:e>
                                      <m:sup>
                                        <m:r>
                                          <a:rPr lang="kk-KZ" i="1">
                                            <a:effectLst/>
                                            <a:latin typeface="Cambria Math" panose="02040503050406030204" pitchFamily="18" charset="0"/>
                                            <a:ea typeface="Times New Roman" panose="02020603050405020304" pitchFamily="18" charset="0"/>
                                          </a:rPr>
                                          <m:t>2</m:t>
                                        </m:r>
                                      </m:sup>
                                    </m:sSup>
                                    <m:r>
                                      <a:rPr lang="kk-KZ" i="1">
                                        <a:effectLst/>
                                        <a:latin typeface="Cambria Math" panose="02040503050406030204" pitchFamily="18" charset="0"/>
                                        <a:ea typeface="Times New Roman" panose="02020603050405020304" pitchFamily="18" charset="0"/>
                                      </a:rPr>
                                      <m:t>𝑦</m:t>
                                    </m:r>
                                  </m:num>
                                  <m:den>
                                    <m:r>
                                      <a:rPr lang="kk-KZ" i="1">
                                        <a:effectLst/>
                                        <a:latin typeface="Cambria Math" panose="02040503050406030204" pitchFamily="18" charset="0"/>
                                        <a:ea typeface="Times New Roman" panose="02020603050405020304" pitchFamily="18" charset="0"/>
                                      </a:rPr>
                                      <m:t>𝑑</m:t>
                                    </m:r>
                                    <m:sSup>
                                      <m:sSupPr>
                                        <m:ctrlPr>
                                          <a:rPr lang="ru-RU" i="1">
                                            <a:effectLst/>
                                            <a:latin typeface="Cambria Math" panose="02040503050406030204" pitchFamily="18" charset="0"/>
                                            <a:ea typeface="Times New Roman" panose="02020603050405020304" pitchFamily="18" charset="0"/>
                                          </a:rPr>
                                        </m:ctrlPr>
                                      </m:sSupPr>
                                      <m:e>
                                        <m:r>
                                          <a:rPr lang="kk-KZ" i="1">
                                            <a:effectLst/>
                                            <a:latin typeface="Cambria Math" panose="02040503050406030204" pitchFamily="18" charset="0"/>
                                            <a:ea typeface="Times New Roman" panose="02020603050405020304" pitchFamily="18" charset="0"/>
                                          </a:rPr>
                                          <m:t>𝑡</m:t>
                                        </m:r>
                                      </m:e>
                                      <m:sup>
                                        <m:r>
                                          <a:rPr lang="kk-KZ" i="1">
                                            <a:effectLst/>
                                            <a:latin typeface="Cambria Math" panose="02040503050406030204" pitchFamily="18" charset="0"/>
                                            <a:ea typeface="Times New Roman" panose="02020603050405020304" pitchFamily="18" charset="0"/>
                                          </a:rPr>
                                          <m:t>2</m:t>
                                        </m:r>
                                      </m:sup>
                                    </m:sSup>
                                  </m:den>
                                </m:f>
                                <m:r>
                                  <a:rPr lang="kk-KZ" i="1">
                                    <a:effectLst/>
                                    <a:latin typeface="Cambria Math" panose="02040503050406030204" pitchFamily="18" charset="0"/>
                                    <a:ea typeface="Times New Roman" panose="02020603050405020304" pitchFamily="18" charset="0"/>
                                  </a:rPr>
                                  <m:t>=</m:t>
                                </m:r>
                                <m:nary>
                                  <m:naryPr>
                                    <m:chr m:val="∑"/>
                                    <m:limLoc m:val="undOvr"/>
                                    <m:ctrlPr>
                                      <a:rPr lang="ru-RU" i="1">
                                        <a:effectLst/>
                                        <a:latin typeface="Cambria Math" panose="02040503050406030204" pitchFamily="18" charset="0"/>
                                        <a:ea typeface="Times New Roman" panose="02020603050405020304" pitchFamily="18" charset="0"/>
                                      </a:rPr>
                                    </m:ctrlPr>
                                  </m:naryPr>
                                  <m:sub>
                                    <m:r>
                                      <a:rPr lang="kk-KZ" i="1">
                                        <a:effectLst/>
                                        <a:latin typeface="Cambria Math" panose="02040503050406030204" pitchFamily="18" charset="0"/>
                                        <a:ea typeface="Times New Roman" panose="02020603050405020304" pitchFamily="18" charset="0"/>
                                      </a:rPr>
                                      <m:t>𝑘𝑦</m:t>
                                    </m:r>
                                    <m:r>
                                      <a:rPr lang="kk-KZ" i="1">
                                        <a:effectLst/>
                                        <a:latin typeface="Cambria Math" panose="02040503050406030204" pitchFamily="18" charset="0"/>
                                        <a:ea typeface="Times New Roman" panose="02020603050405020304" pitchFamily="18" charset="0"/>
                                      </a:rPr>
                                      <m:t>=1</m:t>
                                    </m:r>
                                  </m:sub>
                                  <m:sup>
                                    <m:r>
                                      <a:rPr lang="kk-KZ" i="1">
                                        <a:effectLst/>
                                        <a:latin typeface="Cambria Math" panose="02040503050406030204" pitchFamily="18" charset="0"/>
                                        <a:ea typeface="Times New Roman" panose="02020603050405020304" pitchFamily="18" charset="0"/>
                                      </a:rPr>
                                      <m:t>𝑛</m:t>
                                    </m:r>
                                  </m:sup>
                                  <m:e>
                                    <m:sSub>
                                      <m:sSubPr>
                                        <m:ctrlPr>
                                          <a:rPr lang="ru-RU" i="1">
                                            <a:effectLst/>
                                            <a:latin typeface="Cambria Math" panose="02040503050406030204" pitchFamily="18" charset="0"/>
                                            <a:ea typeface="Times New Roman" panose="02020603050405020304" pitchFamily="18" charset="0"/>
                                          </a:rPr>
                                        </m:ctrlPr>
                                      </m:sSubPr>
                                      <m:e>
                                        <m:acc>
                                          <m:accPr>
                                            <m:chr m:val="⃗"/>
                                            <m:ctrlPr>
                                              <a:rPr lang="ru-RU" i="1">
                                                <a:effectLst/>
                                                <a:latin typeface="Cambria Math" panose="02040503050406030204" pitchFamily="18" charset="0"/>
                                                <a:ea typeface="Times New Roman" panose="02020603050405020304" pitchFamily="18" charset="0"/>
                                              </a:rPr>
                                            </m:ctrlPr>
                                          </m:accPr>
                                          <m:e>
                                            <m:r>
                                              <a:rPr lang="kk-KZ" i="1">
                                                <a:effectLst/>
                                                <a:latin typeface="Cambria Math" panose="02040503050406030204" pitchFamily="18" charset="0"/>
                                                <a:ea typeface="Times New Roman" panose="02020603050405020304" pitchFamily="18" charset="0"/>
                                              </a:rPr>
                                              <m:t>𝐹</m:t>
                                            </m:r>
                                          </m:e>
                                        </m:acc>
                                      </m:e>
                                      <m:sub>
                                        <m:r>
                                          <a:rPr lang="kk-KZ" i="1">
                                            <a:effectLst/>
                                            <a:latin typeface="Cambria Math" panose="02040503050406030204" pitchFamily="18" charset="0"/>
                                            <a:ea typeface="Times New Roman" panose="02020603050405020304" pitchFamily="18" charset="0"/>
                                          </a:rPr>
                                          <m:t>𝑘</m:t>
                                        </m:r>
                                      </m:sub>
                                    </m:sSub>
                                    <m:d>
                                      <m:dPr>
                                        <m:ctrlPr>
                                          <a:rPr lang="ru-RU" i="1">
                                            <a:effectLst/>
                                            <a:latin typeface="Cambria Math" panose="02040503050406030204" pitchFamily="18" charset="0"/>
                                            <a:ea typeface="Times New Roman" panose="02020603050405020304" pitchFamily="18" charset="0"/>
                                          </a:rPr>
                                        </m:ctrlPr>
                                      </m:dPr>
                                      <m:e>
                                        <m:r>
                                          <a:rPr lang="kk-KZ" i="1">
                                            <a:effectLst/>
                                            <a:latin typeface="Cambria Math" panose="02040503050406030204" pitchFamily="18" charset="0"/>
                                            <a:ea typeface="Times New Roman" panose="02020603050405020304" pitchFamily="18" charset="0"/>
                                          </a:rPr>
                                          <m:t>𝑡</m:t>
                                        </m:r>
                                        <m:r>
                                          <a:rPr lang="kk-KZ" i="1">
                                            <a:effectLst/>
                                            <a:latin typeface="Cambria Math" panose="02040503050406030204" pitchFamily="18" charset="0"/>
                                            <a:ea typeface="Times New Roman" panose="02020603050405020304" pitchFamily="18" charset="0"/>
                                          </a:rPr>
                                          <m:t>,</m:t>
                                        </m:r>
                                        <m:r>
                                          <a:rPr lang="kk-KZ" i="1">
                                            <a:effectLst/>
                                            <a:latin typeface="Cambria Math" panose="02040503050406030204" pitchFamily="18" charset="0"/>
                                            <a:ea typeface="Times New Roman" panose="02020603050405020304" pitchFamily="18" charset="0"/>
                                          </a:rPr>
                                          <m:t>𝑥</m:t>
                                        </m:r>
                                        <m:r>
                                          <a:rPr lang="kk-KZ" i="1">
                                            <a:effectLst/>
                                            <a:latin typeface="Cambria Math" panose="02040503050406030204" pitchFamily="18" charset="0"/>
                                            <a:ea typeface="Times New Roman" panose="02020603050405020304" pitchFamily="18" charset="0"/>
                                          </a:rPr>
                                          <m:t>,</m:t>
                                        </m:r>
                                        <m:r>
                                          <a:rPr lang="kk-KZ" i="1">
                                            <a:effectLst/>
                                            <a:latin typeface="Cambria Math" panose="02040503050406030204" pitchFamily="18" charset="0"/>
                                            <a:ea typeface="Times New Roman" panose="02020603050405020304" pitchFamily="18" charset="0"/>
                                          </a:rPr>
                                          <m:t>𝑦</m:t>
                                        </m:r>
                                        <m:r>
                                          <a:rPr lang="kk-KZ" i="1">
                                            <a:effectLst/>
                                            <a:latin typeface="Cambria Math" panose="02040503050406030204" pitchFamily="18" charset="0"/>
                                            <a:ea typeface="Times New Roman" panose="02020603050405020304" pitchFamily="18" charset="0"/>
                                          </a:rPr>
                                          <m:t>,</m:t>
                                        </m:r>
                                        <m:r>
                                          <a:rPr lang="kk-KZ" i="1">
                                            <a:effectLst/>
                                            <a:latin typeface="Cambria Math" panose="02040503050406030204" pitchFamily="18" charset="0"/>
                                            <a:ea typeface="Times New Roman" panose="02020603050405020304" pitchFamily="18" charset="0"/>
                                          </a:rPr>
                                          <m:t>𝑧</m:t>
                                        </m:r>
                                        <m:r>
                                          <a:rPr lang="kk-KZ" i="1">
                                            <a:effectLst/>
                                            <a:latin typeface="Cambria Math" panose="02040503050406030204" pitchFamily="18" charset="0"/>
                                            <a:ea typeface="Times New Roman" panose="02020603050405020304" pitchFamily="18" charset="0"/>
                                          </a:rPr>
                                          <m:t>,</m:t>
                                        </m:r>
                                        <m:acc>
                                          <m:accPr>
                                            <m:chr m:val="̇"/>
                                            <m:ctrlPr>
                                              <a:rPr lang="ru-RU" i="1">
                                                <a:effectLst/>
                                                <a:latin typeface="Cambria Math" panose="02040503050406030204" pitchFamily="18" charset="0"/>
                                                <a:ea typeface="Times New Roman" panose="02020603050405020304" pitchFamily="18" charset="0"/>
                                              </a:rPr>
                                            </m:ctrlPr>
                                          </m:accPr>
                                          <m:e>
                                            <m:r>
                                              <a:rPr lang="kk-KZ" i="1">
                                                <a:effectLst/>
                                                <a:latin typeface="Cambria Math" panose="02040503050406030204" pitchFamily="18" charset="0"/>
                                                <a:ea typeface="Times New Roman" panose="02020603050405020304" pitchFamily="18" charset="0"/>
                                              </a:rPr>
                                              <m:t>𝑥</m:t>
                                            </m:r>
                                          </m:e>
                                        </m:acc>
                                        <m:r>
                                          <a:rPr lang="kk-KZ" i="1">
                                            <a:effectLst/>
                                            <a:latin typeface="Cambria Math" panose="02040503050406030204" pitchFamily="18" charset="0"/>
                                            <a:ea typeface="Times New Roman" panose="02020603050405020304" pitchFamily="18" charset="0"/>
                                          </a:rPr>
                                          <m:t>,</m:t>
                                        </m:r>
                                        <m:acc>
                                          <m:accPr>
                                            <m:chr m:val="̇"/>
                                            <m:ctrlPr>
                                              <a:rPr lang="ru-RU" i="1">
                                                <a:effectLst/>
                                                <a:latin typeface="Cambria Math" panose="02040503050406030204" pitchFamily="18" charset="0"/>
                                                <a:ea typeface="Times New Roman" panose="02020603050405020304" pitchFamily="18" charset="0"/>
                                              </a:rPr>
                                            </m:ctrlPr>
                                          </m:accPr>
                                          <m:e>
                                            <m:r>
                                              <a:rPr lang="kk-KZ" i="1">
                                                <a:effectLst/>
                                                <a:latin typeface="Cambria Math" panose="02040503050406030204" pitchFamily="18" charset="0"/>
                                                <a:ea typeface="Times New Roman" panose="02020603050405020304" pitchFamily="18" charset="0"/>
                                              </a:rPr>
                                              <m:t>𝑦</m:t>
                                            </m:r>
                                          </m:e>
                                        </m:acc>
                                        <m:r>
                                          <a:rPr lang="kk-KZ" i="1">
                                            <a:effectLst/>
                                            <a:latin typeface="Cambria Math" panose="02040503050406030204" pitchFamily="18" charset="0"/>
                                            <a:ea typeface="Times New Roman" panose="02020603050405020304" pitchFamily="18" charset="0"/>
                                          </a:rPr>
                                          <m:t>,</m:t>
                                        </m:r>
                                        <m:acc>
                                          <m:accPr>
                                            <m:chr m:val="̇"/>
                                            <m:ctrlPr>
                                              <a:rPr lang="ru-RU" i="1">
                                                <a:effectLst/>
                                                <a:latin typeface="Cambria Math" panose="02040503050406030204" pitchFamily="18" charset="0"/>
                                                <a:ea typeface="Times New Roman" panose="02020603050405020304" pitchFamily="18" charset="0"/>
                                              </a:rPr>
                                            </m:ctrlPr>
                                          </m:accPr>
                                          <m:e>
                                            <m:r>
                                              <a:rPr lang="kk-KZ" i="1">
                                                <a:effectLst/>
                                                <a:latin typeface="Cambria Math" panose="02040503050406030204" pitchFamily="18" charset="0"/>
                                                <a:ea typeface="Times New Roman" panose="02020603050405020304" pitchFamily="18" charset="0"/>
                                              </a:rPr>
                                              <m:t>𝑧</m:t>
                                            </m:r>
                                          </m:e>
                                        </m:acc>
                                      </m:e>
                                    </m:d>
                                  </m:e>
                                </m:nary>
                              </m:e>
                            </m:eqArr>
                          </m:e>
                          <m:e>
                            <m:r>
                              <a:rPr lang="kk-KZ" i="1">
                                <a:effectLst/>
                                <a:latin typeface="Cambria Math" panose="02040503050406030204" pitchFamily="18" charset="0"/>
                                <a:ea typeface="Times New Roman" panose="02020603050405020304" pitchFamily="18" charset="0"/>
                              </a:rPr>
                              <m:t>𝑚</m:t>
                            </m:r>
                            <m:f>
                              <m:fPr>
                                <m:ctrlPr>
                                  <a:rPr lang="ru-RU" i="1">
                                    <a:effectLst/>
                                    <a:latin typeface="Cambria Math" panose="02040503050406030204" pitchFamily="18" charset="0"/>
                                    <a:ea typeface="Times New Roman" panose="02020603050405020304" pitchFamily="18" charset="0"/>
                                  </a:rPr>
                                </m:ctrlPr>
                              </m:fPr>
                              <m:num>
                                <m:sSup>
                                  <m:sSupPr>
                                    <m:ctrlPr>
                                      <a:rPr lang="ru-RU" i="1">
                                        <a:effectLst/>
                                        <a:latin typeface="Cambria Math" panose="02040503050406030204" pitchFamily="18" charset="0"/>
                                        <a:ea typeface="Times New Roman" panose="02020603050405020304" pitchFamily="18" charset="0"/>
                                      </a:rPr>
                                    </m:ctrlPr>
                                  </m:sSupPr>
                                  <m:e>
                                    <m:r>
                                      <a:rPr lang="kk-KZ" i="1">
                                        <a:effectLst/>
                                        <a:latin typeface="Cambria Math" panose="02040503050406030204" pitchFamily="18" charset="0"/>
                                        <a:ea typeface="Times New Roman" panose="02020603050405020304" pitchFamily="18" charset="0"/>
                                      </a:rPr>
                                      <m:t>𝑑</m:t>
                                    </m:r>
                                  </m:e>
                                  <m:sup>
                                    <m:r>
                                      <a:rPr lang="kk-KZ" i="1">
                                        <a:effectLst/>
                                        <a:latin typeface="Cambria Math" panose="02040503050406030204" pitchFamily="18" charset="0"/>
                                        <a:ea typeface="Times New Roman" panose="02020603050405020304" pitchFamily="18" charset="0"/>
                                      </a:rPr>
                                      <m:t>2</m:t>
                                    </m:r>
                                  </m:sup>
                                </m:sSup>
                                <m:r>
                                  <a:rPr lang="kk-KZ" i="1">
                                    <a:effectLst/>
                                    <a:latin typeface="Cambria Math" panose="02040503050406030204" pitchFamily="18" charset="0"/>
                                    <a:ea typeface="Times New Roman" panose="02020603050405020304" pitchFamily="18" charset="0"/>
                                  </a:rPr>
                                  <m:t>𝑧</m:t>
                                </m:r>
                              </m:num>
                              <m:den>
                                <m:r>
                                  <a:rPr lang="kk-KZ" i="1">
                                    <a:effectLst/>
                                    <a:latin typeface="Cambria Math" panose="02040503050406030204" pitchFamily="18" charset="0"/>
                                    <a:ea typeface="Times New Roman" panose="02020603050405020304" pitchFamily="18" charset="0"/>
                                  </a:rPr>
                                  <m:t>𝑑</m:t>
                                </m:r>
                                <m:sSup>
                                  <m:sSupPr>
                                    <m:ctrlPr>
                                      <a:rPr lang="ru-RU" i="1">
                                        <a:effectLst/>
                                        <a:latin typeface="Cambria Math" panose="02040503050406030204" pitchFamily="18" charset="0"/>
                                        <a:ea typeface="Times New Roman" panose="02020603050405020304" pitchFamily="18" charset="0"/>
                                      </a:rPr>
                                    </m:ctrlPr>
                                  </m:sSupPr>
                                  <m:e>
                                    <m:r>
                                      <a:rPr lang="kk-KZ" i="1">
                                        <a:effectLst/>
                                        <a:latin typeface="Cambria Math" panose="02040503050406030204" pitchFamily="18" charset="0"/>
                                        <a:ea typeface="Times New Roman" panose="02020603050405020304" pitchFamily="18" charset="0"/>
                                      </a:rPr>
                                      <m:t>𝑡</m:t>
                                    </m:r>
                                  </m:e>
                                  <m:sup>
                                    <m:r>
                                      <a:rPr lang="kk-KZ" i="1">
                                        <a:effectLst/>
                                        <a:latin typeface="Cambria Math" panose="02040503050406030204" pitchFamily="18" charset="0"/>
                                        <a:ea typeface="Times New Roman" panose="02020603050405020304" pitchFamily="18" charset="0"/>
                                      </a:rPr>
                                      <m:t>2</m:t>
                                    </m:r>
                                  </m:sup>
                                </m:sSup>
                              </m:den>
                            </m:f>
                            <m:r>
                              <a:rPr lang="kk-KZ" i="1">
                                <a:effectLst/>
                                <a:latin typeface="Cambria Math" panose="02040503050406030204" pitchFamily="18" charset="0"/>
                                <a:ea typeface="Times New Roman" panose="02020603050405020304" pitchFamily="18" charset="0"/>
                              </a:rPr>
                              <m:t>=</m:t>
                            </m:r>
                            <m:nary>
                              <m:naryPr>
                                <m:chr m:val="∑"/>
                                <m:limLoc m:val="undOvr"/>
                                <m:ctrlPr>
                                  <a:rPr lang="ru-RU" i="1">
                                    <a:effectLst/>
                                    <a:latin typeface="Cambria Math" panose="02040503050406030204" pitchFamily="18" charset="0"/>
                                    <a:ea typeface="Times New Roman" panose="02020603050405020304" pitchFamily="18" charset="0"/>
                                  </a:rPr>
                                </m:ctrlPr>
                              </m:naryPr>
                              <m:sub>
                                <m:r>
                                  <a:rPr lang="kk-KZ" i="1">
                                    <a:effectLst/>
                                    <a:latin typeface="Cambria Math" panose="02040503050406030204" pitchFamily="18" charset="0"/>
                                    <a:ea typeface="Times New Roman" panose="02020603050405020304" pitchFamily="18" charset="0"/>
                                  </a:rPr>
                                  <m:t>𝑘𝑧</m:t>
                                </m:r>
                                <m:r>
                                  <a:rPr lang="kk-KZ" i="1">
                                    <a:effectLst/>
                                    <a:latin typeface="Cambria Math" panose="02040503050406030204" pitchFamily="18" charset="0"/>
                                    <a:ea typeface="Times New Roman" panose="02020603050405020304" pitchFamily="18" charset="0"/>
                                  </a:rPr>
                                  <m:t>=1</m:t>
                                </m:r>
                              </m:sub>
                              <m:sup>
                                <m:r>
                                  <a:rPr lang="kk-KZ" i="1">
                                    <a:effectLst/>
                                    <a:latin typeface="Cambria Math" panose="02040503050406030204" pitchFamily="18" charset="0"/>
                                    <a:ea typeface="Times New Roman" panose="02020603050405020304" pitchFamily="18" charset="0"/>
                                  </a:rPr>
                                  <m:t>𝑛</m:t>
                                </m:r>
                              </m:sup>
                              <m:e>
                                <m:sSub>
                                  <m:sSubPr>
                                    <m:ctrlPr>
                                      <a:rPr lang="ru-RU" i="1">
                                        <a:effectLst/>
                                        <a:latin typeface="Cambria Math" panose="02040503050406030204" pitchFamily="18" charset="0"/>
                                        <a:ea typeface="Times New Roman" panose="02020603050405020304" pitchFamily="18" charset="0"/>
                                      </a:rPr>
                                    </m:ctrlPr>
                                  </m:sSubPr>
                                  <m:e>
                                    <m:acc>
                                      <m:accPr>
                                        <m:chr m:val="⃗"/>
                                        <m:ctrlPr>
                                          <a:rPr lang="ru-RU" i="1">
                                            <a:effectLst/>
                                            <a:latin typeface="Cambria Math" panose="02040503050406030204" pitchFamily="18" charset="0"/>
                                            <a:ea typeface="Times New Roman" panose="02020603050405020304" pitchFamily="18" charset="0"/>
                                          </a:rPr>
                                        </m:ctrlPr>
                                      </m:accPr>
                                      <m:e>
                                        <m:r>
                                          <a:rPr lang="kk-KZ" i="1">
                                            <a:effectLst/>
                                            <a:latin typeface="Cambria Math" panose="02040503050406030204" pitchFamily="18" charset="0"/>
                                            <a:ea typeface="Times New Roman" panose="02020603050405020304" pitchFamily="18" charset="0"/>
                                          </a:rPr>
                                          <m:t>𝐹</m:t>
                                        </m:r>
                                      </m:e>
                                    </m:acc>
                                  </m:e>
                                  <m:sub>
                                    <m:r>
                                      <a:rPr lang="kk-KZ" i="1">
                                        <a:effectLst/>
                                        <a:latin typeface="Cambria Math" panose="02040503050406030204" pitchFamily="18" charset="0"/>
                                        <a:ea typeface="Times New Roman" panose="02020603050405020304" pitchFamily="18" charset="0"/>
                                      </a:rPr>
                                      <m:t>𝑘</m:t>
                                    </m:r>
                                  </m:sub>
                                </m:sSub>
                                <m:d>
                                  <m:dPr>
                                    <m:ctrlPr>
                                      <a:rPr lang="ru-RU" i="1">
                                        <a:effectLst/>
                                        <a:latin typeface="Cambria Math" panose="02040503050406030204" pitchFamily="18" charset="0"/>
                                        <a:ea typeface="Times New Roman" panose="02020603050405020304" pitchFamily="18" charset="0"/>
                                      </a:rPr>
                                    </m:ctrlPr>
                                  </m:dPr>
                                  <m:e>
                                    <m:r>
                                      <a:rPr lang="kk-KZ" i="1">
                                        <a:effectLst/>
                                        <a:latin typeface="Cambria Math" panose="02040503050406030204" pitchFamily="18" charset="0"/>
                                        <a:ea typeface="Times New Roman" panose="02020603050405020304" pitchFamily="18" charset="0"/>
                                      </a:rPr>
                                      <m:t>𝑡</m:t>
                                    </m:r>
                                    <m:r>
                                      <a:rPr lang="kk-KZ" i="1">
                                        <a:effectLst/>
                                        <a:latin typeface="Cambria Math" panose="02040503050406030204" pitchFamily="18" charset="0"/>
                                        <a:ea typeface="Times New Roman" panose="02020603050405020304" pitchFamily="18" charset="0"/>
                                      </a:rPr>
                                      <m:t>,</m:t>
                                    </m:r>
                                    <m:r>
                                      <a:rPr lang="kk-KZ" i="1">
                                        <a:effectLst/>
                                        <a:latin typeface="Cambria Math" panose="02040503050406030204" pitchFamily="18" charset="0"/>
                                        <a:ea typeface="Times New Roman" panose="02020603050405020304" pitchFamily="18" charset="0"/>
                                      </a:rPr>
                                      <m:t>𝑥</m:t>
                                    </m:r>
                                    <m:r>
                                      <a:rPr lang="kk-KZ" i="1">
                                        <a:effectLst/>
                                        <a:latin typeface="Cambria Math" panose="02040503050406030204" pitchFamily="18" charset="0"/>
                                        <a:ea typeface="Times New Roman" panose="02020603050405020304" pitchFamily="18" charset="0"/>
                                      </a:rPr>
                                      <m:t>,</m:t>
                                    </m:r>
                                    <m:r>
                                      <a:rPr lang="kk-KZ" i="1">
                                        <a:effectLst/>
                                        <a:latin typeface="Cambria Math" panose="02040503050406030204" pitchFamily="18" charset="0"/>
                                        <a:ea typeface="Times New Roman" panose="02020603050405020304" pitchFamily="18" charset="0"/>
                                      </a:rPr>
                                      <m:t>𝑦</m:t>
                                    </m:r>
                                    <m:r>
                                      <a:rPr lang="kk-KZ" i="1">
                                        <a:effectLst/>
                                        <a:latin typeface="Cambria Math" panose="02040503050406030204" pitchFamily="18" charset="0"/>
                                        <a:ea typeface="Times New Roman" panose="02020603050405020304" pitchFamily="18" charset="0"/>
                                      </a:rPr>
                                      <m:t>,</m:t>
                                    </m:r>
                                    <m:r>
                                      <a:rPr lang="kk-KZ" i="1">
                                        <a:effectLst/>
                                        <a:latin typeface="Cambria Math" panose="02040503050406030204" pitchFamily="18" charset="0"/>
                                        <a:ea typeface="Times New Roman" panose="02020603050405020304" pitchFamily="18" charset="0"/>
                                      </a:rPr>
                                      <m:t>𝑧</m:t>
                                    </m:r>
                                    <m:r>
                                      <a:rPr lang="kk-KZ" i="1">
                                        <a:effectLst/>
                                        <a:latin typeface="Cambria Math" panose="02040503050406030204" pitchFamily="18" charset="0"/>
                                        <a:ea typeface="Times New Roman" panose="02020603050405020304" pitchFamily="18" charset="0"/>
                                      </a:rPr>
                                      <m:t>,</m:t>
                                    </m:r>
                                    <m:acc>
                                      <m:accPr>
                                        <m:chr m:val="̇"/>
                                        <m:ctrlPr>
                                          <a:rPr lang="ru-RU" i="1">
                                            <a:effectLst/>
                                            <a:latin typeface="Cambria Math" panose="02040503050406030204" pitchFamily="18" charset="0"/>
                                            <a:ea typeface="Times New Roman" panose="02020603050405020304" pitchFamily="18" charset="0"/>
                                          </a:rPr>
                                        </m:ctrlPr>
                                      </m:accPr>
                                      <m:e>
                                        <m:r>
                                          <a:rPr lang="kk-KZ" i="1">
                                            <a:effectLst/>
                                            <a:latin typeface="Cambria Math" panose="02040503050406030204" pitchFamily="18" charset="0"/>
                                            <a:ea typeface="Times New Roman" panose="02020603050405020304" pitchFamily="18" charset="0"/>
                                          </a:rPr>
                                          <m:t>𝑥</m:t>
                                        </m:r>
                                      </m:e>
                                    </m:acc>
                                    <m:r>
                                      <a:rPr lang="kk-KZ" i="1">
                                        <a:effectLst/>
                                        <a:latin typeface="Cambria Math" panose="02040503050406030204" pitchFamily="18" charset="0"/>
                                        <a:ea typeface="Times New Roman" panose="02020603050405020304" pitchFamily="18" charset="0"/>
                                      </a:rPr>
                                      <m:t>,</m:t>
                                    </m:r>
                                    <m:acc>
                                      <m:accPr>
                                        <m:chr m:val="̇"/>
                                        <m:ctrlPr>
                                          <a:rPr lang="ru-RU" i="1">
                                            <a:effectLst/>
                                            <a:latin typeface="Cambria Math" panose="02040503050406030204" pitchFamily="18" charset="0"/>
                                            <a:ea typeface="Times New Roman" panose="02020603050405020304" pitchFamily="18" charset="0"/>
                                          </a:rPr>
                                        </m:ctrlPr>
                                      </m:accPr>
                                      <m:e>
                                        <m:r>
                                          <a:rPr lang="kk-KZ" i="1">
                                            <a:effectLst/>
                                            <a:latin typeface="Cambria Math" panose="02040503050406030204" pitchFamily="18" charset="0"/>
                                            <a:ea typeface="Times New Roman" panose="02020603050405020304" pitchFamily="18" charset="0"/>
                                          </a:rPr>
                                          <m:t>𝑦</m:t>
                                        </m:r>
                                      </m:e>
                                    </m:acc>
                                    <m:r>
                                      <a:rPr lang="kk-KZ" i="1">
                                        <a:effectLst/>
                                        <a:latin typeface="Cambria Math" panose="02040503050406030204" pitchFamily="18" charset="0"/>
                                        <a:ea typeface="Times New Roman" panose="02020603050405020304" pitchFamily="18" charset="0"/>
                                      </a:rPr>
                                      <m:t>,</m:t>
                                    </m:r>
                                    <m:acc>
                                      <m:accPr>
                                        <m:chr m:val="̇"/>
                                        <m:ctrlPr>
                                          <a:rPr lang="ru-RU" i="1">
                                            <a:effectLst/>
                                            <a:latin typeface="Cambria Math" panose="02040503050406030204" pitchFamily="18" charset="0"/>
                                            <a:ea typeface="Times New Roman" panose="02020603050405020304" pitchFamily="18" charset="0"/>
                                          </a:rPr>
                                        </m:ctrlPr>
                                      </m:accPr>
                                      <m:e>
                                        <m:r>
                                          <a:rPr lang="kk-KZ" i="1">
                                            <a:effectLst/>
                                            <a:latin typeface="Cambria Math" panose="02040503050406030204" pitchFamily="18" charset="0"/>
                                            <a:ea typeface="Times New Roman" panose="02020603050405020304" pitchFamily="18" charset="0"/>
                                          </a:rPr>
                                          <m:t>𝑧</m:t>
                                        </m:r>
                                      </m:e>
                                    </m:acc>
                                  </m:e>
                                </m:d>
                              </m:e>
                            </m:nary>
                          </m:e>
                        </m:eqArr>
                      </m:e>
                    </m:d>
                  </m:oMath>
                </a14:m>
                <a:r>
                  <a:rPr lang="en-US" dirty="0">
                    <a:effectLst/>
                    <a:latin typeface="Times New Roman" panose="02020603050405020304" pitchFamily="18" charset="0"/>
                    <a:ea typeface="Times New Roman" panose="02020603050405020304" pitchFamily="18" charset="0"/>
                  </a:rPr>
                  <a:t>.	 (11.2)</a:t>
                </a:r>
                <a:endParaRPr lang="ru-RU" dirty="0">
                  <a:effectLst/>
                  <a:latin typeface="Times New Roman" panose="02020603050405020304" pitchFamily="18" charset="0"/>
                  <a:ea typeface="Times New Roman" panose="02020603050405020304" pitchFamily="18" charset="0"/>
                </a:endParaRPr>
              </a:p>
              <a:p>
                <a:pPr indent="288290" algn="just"/>
                <a:endParaRPr lang="ru-RU" sz="1200" dirty="0">
                  <a:effectLst/>
                  <a:latin typeface="Times New Roman" panose="02020603050405020304" pitchFamily="18" charset="0"/>
                  <a:ea typeface="Times New Roman" panose="02020603050405020304" pitchFamily="18" charset="0"/>
                </a:endParaRPr>
              </a:p>
              <a:p>
                <a:pPr indent="288290" algn="just"/>
                <a14:m>
                  <m:oMathPara xmlns:m="http://schemas.openxmlformats.org/officeDocument/2006/math">
                    <m:oMathParaPr>
                      <m:jc m:val="centerGroup"/>
                    </m:oMathParaPr>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effectLst/>
                              <a:latin typeface="Cambria Math" panose="02040503050406030204" pitchFamily="18" charset="0"/>
                              <a:ea typeface="Times New Roman" panose="02020603050405020304" pitchFamily="18" charset="0"/>
                            </a:rPr>
                            <m:t>𝐹</m:t>
                          </m:r>
                        </m:e>
                      </m:acc>
                      <m:r>
                        <a:rPr lang="kk-KZ" sz="2000" i="1">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effectLst/>
                              <a:latin typeface="Cambria Math" panose="02040503050406030204" pitchFamily="18" charset="0"/>
                              <a:ea typeface="Times New Roman" panose="02020603050405020304" pitchFamily="18" charset="0"/>
                            </a:rPr>
                            <m:t>𝐹</m:t>
                          </m:r>
                        </m:e>
                      </m:acc>
                      <m:r>
                        <a:rPr lang="kk-KZ" sz="2000" i="1">
                          <a:effectLst/>
                          <a:latin typeface="Cambria Math" panose="02040503050406030204" pitchFamily="18" charset="0"/>
                          <a:ea typeface="Times New Roman" panose="02020603050405020304" pitchFamily="18" charset="0"/>
                        </a:rPr>
                        <m:t>(</m:t>
                      </m:r>
                      <m:r>
                        <a:rPr lang="kk-KZ" sz="2000" i="1">
                          <a:effectLst/>
                          <a:latin typeface="Cambria Math" panose="02040503050406030204" pitchFamily="18" charset="0"/>
                          <a:ea typeface="Times New Roman" panose="02020603050405020304" pitchFamily="18" charset="0"/>
                        </a:rPr>
                        <m:t>𝑡</m:t>
                      </m:r>
                      <m:r>
                        <a:rPr lang="kk-KZ" sz="2000" i="1">
                          <a:effectLst/>
                          <a:latin typeface="Cambria Math" panose="02040503050406030204" pitchFamily="18" charset="0"/>
                          <a:ea typeface="Times New Roman" panose="02020603050405020304" pitchFamily="18" charset="0"/>
                        </a:rPr>
                        <m:t>, </m:t>
                      </m:r>
                      <m:acc>
                        <m:accPr>
                          <m:chr m:val="⃗"/>
                          <m:ctrlPr>
                            <a:rPr lang="ru-RU" sz="2000" i="1">
                              <a:effectLst/>
                              <a:latin typeface="Cambria Math" panose="02040503050406030204" pitchFamily="18" charset="0"/>
                              <a:ea typeface="Times New Roman" panose="02020603050405020304" pitchFamily="18" charset="0"/>
                            </a:rPr>
                          </m:ctrlPr>
                        </m:accPr>
                        <m:e>
                          <m:r>
                            <a:rPr lang="kk-KZ" sz="2000" i="1">
                              <a:effectLst/>
                              <a:latin typeface="Cambria Math" panose="02040503050406030204" pitchFamily="18" charset="0"/>
                              <a:ea typeface="Times New Roman" panose="02020603050405020304" pitchFamily="18" charset="0"/>
                            </a:rPr>
                            <m:t>𝑟</m:t>
                          </m:r>
                        </m:e>
                      </m:acc>
                      <m:r>
                        <a:rPr lang="kk-KZ" sz="2000" i="1">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effectLst/>
                              <a:latin typeface="Cambria Math" panose="02040503050406030204" pitchFamily="18" charset="0"/>
                              <a:ea typeface="Times New Roman" panose="02020603050405020304" pitchFamily="18" charset="0"/>
                            </a:rPr>
                            <m:t>𝑉</m:t>
                          </m:r>
                        </m:e>
                      </m:acc>
                      <m:r>
                        <a:rPr lang="kk-KZ" sz="2000" i="1">
                          <a:effectLst/>
                          <a:latin typeface="Cambria Math" panose="02040503050406030204" pitchFamily="18" charset="0"/>
                          <a:ea typeface="Times New Roman" panose="02020603050405020304" pitchFamily="18" charset="0"/>
                        </a:rPr>
                        <m:t>),</m:t>
                      </m:r>
                    </m:oMath>
                  </m:oMathPara>
                </a14:m>
                <a:endParaRPr lang="ru-RU" sz="1200" dirty="0">
                  <a:effectLst/>
                  <a:latin typeface="Times New Roman" panose="02020603050405020304" pitchFamily="18" charset="0"/>
                  <a:ea typeface="Times New Roman" panose="02020603050405020304" pitchFamily="18" charset="0"/>
                </a:endParaRPr>
              </a:p>
              <a:p>
                <a:pPr indent="288290" algn="just"/>
                <a:r>
                  <a:rPr lang="kk-KZ" sz="2000" dirty="0">
                    <a:effectLst/>
                    <a:latin typeface="Times New Roman" panose="02020603050405020304" pitchFamily="18" charset="0"/>
                    <a:ea typeface="Times New Roman" panose="02020603050405020304" pitchFamily="18" charset="0"/>
                  </a:rPr>
                  <a:t>немесе </a:t>
                </a:r>
                <a:endParaRPr lang="ru-RU" sz="1200" dirty="0">
                  <a:effectLst/>
                  <a:latin typeface="Times New Roman" panose="02020603050405020304" pitchFamily="18" charset="0"/>
                  <a:ea typeface="Times New Roman" panose="02020603050405020304" pitchFamily="18" charset="0"/>
                </a:endParaRPr>
              </a:p>
              <a:p>
                <a:pPr indent="288290" algn="ctr"/>
                <a14:m>
                  <m:oMathPara xmlns:m="http://schemas.openxmlformats.org/officeDocument/2006/math">
                    <m:oMathParaPr>
                      <m:jc m:val="centerGroup"/>
                    </m:oMathParaPr>
                    <m:oMath xmlns:m="http://schemas.openxmlformats.org/officeDocument/2006/math">
                      <m:r>
                        <a:rPr lang="kk-KZ" sz="2000" i="1" smtClean="0">
                          <a:effectLst/>
                          <a:latin typeface="Cambria Math" panose="02040503050406030204" pitchFamily="18" charset="0"/>
                          <a:ea typeface="Times New Roman" panose="02020603050405020304" pitchFamily="18" charset="0"/>
                        </a:rPr>
                        <m:t>𝐹</m:t>
                      </m:r>
                      <m:r>
                        <a:rPr lang="kk-KZ" sz="2000" i="1" smtClean="0">
                          <a:effectLst/>
                          <a:latin typeface="Cambria Math" panose="02040503050406030204" pitchFamily="18" charset="0"/>
                          <a:ea typeface="Times New Roman" panose="02020603050405020304" pitchFamily="18" charset="0"/>
                        </a:rPr>
                        <m:t>=</m:t>
                      </m:r>
                      <m:r>
                        <a:rPr lang="kk-KZ" sz="2000" i="1" smtClean="0">
                          <a:effectLst/>
                          <a:latin typeface="Cambria Math" panose="02040503050406030204" pitchFamily="18" charset="0"/>
                          <a:ea typeface="Times New Roman" panose="02020603050405020304" pitchFamily="18" charset="0"/>
                        </a:rPr>
                        <m:t>𝐹</m:t>
                      </m:r>
                      <m:r>
                        <a:rPr lang="kk-KZ" sz="2000" i="1" smtClean="0">
                          <a:effectLst/>
                          <a:latin typeface="Cambria Math" panose="02040503050406030204" pitchFamily="18" charset="0"/>
                          <a:ea typeface="Times New Roman" panose="02020603050405020304" pitchFamily="18" charset="0"/>
                        </a:rPr>
                        <m:t>(</m:t>
                      </m:r>
                      <m:r>
                        <a:rPr lang="kk-KZ" sz="2000" i="1" smtClean="0">
                          <a:effectLst/>
                          <a:latin typeface="Cambria Math" panose="02040503050406030204" pitchFamily="18" charset="0"/>
                          <a:ea typeface="Times New Roman" panose="02020603050405020304" pitchFamily="18" charset="0"/>
                        </a:rPr>
                        <m:t>𝑡</m:t>
                      </m:r>
                      <m:r>
                        <a:rPr lang="kk-KZ" sz="2000" i="1" smtClean="0">
                          <a:effectLst/>
                          <a:latin typeface="Cambria Math" panose="02040503050406030204" pitchFamily="18" charset="0"/>
                          <a:ea typeface="Times New Roman" panose="02020603050405020304" pitchFamily="18" charset="0"/>
                        </a:rPr>
                        <m:t>;</m:t>
                      </m:r>
                      <m:r>
                        <a:rPr lang="kk-KZ" sz="2000" i="1" smtClean="0">
                          <a:effectLst/>
                          <a:latin typeface="Cambria Math" panose="02040503050406030204" pitchFamily="18" charset="0"/>
                          <a:ea typeface="Times New Roman" panose="02020603050405020304" pitchFamily="18" charset="0"/>
                        </a:rPr>
                        <m:t>𝑥</m:t>
                      </m:r>
                      <m:r>
                        <a:rPr lang="kk-KZ" sz="2000" i="1" smtClean="0">
                          <a:effectLst/>
                          <a:latin typeface="Cambria Math" panose="02040503050406030204" pitchFamily="18" charset="0"/>
                          <a:ea typeface="Times New Roman" panose="02020603050405020304" pitchFamily="18" charset="0"/>
                        </a:rPr>
                        <m:t>, </m:t>
                      </m:r>
                      <m:r>
                        <a:rPr lang="kk-KZ" sz="2000" i="1" smtClean="0">
                          <a:effectLst/>
                          <a:latin typeface="Cambria Math" panose="02040503050406030204" pitchFamily="18" charset="0"/>
                          <a:ea typeface="Times New Roman" panose="02020603050405020304" pitchFamily="18" charset="0"/>
                        </a:rPr>
                        <m:t>𝑦</m:t>
                      </m:r>
                      <m:r>
                        <a:rPr lang="kk-KZ" sz="2000" i="1" smtClean="0">
                          <a:effectLst/>
                          <a:latin typeface="Cambria Math" panose="02040503050406030204" pitchFamily="18" charset="0"/>
                          <a:ea typeface="Times New Roman" panose="02020603050405020304" pitchFamily="18" charset="0"/>
                        </a:rPr>
                        <m:t>,</m:t>
                      </m:r>
                      <m:r>
                        <a:rPr lang="kk-KZ" sz="2000" i="1" smtClean="0">
                          <a:effectLst/>
                          <a:latin typeface="Cambria Math" panose="02040503050406030204" pitchFamily="18" charset="0"/>
                          <a:ea typeface="Times New Roman" panose="02020603050405020304" pitchFamily="18" charset="0"/>
                        </a:rPr>
                        <m:t>𝑧</m:t>
                      </m:r>
                      <m:r>
                        <a:rPr lang="kk-KZ" sz="2000" i="1" smtClean="0">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effectLst/>
                              <a:latin typeface="Cambria Math" panose="02040503050406030204" pitchFamily="18" charset="0"/>
                              <a:ea typeface="Times New Roman" panose="02020603050405020304" pitchFamily="18" charset="0"/>
                            </a:rPr>
                            <m:t>𝑥</m:t>
                          </m:r>
                        </m:e>
                      </m:acc>
                      <m:r>
                        <a:rPr lang="kk-KZ" sz="2000" i="1">
                          <a:effectLst/>
                          <a:latin typeface="Cambria Math" panose="02040503050406030204" pitchFamily="18" charset="0"/>
                          <a:ea typeface="Times New Roman" panose="02020603050405020304" pitchFamily="18" charset="0"/>
                        </a:rPr>
                        <m:t>, </m:t>
                      </m:r>
                      <m:acc>
                        <m:accPr>
                          <m:chr m:val="̇"/>
                          <m:ctrlPr>
                            <a:rPr lang="ru-RU" sz="2000" i="1">
                              <a:effectLst/>
                              <a:latin typeface="Cambria Math" panose="02040503050406030204" pitchFamily="18" charset="0"/>
                              <a:ea typeface="Times New Roman" panose="02020603050405020304" pitchFamily="18" charset="0"/>
                            </a:rPr>
                          </m:ctrlPr>
                        </m:accPr>
                        <m:e>
                          <m:r>
                            <a:rPr lang="kk-KZ" sz="2000" i="1">
                              <a:effectLst/>
                              <a:latin typeface="Cambria Math" panose="02040503050406030204" pitchFamily="18" charset="0"/>
                              <a:ea typeface="Times New Roman" panose="02020603050405020304" pitchFamily="18" charset="0"/>
                            </a:rPr>
                            <m:t>𝑦</m:t>
                          </m:r>
                        </m:e>
                      </m:acc>
                      <m:r>
                        <a:rPr lang="kk-KZ" sz="2000" i="1">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effectLst/>
                              <a:latin typeface="Cambria Math" panose="02040503050406030204" pitchFamily="18" charset="0"/>
                              <a:ea typeface="Times New Roman" panose="02020603050405020304" pitchFamily="18" charset="0"/>
                            </a:rPr>
                            <m:t>𝑧</m:t>
                          </m:r>
                        </m:e>
                      </m:acc>
                      <m:r>
                        <a:rPr lang="kk-KZ" sz="2000" i="1">
                          <a:effectLst/>
                          <a:latin typeface="Cambria Math" panose="02040503050406030204" pitchFamily="18" charset="0"/>
                          <a:ea typeface="Times New Roman" panose="02020603050405020304" pitchFamily="18" charset="0"/>
                        </a:rPr>
                        <m:t>).</m:t>
                      </m:r>
                    </m:oMath>
                  </m:oMathPara>
                </a14:m>
                <a:endParaRPr lang="ru-RU" sz="1200" dirty="0">
                  <a:effectLst/>
                  <a:latin typeface="Times New Roman" panose="02020603050405020304" pitchFamily="18" charset="0"/>
                  <a:ea typeface="Times New Roman" panose="02020603050405020304" pitchFamily="18" charset="0"/>
                </a:endParaRPr>
              </a:p>
            </p:txBody>
          </p:sp>
        </mc:Choice>
        <mc:Fallback>
          <p:sp>
            <p:nvSpPr>
              <p:cNvPr id="3" name="TextBox 2">
                <a:extLst>
                  <a:ext uri="{FF2B5EF4-FFF2-40B4-BE49-F238E27FC236}">
                    <a16:creationId xmlns:a16="http://schemas.microsoft.com/office/drawing/2014/main" id="{99FDCB79-2AFF-4536-814C-612AEDCC8C70}"/>
                  </a:ext>
                </a:extLst>
              </p:cNvPr>
              <p:cNvSpPr txBox="1">
                <a:spLocks noRot="1" noChangeAspect="1" noMove="1" noResize="1" noEditPoints="1" noAdjustHandles="1" noChangeArrowheads="1" noChangeShapeType="1" noTextEdit="1"/>
              </p:cNvSpPr>
              <p:nvPr/>
            </p:nvSpPr>
            <p:spPr>
              <a:xfrm>
                <a:off x="1115616" y="620688"/>
                <a:ext cx="7344816" cy="5358711"/>
              </a:xfrm>
              <a:prstGeom prst="rect">
                <a:avLst/>
              </a:prstGeom>
              <a:blipFill>
                <a:blip r:embed="rId2"/>
                <a:stretch>
                  <a:fillRect l="-830" t="-683" r="-4481" b="-341"/>
                </a:stretch>
              </a:blipFill>
            </p:spPr>
            <p:txBody>
              <a:bodyPr/>
              <a:lstStyle/>
              <a:p>
                <a:r>
                  <a:rPr lang="ru-RU">
                    <a:noFill/>
                  </a:rPr>
                  <a:t> </a:t>
                </a:r>
              </a:p>
            </p:txBody>
          </p:sp>
        </mc:Fallback>
      </mc:AlternateContent>
    </p:spTree>
    <p:extLst>
      <p:ext uri="{BB962C8B-B14F-4D97-AF65-F5344CB8AC3E}">
        <p14:creationId xmlns:p14="http://schemas.microsoft.com/office/powerpoint/2010/main" val="1372111925"/>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1416E115-4DF0-4D9C-A19F-3FA75004FFA1}"/>
                  </a:ext>
                </a:extLst>
              </p:cNvPr>
              <p:cNvSpPr txBox="1"/>
              <p:nvPr/>
            </p:nvSpPr>
            <p:spPr>
              <a:xfrm>
                <a:off x="683568" y="290672"/>
                <a:ext cx="8064896" cy="6276655"/>
              </a:xfrm>
              <a:prstGeom prst="rect">
                <a:avLst/>
              </a:prstGeom>
              <a:noFill/>
            </p:spPr>
            <p:txBody>
              <a:bodyPr wrap="square">
                <a:spAutoFit/>
              </a:bodyPr>
              <a:lstStyle/>
              <a:p>
                <a:pPr indent="288290" algn="just"/>
                <a:r>
                  <a:rPr lang="en-US" sz="2000" dirty="0" err="1">
                    <a:effectLst/>
                    <a:latin typeface="Constantia" panose="02030602050306030303" pitchFamily="18" charset="0"/>
                    <a:ea typeface="Times New Roman" panose="02020603050405020304" pitchFamily="18" charset="0"/>
                  </a:rPr>
                  <a:t>Енді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нүкте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динамикасының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негізгі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теңдеуін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табиғи</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үшжақтықтың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өстеріне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проекциялайық</a:t>
                </a:r>
                <a:r>
                  <a:rPr lang="en-US" sz="2000" dirty="0">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r"/>
                <a14:m>
                  <m:oMathPara xmlns:m="http://schemas.openxmlformats.org/officeDocument/2006/math">
                    <m:oMathParaPr>
                      <m:jc m:val="centerGroup"/>
                    </m:oMathParaPr>
                    <m:oMath xmlns:m="http://schemas.openxmlformats.org/officeDocument/2006/math">
                      <m:r>
                        <a:rPr lang="kk-KZ" sz="2000" i="1">
                          <a:effectLst/>
                          <a:latin typeface="Cambria Math" panose="02040503050406030204" pitchFamily="18" charset="0"/>
                          <a:ea typeface="Times New Roman" panose="02020603050405020304" pitchFamily="18" charset="0"/>
                        </a:rPr>
                        <m:t>𝑚</m:t>
                      </m:r>
                      <m:sSub>
                        <m:sSubPr>
                          <m:ctrlPr>
                            <a:rPr lang="ru-RU" sz="2000" i="1">
                              <a:effectLst/>
                              <a:latin typeface="Cambria Math" panose="02040503050406030204" pitchFamily="18" charset="0"/>
                              <a:ea typeface="Times New Roman" panose="02020603050405020304" pitchFamily="18" charset="0"/>
                            </a:rPr>
                          </m:ctrlPr>
                        </m:sSubPr>
                        <m:e>
                          <m:r>
                            <a:rPr lang="kk-KZ" sz="2000" i="1">
                              <a:effectLst/>
                              <a:latin typeface="Cambria Math" panose="02040503050406030204" pitchFamily="18" charset="0"/>
                              <a:ea typeface="Times New Roman" panose="02020603050405020304" pitchFamily="18" charset="0"/>
                            </a:rPr>
                            <m:t>𝑎</m:t>
                          </m:r>
                        </m:e>
                        <m:sub>
                          <m:r>
                            <a:rPr lang="kk-KZ" sz="2000" i="1">
                              <a:effectLst/>
                              <a:latin typeface="Cambria Math" panose="02040503050406030204" pitchFamily="18" charset="0"/>
                              <a:ea typeface="Times New Roman" panose="02020603050405020304" pitchFamily="18" charset="0"/>
                            </a:rPr>
                            <m:t>𝜏</m:t>
                          </m:r>
                        </m:sub>
                      </m:sSub>
                      <m:r>
                        <a:rPr lang="kk-KZ" sz="2000" i="1">
                          <a:effectLst/>
                          <a:latin typeface="Cambria Math" panose="02040503050406030204" pitchFamily="18" charset="0"/>
                          <a:ea typeface="Times New Roman" panose="02020603050405020304" pitchFamily="18" charset="0"/>
                        </a:rPr>
                        <m:t>=</m:t>
                      </m:r>
                      <m:nary>
                        <m:naryPr>
                          <m:chr m:val="∑"/>
                          <m:limLoc m:val="undOvr"/>
                          <m:ctrlPr>
                            <a:rPr lang="ru-RU" sz="2000" i="1">
                              <a:effectLst/>
                              <a:latin typeface="Cambria Math" panose="02040503050406030204" pitchFamily="18" charset="0"/>
                              <a:ea typeface="Times New Roman" panose="02020603050405020304" pitchFamily="18" charset="0"/>
                            </a:rPr>
                          </m:ctrlPr>
                        </m:naryPr>
                        <m:sub>
                          <m:r>
                            <a:rPr lang="kk-KZ" sz="2000" i="1">
                              <a:effectLst/>
                              <a:latin typeface="Cambria Math" panose="02040503050406030204" pitchFamily="18" charset="0"/>
                              <a:ea typeface="Times New Roman" panose="02020603050405020304" pitchFamily="18" charset="0"/>
                            </a:rPr>
                            <m:t>𝑘</m:t>
                          </m:r>
                          <m:r>
                            <a:rPr lang="kk-KZ" sz="2000" i="1">
                              <a:effectLst/>
                              <a:latin typeface="Cambria Math" panose="02040503050406030204" pitchFamily="18" charset="0"/>
                              <a:ea typeface="Times New Roman" panose="02020603050405020304" pitchFamily="18" charset="0"/>
                            </a:rPr>
                            <m:t>=1</m:t>
                          </m:r>
                        </m:sub>
                        <m:sup>
                          <m:r>
                            <a:rPr lang="kk-KZ" sz="2000" i="1">
                              <a:effectLst/>
                              <a:latin typeface="Cambria Math" panose="02040503050406030204" pitchFamily="18" charset="0"/>
                              <a:ea typeface="Times New Roman" panose="02020603050405020304" pitchFamily="18" charset="0"/>
                            </a:rPr>
                            <m:t>𝑛</m:t>
                          </m:r>
                        </m:sup>
                        <m:e>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kk-KZ" sz="2000" i="1">
                                      <a:effectLst/>
                                      <a:latin typeface="Cambria Math" panose="02040503050406030204" pitchFamily="18" charset="0"/>
                                      <a:ea typeface="Times New Roman" panose="02020603050405020304" pitchFamily="18" charset="0"/>
                                    </a:rPr>
                                    <m:t>𝐹</m:t>
                                  </m:r>
                                </m:e>
                              </m:acc>
                            </m:e>
                            <m:sub>
                              <m:r>
                                <a:rPr lang="kk-KZ" sz="2000" i="1">
                                  <a:effectLst/>
                                  <a:latin typeface="Cambria Math" panose="02040503050406030204" pitchFamily="18" charset="0"/>
                                  <a:ea typeface="Times New Roman" panose="02020603050405020304" pitchFamily="18" charset="0"/>
                                </a:rPr>
                                <m:t>𝑘</m:t>
                              </m:r>
                              <m:r>
                                <a:rPr lang="kk-KZ" sz="2000" i="1">
                                  <a:effectLst/>
                                  <a:latin typeface="Cambria Math" panose="02040503050406030204" pitchFamily="18" charset="0"/>
                                  <a:ea typeface="Times New Roman" panose="02020603050405020304" pitchFamily="18" charset="0"/>
                                </a:rPr>
                                <m:t>𝜏</m:t>
                              </m:r>
                            </m:sub>
                          </m:sSub>
                        </m:e>
                      </m:nary>
                      <m:r>
                        <a:rPr lang="kk-KZ" sz="2000" i="1">
                          <a:effectLst/>
                          <a:latin typeface="Cambria Math" panose="02040503050406030204" pitchFamily="18" charset="0"/>
                          <a:ea typeface="Times New Roman" panose="02020603050405020304" pitchFamily="18" charset="0"/>
                        </a:rPr>
                        <m:t>, </m:t>
                      </m:r>
                      <m:r>
                        <a:rPr lang="kk-KZ" sz="2000" i="1">
                          <a:effectLst/>
                          <a:latin typeface="Cambria Math" panose="02040503050406030204" pitchFamily="18" charset="0"/>
                          <a:ea typeface="Times New Roman" panose="02020603050405020304" pitchFamily="18" charset="0"/>
                        </a:rPr>
                        <m:t>𝑚</m:t>
                      </m:r>
                      <m:sSub>
                        <m:sSubPr>
                          <m:ctrlPr>
                            <a:rPr lang="ru-RU" sz="2000" i="1">
                              <a:effectLst/>
                              <a:latin typeface="Cambria Math" panose="02040503050406030204" pitchFamily="18" charset="0"/>
                              <a:ea typeface="Times New Roman" panose="02020603050405020304" pitchFamily="18" charset="0"/>
                            </a:rPr>
                          </m:ctrlPr>
                        </m:sSubPr>
                        <m:e>
                          <m:r>
                            <a:rPr lang="kk-KZ" sz="2000" i="1">
                              <a:effectLst/>
                              <a:latin typeface="Cambria Math" panose="02040503050406030204" pitchFamily="18" charset="0"/>
                              <a:ea typeface="Times New Roman" panose="02020603050405020304" pitchFamily="18" charset="0"/>
                            </a:rPr>
                            <m:t>𝑎</m:t>
                          </m:r>
                        </m:e>
                        <m:sub>
                          <m:r>
                            <a:rPr lang="kk-KZ" sz="2000" i="1">
                              <a:effectLst/>
                              <a:latin typeface="Cambria Math" panose="02040503050406030204" pitchFamily="18" charset="0"/>
                              <a:ea typeface="Times New Roman" panose="02020603050405020304" pitchFamily="18" charset="0"/>
                            </a:rPr>
                            <m:t>𝑛</m:t>
                          </m:r>
                        </m:sub>
                      </m:sSub>
                      <m:r>
                        <a:rPr lang="kk-KZ" sz="2000" i="1">
                          <a:effectLst/>
                          <a:latin typeface="Cambria Math" panose="02040503050406030204" pitchFamily="18" charset="0"/>
                          <a:ea typeface="Times New Roman" panose="02020603050405020304" pitchFamily="18" charset="0"/>
                        </a:rPr>
                        <m:t>=</m:t>
                      </m:r>
                      <m:nary>
                        <m:naryPr>
                          <m:chr m:val="∑"/>
                          <m:limLoc m:val="undOvr"/>
                          <m:ctrlPr>
                            <a:rPr lang="ru-RU" sz="2000" i="1">
                              <a:effectLst/>
                              <a:latin typeface="Cambria Math" panose="02040503050406030204" pitchFamily="18" charset="0"/>
                              <a:ea typeface="Times New Roman" panose="02020603050405020304" pitchFamily="18" charset="0"/>
                            </a:rPr>
                          </m:ctrlPr>
                        </m:naryPr>
                        <m:sub>
                          <m:r>
                            <a:rPr lang="kk-KZ" sz="2000" i="1">
                              <a:effectLst/>
                              <a:latin typeface="Cambria Math" panose="02040503050406030204" pitchFamily="18" charset="0"/>
                              <a:ea typeface="Times New Roman" panose="02020603050405020304" pitchFamily="18" charset="0"/>
                            </a:rPr>
                            <m:t>𝑘</m:t>
                          </m:r>
                          <m:r>
                            <a:rPr lang="kk-KZ" sz="2000" i="1">
                              <a:effectLst/>
                              <a:latin typeface="Cambria Math" panose="02040503050406030204" pitchFamily="18" charset="0"/>
                              <a:ea typeface="Times New Roman" panose="02020603050405020304" pitchFamily="18" charset="0"/>
                            </a:rPr>
                            <m:t>=1</m:t>
                          </m:r>
                        </m:sub>
                        <m:sup>
                          <m:r>
                            <a:rPr lang="kk-KZ" sz="2000" i="1">
                              <a:effectLst/>
                              <a:latin typeface="Cambria Math" panose="02040503050406030204" pitchFamily="18" charset="0"/>
                              <a:ea typeface="Times New Roman" panose="02020603050405020304" pitchFamily="18" charset="0"/>
                            </a:rPr>
                            <m:t>𝑛</m:t>
                          </m:r>
                        </m:sup>
                        <m:e>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kk-KZ" sz="2000" i="1">
                                      <a:effectLst/>
                                      <a:latin typeface="Cambria Math" panose="02040503050406030204" pitchFamily="18" charset="0"/>
                                      <a:ea typeface="Times New Roman" panose="02020603050405020304" pitchFamily="18" charset="0"/>
                                    </a:rPr>
                                    <m:t>𝐹</m:t>
                                  </m:r>
                                </m:e>
                              </m:acc>
                            </m:e>
                            <m:sub>
                              <m:r>
                                <a:rPr lang="kk-KZ" sz="2000" i="1">
                                  <a:effectLst/>
                                  <a:latin typeface="Cambria Math" panose="02040503050406030204" pitchFamily="18" charset="0"/>
                                  <a:ea typeface="Times New Roman" panose="02020603050405020304" pitchFamily="18" charset="0"/>
                                </a:rPr>
                                <m:t>𝑘𝑛</m:t>
                              </m:r>
                            </m:sub>
                          </m:sSub>
                        </m:e>
                      </m:nary>
                      <m:r>
                        <a:rPr lang="kk-KZ" sz="2000" i="1">
                          <a:effectLst/>
                          <a:latin typeface="Cambria Math" panose="02040503050406030204" pitchFamily="18" charset="0"/>
                          <a:ea typeface="Times New Roman" panose="02020603050405020304" pitchFamily="18" charset="0"/>
                        </a:rPr>
                        <m:t>,   </m:t>
                      </m:r>
                      <m:r>
                        <a:rPr lang="kk-KZ" sz="2000" i="1">
                          <a:effectLst/>
                          <a:latin typeface="Cambria Math" panose="02040503050406030204" pitchFamily="18" charset="0"/>
                          <a:ea typeface="Times New Roman" panose="02020603050405020304" pitchFamily="18" charset="0"/>
                        </a:rPr>
                        <m:t>𝑚</m:t>
                      </m:r>
                      <m:sSub>
                        <m:sSubPr>
                          <m:ctrlPr>
                            <a:rPr lang="ru-RU" sz="2000" i="1">
                              <a:effectLst/>
                              <a:latin typeface="Cambria Math" panose="02040503050406030204" pitchFamily="18" charset="0"/>
                              <a:ea typeface="Times New Roman" panose="02020603050405020304" pitchFamily="18" charset="0"/>
                            </a:rPr>
                          </m:ctrlPr>
                        </m:sSubPr>
                        <m:e>
                          <m:r>
                            <a:rPr lang="kk-KZ" sz="2000" i="1">
                              <a:effectLst/>
                              <a:latin typeface="Cambria Math" panose="02040503050406030204" pitchFamily="18" charset="0"/>
                              <a:ea typeface="Times New Roman" panose="02020603050405020304" pitchFamily="18" charset="0"/>
                            </a:rPr>
                            <m:t>𝑎</m:t>
                          </m:r>
                        </m:e>
                        <m:sub>
                          <m:r>
                            <a:rPr lang="kk-KZ" sz="2000" i="1">
                              <a:effectLst/>
                              <a:latin typeface="Cambria Math" panose="02040503050406030204" pitchFamily="18" charset="0"/>
                              <a:ea typeface="Times New Roman" panose="02020603050405020304" pitchFamily="18" charset="0"/>
                            </a:rPr>
                            <m:t>𝑏</m:t>
                          </m:r>
                        </m:sub>
                      </m:sSub>
                      <m:r>
                        <a:rPr lang="kk-KZ" sz="2000" i="1">
                          <a:effectLst/>
                          <a:latin typeface="Cambria Math" panose="02040503050406030204" pitchFamily="18" charset="0"/>
                          <a:ea typeface="Times New Roman" panose="02020603050405020304" pitchFamily="18" charset="0"/>
                        </a:rPr>
                        <m:t>=</m:t>
                      </m:r>
                      <m:nary>
                        <m:naryPr>
                          <m:chr m:val="∑"/>
                          <m:limLoc m:val="undOvr"/>
                          <m:ctrlPr>
                            <a:rPr lang="ru-RU" sz="2000" i="1">
                              <a:effectLst/>
                              <a:latin typeface="Cambria Math" panose="02040503050406030204" pitchFamily="18" charset="0"/>
                              <a:ea typeface="Times New Roman" panose="02020603050405020304" pitchFamily="18" charset="0"/>
                            </a:rPr>
                          </m:ctrlPr>
                        </m:naryPr>
                        <m:sub>
                          <m:r>
                            <a:rPr lang="kk-KZ" sz="2000" i="1">
                              <a:effectLst/>
                              <a:latin typeface="Cambria Math" panose="02040503050406030204" pitchFamily="18" charset="0"/>
                              <a:ea typeface="Times New Roman" panose="02020603050405020304" pitchFamily="18" charset="0"/>
                            </a:rPr>
                            <m:t>𝑘</m:t>
                          </m:r>
                          <m:r>
                            <a:rPr lang="kk-KZ" sz="2000" i="1">
                              <a:effectLst/>
                              <a:latin typeface="Cambria Math" panose="02040503050406030204" pitchFamily="18" charset="0"/>
                              <a:ea typeface="Times New Roman" panose="02020603050405020304" pitchFamily="18" charset="0"/>
                            </a:rPr>
                            <m:t>=1</m:t>
                          </m:r>
                        </m:sub>
                        <m:sup>
                          <m:r>
                            <a:rPr lang="kk-KZ" sz="2000" i="1">
                              <a:effectLst/>
                              <a:latin typeface="Cambria Math" panose="02040503050406030204" pitchFamily="18" charset="0"/>
                              <a:ea typeface="Times New Roman" panose="02020603050405020304" pitchFamily="18" charset="0"/>
                            </a:rPr>
                            <m:t>𝑛</m:t>
                          </m:r>
                        </m:sup>
                        <m:e>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kk-KZ" sz="2000" i="1">
                                      <a:effectLst/>
                                      <a:latin typeface="Cambria Math" panose="02040503050406030204" pitchFamily="18" charset="0"/>
                                      <a:ea typeface="Times New Roman" panose="02020603050405020304" pitchFamily="18" charset="0"/>
                                    </a:rPr>
                                    <m:t>𝐹</m:t>
                                  </m:r>
                                </m:e>
                              </m:acc>
                            </m:e>
                            <m:sub>
                              <m:r>
                                <a:rPr lang="kk-KZ" sz="2000" i="1">
                                  <a:effectLst/>
                                  <a:latin typeface="Cambria Math" panose="02040503050406030204" pitchFamily="18" charset="0"/>
                                  <a:ea typeface="Times New Roman" panose="02020603050405020304" pitchFamily="18" charset="0"/>
                                </a:rPr>
                                <m:t>𝑘𝑏</m:t>
                              </m:r>
                            </m:sub>
                          </m:sSub>
                        </m:e>
                      </m:nary>
                      <m:r>
                        <a:rPr lang="kk-KZ" sz="2000" i="1">
                          <a:effectLst/>
                          <a:latin typeface="Cambria Math" panose="02040503050406030204" pitchFamily="18" charset="0"/>
                          <a:ea typeface="Times New Roman" panose="02020603050405020304" pitchFamily="18" charset="0"/>
                        </a:rPr>
                        <m:t>,  </m:t>
                      </m:r>
                    </m:oMath>
                  </m:oMathPara>
                </a14:m>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err="1">
                    <a:effectLst/>
                    <a:latin typeface="Constantia" panose="02030602050306030303" pitchFamily="18" charset="0"/>
                    <a:ea typeface="Times New Roman" panose="02020603050405020304" pitchFamily="18" charset="0"/>
                  </a:rPr>
                  <a:t>Егер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жанама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үдеудің</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r>
                          <a:rPr lang="kk-KZ" sz="2000" i="1">
                            <a:effectLst/>
                            <a:latin typeface="Cambria Math" panose="02040503050406030204" pitchFamily="18" charset="0"/>
                            <a:ea typeface="Times New Roman" panose="02020603050405020304" pitchFamily="18" charset="0"/>
                          </a:rPr>
                          <m:t>𝑎</m:t>
                        </m:r>
                      </m:e>
                      <m:sub>
                        <m:r>
                          <a:rPr lang="kk-KZ" sz="2000" i="1">
                            <a:effectLst/>
                            <a:latin typeface="Cambria Math" panose="02040503050406030204" pitchFamily="18" charset="0"/>
                            <a:ea typeface="Times New Roman" panose="02020603050405020304" pitchFamily="18" charset="0"/>
                          </a:rPr>
                          <m:t>𝜏</m:t>
                        </m:r>
                      </m:sub>
                    </m:sSub>
                    <m:r>
                      <a:rPr lang="kk-KZ" sz="2000" i="1">
                        <a:effectLst/>
                        <a:latin typeface="Cambria Math" panose="02040503050406030204" pitchFamily="18" charset="0"/>
                        <a:ea typeface="Times New Roman" panose="02020603050405020304" pitchFamily="18" charset="0"/>
                      </a:rPr>
                      <m:t>=</m:t>
                    </m:r>
                    <m:f>
                      <m:fPr>
                        <m:ctrlPr>
                          <a:rPr lang="ru-RU" sz="2000" i="1">
                            <a:effectLst/>
                            <a:latin typeface="Cambria Math" panose="02040503050406030204" pitchFamily="18" charset="0"/>
                            <a:ea typeface="Times New Roman" panose="02020603050405020304" pitchFamily="18" charset="0"/>
                          </a:rPr>
                        </m:ctrlPr>
                      </m:fPr>
                      <m:num>
                        <m:r>
                          <a:rPr lang="kk-KZ" sz="2000" i="1">
                            <a:effectLst/>
                            <a:latin typeface="Cambria Math" panose="02040503050406030204" pitchFamily="18" charset="0"/>
                            <a:ea typeface="Times New Roman" panose="02020603050405020304" pitchFamily="18" charset="0"/>
                          </a:rPr>
                          <m:t>𝑑𝑉</m:t>
                        </m:r>
                      </m:num>
                      <m:den>
                        <m:r>
                          <a:rPr lang="kk-KZ" sz="2000" i="1">
                            <a:effectLst/>
                            <a:latin typeface="Cambria Math" panose="02040503050406030204" pitchFamily="18" charset="0"/>
                            <a:ea typeface="Times New Roman" panose="02020603050405020304" pitchFamily="18" charset="0"/>
                          </a:rPr>
                          <m:t>𝑑𝑡</m:t>
                        </m:r>
                      </m:den>
                    </m:f>
                    <m:r>
                      <a:rPr lang="kk-KZ" sz="2000" i="1">
                        <a:effectLst/>
                        <a:latin typeface="Cambria Math" panose="02040503050406030204" pitchFamily="18" charset="0"/>
                        <a:ea typeface="Times New Roman" panose="02020603050405020304" pitchFamily="18" charset="0"/>
                      </a:rPr>
                      <m:t>=</m:t>
                    </m:r>
                    <m:f>
                      <m:fPr>
                        <m:ctrlPr>
                          <a:rPr lang="ru-RU" sz="2000" i="1">
                            <a:effectLst/>
                            <a:latin typeface="Cambria Math" panose="02040503050406030204" pitchFamily="18" charset="0"/>
                            <a:ea typeface="Times New Roman" panose="02020603050405020304" pitchFamily="18" charset="0"/>
                          </a:rPr>
                        </m:ctrlPr>
                      </m:fPr>
                      <m:num>
                        <m:sSup>
                          <m:sSupPr>
                            <m:ctrlPr>
                              <a:rPr lang="ru-RU" sz="2000" i="1">
                                <a:effectLst/>
                                <a:latin typeface="Cambria Math" panose="02040503050406030204" pitchFamily="18" charset="0"/>
                                <a:ea typeface="Times New Roman" panose="02020603050405020304" pitchFamily="18" charset="0"/>
                              </a:rPr>
                            </m:ctrlPr>
                          </m:sSupPr>
                          <m:e>
                            <m:r>
                              <a:rPr lang="kk-KZ" sz="2000" i="1">
                                <a:effectLst/>
                                <a:latin typeface="Cambria Math" panose="02040503050406030204" pitchFamily="18" charset="0"/>
                                <a:ea typeface="Times New Roman" panose="02020603050405020304" pitchFamily="18" charset="0"/>
                              </a:rPr>
                              <m:t>𝑑</m:t>
                            </m:r>
                          </m:e>
                          <m:sup>
                            <m:r>
                              <a:rPr lang="kk-KZ" sz="2000" i="1">
                                <a:effectLst/>
                                <a:latin typeface="Cambria Math" panose="02040503050406030204" pitchFamily="18" charset="0"/>
                                <a:ea typeface="Times New Roman" panose="02020603050405020304" pitchFamily="18" charset="0"/>
                              </a:rPr>
                              <m:t>2</m:t>
                            </m:r>
                          </m:sup>
                        </m:sSup>
                        <m:r>
                          <a:rPr lang="kk-KZ" sz="2000" i="1">
                            <a:effectLst/>
                            <a:latin typeface="Cambria Math" panose="02040503050406030204" pitchFamily="18" charset="0"/>
                            <a:ea typeface="Times New Roman" panose="02020603050405020304" pitchFamily="18" charset="0"/>
                          </a:rPr>
                          <m:t>𝜎</m:t>
                        </m:r>
                      </m:num>
                      <m:den>
                        <m:r>
                          <a:rPr lang="kk-KZ" sz="2000" i="1">
                            <a:effectLst/>
                            <a:latin typeface="Cambria Math" panose="02040503050406030204" pitchFamily="18" charset="0"/>
                            <a:ea typeface="Times New Roman" panose="02020603050405020304" pitchFamily="18" charset="0"/>
                          </a:rPr>
                          <m:t>𝑑</m:t>
                        </m:r>
                        <m:sSup>
                          <m:sSupPr>
                            <m:ctrlPr>
                              <a:rPr lang="ru-RU" sz="2000" i="1">
                                <a:effectLst/>
                                <a:latin typeface="Cambria Math" panose="02040503050406030204" pitchFamily="18" charset="0"/>
                                <a:ea typeface="Times New Roman" panose="02020603050405020304" pitchFamily="18" charset="0"/>
                              </a:rPr>
                            </m:ctrlPr>
                          </m:sSupPr>
                          <m:e>
                            <m:r>
                              <a:rPr lang="kk-KZ" sz="2000" i="1">
                                <a:effectLst/>
                                <a:latin typeface="Cambria Math" panose="02040503050406030204" pitchFamily="18" charset="0"/>
                                <a:ea typeface="Times New Roman" panose="02020603050405020304" pitchFamily="18" charset="0"/>
                              </a:rPr>
                              <m:t>𝑡</m:t>
                            </m:r>
                          </m:e>
                          <m:sup>
                            <m:r>
                              <a:rPr lang="kk-KZ" sz="2000" i="1">
                                <a:effectLst/>
                                <a:latin typeface="Cambria Math" panose="02040503050406030204" pitchFamily="18" charset="0"/>
                                <a:ea typeface="Times New Roman" panose="02020603050405020304" pitchFamily="18" charset="0"/>
                              </a:rPr>
                              <m:t>2</m:t>
                            </m:r>
                          </m:sup>
                        </m:sSup>
                      </m:den>
                    </m:f>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нормаль</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үдеудің</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r>
                          <a:rPr lang="kk-KZ" sz="2000" i="1">
                            <a:effectLst/>
                            <a:latin typeface="Cambria Math" panose="02040503050406030204" pitchFamily="18" charset="0"/>
                            <a:ea typeface="Times New Roman" panose="02020603050405020304" pitchFamily="18" charset="0"/>
                          </a:rPr>
                          <m:t>𝑎</m:t>
                        </m:r>
                      </m:e>
                      <m:sub>
                        <m:r>
                          <a:rPr lang="kk-KZ" sz="2000" i="1">
                            <a:effectLst/>
                            <a:latin typeface="Cambria Math" panose="02040503050406030204" pitchFamily="18" charset="0"/>
                            <a:ea typeface="Times New Roman" panose="02020603050405020304" pitchFamily="18" charset="0"/>
                          </a:rPr>
                          <m:t>𝑛</m:t>
                        </m:r>
                      </m:sub>
                    </m:sSub>
                    <m:r>
                      <a:rPr lang="kk-KZ" sz="2000" i="1">
                        <a:effectLst/>
                        <a:latin typeface="Cambria Math" panose="02040503050406030204" pitchFamily="18" charset="0"/>
                        <a:ea typeface="Times New Roman" panose="02020603050405020304" pitchFamily="18" charset="0"/>
                      </a:rPr>
                      <m:t>=</m:t>
                    </m:r>
                    <m:f>
                      <m:fPr>
                        <m:ctrlPr>
                          <a:rPr lang="ru-RU" sz="2000" i="1">
                            <a:effectLst/>
                            <a:latin typeface="Cambria Math" panose="02040503050406030204" pitchFamily="18" charset="0"/>
                            <a:ea typeface="Times New Roman" panose="02020603050405020304" pitchFamily="18" charset="0"/>
                          </a:rPr>
                        </m:ctrlPr>
                      </m:fPr>
                      <m:num>
                        <m:sSup>
                          <m:sSupPr>
                            <m:ctrlPr>
                              <a:rPr lang="ru-RU" sz="2000" i="1">
                                <a:effectLst/>
                                <a:latin typeface="Cambria Math" panose="02040503050406030204" pitchFamily="18" charset="0"/>
                                <a:ea typeface="Times New Roman" panose="02020603050405020304" pitchFamily="18" charset="0"/>
                              </a:rPr>
                            </m:ctrlPr>
                          </m:sSupPr>
                          <m:e>
                            <m:r>
                              <a:rPr lang="kk-KZ" sz="2000" i="1">
                                <a:effectLst/>
                                <a:latin typeface="Cambria Math" panose="02040503050406030204" pitchFamily="18" charset="0"/>
                                <a:ea typeface="Times New Roman" panose="02020603050405020304" pitchFamily="18" charset="0"/>
                              </a:rPr>
                              <m:t>𝑉</m:t>
                            </m:r>
                          </m:e>
                          <m:sup>
                            <m:r>
                              <a:rPr lang="kk-KZ" sz="2000" i="1">
                                <a:effectLst/>
                                <a:latin typeface="Cambria Math" panose="02040503050406030204" pitchFamily="18" charset="0"/>
                                <a:ea typeface="Times New Roman" panose="02020603050405020304" pitchFamily="18" charset="0"/>
                              </a:rPr>
                              <m:t>2</m:t>
                            </m:r>
                          </m:sup>
                        </m:sSup>
                      </m:num>
                      <m:den>
                        <m:r>
                          <a:rPr lang="kk-KZ" sz="2000" i="1">
                            <a:effectLst/>
                            <a:latin typeface="Cambria Math" panose="02040503050406030204" pitchFamily="18" charset="0"/>
                            <a:ea typeface="Times New Roman" panose="02020603050405020304" pitchFamily="18" charset="0"/>
                          </a:rPr>
                          <m:t>𝜌</m:t>
                        </m:r>
                      </m:den>
                    </m:f>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ал</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толық</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үдеудің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бинормальға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проекциясы</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r>
                          <a:rPr lang="en-US" sz="2000" i="1">
                            <a:effectLst/>
                            <a:latin typeface="Cambria Math" panose="02040503050406030204" pitchFamily="18" charset="0"/>
                            <a:ea typeface="Times New Roman" panose="02020603050405020304" pitchFamily="18" charset="0"/>
                          </a:rPr>
                          <m:t>𝑎</m:t>
                        </m:r>
                      </m:e>
                      <m:sub>
                        <m:r>
                          <a:rPr lang="en-US" sz="2000" i="1">
                            <a:effectLst/>
                            <a:latin typeface="Cambria Math" panose="02040503050406030204" pitchFamily="18" charset="0"/>
                            <a:ea typeface="Times New Roman" panose="02020603050405020304" pitchFamily="18" charset="0"/>
                          </a:rPr>
                          <m:t>𝑏</m:t>
                        </m:r>
                      </m:sub>
                    </m:sSub>
                    <m:r>
                      <a:rPr lang="en-US" sz="2000" i="1">
                        <a:effectLst/>
                        <a:latin typeface="Cambria Math" panose="02040503050406030204" pitchFamily="18" charset="0"/>
                        <a:ea typeface="Times New Roman" panose="02020603050405020304" pitchFamily="18" charset="0"/>
                      </a:rPr>
                      <m:t>=0</m:t>
                    </m:r>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екенін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ескерсек</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нүкте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қозғалысының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табиғи</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өстерге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проекцияланған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дифференциалдық</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теңдеулерін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аламыз</a:t>
                </a:r>
                <a:r>
                  <a:rPr lang="en-US" sz="2000" dirty="0">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r"/>
                <a14:m>
                  <m:oMath xmlns:m="http://schemas.openxmlformats.org/officeDocument/2006/math">
                    <m:r>
                      <a:rPr lang="kk-KZ" sz="2000" i="1">
                        <a:effectLst/>
                        <a:latin typeface="Cambria Math" panose="02040503050406030204" pitchFamily="18" charset="0"/>
                        <a:ea typeface="Times New Roman" panose="02020603050405020304" pitchFamily="18" charset="0"/>
                      </a:rPr>
                      <m:t>𝑚</m:t>
                    </m:r>
                    <m:f>
                      <m:fPr>
                        <m:ctrlPr>
                          <a:rPr lang="ru-RU" sz="2000" i="1">
                            <a:effectLst/>
                            <a:latin typeface="Cambria Math" panose="02040503050406030204" pitchFamily="18" charset="0"/>
                            <a:ea typeface="Times New Roman" panose="02020603050405020304" pitchFamily="18" charset="0"/>
                          </a:rPr>
                        </m:ctrlPr>
                      </m:fPr>
                      <m:num>
                        <m:r>
                          <a:rPr lang="kk-KZ" sz="2000" i="1">
                            <a:effectLst/>
                            <a:latin typeface="Cambria Math" panose="02040503050406030204" pitchFamily="18" charset="0"/>
                            <a:ea typeface="Times New Roman" panose="02020603050405020304" pitchFamily="18" charset="0"/>
                          </a:rPr>
                          <m:t>𝑑𝑉</m:t>
                        </m:r>
                      </m:num>
                      <m:den>
                        <m:r>
                          <a:rPr lang="kk-KZ" sz="2000" i="1">
                            <a:effectLst/>
                            <a:latin typeface="Cambria Math" panose="02040503050406030204" pitchFamily="18" charset="0"/>
                            <a:ea typeface="Times New Roman" panose="02020603050405020304" pitchFamily="18" charset="0"/>
                          </a:rPr>
                          <m:t>𝑑</m:t>
                        </m:r>
                        <m:sSup>
                          <m:sSupPr>
                            <m:ctrlPr>
                              <a:rPr lang="ru-RU" sz="2000" i="1">
                                <a:effectLst/>
                                <a:latin typeface="Cambria Math" panose="02040503050406030204" pitchFamily="18" charset="0"/>
                                <a:ea typeface="Times New Roman" panose="02020603050405020304" pitchFamily="18" charset="0"/>
                              </a:rPr>
                            </m:ctrlPr>
                          </m:sSupPr>
                          <m:e>
                            <m:r>
                              <a:rPr lang="kk-KZ" sz="2000" i="1">
                                <a:effectLst/>
                                <a:latin typeface="Cambria Math" panose="02040503050406030204" pitchFamily="18" charset="0"/>
                                <a:ea typeface="Times New Roman" panose="02020603050405020304" pitchFamily="18" charset="0"/>
                              </a:rPr>
                              <m:t>𝑡</m:t>
                            </m:r>
                          </m:e>
                          <m:sup>
                            <m:r>
                              <a:rPr lang="kk-KZ" sz="2000" i="1">
                                <a:effectLst/>
                                <a:latin typeface="Cambria Math" panose="02040503050406030204" pitchFamily="18" charset="0"/>
                                <a:ea typeface="Times New Roman" panose="02020603050405020304" pitchFamily="18" charset="0"/>
                              </a:rPr>
                              <m:t>2</m:t>
                            </m:r>
                          </m:sup>
                        </m:sSup>
                      </m:den>
                    </m:f>
                    <m:r>
                      <a:rPr lang="kk-KZ" sz="2000" i="1">
                        <a:effectLst/>
                        <a:latin typeface="Cambria Math" panose="02040503050406030204" pitchFamily="18" charset="0"/>
                        <a:ea typeface="Times New Roman" panose="02020603050405020304" pitchFamily="18" charset="0"/>
                      </a:rPr>
                      <m:t>=</m:t>
                    </m:r>
                    <m:nary>
                      <m:naryPr>
                        <m:chr m:val="∑"/>
                        <m:limLoc m:val="undOvr"/>
                        <m:ctrlPr>
                          <a:rPr lang="ru-RU" sz="2000" i="1">
                            <a:effectLst/>
                            <a:latin typeface="Cambria Math" panose="02040503050406030204" pitchFamily="18" charset="0"/>
                            <a:ea typeface="Times New Roman" panose="02020603050405020304" pitchFamily="18" charset="0"/>
                          </a:rPr>
                        </m:ctrlPr>
                      </m:naryPr>
                      <m:sub>
                        <m:r>
                          <a:rPr lang="kk-KZ" sz="2000" i="1">
                            <a:effectLst/>
                            <a:latin typeface="Cambria Math" panose="02040503050406030204" pitchFamily="18" charset="0"/>
                            <a:ea typeface="Times New Roman" panose="02020603050405020304" pitchFamily="18" charset="0"/>
                          </a:rPr>
                          <m:t>𝑘𝑥</m:t>
                        </m:r>
                        <m:r>
                          <a:rPr lang="kk-KZ" sz="2000" i="1">
                            <a:effectLst/>
                            <a:latin typeface="Cambria Math" panose="02040503050406030204" pitchFamily="18" charset="0"/>
                            <a:ea typeface="Times New Roman" panose="02020603050405020304" pitchFamily="18" charset="0"/>
                          </a:rPr>
                          <m:t>=1</m:t>
                        </m:r>
                      </m:sub>
                      <m:sup>
                        <m:r>
                          <a:rPr lang="kk-KZ" sz="2000" i="1">
                            <a:effectLst/>
                            <a:latin typeface="Cambria Math" panose="02040503050406030204" pitchFamily="18" charset="0"/>
                            <a:ea typeface="Times New Roman" panose="02020603050405020304" pitchFamily="18" charset="0"/>
                          </a:rPr>
                          <m:t>𝑛</m:t>
                        </m:r>
                      </m:sup>
                      <m:e>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kk-KZ" sz="2000" i="1">
                                    <a:effectLst/>
                                    <a:latin typeface="Cambria Math" panose="02040503050406030204" pitchFamily="18" charset="0"/>
                                    <a:ea typeface="Times New Roman" panose="02020603050405020304" pitchFamily="18" charset="0"/>
                                  </a:rPr>
                                  <m:t>𝐹</m:t>
                                </m:r>
                              </m:e>
                            </m:acc>
                          </m:e>
                          <m:sub>
                            <m:r>
                              <a:rPr lang="kk-KZ" sz="2000" i="1">
                                <a:effectLst/>
                                <a:latin typeface="Cambria Math" panose="02040503050406030204" pitchFamily="18" charset="0"/>
                                <a:ea typeface="Times New Roman" panose="02020603050405020304" pitchFamily="18" charset="0"/>
                              </a:rPr>
                              <m:t>𝑘</m:t>
                            </m:r>
                            <m:r>
                              <a:rPr lang="kk-KZ" sz="2000" i="1">
                                <a:effectLst/>
                                <a:latin typeface="Cambria Math" panose="02040503050406030204" pitchFamily="18" charset="0"/>
                                <a:ea typeface="Times New Roman" panose="02020603050405020304" pitchFamily="18" charset="0"/>
                              </a:rPr>
                              <m:t>𝜏</m:t>
                            </m:r>
                          </m:sub>
                        </m:sSub>
                        <m:r>
                          <a:rPr lang="kk-KZ" sz="2000" i="1">
                            <a:effectLst/>
                            <a:latin typeface="Cambria Math" panose="02040503050406030204" pitchFamily="18" charset="0"/>
                            <a:ea typeface="Times New Roman" panose="02020603050405020304" pitchFamily="18" charset="0"/>
                          </a:rPr>
                          <m:t>,   </m:t>
                        </m:r>
                      </m:e>
                    </m:nary>
                    <m:r>
                      <a:rPr lang="kk-KZ" sz="2000" i="1">
                        <a:effectLst/>
                        <a:latin typeface="Cambria Math" panose="02040503050406030204" pitchFamily="18" charset="0"/>
                        <a:ea typeface="Times New Roman" panose="02020603050405020304" pitchFamily="18" charset="0"/>
                      </a:rPr>
                      <m:t>𝑚</m:t>
                    </m:r>
                    <m:f>
                      <m:fPr>
                        <m:ctrlPr>
                          <a:rPr lang="ru-RU" sz="2000" i="1">
                            <a:effectLst/>
                            <a:latin typeface="Cambria Math" panose="02040503050406030204" pitchFamily="18" charset="0"/>
                            <a:ea typeface="Times New Roman" panose="02020603050405020304" pitchFamily="18" charset="0"/>
                          </a:rPr>
                        </m:ctrlPr>
                      </m:fPr>
                      <m:num>
                        <m:sSup>
                          <m:sSupPr>
                            <m:ctrlPr>
                              <a:rPr lang="ru-RU" sz="2000" i="1">
                                <a:effectLst/>
                                <a:latin typeface="Cambria Math" panose="02040503050406030204" pitchFamily="18" charset="0"/>
                                <a:ea typeface="Times New Roman" panose="02020603050405020304" pitchFamily="18" charset="0"/>
                              </a:rPr>
                            </m:ctrlPr>
                          </m:sSupPr>
                          <m:e>
                            <m:r>
                              <a:rPr lang="kk-KZ" sz="2000" i="1">
                                <a:effectLst/>
                                <a:latin typeface="Cambria Math" panose="02040503050406030204" pitchFamily="18" charset="0"/>
                                <a:ea typeface="Times New Roman" panose="02020603050405020304" pitchFamily="18" charset="0"/>
                              </a:rPr>
                              <m:t>𝑉</m:t>
                            </m:r>
                          </m:e>
                          <m:sup>
                            <m:r>
                              <a:rPr lang="kk-KZ" sz="2000" i="1">
                                <a:effectLst/>
                                <a:latin typeface="Cambria Math" panose="02040503050406030204" pitchFamily="18" charset="0"/>
                                <a:ea typeface="Times New Roman" panose="02020603050405020304" pitchFamily="18" charset="0"/>
                              </a:rPr>
                              <m:t>2</m:t>
                            </m:r>
                          </m:sup>
                        </m:sSup>
                      </m:num>
                      <m:den>
                        <m:r>
                          <a:rPr lang="kk-KZ" sz="2000" i="1">
                            <a:effectLst/>
                            <a:latin typeface="Cambria Math" panose="02040503050406030204" pitchFamily="18" charset="0"/>
                            <a:ea typeface="Times New Roman" panose="02020603050405020304" pitchFamily="18" charset="0"/>
                          </a:rPr>
                          <m:t>𝜌</m:t>
                        </m:r>
                      </m:den>
                    </m:f>
                    <m:r>
                      <a:rPr lang="kk-KZ" sz="2000" i="1">
                        <a:effectLst/>
                        <a:latin typeface="Cambria Math" panose="02040503050406030204" pitchFamily="18" charset="0"/>
                        <a:ea typeface="Times New Roman" panose="02020603050405020304" pitchFamily="18" charset="0"/>
                      </a:rPr>
                      <m:t>=</m:t>
                    </m:r>
                    <m:nary>
                      <m:naryPr>
                        <m:chr m:val="∑"/>
                        <m:limLoc m:val="undOvr"/>
                        <m:ctrlPr>
                          <a:rPr lang="ru-RU" sz="2000" i="1">
                            <a:effectLst/>
                            <a:latin typeface="Cambria Math" panose="02040503050406030204" pitchFamily="18" charset="0"/>
                            <a:ea typeface="Times New Roman" panose="02020603050405020304" pitchFamily="18" charset="0"/>
                          </a:rPr>
                        </m:ctrlPr>
                      </m:naryPr>
                      <m:sub>
                        <m:r>
                          <a:rPr lang="kk-KZ" sz="2000" i="1">
                            <a:effectLst/>
                            <a:latin typeface="Cambria Math" panose="02040503050406030204" pitchFamily="18" charset="0"/>
                            <a:ea typeface="Times New Roman" panose="02020603050405020304" pitchFamily="18" charset="0"/>
                          </a:rPr>
                          <m:t>𝑘𝑥</m:t>
                        </m:r>
                        <m:r>
                          <a:rPr lang="kk-KZ" sz="2000" i="1">
                            <a:effectLst/>
                            <a:latin typeface="Cambria Math" panose="02040503050406030204" pitchFamily="18" charset="0"/>
                            <a:ea typeface="Times New Roman" panose="02020603050405020304" pitchFamily="18" charset="0"/>
                          </a:rPr>
                          <m:t>=1</m:t>
                        </m:r>
                      </m:sub>
                      <m:sup>
                        <m:r>
                          <a:rPr lang="kk-KZ" sz="2000" i="1">
                            <a:effectLst/>
                            <a:latin typeface="Cambria Math" panose="02040503050406030204" pitchFamily="18" charset="0"/>
                            <a:ea typeface="Times New Roman" panose="02020603050405020304" pitchFamily="18" charset="0"/>
                          </a:rPr>
                          <m:t>𝑛</m:t>
                        </m:r>
                      </m:sup>
                      <m:e>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kk-KZ" sz="2000" i="1">
                                    <a:effectLst/>
                                    <a:latin typeface="Cambria Math" panose="02040503050406030204" pitchFamily="18" charset="0"/>
                                    <a:ea typeface="Times New Roman" panose="02020603050405020304" pitchFamily="18" charset="0"/>
                                  </a:rPr>
                                  <m:t>𝐹</m:t>
                                </m:r>
                              </m:e>
                            </m:acc>
                          </m:e>
                          <m:sub>
                            <m:r>
                              <a:rPr lang="kk-KZ" sz="2000" i="1">
                                <a:effectLst/>
                                <a:latin typeface="Cambria Math" panose="02040503050406030204" pitchFamily="18" charset="0"/>
                                <a:ea typeface="Times New Roman" panose="02020603050405020304" pitchFamily="18" charset="0"/>
                              </a:rPr>
                              <m:t>𝑘𝑛</m:t>
                            </m:r>
                          </m:sub>
                        </m:sSub>
                        <m:r>
                          <a:rPr lang="kk-KZ" sz="2000" i="1">
                            <a:effectLst/>
                            <a:latin typeface="Cambria Math" panose="02040503050406030204" pitchFamily="18" charset="0"/>
                            <a:ea typeface="Times New Roman" panose="02020603050405020304" pitchFamily="18" charset="0"/>
                          </a:rPr>
                          <m:t>,   </m:t>
                        </m:r>
                      </m:e>
                    </m:nary>
                    <m:r>
                      <a:rPr lang="kk-KZ" sz="2000" i="1">
                        <a:effectLst/>
                        <a:latin typeface="Cambria Math" panose="02040503050406030204" pitchFamily="18" charset="0"/>
                        <a:ea typeface="Times New Roman" panose="02020603050405020304" pitchFamily="18" charset="0"/>
                      </a:rPr>
                      <m:t>0=</m:t>
                    </m:r>
                    <m:nary>
                      <m:naryPr>
                        <m:chr m:val="∑"/>
                        <m:limLoc m:val="undOvr"/>
                        <m:ctrlPr>
                          <a:rPr lang="ru-RU" sz="2000" i="1">
                            <a:effectLst/>
                            <a:latin typeface="Cambria Math" panose="02040503050406030204" pitchFamily="18" charset="0"/>
                            <a:ea typeface="Times New Roman" panose="02020603050405020304" pitchFamily="18" charset="0"/>
                          </a:rPr>
                        </m:ctrlPr>
                      </m:naryPr>
                      <m:sub>
                        <m:r>
                          <a:rPr lang="kk-KZ" sz="2000" i="1">
                            <a:effectLst/>
                            <a:latin typeface="Cambria Math" panose="02040503050406030204" pitchFamily="18" charset="0"/>
                            <a:ea typeface="Times New Roman" panose="02020603050405020304" pitchFamily="18" charset="0"/>
                          </a:rPr>
                          <m:t>𝑘𝑥</m:t>
                        </m:r>
                        <m:r>
                          <a:rPr lang="kk-KZ" sz="2000" i="1">
                            <a:effectLst/>
                            <a:latin typeface="Cambria Math" panose="02040503050406030204" pitchFamily="18" charset="0"/>
                            <a:ea typeface="Times New Roman" panose="02020603050405020304" pitchFamily="18" charset="0"/>
                          </a:rPr>
                          <m:t>=1</m:t>
                        </m:r>
                      </m:sub>
                      <m:sup>
                        <m:r>
                          <a:rPr lang="kk-KZ" sz="2000" i="1">
                            <a:effectLst/>
                            <a:latin typeface="Cambria Math" panose="02040503050406030204" pitchFamily="18" charset="0"/>
                            <a:ea typeface="Times New Roman" panose="02020603050405020304" pitchFamily="18" charset="0"/>
                          </a:rPr>
                          <m:t>𝑛</m:t>
                        </m:r>
                      </m:sup>
                      <m:e>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kk-KZ" sz="2000" i="1">
                                    <a:effectLst/>
                                    <a:latin typeface="Cambria Math" panose="02040503050406030204" pitchFamily="18" charset="0"/>
                                    <a:ea typeface="Times New Roman" panose="02020603050405020304" pitchFamily="18" charset="0"/>
                                  </a:rPr>
                                  <m:t>𝐹</m:t>
                                </m:r>
                              </m:e>
                            </m:acc>
                          </m:e>
                          <m:sub>
                            <m:r>
                              <a:rPr lang="kk-KZ" sz="2000" i="1">
                                <a:effectLst/>
                                <a:latin typeface="Cambria Math" panose="02040503050406030204" pitchFamily="18" charset="0"/>
                                <a:ea typeface="Times New Roman" panose="02020603050405020304" pitchFamily="18" charset="0"/>
                              </a:rPr>
                              <m:t>𝑘𝑏</m:t>
                            </m:r>
                          </m:sub>
                        </m:sSub>
                        <m:r>
                          <a:rPr lang="kk-KZ" sz="2000" i="1">
                            <a:effectLst/>
                            <a:latin typeface="Cambria Math" panose="02040503050406030204" pitchFamily="18" charset="0"/>
                            <a:ea typeface="Times New Roman" panose="02020603050405020304" pitchFamily="18" charset="0"/>
                          </a:rPr>
                          <m:t>.   </m:t>
                        </m:r>
                      </m:e>
                    </m:nary>
                  </m:oMath>
                </a14:m>
                <a:r>
                  <a:rPr lang="en-US" sz="2000" dirty="0">
                    <a:effectLst/>
                    <a:latin typeface="Constantia" panose="02030602050306030303" pitchFamily="18" charset="0"/>
                    <a:ea typeface="Times New Roman" panose="02020603050405020304" pitchFamily="18" charset="0"/>
                  </a:rPr>
                  <a:t>			(11.4)</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err="1">
                    <a:effectLst/>
                    <a:latin typeface="Constantia" panose="02030602050306030303" pitchFamily="18" charset="0"/>
                    <a:ea typeface="Times New Roman" panose="02020603050405020304" pitchFamily="18" charset="0"/>
                  </a:rPr>
                  <a:t>Соңғы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өрнектен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материалдық</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нүктені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қозғалысқа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келтіретін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күштің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жанасушы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жазықтықта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жататынын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көреміз</a:t>
                </a:r>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err="1">
                    <a:effectLst/>
                    <a:latin typeface="Constantia" panose="02030602050306030303" pitchFamily="18" charset="0"/>
                    <a:ea typeface="Times New Roman" panose="02020603050405020304" pitchFamily="18" charset="0"/>
                  </a:rPr>
                  <a:t>Нүкте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қозғалысының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дифференциалдық</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теңдеулері</a:t>
                </a:r>
                <a:r>
                  <a:rPr lang="en-US" sz="2000" dirty="0">
                    <a:effectLst/>
                    <a:latin typeface="Constantia" panose="02030602050306030303" pitchFamily="18" charset="0"/>
                    <a:ea typeface="Times New Roman" panose="02020603050405020304" pitchFamily="18" charset="0"/>
                  </a:rPr>
                  <a:t> (11.3) </a:t>
                </a:r>
                <a:r>
                  <a:rPr lang="en-US" sz="2000" dirty="0" err="1">
                    <a:effectLst/>
                    <a:latin typeface="Constantia" panose="02030602050306030303" pitchFamily="18" charset="0"/>
                    <a:ea typeface="Times New Roman" panose="02020603050405020304" pitchFamily="18" charset="0"/>
                  </a:rPr>
                  <a:t>немесе</a:t>
                </a:r>
                <a:r>
                  <a:rPr lang="en-US" sz="2000" dirty="0">
                    <a:effectLst/>
                    <a:latin typeface="Constantia" panose="02030602050306030303" pitchFamily="18" charset="0"/>
                    <a:ea typeface="Times New Roman" panose="02020603050405020304" pitchFamily="18" charset="0"/>
                  </a:rPr>
                  <a:t> (11.4) </a:t>
                </a:r>
                <a:r>
                  <a:rPr lang="en-US" sz="2000" dirty="0" err="1">
                    <a:effectLst/>
                    <a:latin typeface="Constantia" panose="02030602050306030303" pitchFamily="18" charset="0"/>
                    <a:ea typeface="Times New Roman" panose="02020603050405020304" pitchFamily="18" charset="0"/>
                  </a:rPr>
                  <a:t>түрінде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жиі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қолданылады</a:t>
                </a:r>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p:txBody>
          </p:sp>
        </mc:Choice>
        <mc:Fallback>
          <p:sp>
            <p:nvSpPr>
              <p:cNvPr id="3" name="TextBox 2">
                <a:extLst>
                  <a:ext uri="{FF2B5EF4-FFF2-40B4-BE49-F238E27FC236}">
                    <a16:creationId xmlns:a16="http://schemas.microsoft.com/office/drawing/2014/main" id="{1416E115-4DF0-4D9C-A19F-3FA75004FFA1}"/>
                  </a:ext>
                </a:extLst>
              </p:cNvPr>
              <p:cNvSpPr txBox="1">
                <a:spLocks noRot="1" noChangeAspect="1" noMove="1" noResize="1" noEditPoints="1" noAdjustHandles="1" noChangeArrowheads="1" noChangeShapeType="1" noTextEdit="1"/>
              </p:cNvSpPr>
              <p:nvPr/>
            </p:nvSpPr>
            <p:spPr>
              <a:xfrm>
                <a:off x="683568" y="290672"/>
                <a:ext cx="8064896" cy="6276655"/>
              </a:xfrm>
              <a:prstGeom prst="rect">
                <a:avLst/>
              </a:prstGeom>
              <a:blipFill>
                <a:blip r:embed="rId2"/>
                <a:stretch>
                  <a:fillRect l="-756" t="-777" r="-831" b="-875"/>
                </a:stretch>
              </a:blipFill>
            </p:spPr>
            <p:txBody>
              <a:bodyPr/>
              <a:lstStyle/>
              <a:p>
                <a:r>
                  <a:rPr lang="ru-RU">
                    <a:noFill/>
                  </a:rPr>
                  <a:t> </a:t>
                </a:r>
              </a:p>
            </p:txBody>
          </p:sp>
        </mc:Fallback>
      </mc:AlternateContent>
    </p:spTree>
    <p:extLst>
      <p:ext uri="{BB962C8B-B14F-4D97-AF65-F5344CB8AC3E}">
        <p14:creationId xmlns:p14="http://schemas.microsoft.com/office/powerpoint/2010/main" val="4269606805"/>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019229E-AF31-4A80-B2F0-C82BD8D88667}"/>
              </a:ext>
            </a:extLst>
          </p:cNvPr>
          <p:cNvSpPr txBox="1"/>
          <p:nvPr/>
        </p:nvSpPr>
        <p:spPr>
          <a:xfrm>
            <a:off x="1259632" y="1268760"/>
            <a:ext cx="6840760" cy="3785652"/>
          </a:xfrm>
          <a:prstGeom prst="rect">
            <a:avLst/>
          </a:prstGeom>
          <a:noFill/>
        </p:spPr>
        <p:txBody>
          <a:bodyPr wrap="square">
            <a:spAutoFit/>
          </a:bodyPr>
          <a:lstStyle/>
          <a:p>
            <a:pPr algn="ctr">
              <a:buFont typeface="Arial" charset="0"/>
              <a:buNone/>
            </a:pPr>
            <a:r>
              <a:rPr lang="kk-KZ" sz="2400" b="1" i="1" dirty="0">
                <a:latin typeface="Constantia" panose="02030602050306030303" pitchFamily="18" charset="0"/>
                <a:cs typeface="Times New Roman" pitchFamily="18" charset="0"/>
              </a:rPr>
              <a:t>Қорытынды</a:t>
            </a:r>
          </a:p>
          <a:p>
            <a:pPr algn="ctr">
              <a:buFont typeface="Arial" charset="0"/>
              <a:buNone/>
            </a:pPr>
            <a:endParaRPr lang="kk-KZ" sz="2400" dirty="0">
              <a:latin typeface="Constantia" panose="02030602050306030303" pitchFamily="18" charset="0"/>
              <a:cs typeface="Times New Roman" pitchFamily="18" charset="0"/>
            </a:endParaRPr>
          </a:p>
          <a:p>
            <a:pPr algn="just"/>
            <a:r>
              <a:rPr lang="kk-KZ" sz="2400" dirty="0">
                <a:latin typeface="Constantia" panose="02030602050306030303" pitchFamily="18" charset="0"/>
                <a:cs typeface="Times New Roman" pitchFamily="18" charset="0"/>
              </a:rPr>
              <a:t>1. Материалдық нүкте қозғалысының дифференциалдық теңдеулері дәлелденді;</a:t>
            </a:r>
            <a:endParaRPr lang="ru-RU" sz="2400" dirty="0">
              <a:latin typeface="Constantia" panose="02030602050306030303" pitchFamily="18" charset="0"/>
              <a:cs typeface="Times New Roman" panose="02020603050405020304" pitchFamily="18" charset="0"/>
            </a:endParaRPr>
          </a:p>
          <a:p>
            <a:pPr algn="just"/>
            <a:r>
              <a:rPr lang="kk-KZ" sz="2400" dirty="0">
                <a:latin typeface="Constantia" panose="02030602050306030303" pitchFamily="18" charset="0"/>
                <a:cs typeface="Times New Roman" panose="02020603050405020304" pitchFamily="18" charset="0"/>
              </a:rPr>
              <a:t>2. Нүкте динамикасының бірінші негізгі мәселесінің шешуі (берілген қозғалыс бойынша күшті анықтау) анықтылды;</a:t>
            </a:r>
            <a:endParaRPr lang="ru-RU" sz="2400" dirty="0">
              <a:latin typeface="Constantia" panose="02030602050306030303" pitchFamily="18" charset="0"/>
              <a:cs typeface="Times New Roman" panose="02020603050405020304" pitchFamily="18" charset="0"/>
            </a:endParaRPr>
          </a:p>
          <a:p>
            <a:pPr algn="just"/>
            <a:r>
              <a:rPr lang="kk-KZ" sz="2400" dirty="0">
                <a:latin typeface="Constantia" panose="02030602050306030303" pitchFamily="18" charset="0"/>
                <a:cs typeface="Times New Roman" panose="02020603050405020304" pitchFamily="18" charset="0"/>
              </a:rPr>
              <a:t>3. Түзу сызықты қозғалыстағы нүкте үшін  динамиканың негізгі мәселесін шешу жолдары қарастырылды</a:t>
            </a:r>
            <a:endParaRPr lang="ru-RU" sz="2400" dirty="0">
              <a:latin typeface="Constantia" panose="02030602050306030303" pitchFamily="18" charset="0"/>
              <a:cs typeface="Times New Roman" panose="02020603050405020304" pitchFamily="18" charset="0"/>
            </a:endParaRPr>
          </a:p>
        </p:txBody>
      </p:sp>
    </p:spTree>
    <p:extLst>
      <p:ext uri="{BB962C8B-B14F-4D97-AF65-F5344CB8AC3E}">
        <p14:creationId xmlns:p14="http://schemas.microsoft.com/office/powerpoint/2010/main" val="973430873"/>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4B59033-76C0-40AB-BD3B-CBBD5B223951}"/>
              </a:ext>
            </a:extLst>
          </p:cNvPr>
          <p:cNvSpPr txBox="1"/>
          <p:nvPr/>
        </p:nvSpPr>
        <p:spPr>
          <a:xfrm>
            <a:off x="1115616" y="908720"/>
            <a:ext cx="7272808" cy="4093428"/>
          </a:xfrm>
          <a:prstGeom prst="rect">
            <a:avLst/>
          </a:prstGeom>
          <a:noFill/>
        </p:spPr>
        <p:txBody>
          <a:bodyPr wrap="square">
            <a:spAutoFit/>
          </a:bodyPr>
          <a:lstStyle/>
          <a:p>
            <a:pPr algn="ctr"/>
            <a:r>
              <a:rPr lang="ru-RU" sz="2000" b="1" dirty="0" err="1">
                <a:solidFill>
                  <a:srgbClr val="002060"/>
                </a:solidFill>
                <a:latin typeface="Constantia" pitchFamily="18" charset="0"/>
              </a:rPr>
              <a:t>Өзіндік</a:t>
            </a:r>
            <a:r>
              <a:rPr lang="ru-RU" sz="2000" b="1" dirty="0">
                <a:solidFill>
                  <a:srgbClr val="002060"/>
                </a:solidFill>
                <a:latin typeface="Constantia" pitchFamily="18" charset="0"/>
              </a:rPr>
              <a:t> </a:t>
            </a:r>
            <a:r>
              <a:rPr lang="ru-RU" sz="2000" b="1" dirty="0" err="1">
                <a:solidFill>
                  <a:srgbClr val="002060"/>
                </a:solidFill>
                <a:latin typeface="Constantia" pitchFamily="18" charset="0"/>
              </a:rPr>
              <a:t>бақылау</a:t>
            </a:r>
            <a:r>
              <a:rPr lang="ru-RU" sz="2000" b="1" dirty="0">
                <a:solidFill>
                  <a:srgbClr val="002060"/>
                </a:solidFill>
                <a:latin typeface="Constantia" pitchFamily="18" charset="0"/>
              </a:rPr>
              <a:t> </a:t>
            </a:r>
            <a:r>
              <a:rPr lang="ru-RU" sz="2000" b="1" dirty="0" err="1">
                <a:solidFill>
                  <a:srgbClr val="002060"/>
                </a:solidFill>
                <a:latin typeface="Constantia" pitchFamily="18" charset="0"/>
              </a:rPr>
              <a:t>сұрақтары</a:t>
            </a:r>
            <a:r>
              <a:rPr lang="ru-RU" sz="2000" b="1" dirty="0">
                <a:solidFill>
                  <a:srgbClr val="002060"/>
                </a:solidFill>
                <a:latin typeface="Constantia" pitchFamily="18" charset="0"/>
              </a:rPr>
              <a:t> </a:t>
            </a:r>
          </a:p>
          <a:p>
            <a:pPr algn="ctr"/>
            <a:endParaRPr lang="ru-RU" sz="2000" b="1" dirty="0">
              <a:solidFill>
                <a:srgbClr val="002060"/>
              </a:solidFill>
              <a:latin typeface="Constantia" pitchFamily="18" charset="0"/>
            </a:endParaRPr>
          </a:p>
          <a:p>
            <a:pPr algn="just"/>
            <a:r>
              <a:rPr lang="ru-RU" sz="2000" dirty="0">
                <a:solidFill>
                  <a:srgbClr val="002060"/>
                </a:solidFill>
                <a:latin typeface="Constantia" pitchFamily="18" charset="0"/>
              </a:rPr>
              <a:t>1.  Динамика </a:t>
            </a:r>
            <a:r>
              <a:rPr lang="ru-RU" sz="2000" dirty="0" err="1">
                <a:solidFill>
                  <a:srgbClr val="002060"/>
                </a:solidFill>
                <a:latin typeface="Constantia" pitchFamily="18" charset="0"/>
              </a:rPr>
              <a:t>нені</a:t>
            </a:r>
            <a:r>
              <a:rPr lang="ru-RU" sz="2000" dirty="0">
                <a:solidFill>
                  <a:srgbClr val="002060"/>
                </a:solidFill>
                <a:latin typeface="Constantia" pitchFamily="18" charset="0"/>
              </a:rPr>
              <a:t> </a:t>
            </a:r>
            <a:r>
              <a:rPr lang="ru-RU" sz="2000" dirty="0" err="1">
                <a:solidFill>
                  <a:srgbClr val="002060"/>
                </a:solidFill>
                <a:latin typeface="Constantia" pitchFamily="18" charset="0"/>
              </a:rPr>
              <a:t>зерттейді</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2. </a:t>
            </a:r>
            <a:r>
              <a:rPr lang="ru-RU" sz="2000" dirty="0" err="1">
                <a:solidFill>
                  <a:srgbClr val="002060"/>
                </a:solidFill>
                <a:latin typeface="Constantia" pitchFamily="18" charset="0"/>
              </a:rPr>
              <a:t>Дененің</a:t>
            </a:r>
            <a:r>
              <a:rPr lang="ru-RU" sz="2000" dirty="0">
                <a:solidFill>
                  <a:srgbClr val="002060"/>
                </a:solidFill>
                <a:latin typeface="Constantia" pitchFamily="18" charset="0"/>
              </a:rPr>
              <a:t> </a:t>
            </a:r>
            <a:r>
              <a:rPr lang="ru-RU" sz="2000" dirty="0" err="1">
                <a:solidFill>
                  <a:srgbClr val="002060"/>
                </a:solidFill>
                <a:latin typeface="Constantia" pitchFamily="18" charset="0"/>
              </a:rPr>
              <a:t>инерттілігінің</a:t>
            </a:r>
            <a:r>
              <a:rPr lang="ru-RU" sz="2000" dirty="0">
                <a:solidFill>
                  <a:srgbClr val="002060"/>
                </a:solidFill>
                <a:latin typeface="Constantia" pitchFamily="18" charset="0"/>
              </a:rPr>
              <a:t> </a:t>
            </a:r>
            <a:r>
              <a:rPr lang="ru-RU" sz="2000" dirty="0" err="1">
                <a:solidFill>
                  <a:srgbClr val="002060"/>
                </a:solidFill>
                <a:latin typeface="Constantia" pitchFamily="18" charset="0"/>
              </a:rPr>
              <a:t>сандық</a:t>
            </a:r>
            <a:r>
              <a:rPr lang="ru-RU" sz="2000" dirty="0">
                <a:solidFill>
                  <a:srgbClr val="002060"/>
                </a:solidFill>
                <a:latin typeface="Constantia" pitchFamily="18" charset="0"/>
              </a:rPr>
              <a:t> </a:t>
            </a:r>
            <a:r>
              <a:rPr lang="ru-RU" sz="2000" dirty="0" err="1">
                <a:solidFill>
                  <a:srgbClr val="002060"/>
                </a:solidFill>
                <a:latin typeface="Constantia" pitchFamily="18" charset="0"/>
              </a:rPr>
              <a:t>мәні</a:t>
            </a:r>
            <a:r>
              <a:rPr lang="ru-RU" sz="2000" dirty="0">
                <a:solidFill>
                  <a:srgbClr val="002060"/>
                </a:solidFill>
                <a:latin typeface="Constantia" pitchFamily="18" charset="0"/>
              </a:rPr>
              <a:t> </a:t>
            </a:r>
            <a:r>
              <a:rPr lang="ru-RU" sz="2000" dirty="0" err="1">
                <a:solidFill>
                  <a:srgbClr val="002060"/>
                </a:solidFill>
                <a:latin typeface="Constantia" pitchFamily="18" charset="0"/>
              </a:rPr>
              <a:t>немен</a:t>
            </a:r>
            <a:r>
              <a:rPr lang="ru-RU" sz="2000" dirty="0">
                <a:solidFill>
                  <a:srgbClr val="002060"/>
                </a:solidFill>
                <a:latin typeface="Constantia" pitchFamily="18" charset="0"/>
              </a:rPr>
              <a:t> </a:t>
            </a:r>
            <a:r>
              <a:rPr lang="ru-RU" sz="2000" dirty="0" err="1">
                <a:solidFill>
                  <a:srgbClr val="002060"/>
                </a:solidFill>
                <a:latin typeface="Constantia" pitchFamily="18" charset="0"/>
              </a:rPr>
              <a:t>сипатталады</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3. Динамика </a:t>
            </a:r>
            <a:r>
              <a:rPr lang="ru-RU" sz="2000" dirty="0" err="1">
                <a:solidFill>
                  <a:srgbClr val="002060"/>
                </a:solidFill>
                <a:latin typeface="Constantia" pitchFamily="18" charset="0"/>
              </a:rPr>
              <a:t>заңдарының</a:t>
            </a:r>
            <a:r>
              <a:rPr lang="ru-RU" sz="2000" dirty="0">
                <a:solidFill>
                  <a:srgbClr val="002060"/>
                </a:solidFill>
                <a:latin typeface="Constantia" pitchFamily="18" charset="0"/>
              </a:rPr>
              <a:t> </a:t>
            </a:r>
            <a:r>
              <a:rPr lang="ru-RU" sz="2000" dirty="0" err="1">
                <a:solidFill>
                  <a:srgbClr val="002060"/>
                </a:solidFill>
                <a:latin typeface="Constantia" pitchFamily="18" charset="0"/>
              </a:rPr>
              <a:t>анықтамаларын</a:t>
            </a:r>
            <a:r>
              <a:rPr lang="ru-RU" sz="2000" dirty="0">
                <a:solidFill>
                  <a:srgbClr val="002060"/>
                </a:solidFill>
                <a:latin typeface="Constantia" pitchFamily="18" charset="0"/>
              </a:rPr>
              <a:t> </a:t>
            </a:r>
            <a:r>
              <a:rPr lang="ru-RU" sz="2000" dirty="0" err="1">
                <a:solidFill>
                  <a:srgbClr val="002060"/>
                </a:solidFill>
                <a:latin typeface="Constantia" pitchFamily="18" charset="0"/>
              </a:rPr>
              <a:t>беріңіз</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4. </a:t>
            </a:r>
            <a:r>
              <a:rPr lang="ru-RU" sz="2000" dirty="0" err="1">
                <a:solidFill>
                  <a:srgbClr val="002060"/>
                </a:solidFill>
                <a:latin typeface="Constantia" pitchFamily="18" charset="0"/>
              </a:rPr>
              <a:t>Қандай</a:t>
            </a:r>
            <a:r>
              <a:rPr lang="ru-RU" sz="2000" dirty="0">
                <a:solidFill>
                  <a:srgbClr val="002060"/>
                </a:solidFill>
                <a:latin typeface="Constantia" pitchFamily="18" charset="0"/>
              </a:rPr>
              <a:t> </a:t>
            </a:r>
            <a:r>
              <a:rPr lang="ru-RU" sz="2000" dirty="0" err="1">
                <a:solidFill>
                  <a:srgbClr val="002060"/>
                </a:solidFill>
                <a:latin typeface="Constantia" pitchFamily="18" charset="0"/>
              </a:rPr>
              <a:t>теңдеу</a:t>
            </a:r>
            <a:r>
              <a:rPr lang="ru-RU" sz="2000" dirty="0">
                <a:solidFill>
                  <a:srgbClr val="002060"/>
                </a:solidFill>
                <a:latin typeface="Constantia" pitchFamily="18" charset="0"/>
              </a:rPr>
              <a:t> </a:t>
            </a:r>
            <a:r>
              <a:rPr lang="ru-RU" sz="2000" dirty="0" err="1">
                <a:solidFill>
                  <a:srgbClr val="002060"/>
                </a:solidFill>
                <a:latin typeface="Constantia" pitchFamily="18" charset="0"/>
              </a:rPr>
              <a:t>динамиканың</a:t>
            </a:r>
            <a:r>
              <a:rPr lang="ru-RU" sz="2000" dirty="0">
                <a:solidFill>
                  <a:srgbClr val="002060"/>
                </a:solidFill>
                <a:latin typeface="Constantia" pitchFamily="18" charset="0"/>
              </a:rPr>
              <a:t> </a:t>
            </a:r>
            <a:r>
              <a:rPr lang="ru-RU" sz="2000" dirty="0" err="1">
                <a:solidFill>
                  <a:srgbClr val="002060"/>
                </a:solidFill>
                <a:latin typeface="Constantia" pitchFamily="18" charset="0"/>
              </a:rPr>
              <a:t>негізгі</a:t>
            </a:r>
            <a:r>
              <a:rPr lang="ru-RU" sz="2000" dirty="0">
                <a:solidFill>
                  <a:srgbClr val="002060"/>
                </a:solidFill>
                <a:latin typeface="Constantia" pitchFamily="18" charset="0"/>
              </a:rPr>
              <a:t> </a:t>
            </a:r>
            <a:r>
              <a:rPr lang="ru-RU" sz="2000" dirty="0" err="1">
                <a:solidFill>
                  <a:srgbClr val="002060"/>
                </a:solidFill>
                <a:latin typeface="Constantia" pitchFamily="18" charset="0"/>
              </a:rPr>
              <a:t>теңдеуі</a:t>
            </a:r>
            <a:r>
              <a:rPr lang="ru-RU" sz="2000" dirty="0">
                <a:solidFill>
                  <a:srgbClr val="002060"/>
                </a:solidFill>
                <a:latin typeface="Constantia" pitchFamily="18" charset="0"/>
              </a:rPr>
              <a:t> </a:t>
            </a:r>
            <a:r>
              <a:rPr lang="ru-RU" sz="2000" dirty="0" err="1">
                <a:solidFill>
                  <a:srgbClr val="002060"/>
                </a:solidFill>
                <a:latin typeface="Constantia" pitchFamily="18" charset="0"/>
              </a:rPr>
              <a:t>деп</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аталады</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5. </a:t>
            </a:r>
            <a:r>
              <a:rPr lang="ru-RU" sz="2000" dirty="0" err="1">
                <a:solidFill>
                  <a:srgbClr val="002060"/>
                </a:solidFill>
                <a:latin typeface="Constantia" pitchFamily="18" charset="0"/>
              </a:rPr>
              <a:t>Қандай</a:t>
            </a:r>
            <a:r>
              <a:rPr lang="ru-RU" sz="2000" dirty="0">
                <a:solidFill>
                  <a:srgbClr val="002060"/>
                </a:solidFill>
                <a:latin typeface="Constantia" pitchFamily="18" charset="0"/>
              </a:rPr>
              <a:t> </a:t>
            </a:r>
            <a:r>
              <a:rPr lang="ru-RU" sz="2000" dirty="0" err="1">
                <a:solidFill>
                  <a:srgbClr val="002060"/>
                </a:solidFill>
                <a:latin typeface="Constantia" pitchFamily="18" charset="0"/>
              </a:rPr>
              <a:t>санақ</a:t>
            </a:r>
            <a:r>
              <a:rPr lang="ru-RU" sz="2000" dirty="0">
                <a:solidFill>
                  <a:srgbClr val="002060"/>
                </a:solidFill>
                <a:latin typeface="Constantia" pitchFamily="18" charset="0"/>
              </a:rPr>
              <a:t> </a:t>
            </a:r>
            <a:r>
              <a:rPr lang="ru-RU" sz="2000" dirty="0" err="1">
                <a:solidFill>
                  <a:srgbClr val="002060"/>
                </a:solidFill>
                <a:latin typeface="Constantia" pitchFamily="18" charset="0"/>
              </a:rPr>
              <a:t>жүйесін</a:t>
            </a:r>
            <a:r>
              <a:rPr lang="ru-RU" sz="2000" dirty="0">
                <a:solidFill>
                  <a:srgbClr val="002060"/>
                </a:solidFill>
                <a:latin typeface="Constantia" pitchFamily="18" charset="0"/>
              </a:rPr>
              <a:t> </a:t>
            </a:r>
            <a:r>
              <a:rPr lang="ru-RU" sz="2000" dirty="0" err="1">
                <a:solidFill>
                  <a:srgbClr val="002060"/>
                </a:solidFill>
                <a:latin typeface="Constantia" pitchFamily="18" charset="0"/>
              </a:rPr>
              <a:t>инерциалдық</a:t>
            </a:r>
            <a:r>
              <a:rPr lang="ru-RU" sz="2000" dirty="0">
                <a:solidFill>
                  <a:srgbClr val="002060"/>
                </a:solidFill>
                <a:latin typeface="Constantia" pitchFamily="18" charset="0"/>
              </a:rPr>
              <a:t> </a:t>
            </a:r>
            <a:r>
              <a:rPr lang="ru-RU" sz="2000" dirty="0" err="1">
                <a:solidFill>
                  <a:srgbClr val="002060"/>
                </a:solidFill>
                <a:latin typeface="Constantia" pitchFamily="18" charset="0"/>
              </a:rPr>
              <a:t>санақ</a:t>
            </a:r>
            <a:r>
              <a:rPr lang="ru-RU" sz="2000" dirty="0">
                <a:solidFill>
                  <a:srgbClr val="002060"/>
                </a:solidFill>
                <a:latin typeface="Constantia" pitchFamily="18" charset="0"/>
              </a:rPr>
              <a:t> </a:t>
            </a:r>
            <a:r>
              <a:rPr lang="ru-RU" sz="2000" dirty="0" err="1">
                <a:solidFill>
                  <a:srgbClr val="002060"/>
                </a:solidFill>
                <a:latin typeface="Constantia" pitchFamily="18" charset="0"/>
              </a:rPr>
              <a:t>жүйесі</a:t>
            </a:r>
            <a:r>
              <a:rPr lang="ru-RU" sz="2000" dirty="0">
                <a:solidFill>
                  <a:srgbClr val="002060"/>
                </a:solidFill>
                <a:latin typeface="Constantia" pitchFamily="18" charset="0"/>
              </a:rPr>
              <a:t> </a:t>
            </a:r>
            <a:r>
              <a:rPr lang="ru-RU" sz="2000" dirty="0" err="1">
                <a:solidFill>
                  <a:srgbClr val="002060"/>
                </a:solidFill>
                <a:latin typeface="Constantia" pitchFamily="18" charset="0"/>
              </a:rPr>
              <a:t>деп</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атайды</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6. </a:t>
            </a:r>
            <a:r>
              <a:rPr lang="ru-RU" sz="2000" dirty="0" err="1">
                <a:solidFill>
                  <a:srgbClr val="002060"/>
                </a:solidFill>
                <a:latin typeface="Constantia" pitchFamily="18" charset="0"/>
              </a:rPr>
              <a:t>Еркін</a:t>
            </a:r>
            <a:r>
              <a:rPr lang="ru-RU" sz="2000" dirty="0">
                <a:solidFill>
                  <a:srgbClr val="002060"/>
                </a:solidFill>
                <a:latin typeface="Constantia" pitchFamily="18" charset="0"/>
              </a:rPr>
              <a:t> </a:t>
            </a:r>
            <a:r>
              <a:rPr lang="ru-RU" sz="2000" dirty="0" err="1">
                <a:solidFill>
                  <a:srgbClr val="002060"/>
                </a:solidFill>
                <a:latin typeface="Constantia" pitchFamily="18" charset="0"/>
              </a:rPr>
              <a:t>материалдық</a:t>
            </a:r>
            <a:r>
              <a:rPr lang="ru-RU" sz="2000" dirty="0">
                <a:solidFill>
                  <a:srgbClr val="002060"/>
                </a:solidFill>
                <a:latin typeface="Constantia" pitchFamily="18" charset="0"/>
              </a:rPr>
              <a:t> </a:t>
            </a:r>
            <a:r>
              <a:rPr lang="ru-RU" sz="2000" dirty="0" err="1">
                <a:solidFill>
                  <a:srgbClr val="002060"/>
                </a:solidFill>
                <a:latin typeface="Constantia" pitchFamily="18" charset="0"/>
              </a:rPr>
              <a:t>нүкте</a:t>
            </a:r>
            <a:r>
              <a:rPr lang="ru-RU" sz="2000" dirty="0">
                <a:solidFill>
                  <a:srgbClr val="002060"/>
                </a:solidFill>
                <a:latin typeface="Constantia" pitchFamily="18" charset="0"/>
              </a:rPr>
              <a:t> </a:t>
            </a:r>
            <a:r>
              <a:rPr lang="ru-RU" sz="2000" dirty="0" err="1">
                <a:solidFill>
                  <a:srgbClr val="002060"/>
                </a:solidFill>
                <a:latin typeface="Constantia" pitchFamily="18" charset="0"/>
              </a:rPr>
              <a:t>үшін</a:t>
            </a:r>
            <a:r>
              <a:rPr lang="ru-RU" sz="2000" dirty="0">
                <a:solidFill>
                  <a:srgbClr val="002060"/>
                </a:solidFill>
                <a:latin typeface="Constantia" pitchFamily="18" charset="0"/>
              </a:rPr>
              <a:t> </a:t>
            </a:r>
            <a:r>
              <a:rPr lang="ru-RU" sz="2000" dirty="0" err="1">
                <a:solidFill>
                  <a:srgbClr val="002060"/>
                </a:solidFill>
                <a:latin typeface="Constantia" pitchFamily="18" charset="0"/>
              </a:rPr>
              <a:t>динамиканың</a:t>
            </a:r>
            <a:r>
              <a:rPr lang="ru-RU" sz="2000" dirty="0">
                <a:solidFill>
                  <a:srgbClr val="002060"/>
                </a:solidFill>
                <a:latin typeface="Constantia" pitchFamily="18" charset="0"/>
              </a:rPr>
              <a:t> </a:t>
            </a:r>
            <a:r>
              <a:rPr lang="ru-RU" sz="2000" dirty="0" err="1">
                <a:solidFill>
                  <a:srgbClr val="002060"/>
                </a:solidFill>
                <a:latin typeface="Constantia" pitchFamily="18" charset="0"/>
              </a:rPr>
              <a:t>екі</a:t>
            </a:r>
            <a:r>
              <a:rPr lang="ru-RU" sz="2000" dirty="0">
                <a:solidFill>
                  <a:srgbClr val="002060"/>
                </a:solidFill>
                <a:latin typeface="Constantia" pitchFamily="18" charset="0"/>
              </a:rPr>
              <a:t> </a:t>
            </a:r>
            <a:r>
              <a:rPr lang="ru-RU" sz="2000" dirty="0" err="1">
                <a:solidFill>
                  <a:srgbClr val="002060"/>
                </a:solidFill>
                <a:latin typeface="Constantia" pitchFamily="18" charset="0"/>
              </a:rPr>
              <a:t>негізгі</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мәселесінің</a:t>
            </a:r>
            <a:r>
              <a:rPr lang="ru-RU" sz="2000" dirty="0">
                <a:solidFill>
                  <a:srgbClr val="002060"/>
                </a:solidFill>
                <a:latin typeface="Constantia" pitchFamily="18" charset="0"/>
              </a:rPr>
              <a:t> </a:t>
            </a:r>
            <a:r>
              <a:rPr lang="ru-RU" sz="2000" dirty="0" err="1">
                <a:solidFill>
                  <a:srgbClr val="002060"/>
                </a:solidFill>
                <a:latin typeface="Constantia" pitchFamily="18" charset="0"/>
              </a:rPr>
              <a:t>анықтамасын</a:t>
            </a:r>
            <a:r>
              <a:rPr lang="ru-RU" sz="2000" dirty="0">
                <a:solidFill>
                  <a:srgbClr val="002060"/>
                </a:solidFill>
                <a:latin typeface="Constantia" pitchFamily="18" charset="0"/>
              </a:rPr>
              <a:t> </a:t>
            </a:r>
            <a:r>
              <a:rPr lang="ru-RU" sz="2000" dirty="0" err="1">
                <a:solidFill>
                  <a:srgbClr val="002060"/>
                </a:solidFill>
                <a:latin typeface="Constantia" pitchFamily="18" charset="0"/>
              </a:rPr>
              <a:t>беріңіз</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7. </a:t>
            </a:r>
            <a:r>
              <a:rPr lang="ru-RU" sz="2000" dirty="0" err="1">
                <a:solidFill>
                  <a:srgbClr val="002060"/>
                </a:solidFill>
                <a:latin typeface="Constantia" pitchFamily="18" charset="0"/>
              </a:rPr>
              <a:t>Еркін</a:t>
            </a:r>
            <a:r>
              <a:rPr lang="ru-RU" sz="2000" dirty="0">
                <a:solidFill>
                  <a:srgbClr val="002060"/>
                </a:solidFill>
                <a:latin typeface="Constantia" pitchFamily="18" charset="0"/>
              </a:rPr>
              <a:t> </a:t>
            </a:r>
            <a:r>
              <a:rPr lang="ru-RU" sz="2000" dirty="0" err="1">
                <a:solidFill>
                  <a:srgbClr val="002060"/>
                </a:solidFill>
                <a:latin typeface="Constantia" pitchFamily="18" charset="0"/>
              </a:rPr>
              <a:t>емес</a:t>
            </a:r>
            <a:r>
              <a:rPr lang="ru-RU" sz="2000" dirty="0">
                <a:solidFill>
                  <a:srgbClr val="002060"/>
                </a:solidFill>
                <a:latin typeface="Constantia" pitchFamily="18" charset="0"/>
              </a:rPr>
              <a:t> </a:t>
            </a:r>
            <a:r>
              <a:rPr lang="ru-RU" sz="2000" dirty="0" err="1">
                <a:solidFill>
                  <a:srgbClr val="002060"/>
                </a:solidFill>
                <a:latin typeface="Constantia" pitchFamily="18" charset="0"/>
              </a:rPr>
              <a:t>материалдық</a:t>
            </a:r>
            <a:r>
              <a:rPr lang="ru-RU" sz="2000" dirty="0">
                <a:solidFill>
                  <a:srgbClr val="002060"/>
                </a:solidFill>
                <a:latin typeface="Constantia" pitchFamily="18" charset="0"/>
              </a:rPr>
              <a:t> </a:t>
            </a:r>
            <a:r>
              <a:rPr lang="ru-RU" sz="2000" dirty="0" err="1">
                <a:solidFill>
                  <a:srgbClr val="002060"/>
                </a:solidFill>
                <a:latin typeface="Constantia" pitchFamily="18" charset="0"/>
              </a:rPr>
              <a:t>нүкте</a:t>
            </a:r>
            <a:r>
              <a:rPr lang="ru-RU" sz="2000" dirty="0">
                <a:solidFill>
                  <a:srgbClr val="002060"/>
                </a:solidFill>
                <a:latin typeface="Constantia" pitchFamily="18" charset="0"/>
              </a:rPr>
              <a:t> </a:t>
            </a:r>
            <a:r>
              <a:rPr lang="ru-RU" sz="2000" dirty="0" err="1">
                <a:solidFill>
                  <a:srgbClr val="002060"/>
                </a:solidFill>
                <a:latin typeface="Constantia" pitchFamily="18" charset="0"/>
              </a:rPr>
              <a:t>үшін</a:t>
            </a:r>
            <a:r>
              <a:rPr lang="ru-RU" sz="2000" dirty="0">
                <a:solidFill>
                  <a:srgbClr val="002060"/>
                </a:solidFill>
                <a:latin typeface="Constantia" pitchFamily="18" charset="0"/>
              </a:rPr>
              <a:t> </a:t>
            </a:r>
            <a:r>
              <a:rPr lang="ru-RU" sz="2000" dirty="0" err="1">
                <a:solidFill>
                  <a:srgbClr val="002060"/>
                </a:solidFill>
                <a:latin typeface="Constantia" pitchFamily="18" charset="0"/>
              </a:rPr>
              <a:t>динамиканың</a:t>
            </a:r>
            <a:r>
              <a:rPr lang="ru-RU" sz="2000" dirty="0">
                <a:solidFill>
                  <a:srgbClr val="002060"/>
                </a:solidFill>
                <a:latin typeface="Constantia" pitchFamily="18" charset="0"/>
              </a:rPr>
              <a:t> </a:t>
            </a:r>
            <a:r>
              <a:rPr lang="ru-RU" sz="2000" dirty="0" err="1">
                <a:solidFill>
                  <a:srgbClr val="002060"/>
                </a:solidFill>
                <a:latin typeface="Constantia" pitchFamily="18" charset="0"/>
              </a:rPr>
              <a:t>екі</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негізгі</a:t>
            </a:r>
            <a:r>
              <a:rPr lang="ru-RU" sz="2000" dirty="0">
                <a:solidFill>
                  <a:srgbClr val="002060"/>
                </a:solidFill>
                <a:latin typeface="Constantia" pitchFamily="18" charset="0"/>
              </a:rPr>
              <a:t> </a:t>
            </a:r>
            <a:r>
              <a:rPr lang="ru-RU" sz="2000" dirty="0" err="1">
                <a:solidFill>
                  <a:srgbClr val="002060"/>
                </a:solidFill>
                <a:latin typeface="Constantia" pitchFamily="18" charset="0"/>
              </a:rPr>
              <a:t>мәселесінің</a:t>
            </a:r>
            <a:r>
              <a:rPr lang="ru-RU" sz="2000" dirty="0">
                <a:solidFill>
                  <a:srgbClr val="002060"/>
                </a:solidFill>
                <a:latin typeface="Constantia" pitchFamily="18" charset="0"/>
              </a:rPr>
              <a:t> </a:t>
            </a:r>
            <a:r>
              <a:rPr lang="ru-RU" sz="2000" dirty="0" err="1">
                <a:solidFill>
                  <a:srgbClr val="002060"/>
                </a:solidFill>
                <a:latin typeface="Constantia" pitchFamily="18" charset="0"/>
              </a:rPr>
              <a:t>анықтамасын</a:t>
            </a:r>
            <a:r>
              <a:rPr lang="ru-RU" sz="2000" dirty="0">
                <a:solidFill>
                  <a:srgbClr val="002060"/>
                </a:solidFill>
                <a:latin typeface="Constantia" pitchFamily="18" charset="0"/>
              </a:rPr>
              <a:t> </a:t>
            </a:r>
            <a:r>
              <a:rPr lang="ru-RU" sz="2000" dirty="0" err="1">
                <a:solidFill>
                  <a:srgbClr val="002060"/>
                </a:solidFill>
                <a:latin typeface="Constantia" pitchFamily="18" charset="0"/>
              </a:rPr>
              <a:t>беріңіз</a:t>
            </a:r>
            <a:r>
              <a:rPr lang="ru-RU" sz="2000" dirty="0">
                <a:solidFill>
                  <a:srgbClr val="002060"/>
                </a:solidFill>
                <a:latin typeface="Constantia" pitchFamily="18" charset="0"/>
              </a:rPr>
              <a:t>. </a:t>
            </a:r>
          </a:p>
        </p:txBody>
      </p:sp>
    </p:spTree>
    <p:extLst>
      <p:ext uri="{BB962C8B-B14F-4D97-AF65-F5344CB8AC3E}">
        <p14:creationId xmlns:p14="http://schemas.microsoft.com/office/powerpoint/2010/main" val="2787108374"/>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a:extLst>
              <a:ext uri="{FF2B5EF4-FFF2-40B4-BE49-F238E27FC236}">
                <a16:creationId xmlns:a16="http://schemas.microsoft.com/office/drawing/2014/main" id="{B77831FF-81A4-453A-949C-E14A89E4E9CC}"/>
              </a:ext>
            </a:extLst>
          </p:cNvPr>
          <p:cNvGraphicFramePr>
            <a:graphicFrameLocks noGrp="1"/>
          </p:cNvGraphicFramePr>
          <p:nvPr>
            <p:extLst>
              <p:ext uri="{D42A27DB-BD31-4B8C-83A1-F6EECF244321}">
                <p14:modId xmlns:p14="http://schemas.microsoft.com/office/powerpoint/2010/main" val="1469660153"/>
              </p:ext>
            </p:extLst>
          </p:nvPr>
        </p:nvGraphicFramePr>
        <p:xfrm>
          <a:off x="0" y="0"/>
          <a:ext cx="9144000" cy="1554480"/>
        </p:xfrm>
        <a:graphic>
          <a:graphicData uri="http://schemas.openxmlformats.org/drawingml/2006/table">
            <a:tbl>
              <a:tblPr firstRow="1" bandRow="1">
                <a:tableStyleId>{5C22544A-7EE6-4342-B048-85BDC9FD1C3A}</a:tableStyleId>
              </a:tblPr>
              <a:tblGrid>
                <a:gridCol w="2214578">
                  <a:extLst>
                    <a:ext uri="{9D8B030D-6E8A-4147-A177-3AD203B41FA5}">
                      <a16:colId xmlns:a16="http://schemas.microsoft.com/office/drawing/2014/main" val="3482235514"/>
                    </a:ext>
                  </a:extLst>
                </a:gridCol>
                <a:gridCol w="6929422">
                  <a:extLst>
                    <a:ext uri="{9D8B030D-6E8A-4147-A177-3AD203B41FA5}">
                      <a16:colId xmlns:a16="http://schemas.microsoft.com/office/drawing/2014/main" val="82615600"/>
                    </a:ext>
                  </a:extLst>
                </a:gridCol>
              </a:tblGrid>
              <a:tr h="112474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kk-KZ" sz="2400" b="1" i="1" dirty="0">
                          <a:solidFill>
                            <a:schemeClr val="tx1"/>
                          </a:solidFill>
                          <a:latin typeface="Constantia" panose="02030602050306030303" pitchFamily="18" charset="0"/>
                          <a:cs typeface="Times New Roman" pitchFamily="18" charset="0"/>
                          <a:hlinkClick r:id="rId2" action="ppaction://hlinksldjump">
                            <a:extLst>
                              <a:ext uri="{A12FA001-AC4F-418D-AE19-62706E023703}">
                                <ahyp:hlinkClr xmlns:ahyp="http://schemas.microsoft.com/office/drawing/2018/hyperlinkcolor" val="tx"/>
                              </a:ext>
                            </a:extLst>
                          </a:hlinkClick>
                        </a:rPr>
                        <a:t>Тақырып 12.</a:t>
                      </a:r>
                      <a:endParaRPr lang="LID4096" sz="2400" dirty="0">
                        <a:solidFill>
                          <a:schemeClr val="tx1"/>
                        </a:solidFill>
                        <a:latin typeface="Constantia" panose="02030602050306030303" pitchFamily="18" charset="0"/>
                        <a:cs typeface="Times New Roman" panose="02020603050405020304" pitchFamily="18" charset="0"/>
                      </a:endParaRPr>
                    </a:p>
                  </a:txBody>
                  <a:tcPr>
                    <a:solidFill>
                      <a:schemeClr val="accent6">
                        <a:lumMod val="40000"/>
                        <a:lumOff val="60000"/>
                      </a:schemeClr>
                    </a:solidFill>
                  </a:tcPr>
                </a:tc>
                <a:tc>
                  <a:txBody>
                    <a:bodyPr/>
                    <a:lstStyle/>
                    <a:p>
                      <a:r>
                        <a:rPr lang="en-US" sz="2400" b="0" kern="1200" dirty="0">
                          <a:solidFill>
                            <a:schemeClr val="tx1"/>
                          </a:solidFill>
                          <a:effectLst/>
                          <a:latin typeface="Constantia" panose="02030602050306030303" pitchFamily="18" charset="0"/>
                          <a:ea typeface="+mn-ea"/>
                          <a:cs typeface="Times New Roman" panose="02020603050405020304" pitchFamily="18" charset="0"/>
                        </a:rPr>
                        <a:t>M</a:t>
                      </a:r>
                      <a:r>
                        <a:rPr lang="kk-KZ" sz="2400" b="0" kern="1200" dirty="0">
                          <a:solidFill>
                            <a:schemeClr val="tx1"/>
                          </a:solidFill>
                          <a:effectLst/>
                          <a:latin typeface="Constantia" panose="02030602050306030303" pitchFamily="18" charset="0"/>
                          <a:ea typeface="+mn-ea"/>
                          <a:cs typeface="Times New Roman" panose="02020603050405020304" pitchFamily="18" charset="0"/>
                        </a:rPr>
                        <a:t>еханикалық жүйе мен қатты дене динамикасы</a:t>
                      </a:r>
                      <a:r>
                        <a:rPr lang="en-US" sz="2400" b="0" kern="1200" dirty="0">
                          <a:solidFill>
                            <a:schemeClr val="tx1"/>
                          </a:solidFill>
                          <a:effectLst/>
                          <a:latin typeface="Constantia" panose="02030602050306030303" pitchFamily="18" charset="0"/>
                          <a:ea typeface="+mn-ea"/>
                          <a:cs typeface="Times New Roman" panose="02020603050405020304" pitchFamily="18" charset="0"/>
                        </a:rPr>
                        <a:t>. </a:t>
                      </a:r>
                      <a:r>
                        <a:rPr lang="kk-KZ" sz="2400" b="0" kern="1200" dirty="0">
                          <a:solidFill>
                            <a:schemeClr val="tx1"/>
                          </a:solidFill>
                          <a:effectLst/>
                          <a:latin typeface="Constantia" panose="02030602050306030303" pitchFamily="18" charset="0"/>
                          <a:ea typeface="+mn-ea"/>
                          <a:cs typeface="Times New Roman" panose="02020603050405020304" pitchFamily="18" charset="0"/>
                        </a:rPr>
                        <a:t>Жүйе динамикасының жалпы теоремалар.</a:t>
                      </a:r>
                      <a:endParaRPr lang="LID4096" sz="2400" b="0" kern="1200" dirty="0">
                        <a:solidFill>
                          <a:schemeClr val="tx1"/>
                        </a:solidFill>
                        <a:effectLst/>
                        <a:latin typeface="Constantia" panose="02030602050306030303" pitchFamily="18" charset="0"/>
                        <a:ea typeface="+mn-ea"/>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LID4096" sz="2400" b="0" i="0" dirty="0">
                        <a:solidFill>
                          <a:schemeClr val="tx1"/>
                        </a:solidFill>
                        <a:latin typeface="Constantia" panose="02030602050306030303" pitchFamily="18" charset="0"/>
                        <a:cs typeface="Times New Roman" panose="02020603050405020304" pitchFamily="18" charset="0"/>
                      </a:endParaRPr>
                    </a:p>
                  </a:txBody>
                  <a:tcPr>
                    <a:solidFill>
                      <a:schemeClr val="accent5"/>
                    </a:solidFill>
                  </a:tcPr>
                </a:tc>
                <a:extLst>
                  <a:ext uri="{0D108BD9-81ED-4DB2-BD59-A6C34878D82A}">
                    <a16:rowId xmlns:a16="http://schemas.microsoft.com/office/drawing/2014/main" val="1127541504"/>
                  </a:ext>
                </a:extLst>
              </a:tr>
            </a:tbl>
          </a:graphicData>
        </a:graphic>
      </p:graphicFrame>
      <p:sp>
        <p:nvSpPr>
          <p:cNvPr id="11" name="TextBox 10">
            <a:extLst>
              <a:ext uri="{FF2B5EF4-FFF2-40B4-BE49-F238E27FC236}">
                <a16:creationId xmlns:a16="http://schemas.microsoft.com/office/drawing/2014/main" id="{8E082679-F488-428D-9017-2F754BA96E11}"/>
              </a:ext>
            </a:extLst>
          </p:cNvPr>
          <p:cNvSpPr txBox="1"/>
          <p:nvPr/>
        </p:nvSpPr>
        <p:spPr>
          <a:xfrm>
            <a:off x="1259632" y="2420888"/>
            <a:ext cx="7200800" cy="2677656"/>
          </a:xfrm>
          <a:prstGeom prst="rect">
            <a:avLst/>
          </a:prstGeom>
          <a:solidFill>
            <a:schemeClr val="bg1"/>
          </a:solidFill>
        </p:spPr>
        <p:txBody>
          <a:bodyPr wrap="square">
            <a:spAutoFit/>
          </a:bodyPr>
          <a:lstStyle/>
          <a:p>
            <a:pPr algn="ctr"/>
            <a:r>
              <a:rPr lang="kk-KZ" sz="2400" dirty="0">
                <a:latin typeface="Constantia" panose="02030602050306030303" pitchFamily="18" charset="0"/>
                <a:cs typeface="Times New Roman" panose="02020603050405020304" pitchFamily="18" charset="0"/>
              </a:rPr>
              <a:t>Жоспар:</a:t>
            </a:r>
            <a:endParaRPr lang="ru-RU" sz="2400" dirty="0">
              <a:latin typeface="Constantia" panose="02030602050306030303" pitchFamily="18" charset="0"/>
              <a:cs typeface="Times New Roman" panose="02020603050405020304" pitchFamily="18" charset="0"/>
            </a:endParaRPr>
          </a:p>
          <a:p>
            <a:pPr algn="just"/>
            <a:r>
              <a:rPr lang="kk-KZ" sz="2400" dirty="0">
                <a:latin typeface="Constantia" panose="02030602050306030303" pitchFamily="18" charset="0"/>
                <a:cs typeface="Times New Roman" panose="02020603050405020304" pitchFamily="18" charset="0"/>
              </a:rPr>
              <a:t>1. Механикалық жүйе динамикасына кіріспе; </a:t>
            </a:r>
            <a:endParaRPr lang="ru-RU" sz="2400" dirty="0">
              <a:latin typeface="Constantia" panose="02030602050306030303" pitchFamily="18" charset="0"/>
              <a:cs typeface="Times New Roman" panose="02020603050405020304" pitchFamily="18" charset="0"/>
            </a:endParaRPr>
          </a:p>
          <a:p>
            <a:pPr algn="just"/>
            <a:r>
              <a:rPr lang="kk-KZ" sz="2400" dirty="0">
                <a:latin typeface="Constantia" panose="02030602050306030303" pitchFamily="18" charset="0"/>
                <a:cs typeface="Times New Roman" panose="02020603050405020304" pitchFamily="18" charset="0"/>
              </a:rPr>
              <a:t>2. Инерция моменттері;</a:t>
            </a:r>
            <a:endParaRPr lang="ru-RU" sz="2400" dirty="0">
              <a:latin typeface="Constantia" panose="02030602050306030303" pitchFamily="18" charset="0"/>
              <a:cs typeface="Times New Roman" panose="02020603050405020304" pitchFamily="18" charset="0"/>
            </a:endParaRPr>
          </a:p>
          <a:p>
            <a:pPr algn="just"/>
            <a:r>
              <a:rPr lang="kk-KZ" sz="2400" dirty="0">
                <a:latin typeface="Constantia" panose="02030602050306030303" pitchFamily="18" charset="0"/>
                <a:cs typeface="Times New Roman" panose="02020603050405020304" pitchFamily="18" charset="0"/>
              </a:rPr>
              <a:t>3. Механикалық жүйе. Ішкі және сыртқы күштер;</a:t>
            </a:r>
            <a:endParaRPr lang="ru-RU" sz="2400" dirty="0">
              <a:latin typeface="Constantia" panose="02030602050306030303" pitchFamily="18" charset="0"/>
              <a:cs typeface="Times New Roman" panose="02020603050405020304" pitchFamily="18" charset="0"/>
            </a:endParaRPr>
          </a:p>
          <a:p>
            <a:pPr algn="just"/>
            <a:r>
              <a:rPr lang="kk-KZ" sz="2400" dirty="0">
                <a:latin typeface="Constantia" panose="02030602050306030303" pitchFamily="18" charset="0"/>
                <a:cs typeface="Times New Roman" panose="02020603050405020304" pitchFamily="18" charset="0"/>
              </a:rPr>
              <a:t>4. Жүйенің массасы. Массалар центрі;</a:t>
            </a:r>
            <a:endParaRPr lang="ru-RU" sz="2400" dirty="0">
              <a:latin typeface="Constantia" panose="02030602050306030303" pitchFamily="18" charset="0"/>
              <a:cs typeface="Times New Roman" panose="02020603050405020304" pitchFamily="18" charset="0"/>
            </a:endParaRPr>
          </a:p>
          <a:p>
            <a:pPr algn="just"/>
            <a:r>
              <a:rPr lang="kk-KZ" sz="2400" dirty="0">
                <a:latin typeface="Constantia" panose="02030602050306030303" pitchFamily="18" charset="0"/>
                <a:cs typeface="Times New Roman" panose="02020603050405020304" pitchFamily="18" charset="0"/>
              </a:rPr>
              <a:t>5. Дененің өске қатысты инерция моменті. Инерция радиусы</a:t>
            </a:r>
            <a:endParaRPr lang="ru-RU"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693145556"/>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8E082679-F488-428D-9017-2F754BA96E11}"/>
              </a:ext>
            </a:extLst>
          </p:cNvPr>
          <p:cNvSpPr txBox="1"/>
          <p:nvPr/>
        </p:nvSpPr>
        <p:spPr>
          <a:xfrm>
            <a:off x="251520" y="58846"/>
            <a:ext cx="8640960" cy="6463308"/>
          </a:xfrm>
          <a:prstGeom prst="rect">
            <a:avLst/>
          </a:prstGeom>
          <a:solidFill>
            <a:schemeClr val="bg1"/>
          </a:solidFill>
        </p:spPr>
        <p:txBody>
          <a:bodyPr wrap="square">
            <a:spAutoFit/>
          </a:bodyPr>
          <a:lstStyle/>
          <a:p>
            <a:pPr indent="288290" algn="ctr"/>
            <a:r>
              <a:rPr lang="kk-KZ" i="1" dirty="0">
                <a:solidFill>
                  <a:srgbClr val="000000"/>
                </a:solidFill>
                <a:effectLst/>
                <a:latin typeface="Constantia" panose="02030602050306030303" pitchFamily="18" charset="0"/>
                <a:ea typeface="Times New Roman" panose="02020603050405020304" pitchFamily="18" charset="0"/>
              </a:rPr>
              <a:t>Негізгі әдебиеттер</a:t>
            </a:r>
            <a:endParaRPr lang="ru-RU" dirty="0">
              <a:effectLst/>
              <a:latin typeface="Constantia" panose="02030602050306030303" pitchFamily="18" charset="0"/>
              <a:ea typeface="Times New Roman" panose="02020603050405020304" pitchFamily="18" charset="0"/>
            </a:endParaRPr>
          </a:p>
          <a:p>
            <a:pPr indent="288290" algn="ctr"/>
            <a:r>
              <a:rPr lang="kk-KZ" b="1" i="1" dirty="0">
                <a:effectLst/>
                <a:latin typeface="Constantia" panose="02030602050306030303" pitchFamily="18" charset="0"/>
                <a:ea typeface="Times New Roman" panose="02020603050405020304" pitchFamily="18" charset="0"/>
              </a:rPr>
              <a:t>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1. Жолдасбеков Ө. А., Сағитов М. Н. Теориялық механика: Оқулық. Алматы, 2002.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2. Төреқожаев Ә. Н., Төлегенова Қ. Б. Материалдық нүктенің механикалық тербелістері: Оқу құралы. Алматы, 2003.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3. Төреқожаев Ә. Н., Именов И. М. Статика. Теориялық механиканың практикалық сабақтарына арналған әдістемелік нұсқау. Алматы, 2004.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4. Туғанбаева Д. Т., Төлегенова Қ. Б. Теориялық механика. Оқу құралы. Алматы, 2012.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5. Яблонский А. А. Курс теоретической механики: Учебник. Ч. I, II. – М.: Высш. школа, 1984.</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6. Никитин Н. Н. Курс теоретической механики: Учебник. – М.: Высшая школа, 1990.</a:t>
            </a:r>
            <a:endParaRPr lang="ru-RU" dirty="0">
              <a:effectLst/>
              <a:latin typeface="Constantia" panose="02030602050306030303" pitchFamily="18" charset="0"/>
              <a:ea typeface="Times New Roman" panose="02020603050405020304" pitchFamily="18" charset="0"/>
            </a:endParaRPr>
          </a:p>
          <a:p>
            <a:pPr indent="288290" algn="ctr"/>
            <a:endParaRPr lang="kk-KZ" b="0" i="1" u="none" strike="noStrike" spc="0" dirty="0">
              <a:solidFill>
                <a:srgbClr val="000000"/>
              </a:solidFill>
              <a:effectLst/>
              <a:latin typeface="Constantia" panose="02030602050306030303" pitchFamily="18" charset="0"/>
              <a:ea typeface="Times New Roman" panose="02020603050405020304" pitchFamily="18" charset="0"/>
              <a:cs typeface="Times New Roman" panose="02020603050405020304" pitchFamily="18" charset="0"/>
            </a:endParaRPr>
          </a:p>
          <a:p>
            <a:pPr indent="288290" algn="ctr"/>
            <a:r>
              <a:rPr lang="kk-KZ" b="0" i="1" u="none" strike="noStrike" spc="0" dirty="0">
                <a:solidFill>
                  <a:srgbClr val="000000"/>
                </a:solidFill>
                <a:effectLst/>
                <a:latin typeface="Constantia" panose="02030602050306030303" pitchFamily="18" charset="0"/>
                <a:ea typeface="Times New Roman" panose="02020603050405020304" pitchFamily="18" charset="0"/>
                <a:cs typeface="Times New Roman" panose="02020603050405020304" pitchFamily="18" charset="0"/>
              </a:rPr>
              <a:t>Қосымша әдебиеттер</a:t>
            </a:r>
            <a:endParaRPr lang="ru-RU" dirty="0">
              <a:effectLst/>
              <a:latin typeface="Constantia" panose="02030602050306030303" pitchFamily="18" charset="0"/>
              <a:ea typeface="Times New Roman" panose="02020603050405020304" pitchFamily="18" charset="0"/>
            </a:endParaRPr>
          </a:p>
          <a:p>
            <a:pPr indent="288290" algn="ctr"/>
            <a:r>
              <a:rPr lang="kk-KZ" b="1" i="1" u="none" strike="noStrike" spc="0" dirty="0">
                <a:solidFill>
                  <a:srgbClr val="000000"/>
                </a:solidFill>
                <a:effectLst/>
                <a:latin typeface="Constantia" panose="02030602050306030303" pitchFamily="18" charset="0"/>
                <a:ea typeface="Times New Roman" panose="02020603050405020304" pitchFamily="18" charset="0"/>
                <a:cs typeface="Times New Roman" panose="02020603050405020304" pitchFamily="18" charset="0"/>
              </a:rPr>
              <a:t>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1. Төреқожаев Ә. Н., Именов И. М., Төлегенова Қ. Б. Теориялық механика пәнінің курстық және семестрлік жұмыстары. Алматы, 2003.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2. Серғазиев М. Ж., Туғанбаева Д. Т. Механикалық жүйе динамикасы. Теориялық механиканың практикалық сабақтарына арналған әдістемелік нұсқау.  Алматы, 2004.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3. Именов И. М. Кинематика. Теориялық механиканың практикалық сабақтарына арналған әдістемелік нұсқау. Алматы, 2004. </a:t>
            </a:r>
            <a:endParaRPr lang="ru-RU" dirty="0">
              <a:effectLst/>
              <a:latin typeface="Constantia" panose="02030602050306030303" pitchFamily="18" charset="0"/>
              <a:ea typeface="Times New Roman" panose="02020603050405020304" pitchFamily="18" charset="0"/>
            </a:endParaRPr>
          </a:p>
        </p:txBody>
      </p:sp>
    </p:spTree>
    <p:extLst>
      <p:ext uri="{BB962C8B-B14F-4D97-AF65-F5344CB8AC3E}">
        <p14:creationId xmlns:p14="http://schemas.microsoft.com/office/powerpoint/2010/main" val="3888960238"/>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5" name="TextBox 4">
                <a:extLst>
                  <a:ext uri="{FF2B5EF4-FFF2-40B4-BE49-F238E27FC236}">
                    <a16:creationId xmlns:a16="http://schemas.microsoft.com/office/drawing/2014/main" id="{2CB06CA9-1DEC-42EE-AFBA-88883BB93B63}"/>
                  </a:ext>
                </a:extLst>
              </p:cNvPr>
              <p:cNvSpPr txBox="1"/>
              <p:nvPr/>
            </p:nvSpPr>
            <p:spPr>
              <a:xfrm>
                <a:off x="863588" y="326720"/>
                <a:ext cx="7416824" cy="3251788"/>
              </a:xfrm>
              <a:prstGeom prst="rect">
                <a:avLst/>
              </a:prstGeom>
              <a:noFill/>
            </p:spPr>
            <p:txBody>
              <a:bodyPr wrap="square">
                <a:spAutoFit/>
              </a:bodyPr>
              <a:lstStyle/>
              <a:p>
                <a:pPr indent="288290" algn="just"/>
                <a:r>
                  <a:rPr lang="kk-KZ" sz="2000" i="1" dirty="0">
                    <a:effectLst/>
                    <a:latin typeface="Constantia" panose="02030602050306030303" pitchFamily="18" charset="0"/>
                    <a:ea typeface="Times New Roman" panose="02020603050405020304" pitchFamily="18" charset="0"/>
                  </a:rPr>
                  <a:t>Механикалық жүйенің ішкі күштерінің екі қасиеті бар</a:t>
                </a:r>
                <a:r>
                  <a:rPr lang="kk-KZ"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kk-KZ" sz="2000" i="1" dirty="0">
                    <a:effectLst/>
                    <a:latin typeface="Constantia" panose="02030602050306030303" pitchFamily="18" charset="0"/>
                    <a:ea typeface="Times New Roman" panose="02020603050405020304" pitchFamily="18" charset="0"/>
                  </a:rPr>
                  <a:t>1-қасиет.</a:t>
                </a:r>
                <a:r>
                  <a:rPr lang="kk-KZ" sz="2000" dirty="0">
                    <a:effectLst/>
                    <a:latin typeface="Constantia" panose="02030602050306030303" pitchFamily="18" charset="0"/>
                    <a:ea typeface="Times New Roman" panose="02020603050405020304" pitchFamily="18" charset="0"/>
                  </a:rPr>
                  <a:t> Барлық ішкі күштердің геометриялық қосындысы (бас вектор) нөлге тең. Шынында да, динамиканың </a:t>
                </a:r>
                <a:r>
                  <a:rPr lang="en-US" sz="2000" dirty="0" err="1">
                    <a:effectLst/>
                    <a:latin typeface="Constantia" panose="02030602050306030303" pitchFamily="18" charset="0"/>
                    <a:ea typeface="Times New Roman" panose="02020603050405020304" pitchFamily="18" charset="0"/>
                  </a:rPr>
                  <a:t>үшінші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заңы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бойынша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жүйенің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екі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нүктесі</a:t>
                </a:r>
                <a:r>
                  <a:rPr lang="en-US" sz="2000" dirty="0">
                    <a:effectLst/>
                    <a:latin typeface="Constantia" panose="02030602050306030303" pitchFamily="18" charset="0"/>
                    <a:ea typeface="Times New Roman" panose="02020603050405020304" pitchFamily="18" charset="0"/>
                  </a:rPr>
                  <a:t> (12.1-сурет) </a:t>
                </a:r>
                <a:r>
                  <a:rPr lang="en-US" sz="2000" dirty="0" err="1">
                    <a:effectLst/>
                    <a:latin typeface="Constantia" panose="02030602050306030303" pitchFamily="18" charset="0"/>
                    <a:ea typeface="Times New Roman" panose="02020603050405020304" pitchFamily="18" charset="0"/>
                  </a:rPr>
                  <a:t>бір-біріне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қосындысы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нөлге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тең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болатын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модульдері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тең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әрі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қарама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қарсы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бағытталған</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sSubSup>
                      <m:sSubSupPr>
                        <m:ctrlPr>
                          <a:rPr lang="ru-RU" sz="2000" i="1">
                            <a:effectLst/>
                            <a:latin typeface="Cambria Math" panose="02040503050406030204" pitchFamily="18" charset="0"/>
                            <a:ea typeface="Times New Roman" panose="02020603050405020304" pitchFamily="18" charset="0"/>
                          </a:rPr>
                        </m:ctrlPr>
                      </m:sSubSupPr>
                      <m:e>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𝐹</m:t>
                            </m:r>
                          </m:e>
                        </m:acc>
                      </m:e>
                      <m:sub>
                        <m:r>
                          <a:rPr lang="en-US" sz="2000" i="1">
                            <a:effectLst/>
                            <a:latin typeface="Cambria Math" panose="02040503050406030204" pitchFamily="18" charset="0"/>
                            <a:ea typeface="Times New Roman" panose="02020603050405020304" pitchFamily="18" charset="0"/>
                          </a:rPr>
                          <m:t>1</m:t>
                        </m:r>
                      </m:sub>
                      <m:sup>
                        <m:r>
                          <a:rPr lang="en-US" sz="2000" i="1">
                            <a:effectLst/>
                            <a:latin typeface="Cambria Math" panose="02040503050406030204" pitchFamily="18" charset="0"/>
                            <a:ea typeface="Times New Roman" panose="02020603050405020304" pitchFamily="18" charset="0"/>
                          </a:rPr>
                          <m:t>𝑖</m:t>
                        </m:r>
                      </m:sup>
                    </m:sSubSup>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және</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sSubSup>
                      <m:sSubSupPr>
                        <m:ctrlPr>
                          <a:rPr lang="ru-RU" sz="2000" i="1">
                            <a:effectLst/>
                            <a:latin typeface="Cambria Math" panose="02040503050406030204" pitchFamily="18" charset="0"/>
                            <a:ea typeface="Times New Roman" panose="02020603050405020304" pitchFamily="18" charset="0"/>
                          </a:rPr>
                        </m:ctrlPr>
                      </m:sSubSupPr>
                      <m:e>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𝐹</m:t>
                            </m:r>
                          </m:e>
                        </m:acc>
                      </m:e>
                      <m:sub>
                        <m:r>
                          <a:rPr lang="en-US" sz="2000" i="1">
                            <a:effectLst/>
                            <a:latin typeface="Cambria Math" panose="02040503050406030204" pitchFamily="18" charset="0"/>
                            <a:ea typeface="Times New Roman" panose="02020603050405020304" pitchFamily="18" charset="0"/>
                          </a:rPr>
                          <m:t>2</m:t>
                        </m:r>
                      </m:sub>
                      <m:sup>
                        <m:r>
                          <a:rPr lang="en-US" sz="2000" i="1">
                            <a:effectLst/>
                            <a:latin typeface="Cambria Math" panose="02040503050406030204" pitchFamily="18" charset="0"/>
                            <a:ea typeface="Times New Roman" panose="02020603050405020304" pitchFamily="18" charset="0"/>
                          </a:rPr>
                          <m:t>𝑖</m:t>
                        </m:r>
                      </m:sup>
                    </m:sSubSup>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күштермен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әсер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етеді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Осы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жағдай</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жүйенің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кез</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келген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екі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нүктесі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үшін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орындалатын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болғандықтан</a:t>
                </a:r>
                <a:r>
                  <a:rPr lang="en-US" sz="2000" dirty="0">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r"/>
                <a14:m>
                  <m:oMath xmlns:m="http://schemas.openxmlformats.org/officeDocument/2006/math">
                    <m:nary>
                      <m:naryPr>
                        <m:chr m:val="∑"/>
                        <m:limLoc m:val="undOvr"/>
                        <m:ctrlPr>
                          <a:rPr lang="ru-RU" sz="2000" i="1">
                            <a:effectLst/>
                            <a:latin typeface="Cambria Math" panose="02040503050406030204" pitchFamily="18" charset="0"/>
                            <a:ea typeface="Times New Roman" panose="02020603050405020304" pitchFamily="18" charset="0"/>
                          </a:rPr>
                        </m:ctrlPr>
                      </m:naryPr>
                      <m:sub>
                        <m:r>
                          <a:rPr lang="en-US" sz="2000" i="1">
                            <a:effectLst/>
                            <a:latin typeface="Cambria Math" panose="02040503050406030204" pitchFamily="18" charset="0"/>
                            <a:ea typeface="Times New Roman" panose="02020603050405020304" pitchFamily="18" charset="0"/>
                          </a:rPr>
                          <m:t>𝑘</m:t>
                        </m:r>
                        <m:r>
                          <a:rPr lang="en-US" sz="2000" i="1">
                            <a:effectLst/>
                            <a:latin typeface="Cambria Math" panose="02040503050406030204" pitchFamily="18" charset="0"/>
                            <a:ea typeface="Times New Roman" panose="02020603050405020304" pitchFamily="18" charset="0"/>
                          </a:rPr>
                          <m:t>=1</m:t>
                        </m:r>
                      </m:sub>
                      <m:sup>
                        <m:r>
                          <a:rPr lang="en-US" sz="2000" i="1">
                            <a:effectLst/>
                            <a:latin typeface="Cambria Math" panose="02040503050406030204" pitchFamily="18" charset="0"/>
                            <a:ea typeface="Times New Roman" panose="02020603050405020304" pitchFamily="18" charset="0"/>
                          </a:rPr>
                          <m:t>𝑛</m:t>
                        </m:r>
                      </m:sup>
                      <m:e>
                        <m:sSubSup>
                          <m:sSubSupPr>
                            <m:ctrlPr>
                              <a:rPr lang="ru-RU" sz="2000" i="1">
                                <a:effectLst/>
                                <a:latin typeface="Cambria Math" panose="02040503050406030204" pitchFamily="18" charset="0"/>
                                <a:ea typeface="Times New Roman" panose="02020603050405020304" pitchFamily="18" charset="0"/>
                              </a:rPr>
                            </m:ctrlPr>
                          </m:sSubSupPr>
                          <m:e>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𝐹</m:t>
                                </m:r>
                              </m:e>
                            </m:acc>
                          </m:e>
                          <m:sub>
                            <m:r>
                              <a:rPr lang="en-US" sz="2000" i="1">
                                <a:effectLst/>
                                <a:latin typeface="Cambria Math" panose="02040503050406030204" pitchFamily="18" charset="0"/>
                                <a:ea typeface="Times New Roman" panose="02020603050405020304" pitchFamily="18" charset="0"/>
                              </a:rPr>
                              <m:t>𝑘</m:t>
                            </m:r>
                          </m:sub>
                          <m:sup>
                            <m:r>
                              <a:rPr lang="en-US" sz="2000" i="1">
                                <a:effectLst/>
                                <a:latin typeface="Cambria Math" panose="02040503050406030204" pitchFamily="18" charset="0"/>
                                <a:ea typeface="Times New Roman" panose="02020603050405020304" pitchFamily="18" charset="0"/>
                              </a:rPr>
                              <m:t>𝑖</m:t>
                            </m:r>
                          </m:sup>
                        </m:sSubSup>
                        <m:r>
                          <a:rPr lang="en-US" sz="2000" i="1">
                            <a:effectLst/>
                            <a:latin typeface="Cambria Math" panose="02040503050406030204" pitchFamily="18" charset="0"/>
                            <a:ea typeface="Times New Roman" panose="02020603050405020304" pitchFamily="18" charset="0"/>
                          </a:rPr>
                          <m:t>=0.</m:t>
                        </m:r>
                      </m:e>
                    </m:nary>
                  </m:oMath>
                </a14:m>
                <a:r>
                  <a:rPr lang="en-US" sz="2000" dirty="0">
                    <a:effectLst/>
                    <a:latin typeface="Constantia" panose="02030602050306030303" pitchFamily="18" charset="0"/>
                    <a:ea typeface="Times New Roman" panose="02020603050405020304" pitchFamily="18" charset="0"/>
                  </a:rPr>
                  <a:t> 			(12.1)</a:t>
                </a:r>
                <a:endParaRPr lang="ru-RU" sz="1200" dirty="0">
                  <a:effectLst/>
                  <a:latin typeface="Constantia" panose="02030602050306030303" pitchFamily="18" charset="0"/>
                  <a:ea typeface="Times New Roman" panose="02020603050405020304" pitchFamily="18" charset="0"/>
                </a:endParaRPr>
              </a:p>
            </p:txBody>
          </p:sp>
        </mc:Choice>
        <mc:Fallback>
          <p:sp>
            <p:nvSpPr>
              <p:cNvPr id="5" name="TextBox 4">
                <a:extLst>
                  <a:ext uri="{FF2B5EF4-FFF2-40B4-BE49-F238E27FC236}">
                    <a16:creationId xmlns:a16="http://schemas.microsoft.com/office/drawing/2014/main" id="{2CB06CA9-1DEC-42EE-AFBA-88883BB93B63}"/>
                  </a:ext>
                </a:extLst>
              </p:cNvPr>
              <p:cNvSpPr txBox="1">
                <a:spLocks noRot="1" noChangeAspect="1" noMove="1" noResize="1" noEditPoints="1" noAdjustHandles="1" noChangeArrowheads="1" noChangeShapeType="1" noTextEdit="1"/>
              </p:cNvSpPr>
              <p:nvPr/>
            </p:nvSpPr>
            <p:spPr>
              <a:xfrm>
                <a:off x="863588" y="326720"/>
                <a:ext cx="7416824" cy="3251788"/>
              </a:xfrm>
              <a:prstGeom prst="rect">
                <a:avLst/>
              </a:prstGeom>
              <a:blipFill>
                <a:blip r:embed="rId2"/>
                <a:stretch>
                  <a:fillRect l="-905" t="-1501" r="-822" b="-21764"/>
                </a:stretch>
              </a:blipFill>
            </p:spPr>
            <p:txBody>
              <a:bodyPr/>
              <a:lstStyle/>
              <a:p>
                <a:r>
                  <a:rPr lang="ru-RU">
                    <a:noFill/>
                  </a:rPr>
                  <a:t> </a:t>
                </a:r>
              </a:p>
            </p:txBody>
          </p:sp>
        </mc:Fallback>
      </mc:AlternateContent>
      <p:pic>
        <p:nvPicPr>
          <p:cNvPr id="6" name="Рисунок 5">
            <a:extLst>
              <a:ext uri="{FF2B5EF4-FFF2-40B4-BE49-F238E27FC236}">
                <a16:creationId xmlns:a16="http://schemas.microsoft.com/office/drawing/2014/main" id="{F6373AC0-B52D-462F-BE6C-B69651AF2F38}"/>
              </a:ext>
            </a:extLst>
          </p:cNvPr>
          <p:cNvPicPr/>
          <p:nvPr/>
        </p:nvPicPr>
        <p:blipFill>
          <a:blip r:embed="rId3"/>
          <a:stretch>
            <a:fillRect/>
          </a:stretch>
        </p:blipFill>
        <p:spPr>
          <a:xfrm>
            <a:off x="2914557" y="3649248"/>
            <a:ext cx="3610004" cy="2160240"/>
          </a:xfrm>
          <a:prstGeom prst="rect">
            <a:avLst/>
          </a:prstGeom>
        </p:spPr>
      </p:pic>
      <p:sp>
        <p:nvSpPr>
          <p:cNvPr id="8" name="TextBox 7">
            <a:extLst>
              <a:ext uri="{FF2B5EF4-FFF2-40B4-BE49-F238E27FC236}">
                <a16:creationId xmlns:a16="http://schemas.microsoft.com/office/drawing/2014/main" id="{361578C9-3589-4B8A-9EC4-8A3432AB3125}"/>
              </a:ext>
            </a:extLst>
          </p:cNvPr>
          <p:cNvSpPr txBox="1"/>
          <p:nvPr/>
        </p:nvSpPr>
        <p:spPr>
          <a:xfrm>
            <a:off x="4239820" y="5880228"/>
            <a:ext cx="4572000" cy="369332"/>
          </a:xfrm>
          <a:prstGeom prst="rect">
            <a:avLst/>
          </a:prstGeom>
          <a:noFill/>
        </p:spPr>
        <p:txBody>
          <a:bodyPr wrap="square">
            <a:spAutoFit/>
          </a:bodyPr>
          <a:lstStyle/>
          <a:p>
            <a:r>
              <a:rPr lang="en-US" sz="1800" dirty="0">
                <a:effectLst/>
                <a:latin typeface="Times New Roman" panose="02020603050405020304" pitchFamily="18" charset="0"/>
                <a:ea typeface="Times New Roman" panose="02020603050405020304" pitchFamily="18" charset="0"/>
              </a:rPr>
              <a:t>12.1-сурет</a:t>
            </a:r>
            <a:endParaRPr lang="ru-RU" dirty="0"/>
          </a:p>
        </p:txBody>
      </p:sp>
    </p:spTree>
    <p:extLst>
      <p:ext uri="{BB962C8B-B14F-4D97-AF65-F5344CB8AC3E}">
        <p14:creationId xmlns:p14="http://schemas.microsoft.com/office/powerpoint/2010/main" val="825437304"/>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CA0609F9-FCED-4ABB-9486-3BAA9572CE5F}"/>
                  </a:ext>
                </a:extLst>
              </p:cNvPr>
              <p:cNvSpPr txBox="1"/>
              <p:nvPr/>
            </p:nvSpPr>
            <p:spPr>
              <a:xfrm>
                <a:off x="755576" y="332656"/>
                <a:ext cx="7920880" cy="5710987"/>
              </a:xfrm>
              <a:prstGeom prst="rect">
                <a:avLst/>
              </a:prstGeom>
              <a:noFill/>
            </p:spPr>
            <p:txBody>
              <a:bodyPr wrap="square">
                <a:spAutoFit/>
              </a:bodyPr>
              <a:lstStyle/>
              <a:p>
                <a:pPr indent="288290" algn="just"/>
                <a:r>
                  <a:rPr lang="kk-KZ" sz="2000" i="1" dirty="0">
                    <a:effectLst/>
                    <a:latin typeface="Constantia" panose="02030602050306030303" pitchFamily="18" charset="0"/>
                    <a:ea typeface="Times New Roman" panose="02020603050405020304" pitchFamily="18" charset="0"/>
                  </a:rPr>
                  <a:t>2-қасиет.</a:t>
                </a:r>
                <a:r>
                  <a:rPr lang="kk-KZ" sz="2000" dirty="0">
                    <a:effectLst/>
                    <a:latin typeface="Constantia" panose="02030602050306030303" pitchFamily="18" charset="0"/>
                    <a:ea typeface="Times New Roman" panose="02020603050405020304" pitchFamily="18" charset="0"/>
                  </a:rPr>
                  <a:t> Жүйенің барлық ішкі күштерінің кез келген центрге қатысты моменттерінің геометриялық қосындысы (бас момент) нөлге тең. </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effectLst/>
                    <a:latin typeface="Constantia" panose="02030602050306030303" pitchFamily="18" charset="0"/>
                    <a:ea typeface="Times New Roman" panose="02020603050405020304" pitchFamily="18" charset="0"/>
                  </a:rPr>
                  <a:t>Шынымен де, егер кез келген О центрін алатын болсақ, онда </a:t>
                </a:r>
                <a:r>
                  <a:rPr lang="en-US" sz="2000" dirty="0">
                    <a:effectLst/>
                    <a:latin typeface="Constantia" panose="02030602050306030303" pitchFamily="18" charset="0"/>
                    <a:ea typeface="Times New Roman" panose="02020603050405020304" pitchFamily="18" charset="0"/>
                  </a:rPr>
                  <a:t>12</a:t>
                </a:r>
                <a:r>
                  <a:rPr lang="kk-KZ" sz="2000" dirty="0">
                    <a:effectLst/>
                    <a:latin typeface="Constantia" panose="02030602050306030303" pitchFamily="18" charset="0"/>
                    <a:ea typeface="Times New Roman" panose="02020603050405020304" pitchFamily="18" charset="0"/>
                  </a:rPr>
                  <a:t>.1-суреттен ішкі күштердің осы центрге қатысты моменттерінің геометриялық қосындысын аламыз: </a:t>
                </a: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r>
                          <a:rPr lang="kk-KZ" sz="2000" i="1">
                            <a:effectLst/>
                            <a:latin typeface="Cambria Math" panose="02040503050406030204" pitchFamily="18" charset="0"/>
                            <a:ea typeface="Times New Roman" panose="02020603050405020304" pitchFamily="18" charset="0"/>
                          </a:rPr>
                          <m:t>𝑚</m:t>
                        </m:r>
                      </m:e>
                      <m:sub>
                        <m:r>
                          <a:rPr lang="kk-KZ" sz="2000" i="1">
                            <a:effectLst/>
                            <a:latin typeface="Cambria Math" panose="02040503050406030204" pitchFamily="18" charset="0"/>
                            <a:ea typeface="Times New Roman" panose="02020603050405020304" pitchFamily="18" charset="0"/>
                          </a:rPr>
                          <m:t>О</m:t>
                        </m:r>
                      </m:sub>
                    </m:sSub>
                    <m:r>
                      <a:rPr lang="kk-KZ" sz="2000" i="1">
                        <a:effectLst/>
                        <a:latin typeface="Cambria Math" panose="02040503050406030204" pitchFamily="18" charset="0"/>
                        <a:ea typeface="Times New Roman" panose="02020603050405020304" pitchFamily="18" charset="0"/>
                      </a:rPr>
                      <m:t>(</m:t>
                    </m:r>
                    <m:sSubSup>
                      <m:sSubSupPr>
                        <m:ctrlPr>
                          <a:rPr lang="ru-RU" sz="2000" i="1">
                            <a:effectLst/>
                            <a:latin typeface="Cambria Math" panose="02040503050406030204" pitchFamily="18" charset="0"/>
                            <a:ea typeface="Times New Roman" panose="02020603050405020304" pitchFamily="18" charset="0"/>
                          </a:rPr>
                        </m:ctrlPr>
                      </m:sSubSupPr>
                      <m:e>
                        <m:r>
                          <a:rPr lang="kk-KZ" sz="2000" i="1">
                            <a:effectLst/>
                            <a:latin typeface="Cambria Math" panose="02040503050406030204" pitchFamily="18" charset="0"/>
                            <a:ea typeface="Times New Roman" panose="02020603050405020304" pitchFamily="18" charset="0"/>
                          </a:rPr>
                          <m:t>𝐹</m:t>
                        </m:r>
                      </m:e>
                      <m:sub>
                        <m:r>
                          <a:rPr lang="kk-KZ" sz="2000" i="1">
                            <a:effectLst/>
                            <a:latin typeface="Cambria Math" panose="02040503050406030204" pitchFamily="18" charset="0"/>
                            <a:ea typeface="Times New Roman" panose="02020603050405020304" pitchFamily="18" charset="0"/>
                          </a:rPr>
                          <m:t>1</m:t>
                        </m:r>
                      </m:sub>
                      <m:sup>
                        <m:r>
                          <a:rPr lang="kk-KZ" sz="2000" i="1">
                            <a:effectLst/>
                            <a:latin typeface="Cambria Math" panose="02040503050406030204" pitchFamily="18" charset="0"/>
                            <a:ea typeface="Times New Roman" panose="02020603050405020304" pitchFamily="18" charset="0"/>
                          </a:rPr>
                          <m:t>𝑖</m:t>
                        </m:r>
                      </m:sup>
                    </m:sSubSup>
                    <m:r>
                      <a:rPr lang="kk-KZ" sz="2000" i="1">
                        <a:effectLst/>
                        <a:latin typeface="Cambria Math" panose="02040503050406030204" pitchFamily="18" charset="0"/>
                        <a:ea typeface="Times New Roman" panose="02020603050405020304" pitchFamily="18" charset="0"/>
                      </a:rPr>
                      <m:t>)+</m:t>
                    </m:r>
                    <m:sSub>
                      <m:sSubPr>
                        <m:ctrlPr>
                          <a:rPr lang="ru-RU" sz="2000" i="1">
                            <a:effectLst/>
                            <a:latin typeface="Cambria Math" panose="02040503050406030204" pitchFamily="18" charset="0"/>
                            <a:ea typeface="Times New Roman" panose="02020603050405020304" pitchFamily="18" charset="0"/>
                          </a:rPr>
                        </m:ctrlPr>
                      </m:sSubPr>
                      <m:e>
                        <m:r>
                          <a:rPr lang="kk-KZ" sz="2000" i="1">
                            <a:effectLst/>
                            <a:latin typeface="Cambria Math" panose="02040503050406030204" pitchFamily="18" charset="0"/>
                            <a:ea typeface="Times New Roman" panose="02020603050405020304" pitchFamily="18" charset="0"/>
                          </a:rPr>
                          <m:t>𝑚</m:t>
                        </m:r>
                      </m:e>
                      <m:sub>
                        <m:r>
                          <a:rPr lang="kk-KZ" sz="2000" i="1">
                            <a:effectLst/>
                            <a:latin typeface="Cambria Math" panose="02040503050406030204" pitchFamily="18" charset="0"/>
                            <a:ea typeface="Times New Roman" panose="02020603050405020304" pitchFamily="18" charset="0"/>
                          </a:rPr>
                          <m:t>О</m:t>
                        </m:r>
                      </m:sub>
                    </m:sSub>
                    <m:r>
                      <a:rPr lang="kk-KZ" sz="2000" i="1">
                        <a:effectLst/>
                        <a:latin typeface="Cambria Math" panose="02040503050406030204" pitchFamily="18" charset="0"/>
                        <a:ea typeface="Times New Roman" panose="02020603050405020304" pitchFamily="18" charset="0"/>
                      </a:rPr>
                      <m:t>(</m:t>
                    </m:r>
                    <m:sSubSup>
                      <m:sSubSupPr>
                        <m:ctrlPr>
                          <a:rPr lang="ru-RU" sz="2000" i="1">
                            <a:effectLst/>
                            <a:latin typeface="Cambria Math" panose="02040503050406030204" pitchFamily="18" charset="0"/>
                            <a:ea typeface="Times New Roman" panose="02020603050405020304" pitchFamily="18" charset="0"/>
                          </a:rPr>
                        </m:ctrlPr>
                      </m:sSubSupPr>
                      <m:e>
                        <m:r>
                          <a:rPr lang="kk-KZ" sz="2000" i="1">
                            <a:effectLst/>
                            <a:latin typeface="Cambria Math" panose="02040503050406030204" pitchFamily="18" charset="0"/>
                            <a:ea typeface="Times New Roman" panose="02020603050405020304" pitchFamily="18" charset="0"/>
                          </a:rPr>
                          <m:t>𝐹</m:t>
                        </m:r>
                      </m:e>
                      <m:sub>
                        <m:r>
                          <a:rPr lang="kk-KZ" sz="2000" i="1">
                            <a:effectLst/>
                            <a:latin typeface="Cambria Math" panose="02040503050406030204" pitchFamily="18" charset="0"/>
                            <a:ea typeface="Times New Roman" panose="02020603050405020304" pitchFamily="18" charset="0"/>
                          </a:rPr>
                          <m:t>2</m:t>
                        </m:r>
                      </m:sub>
                      <m:sup>
                        <m:r>
                          <a:rPr lang="kk-KZ" sz="2000" i="1">
                            <a:effectLst/>
                            <a:latin typeface="Cambria Math" panose="02040503050406030204" pitchFamily="18" charset="0"/>
                            <a:ea typeface="Times New Roman" panose="02020603050405020304" pitchFamily="18" charset="0"/>
                          </a:rPr>
                          <m:t>𝑖</m:t>
                        </m:r>
                      </m:sup>
                    </m:sSubSup>
                    <m:r>
                      <a:rPr lang="kk-KZ" sz="2000" i="1">
                        <a:effectLst/>
                        <a:latin typeface="Cambria Math" panose="02040503050406030204" pitchFamily="18" charset="0"/>
                        <a:ea typeface="Times New Roman" panose="02020603050405020304" pitchFamily="18" charset="0"/>
                      </a:rPr>
                      <m:t>)=0</m:t>
                    </m:r>
                  </m:oMath>
                </a14:m>
                <a:r>
                  <a:rPr lang="en-US" sz="2000" dirty="0">
                    <a:effectLst/>
                    <a:latin typeface="Constantia" panose="02030602050306030303" pitchFamily="18" charset="0"/>
                    <a:ea typeface="Times New Roman" panose="02020603050405020304" pitchFamily="18" charset="0"/>
                  </a:rPr>
                  <a:t>. </a:t>
                </a:r>
                <a:r>
                  <a:rPr lang="kk-KZ" sz="2000" dirty="0">
                    <a:effectLst/>
                    <a:latin typeface="Constantia" panose="02030602050306030303" pitchFamily="18" charset="0"/>
                    <a:ea typeface="Times New Roman" panose="02020603050405020304" pitchFamily="18" charset="0"/>
                  </a:rPr>
                  <a:t>Күш моментін өске қатысты алсақ, дәл осындай нәтижеге келеміз. Демек, бүкіл жүйе үшін:</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r"/>
                <a14:m>
                  <m:oMath xmlns:m="http://schemas.openxmlformats.org/officeDocument/2006/math">
                    <m:nary>
                      <m:naryPr>
                        <m:chr m:val="∑"/>
                        <m:limLoc m:val="undOvr"/>
                        <m:ctrlPr>
                          <a:rPr lang="ru-RU" sz="2000" i="1">
                            <a:effectLst/>
                            <a:latin typeface="Cambria Math" panose="02040503050406030204" pitchFamily="18" charset="0"/>
                            <a:ea typeface="Times New Roman" panose="02020603050405020304" pitchFamily="18" charset="0"/>
                          </a:rPr>
                        </m:ctrlPr>
                      </m:naryPr>
                      <m:sub>
                        <m:r>
                          <a:rPr lang="en-US" sz="2000" i="1">
                            <a:effectLst/>
                            <a:latin typeface="Cambria Math" panose="02040503050406030204" pitchFamily="18" charset="0"/>
                            <a:ea typeface="Times New Roman" panose="02020603050405020304" pitchFamily="18" charset="0"/>
                          </a:rPr>
                          <m:t>𝑘</m:t>
                        </m:r>
                        <m:r>
                          <a:rPr lang="en-US" sz="2000" i="1">
                            <a:effectLst/>
                            <a:latin typeface="Cambria Math" panose="02040503050406030204" pitchFamily="18" charset="0"/>
                            <a:ea typeface="Times New Roman" panose="02020603050405020304" pitchFamily="18" charset="0"/>
                          </a:rPr>
                          <m:t>=1</m:t>
                        </m:r>
                      </m:sub>
                      <m:sup>
                        <m:r>
                          <a:rPr lang="en-US" sz="2000" i="1">
                            <a:effectLst/>
                            <a:latin typeface="Cambria Math" panose="02040503050406030204" pitchFamily="18" charset="0"/>
                            <a:ea typeface="Times New Roman" panose="02020603050405020304" pitchFamily="18" charset="0"/>
                          </a:rPr>
                          <m:t>𝑛</m:t>
                        </m:r>
                      </m:sup>
                      <m:e>
                        <m:sSub>
                          <m:sSubPr>
                            <m:ctrlPr>
                              <a:rPr lang="ru-RU" sz="2000" i="1">
                                <a:effectLst/>
                                <a:latin typeface="Cambria Math" panose="02040503050406030204" pitchFamily="18" charset="0"/>
                                <a:ea typeface="Times New Roman" panose="02020603050405020304" pitchFamily="18" charset="0"/>
                              </a:rPr>
                            </m:ctrlPr>
                          </m:sSubPr>
                          <m:e>
                            <m:r>
                              <a:rPr lang="en-US" sz="2000" i="1">
                                <a:effectLst/>
                                <a:latin typeface="Cambria Math" panose="02040503050406030204" pitchFamily="18" charset="0"/>
                                <a:ea typeface="Times New Roman" panose="02020603050405020304" pitchFamily="18" charset="0"/>
                              </a:rPr>
                              <m:t>𝑚</m:t>
                            </m:r>
                          </m:e>
                          <m:sub>
                            <m:r>
                              <a:rPr lang="en-US" sz="2000" i="1">
                                <a:effectLst/>
                                <a:latin typeface="Cambria Math" panose="02040503050406030204" pitchFamily="18" charset="0"/>
                                <a:ea typeface="Times New Roman" panose="02020603050405020304" pitchFamily="18" charset="0"/>
                              </a:rPr>
                              <m:t>𝑂</m:t>
                            </m:r>
                          </m:sub>
                        </m:sSub>
                        <m:d>
                          <m:dPr>
                            <m:ctrlPr>
                              <a:rPr lang="ru-RU" sz="2000" i="1">
                                <a:effectLst/>
                                <a:latin typeface="Cambria Math" panose="02040503050406030204" pitchFamily="18" charset="0"/>
                                <a:ea typeface="Times New Roman" panose="02020603050405020304" pitchFamily="18" charset="0"/>
                              </a:rPr>
                            </m:ctrlPr>
                          </m:dPr>
                          <m:e>
                            <m:sSubSup>
                              <m:sSubSupPr>
                                <m:ctrlPr>
                                  <a:rPr lang="ru-RU" sz="2000" i="1">
                                    <a:effectLst/>
                                    <a:latin typeface="Cambria Math" panose="02040503050406030204" pitchFamily="18" charset="0"/>
                                    <a:ea typeface="Times New Roman" panose="02020603050405020304" pitchFamily="18" charset="0"/>
                                  </a:rPr>
                                </m:ctrlPr>
                              </m:sSubSupPr>
                              <m:e>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𝐹</m:t>
                                    </m:r>
                                  </m:e>
                                </m:acc>
                              </m:e>
                              <m:sub>
                                <m:r>
                                  <a:rPr lang="en-US" sz="2000" i="1">
                                    <a:effectLst/>
                                    <a:latin typeface="Cambria Math" panose="02040503050406030204" pitchFamily="18" charset="0"/>
                                    <a:ea typeface="Times New Roman" panose="02020603050405020304" pitchFamily="18" charset="0"/>
                                  </a:rPr>
                                  <m:t>𝑘</m:t>
                                </m:r>
                              </m:sub>
                              <m:sup>
                                <m:r>
                                  <a:rPr lang="en-US" sz="2000" i="1">
                                    <a:effectLst/>
                                    <a:latin typeface="Cambria Math" panose="02040503050406030204" pitchFamily="18" charset="0"/>
                                    <a:ea typeface="Times New Roman" panose="02020603050405020304" pitchFamily="18" charset="0"/>
                                  </a:rPr>
                                  <m:t>𝑖</m:t>
                                </m:r>
                              </m:sup>
                            </m:sSubSup>
                          </m:e>
                        </m:d>
                        <m:r>
                          <a:rPr lang="en-US" sz="2000" i="1">
                            <a:effectLst/>
                            <a:latin typeface="Cambria Math" panose="02040503050406030204" pitchFamily="18" charset="0"/>
                            <a:ea typeface="Times New Roman" panose="02020603050405020304" pitchFamily="18" charset="0"/>
                          </a:rPr>
                          <m:t>=0</m:t>
                        </m:r>
                      </m:e>
                    </m:nary>
                  </m:oMath>
                </a14:m>
                <a:r>
                  <a:rPr lang="en-US" sz="2000" dirty="0">
                    <a:effectLst/>
                    <a:latin typeface="Constantia" panose="02030602050306030303" pitchFamily="18" charset="0"/>
                    <a:ea typeface="Times New Roman" panose="02020603050405020304" pitchFamily="18" charset="0"/>
                  </a:rPr>
                  <a:t> </a:t>
                </a:r>
                <a:r>
                  <a:rPr lang="kk-KZ" sz="2000" dirty="0">
                    <a:effectLst/>
                    <a:latin typeface="Constantia" panose="02030602050306030303" pitchFamily="18" charset="0"/>
                    <a:ea typeface="Times New Roman" panose="02020603050405020304" pitchFamily="18" charset="0"/>
                  </a:rPr>
                  <a:t>  </a:t>
                </a:r>
                <a:r>
                  <a:rPr lang="en-US" sz="2000" dirty="0">
                    <a:effectLst/>
                    <a:latin typeface="Constantia" panose="02030602050306030303" pitchFamily="18" charset="0"/>
                    <a:ea typeface="Times New Roman" panose="02020603050405020304" pitchFamily="18" charset="0"/>
                  </a:rPr>
                  <a:t>және </a:t>
                </a:r>
                <a:r>
                  <a:rPr lang="kk-KZ" sz="2000" dirty="0">
                    <a:effectLst/>
                    <a:latin typeface="Constantia" panose="02030602050306030303" pitchFamily="18" charset="0"/>
                    <a:ea typeface="Times New Roman" panose="02020603050405020304" pitchFamily="18" charset="0"/>
                  </a:rPr>
                  <a:t>   </a:t>
                </a:r>
                <a14:m>
                  <m:oMath xmlns:m="http://schemas.openxmlformats.org/officeDocument/2006/math">
                    <m:nary>
                      <m:naryPr>
                        <m:chr m:val="∑"/>
                        <m:limLoc m:val="undOvr"/>
                        <m:ctrlPr>
                          <a:rPr lang="ru-RU" sz="2000" i="1">
                            <a:effectLst/>
                            <a:latin typeface="Cambria Math" panose="02040503050406030204" pitchFamily="18" charset="0"/>
                            <a:ea typeface="Times New Roman" panose="02020603050405020304" pitchFamily="18" charset="0"/>
                          </a:rPr>
                        </m:ctrlPr>
                      </m:naryPr>
                      <m:sub>
                        <m:r>
                          <a:rPr lang="en-US" sz="2000" i="1">
                            <a:effectLst/>
                            <a:latin typeface="Cambria Math" panose="02040503050406030204" pitchFamily="18" charset="0"/>
                            <a:ea typeface="Times New Roman" panose="02020603050405020304" pitchFamily="18" charset="0"/>
                          </a:rPr>
                          <m:t>𝑘</m:t>
                        </m:r>
                        <m:r>
                          <a:rPr lang="en-US" sz="2000" i="1">
                            <a:effectLst/>
                            <a:latin typeface="Cambria Math" panose="02040503050406030204" pitchFamily="18" charset="0"/>
                            <a:ea typeface="Times New Roman" panose="02020603050405020304" pitchFamily="18" charset="0"/>
                          </a:rPr>
                          <m:t>=1</m:t>
                        </m:r>
                      </m:sub>
                      <m:sup>
                        <m:r>
                          <a:rPr lang="en-US" sz="2000" i="1">
                            <a:effectLst/>
                            <a:latin typeface="Cambria Math" panose="02040503050406030204" pitchFamily="18" charset="0"/>
                            <a:ea typeface="Times New Roman" panose="02020603050405020304" pitchFamily="18" charset="0"/>
                          </a:rPr>
                          <m:t>𝑛</m:t>
                        </m:r>
                      </m:sup>
                      <m:e>
                        <m:sSub>
                          <m:sSubPr>
                            <m:ctrlPr>
                              <a:rPr lang="ru-RU" sz="2000" i="1">
                                <a:effectLst/>
                                <a:latin typeface="Cambria Math" panose="02040503050406030204" pitchFamily="18" charset="0"/>
                                <a:ea typeface="Times New Roman" panose="02020603050405020304" pitchFamily="18" charset="0"/>
                              </a:rPr>
                            </m:ctrlPr>
                          </m:sSubPr>
                          <m:e>
                            <m:r>
                              <a:rPr lang="en-US" sz="2000" i="1">
                                <a:effectLst/>
                                <a:latin typeface="Cambria Math" panose="02040503050406030204" pitchFamily="18" charset="0"/>
                                <a:ea typeface="Times New Roman" panose="02020603050405020304" pitchFamily="18" charset="0"/>
                              </a:rPr>
                              <m:t>𝑚</m:t>
                            </m:r>
                          </m:e>
                          <m:sub>
                            <m:r>
                              <a:rPr lang="en-US" sz="2000" i="1">
                                <a:effectLst/>
                                <a:latin typeface="Cambria Math" panose="02040503050406030204" pitchFamily="18" charset="0"/>
                                <a:ea typeface="Times New Roman" panose="02020603050405020304" pitchFamily="18" charset="0"/>
                              </a:rPr>
                              <m:t>𝑥</m:t>
                            </m:r>
                          </m:sub>
                        </m:sSub>
                        <m:d>
                          <m:dPr>
                            <m:ctrlPr>
                              <a:rPr lang="ru-RU" sz="2000" i="1">
                                <a:effectLst/>
                                <a:latin typeface="Cambria Math" panose="02040503050406030204" pitchFamily="18" charset="0"/>
                                <a:ea typeface="Times New Roman" panose="02020603050405020304" pitchFamily="18" charset="0"/>
                              </a:rPr>
                            </m:ctrlPr>
                          </m:dPr>
                          <m:e>
                            <m:sSubSup>
                              <m:sSubSupPr>
                                <m:ctrlPr>
                                  <a:rPr lang="ru-RU" sz="2000" i="1">
                                    <a:effectLst/>
                                    <a:latin typeface="Cambria Math" panose="02040503050406030204" pitchFamily="18" charset="0"/>
                                    <a:ea typeface="Times New Roman" panose="02020603050405020304" pitchFamily="18" charset="0"/>
                                  </a:rPr>
                                </m:ctrlPr>
                              </m:sSubSupPr>
                              <m:e>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𝐹</m:t>
                                    </m:r>
                                  </m:e>
                                </m:acc>
                              </m:e>
                              <m:sub>
                                <m:r>
                                  <a:rPr lang="en-US" sz="2000" i="1">
                                    <a:effectLst/>
                                    <a:latin typeface="Cambria Math" panose="02040503050406030204" pitchFamily="18" charset="0"/>
                                    <a:ea typeface="Times New Roman" panose="02020603050405020304" pitchFamily="18" charset="0"/>
                                  </a:rPr>
                                  <m:t>𝑘</m:t>
                                </m:r>
                              </m:sub>
                              <m:sup>
                                <m:r>
                                  <a:rPr lang="en-US" sz="2000" i="1">
                                    <a:effectLst/>
                                    <a:latin typeface="Cambria Math" panose="02040503050406030204" pitchFamily="18" charset="0"/>
                                    <a:ea typeface="Times New Roman" panose="02020603050405020304" pitchFamily="18" charset="0"/>
                                  </a:rPr>
                                  <m:t>𝑖</m:t>
                                </m:r>
                              </m:sup>
                            </m:sSubSup>
                          </m:e>
                        </m:d>
                        <m:r>
                          <a:rPr lang="en-US" sz="2000" i="1">
                            <a:effectLst/>
                            <a:latin typeface="Cambria Math" panose="02040503050406030204" pitchFamily="18" charset="0"/>
                            <a:ea typeface="Times New Roman" panose="02020603050405020304" pitchFamily="18" charset="0"/>
                          </a:rPr>
                          <m:t>=0.</m:t>
                        </m:r>
                      </m:e>
                    </m:nary>
                  </m:oMath>
                </a14:m>
                <a:r>
                  <a:rPr lang="en-US" sz="2000" dirty="0">
                    <a:effectLst/>
                    <a:latin typeface="Constantia" panose="02030602050306030303" pitchFamily="18" charset="0"/>
                    <a:ea typeface="Times New Roman" panose="02020603050405020304" pitchFamily="18" charset="0"/>
                  </a:rPr>
                  <a:t> 	(12.2)</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effectLst/>
                    <a:latin typeface="Constantia" panose="02030602050306030303" pitchFamily="18" charset="0"/>
                    <a:ea typeface="Times New Roman" panose="02020603050405020304" pitchFamily="18" charset="0"/>
                  </a:rPr>
                  <a:t>Ішкі күштер жүйенің әртүрлі нүктелеріне немесе денелеріне түсетіндіктен және осы нүктелерді немесе денелерді өзара орын ауыстыруға әкелетіндіктен, ішкі күштердің дәлелденген қасиеттері олар бір-бірімен теңесіп, жүйе қозғалысына әсер етпейді дегенді білдірмейді. Өзгермейтін механикалық жүйе болып табылатын қатты дененің ғана барлық ішкі күштерінің жиынтығы теңестірілген болады</a:t>
                </a:r>
                <a:endParaRPr lang="ru-RU" sz="1200" dirty="0">
                  <a:effectLst/>
                  <a:latin typeface="Constantia" panose="02030602050306030303" pitchFamily="18" charset="0"/>
                  <a:ea typeface="Times New Roman" panose="02020603050405020304" pitchFamily="18" charset="0"/>
                </a:endParaRPr>
              </a:p>
            </p:txBody>
          </p:sp>
        </mc:Choice>
        <mc:Fallback>
          <p:sp>
            <p:nvSpPr>
              <p:cNvPr id="3" name="TextBox 2">
                <a:extLst>
                  <a:ext uri="{FF2B5EF4-FFF2-40B4-BE49-F238E27FC236}">
                    <a16:creationId xmlns:a16="http://schemas.microsoft.com/office/drawing/2014/main" id="{CA0609F9-FCED-4ABB-9486-3BAA9572CE5F}"/>
                  </a:ext>
                </a:extLst>
              </p:cNvPr>
              <p:cNvSpPr txBox="1">
                <a:spLocks noRot="1" noChangeAspect="1" noMove="1" noResize="1" noEditPoints="1" noAdjustHandles="1" noChangeArrowheads="1" noChangeShapeType="1" noTextEdit="1"/>
              </p:cNvSpPr>
              <p:nvPr/>
            </p:nvSpPr>
            <p:spPr>
              <a:xfrm>
                <a:off x="755576" y="332656"/>
                <a:ext cx="7920880" cy="5710987"/>
              </a:xfrm>
              <a:prstGeom prst="rect">
                <a:avLst/>
              </a:prstGeom>
              <a:blipFill>
                <a:blip r:embed="rId2"/>
                <a:stretch>
                  <a:fillRect l="-847" t="-855" r="-770" b="-1068"/>
                </a:stretch>
              </a:blipFill>
            </p:spPr>
            <p:txBody>
              <a:bodyPr/>
              <a:lstStyle/>
              <a:p>
                <a:r>
                  <a:rPr lang="ru-RU">
                    <a:noFill/>
                  </a:rPr>
                  <a:t> </a:t>
                </a:r>
              </a:p>
            </p:txBody>
          </p:sp>
        </mc:Fallback>
      </mc:AlternateContent>
    </p:spTree>
    <p:extLst>
      <p:ext uri="{BB962C8B-B14F-4D97-AF65-F5344CB8AC3E}">
        <p14:creationId xmlns:p14="http://schemas.microsoft.com/office/powerpoint/2010/main" val="2481247047"/>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TextBox 3">
                <a:extLst>
                  <a:ext uri="{FF2B5EF4-FFF2-40B4-BE49-F238E27FC236}">
                    <a16:creationId xmlns:a16="http://schemas.microsoft.com/office/drawing/2014/main" id="{BA1883A4-1D4D-4160-946D-098E5C872386}"/>
                  </a:ext>
                </a:extLst>
              </p:cNvPr>
              <p:cNvSpPr txBox="1"/>
              <p:nvPr/>
            </p:nvSpPr>
            <p:spPr>
              <a:xfrm>
                <a:off x="1007604" y="836712"/>
                <a:ext cx="7128792" cy="4524315"/>
              </a:xfrm>
              <a:prstGeom prst="rect">
                <a:avLst/>
              </a:prstGeom>
              <a:noFill/>
            </p:spPr>
            <p:txBody>
              <a:bodyPr wrap="square">
                <a:spAutoFit/>
              </a:bodyPr>
              <a:lstStyle/>
              <a:p>
                <a:pPr indent="288290" algn="just"/>
                <a:r>
                  <a:rPr lang="kk-KZ" sz="2400" i="1" dirty="0">
                    <a:effectLst/>
                    <a:latin typeface="Constantia" panose="02030602050306030303" pitchFamily="18" charset="0"/>
                    <a:ea typeface="Times New Roman" panose="02020603050405020304" pitchFamily="18" charset="0"/>
                  </a:rPr>
                  <a:t>Жүйенің массасы. Массалар центрі </a:t>
                </a:r>
                <a:endParaRPr lang="ru-RU" sz="1400" dirty="0">
                  <a:effectLst/>
                  <a:latin typeface="Constantia" panose="02030602050306030303" pitchFamily="18" charset="0"/>
                  <a:ea typeface="Times New Roman" panose="02020603050405020304" pitchFamily="18" charset="0"/>
                </a:endParaRPr>
              </a:p>
              <a:p>
                <a:pPr indent="288290" algn="just"/>
                <a:r>
                  <a:rPr lang="kk-KZ" sz="2400" dirty="0">
                    <a:effectLst/>
                    <a:latin typeface="Constantia" panose="02030602050306030303" pitchFamily="18" charset="0"/>
                    <a:ea typeface="Times New Roman" panose="02020603050405020304" pitchFamily="18" charset="0"/>
                  </a:rPr>
                  <a:t>Жүйенің қозғалысы тек әсер ететін күштерге ғана емес, сонымен қатар жүйенің қосынды массасы мен массалардың таралуына да тәуелді. Жүйені құрайтын нүктелердің немесе денелердің массаларының арифметикалық қосындысына тең шама жүйенің массасы деп аталады:</a:t>
                </a:r>
                <a:endParaRPr lang="ru-RU" sz="1400" dirty="0">
                  <a:effectLst/>
                  <a:latin typeface="Constantia" panose="02030602050306030303" pitchFamily="18" charset="0"/>
                  <a:ea typeface="Times New Roman" panose="02020603050405020304" pitchFamily="18" charset="0"/>
                </a:endParaRPr>
              </a:p>
              <a:p>
                <a:pPr indent="288290" algn="just"/>
                <a:r>
                  <a:rPr lang="kk-KZ" sz="2400" dirty="0">
                    <a:effectLst/>
                    <a:latin typeface="Constantia" panose="02030602050306030303" pitchFamily="18" charset="0"/>
                    <a:ea typeface="Times New Roman" panose="02020603050405020304" pitchFamily="18" charset="0"/>
                  </a:rPr>
                  <a:t> </a:t>
                </a:r>
                <a:endParaRPr lang="ru-RU" sz="1400" dirty="0">
                  <a:effectLst/>
                  <a:latin typeface="Constantia" panose="02030602050306030303" pitchFamily="18" charset="0"/>
                  <a:ea typeface="Times New Roman" panose="02020603050405020304" pitchFamily="18" charset="0"/>
                </a:endParaRPr>
              </a:p>
              <a:p>
                <a:pPr indent="288290" algn="r"/>
                <a14:m>
                  <m:oMath xmlns:m="http://schemas.openxmlformats.org/officeDocument/2006/math">
                    <m:r>
                      <a:rPr lang="en-US" sz="2400" i="1">
                        <a:effectLst/>
                        <a:latin typeface="Cambria Math" panose="02040503050406030204" pitchFamily="18" charset="0"/>
                        <a:ea typeface="Times New Roman" panose="02020603050405020304" pitchFamily="18" charset="0"/>
                      </a:rPr>
                      <m:t>𝑀</m:t>
                    </m:r>
                    <m:r>
                      <a:rPr lang="en-US" sz="2400" i="1">
                        <a:effectLst/>
                        <a:latin typeface="Cambria Math" panose="02040503050406030204" pitchFamily="18" charset="0"/>
                        <a:ea typeface="Times New Roman" panose="02020603050405020304" pitchFamily="18" charset="0"/>
                      </a:rPr>
                      <m:t>=</m:t>
                    </m:r>
                    <m:nary>
                      <m:naryPr>
                        <m:chr m:val="∑"/>
                        <m:limLoc m:val="undOvr"/>
                        <m:ctrlPr>
                          <a:rPr lang="ru-RU" sz="2400" i="1">
                            <a:effectLst/>
                            <a:latin typeface="Cambria Math" panose="02040503050406030204" pitchFamily="18" charset="0"/>
                            <a:ea typeface="Times New Roman" panose="02020603050405020304" pitchFamily="18" charset="0"/>
                          </a:rPr>
                        </m:ctrlPr>
                      </m:naryPr>
                      <m:sub>
                        <m:r>
                          <a:rPr lang="en-US" sz="2400" i="1">
                            <a:effectLst/>
                            <a:latin typeface="Cambria Math" panose="02040503050406030204" pitchFamily="18" charset="0"/>
                            <a:ea typeface="Times New Roman" panose="02020603050405020304" pitchFamily="18" charset="0"/>
                          </a:rPr>
                          <m:t>𝑘</m:t>
                        </m:r>
                        <m:r>
                          <a:rPr lang="en-US" sz="2400" i="1">
                            <a:effectLst/>
                            <a:latin typeface="Cambria Math" panose="02040503050406030204" pitchFamily="18" charset="0"/>
                            <a:ea typeface="Times New Roman" panose="02020603050405020304" pitchFamily="18" charset="0"/>
                          </a:rPr>
                          <m:t>=1</m:t>
                        </m:r>
                      </m:sub>
                      <m:sup>
                        <m:r>
                          <a:rPr lang="en-US" sz="2400" i="1">
                            <a:effectLst/>
                            <a:latin typeface="Cambria Math" panose="02040503050406030204" pitchFamily="18" charset="0"/>
                            <a:ea typeface="Times New Roman" panose="02020603050405020304" pitchFamily="18" charset="0"/>
                          </a:rPr>
                          <m:t>𝑛</m:t>
                        </m:r>
                      </m:sup>
                      <m:e>
                        <m:sSub>
                          <m:sSubPr>
                            <m:ctrlPr>
                              <a:rPr lang="ru-RU" sz="2400" i="1">
                                <a:effectLst/>
                                <a:latin typeface="Cambria Math" panose="02040503050406030204" pitchFamily="18" charset="0"/>
                                <a:ea typeface="Times New Roman" panose="02020603050405020304" pitchFamily="18" charset="0"/>
                              </a:rPr>
                            </m:ctrlPr>
                          </m:sSubPr>
                          <m:e>
                            <m:r>
                              <a:rPr lang="en-US" sz="2400" i="1">
                                <a:effectLst/>
                                <a:latin typeface="Cambria Math" panose="02040503050406030204" pitchFamily="18" charset="0"/>
                                <a:ea typeface="Times New Roman" panose="02020603050405020304" pitchFamily="18" charset="0"/>
                              </a:rPr>
                              <m:t>𝑚</m:t>
                            </m:r>
                          </m:e>
                          <m:sub>
                            <m:r>
                              <a:rPr lang="en-US" sz="2400" i="1">
                                <a:effectLst/>
                                <a:latin typeface="Cambria Math" panose="02040503050406030204" pitchFamily="18" charset="0"/>
                                <a:ea typeface="Times New Roman" panose="02020603050405020304" pitchFamily="18" charset="0"/>
                              </a:rPr>
                              <m:t>𝑘</m:t>
                            </m:r>
                          </m:sub>
                        </m:sSub>
                        <m:r>
                          <a:rPr lang="en-US" sz="2400" i="1">
                            <a:effectLst/>
                            <a:latin typeface="Cambria Math" panose="02040503050406030204" pitchFamily="18" charset="0"/>
                            <a:ea typeface="Times New Roman" panose="02020603050405020304" pitchFamily="18" charset="0"/>
                          </a:rPr>
                          <m:t>,</m:t>
                        </m:r>
                      </m:e>
                    </m:nary>
                  </m:oMath>
                </a14:m>
                <a:r>
                  <a:rPr lang="en-US" sz="2400" dirty="0">
                    <a:effectLst/>
                    <a:latin typeface="Constantia" panose="02030602050306030303" pitchFamily="18" charset="0"/>
                    <a:ea typeface="Times New Roman" panose="02020603050405020304" pitchFamily="18" charset="0"/>
                  </a:rPr>
                  <a:t>			(12.3)</a:t>
                </a:r>
                <a:endParaRPr lang="ru-RU" sz="1400" dirty="0">
                  <a:effectLst/>
                  <a:latin typeface="Constantia" panose="02030602050306030303" pitchFamily="18" charset="0"/>
                  <a:ea typeface="Times New Roman" panose="02020603050405020304" pitchFamily="18" charset="0"/>
                </a:endParaRPr>
              </a:p>
              <a:p>
                <a:pPr indent="288290" algn="r"/>
                <a:r>
                  <a:rPr lang="kk-KZ" sz="2400" dirty="0">
                    <a:effectLst/>
                    <a:latin typeface="Constantia" panose="02030602050306030303" pitchFamily="18" charset="0"/>
                    <a:ea typeface="Times New Roman" panose="02020603050405020304" pitchFamily="18" charset="0"/>
                  </a:rPr>
                  <a:t> </a:t>
                </a:r>
                <a:endParaRPr lang="ru-RU" sz="1400" dirty="0">
                  <a:effectLst/>
                  <a:latin typeface="Constantia" panose="02030602050306030303" pitchFamily="18" charset="0"/>
                  <a:ea typeface="Times New Roman" panose="02020603050405020304" pitchFamily="18" charset="0"/>
                </a:endParaRPr>
              </a:p>
              <a:p>
                <a:pPr algn="just"/>
                <a:r>
                  <a:rPr lang="en-US" sz="2400" dirty="0" err="1">
                    <a:effectLst/>
                    <a:latin typeface="Constantia" panose="02030602050306030303" pitchFamily="18" charset="0"/>
                    <a:ea typeface="Times New Roman" panose="02020603050405020304" pitchFamily="18" charset="0"/>
                  </a:rPr>
                  <a:t>мұндағы</a:t>
                </a:r>
                <a:r>
                  <a:rPr lang="en-US" sz="2400" dirty="0">
                    <a:effectLst/>
                    <a:latin typeface="Constantia" panose="02030602050306030303" pitchFamily="18" charset="0"/>
                    <a:ea typeface="Times New Roman" panose="02020603050405020304" pitchFamily="18" charset="0"/>
                  </a:rPr>
                  <a:t> </a:t>
                </a:r>
                <a14:m>
                  <m:oMath xmlns:m="http://schemas.openxmlformats.org/officeDocument/2006/math">
                    <m:sSub>
                      <m:sSubPr>
                        <m:ctrlPr>
                          <a:rPr lang="ru-RU" sz="2400" i="1">
                            <a:effectLst/>
                            <a:latin typeface="Cambria Math" panose="02040503050406030204" pitchFamily="18" charset="0"/>
                            <a:ea typeface="Times New Roman" panose="02020603050405020304" pitchFamily="18" charset="0"/>
                          </a:rPr>
                        </m:ctrlPr>
                      </m:sSubPr>
                      <m:e>
                        <m:r>
                          <a:rPr lang="en-US" sz="2400" i="1">
                            <a:effectLst/>
                            <a:latin typeface="Cambria Math" panose="02040503050406030204" pitchFamily="18" charset="0"/>
                            <a:ea typeface="Times New Roman" panose="02020603050405020304" pitchFamily="18" charset="0"/>
                          </a:rPr>
                          <m:t>𝑚</m:t>
                        </m:r>
                      </m:e>
                      <m:sub>
                        <m:r>
                          <a:rPr lang="en-US" sz="2400" i="1">
                            <a:effectLst/>
                            <a:latin typeface="Cambria Math" panose="02040503050406030204" pitchFamily="18" charset="0"/>
                            <a:ea typeface="Times New Roman" panose="02020603050405020304" pitchFamily="18" charset="0"/>
                          </a:rPr>
                          <m:t>𝑘</m:t>
                        </m:r>
                      </m:sub>
                    </m:sSub>
                  </m:oMath>
                </a14:m>
                <a:r>
                  <a:rPr lang="en-US" sz="2400" dirty="0">
                    <a:effectLst/>
                    <a:latin typeface="Constantia" panose="02030602050306030303" pitchFamily="18" charset="0"/>
                    <a:ea typeface="Times New Roman" panose="02020603050405020304" pitchFamily="18" charset="0"/>
                  </a:rPr>
                  <a:t> – </a:t>
                </a:r>
                <a14:m>
                  <m:oMath xmlns:m="http://schemas.openxmlformats.org/officeDocument/2006/math">
                    <m:r>
                      <a:rPr lang="en-US" sz="2400" i="1">
                        <a:effectLst/>
                        <a:latin typeface="Cambria Math" panose="02040503050406030204" pitchFamily="18" charset="0"/>
                        <a:ea typeface="Times New Roman" panose="02020603050405020304" pitchFamily="18" charset="0"/>
                      </a:rPr>
                      <m:t>𝑘</m:t>
                    </m:r>
                  </m:oMath>
                </a14:m>
                <a:r>
                  <a:rPr lang="en-US" sz="2400" dirty="0">
                    <a:effectLst/>
                    <a:latin typeface="Constantia" panose="02030602050306030303" pitchFamily="18" charset="0"/>
                    <a:ea typeface="Times New Roman" panose="02020603050405020304" pitchFamily="18" charset="0"/>
                  </a:rPr>
                  <a:t>-</a:t>
                </a:r>
                <a:r>
                  <a:rPr lang="en-US" sz="2400" dirty="0" err="1">
                    <a:effectLst/>
                    <a:latin typeface="Constantia" panose="02030602050306030303" pitchFamily="18" charset="0"/>
                    <a:ea typeface="Times New Roman" panose="02020603050405020304" pitchFamily="18" charset="0"/>
                  </a:rPr>
                  <a:t>нөмірлі</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нүктенің</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массасы</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ал</a:t>
                </a:r>
                <a:r>
                  <a:rPr lang="en-US" sz="2400" dirty="0">
                    <a:effectLst/>
                    <a:latin typeface="Constantia" panose="02030602050306030303" pitchFamily="18" charset="0"/>
                    <a:ea typeface="Times New Roman" panose="02020603050405020304" pitchFamily="18" charset="0"/>
                  </a:rPr>
                  <a:t> </a:t>
                </a:r>
                <a14:m>
                  <m:oMath xmlns:m="http://schemas.openxmlformats.org/officeDocument/2006/math">
                    <m:r>
                      <a:rPr lang="en-US" sz="2400" i="1">
                        <a:effectLst/>
                        <a:latin typeface="Cambria Math" panose="02040503050406030204" pitchFamily="18" charset="0"/>
                        <a:ea typeface="Times New Roman" panose="02020603050405020304" pitchFamily="18" charset="0"/>
                      </a:rPr>
                      <m:t>𝑛</m:t>
                    </m:r>
                  </m:oMath>
                </a14:m>
                <a:r>
                  <a:rPr lang="en-US" sz="2400" dirty="0">
                    <a:effectLst/>
                    <a:latin typeface="Constantia" panose="02030602050306030303" pitchFamily="18" charset="0"/>
                    <a:ea typeface="Times New Roman" panose="02020603050405020304" pitchFamily="18" charset="0"/>
                  </a:rPr>
                  <a:t> – </a:t>
                </a:r>
                <a:r>
                  <a:rPr lang="en-US" sz="2400" dirty="0" err="1">
                    <a:effectLst/>
                    <a:latin typeface="Constantia" panose="02030602050306030303" pitchFamily="18" charset="0"/>
                    <a:ea typeface="Times New Roman" panose="02020603050405020304" pitchFamily="18" charset="0"/>
                  </a:rPr>
                  <a:t>жүйедегі</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нүктелер</a:t>
                </a:r>
                <a:r>
                  <a:rPr lang="en-US" sz="2400" dirty="0">
                    <a:effectLst/>
                    <a:latin typeface="Constantia" panose="02030602050306030303" pitchFamily="18" charset="0"/>
                    <a:ea typeface="Times New Roman" panose="02020603050405020304" pitchFamily="18" charset="0"/>
                  </a:rPr>
                  <a:t> </a:t>
                </a:r>
                <a:r>
                  <a:rPr lang="en-US" sz="2400" dirty="0" err="1">
                    <a:effectLst/>
                    <a:latin typeface="Constantia" panose="02030602050306030303" pitchFamily="18" charset="0"/>
                    <a:ea typeface="Times New Roman" panose="02020603050405020304" pitchFamily="18" charset="0"/>
                  </a:rPr>
                  <a:t>саны</a:t>
                </a:r>
                <a:r>
                  <a:rPr lang="en-US" sz="2400" dirty="0">
                    <a:effectLst/>
                    <a:latin typeface="Constantia" panose="02030602050306030303" pitchFamily="18" charset="0"/>
                    <a:ea typeface="Times New Roman" panose="02020603050405020304" pitchFamily="18" charset="0"/>
                  </a:rPr>
                  <a:t>.</a:t>
                </a:r>
                <a:endParaRPr lang="ru-RU" sz="1400" dirty="0">
                  <a:effectLst/>
                  <a:latin typeface="Constantia" panose="02030602050306030303" pitchFamily="18" charset="0"/>
                  <a:ea typeface="Times New Roman" panose="02020603050405020304" pitchFamily="18" charset="0"/>
                </a:endParaRPr>
              </a:p>
            </p:txBody>
          </p:sp>
        </mc:Choice>
        <mc:Fallback>
          <p:sp>
            <p:nvSpPr>
              <p:cNvPr id="4" name="TextBox 3">
                <a:extLst>
                  <a:ext uri="{FF2B5EF4-FFF2-40B4-BE49-F238E27FC236}">
                    <a16:creationId xmlns:a16="http://schemas.microsoft.com/office/drawing/2014/main" id="{BA1883A4-1D4D-4160-946D-098E5C872386}"/>
                  </a:ext>
                </a:extLst>
              </p:cNvPr>
              <p:cNvSpPr txBox="1">
                <a:spLocks noRot="1" noChangeAspect="1" noMove="1" noResize="1" noEditPoints="1" noAdjustHandles="1" noChangeArrowheads="1" noChangeShapeType="1" noTextEdit="1"/>
              </p:cNvSpPr>
              <p:nvPr/>
            </p:nvSpPr>
            <p:spPr>
              <a:xfrm>
                <a:off x="1007604" y="836712"/>
                <a:ext cx="7128792" cy="4524315"/>
              </a:xfrm>
              <a:prstGeom prst="rect">
                <a:avLst/>
              </a:prstGeom>
              <a:blipFill>
                <a:blip r:embed="rId2"/>
                <a:stretch>
                  <a:fillRect l="-1282" t="-1348" r="-1282" b="-2156"/>
                </a:stretch>
              </a:blipFill>
            </p:spPr>
            <p:txBody>
              <a:bodyPr/>
              <a:lstStyle/>
              <a:p>
                <a:r>
                  <a:rPr lang="ru-RU">
                    <a:noFill/>
                  </a:rPr>
                  <a:t> </a:t>
                </a:r>
              </a:p>
            </p:txBody>
          </p:sp>
        </mc:Fallback>
      </mc:AlternateContent>
    </p:spTree>
    <p:extLst>
      <p:ext uri="{BB962C8B-B14F-4D97-AF65-F5344CB8AC3E}">
        <p14:creationId xmlns:p14="http://schemas.microsoft.com/office/powerpoint/2010/main" val="3436668144"/>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19C129A8-7158-427C-A7C8-55DAA5F05719}"/>
                  </a:ext>
                </a:extLst>
              </p:cNvPr>
              <p:cNvSpPr txBox="1"/>
              <p:nvPr/>
            </p:nvSpPr>
            <p:spPr>
              <a:xfrm>
                <a:off x="1115616" y="857206"/>
                <a:ext cx="7416824" cy="5143588"/>
              </a:xfrm>
              <a:prstGeom prst="rect">
                <a:avLst/>
              </a:prstGeom>
              <a:noFill/>
            </p:spPr>
            <p:txBody>
              <a:bodyPr wrap="square">
                <a:spAutoFit/>
              </a:bodyPr>
              <a:lstStyle/>
              <a:p>
                <a:pPr indent="288290" algn="just"/>
                <a:r>
                  <a:rPr lang="en-US" sz="2000" dirty="0" err="1">
                    <a:effectLst/>
                    <a:latin typeface="Constantia" panose="02030602050306030303" pitchFamily="18" charset="0"/>
                    <a:ea typeface="Times New Roman" panose="02020603050405020304" pitchFamily="18" charset="0"/>
                  </a:rPr>
                  <a:t>Егер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массалар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центрінің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орны</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𝑟</m:t>
                            </m:r>
                          </m:e>
                        </m:acc>
                      </m:e>
                      <m:sub>
                        <m:r>
                          <a:rPr lang="en-US" sz="2000" i="1">
                            <a:effectLst/>
                            <a:latin typeface="Cambria Math" panose="02040503050406030204" pitchFamily="18" charset="0"/>
                            <a:ea typeface="Times New Roman" panose="02020603050405020304" pitchFamily="18" charset="0"/>
                          </a:rPr>
                          <m:t>𝐶</m:t>
                        </m:r>
                      </m:sub>
                    </m:sSub>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радиус-векторымен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анықталатын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болса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онда</a:t>
                </a:r>
                <a:r>
                  <a:rPr lang="en-US" sz="2000" dirty="0">
                    <a:effectLst/>
                    <a:latin typeface="Constantia" panose="02030602050306030303" pitchFamily="18" charset="0"/>
                    <a:ea typeface="Times New Roman" panose="02020603050405020304" pitchFamily="18" charset="0"/>
                  </a:rPr>
                  <a:t> (12.2)-</a:t>
                </a:r>
                <a:r>
                  <a:rPr lang="en-US" sz="2000" dirty="0" err="1">
                    <a:effectLst/>
                    <a:latin typeface="Constantia" panose="02030602050306030303" pitchFamily="18" charset="0"/>
                    <a:ea typeface="Times New Roman" panose="02020603050405020304" pitchFamily="18" charset="0"/>
                  </a:rPr>
                  <a:t>ден</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𝑟</m:t>
                            </m:r>
                          </m:e>
                        </m:acc>
                      </m:e>
                      <m:sub>
                        <m:r>
                          <a:rPr lang="en-US" sz="2000" i="1">
                            <a:effectLst/>
                            <a:latin typeface="Cambria Math" panose="02040503050406030204" pitchFamily="18" charset="0"/>
                            <a:ea typeface="Times New Roman" panose="02020603050405020304" pitchFamily="18" charset="0"/>
                          </a:rPr>
                          <m:t>𝐶</m:t>
                        </m:r>
                      </m:sub>
                    </m:sSub>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радиус-векторы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үшін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төмендегі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өрнек</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алынады</a:t>
                </a:r>
                <a:r>
                  <a:rPr lang="en-US" sz="2000" dirty="0">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𝑟</m:t>
                            </m:r>
                          </m:e>
                        </m:acc>
                      </m:e>
                      <m:sub>
                        <m:r>
                          <a:rPr lang="en-US" sz="2000" i="1">
                            <a:effectLst/>
                            <a:latin typeface="Cambria Math" panose="02040503050406030204" pitchFamily="18" charset="0"/>
                            <a:ea typeface="Times New Roman" panose="02020603050405020304" pitchFamily="18" charset="0"/>
                          </a:rPr>
                          <m:t>𝐶</m:t>
                        </m:r>
                      </m:sub>
                    </m:sSub>
                    <m:r>
                      <a:rPr lang="en-US" sz="2000" i="1">
                        <a:effectLst/>
                        <a:latin typeface="Cambria Math" panose="02040503050406030204" pitchFamily="18" charset="0"/>
                        <a:ea typeface="Times New Roman" panose="02020603050405020304" pitchFamily="18" charset="0"/>
                      </a:rPr>
                      <m:t>=</m:t>
                    </m:r>
                    <m:f>
                      <m:fPr>
                        <m:ctrlPr>
                          <a:rPr lang="ru-RU" sz="2000" i="1">
                            <a:effectLst/>
                            <a:latin typeface="Cambria Math" panose="02040503050406030204" pitchFamily="18" charset="0"/>
                            <a:ea typeface="Times New Roman" panose="02020603050405020304" pitchFamily="18" charset="0"/>
                          </a:rPr>
                        </m:ctrlPr>
                      </m:fPr>
                      <m:num>
                        <m:r>
                          <a:rPr lang="en-US" sz="2000" i="1">
                            <a:effectLst/>
                            <a:latin typeface="Cambria Math" panose="02040503050406030204" pitchFamily="18" charset="0"/>
                            <a:ea typeface="Times New Roman" panose="02020603050405020304" pitchFamily="18" charset="0"/>
                          </a:rPr>
                          <m:t>1</m:t>
                        </m:r>
                      </m:num>
                      <m:den>
                        <m:r>
                          <a:rPr lang="en-US" sz="2000" i="1">
                            <a:effectLst/>
                            <a:latin typeface="Cambria Math" panose="02040503050406030204" pitchFamily="18" charset="0"/>
                            <a:ea typeface="Times New Roman" panose="02020603050405020304" pitchFamily="18" charset="0"/>
                          </a:rPr>
                          <m:t>𝑀</m:t>
                        </m:r>
                      </m:den>
                    </m:f>
                    <m:nary>
                      <m:naryPr>
                        <m:chr m:val="∑"/>
                        <m:limLoc m:val="undOvr"/>
                        <m:ctrlPr>
                          <a:rPr lang="ru-RU" sz="2000" i="1">
                            <a:effectLst/>
                            <a:latin typeface="Cambria Math" panose="02040503050406030204" pitchFamily="18" charset="0"/>
                            <a:ea typeface="Times New Roman" panose="02020603050405020304" pitchFamily="18" charset="0"/>
                          </a:rPr>
                        </m:ctrlPr>
                      </m:naryPr>
                      <m:sub>
                        <m:r>
                          <a:rPr lang="en-US" sz="2000" i="1">
                            <a:effectLst/>
                            <a:latin typeface="Cambria Math" panose="02040503050406030204" pitchFamily="18" charset="0"/>
                            <a:ea typeface="Times New Roman" panose="02020603050405020304" pitchFamily="18" charset="0"/>
                          </a:rPr>
                          <m:t>𝑘</m:t>
                        </m:r>
                        <m:r>
                          <a:rPr lang="en-US" sz="2000" i="1">
                            <a:effectLst/>
                            <a:latin typeface="Cambria Math" panose="02040503050406030204" pitchFamily="18" charset="0"/>
                            <a:ea typeface="Times New Roman" panose="02020603050405020304" pitchFamily="18" charset="0"/>
                          </a:rPr>
                          <m:t>=1</m:t>
                        </m:r>
                      </m:sub>
                      <m:sup>
                        <m:r>
                          <a:rPr lang="en-US" sz="2000" i="1">
                            <a:effectLst/>
                            <a:latin typeface="Cambria Math" panose="02040503050406030204" pitchFamily="18" charset="0"/>
                            <a:ea typeface="Times New Roman" panose="02020603050405020304" pitchFamily="18" charset="0"/>
                          </a:rPr>
                          <m:t>𝑛</m:t>
                        </m:r>
                      </m:sup>
                      <m:e>
                        <m:sSub>
                          <m:sSubPr>
                            <m:ctrlPr>
                              <a:rPr lang="ru-RU" sz="2000" i="1">
                                <a:effectLst/>
                                <a:latin typeface="Cambria Math" panose="02040503050406030204" pitchFamily="18" charset="0"/>
                                <a:ea typeface="Times New Roman" panose="02020603050405020304" pitchFamily="18" charset="0"/>
                              </a:rPr>
                            </m:ctrlPr>
                          </m:sSubPr>
                          <m:e>
                            <m:r>
                              <a:rPr lang="en-US" sz="2000" i="1">
                                <a:effectLst/>
                                <a:latin typeface="Cambria Math" panose="02040503050406030204" pitchFamily="18" charset="0"/>
                                <a:ea typeface="Times New Roman" panose="02020603050405020304" pitchFamily="18" charset="0"/>
                              </a:rPr>
                              <m:t>𝑚</m:t>
                            </m:r>
                          </m:e>
                          <m:sub>
                            <m:r>
                              <a:rPr lang="en-US" sz="2000" i="1">
                                <a:effectLst/>
                                <a:latin typeface="Cambria Math" panose="02040503050406030204" pitchFamily="18" charset="0"/>
                                <a:ea typeface="Times New Roman" panose="02020603050405020304" pitchFamily="18" charset="0"/>
                              </a:rPr>
                              <m:t>𝑘</m:t>
                            </m:r>
                          </m:sub>
                        </m:sSub>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𝑟</m:t>
                                </m:r>
                              </m:e>
                            </m:acc>
                          </m:e>
                          <m:sub>
                            <m:r>
                              <a:rPr lang="en-US" sz="2000" i="1">
                                <a:effectLst/>
                                <a:latin typeface="Cambria Math" panose="02040503050406030204" pitchFamily="18" charset="0"/>
                                <a:ea typeface="Times New Roman" panose="02020603050405020304" pitchFamily="18" charset="0"/>
                              </a:rPr>
                              <m:t>𝑘</m:t>
                            </m:r>
                          </m:sub>
                        </m:sSub>
                        <m:r>
                          <a:rPr lang="en-US" sz="2000" i="1">
                            <a:effectLst/>
                            <a:latin typeface="Cambria Math" panose="02040503050406030204" pitchFamily="18" charset="0"/>
                            <a:ea typeface="Times New Roman" panose="02020603050405020304" pitchFamily="18" charset="0"/>
                          </a:rPr>
                          <m:t>,</m:t>
                        </m:r>
                      </m:e>
                    </m:nary>
                  </m:oMath>
                </a14:m>
                <a:r>
                  <a:rPr lang="en-US" sz="2000" dirty="0">
                    <a:effectLst/>
                    <a:latin typeface="Constantia" panose="02030602050306030303" pitchFamily="18" charset="0"/>
                    <a:ea typeface="Times New Roman" panose="02020603050405020304" pitchFamily="18" charset="0"/>
                  </a:rPr>
                  <a:t> 			(12.5)</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algn="just"/>
                <a:r>
                  <a:rPr lang="en-US" sz="2000" dirty="0" err="1">
                    <a:effectLst/>
                    <a:latin typeface="Constantia" panose="02030602050306030303" pitchFamily="18" charset="0"/>
                    <a:ea typeface="Times New Roman" panose="02020603050405020304" pitchFamily="18" charset="0"/>
                  </a:rPr>
                  <a:t>мұндағы</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en-US" sz="2000" i="1">
                                <a:effectLst/>
                                <a:latin typeface="Cambria Math" panose="02040503050406030204" pitchFamily="18" charset="0"/>
                                <a:ea typeface="Times New Roman" panose="02020603050405020304" pitchFamily="18" charset="0"/>
                              </a:rPr>
                              <m:t>𝑟</m:t>
                            </m:r>
                          </m:e>
                        </m:acc>
                      </m:e>
                      <m:sub>
                        <m:r>
                          <a:rPr lang="en-US" sz="2000" i="1">
                            <a:effectLst/>
                            <a:latin typeface="Cambria Math" panose="02040503050406030204" pitchFamily="18" charset="0"/>
                            <a:ea typeface="Times New Roman" panose="02020603050405020304" pitchFamily="18" charset="0"/>
                          </a:rPr>
                          <m:t>𝑘</m:t>
                        </m:r>
                      </m:sub>
                    </m:sSub>
                  </m:oMath>
                </a14:m>
                <a:r>
                  <a:rPr lang="en-US" sz="2000" dirty="0">
                    <a:effectLst/>
                    <a:latin typeface="Constantia" panose="02030602050306030303" pitchFamily="18" charset="0"/>
                    <a:ea typeface="Times New Roman" panose="02020603050405020304" pitchFamily="18" charset="0"/>
                  </a:rPr>
                  <a:t> – </a:t>
                </a:r>
                <a:r>
                  <a:rPr lang="en-US" sz="2000" dirty="0" err="1">
                    <a:effectLst/>
                    <a:latin typeface="Constantia" panose="02030602050306030303" pitchFamily="18" charset="0"/>
                    <a:ea typeface="Times New Roman" panose="02020603050405020304" pitchFamily="18" charset="0"/>
                  </a:rPr>
                  <a:t>жүйедегі</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r>
                      <a:rPr lang="en-US" sz="2000" i="1">
                        <a:effectLst/>
                        <a:latin typeface="Cambria Math" panose="02040503050406030204" pitchFamily="18" charset="0"/>
                        <a:ea typeface="Times New Roman" panose="02020603050405020304" pitchFamily="18" charset="0"/>
                      </a:rPr>
                      <m:t>𝑘</m:t>
                    </m:r>
                  </m:oMath>
                </a14:m>
                <a:r>
                  <a:rPr lang="en-US" sz="2000" dirty="0">
                    <a:effectLst/>
                    <a:latin typeface="Constantia" panose="02030602050306030303" pitchFamily="18" charset="0"/>
                    <a:ea typeface="Times New Roman" panose="02020603050405020304" pitchFamily="18" charset="0"/>
                  </a:rPr>
                  <a:t>-</a:t>
                </a:r>
                <a:r>
                  <a:rPr lang="en-US" sz="2000" dirty="0" err="1">
                    <a:effectLst/>
                    <a:latin typeface="Constantia" panose="02030602050306030303" pitchFamily="18" charset="0"/>
                    <a:ea typeface="Times New Roman" panose="02020603050405020304" pitchFamily="18" charset="0"/>
                  </a:rPr>
                  <a:t>нөмірлі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нүктенің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радиус-векторы</a:t>
                </a:r>
                <a:r>
                  <a:rPr lang="en-US" sz="2000" dirty="0">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err="1">
                    <a:effectLst/>
                    <a:latin typeface="Constantia" panose="02030602050306030303" pitchFamily="18" charset="0"/>
                    <a:ea typeface="Times New Roman" panose="02020603050405020304" pitchFamily="18" charset="0"/>
                  </a:rPr>
                  <a:t>Сонымен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алынған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нәтижелерден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біртекті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ауырлық</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өрісінде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жатқан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қатты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дененің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массалар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центрі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және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ауырлық</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центрі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болатын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нүктелер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беттесетінін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көреміз</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Бірақ</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ауырлық</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центріне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қарағанда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массалар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центрі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туралы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ұғым</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кез</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келген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күш</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өрісінде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жатқан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мысалы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орталық</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тартылыс</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өрісінде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қатты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дене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үшін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өз</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мағынасын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сақтайды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Оның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үстіне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массалар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центрі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массалардың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таралуының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сипаттамасы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ретінде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тек</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қана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қатты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дене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үшін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емес</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сондай-ақ</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кез</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келген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механикалық</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жүйе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үшін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мағынасын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сақтайды</a:t>
                </a:r>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p:txBody>
          </p:sp>
        </mc:Choice>
        <mc:Fallback>
          <p:sp>
            <p:nvSpPr>
              <p:cNvPr id="3" name="TextBox 2">
                <a:extLst>
                  <a:ext uri="{FF2B5EF4-FFF2-40B4-BE49-F238E27FC236}">
                    <a16:creationId xmlns:a16="http://schemas.microsoft.com/office/drawing/2014/main" id="{19C129A8-7158-427C-A7C8-55DAA5F05719}"/>
                  </a:ext>
                </a:extLst>
              </p:cNvPr>
              <p:cNvSpPr txBox="1">
                <a:spLocks noRot="1" noChangeAspect="1" noMove="1" noResize="1" noEditPoints="1" noAdjustHandles="1" noChangeArrowheads="1" noChangeShapeType="1" noTextEdit="1"/>
              </p:cNvSpPr>
              <p:nvPr/>
            </p:nvSpPr>
            <p:spPr>
              <a:xfrm>
                <a:off x="1115616" y="857206"/>
                <a:ext cx="7416824" cy="5143588"/>
              </a:xfrm>
              <a:prstGeom prst="rect">
                <a:avLst/>
              </a:prstGeom>
              <a:blipFill>
                <a:blip r:embed="rId2"/>
                <a:stretch>
                  <a:fillRect l="-822" t="-1423" r="-822" b="-1305"/>
                </a:stretch>
              </a:blipFill>
            </p:spPr>
            <p:txBody>
              <a:bodyPr/>
              <a:lstStyle/>
              <a:p>
                <a:r>
                  <a:rPr lang="ru-RU">
                    <a:noFill/>
                  </a:rPr>
                  <a:t> </a:t>
                </a:r>
              </a:p>
            </p:txBody>
          </p:sp>
        </mc:Fallback>
      </mc:AlternateContent>
    </p:spTree>
    <p:extLst>
      <p:ext uri="{BB962C8B-B14F-4D97-AF65-F5344CB8AC3E}">
        <p14:creationId xmlns:p14="http://schemas.microsoft.com/office/powerpoint/2010/main" val="433897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415C664-9401-448D-A1C0-EF7554109B2E}"/>
              </a:ext>
            </a:extLst>
          </p:cNvPr>
          <p:cNvSpPr txBox="1"/>
          <p:nvPr/>
        </p:nvSpPr>
        <p:spPr>
          <a:xfrm>
            <a:off x="683568" y="692696"/>
            <a:ext cx="8280920" cy="5447645"/>
          </a:xfrm>
          <a:prstGeom prst="rect">
            <a:avLst/>
          </a:prstGeom>
          <a:noFill/>
        </p:spPr>
        <p:txBody>
          <a:bodyPr wrap="square">
            <a:spAutoFit/>
          </a:bodyPr>
          <a:lstStyle/>
          <a:p>
            <a:pPr algn="ctr"/>
            <a:r>
              <a:rPr lang="ru-RU" sz="2400" dirty="0">
                <a:solidFill>
                  <a:srgbClr val="002060"/>
                </a:solidFill>
                <a:latin typeface="Constantia" pitchFamily="18" charset="0"/>
              </a:rPr>
              <a:t>«</a:t>
            </a:r>
            <a:r>
              <a:rPr lang="kk-KZ" sz="2400" dirty="0">
                <a:solidFill>
                  <a:srgbClr val="002060"/>
                </a:solidFill>
                <a:latin typeface="Constantia" pitchFamily="18" charset="0"/>
              </a:rPr>
              <a:t>Механиканың заңдары. Статиканың негізгі ұғымдары. Статиканың аксиомалары. Байланыстар және оның реакциялары. Байланыстар аксиомасы</a:t>
            </a:r>
            <a:r>
              <a:rPr lang="ru-RU" sz="2400" dirty="0">
                <a:solidFill>
                  <a:srgbClr val="002060"/>
                </a:solidFill>
                <a:latin typeface="Constantia" pitchFamily="18" charset="0"/>
              </a:rPr>
              <a:t>» </a:t>
            </a:r>
            <a:r>
              <a:rPr lang="kk-KZ" sz="2400" dirty="0">
                <a:solidFill>
                  <a:srgbClr val="002060"/>
                </a:solidFill>
                <a:latin typeface="Constantia" pitchFamily="18" charset="0"/>
              </a:rPr>
              <a:t>тақырыбы бойынша тест тапсырмасы </a:t>
            </a:r>
          </a:p>
          <a:p>
            <a:endParaRPr lang="kk-KZ" sz="2400" dirty="0">
              <a:solidFill>
                <a:srgbClr val="002060"/>
              </a:solidFill>
              <a:latin typeface="Constantia" pitchFamily="18" charset="0"/>
            </a:endParaRPr>
          </a:p>
          <a:p>
            <a:endParaRPr lang="kk-KZ" sz="2400" dirty="0">
              <a:solidFill>
                <a:srgbClr val="002060"/>
              </a:solidFill>
              <a:latin typeface="Constantia" pitchFamily="18" charset="0"/>
            </a:endParaRPr>
          </a:p>
          <a:p>
            <a:r>
              <a:rPr lang="kk-KZ" sz="2400" dirty="0">
                <a:solidFill>
                  <a:srgbClr val="002060"/>
                </a:solidFill>
                <a:latin typeface="Constantia" pitchFamily="18" charset="0"/>
              </a:rPr>
              <a:t>Теориялық механика неше бөлімнен тұрады?</a:t>
            </a:r>
          </a:p>
          <a:p>
            <a:endParaRPr lang="kk-KZ" sz="2400" dirty="0">
              <a:solidFill>
                <a:srgbClr val="002060"/>
              </a:solidFill>
              <a:latin typeface="Constantia" pitchFamily="18" charset="0"/>
            </a:endParaRPr>
          </a:p>
          <a:p>
            <a:pPr marL="342900" indent="-342900">
              <a:buFont typeface="+mj-lt"/>
              <a:buAutoNum type="alphaLcParenR"/>
            </a:pPr>
            <a:r>
              <a:rPr lang="kk-KZ" sz="2400" dirty="0">
                <a:solidFill>
                  <a:srgbClr val="002060"/>
                </a:solidFill>
                <a:latin typeface="Constantia" pitchFamily="18" charset="0"/>
              </a:rPr>
              <a:t>алты</a:t>
            </a:r>
          </a:p>
          <a:p>
            <a:pPr marL="342900" indent="-342900">
              <a:buFont typeface="+mj-lt"/>
              <a:buAutoNum type="alphaLcParenR"/>
            </a:pPr>
            <a:r>
              <a:rPr lang="kk-KZ" sz="2400" dirty="0">
                <a:solidFill>
                  <a:srgbClr val="002060"/>
                </a:solidFill>
                <a:latin typeface="Constantia" pitchFamily="18" charset="0"/>
              </a:rPr>
              <a:t>бес</a:t>
            </a:r>
          </a:p>
          <a:p>
            <a:pPr marL="342900" indent="-342900">
              <a:buFont typeface="+mj-lt"/>
              <a:buAutoNum type="alphaLcParenR"/>
            </a:pPr>
            <a:r>
              <a:rPr lang="kk-KZ" sz="2400" dirty="0">
                <a:solidFill>
                  <a:srgbClr val="002060"/>
                </a:solidFill>
                <a:latin typeface="Constantia" pitchFamily="18" charset="0"/>
              </a:rPr>
              <a:t>үш</a:t>
            </a:r>
          </a:p>
          <a:p>
            <a:pPr marL="342900" indent="-342900">
              <a:buFont typeface="+mj-lt"/>
              <a:buAutoNum type="alphaLcParenR"/>
            </a:pPr>
            <a:r>
              <a:rPr lang="kk-KZ" sz="2400" dirty="0">
                <a:solidFill>
                  <a:srgbClr val="002060"/>
                </a:solidFill>
                <a:latin typeface="Constantia" pitchFamily="18" charset="0"/>
              </a:rPr>
              <a:t>екі</a:t>
            </a:r>
          </a:p>
          <a:p>
            <a:pPr marL="342900" indent="-342900">
              <a:buFont typeface="+mj-lt"/>
              <a:buAutoNum type="alphaLcParenR"/>
            </a:pPr>
            <a:r>
              <a:rPr lang="kk-KZ" sz="2400" dirty="0">
                <a:solidFill>
                  <a:srgbClr val="002060"/>
                </a:solidFill>
                <a:latin typeface="Constantia" pitchFamily="18" charset="0"/>
              </a:rPr>
              <a:t>төрт</a:t>
            </a:r>
          </a:p>
          <a:p>
            <a:endParaRPr lang="kk-KZ" sz="1800" dirty="0">
              <a:effectLst/>
              <a:latin typeface="Times New Roman" panose="02020603050405020304" pitchFamily="18" charset="0"/>
              <a:ea typeface="Times New Roman" panose="02020603050405020304" pitchFamily="18" charset="0"/>
            </a:endParaRPr>
          </a:p>
          <a:p>
            <a:endParaRPr lang="ru-RU" dirty="0"/>
          </a:p>
        </p:txBody>
      </p:sp>
    </p:spTree>
    <p:extLst>
      <p:ext uri="{BB962C8B-B14F-4D97-AF65-F5344CB8AC3E}">
        <p14:creationId xmlns:p14="http://schemas.microsoft.com/office/powerpoint/2010/main" val="75355337"/>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TextBox 3">
                <a:extLst>
                  <a:ext uri="{FF2B5EF4-FFF2-40B4-BE49-F238E27FC236}">
                    <a16:creationId xmlns:a16="http://schemas.microsoft.com/office/drawing/2014/main" id="{BCAC6B05-9D74-4BBC-B721-9A9EA2CC5831}"/>
                  </a:ext>
                </a:extLst>
              </p:cNvPr>
              <p:cNvSpPr txBox="1"/>
              <p:nvPr/>
            </p:nvSpPr>
            <p:spPr>
              <a:xfrm>
                <a:off x="1187624" y="1268760"/>
                <a:ext cx="7056784" cy="3798604"/>
              </a:xfrm>
              <a:prstGeom prst="rect">
                <a:avLst/>
              </a:prstGeom>
              <a:noFill/>
            </p:spPr>
            <p:txBody>
              <a:bodyPr wrap="square">
                <a:spAutoFit/>
              </a:bodyPr>
              <a:lstStyle/>
              <a:p>
                <a:pPr indent="288290" algn="just"/>
                <a:r>
                  <a:rPr lang="en-US" sz="2000" i="1" dirty="0" err="1">
                    <a:effectLst/>
                    <a:latin typeface="Constantia" panose="02030602050306030303" pitchFamily="18" charset="0"/>
                    <a:ea typeface="Times New Roman" panose="02020603050405020304" pitchFamily="18" charset="0"/>
                  </a:rPr>
                  <a:t>Дененің</a:t>
                </a:r>
                <a:r>
                  <a:rPr lang="en-US" sz="2000" i="1" dirty="0">
                    <a:effectLst/>
                    <a:latin typeface="Constantia" panose="02030602050306030303" pitchFamily="18" charset="0"/>
                    <a:ea typeface="Times New Roman" panose="02020603050405020304" pitchFamily="18" charset="0"/>
                  </a:rPr>
                  <a:t> </a:t>
                </a:r>
                <a:r>
                  <a:rPr lang="en-US" sz="2000" i="1" dirty="0" err="1">
                    <a:effectLst/>
                    <a:latin typeface="Constantia" panose="02030602050306030303" pitchFamily="18" charset="0"/>
                    <a:ea typeface="Times New Roman" panose="02020603050405020304" pitchFamily="18" charset="0"/>
                  </a:rPr>
                  <a:t>өске</a:t>
                </a:r>
                <a:r>
                  <a:rPr lang="en-US" sz="2000" i="1" dirty="0">
                    <a:effectLst/>
                    <a:latin typeface="Constantia" panose="02030602050306030303" pitchFamily="18" charset="0"/>
                    <a:ea typeface="Times New Roman" panose="02020603050405020304" pitchFamily="18" charset="0"/>
                  </a:rPr>
                  <a:t> </a:t>
                </a:r>
                <a:r>
                  <a:rPr lang="en-US" sz="2000" i="1" dirty="0" err="1">
                    <a:effectLst/>
                    <a:latin typeface="Constantia" panose="02030602050306030303" pitchFamily="18" charset="0"/>
                    <a:ea typeface="Times New Roman" panose="02020603050405020304" pitchFamily="18" charset="0"/>
                  </a:rPr>
                  <a:t>қатысты</a:t>
                </a:r>
                <a:r>
                  <a:rPr lang="en-US" sz="2000" i="1" dirty="0">
                    <a:effectLst/>
                    <a:latin typeface="Constantia" panose="02030602050306030303" pitchFamily="18" charset="0"/>
                    <a:ea typeface="Times New Roman" panose="02020603050405020304" pitchFamily="18" charset="0"/>
                  </a:rPr>
                  <a:t> </a:t>
                </a:r>
                <a:r>
                  <a:rPr lang="en-US" sz="2000" i="1" dirty="0" err="1">
                    <a:effectLst/>
                    <a:latin typeface="Constantia" panose="02030602050306030303" pitchFamily="18" charset="0"/>
                    <a:ea typeface="Times New Roman" panose="02020603050405020304" pitchFamily="18" charset="0"/>
                  </a:rPr>
                  <a:t>инерция</a:t>
                </a:r>
                <a:r>
                  <a:rPr lang="en-US" sz="2000" i="1" dirty="0">
                    <a:effectLst/>
                    <a:latin typeface="Constantia" panose="02030602050306030303" pitchFamily="18" charset="0"/>
                    <a:ea typeface="Times New Roman" panose="02020603050405020304" pitchFamily="18" charset="0"/>
                  </a:rPr>
                  <a:t> </a:t>
                </a:r>
                <a:r>
                  <a:rPr lang="en-US" sz="2000" i="1" dirty="0" err="1">
                    <a:effectLst/>
                    <a:latin typeface="Constantia" panose="02030602050306030303" pitchFamily="18" charset="0"/>
                    <a:ea typeface="Times New Roman" panose="02020603050405020304" pitchFamily="18" charset="0"/>
                  </a:rPr>
                  <a:t>моменті</a:t>
                </a:r>
                <a:r>
                  <a:rPr lang="en-US" sz="2000" i="1" dirty="0">
                    <a:effectLst/>
                    <a:latin typeface="Constantia" panose="02030602050306030303" pitchFamily="18" charset="0"/>
                    <a:ea typeface="Times New Roman" panose="02020603050405020304" pitchFamily="18" charset="0"/>
                  </a:rPr>
                  <a:t>. </a:t>
                </a:r>
                <a:r>
                  <a:rPr lang="en-US" sz="2000" i="1" dirty="0" err="1">
                    <a:effectLst/>
                    <a:latin typeface="Constantia" panose="02030602050306030303" pitchFamily="18" charset="0"/>
                    <a:ea typeface="Times New Roman" panose="02020603050405020304" pitchFamily="18" charset="0"/>
                  </a:rPr>
                  <a:t>Инерция</a:t>
                </a:r>
                <a:r>
                  <a:rPr lang="en-US" sz="2000" i="1" dirty="0">
                    <a:effectLst/>
                    <a:latin typeface="Constantia" panose="02030602050306030303" pitchFamily="18" charset="0"/>
                    <a:ea typeface="Times New Roman" panose="02020603050405020304" pitchFamily="18" charset="0"/>
                  </a:rPr>
                  <a:t> </a:t>
                </a:r>
                <a:r>
                  <a:rPr lang="en-US" sz="2000" i="1" dirty="0" err="1">
                    <a:effectLst/>
                    <a:latin typeface="Constantia" panose="02030602050306030303" pitchFamily="18" charset="0"/>
                    <a:ea typeface="Times New Roman" panose="02020603050405020304" pitchFamily="18" charset="0"/>
                  </a:rPr>
                  <a:t>радиусы</a:t>
                </a:r>
                <a:r>
                  <a:rPr lang="en-US" sz="2000" i="1"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err="1">
                    <a:effectLst/>
                    <a:latin typeface="Constantia" panose="02030602050306030303" pitchFamily="18" charset="0"/>
                    <a:ea typeface="Times New Roman" panose="02020603050405020304" pitchFamily="18" charset="0"/>
                  </a:rPr>
                  <a:t>Дененің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немесе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механикалық</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жүйенің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берілген</a:t>
                </a:r>
                <a:r>
                  <a:rPr lang="en-US" sz="2000" dirty="0">
                    <a:effectLst/>
                    <a:latin typeface="Constantia" panose="02030602050306030303" pitchFamily="18" charset="0"/>
                    <a:ea typeface="Times New Roman" panose="02020603050405020304" pitchFamily="18" charset="0"/>
                  </a:rPr>
                  <a:t> Oz </a:t>
                </a:r>
                <a:r>
                  <a:rPr lang="en-US" sz="2000" dirty="0" err="1">
                    <a:effectLst/>
                    <a:latin typeface="Constantia" panose="02030602050306030303" pitchFamily="18" charset="0"/>
                    <a:ea typeface="Times New Roman" panose="02020603050405020304" pitchFamily="18" charset="0"/>
                  </a:rPr>
                  <a:t>өске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қатысты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инерция</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моменті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өстік</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инерция</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моменті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деп</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оның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барлық</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нүктелері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массаларының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олардан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өске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дейінгі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арақашықтық</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квадратына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көбейтіндісінің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қосындысына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тең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скаляр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шаманы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айтады</a:t>
                </a:r>
                <a:r>
                  <a:rPr lang="en-US" sz="2000" dirty="0">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r>
                          <a:rPr lang="en-US" sz="2000" i="1">
                            <a:effectLst/>
                            <a:latin typeface="Cambria Math" panose="02040503050406030204" pitchFamily="18" charset="0"/>
                            <a:ea typeface="Times New Roman" panose="02020603050405020304" pitchFamily="18" charset="0"/>
                          </a:rPr>
                          <m:t>𝐼</m:t>
                        </m:r>
                      </m:e>
                      <m:sub>
                        <m:r>
                          <a:rPr lang="en-US" sz="2000" i="1">
                            <a:effectLst/>
                            <a:latin typeface="Cambria Math" panose="02040503050406030204" pitchFamily="18" charset="0"/>
                            <a:ea typeface="Times New Roman" panose="02020603050405020304" pitchFamily="18" charset="0"/>
                          </a:rPr>
                          <m:t>𝑧</m:t>
                        </m:r>
                      </m:sub>
                    </m:sSub>
                    <m:r>
                      <a:rPr lang="en-US" sz="2000" i="1">
                        <a:effectLst/>
                        <a:latin typeface="Cambria Math" panose="02040503050406030204" pitchFamily="18" charset="0"/>
                        <a:ea typeface="Times New Roman" panose="02020603050405020304" pitchFamily="18" charset="0"/>
                      </a:rPr>
                      <m:t>=</m:t>
                    </m:r>
                    <m:nary>
                      <m:naryPr>
                        <m:chr m:val="∑"/>
                        <m:limLoc m:val="undOvr"/>
                        <m:ctrlPr>
                          <a:rPr lang="ru-RU" sz="2000" i="1">
                            <a:effectLst/>
                            <a:latin typeface="Cambria Math" panose="02040503050406030204" pitchFamily="18" charset="0"/>
                            <a:ea typeface="Times New Roman" panose="02020603050405020304" pitchFamily="18" charset="0"/>
                          </a:rPr>
                        </m:ctrlPr>
                      </m:naryPr>
                      <m:sub>
                        <m:r>
                          <a:rPr lang="en-US" sz="2000" i="1">
                            <a:effectLst/>
                            <a:latin typeface="Cambria Math" panose="02040503050406030204" pitchFamily="18" charset="0"/>
                            <a:ea typeface="Times New Roman" panose="02020603050405020304" pitchFamily="18" charset="0"/>
                          </a:rPr>
                          <m:t>𝑘</m:t>
                        </m:r>
                        <m:r>
                          <a:rPr lang="en-US" sz="2000" i="1">
                            <a:effectLst/>
                            <a:latin typeface="Cambria Math" panose="02040503050406030204" pitchFamily="18" charset="0"/>
                            <a:ea typeface="Times New Roman" panose="02020603050405020304" pitchFamily="18" charset="0"/>
                          </a:rPr>
                          <m:t>=1</m:t>
                        </m:r>
                      </m:sub>
                      <m:sup>
                        <m:r>
                          <a:rPr lang="en-US" sz="2000" i="1">
                            <a:effectLst/>
                            <a:latin typeface="Cambria Math" panose="02040503050406030204" pitchFamily="18" charset="0"/>
                            <a:ea typeface="Times New Roman" panose="02020603050405020304" pitchFamily="18" charset="0"/>
                          </a:rPr>
                          <m:t>𝑛</m:t>
                        </m:r>
                      </m:sup>
                      <m:e>
                        <m:sSub>
                          <m:sSubPr>
                            <m:ctrlPr>
                              <a:rPr lang="ru-RU" sz="2000" i="1">
                                <a:effectLst/>
                                <a:latin typeface="Cambria Math" panose="02040503050406030204" pitchFamily="18" charset="0"/>
                                <a:ea typeface="Times New Roman" panose="02020603050405020304" pitchFamily="18" charset="0"/>
                              </a:rPr>
                            </m:ctrlPr>
                          </m:sSubPr>
                          <m:e>
                            <m:r>
                              <a:rPr lang="en-US" sz="2000" i="1">
                                <a:effectLst/>
                                <a:latin typeface="Cambria Math" panose="02040503050406030204" pitchFamily="18" charset="0"/>
                                <a:ea typeface="Times New Roman" panose="02020603050405020304" pitchFamily="18" charset="0"/>
                              </a:rPr>
                              <m:t>𝑚</m:t>
                            </m:r>
                          </m:e>
                          <m:sub>
                            <m:r>
                              <a:rPr lang="en-US" sz="2000" i="1">
                                <a:effectLst/>
                                <a:latin typeface="Cambria Math" panose="02040503050406030204" pitchFamily="18" charset="0"/>
                                <a:ea typeface="Times New Roman" panose="02020603050405020304" pitchFamily="18" charset="0"/>
                              </a:rPr>
                              <m:t>𝑘</m:t>
                            </m:r>
                          </m:sub>
                        </m:sSub>
                        <m:sSubSup>
                          <m:sSubSupPr>
                            <m:ctrlPr>
                              <a:rPr lang="ru-RU" sz="2000" i="1">
                                <a:effectLst/>
                                <a:latin typeface="Cambria Math" panose="02040503050406030204" pitchFamily="18" charset="0"/>
                                <a:ea typeface="Times New Roman" panose="02020603050405020304" pitchFamily="18" charset="0"/>
                              </a:rPr>
                            </m:ctrlPr>
                          </m:sSubSupPr>
                          <m:e>
                            <m:r>
                              <a:rPr lang="en-US" sz="2000" i="1">
                                <a:effectLst/>
                                <a:latin typeface="Cambria Math" panose="02040503050406030204" pitchFamily="18" charset="0"/>
                                <a:ea typeface="Times New Roman" panose="02020603050405020304" pitchFamily="18" charset="0"/>
                              </a:rPr>
                              <m:t>h</m:t>
                            </m:r>
                          </m:e>
                          <m:sub>
                            <m:r>
                              <a:rPr lang="en-US" sz="2000" i="1">
                                <a:effectLst/>
                                <a:latin typeface="Cambria Math" panose="02040503050406030204" pitchFamily="18" charset="0"/>
                                <a:ea typeface="Times New Roman" panose="02020603050405020304" pitchFamily="18" charset="0"/>
                              </a:rPr>
                              <m:t>𝑘</m:t>
                            </m:r>
                          </m:sub>
                          <m:sup>
                            <m:r>
                              <a:rPr lang="en-US" sz="2000" i="1">
                                <a:effectLst/>
                                <a:latin typeface="Cambria Math" panose="02040503050406030204" pitchFamily="18" charset="0"/>
                                <a:ea typeface="Times New Roman" panose="02020603050405020304" pitchFamily="18" charset="0"/>
                              </a:rPr>
                              <m:t>2</m:t>
                            </m:r>
                          </m:sup>
                        </m:sSubSup>
                        <m:r>
                          <a:rPr lang="en-US" sz="2000" i="1">
                            <a:effectLst/>
                            <a:latin typeface="Cambria Math" panose="02040503050406030204" pitchFamily="18" charset="0"/>
                            <a:ea typeface="Times New Roman" panose="02020603050405020304" pitchFamily="18" charset="0"/>
                          </a:rPr>
                          <m:t>,</m:t>
                        </m:r>
                      </m:e>
                    </m:nary>
                  </m:oMath>
                </a14:m>
                <a:r>
                  <a:rPr lang="en-US" sz="2000" dirty="0">
                    <a:effectLst/>
                    <a:latin typeface="Constantia" panose="02030602050306030303" pitchFamily="18" charset="0"/>
                    <a:ea typeface="Times New Roman" panose="02020603050405020304" pitchFamily="18" charset="0"/>
                  </a:rPr>
                  <a:t> 		(12.6)</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algn="just"/>
                <a:r>
                  <a:rPr lang="en-US" sz="2000" dirty="0" err="1">
                    <a:effectLst/>
                    <a:latin typeface="Constantia" panose="02030602050306030303" pitchFamily="18" charset="0"/>
                    <a:ea typeface="Times New Roman" panose="02020603050405020304" pitchFamily="18" charset="0"/>
                  </a:rPr>
                  <a:t>мұндағы</a:t>
                </a:r>
                <a:r>
                  <a:rPr lang="en-US" sz="2000" dirty="0">
                    <a:effectLst/>
                    <a:latin typeface="Constantia" panose="02030602050306030303" pitchFamily="18" charset="0"/>
                    <a:ea typeface="Times New Roman" panose="02020603050405020304" pitchFamily="18" charset="0"/>
                  </a:rPr>
                  <a:t> </a:t>
                </a:r>
                <a:r>
                  <a:rPr lang="en-US" sz="2000" i="1" dirty="0" err="1">
                    <a:effectLst/>
                    <a:latin typeface="Constantia" panose="02030602050306030303" pitchFamily="18" charset="0"/>
                    <a:ea typeface="Times New Roman" panose="02020603050405020304" pitchFamily="18" charset="0"/>
                  </a:rPr>
                  <a:t>h</a:t>
                </a:r>
                <a:r>
                  <a:rPr lang="en-US" sz="2000" i="1" baseline="-25000" dirty="0" err="1">
                    <a:effectLst/>
                    <a:latin typeface="Constantia" panose="02030602050306030303" pitchFamily="18" charset="0"/>
                    <a:ea typeface="Times New Roman" panose="02020603050405020304" pitchFamily="18" charset="0"/>
                  </a:rPr>
                  <a:t>k</a:t>
                </a:r>
                <a:r>
                  <a:rPr lang="en-US" sz="2000" dirty="0">
                    <a:effectLst/>
                    <a:latin typeface="Constantia" panose="02030602050306030303" pitchFamily="18" charset="0"/>
                    <a:ea typeface="Times New Roman" panose="02020603050405020304" pitchFamily="18" charset="0"/>
                  </a:rPr>
                  <a:t> – </a:t>
                </a:r>
                <a:r>
                  <a:rPr lang="en-US" sz="2000" i="1" dirty="0">
                    <a:effectLst/>
                    <a:latin typeface="Constantia" panose="02030602050306030303" pitchFamily="18" charset="0"/>
                    <a:ea typeface="Times New Roman" panose="02020603050405020304" pitchFamily="18" charset="0"/>
                  </a:rPr>
                  <a:t>k</a:t>
                </a:r>
                <a:r>
                  <a:rPr lang="en-US" sz="2000" dirty="0">
                    <a:effectLst/>
                    <a:latin typeface="Constantia" panose="02030602050306030303" pitchFamily="18" charset="0"/>
                    <a:ea typeface="Times New Roman" panose="02020603050405020304" pitchFamily="18" charset="0"/>
                  </a:rPr>
                  <a:t>-</a:t>
                </a:r>
                <a:r>
                  <a:rPr lang="en-US" sz="2000" dirty="0" err="1">
                    <a:effectLst/>
                    <a:latin typeface="Constantia" panose="02030602050306030303" pitchFamily="18" charset="0"/>
                    <a:ea typeface="Times New Roman" panose="02020603050405020304" pitchFamily="18" charset="0"/>
                  </a:rPr>
                  <a:t>нөмірлі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нүктеден</a:t>
                </a:r>
                <a:r>
                  <a:rPr lang="en-US" sz="2000" dirty="0">
                    <a:effectLst/>
                    <a:latin typeface="Constantia" panose="02030602050306030303" pitchFamily="18" charset="0"/>
                    <a:ea typeface="Times New Roman" panose="02020603050405020304" pitchFamily="18" charset="0"/>
                  </a:rPr>
                  <a:t> Oz </a:t>
                </a:r>
                <a:r>
                  <a:rPr lang="en-US" sz="2000" dirty="0" err="1">
                    <a:effectLst/>
                    <a:latin typeface="Constantia" panose="02030602050306030303" pitchFamily="18" charset="0"/>
                    <a:ea typeface="Times New Roman" panose="02020603050405020304" pitchFamily="18" charset="0"/>
                  </a:rPr>
                  <a:t>өсіне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дейінгі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арақашықтық</a:t>
                </a:r>
                <a:r>
                  <a:rPr lang="en-US" sz="2000" dirty="0">
                    <a:effectLst/>
                    <a:latin typeface="Constantia" panose="02030602050306030303" pitchFamily="18" charset="0"/>
                    <a:ea typeface="Times New Roman" panose="02020603050405020304" pitchFamily="18" charset="0"/>
                  </a:rPr>
                  <a:t>.</a:t>
                </a:r>
                <a:endParaRPr lang="ru-RU" sz="1100" dirty="0">
                  <a:effectLst/>
                  <a:latin typeface="Constantia" panose="02030602050306030303" pitchFamily="18" charset="0"/>
                  <a:ea typeface="Times New Roman" panose="02020603050405020304" pitchFamily="18" charset="0"/>
                </a:endParaRPr>
              </a:p>
            </p:txBody>
          </p:sp>
        </mc:Choice>
        <mc:Fallback>
          <p:sp>
            <p:nvSpPr>
              <p:cNvPr id="4" name="TextBox 3">
                <a:extLst>
                  <a:ext uri="{FF2B5EF4-FFF2-40B4-BE49-F238E27FC236}">
                    <a16:creationId xmlns:a16="http://schemas.microsoft.com/office/drawing/2014/main" id="{BCAC6B05-9D74-4BBC-B721-9A9EA2CC5831}"/>
                  </a:ext>
                </a:extLst>
              </p:cNvPr>
              <p:cNvSpPr txBox="1">
                <a:spLocks noRot="1" noChangeAspect="1" noMove="1" noResize="1" noEditPoints="1" noAdjustHandles="1" noChangeArrowheads="1" noChangeShapeType="1" noTextEdit="1"/>
              </p:cNvSpPr>
              <p:nvPr/>
            </p:nvSpPr>
            <p:spPr>
              <a:xfrm>
                <a:off x="1187624" y="1268760"/>
                <a:ext cx="7056784" cy="3798604"/>
              </a:xfrm>
              <a:prstGeom prst="rect">
                <a:avLst/>
              </a:prstGeom>
              <a:blipFill>
                <a:blip r:embed="rId2"/>
                <a:stretch>
                  <a:fillRect l="-951" t="-1124" r="-951" b="-1926"/>
                </a:stretch>
              </a:blipFill>
            </p:spPr>
            <p:txBody>
              <a:bodyPr/>
              <a:lstStyle/>
              <a:p>
                <a:r>
                  <a:rPr lang="ru-RU">
                    <a:noFill/>
                  </a:rPr>
                  <a:t> </a:t>
                </a:r>
              </a:p>
            </p:txBody>
          </p:sp>
        </mc:Fallback>
      </mc:AlternateContent>
    </p:spTree>
    <p:extLst>
      <p:ext uri="{BB962C8B-B14F-4D97-AF65-F5344CB8AC3E}">
        <p14:creationId xmlns:p14="http://schemas.microsoft.com/office/powerpoint/2010/main" val="1732652404"/>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TextBox 3">
                <a:extLst>
                  <a:ext uri="{FF2B5EF4-FFF2-40B4-BE49-F238E27FC236}">
                    <a16:creationId xmlns:a16="http://schemas.microsoft.com/office/drawing/2014/main" id="{67764D9C-45E5-44F1-AF6D-D8BAD5E689A3}"/>
                  </a:ext>
                </a:extLst>
              </p:cNvPr>
              <p:cNvSpPr txBox="1"/>
              <p:nvPr/>
            </p:nvSpPr>
            <p:spPr>
              <a:xfrm>
                <a:off x="899592" y="498582"/>
                <a:ext cx="7776864" cy="5860835"/>
              </a:xfrm>
              <a:prstGeom prst="rect">
                <a:avLst/>
              </a:prstGeom>
              <a:noFill/>
            </p:spPr>
            <p:txBody>
              <a:bodyPr wrap="square">
                <a:spAutoFit/>
              </a:bodyPr>
              <a:lstStyle/>
              <a:p>
                <a:pPr indent="288290" algn="just"/>
                <a:r>
                  <a:rPr lang="en-US" sz="2000" dirty="0" err="1">
                    <a:effectLst/>
                    <a:latin typeface="Constantia" panose="02030602050306030303" pitchFamily="18" charset="0"/>
                    <a:ea typeface="Times New Roman" panose="02020603050405020304" pitchFamily="18" charset="0"/>
                  </a:rPr>
                  <a:t>Өстік</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инерция</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моменттерін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есептеу</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үшін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нүктелерден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өске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дейінгі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арақашықтықтарды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осы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нүктелердің</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r>
                          <a:rPr lang="en-US" sz="2000" i="1">
                            <a:effectLst/>
                            <a:latin typeface="Cambria Math" panose="02040503050406030204" pitchFamily="18" charset="0"/>
                            <a:ea typeface="Times New Roman" panose="02020603050405020304" pitchFamily="18" charset="0"/>
                          </a:rPr>
                          <m:t>𝑥</m:t>
                        </m:r>
                      </m:e>
                      <m:sub>
                        <m:r>
                          <a:rPr lang="en-US" sz="2000" i="1">
                            <a:effectLst/>
                            <a:latin typeface="Cambria Math" panose="02040503050406030204" pitchFamily="18" charset="0"/>
                            <a:ea typeface="Times New Roman" panose="02020603050405020304" pitchFamily="18" charset="0"/>
                          </a:rPr>
                          <m:t>𝑘</m:t>
                        </m:r>
                      </m:sub>
                    </m:sSub>
                  </m:oMath>
                </a14:m>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r>
                          <a:rPr lang="en-US" sz="2000" i="1">
                            <a:effectLst/>
                            <a:latin typeface="Cambria Math" panose="02040503050406030204" pitchFamily="18" charset="0"/>
                            <a:ea typeface="Times New Roman" panose="02020603050405020304" pitchFamily="18" charset="0"/>
                          </a:rPr>
                          <m:t>𝑦</m:t>
                        </m:r>
                      </m:e>
                      <m:sub>
                        <m:r>
                          <a:rPr lang="en-US" sz="2000" i="1">
                            <a:effectLst/>
                            <a:latin typeface="Cambria Math" panose="02040503050406030204" pitchFamily="18" charset="0"/>
                            <a:ea typeface="Times New Roman" panose="02020603050405020304" pitchFamily="18" charset="0"/>
                          </a:rPr>
                          <m:t>𝑘</m:t>
                        </m:r>
                      </m:sub>
                    </m:sSub>
                  </m:oMath>
                </a14:m>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r>
                          <a:rPr lang="en-US" sz="2000" i="1">
                            <a:effectLst/>
                            <a:latin typeface="Cambria Math" panose="02040503050406030204" pitchFamily="18" charset="0"/>
                            <a:ea typeface="Times New Roman" panose="02020603050405020304" pitchFamily="18" charset="0"/>
                          </a:rPr>
                          <m:t>𝑧</m:t>
                        </m:r>
                      </m:e>
                      <m:sub>
                        <m:r>
                          <a:rPr lang="en-US" sz="2000" i="1">
                            <a:effectLst/>
                            <a:latin typeface="Cambria Math" panose="02040503050406030204" pitchFamily="18" charset="0"/>
                            <a:ea typeface="Times New Roman" panose="02020603050405020304" pitchFamily="18" charset="0"/>
                          </a:rPr>
                          <m:t>𝑘</m:t>
                        </m:r>
                      </m:sub>
                    </m:sSub>
                  </m:oMath>
                </a14:m>
                <a:r>
                  <a:rPr lang="en-US" sz="2000" dirty="0">
                    <a:effectLst/>
                    <a:latin typeface="Constantia" panose="02030602050306030303" pitchFamily="18" charset="0"/>
                    <a:ea typeface="Times New Roman" panose="02020603050405020304" pitchFamily="18" charset="0"/>
                  </a:rPr>
                  <a:t>k </a:t>
                </a:r>
                <a:r>
                  <a:rPr lang="en-US" sz="2000" dirty="0" err="1">
                    <a:effectLst/>
                    <a:latin typeface="Constantia" panose="02030602050306030303" pitchFamily="18" charset="0"/>
                    <a:ea typeface="Times New Roman" panose="02020603050405020304" pitchFamily="18" charset="0"/>
                  </a:rPr>
                  <a:t>координаттары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мысалы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Ох</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өсіне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дейінгі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арақашықтықтың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квадраты</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sSubSup>
                      <m:sSubSupPr>
                        <m:ctrlPr>
                          <a:rPr lang="ru-RU" sz="2000" i="1">
                            <a:effectLst/>
                            <a:latin typeface="Cambria Math" panose="02040503050406030204" pitchFamily="18" charset="0"/>
                            <a:ea typeface="Times New Roman" panose="02020603050405020304" pitchFamily="18" charset="0"/>
                          </a:rPr>
                        </m:ctrlPr>
                      </m:sSubSupPr>
                      <m:e>
                        <m:r>
                          <a:rPr lang="en-US" sz="2000" i="1">
                            <a:effectLst/>
                            <a:latin typeface="Cambria Math" panose="02040503050406030204" pitchFamily="18" charset="0"/>
                            <a:ea typeface="Times New Roman" panose="02020603050405020304" pitchFamily="18" charset="0"/>
                          </a:rPr>
                          <m:t>𝑦</m:t>
                        </m:r>
                      </m:e>
                      <m:sub>
                        <m:r>
                          <a:rPr lang="en-US" sz="2000" i="1">
                            <a:effectLst/>
                            <a:latin typeface="Cambria Math" panose="02040503050406030204" pitchFamily="18" charset="0"/>
                            <a:ea typeface="Times New Roman" panose="02020603050405020304" pitchFamily="18" charset="0"/>
                          </a:rPr>
                          <m:t>𝑘</m:t>
                        </m:r>
                      </m:sub>
                      <m:sup>
                        <m:r>
                          <a:rPr lang="en-US" sz="2000" i="1">
                            <a:effectLst/>
                            <a:latin typeface="Cambria Math" panose="02040503050406030204" pitchFamily="18" charset="0"/>
                            <a:ea typeface="Times New Roman" panose="02020603050405020304" pitchFamily="18" charset="0"/>
                          </a:rPr>
                          <m:t>2</m:t>
                        </m:r>
                      </m:sup>
                    </m:sSubSup>
                    <m:r>
                      <a:rPr lang="en-US" sz="2000" i="1">
                        <a:effectLst/>
                        <a:latin typeface="Cambria Math" panose="02040503050406030204" pitchFamily="18" charset="0"/>
                        <a:ea typeface="Times New Roman" panose="02020603050405020304" pitchFamily="18" charset="0"/>
                      </a:rPr>
                      <m:t>+</m:t>
                    </m:r>
                    <m:sSubSup>
                      <m:sSubSupPr>
                        <m:ctrlPr>
                          <a:rPr lang="ru-RU" sz="2000" i="1">
                            <a:effectLst/>
                            <a:latin typeface="Cambria Math" panose="02040503050406030204" pitchFamily="18" charset="0"/>
                            <a:ea typeface="Times New Roman" panose="02020603050405020304" pitchFamily="18" charset="0"/>
                          </a:rPr>
                        </m:ctrlPr>
                      </m:sSubSupPr>
                      <m:e>
                        <m:r>
                          <a:rPr lang="en-US" sz="2000" i="1">
                            <a:effectLst/>
                            <a:latin typeface="Cambria Math" panose="02040503050406030204" pitchFamily="18" charset="0"/>
                            <a:ea typeface="Times New Roman" panose="02020603050405020304" pitchFamily="18" charset="0"/>
                          </a:rPr>
                          <m:t>𝑧</m:t>
                        </m:r>
                      </m:e>
                      <m:sub>
                        <m:r>
                          <a:rPr lang="en-US" sz="2000" i="1">
                            <a:effectLst/>
                            <a:latin typeface="Cambria Math" panose="02040503050406030204" pitchFamily="18" charset="0"/>
                            <a:ea typeface="Times New Roman" panose="02020603050405020304" pitchFamily="18" charset="0"/>
                          </a:rPr>
                          <m:t>𝑘</m:t>
                        </m:r>
                      </m:sub>
                      <m:sup>
                        <m:r>
                          <a:rPr lang="en-US" sz="2000" i="1">
                            <a:effectLst/>
                            <a:latin typeface="Cambria Math" panose="02040503050406030204" pitchFamily="18" charset="0"/>
                            <a:ea typeface="Times New Roman" panose="02020603050405020304" pitchFamily="18" charset="0"/>
                          </a:rPr>
                          <m:t>2</m:t>
                        </m:r>
                      </m:sup>
                    </m:sSubSup>
                    <m:r>
                      <a:rPr lang="en-US" sz="2000" i="1">
                        <a:effectLst/>
                        <a:latin typeface="Cambria Math" panose="02040503050406030204" pitchFamily="18" charset="0"/>
                        <a:ea typeface="Times New Roman" panose="02020603050405020304" pitchFamily="18" charset="0"/>
                      </a:rPr>
                      <m:t>, </m:t>
                    </m:r>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т.т</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арқылы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өрнектеуге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болады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Сонда</a:t>
                </a:r>
                <a:r>
                  <a:rPr lang="en-US" sz="2000" dirty="0">
                    <a:effectLst/>
                    <a:latin typeface="Constantia" panose="02030602050306030303" pitchFamily="18" charset="0"/>
                    <a:ea typeface="Times New Roman" panose="02020603050405020304" pitchFamily="18" charset="0"/>
                  </a:rPr>
                  <a:t> x, y, z </a:t>
                </a:r>
                <a:r>
                  <a:rPr lang="en-US" sz="2000" dirty="0" err="1">
                    <a:effectLst/>
                    <a:latin typeface="Constantia" panose="02030602050306030303" pitchFamily="18" charset="0"/>
                    <a:ea typeface="Times New Roman" panose="02020603050405020304" pitchFamily="18" charset="0"/>
                  </a:rPr>
                  <a:t>координат</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өстеріне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қатысты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өстік</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инерция</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моменттері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былай</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жазылады</a:t>
                </a:r>
                <a:r>
                  <a:rPr lang="en-US" sz="2000" dirty="0">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algn="r"/>
                <a14:m>
                  <m:oMath xmlns:m="http://schemas.openxmlformats.org/officeDocument/2006/math">
                    <m:d>
                      <m:dPr>
                        <m:begChr m:val=""/>
                        <m:endChr m:val="}"/>
                        <m:ctrlPr>
                          <a:rPr lang="ru-RU" sz="2000" i="1">
                            <a:effectLst/>
                            <a:latin typeface="Cambria Math" panose="02040503050406030204" pitchFamily="18" charset="0"/>
                            <a:ea typeface="Times New Roman" panose="02020603050405020304" pitchFamily="18" charset="0"/>
                          </a:rPr>
                        </m:ctrlPr>
                      </m:dPr>
                      <m:e>
                        <m:eqArr>
                          <m:eqArrPr>
                            <m:ctrlPr>
                              <a:rPr lang="ru-RU" sz="2000" i="1">
                                <a:effectLst/>
                                <a:latin typeface="Cambria Math" panose="02040503050406030204" pitchFamily="18" charset="0"/>
                                <a:ea typeface="Times New Roman" panose="02020603050405020304" pitchFamily="18" charset="0"/>
                              </a:rPr>
                            </m:ctrlPr>
                          </m:eqArrPr>
                          <m:e>
                            <m:eqArr>
                              <m:eqArrPr>
                                <m:ctrlPr>
                                  <a:rPr lang="ru-RU" sz="2000" i="1">
                                    <a:effectLst/>
                                    <a:latin typeface="Cambria Math" panose="02040503050406030204" pitchFamily="18" charset="0"/>
                                    <a:ea typeface="Times New Roman" panose="02020603050405020304" pitchFamily="18" charset="0"/>
                                  </a:rPr>
                                </m:ctrlPr>
                              </m:eqArrPr>
                              <m:e>
                                <m:sSub>
                                  <m:sSubPr>
                                    <m:ctrlPr>
                                      <a:rPr lang="ru-RU" sz="2000" i="1">
                                        <a:effectLst/>
                                        <a:latin typeface="Cambria Math" panose="02040503050406030204" pitchFamily="18" charset="0"/>
                                        <a:ea typeface="Times New Roman" panose="02020603050405020304" pitchFamily="18" charset="0"/>
                                      </a:rPr>
                                    </m:ctrlPr>
                                  </m:sSubPr>
                                  <m:e>
                                    <m:r>
                                      <a:rPr lang="en-US" sz="2000" i="1">
                                        <a:effectLst/>
                                        <a:latin typeface="Cambria Math" panose="02040503050406030204" pitchFamily="18" charset="0"/>
                                        <a:ea typeface="Times New Roman" panose="02020603050405020304" pitchFamily="18" charset="0"/>
                                      </a:rPr>
                                      <m:t>𝐼</m:t>
                                    </m:r>
                                  </m:e>
                                  <m:sub>
                                    <m:r>
                                      <a:rPr lang="en-US" sz="2000" i="1">
                                        <a:effectLst/>
                                        <a:latin typeface="Cambria Math" panose="02040503050406030204" pitchFamily="18" charset="0"/>
                                        <a:ea typeface="Times New Roman" panose="02020603050405020304" pitchFamily="18" charset="0"/>
                                      </a:rPr>
                                      <m:t>𝑥</m:t>
                                    </m:r>
                                  </m:sub>
                                </m:sSub>
                                <m:r>
                                  <a:rPr lang="en-US" sz="2000" i="1">
                                    <a:effectLst/>
                                    <a:latin typeface="Cambria Math" panose="02040503050406030204" pitchFamily="18" charset="0"/>
                                    <a:ea typeface="Times New Roman" panose="02020603050405020304" pitchFamily="18" charset="0"/>
                                  </a:rPr>
                                  <m:t>=</m:t>
                                </m:r>
                                <m:nary>
                                  <m:naryPr>
                                    <m:chr m:val="∑"/>
                                    <m:limLoc m:val="undOvr"/>
                                    <m:ctrlPr>
                                      <a:rPr lang="ru-RU" sz="2000" i="1">
                                        <a:effectLst/>
                                        <a:latin typeface="Cambria Math" panose="02040503050406030204" pitchFamily="18" charset="0"/>
                                        <a:ea typeface="Times New Roman" panose="02020603050405020304" pitchFamily="18" charset="0"/>
                                      </a:rPr>
                                    </m:ctrlPr>
                                  </m:naryPr>
                                  <m:sub>
                                    <m:r>
                                      <a:rPr lang="en-US" sz="2000" i="1">
                                        <a:effectLst/>
                                        <a:latin typeface="Cambria Math" panose="02040503050406030204" pitchFamily="18" charset="0"/>
                                        <a:ea typeface="Times New Roman" panose="02020603050405020304" pitchFamily="18" charset="0"/>
                                      </a:rPr>
                                      <m:t>𝑘</m:t>
                                    </m:r>
                                    <m:r>
                                      <a:rPr lang="en-US" sz="2000" i="1">
                                        <a:effectLst/>
                                        <a:latin typeface="Cambria Math" panose="02040503050406030204" pitchFamily="18" charset="0"/>
                                        <a:ea typeface="Times New Roman" panose="02020603050405020304" pitchFamily="18" charset="0"/>
                                      </a:rPr>
                                      <m:t>=1</m:t>
                                    </m:r>
                                  </m:sub>
                                  <m:sup>
                                    <m:r>
                                      <a:rPr lang="en-US" sz="2000" i="1">
                                        <a:effectLst/>
                                        <a:latin typeface="Cambria Math" panose="02040503050406030204" pitchFamily="18" charset="0"/>
                                        <a:ea typeface="Times New Roman" panose="02020603050405020304" pitchFamily="18" charset="0"/>
                                      </a:rPr>
                                      <m:t>𝑛</m:t>
                                    </m:r>
                                  </m:sup>
                                  <m:e>
                                    <m:sSub>
                                      <m:sSubPr>
                                        <m:ctrlPr>
                                          <a:rPr lang="ru-RU" sz="2000" i="1">
                                            <a:effectLst/>
                                            <a:latin typeface="Cambria Math" panose="02040503050406030204" pitchFamily="18" charset="0"/>
                                            <a:ea typeface="Times New Roman" panose="02020603050405020304" pitchFamily="18" charset="0"/>
                                          </a:rPr>
                                        </m:ctrlPr>
                                      </m:sSubPr>
                                      <m:e>
                                        <m:r>
                                          <a:rPr lang="en-US" sz="2000" i="1">
                                            <a:effectLst/>
                                            <a:latin typeface="Cambria Math" panose="02040503050406030204" pitchFamily="18" charset="0"/>
                                            <a:ea typeface="Times New Roman" panose="02020603050405020304" pitchFamily="18" charset="0"/>
                                          </a:rPr>
                                          <m:t>𝑚</m:t>
                                        </m:r>
                                      </m:e>
                                      <m:sub>
                                        <m:r>
                                          <a:rPr lang="en-US" sz="2000" i="1">
                                            <a:effectLst/>
                                            <a:latin typeface="Cambria Math" panose="02040503050406030204" pitchFamily="18" charset="0"/>
                                            <a:ea typeface="Times New Roman" panose="02020603050405020304" pitchFamily="18" charset="0"/>
                                          </a:rPr>
                                          <m:t>𝑘</m:t>
                                        </m:r>
                                      </m:sub>
                                    </m:sSub>
                                    <m:sSubSup>
                                      <m:sSubSupPr>
                                        <m:ctrlPr>
                                          <a:rPr lang="ru-RU" sz="2000" i="1">
                                            <a:effectLst/>
                                            <a:latin typeface="Cambria Math" panose="02040503050406030204" pitchFamily="18" charset="0"/>
                                            <a:ea typeface="Times New Roman" panose="02020603050405020304" pitchFamily="18" charset="0"/>
                                          </a:rPr>
                                        </m:ctrlPr>
                                      </m:sSubSupPr>
                                      <m:e>
                                        <m:r>
                                          <a:rPr lang="en-US" sz="2000" i="1">
                                            <a:effectLst/>
                                            <a:latin typeface="Cambria Math" panose="02040503050406030204" pitchFamily="18" charset="0"/>
                                            <a:ea typeface="Times New Roman" panose="02020603050405020304" pitchFamily="18" charset="0"/>
                                          </a:rPr>
                                          <m:t>(</m:t>
                                        </m:r>
                                        <m:r>
                                          <a:rPr lang="en-US" sz="2000" i="1">
                                            <a:effectLst/>
                                            <a:latin typeface="Cambria Math" panose="02040503050406030204" pitchFamily="18" charset="0"/>
                                            <a:ea typeface="Times New Roman" panose="02020603050405020304" pitchFamily="18" charset="0"/>
                                          </a:rPr>
                                          <m:t>𝑦</m:t>
                                        </m:r>
                                      </m:e>
                                      <m:sub>
                                        <m:r>
                                          <a:rPr lang="en-US" sz="2000" i="1">
                                            <a:effectLst/>
                                            <a:latin typeface="Cambria Math" panose="02040503050406030204" pitchFamily="18" charset="0"/>
                                            <a:ea typeface="Times New Roman" panose="02020603050405020304" pitchFamily="18" charset="0"/>
                                          </a:rPr>
                                          <m:t>𝑘</m:t>
                                        </m:r>
                                      </m:sub>
                                      <m:sup>
                                        <m:r>
                                          <a:rPr lang="en-US" sz="2000" i="1">
                                            <a:effectLst/>
                                            <a:latin typeface="Cambria Math" panose="02040503050406030204" pitchFamily="18" charset="0"/>
                                            <a:ea typeface="Times New Roman" panose="02020603050405020304" pitchFamily="18" charset="0"/>
                                          </a:rPr>
                                          <m:t>2</m:t>
                                        </m:r>
                                      </m:sup>
                                    </m:sSubSup>
                                    <m:r>
                                      <a:rPr lang="en-US" sz="2000" i="1">
                                        <a:effectLst/>
                                        <a:latin typeface="Cambria Math" panose="02040503050406030204" pitchFamily="18" charset="0"/>
                                        <a:ea typeface="Times New Roman" panose="02020603050405020304" pitchFamily="18" charset="0"/>
                                      </a:rPr>
                                      <m:t>+</m:t>
                                    </m:r>
                                    <m:sSubSup>
                                      <m:sSubSupPr>
                                        <m:ctrlPr>
                                          <a:rPr lang="ru-RU" sz="2000" i="1">
                                            <a:effectLst/>
                                            <a:latin typeface="Cambria Math" panose="02040503050406030204" pitchFamily="18" charset="0"/>
                                            <a:ea typeface="Times New Roman" panose="02020603050405020304" pitchFamily="18" charset="0"/>
                                          </a:rPr>
                                        </m:ctrlPr>
                                      </m:sSubSupPr>
                                      <m:e>
                                        <m:r>
                                          <a:rPr lang="en-US" sz="2000" i="1">
                                            <a:effectLst/>
                                            <a:latin typeface="Cambria Math" panose="02040503050406030204" pitchFamily="18" charset="0"/>
                                            <a:ea typeface="Times New Roman" panose="02020603050405020304" pitchFamily="18" charset="0"/>
                                          </a:rPr>
                                          <m:t>𝑧</m:t>
                                        </m:r>
                                      </m:e>
                                      <m:sub>
                                        <m:r>
                                          <a:rPr lang="en-US" sz="2000" i="1">
                                            <a:effectLst/>
                                            <a:latin typeface="Cambria Math" panose="02040503050406030204" pitchFamily="18" charset="0"/>
                                            <a:ea typeface="Times New Roman" panose="02020603050405020304" pitchFamily="18" charset="0"/>
                                          </a:rPr>
                                          <m:t>𝑘</m:t>
                                        </m:r>
                                      </m:sub>
                                      <m:sup>
                                        <m:r>
                                          <a:rPr lang="en-US" sz="2000" i="1">
                                            <a:effectLst/>
                                            <a:latin typeface="Cambria Math" panose="02040503050406030204" pitchFamily="18" charset="0"/>
                                            <a:ea typeface="Times New Roman" panose="02020603050405020304" pitchFamily="18" charset="0"/>
                                          </a:rPr>
                                          <m:t>2</m:t>
                                        </m:r>
                                      </m:sup>
                                    </m:sSubSup>
                                    <m:r>
                                      <a:rPr lang="en-US" sz="2000" i="1">
                                        <a:effectLst/>
                                        <a:latin typeface="Cambria Math" panose="02040503050406030204" pitchFamily="18" charset="0"/>
                                        <a:ea typeface="Times New Roman" panose="02020603050405020304" pitchFamily="18" charset="0"/>
                                      </a:rPr>
                                      <m:t>)</m:t>
                                    </m:r>
                                  </m:e>
                                </m:nary>
                              </m:e>
                              <m:e>
                                <m:sSub>
                                  <m:sSubPr>
                                    <m:ctrlPr>
                                      <a:rPr lang="ru-RU" sz="2000" i="1">
                                        <a:effectLst/>
                                        <a:latin typeface="Cambria Math" panose="02040503050406030204" pitchFamily="18" charset="0"/>
                                        <a:ea typeface="Times New Roman" panose="02020603050405020304" pitchFamily="18" charset="0"/>
                                      </a:rPr>
                                    </m:ctrlPr>
                                  </m:sSubPr>
                                  <m:e>
                                    <m:r>
                                      <a:rPr lang="en-US" sz="2000" i="1">
                                        <a:effectLst/>
                                        <a:latin typeface="Cambria Math" panose="02040503050406030204" pitchFamily="18" charset="0"/>
                                        <a:ea typeface="Times New Roman" panose="02020603050405020304" pitchFamily="18" charset="0"/>
                                      </a:rPr>
                                      <m:t>𝐼</m:t>
                                    </m:r>
                                  </m:e>
                                  <m:sub>
                                    <m:r>
                                      <a:rPr lang="en-US" sz="2000" i="1">
                                        <a:effectLst/>
                                        <a:latin typeface="Cambria Math" panose="02040503050406030204" pitchFamily="18" charset="0"/>
                                        <a:ea typeface="Times New Roman" panose="02020603050405020304" pitchFamily="18" charset="0"/>
                                      </a:rPr>
                                      <m:t>𝑦</m:t>
                                    </m:r>
                                  </m:sub>
                                </m:sSub>
                                <m:r>
                                  <a:rPr lang="en-US" sz="2000" i="1">
                                    <a:effectLst/>
                                    <a:latin typeface="Cambria Math" panose="02040503050406030204" pitchFamily="18" charset="0"/>
                                    <a:ea typeface="Times New Roman" panose="02020603050405020304" pitchFamily="18" charset="0"/>
                                  </a:rPr>
                                  <m:t>=</m:t>
                                </m:r>
                                <m:nary>
                                  <m:naryPr>
                                    <m:chr m:val="∑"/>
                                    <m:limLoc m:val="undOvr"/>
                                    <m:ctrlPr>
                                      <a:rPr lang="ru-RU" sz="2000" i="1">
                                        <a:effectLst/>
                                        <a:latin typeface="Cambria Math" panose="02040503050406030204" pitchFamily="18" charset="0"/>
                                        <a:ea typeface="Times New Roman" panose="02020603050405020304" pitchFamily="18" charset="0"/>
                                      </a:rPr>
                                    </m:ctrlPr>
                                  </m:naryPr>
                                  <m:sub>
                                    <m:r>
                                      <a:rPr lang="en-US" sz="2000" i="1">
                                        <a:effectLst/>
                                        <a:latin typeface="Cambria Math" panose="02040503050406030204" pitchFamily="18" charset="0"/>
                                        <a:ea typeface="Times New Roman" panose="02020603050405020304" pitchFamily="18" charset="0"/>
                                      </a:rPr>
                                      <m:t>𝑘</m:t>
                                    </m:r>
                                    <m:r>
                                      <a:rPr lang="en-US" sz="2000" i="1">
                                        <a:effectLst/>
                                        <a:latin typeface="Cambria Math" panose="02040503050406030204" pitchFamily="18" charset="0"/>
                                        <a:ea typeface="Times New Roman" panose="02020603050405020304" pitchFamily="18" charset="0"/>
                                      </a:rPr>
                                      <m:t>=1</m:t>
                                    </m:r>
                                  </m:sub>
                                  <m:sup>
                                    <m:r>
                                      <a:rPr lang="en-US" sz="2000" i="1">
                                        <a:effectLst/>
                                        <a:latin typeface="Cambria Math" panose="02040503050406030204" pitchFamily="18" charset="0"/>
                                        <a:ea typeface="Times New Roman" panose="02020603050405020304" pitchFamily="18" charset="0"/>
                                      </a:rPr>
                                      <m:t>𝑛</m:t>
                                    </m:r>
                                  </m:sup>
                                  <m:e>
                                    <m:sSub>
                                      <m:sSubPr>
                                        <m:ctrlPr>
                                          <a:rPr lang="ru-RU" sz="2000" i="1">
                                            <a:effectLst/>
                                            <a:latin typeface="Cambria Math" panose="02040503050406030204" pitchFamily="18" charset="0"/>
                                            <a:ea typeface="Times New Roman" panose="02020603050405020304" pitchFamily="18" charset="0"/>
                                          </a:rPr>
                                        </m:ctrlPr>
                                      </m:sSubPr>
                                      <m:e>
                                        <m:r>
                                          <a:rPr lang="en-US" sz="2000" i="1">
                                            <a:effectLst/>
                                            <a:latin typeface="Cambria Math" panose="02040503050406030204" pitchFamily="18" charset="0"/>
                                            <a:ea typeface="Times New Roman" panose="02020603050405020304" pitchFamily="18" charset="0"/>
                                          </a:rPr>
                                          <m:t>𝑚</m:t>
                                        </m:r>
                                      </m:e>
                                      <m:sub>
                                        <m:r>
                                          <a:rPr lang="en-US" sz="2000" i="1">
                                            <a:effectLst/>
                                            <a:latin typeface="Cambria Math" panose="02040503050406030204" pitchFamily="18" charset="0"/>
                                            <a:ea typeface="Times New Roman" panose="02020603050405020304" pitchFamily="18" charset="0"/>
                                          </a:rPr>
                                          <m:t>𝑘</m:t>
                                        </m:r>
                                      </m:sub>
                                    </m:sSub>
                                    <m:sSubSup>
                                      <m:sSubSupPr>
                                        <m:ctrlPr>
                                          <a:rPr lang="ru-RU" sz="2000" i="1">
                                            <a:effectLst/>
                                            <a:latin typeface="Cambria Math" panose="02040503050406030204" pitchFamily="18" charset="0"/>
                                            <a:ea typeface="Times New Roman" panose="02020603050405020304" pitchFamily="18" charset="0"/>
                                          </a:rPr>
                                        </m:ctrlPr>
                                      </m:sSubSupPr>
                                      <m:e>
                                        <m:r>
                                          <a:rPr lang="en-US" sz="2000" i="1">
                                            <a:effectLst/>
                                            <a:latin typeface="Cambria Math" panose="02040503050406030204" pitchFamily="18" charset="0"/>
                                            <a:ea typeface="Times New Roman" panose="02020603050405020304" pitchFamily="18" charset="0"/>
                                          </a:rPr>
                                          <m:t>(</m:t>
                                        </m:r>
                                        <m:sSubSup>
                                          <m:sSubSupPr>
                                            <m:ctrlPr>
                                              <a:rPr lang="ru-RU" sz="2000" i="1">
                                                <a:effectLst/>
                                                <a:latin typeface="Cambria Math" panose="02040503050406030204" pitchFamily="18" charset="0"/>
                                                <a:ea typeface="Times New Roman" panose="02020603050405020304" pitchFamily="18" charset="0"/>
                                              </a:rPr>
                                            </m:ctrlPr>
                                          </m:sSubSupPr>
                                          <m:e>
                                            <m:r>
                                              <a:rPr lang="en-US" sz="2000" i="1">
                                                <a:effectLst/>
                                                <a:latin typeface="Cambria Math" panose="02040503050406030204" pitchFamily="18" charset="0"/>
                                                <a:ea typeface="Times New Roman" panose="02020603050405020304" pitchFamily="18" charset="0"/>
                                              </a:rPr>
                                              <m:t>𝑧</m:t>
                                            </m:r>
                                          </m:e>
                                          <m:sub>
                                            <m:r>
                                              <a:rPr lang="en-US" sz="2000" i="1">
                                                <a:effectLst/>
                                                <a:latin typeface="Cambria Math" panose="02040503050406030204" pitchFamily="18" charset="0"/>
                                                <a:ea typeface="Times New Roman" panose="02020603050405020304" pitchFamily="18" charset="0"/>
                                              </a:rPr>
                                              <m:t>𝑘</m:t>
                                            </m:r>
                                          </m:sub>
                                          <m:sup>
                                            <m:r>
                                              <a:rPr lang="en-US" sz="2000" i="1">
                                                <a:effectLst/>
                                                <a:latin typeface="Cambria Math" panose="02040503050406030204" pitchFamily="18" charset="0"/>
                                                <a:ea typeface="Times New Roman" panose="02020603050405020304" pitchFamily="18" charset="0"/>
                                              </a:rPr>
                                              <m:t>2</m:t>
                                            </m:r>
                                          </m:sup>
                                        </m:sSubSup>
                                        <m:r>
                                          <a:rPr lang="en-US" sz="2000" i="1">
                                            <a:effectLst/>
                                            <a:latin typeface="Cambria Math" panose="02040503050406030204" pitchFamily="18" charset="0"/>
                                            <a:ea typeface="Times New Roman" panose="02020603050405020304" pitchFamily="18" charset="0"/>
                                          </a:rPr>
                                          <m:t>+</m:t>
                                        </m:r>
                                        <m:r>
                                          <a:rPr lang="en-US" sz="2000" i="1">
                                            <a:effectLst/>
                                            <a:latin typeface="Cambria Math" panose="02040503050406030204" pitchFamily="18" charset="0"/>
                                            <a:ea typeface="Times New Roman" panose="02020603050405020304" pitchFamily="18" charset="0"/>
                                          </a:rPr>
                                          <m:t>𝑥</m:t>
                                        </m:r>
                                      </m:e>
                                      <m:sub>
                                        <m:r>
                                          <a:rPr lang="en-US" sz="2000" i="1">
                                            <a:effectLst/>
                                            <a:latin typeface="Cambria Math" panose="02040503050406030204" pitchFamily="18" charset="0"/>
                                            <a:ea typeface="Times New Roman" panose="02020603050405020304" pitchFamily="18" charset="0"/>
                                          </a:rPr>
                                          <m:t>𝑘</m:t>
                                        </m:r>
                                      </m:sub>
                                      <m:sup>
                                        <m:r>
                                          <a:rPr lang="en-US" sz="2000" i="1">
                                            <a:effectLst/>
                                            <a:latin typeface="Cambria Math" panose="02040503050406030204" pitchFamily="18" charset="0"/>
                                            <a:ea typeface="Times New Roman" panose="02020603050405020304" pitchFamily="18" charset="0"/>
                                          </a:rPr>
                                          <m:t>2</m:t>
                                        </m:r>
                                      </m:sup>
                                    </m:sSubSup>
                                    <m:r>
                                      <a:rPr lang="en-US" sz="2000" i="1">
                                        <a:effectLst/>
                                        <a:latin typeface="Cambria Math" panose="02040503050406030204" pitchFamily="18" charset="0"/>
                                        <a:ea typeface="Times New Roman" panose="02020603050405020304" pitchFamily="18" charset="0"/>
                                      </a:rPr>
                                      <m:t>)  </m:t>
                                    </m:r>
                                  </m:e>
                                </m:nary>
                              </m:e>
                            </m:eqArr>
                          </m:e>
                          <m:e>
                            <m:sSub>
                              <m:sSubPr>
                                <m:ctrlPr>
                                  <a:rPr lang="ru-RU" sz="2000" i="1">
                                    <a:effectLst/>
                                    <a:latin typeface="Cambria Math" panose="02040503050406030204" pitchFamily="18" charset="0"/>
                                    <a:ea typeface="Times New Roman" panose="02020603050405020304" pitchFamily="18" charset="0"/>
                                  </a:rPr>
                                </m:ctrlPr>
                              </m:sSubPr>
                              <m:e>
                                <m:r>
                                  <a:rPr lang="en-US" sz="2000" i="1">
                                    <a:effectLst/>
                                    <a:latin typeface="Cambria Math" panose="02040503050406030204" pitchFamily="18" charset="0"/>
                                    <a:ea typeface="Times New Roman" panose="02020603050405020304" pitchFamily="18" charset="0"/>
                                  </a:rPr>
                                  <m:t>𝐼</m:t>
                                </m:r>
                              </m:e>
                              <m:sub>
                                <m:r>
                                  <a:rPr lang="en-US" sz="2000" i="1">
                                    <a:effectLst/>
                                    <a:latin typeface="Cambria Math" panose="02040503050406030204" pitchFamily="18" charset="0"/>
                                    <a:ea typeface="Times New Roman" panose="02020603050405020304" pitchFamily="18" charset="0"/>
                                  </a:rPr>
                                  <m:t>𝑧</m:t>
                                </m:r>
                              </m:sub>
                            </m:sSub>
                            <m:r>
                              <a:rPr lang="en-US" sz="2000" i="1">
                                <a:effectLst/>
                                <a:latin typeface="Cambria Math" panose="02040503050406030204" pitchFamily="18" charset="0"/>
                                <a:ea typeface="Times New Roman" panose="02020603050405020304" pitchFamily="18" charset="0"/>
                              </a:rPr>
                              <m:t>=</m:t>
                            </m:r>
                            <m:nary>
                              <m:naryPr>
                                <m:chr m:val="∑"/>
                                <m:limLoc m:val="undOvr"/>
                                <m:ctrlPr>
                                  <a:rPr lang="ru-RU" sz="2000" i="1">
                                    <a:effectLst/>
                                    <a:latin typeface="Cambria Math" panose="02040503050406030204" pitchFamily="18" charset="0"/>
                                    <a:ea typeface="Times New Roman" panose="02020603050405020304" pitchFamily="18" charset="0"/>
                                  </a:rPr>
                                </m:ctrlPr>
                              </m:naryPr>
                              <m:sub>
                                <m:r>
                                  <a:rPr lang="en-US" sz="2000" i="1">
                                    <a:effectLst/>
                                    <a:latin typeface="Cambria Math" panose="02040503050406030204" pitchFamily="18" charset="0"/>
                                    <a:ea typeface="Times New Roman" panose="02020603050405020304" pitchFamily="18" charset="0"/>
                                  </a:rPr>
                                  <m:t>𝑘</m:t>
                                </m:r>
                                <m:r>
                                  <a:rPr lang="en-US" sz="2000" i="1">
                                    <a:effectLst/>
                                    <a:latin typeface="Cambria Math" panose="02040503050406030204" pitchFamily="18" charset="0"/>
                                    <a:ea typeface="Times New Roman" panose="02020603050405020304" pitchFamily="18" charset="0"/>
                                  </a:rPr>
                                  <m:t>=1</m:t>
                                </m:r>
                              </m:sub>
                              <m:sup>
                                <m:r>
                                  <a:rPr lang="en-US" sz="2000" i="1">
                                    <a:effectLst/>
                                    <a:latin typeface="Cambria Math" panose="02040503050406030204" pitchFamily="18" charset="0"/>
                                    <a:ea typeface="Times New Roman" panose="02020603050405020304" pitchFamily="18" charset="0"/>
                                  </a:rPr>
                                  <m:t>𝑛</m:t>
                                </m:r>
                              </m:sup>
                              <m:e>
                                <m:sSub>
                                  <m:sSubPr>
                                    <m:ctrlPr>
                                      <a:rPr lang="ru-RU" sz="2000" i="1">
                                        <a:effectLst/>
                                        <a:latin typeface="Cambria Math" panose="02040503050406030204" pitchFamily="18" charset="0"/>
                                        <a:ea typeface="Times New Roman" panose="02020603050405020304" pitchFamily="18" charset="0"/>
                                      </a:rPr>
                                    </m:ctrlPr>
                                  </m:sSubPr>
                                  <m:e>
                                    <m:r>
                                      <a:rPr lang="en-US" sz="2000" i="1">
                                        <a:effectLst/>
                                        <a:latin typeface="Cambria Math" panose="02040503050406030204" pitchFamily="18" charset="0"/>
                                        <a:ea typeface="Times New Roman" panose="02020603050405020304" pitchFamily="18" charset="0"/>
                                      </a:rPr>
                                      <m:t>𝑚</m:t>
                                    </m:r>
                                  </m:e>
                                  <m:sub>
                                    <m:r>
                                      <a:rPr lang="en-US" sz="2000" i="1">
                                        <a:effectLst/>
                                        <a:latin typeface="Cambria Math" panose="02040503050406030204" pitchFamily="18" charset="0"/>
                                        <a:ea typeface="Times New Roman" panose="02020603050405020304" pitchFamily="18" charset="0"/>
                                      </a:rPr>
                                      <m:t>𝑘</m:t>
                                    </m:r>
                                  </m:sub>
                                </m:sSub>
                                <m:sSubSup>
                                  <m:sSubSupPr>
                                    <m:ctrlPr>
                                      <a:rPr lang="ru-RU" sz="2000" i="1">
                                        <a:effectLst/>
                                        <a:latin typeface="Cambria Math" panose="02040503050406030204" pitchFamily="18" charset="0"/>
                                        <a:ea typeface="Times New Roman" panose="02020603050405020304" pitchFamily="18" charset="0"/>
                                      </a:rPr>
                                    </m:ctrlPr>
                                  </m:sSubSupPr>
                                  <m:e>
                                    <m:r>
                                      <a:rPr lang="en-US" sz="2000" i="1">
                                        <a:effectLst/>
                                        <a:latin typeface="Cambria Math" panose="02040503050406030204" pitchFamily="18" charset="0"/>
                                        <a:ea typeface="Times New Roman" panose="02020603050405020304" pitchFamily="18" charset="0"/>
                                      </a:rPr>
                                      <m:t>(</m:t>
                                    </m:r>
                                    <m:sSubSup>
                                      <m:sSubSupPr>
                                        <m:ctrlPr>
                                          <a:rPr lang="ru-RU" sz="2000" i="1">
                                            <a:effectLst/>
                                            <a:latin typeface="Cambria Math" panose="02040503050406030204" pitchFamily="18" charset="0"/>
                                            <a:ea typeface="Times New Roman" panose="02020603050405020304" pitchFamily="18" charset="0"/>
                                          </a:rPr>
                                        </m:ctrlPr>
                                      </m:sSubSupPr>
                                      <m:e>
                                        <m:r>
                                          <a:rPr lang="en-US" sz="2000" i="1">
                                            <a:effectLst/>
                                            <a:latin typeface="Cambria Math" panose="02040503050406030204" pitchFamily="18" charset="0"/>
                                            <a:ea typeface="Times New Roman" panose="02020603050405020304" pitchFamily="18" charset="0"/>
                                          </a:rPr>
                                          <m:t>𝑥</m:t>
                                        </m:r>
                                      </m:e>
                                      <m:sub>
                                        <m:r>
                                          <a:rPr lang="en-US" sz="2000" i="1">
                                            <a:effectLst/>
                                            <a:latin typeface="Cambria Math" panose="02040503050406030204" pitchFamily="18" charset="0"/>
                                            <a:ea typeface="Times New Roman" panose="02020603050405020304" pitchFamily="18" charset="0"/>
                                          </a:rPr>
                                          <m:t>𝑘</m:t>
                                        </m:r>
                                      </m:sub>
                                      <m:sup>
                                        <m:r>
                                          <a:rPr lang="en-US" sz="2000" i="1">
                                            <a:effectLst/>
                                            <a:latin typeface="Cambria Math" panose="02040503050406030204" pitchFamily="18" charset="0"/>
                                            <a:ea typeface="Times New Roman" panose="02020603050405020304" pitchFamily="18" charset="0"/>
                                          </a:rPr>
                                          <m:t>2</m:t>
                                        </m:r>
                                      </m:sup>
                                    </m:sSubSup>
                                    <m:r>
                                      <a:rPr lang="en-US" sz="2000" i="1">
                                        <a:effectLst/>
                                        <a:latin typeface="Cambria Math" panose="02040503050406030204" pitchFamily="18" charset="0"/>
                                        <a:ea typeface="Times New Roman" panose="02020603050405020304" pitchFamily="18" charset="0"/>
                                      </a:rPr>
                                      <m:t>+</m:t>
                                    </m:r>
                                    <m:r>
                                      <a:rPr lang="en-US" sz="2000" i="1">
                                        <a:effectLst/>
                                        <a:latin typeface="Cambria Math" panose="02040503050406030204" pitchFamily="18" charset="0"/>
                                        <a:ea typeface="Times New Roman" panose="02020603050405020304" pitchFamily="18" charset="0"/>
                                      </a:rPr>
                                      <m:t>𝑦</m:t>
                                    </m:r>
                                  </m:e>
                                  <m:sub>
                                    <m:r>
                                      <a:rPr lang="en-US" sz="2000" i="1">
                                        <a:effectLst/>
                                        <a:latin typeface="Cambria Math" panose="02040503050406030204" pitchFamily="18" charset="0"/>
                                        <a:ea typeface="Times New Roman" panose="02020603050405020304" pitchFamily="18" charset="0"/>
                                      </a:rPr>
                                      <m:t>𝑘</m:t>
                                    </m:r>
                                  </m:sub>
                                  <m:sup>
                                    <m:r>
                                      <a:rPr lang="en-US" sz="2000" i="1">
                                        <a:effectLst/>
                                        <a:latin typeface="Cambria Math" panose="02040503050406030204" pitchFamily="18" charset="0"/>
                                        <a:ea typeface="Times New Roman" panose="02020603050405020304" pitchFamily="18" charset="0"/>
                                      </a:rPr>
                                      <m:t>2</m:t>
                                    </m:r>
                                  </m:sup>
                                </m:sSubSup>
                                <m:r>
                                  <a:rPr lang="en-US" sz="2000" i="1">
                                    <a:effectLst/>
                                    <a:latin typeface="Cambria Math" panose="02040503050406030204" pitchFamily="18" charset="0"/>
                                    <a:ea typeface="Times New Roman" panose="02020603050405020304" pitchFamily="18" charset="0"/>
                                  </a:rPr>
                                  <m:t>),</m:t>
                                </m:r>
                              </m:e>
                            </m:nary>
                          </m:e>
                        </m:eqArr>
                      </m:e>
                    </m:d>
                  </m:oMath>
                </a14:m>
                <a:r>
                  <a:rPr lang="en-US" sz="2000" dirty="0">
                    <a:effectLst/>
                    <a:latin typeface="Constantia" panose="02030602050306030303" pitchFamily="18" charset="0"/>
                    <a:ea typeface="Times New Roman" panose="02020603050405020304" pitchFamily="18" charset="0"/>
                  </a:rPr>
                  <a:t>			(12.8)</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err="1">
                    <a:effectLst/>
                    <a:latin typeface="Constantia" panose="02030602050306030303" pitchFamily="18" charset="0"/>
                    <a:ea typeface="Times New Roman" panose="02020603050405020304" pitchFamily="18" charset="0"/>
                  </a:rPr>
                  <a:t>Көп</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есептеулерде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инерция</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радиусы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деген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ұғым</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жиі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қолданылады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Дененің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өске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қатысты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инерция</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радиусы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деп</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төмендегі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теңдікпен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анықталатын</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r>
                      <a:rPr lang="en-US" sz="2000" i="1">
                        <a:effectLst/>
                        <a:latin typeface="Cambria Math" panose="02040503050406030204" pitchFamily="18" charset="0"/>
                        <a:ea typeface="Times New Roman" panose="02020603050405020304" pitchFamily="18" charset="0"/>
                      </a:rPr>
                      <m:t>𝜌</m:t>
                    </m:r>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сызықтық</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шаманы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айтады</a:t>
                </a:r>
                <a:r>
                  <a:rPr lang="en-US" sz="2000" dirty="0">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r>
                          <a:rPr lang="en-US" sz="2000" i="1">
                            <a:effectLst/>
                            <a:latin typeface="Cambria Math" panose="02040503050406030204" pitchFamily="18" charset="0"/>
                            <a:ea typeface="Times New Roman" panose="02020603050405020304" pitchFamily="18" charset="0"/>
                          </a:rPr>
                          <m:t>𝐼</m:t>
                        </m:r>
                      </m:e>
                      <m:sub>
                        <m:r>
                          <a:rPr lang="en-US" sz="2000" i="1">
                            <a:effectLst/>
                            <a:latin typeface="Cambria Math" panose="02040503050406030204" pitchFamily="18" charset="0"/>
                            <a:ea typeface="Times New Roman" panose="02020603050405020304" pitchFamily="18" charset="0"/>
                          </a:rPr>
                          <m:t>𝑧</m:t>
                        </m:r>
                      </m:sub>
                    </m:sSub>
                    <m:r>
                      <a:rPr lang="en-US" sz="2000" i="1">
                        <a:effectLst/>
                        <a:latin typeface="Cambria Math" panose="02040503050406030204" pitchFamily="18" charset="0"/>
                        <a:ea typeface="Times New Roman" panose="02020603050405020304" pitchFamily="18" charset="0"/>
                      </a:rPr>
                      <m:t>=</m:t>
                    </m:r>
                    <m:r>
                      <a:rPr lang="en-US" sz="2000" i="1">
                        <a:effectLst/>
                        <a:latin typeface="Cambria Math" panose="02040503050406030204" pitchFamily="18" charset="0"/>
                        <a:ea typeface="Times New Roman" panose="02020603050405020304" pitchFamily="18" charset="0"/>
                      </a:rPr>
                      <m:t>𝑀</m:t>
                    </m:r>
                    <m:sSup>
                      <m:sSupPr>
                        <m:ctrlPr>
                          <a:rPr lang="ru-RU" sz="2000" i="1">
                            <a:effectLst/>
                            <a:latin typeface="Cambria Math" panose="02040503050406030204" pitchFamily="18" charset="0"/>
                            <a:ea typeface="Times New Roman" panose="02020603050405020304" pitchFamily="18" charset="0"/>
                          </a:rPr>
                        </m:ctrlPr>
                      </m:sSupPr>
                      <m:e>
                        <m:r>
                          <a:rPr lang="en-US" sz="2000" i="1">
                            <a:effectLst/>
                            <a:latin typeface="Cambria Math" panose="02040503050406030204" pitchFamily="18" charset="0"/>
                            <a:ea typeface="Times New Roman" panose="02020603050405020304" pitchFamily="18" charset="0"/>
                          </a:rPr>
                          <m:t>𝜌</m:t>
                        </m:r>
                      </m:e>
                      <m:sup>
                        <m:r>
                          <a:rPr lang="en-US" sz="2000" i="1">
                            <a:effectLst/>
                            <a:latin typeface="Cambria Math" panose="02040503050406030204" pitchFamily="18" charset="0"/>
                            <a:ea typeface="Times New Roman" panose="02020603050405020304" pitchFamily="18" charset="0"/>
                          </a:rPr>
                          <m:t>2</m:t>
                        </m:r>
                      </m:sup>
                    </m:sSup>
                  </m:oMath>
                </a14:m>
                <a:r>
                  <a:rPr lang="en-US" sz="2000" dirty="0">
                    <a:effectLst/>
                    <a:latin typeface="Constantia" panose="02030602050306030303" pitchFamily="18" charset="0"/>
                    <a:ea typeface="Times New Roman" panose="02020603050405020304" pitchFamily="18" charset="0"/>
                  </a:rPr>
                  <a:t>			(12.9)</a:t>
                </a:r>
                <a:endParaRPr lang="ru-RU" sz="1200" dirty="0">
                  <a:effectLst/>
                  <a:latin typeface="Constantia" panose="02030602050306030303" pitchFamily="18" charset="0"/>
                  <a:ea typeface="Times New Roman" panose="02020603050405020304" pitchFamily="18" charset="0"/>
                </a:endParaRPr>
              </a:p>
              <a:p>
                <a:pPr indent="288290" algn="r"/>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r>
                  <a:rPr lang="en-US" sz="2000" dirty="0" err="1">
                    <a:effectLst/>
                    <a:latin typeface="Constantia" panose="02030602050306030303" pitchFamily="18" charset="0"/>
                    <a:ea typeface="Times New Roman" panose="02020603050405020304" pitchFamily="18" charset="0"/>
                  </a:rPr>
                  <a:t>мұндағы</a:t>
                </a:r>
                <a:r>
                  <a:rPr lang="en-US" sz="2000" dirty="0">
                    <a:effectLst/>
                    <a:latin typeface="Constantia" panose="02030602050306030303" pitchFamily="18" charset="0"/>
                    <a:ea typeface="Times New Roman" panose="02020603050405020304" pitchFamily="18" charset="0"/>
                  </a:rPr>
                  <a:t> М – </a:t>
                </a:r>
                <a:r>
                  <a:rPr lang="en-US" sz="2000" dirty="0" err="1">
                    <a:effectLst/>
                    <a:latin typeface="Constantia" panose="02030602050306030303" pitchFamily="18" charset="0"/>
                    <a:ea typeface="Times New Roman" panose="02020603050405020304" pitchFamily="18" charset="0"/>
                  </a:rPr>
                  <a:t>дененің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массасы</a:t>
                </a:r>
                <a:r>
                  <a:rPr lang="en-US" sz="2000" dirty="0">
                    <a:effectLst/>
                    <a:latin typeface="Constantia" panose="02030602050306030303" pitchFamily="18" charset="0"/>
                    <a:ea typeface="Times New Roman" panose="02020603050405020304" pitchFamily="18" charset="0"/>
                  </a:rPr>
                  <a:t>. </a:t>
                </a:r>
                <a:endParaRPr lang="ru-RU" sz="2000" dirty="0">
                  <a:latin typeface="Constantia" panose="02030602050306030303" pitchFamily="18" charset="0"/>
                </a:endParaRPr>
              </a:p>
            </p:txBody>
          </p:sp>
        </mc:Choice>
        <mc:Fallback>
          <p:sp>
            <p:nvSpPr>
              <p:cNvPr id="4" name="TextBox 3">
                <a:extLst>
                  <a:ext uri="{FF2B5EF4-FFF2-40B4-BE49-F238E27FC236}">
                    <a16:creationId xmlns:a16="http://schemas.microsoft.com/office/drawing/2014/main" id="{67764D9C-45E5-44F1-AF6D-D8BAD5E689A3}"/>
                  </a:ext>
                </a:extLst>
              </p:cNvPr>
              <p:cNvSpPr txBox="1">
                <a:spLocks noRot="1" noChangeAspect="1" noMove="1" noResize="1" noEditPoints="1" noAdjustHandles="1" noChangeArrowheads="1" noChangeShapeType="1" noTextEdit="1"/>
              </p:cNvSpPr>
              <p:nvPr/>
            </p:nvSpPr>
            <p:spPr>
              <a:xfrm>
                <a:off x="899592" y="498582"/>
                <a:ext cx="7776864" cy="5860835"/>
              </a:xfrm>
              <a:prstGeom prst="rect">
                <a:avLst/>
              </a:prstGeom>
              <a:blipFill>
                <a:blip r:embed="rId2"/>
                <a:stretch>
                  <a:fillRect l="-863" t="-832" r="-863" b="-937"/>
                </a:stretch>
              </a:blipFill>
            </p:spPr>
            <p:txBody>
              <a:bodyPr/>
              <a:lstStyle/>
              <a:p>
                <a:r>
                  <a:rPr lang="ru-RU">
                    <a:noFill/>
                  </a:rPr>
                  <a:t> </a:t>
                </a:r>
              </a:p>
            </p:txBody>
          </p:sp>
        </mc:Fallback>
      </mc:AlternateContent>
    </p:spTree>
    <p:extLst>
      <p:ext uri="{BB962C8B-B14F-4D97-AF65-F5344CB8AC3E}">
        <p14:creationId xmlns:p14="http://schemas.microsoft.com/office/powerpoint/2010/main" val="854146012"/>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479B517E-18F9-4AE2-8ABD-73F0496C20E2}"/>
                  </a:ext>
                </a:extLst>
              </p:cNvPr>
              <p:cNvSpPr txBox="1"/>
              <p:nvPr/>
            </p:nvSpPr>
            <p:spPr>
              <a:xfrm>
                <a:off x="755576" y="188640"/>
                <a:ext cx="7992888" cy="3016916"/>
              </a:xfrm>
              <a:prstGeom prst="rect">
                <a:avLst/>
              </a:prstGeom>
              <a:noFill/>
            </p:spPr>
            <p:txBody>
              <a:bodyPr wrap="square">
                <a:spAutoFit/>
              </a:bodyPr>
              <a:lstStyle/>
              <a:p>
                <a:pPr indent="288290" algn="just"/>
                <a:r>
                  <a:rPr lang="en-US" dirty="0">
                    <a:effectLst/>
                    <a:latin typeface="Constantia" panose="02030602050306030303" pitchFamily="18" charset="0"/>
                    <a:ea typeface="Times New Roman" panose="02020603050405020304" pitchFamily="18" charset="0"/>
                  </a:rPr>
                  <a:t>Кейбір </a:t>
                </a:r>
                <a:r>
                  <a:rPr lang="en-US" dirty="0" err="1">
                    <a:effectLst/>
                    <a:latin typeface="Constantia" panose="02030602050306030303" pitchFamily="18" charset="0"/>
                    <a:ea typeface="Times New Roman" panose="02020603050405020304" pitchFamily="18" charset="0"/>
                  </a:rPr>
                  <a:t>біртекті</a:t>
                </a:r>
                <a:r>
                  <a:rPr lang="en-US" dirty="0">
                    <a:effectLst/>
                    <a:latin typeface="Constantia" panose="02030602050306030303" pitchFamily="18" charset="0"/>
                    <a:ea typeface="Times New Roman" panose="02020603050405020304" pitchFamily="18" charset="0"/>
                  </a:rPr>
                  <a:t> </a:t>
                </a:r>
                <a:r>
                  <a:rPr lang="en-US" dirty="0" err="1">
                    <a:effectLst/>
                    <a:latin typeface="Constantia" panose="02030602050306030303" pitchFamily="18" charset="0"/>
                    <a:ea typeface="Times New Roman" panose="02020603050405020304" pitchFamily="18" charset="0"/>
                  </a:rPr>
                  <a:t>денелердің</a:t>
                </a:r>
                <a:r>
                  <a:rPr lang="en-US" dirty="0">
                    <a:effectLst/>
                    <a:latin typeface="Constantia" panose="02030602050306030303" pitchFamily="18" charset="0"/>
                    <a:ea typeface="Times New Roman" panose="02020603050405020304" pitchFamily="18" charset="0"/>
                  </a:rPr>
                  <a:t> </a:t>
                </a:r>
                <a:r>
                  <a:rPr lang="en-US" dirty="0" err="1">
                    <a:effectLst/>
                    <a:latin typeface="Constantia" panose="02030602050306030303" pitchFamily="18" charset="0"/>
                    <a:ea typeface="Times New Roman" panose="02020603050405020304" pitchFamily="18" charset="0"/>
                  </a:rPr>
                  <a:t>инерция</a:t>
                </a:r>
                <a:r>
                  <a:rPr lang="en-US" dirty="0">
                    <a:effectLst/>
                    <a:latin typeface="Constantia" panose="02030602050306030303" pitchFamily="18" charset="0"/>
                    <a:ea typeface="Times New Roman" panose="02020603050405020304" pitchFamily="18" charset="0"/>
                  </a:rPr>
                  <a:t> </a:t>
                </a:r>
                <a:r>
                  <a:rPr lang="en-US" dirty="0" err="1">
                    <a:effectLst/>
                    <a:latin typeface="Constantia" panose="02030602050306030303" pitchFamily="18" charset="0"/>
                    <a:ea typeface="Times New Roman" panose="02020603050405020304" pitchFamily="18" charset="0"/>
                  </a:rPr>
                  <a:t>моменттерін</a:t>
                </a:r>
                <a:r>
                  <a:rPr lang="en-US" dirty="0">
                    <a:effectLst/>
                    <a:latin typeface="Constantia" panose="02030602050306030303" pitchFamily="18" charset="0"/>
                    <a:ea typeface="Times New Roman" panose="02020603050405020304" pitchFamily="18" charset="0"/>
                  </a:rPr>
                  <a:t> </a:t>
                </a:r>
                <a:r>
                  <a:rPr lang="en-US" dirty="0" err="1">
                    <a:effectLst/>
                    <a:latin typeface="Constantia" panose="02030602050306030303" pitchFamily="18" charset="0"/>
                    <a:ea typeface="Times New Roman" panose="02020603050405020304" pitchFamily="18" charset="0"/>
                  </a:rPr>
                  <a:t>анықтайық</a:t>
                </a:r>
                <a:r>
                  <a:rPr lang="en-US" dirty="0">
                    <a:effectLst/>
                    <a:latin typeface="Constantia" panose="02030602050306030303" pitchFamily="18" charset="0"/>
                    <a:ea typeface="Times New Roman" panose="02020603050405020304" pitchFamily="18" charset="0"/>
                  </a:rPr>
                  <a:t>.</a:t>
                </a:r>
                <a:endParaRPr lang="ru-RU" sz="1100" dirty="0">
                  <a:effectLst/>
                  <a:latin typeface="Constantia" panose="02030602050306030303" pitchFamily="18" charset="0"/>
                  <a:ea typeface="Times New Roman" panose="02020603050405020304" pitchFamily="18" charset="0"/>
                </a:endParaRPr>
              </a:p>
              <a:p>
                <a:pPr indent="288290" algn="just"/>
                <a:r>
                  <a:rPr lang="en-US" i="1" dirty="0">
                    <a:effectLst/>
                    <a:latin typeface="Constantia" panose="02030602050306030303" pitchFamily="18" charset="0"/>
                    <a:ea typeface="Times New Roman" panose="02020603050405020304" pitchFamily="18" charset="0"/>
                  </a:rPr>
                  <a:t>1. </a:t>
                </a:r>
                <a:r>
                  <a:rPr lang="en-US" i="1" dirty="0" err="1">
                    <a:effectLst/>
                    <a:latin typeface="Constantia" panose="02030602050306030303" pitchFamily="18" charset="0"/>
                    <a:ea typeface="Times New Roman" panose="02020603050405020304" pitchFamily="18" charset="0"/>
                  </a:rPr>
                  <a:t>Біртекті</a:t>
                </a:r>
                <a:r>
                  <a:rPr lang="en-US" i="1" dirty="0">
                    <a:effectLst/>
                    <a:latin typeface="Constantia" panose="02030602050306030303" pitchFamily="18" charset="0"/>
                    <a:ea typeface="Times New Roman" panose="02020603050405020304" pitchFamily="18" charset="0"/>
                  </a:rPr>
                  <a:t> </a:t>
                </a:r>
                <a:r>
                  <a:rPr lang="en-US" i="1" dirty="0" err="1">
                    <a:effectLst/>
                    <a:latin typeface="Constantia" panose="02030602050306030303" pitchFamily="18" charset="0"/>
                    <a:ea typeface="Times New Roman" panose="02020603050405020304" pitchFamily="18" charset="0"/>
                  </a:rPr>
                  <a:t>жіңішке</a:t>
                </a:r>
                <a:r>
                  <a:rPr lang="en-US" i="1" dirty="0">
                    <a:effectLst/>
                    <a:latin typeface="Constantia" panose="02030602050306030303" pitchFamily="18" charset="0"/>
                    <a:ea typeface="Times New Roman" panose="02020603050405020304" pitchFamily="18" charset="0"/>
                  </a:rPr>
                  <a:t> </a:t>
                </a:r>
                <a:r>
                  <a:rPr lang="en-US" i="1" dirty="0" err="1">
                    <a:effectLst/>
                    <a:latin typeface="Constantia" panose="02030602050306030303" pitchFamily="18" charset="0"/>
                    <a:ea typeface="Times New Roman" panose="02020603050405020304" pitchFamily="18" charset="0"/>
                  </a:rPr>
                  <a:t>сырық</a:t>
                </a:r>
                <a:r>
                  <a:rPr lang="en-US" i="1" dirty="0">
                    <a:effectLst/>
                    <a:latin typeface="Constantia" panose="02030602050306030303" pitchFamily="18" charset="0"/>
                    <a:ea typeface="Times New Roman" panose="02020603050405020304" pitchFamily="18" charset="0"/>
                  </a:rPr>
                  <a:t>.</a:t>
                </a:r>
                <a:r>
                  <a:rPr lang="en-US" dirty="0">
                    <a:effectLst/>
                    <a:latin typeface="Constantia" panose="02030602050306030303" pitchFamily="18" charset="0"/>
                    <a:ea typeface="Times New Roman" panose="02020603050405020304" pitchFamily="18" charset="0"/>
                  </a:rPr>
                  <a:t> </a:t>
                </a:r>
                <a:r>
                  <a:rPr lang="en-US" dirty="0" err="1">
                    <a:effectLst/>
                    <a:latin typeface="Constantia" panose="02030602050306030303" pitchFamily="18" charset="0"/>
                    <a:ea typeface="Times New Roman" panose="02020603050405020304" pitchFamily="18" charset="0"/>
                  </a:rPr>
                  <a:t>Ұзындығы</a:t>
                </a:r>
                <a:r>
                  <a:rPr lang="en-US" dirty="0">
                    <a:effectLst/>
                    <a:latin typeface="Constantia" panose="02030602050306030303" pitchFamily="18" charset="0"/>
                    <a:ea typeface="Times New Roman" panose="02020603050405020304" pitchFamily="18" charset="0"/>
                  </a:rPr>
                  <a:t> </a:t>
                </a:r>
                <a14:m>
                  <m:oMath xmlns:m="http://schemas.openxmlformats.org/officeDocument/2006/math">
                    <m:r>
                      <a:rPr lang="en-US" i="1">
                        <a:effectLst/>
                        <a:latin typeface="Cambria Math" panose="02040503050406030204" pitchFamily="18" charset="0"/>
                        <a:ea typeface="Times New Roman" panose="02020603050405020304" pitchFamily="18" charset="0"/>
                      </a:rPr>
                      <m:t>АВ=</m:t>
                    </m:r>
                    <m:r>
                      <a:rPr lang="en-US" i="1">
                        <a:effectLst/>
                        <a:latin typeface="Cambria Math" panose="02040503050406030204" pitchFamily="18" charset="0"/>
                        <a:ea typeface="Times New Roman" panose="02020603050405020304" pitchFamily="18" charset="0"/>
                      </a:rPr>
                      <m:t>𝑙</m:t>
                    </m:r>
                  </m:oMath>
                </a14:m>
                <a:r>
                  <a:rPr lang="en-US" dirty="0">
                    <a:effectLst/>
                    <a:latin typeface="Constantia" panose="02030602050306030303" pitchFamily="18" charset="0"/>
                    <a:ea typeface="Times New Roman" panose="02020603050405020304" pitchFamily="18" charset="0"/>
                  </a:rPr>
                  <a:t>, </a:t>
                </a:r>
                <a:r>
                  <a:rPr lang="en-US" dirty="0" err="1">
                    <a:effectLst/>
                    <a:latin typeface="Constantia" panose="02030602050306030303" pitchFamily="18" charset="0"/>
                    <a:ea typeface="Times New Roman" panose="02020603050405020304" pitchFamily="18" charset="0"/>
                  </a:rPr>
                  <a:t>массасы</a:t>
                </a:r>
                <a:r>
                  <a:rPr lang="en-US" dirty="0">
                    <a:effectLst/>
                    <a:latin typeface="Constantia" panose="02030602050306030303" pitchFamily="18" charset="0"/>
                    <a:ea typeface="Times New Roman" panose="02020603050405020304" pitchFamily="18" charset="0"/>
                  </a:rPr>
                  <a:t> </a:t>
                </a:r>
                <a14:m>
                  <m:oMath xmlns:m="http://schemas.openxmlformats.org/officeDocument/2006/math">
                    <m:r>
                      <a:rPr lang="en-US" i="1">
                        <a:effectLst/>
                        <a:latin typeface="Cambria Math" panose="02040503050406030204" pitchFamily="18" charset="0"/>
                        <a:ea typeface="Times New Roman" panose="02020603050405020304" pitchFamily="18" charset="0"/>
                      </a:rPr>
                      <m:t>М</m:t>
                    </m:r>
                  </m:oMath>
                </a14:m>
                <a:r>
                  <a:rPr lang="en-US" dirty="0">
                    <a:effectLst/>
                    <a:latin typeface="Constantia" panose="02030602050306030303" pitchFamily="18" charset="0"/>
                    <a:ea typeface="Times New Roman" panose="02020603050405020304" pitchFamily="18" charset="0"/>
                  </a:rPr>
                  <a:t> </a:t>
                </a:r>
                <a:r>
                  <a:rPr lang="en-US" dirty="0" err="1">
                    <a:effectLst/>
                    <a:latin typeface="Constantia" panose="02030602050306030303" pitchFamily="18" charset="0"/>
                    <a:ea typeface="Times New Roman" panose="02020603050405020304" pitchFamily="18" charset="0"/>
                  </a:rPr>
                  <a:t>біртекті</a:t>
                </a:r>
                <a:r>
                  <a:rPr lang="en-US" dirty="0">
                    <a:effectLst/>
                    <a:latin typeface="Constantia" panose="02030602050306030303" pitchFamily="18" charset="0"/>
                    <a:ea typeface="Times New Roman" panose="02020603050405020304" pitchFamily="18" charset="0"/>
                  </a:rPr>
                  <a:t> </a:t>
                </a:r>
                <a:r>
                  <a:rPr lang="en-US" dirty="0" err="1">
                    <a:effectLst/>
                    <a:latin typeface="Constantia" panose="02030602050306030303" pitchFamily="18" charset="0"/>
                    <a:ea typeface="Times New Roman" panose="02020603050405020304" pitchFamily="18" charset="0"/>
                  </a:rPr>
                  <a:t>жіңішке</a:t>
                </a:r>
                <a:r>
                  <a:rPr lang="en-US" dirty="0">
                    <a:effectLst/>
                    <a:latin typeface="Constantia" panose="02030602050306030303" pitchFamily="18" charset="0"/>
                    <a:ea typeface="Times New Roman" panose="02020603050405020304" pitchFamily="18" charset="0"/>
                  </a:rPr>
                  <a:t> </a:t>
                </a:r>
                <a:r>
                  <a:rPr lang="en-US" dirty="0" err="1">
                    <a:effectLst/>
                    <a:latin typeface="Constantia" panose="02030602050306030303" pitchFamily="18" charset="0"/>
                    <a:ea typeface="Times New Roman" panose="02020603050405020304" pitchFamily="18" charset="0"/>
                  </a:rPr>
                  <a:t>сырықты</a:t>
                </a:r>
                <a:r>
                  <a:rPr lang="en-US" dirty="0">
                    <a:effectLst/>
                    <a:latin typeface="Constantia" panose="02030602050306030303" pitchFamily="18" charset="0"/>
                    <a:ea typeface="Times New Roman" panose="02020603050405020304" pitchFamily="18" charset="0"/>
                  </a:rPr>
                  <a:t> </a:t>
                </a:r>
                <a:r>
                  <a:rPr lang="en-US" dirty="0" err="1">
                    <a:effectLst/>
                    <a:latin typeface="Constantia" panose="02030602050306030303" pitchFamily="18" charset="0"/>
                    <a:ea typeface="Times New Roman" panose="02020603050405020304" pitchFamily="18" charset="0"/>
                  </a:rPr>
                  <a:t>қарастырайық</a:t>
                </a:r>
                <a:r>
                  <a:rPr lang="en-US" dirty="0">
                    <a:effectLst/>
                    <a:latin typeface="Constantia" panose="02030602050306030303" pitchFamily="18" charset="0"/>
                    <a:ea typeface="Times New Roman" panose="02020603050405020304" pitchFamily="18" charset="0"/>
                  </a:rPr>
                  <a:t>. </a:t>
                </a:r>
                <a:r>
                  <a:rPr lang="en-US" dirty="0" err="1">
                    <a:effectLst/>
                    <a:latin typeface="Constantia" panose="02030602050306030303" pitchFamily="18" charset="0"/>
                    <a:ea typeface="Times New Roman" panose="02020603050405020304" pitchFamily="18" charset="0"/>
                  </a:rPr>
                  <a:t>Сырықтың</a:t>
                </a:r>
                <a:r>
                  <a:rPr lang="en-US" dirty="0">
                    <a:effectLst/>
                    <a:latin typeface="Constantia" panose="02030602050306030303" pitchFamily="18" charset="0"/>
                    <a:ea typeface="Times New Roman" panose="02020603050405020304" pitchFamily="18" charset="0"/>
                  </a:rPr>
                  <a:t> </a:t>
                </a:r>
                <a:r>
                  <a:rPr lang="en-US" dirty="0" err="1">
                    <a:effectLst/>
                    <a:latin typeface="Constantia" panose="02030602050306030303" pitchFamily="18" charset="0"/>
                    <a:ea typeface="Times New Roman" panose="02020603050405020304" pitchFamily="18" charset="0"/>
                  </a:rPr>
                  <a:t>бойымен</a:t>
                </a:r>
                <a:r>
                  <a:rPr lang="en-US" dirty="0">
                    <a:effectLst/>
                    <a:latin typeface="Constantia" panose="02030602050306030303" pitchFamily="18" charset="0"/>
                    <a:ea typeface="Times New Roman" panose="02020603050405020304" pitchFamily="18" charset="0"/>
                  </a:rPr>
                  <a:t> </a:t>
                </a:r>
                <a14:m>
                  <m:oMath xmlns:m="http://schemas.openxmlformats.org/officeDocument/2006/math">
                    <m:r>
                      <a:rPr lang="en-US" i="1">
                        <a:effectLst/>
                        <a:latin typeface="Cambria Math" panose="02040503050406030204" pitchFamily="18" charset="0"/>
                        <a:ea typeface="Times New Roman" panose="02020603050405020304" pitchFamily="18" charset="0"/>
                      </a:rPr>
                      <m:t>Ах</m:t>
                    </m:r>
                  </m:oMath>
                </a14:m>
                <a:r>
                  <a:rPr lang="en-US" dirty="0">
                    <a:effectLst/>
                    <a:latin typeface="Constantia" panose="02030602050306030303" pitchFamily="18" charset="0"/>
                    <a:ea typeface="Times New Roman" panose="02020603050405020304" pitchFamily="18" charset="0"/>
                  </a:rPr>
                  <a:t> </a:t>
                </a:r>
                <a:r>
                  <a:rPr lang="en-US" dirty="0" err="1">
                    <a:effectLst/>
                    <a:latin typeface="Constantia" panose="02030602050306030303" pitchFamily="18" charset="0"/>
                    <a:ea typeface="Times New Roman" panose="02020603050405020304" pitchFamily="18" charset="0"/>
                  </a:rPr>
                  <a:t>өсін</a:t>
                </a:r>
                <a:r>
                  <a:rPr lang="en-US" dirty="0">
                    <a:effectLst/>
                    <a:latin typeface="Constantia" panose="02030602050306030303" pitchFamily="18" charset="0"/>
                    <a:ea typeface="Times New Roman" panose="02020603050405020304" pitchFamily="18" charset="0"/>
                  </a:rPr>
                  <a:t> </a:t>
                </a:r>
                <a:r>
                  <a:rPr lang="en-US" dirty="0" err="1">
                    <a:effectLst/>
                    <a:latin typeface="Constantia" panose="02030602050306030303" pitchFamily="18" charset="0"/>
                    <a:ea typeface="Times New Roman" panose="02020603050405020304" pitchFamily="18" charset="0"/>
                  </a:rPr>
                  <a:t>бағыттап</a:t>
                </a:r>
                <a:r>
                  <a:rPr lang="en-US" dirty="0">
                    <a:effectLst/>
                    <a:latin typeface="Constantia" panose="02030602050306030303" pitchFamily="18" charset="0"/>
                    <a:ea typeface="Times New Roman" panose="02020603050405020304" pitchFamily="18" charset="0"/>
                  </a:rPr>
                  <a:t>, </a:t>
                </a:r>
                <a14:m>
                  <m:oMath xmlns:m="http://schemas.openxmlformats.org/officeDocument/2006/math">
                    <m:r>
                      <a:rPr lang="en-US" i="1">
                        <a:effectLst/>
                        <a:latin typeface="Cambria Math" panose="02040503050406030204" pitchFamily="18" charset="0"/>
                        <a:ea typeface="Times New Roman" panose="02020603050405020304" pitchFamily="18" charset="0"/>
                      </a:rPr>
                      <m:t>А</m:t>
                    </m:r>
                  </m:oMath>
                </a14:m>
                <a:r>
                  <a:rPr lang="en-US" dirty="0">
                    <a:effectLst/>
                    <a:latin typeface="Constantia" panose="02030602050306030303" pitchFamily="18" charset="0"/>
                    <a:ea typeface="Times New Roman" panose="02020603050405020304" pitchFamily="18" charset="0"/>
                  </a:rPr>
                  <a:t> </a:t>
                </a:r>
                <a:r>
                  <a:rPr lang="en-US" dirty="0" err="1">
                    <a:effectLst/>
                    <a:latin typeface="Constantia" panose="02030602050306030303" pitchFamily="18" charset="0"/>
                    <a:ea typeface="Times New Roman" panose="02020603050405020304" pitchFamily="18" charset="0"/>
                  </a:rPr>
                  <a:t>ұшы</a:t>
                </a:r>
                <a:r>
                  <a:rPr lang="en-US" dirty="0">
                    <a:effectLst/>
                    <a:latin typeface="Constantia" panose="02030602050306030303" pitchFamily="18" charset="0"/>
                    <a:ea typeface="Times New Roman" panose="02020603050405020304" pitchFamily="18" charset="0"/>
                  </a:rPr>
                  <a:t> </a:t>
                </a:r>
                <a:r>
                  <a:rPr lang="en-US" dirty="0" err="1">
                    <a:effectLst/>
                    <a:latin typeface="Constantia" panose="02030602050306030303" pitchFamily="18" charset="0"/>
                    <a:ea typeface="Times New Roman" panose="02020603050405020304" pitchFamily="18" charset="0"/>
                  </a:rPr>
                  <a:t>арқылы</a:t>
                </a:r>
                <a:r>
                  <a:rPr lang="en-US" dirty="0">
                    <a:effectLst/>
                    <a:latin typeface="Constantia" panose="02030602050306030303" pitchFamily="18" charset="0"/>
                    <a:ea typeface="Times New Roman" panose="02020603050405020304" pitchFamily="18" charset="0"/>
                  </a:rPr>
                  <a:t> </a:t>
                </a:r>
                <a:r>
                  <a:rPr lang="en-US" dirty="0" err="1">
                    <a:effectLst/>
                    <a:latin typeface="Constantia" panose="02030602050306030303" pitchFamily="18" charset="0"/>
                    <a:ea typeface="Times New Roman" panose="02020603050405020304" pitchFamily="18" charset="0"/>
                  </a:rPr>
                  <a:t>сырық</a:t>
                </a:r>
                <a:r>
                  <a:rPr lang="en-US" dirty="0">
                    <a:effectLst/>
                    <a:latin typeface="Constantia" panose="02030602050306030303" pitchFamily="18" charset="0"/>
                    <a:ea typeface="Times New Roman" panose="02020603050405020304" pitchFamily="18" charset="0"/>
                  </a:rPr>
                  <a:t> </a:t>
                </a:r>
                <a:r>
                  <a:rPr lang="en-US" dirty="0" err="1">
                    <a:effectLst/>
                    <a:latin typeface="Constantia" panose="02030602050306030303" pitchFamily="18" charset="0"/>
                    <a:ea typeface="Times New Roman" panose="02020603050405020304" pitchFamily="18" charset="0"/>
                  </a:rPr>
                  <a:t>өсіне</a:t>
                </a:r>
                <a:r>
                  <a:rPr lang="en-US" dirty="0">
                    <a:effectLst/>
                    <a:latin typeface="Constantia" panose="02030602050306030303" pitchFamily="18" charset="0"/>
                    <a:ea typeface="Times New Roman" panose="02020603050405020304" pitchFamily="18" charset="0"/>
                  </a:rPr>
                  <a:t> </a:t>
                </a:r>
                <a:r>
                  <a:rPr lang="en-US" dirty="0" err="1">
                    <a:effectLst/>
                    <a:latin typeface="Constantia" panose="02030602050306030303" pitchFamily="18" charset="0"/>
                    <a:ea typeface="Times New Roman" panose="02020603050405020304" pitchFamily="18" charset="0"/>
                  </a:rPr>
                  <a:t>перпендикуляр</a:t>
                </a:r>
                <a:r>
                  <a:rPr lang="en-US" dirty="0">
                    <a:effectLst/>
                    <a:latin typeface="Constantia" panose="02030602050306030303" pitchFamily="18" charset="0"/>
                    <a:ea typeface="Times New Roman" panose="02020603050405020304" pitchFamily="18" charset="0"/>
                  </a:rPr>
                  <a:t> </a:t>
                </a:r>
                <a:r>
                  <a:rPr lang="en-US" dirty="0" err="1">
                    <a:effectLst/>
                    <a:latin typeface="Constantia" panose="02030602050306030303" pitchFamily="18" charset="0"/>
                    <a:ea typeface="Times New Roman" panose="02020603050405020304" pitchFamily="18" charset="0"/>
                  </a:rPr>
                  <a:t>өтетін</a:t>
                </a:r>
                <a:r>
                  <a:rPr lang="en-US" dirty="0">
                    <a:effectLst/>
                    <a:latin typeface="Constantia" panose="02030602050306030303" pitchFamily="18" charset="0"/>
                    <a:ea typeface="Times New Roman" panose="02020603050405020304" pitchFamily="18" charset="0"/>
                  </a:rPr>
                  <a:t> </a:t>
                </a:r>
                <a14:m>
                  <m:oMath xmlns:m="http://schemas.openxmlformats.org/officeDocument/2006/math">
                    <m:r>
                      <a:rPr lang="en-US" i="1">
                        <a:effectLst/>
                        <a:latin typeface="Cambria Math" panose="02040503050406030204" pitchFamily="18" charset="0"/>
                        <a:ea typeface="Times New Roman" panose="02020603050405020304" pitchFamily="18" charset="0"/>
                      </a:rPr>
                      <m:t>𝐴𝑧</m:t>
                    </m:r>
                  </m:oMath>
                </a14:m>
                <a:r>
                  <a:rPr lang="en-US" dirty="0">
                    <a:effectLst/>
                    <a:latin typeface="Constantia" panose="02030602050306030303" pitchFamily="18" charset="0"/>
                    <a:ea typeface="Times New Roman" panose="02020603050405020304" pitchFamily="18" charset="0"/>
                  </a:rPr>
                  <a:t> </a:t>
                </a:r>
                <a:r>
                  <a:rPr lang="en-US" dirty="0" err="1">
                    <a:effectLst/>
                    <a:latin typeface="Constantia" panose="02030602050306030303" pitchFamily="18" charset="0"/>
                    <a:ea typeface="Times New Roman" panose="02020603050405020304" pitchFamily="18" charset="0"/>
                  </a:rPr>
                  <a:t>өсіне</a:t>
                </a:r>
                <a:r>
                  <a:rPr lang="en-US" dirty="0">
                    <a:effectLst/>
                    <a:latin typeface="Constantia" panose="02030602050306030303" pitchFamily="18" charset="0"/>
                    <a:ea typeface="Times New Roman" panose="02020603050405020304" pitchFamily="18" charset="0"/>
                  </a:rPr>
                  <a:t> </a:t>
                </a:r>
                <a:r>
                  <a:rPr lang="en-US" dirty="0" err="1">
                    <a:effectLst/>
                    <a:latin typeface="Constantia" panose="02030602050306030303" pitchFamily="18" charset="0"/>
                    <a:ea typeface="Times New Roman" panose="02020603050405020304" pitchFamily="18" charset="0"/>
                  </a:rPr>
                  <a:t>қатысты</a:t>
                </a:r>
                <a:r>
                  <a:rPr lang="en-US" dirty="0">
                    <a:effectLst/>
                    <a:latin typeface="Constantia" panose="02030602050306030303" pitchFamily="18" charset="0"/>
                    <a:ea typeface="Times New Roman" panose="02020603050405020304" pitchFamily="18" charset="0"/>
                  </a:rPr>
                  <a:t> </a:t>
                </a:r>
                <a:r>
                  <a:rPr lang="en-US" dirty="0" err="1">
                    <a:effectLst/>
                    <a:latin typeface="Constantia" panose="02030602050306030303" pitchFamily="18" charset="0"/>
                    <a:ea typeface="Times New Roman" panose="02020603050405020304" pitchFamily="18" charset="0"/>
                  </a:rPr>
                  <a:t>осы</a:t>
                </a:r>
                <a:r>
                  <a:rPr lang="en-US" dirty="0">
                    <a:effectLst/>
                    <a:latin typeface="Constantia" panose="02030602050306030303" pitchFamily="18" charset="0"/>
                    <a:ea typeface="Times New Roman" panose="02020603050405020304" pitchFamily="18" charset="0"/>
                  </a:rPr>
                  <a:t> </a:t>
                </a:r>
                <a:r>
                  <a:rPr lang="en-US" dirty="0" err="1">
                    <a:effectLst/>
                    <a:latin typeface="Constantia" panose="02030602050306030303" pitchFamily="18" charset="0"/>
                    <a:ea typeface="Times New Roman" panose="02020603050405020304" pitchFamily="18" charset="0"/>
                  </a:rPr>
                  <a:t>сырықтың</a:t>
                </a:r>
                <a:r>
                  <a:rPr lang="en-US" dirty="0">
                    <a:effectLst/>
                    <a:latin typeface="Constantia" panose="02030602050306030303" pitchFamily="18" charset="0"/>
                    <a:ea typeface="Times New Roman" panose="02020603050405020304" pitchFamily="18" charset="0"/>
                  </a:rPr>
                  <a:t> </a:t>
                </a:r>
                <a:r>
                  <a:rPr lang="en-US" dirty="0" err="1">
                    <a:effectLst/>
                    <a:latin typeface="Constantia" panose="02030602050306030303" pitchFamily="18" charset="0"/>
                    <a:ea typeface="Times New Roman" panose="02020603050405020304" pitchFamily="18" charset="0"/>
                  </a:rPr>
                  <a:t>инерция</a:t>
                </a:r>
                <a:r>
                  <a:rPr lang="en-US" dirty="0">
                    <a:effectLst/>
                    <a:latin typeface="Constantia" panose="02030602050306030303" pitchFamily="18" charset="0"/>
                    <a:ea typeface="Times New Roman" panose="02020603050405020304" pitchFamily="18" charset="0"/>
                  </a:rPr>
                  <a:t> </a:t>
                </a:r>
                <a:r>
                  <a:rPr lang="en-US" dirty="0" err="1">
                    <a:effectLst/>
                    <a:latin typeface="Constantia" panose="02030602050306030303" pitchFamily="18" charset="0"/>
                    <a:ea typeface="Times New Roman" panose="02020603050405020304" pitchFamily="18" charset="0"/>
                  </a:rPr>
                  <a:t>моментін</a:t>
                </a:r>
                <a:r>
                  <a:rPr lang="en-US" dirty="0">
                    <a:effectLst/>
                    <a:latin typeface="Constantia" panose="02030602050306030303" pitchFamily="18" charset="0"/>
                    <a:ea typeface="Times New Roman" panose="02020603050405020304" pitchFamily="18" charset="0"/>
                  </a:rPr>
                  <a:t> </a:t>
                </a:r>
                <a:r>
                  <a:rPr lang="en-US" dirty="0" err="1">
                    <a:effectLst/>
                    <a:latin typeface="Constantia" panose="02030602050306030303" pitchFamily="18" charset="0"/>
                    <a:ea typeface="Times New Roman" panose="02020603050405020304" pitchFamily="18" charset="0"/>
                  </a:rPr>
                  <a:t>санайық</a:t>
                </a:r>
                <a:r>
                  <a:rPr lang="en-US" dirty="0">
                    <a:effectLst/>
                    <a:latin typeface="Constantia" panose="02030602050306030303" pitchFamily="18" charset="0"/>
                    <a:ea typeface="Times New Roman" panose="02020603050405020304" pitchFamily="18" charset="0"/>
                  </a:rPr>
                  <a:t> (12.2-сурет). </a:t>
                </a:r>
                <a14:m>
                  <m:oMath xmlns:m="http://schemas.openxmlformats.org/officeDocument/2006/math">
                    <m:r>
                      <a:rPr lang="en-US" i="1">
                        <a:effectLst/>
                        <a:latin typeface="Cambria Math" panose="02040503050406030204" pitchFamily="18" charset="0"/>
                        <a:ea typeface="Times New Roman" panose="02020603050405020304" pitchFamily="18" charset="0"/>
                      </a:rPr>
                      <m:t>𝐴𝑧</m:t>
                    </m:r>
                  </m:oMath>
                </a14:m>
                <a:r>
                  <a:rPr lang="en-US" dirty="0">
                    <a:effectLst/>
                    <a:latin typeface="Constantia" panose="02030602050306030303" pitchFamily="18" charset="0"/>
                    <a:ea typeface="Times New Roman" panose="02020603050405020304" pitchFamily="18" charset="0"/>
                  </a:rPr>
                  <a:t> </a:t>
                </a:r>
                <a:r>
                  <a:rPr lang="en-US" dirty="0" err="1">
                    <a:effectLst/>
                    <a:latin typeface="Constantia" panose="02030602050306030303" pitchFamily="18" charset="0"/>
                    <a:ea typeface="Times New Roman" panose="02020603050405020304" pitchFamily="18" charset="0"/>
                  </a:rPr>
                  <a:t>өсінен</a:t>
                </a:r>
                <a:r>
                  <a:rPr lang="en-US" dirty="0">
                    <a:effectLst/>
                    <a:latin typeface="Constantia" panose="02030602050306030303" pitchFamily="18" charset="0"/>
                    <a:ea typeface="Times New Roman" panose="02020603050405020304" pitchFamily="18" charset="0"/>
                  </a:rPr>
                  <a:t> </a:t>
                </a:r>
                <a14:m>
                  <m:oMath xmlns:m="http://schemas.openxmlformats.org/officeDocument/2006/math">
                    <m:r>
                      <a:rPr lang="en-US" i="1">
                        <a:effectLst/>
                        <a:latin typeface="Cambria Math" panose="02040503050406030204" pitchFamily="18" charset="0"/>
                        <a:ea typeface="Times New Roman" panose="02020603050405020304" pitchFamily="18" charset="0"/>
                      </a:rPr>
                      <m:t>h</m:t>
                    </m:r>
                    <m:r>
                      <a:rPr lang="en-US" i="1">
                        <a:effectLst/>
                        <a:latin typeface="Cambria Math" panose="02040503050406030204" pitchFamily="18" charset="0"/>
                        <a:ea typeface="Times New Roman" panose="02020603050405020304" pitchFamily="18" charset="0"/>
                      </a:rPr>
                      <m:t>=</m:t>
                    </m:r>
                    <m:r>
                      <a:rPr lang="en-US" i="1">
                        <a:effectLst/>
                        <a:latin typeface="Cambria Math" panose="02040503050406030204" pitchFamily="18" charset="0"/>
                        <a:ea typeface="Times New Roman" panose="02020603050405020304" pitchFamily="18" charset="0"/>
                      </a:rPr>
                      <m:t>𝑥</m:t>
                    </m:r>
                  </m:oMath>
                </a14:m>
                <a:r>
                  <a:rPr lang="en-US" dirty="0">
                    <a:effectLst/>
                    <a:latin typeface="Constantia" panose="02030602050306030303" pitchFamily="18" charset="0"/>
                    <a:ea typeface="Times New Roman" panose="02020603050405020304" pitchFamily="18" charset="0"/>
                  </a:rPr>
                  <a:t> </a:t>
                </a:r>
                <a:r>
                  <a:rPr lang="en-US" dirty="0" err="1">
                    <a:effectLst/>
                    <a:latin typeface="Constantia" panose="02030602050306030303" pitchFamily="18" charset="0"/>
                    <a:ea typeface="Times New Roman" panose="02020603050405020304" pitchFamily="18" charset="0"/>
                  </a:rPr>
                  <a:t>қашықтықта</a:t>
                </a:r>
                <a:r>
                  <a:rPr lang="en-US" dirty="0">
                    <a:effectLst/>
                    <a:latin typeface="Constantia" panose="02030602050306030303" pitchFamily="18" charset="0"/>
                    <a:ea typeface="Times New Roman" panose="02020603050405020304" pitchFamily="18" charset="0"/>
                  </a:rPr>
                  <a:t> </a:t>
                </a:r>
                <a:r>
                  <a:rPr lang="en-US" dirty="0" err="1">
                    <a:effectLst/>
                    <a:latin typeface="Constantia" panose="02030602050306030303" pitchFamily="18" charset="0"/>
                    <a:ea typeface="Times New Roman" panose="02020603050405020304" pitchFamily="18" charset="0"/>
                  </a:rPr>
                  <a:t>жататын</a:t>
                </a:r>
                <a:r>
                  <a:rPr lang="en-US" dirty="0">
                    <a:effectLst/>
                    <a:latin typeface="Constantia" panose="02030602050306030303" pitchFamily="18" charset="0"/>
                    <a:ea typeface="Times New Roman" panose="02020603050405020304" pitchFamily="18" charset="0"/>
                  </a:rPr>
                  <a:t>, </a:t>
                </a:r>
                <a:r>
                  <a:rPr lang="en-US" dirty="0" err="1">
                    <a:effectLst/>
                    <a:latin typeface="Constantia" panose="02030602050306030303" pitchFamily="18" charset="0"/>
                    <a:ea typeface="Times New Roman" panose="02020603050405020304" pitchFamily="18" charset="0"/>
                  </a:rPr>
                  <a:t>ұзындығы</a:t>
                </a:r>
                <a:r>
                  <a:rPr lang="en-US" dirty="0">
                    <a:effectLst/>
                    <a:latin typeface="Constantia" panose="02030602050306030303" pitchFamily="18" charset="0"/>
                    <a:ea typeface="Times New Roman" panose="02020603050405020304" pitchFamily="18" charset="0"/>
                  </a:rPr>
                  <a:t> </a:t>
                </a:r>
                <a14:m>
                  <m:oMath xmlns:m="http://schemas.openxmlformats.org/officeDocument/2006/math">
                    <m:r>
                      <a:rPr lang="en-US" i="1">
                        <a:effectLst/>
                        <a:latin typeface="Cambria Math" panose="02040503050406030204" pitchFamily="18" charset="0"/>
                        <a:ea typeface="Times New Roman" panose="02020603050405020304" pitchFamily="18" charset="0"/>
                      </a:rPr>
                      <m:t>𝑑𝑥</m:t>
                    </m:r>
                  </m:oMath>
                </a14:m>
                <a:r>
                  <a:rPr lang="en-US" dirty="0">
                    <a:effectLst/>
                    <a:latin typeface="Constantia" panose="02030602050306030303" pitchFamily="18" charset="0"/>
                    <a:ea typeface="Times New Roman" panose="02020603050405020304" pitchFamily="18" charset="0"/>
                  </a:rPr>
                  <a:t> </a:t>
                </a:r>
                <a:r>
                  <a:rPr lang="en-US" dirty="0" err="1">
                    <a:effectLst/>
                    <a:latin typeface="Constantia" panose="02030602050306030303" pitchFamily="18" charset="0"/>
                    <a:ea typeface="Times New Roman" panose="02020603050405020304" pitchFamily="18" charset="0"/>
                  </a:rPr>
                  <a:t>кез</a:t>
                </a:r>
                <a:r>
                  <a:rPr lang="en-US" dirty="0">
                    <a:effectLst/>
                    <a:latin typeface="Constantia" panose="02030602050306030303" pitchFamily="18" charset="0"/>
                    <a:ea typeface="Times New Roman" panose="02020603050405020304" pitchFamily="18" charset="0"/>
                  </a:rPr>
                  <a:t> </a:t>
                </a:r>
                <a:r>
                  <a:rPr lang="en-US" dirty="0" err="1">
                    <a:effectLst/>
                    <a:latin typeface="Constantia" panose="02030602050306030303" pitchFamily="18" charset="0"/>
                    <a:ea typeface="Times New Roman" panose="02020603050405020304" pitchFamily="18" charset="0"/>
                  </a:rPr>
                  <a:t>келген</a:t>
                </a:r>
                <a:r>
                  <a:rPr lang="en-US" dirty="0">
                    <a:effectLst/>
                    <a:latin typeface="Constantia" panose="02030602050306030303" pitchFamily="18" charset="0"/>
                    <a:ea typeface="Times New Roman" panose="02020603050405020304" pitchFamily="18" charset="0"/>
                  </a:rPr>
                  <a:t> </a:t>
                </a:r>
                <a:r>
                  <a:rPr lang="en-US" dirty="0" err="1">
                    <a:effectLst/>
                    <a:latin typeface="Constantia" panose="02030602050306030303" pitchFamily="18" charset="0"/>
                    <a:ea typeface="Times New Roman" panose="02020603050405020304" pitchFamily="18" charset="0"/>
                  </a:rPr>
                  <a:t>элементар</a:t>
                </a:r>
                <a:r>
                  <a:rPr lang="en-US" dirty="0">
                    <a:effectLst/>
                    <a:latin typeface="Constantia" panose="02030602050306030303" pitchFamily="18" charset="0"/>
                    <a:ea typeface="Times New Roman" panose="02020603050405020304" pitchFamily="18" charset="0"/>
                  </a:rPr>
                  <a:t> </a:t>
                </a:r>
                <a:r>
                  <a:rPr lang="en-US" dirty="0" err="1">
                    <a:effectLst/>
                    <a:latin typeface="Constantia" panose="02030602050306030303" pitchFamily="18" charset="0"/>
                    <a:ea typeface="Times New Roman" panose="02020603050405020304" pitchFamily="18" charset="0"/>
                  </a:rPr>
                  <a:t>ұзындықтың</a:t>
                </a:r>
                <a:r>
                  <a:rPr lang="en-US" dirty="0">
                    <a:effectLst/>
                    <a:latin typeface="Constantia" panose="02030602050306030303" pitchFamily="18" charset="0"/>
                    <a:ea typeface="Times New Roman" panose="02020603050405020304" pitchFamily="18" charset="0"/>
                  </a:rPr>
                  <a:t> </a:t>
                </a:r>
                <a:r>
                  <a:rPr lang="en-US" dirty="0" err="1">
                    <a:effectLst/>
                    <a:latin typeface="Constantia" panose="02030602050306030303" pitchFamily="18" charset="0"/>
                    <a:ea typeface="Times New Roman" panose="02020603050405020304" pitchFamily="18" charset="0"/>
                  </a:rPr>
                  <a:t>массасы</a:t>
                </a:r>
                <a:r>
                  <a:rPr lang="en-US" dirty="0">
                    <a:effectLst/>
                    <a:latin typeface="Constantia" panose="02030602050306030303" pitchFamily="18" charset="0"/>
                    <a:ea typeface="Times New Roman" panose="02020603050405020304" pitchFamily="18" charset="0"/>
                  </a:rPr>
                  <a:t> </a:t>
                </a:r>
                <a14:m>
                  <m:oMath xmlns:m="http://schemas.openxmlformats.org/officeDocument/2006/math">
                    <m:r>
                      <a:rPr lang="en-US" i="1">
                        <a:effectLst/>
                        <a:latin typeface="Cambria Math" panose="02040503050406030204" pitchFamily="18" charset="0"/>
                        <a:ea typeface="Times New Roman" panose="02020603050405020304" pitchFamily="18" charset="0"/>
                      </a:rPr>
                      <m:t>𝑑𝑚</m:t>
                    </m:r>
                    <m:r>
                      <a:rPr lang="en-US" i="1">
                        <a:effectLst/>
                        <a:latin typeface="Cambria Math" panose="02040503050406030204" pitchFamily="18" charset="0"/>
                        <a:ea typeface="Times New Roman" panose="02020603050405020304" pitchFamily="18" charset="0"/>
                      </a:rPr>
                      <m:t>=</m:t>
                    </m:r>
                    <m:r>
                      <a:rPr lang="en-US" i="1">
                        <a:effectLst/>
                        <a:latin typeface="Cambria Math" panose="02040503050406030204" pitchFamily="18" charset="0"/>
                        <a:ea typeface="Times New Roman" panose="02020603050405020304" pitchFamily="18" charset="0"/>
                      </a:rPr>
                      <m:t>𝛾</m:t>
                    </m:r>
                    <m:r>
                      <a:rPr lang="en-US" i="1">
                        <a:effectLst/>
                        <a:latin typeface="Cambria Math" panose="02040503050406030204" pitchFamily="18" charset="0"/>
                        <a:ea typeface="Times New Roman" panose="02020603050405020304" pitchFamily="18" charset="0"/>
                      </a:rPr>
                      <m:t>𝑑𝑥</m:t>
                    </m:r>
                  </m:oMath>
                </a14:m>
                <a:r>
                  <a:rPr lang="en-US" dirty="0">
                    <a:effectLst/>
                    <a:latin typeface="Constantia" panose="02030602050306030303" pitchFamily="18" charset="0"/>
                    <a:ea typeface="Times New Roman" panose="02020603050405020304" pitchFamily="18" charset="0"/>
                  </a:rPr>
                  <a:t> </a:t>
                </a:r>
                <a:r>
                  <a:rPr lang="en-US" dirty="0" err="1">
                    <a:effectLst/>
                    <a:latin typeface="Constantia" panose="02030602050306030303" pitchFamily="18" charset="0"/>
                    <a:ea typeface="Times New Roman" panose="02020603050405020304" pitchFamily="18" charset="0"/>
                  </a:rPr>
                  <a:t>болады</a:t>
                </a:r>
                <a:r>
                  <a:rPr lang="en-US" dirty="0">
                    <a:effectLst/>
                    <a:latin typeface="Constantia" panose="02030602050306030303" pitchFamily="18" charset="0"/>
                    <a:ea typeface="Times New Roman" panose="02020603050405020304" pitchFamily="18" charset="0"/>
                  </a:rPr>
                  <a:t>. </a:t>
                </a:r>
                <a:r>
                  <a:rPr lang="en-US" dirty="0" err="1">
                    <a:effectLst/>
                    <a:latin typeface="Constantia" panose="02030602050306030303" pitchFamily="18" charset="0"/>
                    <a:ea typeface="Times New Roman" panose="02020603050405020304" pitchFamily="18" charset="0"/>
                  </a:rPr>
                  <a:t>Сонда</a:t>
                </a:r>
                <a:r>
                  <a:rPr lang="en-US" dirty="0">
                    <a:effectLst/>
                    <a:latin typeface="Constantia" panose="02030602050306030303" pitchFamily="18" charset="0"/>
                    <a:ea typeface="Times New Roman" panose="02020603050405020304" pitchFamily="18" charset="0"/>
                  </a:rPr>
                  <a:t> (12.8) </a:t>
                </a:r>
                <a:r>
                  <a:rPr lang="en-US" dirty="0" err="1">
                    <a:effectLst/>
                    <a:latin typeface="Constantia" panose="02030602050306030303" pitchFamily="18" charset="0"/>
                    <a:ea typeface="Times New Roman" panose="02020603050405020304" pitchFamily="18" charset="0"/>
                  </a:rPr>
                  <a:t>өрнегіне</a:t>
                </a:r>
                <a:r>
                  <a:rPr lang="en-US" dirty="0">
                    <a:effectLst/>
                    <a:latin typeface="Constantia" panose="02030602050306030303" pitchFamily="18" charset="0"/>
                    <a:ea typeface="Times New Roman" panose="02020603050405020304" pitchFamily="18" charset="0"/>
                  </a:rPr>
                  <a:t> </a:t>
                </a:r>
                <a:r>
                  <a:rPr lang="en-US" dirty="0" err="1">
                    <a:effectLst/>
                    <a:latin typeface="Constantia" panose="02030602050306030303" pitchFamily="18" charset="0"/>
                    <a:ea typeface="Times New Roman" panose="02020603050405020304" pitchFamily="18" charset="0"/>
                  </a:rPr>
                  <a:t>сәйкес</a:t>
                </a:r>
                <a:r>
                  <a:rPr lang="en-US" dirty="0">
                    <a:effectLst/>
                    <a:latin typeface="Constantia" panose="02030602050306030303" pitchFamily="18" charset="0"/>
                    <a:ea typeface="Times New Roman" panose="02020603050405020304" pitchFamily="18" charset="0"/>
                  </a:rPr>
                  <a:t>:</a:t>
                </a:r>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r"/>
                <a14:m>
                  <m:oMathPara xmlns:m="http://schemas.openxmlformats.org/officeDocument/2006/math">
                    <m:oMathParaPr>
                      <m:jc m:val="centerGroup"/>
                    </m:oMathParaPr>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r>
                            <a:rPr lang="en-US" sz="2000" i="1">
                              <a:effectLst/>
                              <a:latin typeface="Cambria Math" panose="02040503050406030204" pitchFamily="18" charset="0"/>
                              <a:ea typeface="Times New Roman" panose="02020603050405020304" pitchFamily="18" charset="0"/>
                            </a:rPr>
                            <m:t>𝐼</m:t>
                          </m:r>
                        </m:e>
                        <m:sub>
                          <m:r>
                            <a:rPr lang="en-US" sz="2000" i="1">
                              <a:effectLst/>
                              <a:latin typeface="Cambria Math" panose="02040503050406030204" pitchFamily="18" charset="0"/>
                              <a:ea typeface="Times New Roman" panose="02020603050405020304" pitchFamily="18" charset="0"/>
                            </a:rPr>
                            <m:t>𝑧</m:t>
                          </m:r>
                        </m:sub>
                      </m:sSub>
                      <m:r>
                        <a:rPr lang="en-US" sz="2000" i="1">
                          <a:effectLst/>
                          <a:latin typeface="Cambria Math" panose="02040503050406030204" pitchFamily="18" charset="0"/>
                          <a:ea typeface="Times New Roman" panose="02020603050405020304" pitchFamily="18" charset="0"/>
                        </a:rPr>
                        <m:t>=</m:t>
                      </m:r>
                      <m:nary>
                        <m:naryPr>
                          <m:limLoc m:val="undOvr"/>
                          <m:ctrlPr>
                            <a:rPr lang="ru-RU" sz="2000" i="1">
                              <a:effectLst/>
                              <a:latin typeface="Cambria Math" panose="02040503050406030204" pitchFamily="18" charset="0"/>
                              <a:ea typeface="Times New Roman" panose="02020603050405020304" pitchFamily="18" charset="0"/>
                            </a:rPr>
                          </m:ctrlPr>
                        </m:naryPr>
                        <m:sub>
                          <m:r>
                            <a:rPr lang="en-US" sz="2000" i="1">
                              <a:effectLst/>
                              <a:latin typeface="Cambria Math" panose="02040503050406030204" pitchFamily="18" charset="0"/>
                              <a:ea typeface="Times New Roman" panose="02020603050405020304" pitchFamily="18" charset="0"/>
                            </a:rPr>
                            <m:t>𝑙</m:t>
                          </m:r>
                        </m:sub>
                        <m:sup/>
                        <m:e>
                          <m:sSup>
                            <m:sSupPr>
                              <m:ctrlPr>
                                <a:rPr lang="ru-RU" sz="2000" i="1">
                                  <a:effectLst/>
                                  <a:latin typeface="Cambria Math" panose="02040503050406030204" pitchFamily="18" charset="0"/>
                                  <a:ea typeface="Times New Roman" panose="02020603050405020304" pitchFamily="18" charset="0"/>
                                </a:rPr>
                              </m:ctrlPr>
                            </m:sSupPr>
                            <m:e>
                              <m:r>
                                <a:rPr lang="en-US" sz="2000" i="1">
                                  <a:effectLst/>
                                  <a:latin typeface="Cambria Math" panose="02040503050406030204" pitchFamily="18" charset="0"/>
                                  <a:ea typeface="Times New Roman" panose="02020603050405020304" pitchFamily="18" charset="0"/>
                                </a:rPr>
                                <m:t>𝑥</m:t>
                              </m:r>
                            </m:e>
                            <m:sup>
                              <m:r>
                                <a:rPr lang="en-US" sz="2000" i="1">
                                  <a:effectLst/>
                                  <a:latin typeface="Cambria Math" panose="02040503050406030204" pitchFamily="18" charset="0"/>
                                  <a:ea typeface="Times New Roman" panose="02020603050405020304" pitchFamily="18" charset="0"/>
                                </a:rPr>
                                <m:t>2</m:t>
                              </m:r>
                            </m:sup>
                          </m:sSup>
                          <m:r>
                            <a:rPr lang="en-US" sz="2000" i="1">
                              <a:effectLst/>
                              <a:latin typeface="Cambria Math" panose="02040503050406030204" pitchFamily="18" charset="0"/>
                              <a:ea typeface="Times New Roman" panose="02020603050405020304" pitchFamily="18" charset="0"/>
                            </a:rPr>
                            <m:t>𝑑𝑚</m:t>
                          </m:r>
                        </m:e>
                      </m:nary>
                      <m:r>
                        <a:rPr lang="en-US" sz="2000" i="1">
                          <a:effectLst/>
                          <a:latin typeface="Cambria Math" panose="02040503050406030204" pitchFamily="18" charset="0"/>
                          <a:ea typeface="Times New Roman" panose="02020603050405020304" pitchFamily="18" charset="0"/>
                        </a:rPr>
                        <m:t>=</m:t>
                      </m:r>
                      <m:nary>
                        <m:naryPr>
                          <m:limLoc m:val="undOvr"/>
                          <m:ctrlPr>
                            <a:rPr lang="ru-RU" sz="2000" i="1">
                              <a:effectLst/>
                              <a:latin typeface="Cambria Math" panose="02040503050406030204" pitchFamily="18" charset="0"/>
                              <a:ea typeface="Times New Roman" panose="02020603050405020304" pitchFamily="18" charset="0"/>
                            </a:rPr>
                          </m:ctrlPr>
                        </m:naryPr>
                        <m:sub>
                          <m:r>
                            <a:rPr lang="en-US" sz="2000" i="1">
                              <a:effectLst/>
                              <a:latin typeface="Cambria Math" panose="02040503050406030204" pitchFamily="18" charset="0"/>
                              <a:ea typeface="Times New Roman" panose="02020603050405020304" pitchFamily="18" charset="0"/>
                            </a:rPr>
                            <m:t>0</m:t>
                          </m:r>
                        </m:sub>
                        <m:sup>
                          <m:r>
                            <a:rPr lang="en-US" sz="2000" i="1">
                              <a:effectLst/>
                              <a:latin typeface="Cambria Math" panose="02040503050406030204" pitchFamily="18" charset="0"/>
                              <a:ea typeface="Times New Roman" panose="02020603050405020304" pitchFamily="18" charset="0"/>
                            </a:rPr>
                            <m:t>𝑙</m:t>
                          </m:r>
                        </m:sup>
                        <m:e>
                          <m:sSup>
                            <m:sSupPr>
                              <m:ctrlPr>
                                <a:rPr lang="ru-RU" sz="2000" i="1">
                                  <a:effectLst/>
                                  <a:latin typeface="Cambria Math" panose="02040503050406030204" pitchFamily="18" charset="0"/>
                                  <a:ea typeface="Times New Roman" panose="02020603050405020304" pitchFamily="18" charset="0"/>
                                </a:rPr>
                              </m:ctrlPr>
                            </m:sSupPr>
                            <m:e>
                              <m:r>
                                <a:rPr lang="en-US" sz="2000" i="1">
                                  <a:effectLst/>
                                  <a:latin typeface="Cambria Math" panose="02040503050406030204" pitchFamily="18" charset="0"/>
                                  <a:ea typeface="Times New Roman" panose="02020603050405020304" pitchFamily="18" charset="0"/>
                                </a:rPr>
                                <m:t>𝑥</m:t>
                              </m:r>
                            </m:e>
                            <m:sup>
                              <m:r>
                                <a:rPr lang="en-US" sz="2000" i="1">
                                  <a:effectLst/>
                                  <a:latin typeface="Cambria Math" panose="02040503050406030204" pitchFamily="18" charset="0"/>
                                  <a:ea typeface="Times New Roman" panose="02020603050405020304" pitchFamily="18" charset="0"/>
                                </a:rPr>
                                <m:t>2</m:t>
                              </m:r>
                            </m:sup>
                          </m:sSup>
                          <m:r>
                            <a:rPr lang="en-US" sz="2000" i="1">
                              <a:effectLst/>
                              <a:latin typeface="Cambria Math" panose="02040503050406030204" pitchFamily="18" charset="0"/>
                              <a:ea typeface="Times New Roman" panose="02020603050405020304" pitchFamily="18" charset="0"/>
                            </a:rPr>
                            <m:t>𝑑𝑥</m:t>
                          </m:r>
                          <m:r>
                            <a:rPr lang="en-US" sz="2000" i="1">
                              <a:effectLst/>
                              <a:latin typeface="Cambria Math" panose="02040503050406030204" pitchFamily="18" charset="0"/>
                              <a:ea typeface="Times New Roman" panose="02020603050405020304" pitchFamily="18" charset="0"/>
                            </a:rPr>
                            <m:t>=</m:t>
                          </m:r>
                        </m:e>
                      </m:nary>
                      <m:r>
                        <a:rPr lang="en-US" sz="2000" i="1">
                          <a:effectLst/>
                          <a:latin typeface="Cambria Math" panose="02040503050406030204" pitchFamily="18" charset="0"/>
                          <a:ea typeface="Times New Roman" panose="02020603050405020304" pitchFamily="18" charset="0"/>
                        </a:rPr>
                        <m:t>𝛾</m:t>
                      </m:r>
                      <m:f>
                        <m:fPr>
                          <m:ctrlPr>
                            <a:rPr lang="ru-RU" sz="2000" i="1">
                              <a:effectLst/>
                              <a:latin typeface="Cambria Math" panose="02040503050406030204" pitchFamily="18" charset="0"/>
                              <a:ea typeface="Times New Roman" panose="02020603050405020304" pitchFamily="18" charset="0"/>
                            </a:rPr>
                          </m:ctrlPr>
                        </m:fPr>
                        <m:num>
                          <m:sSup>
                            <m:sSupPr>
                              <m:ctrlPr>
                                <a:rPr lang="ru-RU" sz="2000" i="1">
                                  <a:effectLst/>
                                  <a:latin typeface="Cambria Math" panose="02040503050406030204" pitchFamily="18" charset="0"/>
                                  <a:ea typeface="Times New Roman" panose="02020603050405020304" pitchFamily="18" charset="0"/>
                                </a:rPr>
                              </m:ctrlPr>
                            </m:sSupPr>
                            <m:e>
                              <m:r>
                                <a:rPr lang="en-US" sz="2000" i="1">
                                  <a:effectLst/>
                                  <a:latin typeface="Cambria Math" panose="02040503050406030204" pitchFamily="18" charset="0"/>
                                  <a:ea typeface="Times New Roman" panose="02020603050405020304" pitchFamily="18" charset="0"/>
                                </a:rPr>
                                <m:t>𝑙</m:t>
                              </m:r>
                            </m:e>
                            <m:sup>
                              <m:r>
                                <a:rPr lang="en-US" sz="2000" i="1">
                                  <a:effectLst/>
                                  <a:latin typeface="Cambria Math" panose="02040503050406030204" pitchFamily="18" charset="0"/>
                                  <a:ea typeface="Times New Roman" panose="02020603050405020304" pitchFamily="18" charset="0"/>
                                </a:rPr>
                                <m:t>3</m:t>
                              </m:r>
                            </m:sup>
                          </m:sSup>
                        </m:num>
                        <m:den>
                          <m:r>
                            <a:rPr lang="en-US" sz="2000" i="1">
                              <a:effectLst/>
                              <a:latin typeface="Cambria Math" panose="02040503050406030204" pitchFamily="18" charset="0"/>
                              <a:ea typeface="Times New Roman" panose="02020603050405020304" pitchFamily="18" charset="0"/>
                            </a:rPr>
                            <m:t>3</m:t>
                          </m:r>
                        </m:den>
                      </m:f>
                    </m:oMath>
                  </m:oMathPara>
                </a14:m>
                <a:endParaRPr lang="ru-RU" sz="1200" dirty="0">
                  <a:effectLst/>
                  <a:latin typeface="Constantia" panose="02030602050306030303" pitchFamily="18" charset="0"/>
                  <a:ea typeface="Times New Roman" panose="02020603050405020304" pitchFamily="18" charset="0"/>
                </a:endParaRPr>
              </a:p>
            </p:txBody>
          </p:sp>
        </mc:Choice>
        <mc:Fallback>
          <p:sp>
            <p:nvSpPr>
              <p:cNvPr id="3" name="TextBox 2">
                <a:extLst>
                  <a:ext uri="{FF2B5EF4-FFF2-40B4-BE49-F238E27FC236}">
                    <a16:creationId xmlns:a16="http://schemas.microsoft.com/office/drawing/2014/main" id="{479B517E-18F9-4AE2-8ABD-73F0496C20E2}"/>
                  </a:ext>
                </a:extLst>
              </p:cNvPr>
              <p:cNvSpPr txBox="1">
                <a:spLocks noRot="1" noChangeAspect="1" noMove="1" noResize="1" noEditPoints="1" noAdjustHandles="1" noChangeArrowheads="1" noChangeShapeType="1" noTextEdit="1"/>
              </p:cNvSpPr>
              <p:nvPr/>
            </p:nvSpPr>
            <p:spPr>
              <a:xfrm>
                <a:off x="755576" y="188640"/>
                <a:ext cx="7992888" cy="3016916"/>
              </a:xfrm>
              <a:prstGeom prst="rect">
                <a:avLst/>
              </a:prstGeom>
              <a:blipFill>
                <a:blip r:embed="rId2"/>
                <a:stretch>
                  <a:fillRect l="-686" t="-1616" r="-610"/>
                </a:stretch>
              </a:blipFill>
            </p:spPr>
            <p:txBody>
              <a:bodyPr/>
              <a:lstStyle/>
              <a:p>
                <a:r>
                  <a:rPr lang="ru-RU">
                    <a:noFill/>
                  </a:rPr>
                  <a:t> </a:t>
                </a:r>
              </a:p>
            </p:txBody>
          </p:sp>
        </mc:Fallback>
      </mc:AlternateContent>
      <p:pic>
        <p:nvPicPr>
          <p:cNvPr id="4" name="Рисунок 3">
            <a:extLst>
              <a:ext uri="{FF2B5EF4-FFF2-40B4-BE49-F238E27FC236}">
                <a16:creationId xmlns:a16="http://schemas.microsoft.com/office/drawing/2014/main" id="{CD4A569E-E320-4176-B0DC-8047BCA2722B}"/>
              </a:ext>
            </a:extLst>
          </p:cNvPr>
          <p:cNvPicPr/>
          <p:nvPr/>
        </p:nvPicPr>
        <p:blipFill>
          <a:blip r:embed="rId3"/>
          <a:stretch>
            <a:fillRect/>
          </a:stretch>
        </p:blipFill>
        <p:spPr>
          <a:xfrm>
            <a:off x="473210" y="3393280"/>
            <a:ext cx="4248472" cy="1800200"/>
          </a:xfrm>
          <a:prstGeom prst="rect">
            <a:avLst/>
          </a:prstGeom>
        </p:spPr>
      </p:pic>
      <p:sp>
        <p:nvSpPr>
          <p:cNvPr id="6" name="TextBox 5">
            <a:extLst>
              <a:ext uri="{FF2B5EF4-FFF2-40B4-BE49-F238E27FC236}">
                <a16:creationId xmlns:a16="http://schemas.microsoft.com/office/drawing/2014/main" id="{DD2D3429-6D57-4058-9391-9F9180E5123F}"/>
              </a:ext>
            </a:extLst>
          </p:cNvPr>
          <p:cNvSpPr txBox="1"/>
          <p:nvPr/>
        </p:nvSpPr>
        <p:spPr>
          <a:xfrm>
            <a:off x="1204983" y="5604743"/>
            <a:ext cx="4572000" cy="369332"/>
          </a:xfrm>
          <a:prstGeom prst="rect">
            <a:avLst/>
          </a:prstGeom>
          <a:noFill/>
        </p:spPr>
        <p:txBody>
          <a:bodyPr wrap="square">
            <a:spAutoFit/>
          </a:bodyPr>
          <a:lstStyle/>
          <a:p>
            <a:r>
              <a:rPr lang="en-US" sz="1800" dirty="0">
                <a:effectLst/>
                <a:latin typeface="Constantia" panose="02030602050306030303" pitchFamily="18" charset="0"/>
                <a:ea typeface="Times New Roman" panose="02020603050405020304" pitchFamily="18" charset="0"/>
              </a:rPr>
              <a:t>12.2-сурет</a:t>
            </a:r>
            <a:endParaRPr lang="ru-RU" dirty="0"/>
          </a:p>
        </p:txBody>
      </p:sp>
      <mc:AlternateContent xmlns:mc="http://schemas.openxmlformats.org/markup-compatibility/2006">
        <mc:Choice xmlns:a14="http://schemas.microsoft.com/office/drawing/2010/main" Requires="a14">
          <p:sp>
            <p:nvSpPr>
              <p:cNvPr id="9" name="TextBox 8">
                <a:extLst>
                  <a:ext uri="{FF2B5EF4-FFF2-40B4-BE49-F238E27FC236}">
                    <a16:creationId xmlns:a16="http://schemas.microsoft.com/office/drawing/2014/main" id="{55847F6E-16E9-4289-B591-B0BE19A8CF4E}"/>
                  </a:ext>
                </a:extLst>
              </p:cNvPr>
              <p:cNvSpPr txBox="1"/>
              <p:nvPr/>
            </p:nvSpPr>
            <p:spPr>
              <a:xfrm>
                <a:off x="5199477" y="3449700"/>
                <a:ext cx="3457282" cy="2862066"/>
              </a:xfrm>
              <a:prstGeom prst="rect">
                <a:avLst/>
              </a:prstGeom>
              <a:noFill/>
            </p:spPr>
            <p:txBody>
              <a:bodyPr wrap="square">
                <a:spAutoFit/>
              </a:bodyPr>
              <a:lstStyle/>
              <a:p>
                <a:pPr indent="288290" algn="just"/>
                <a:r>
                  <a:rPr lang="en-US" sz="1800" dirty="0" err="1">
                    <a:effectLst/>
                    <a:latin typeface="Constantia" panose="02030602050306030303" pitchFamily="18" charset="0"/>
                    <a:ea typeface="Times New Roman" panose="02020603050405020304" pitchFamily="18" charset="0"/>
                  </a:rPr>
                  <a:t>Біртекті</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сырық</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үшін</a:t>
                </a:r>
                <a:r>
                  <a:rPr lang="en-US" sz="1800" dirty="0">
                    <a:effectLst/>
                    <a:latin typeface="Constantia" panose="02030602050306030303" pitchFamily="18" charset="0"/>
                    <a:ea typeface="Times New Roman" panose="02020603050405020304" pitchFamily="18" charset="0"/>
                  </a:rPr>
                  <a:t> </a:t>
                </a:r>
                <a14:m>
                  <m:oMath xmlns:m="http://schemas.openxmlformats.org/officeDocument/2006/math">
                    <m:r>
                      <a:rPr lang="en-US" sz="1800" i="1">
                        <a:effectLst/>
                        <a:latin typeface="Cambria Math" panose="02040503050406030204" pitchFamily="18" charset="0"/>
                        <a:ea typeface="Times New Roman" panose="02020603050405020304" pitchFamily="18" charset="0"/>
                      </a:rPr>
                      <m:t>𝛾</m:t>
                    </m:r>
                    <m:r>
                      <a:rPr lang="en-US" sz="1800" i="1">
                        <a:effectLst/>
                        <a:latin typeface="Cambria Math" panose="02040503050406030204" pitchFamily="18" charset="0"/>
                        <a:ea typeface="Times New Roman" panose="02020603050405020304" pitchFamily="18" charset="0"/>
                      </a:rPr>
                      <m:t>=</m:t>
                    </m:r>
                    <m:f>
                      <m:fPr>
                        <m:ctrlPr>
                          <a:rPr lang="ru-RU"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М</m:t>
                        </m:r>
                      </m:num>
                      <m:den>
                        <m:r>
                          <a:rPr lang="en-US" sz="1800" i="1">
                            <a:effectLst/>
                            <a:latin typeface="Cambria Math" panose="02040503050406030204" pitchFamily="18" charset="0"/>
                            <a:ea typeface="Times New Roman" panose="02020603050405020304" pitchFamily="18" charset="0"/>
                          </a:rPr>
                          <m:t>𝑙</m:t>
                        </m:r>
                      </m:den>
                    </m:f>
                  </m:oMath>
                </a14:m>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екенін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ескерсек</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нәтижесінде</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біртекті</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сырықтың</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ұшы</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арқылы</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сырық</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өсіне</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перпендикуляр</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өтетін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өске</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қатысты</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инерция</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моментінің</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өрнегін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аламыз</a:t>
                </a:r>
                <a:r>
                  <a:rPr lang="en-US" sz="1800" dirty="0">
                    <a:effectLst/>
                    <a:latin typeface="Constantia" panose="02030602050306030303" pitchFamily="18" charset="0"/>
                    <a:ea typeface="Times New Roman" panose="02020603050405020304" pitchFamily="18" charset="0"/>
                  </a:rPr>
                  <a:t>:</a:t>
                </a:r>
                <a:endParaRPr lang="ru-RU" sz="1100" dirty="0">
                  <a:effectLst/>
                  <a:latin typeface="Constantia" panose="02030602050306030303" pitchFamily="18" charset="0"/>
                  <a:ea typeface="Times New Roman" panose="02020603050405020304" pitchFamily="18" charset="0"/>
                </a:endParaRPr>
              </a:p>
              <a:p>
                <a:pPr indent="288290" algn="just"/>
                <a:r>
                  <a:rPr lang="en-US" sz="1800" dirty="0">
                    <a:effectLst/>
                    <a:latin typeface="Constantia" panose="02030602050306030303" pitchFamily="18" charset="0"/>
                    <a:ea typeface="Times New Roman" panose="02020603050405020304" pitchFamily="18" charset="0"/>
                  </a:rPr>
                  <a:t> </a:t>
                </a:r>
                <a:endParaRPr lang="ru-RU" sz="1100" dirty="0">
                  <a:effectLst/>
                  <a:latin typeface="Constantia" panose="02030602050306030303" pitchFamily="18" charset="0"/>
                  <a:ea typeface="Times New Roman" panose="02020603050405020304" pitchFamily="18" charset="0"/>
                </a:endParaRPr>
              </a:p>
              <a:p>
                <a:pPr indent="288290" algn="r"/>
                <a14:m>
                  <m:oMath xmlns:m="http://schemas.openxmlformats.org/officeDocument/2006/math">
                    <m:sSub>
                      <m:sSubPr>
                        <m:ctrlPr>
                          <a:rPr lang="ru-RU"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𝐼</m:t>
                        </m:r>
                      </m:e>
                      <m:sub>
                        <m:r>
                          <a:rPr lang="en-US" sz="1800" i="1">
                            <a:effectLst/>
                            <a:latin typeface="Cambria Math" panose="02040503050406030204" pitchFamily="18" charset="0"/>
                            <a:ea typeface="Times New Roman" panose="02020603050405020304" pitchFamily="18" charset="0"/>
                          </a:rPr>
                          <m:t>𝐴𝑧</m:t>
                        </m:r>
                      </m:sub>
                    </m:sSub>
                    <m:r>
                      <a:rPr lang="en-US" sz="1800" i="1">
                        <a:effectLst/>
                        <a:latin typeface="Cambria Math" panose="02040503050406030204" pitchFamily="18" charset="0"/>
                        <a:ea typeface="Times New Roman" panose="02020603050405020304" pitchFamily="18" charset="0"/>
                      </a:rPr>
                      <m:t>=</m:t>
                    </m:r>
                    <m:f>
                      <m:fPr>
                        <m:ctrlPr>
                          <a:rPr lang="ru-RU"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𝑀</m:t>
                        </m:r>
                        <m:sSup>
                          <m:sSupPr>
                            <m:ctrlPr>
                              <a:rPr lang="ru-RU"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𝑙</m:t>
                            </m:r>
                          </m:e>
                          <m:sup>
                            <m:r>
                              <a:rPr lang="en-US" sz="1800" i="1">
                                <a:effectLst/>
                                <a:latin typeface="Cambria Math" panose="02040503050406030204" pitchFamily="18" charset="0"/>
                                <a:ea typeface="Times New Roman" panose="02020603050405020304" pitchFamily="18" charset="0"/>
                              </a:rPr>
                              <m:t>2</m:t>
                            </m:r>
                          </m:sup>
                        </m:sSup>
                      </m:num>
                      <m:den>
                        <m:r>
                          <a:rPr lang="en-US" sz="1800" i="1">
                            <a:effectLst/>
                            <a:latin typeface="Cambria Math" panose="02040503050406030204" pitchFamily="18" charset="0"/>
                            <a:ea typeface="Times New Roman" panose="02020603050405020304" pitchFamily="18" charset="0"/>
                          </a:rPr>
                          <m:t>3</m:t>
                        </m:r>
                      </m:den>
                    </m:f>
                  </m:oMath>
                </a14:m>
                <a:r>
                  <a:rPr lang="en-US" sz="1800" dirty="0">
                    <a:effectLst/>
                    <a:latin typeface="Constantia" panose="02030602050306030303" pitchFamily="18" charset="0"/>
                    <a:ea typeface="Times New Roman" panose="02020603050405020304" pitchFamily="18" charset="0"/>
                  </a:rPr>
                  <a:t>	(12.12)</a:t>
                </a:r>
                <a:endParaRPr lang="ru-RU" sz="1100" dirty="0">
                  <a:effectLst/>
                  <a:latin typeface="Constantia" panose="02030602050306030303" pitchFamily="18" charset="0"/>
                  <a:ea typeface="Times New Roman" panose="02020603050405020304" pitchFamily="18" charset="0"/>
                </a:endParaRPr>
              </a:p>
            </p:txBody>
          </p:sp>
        </mc:Choice>
        <mc:Fallback>
          <p:sp>
            <p:nvSpPr>
              <p:cNvPr id="9" name="TextBox 8">
                <a:extLst>
                  <a:ext uri="{FF2B5EF4-FFF2-40B4-BE49-F238E27FC236}">
                    <a16:creationId xmlns:a16="http://schemas.microsoft.com/office/drawing/2014/main" id="{55847F6E-16E9-4289-B591-B0BE19A8CF4E}"/>
                  </a:ext>
                </a:extLst>
              </p:cNvPr>
              <p:cNvSpPr txBox="1">
                <a:spLocks noRot="1" noChangeAspect="1" noMove="1" noResize="1" noEditPoints="1" noAdjustHandles="1" noChangeArrowheads="1" noChangeShapeType="1" noTextEdit="1"/>
              </p:cNvSpPr>
              <p:nvPr/>
            </p:nvSpPr>
            <p:spPr>
              <a:xfrm>
                <a:off x="5199477" y="3449700"/>
                <a:ext cx="3457282" cy="2862066"/>
              </a:xfrm>
              <a:prstGeom prst="rect">
                <a:avLst/>
              </a:prstGeom>
              <a:blipFill>
                <a:blip r:embed="rId4"/>
                <a:stretch>
                  <a:fillRect l="-1587" r="-1411" b="-640"/>
                </a:stretch>
              </a:blipFill>
            </p:spPr>
            <p:txBody>
              <a:bodyPr/>
              <a:lstStyle/>
              <a:p>
                <a:r>
                  <a:rPr lang="ru-RU">
                    <a:noFill/>
                  </a:rPr>
                  <a:t> </a:t>
                </a:r>
              </a:p>
            </p:txBody>
          </p:sp>
        </mc:Fallback>
      </mc:AlternateContent>
    </p:spTree>
    <p:extLst>
      <p:ext uri="{BB962C8B-B14F-4D97-AF65-F5344CB8AC3E}">
        <p14:creationId xmlns:p14="http://schemas.microsoft.com/office/powerpoint/2010/main" val="1249256994"/>
      </p:ext>
    </p:ext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B6634A80-7680-4BE3-9070-1DADF551DE9F}"/>
                  </a:ext>
                </a:extLst>
              </p:cNvPr>
              <p:cNvSpPr txBox="1"/>
              <p:nvPr/>
            </p:nvSpPr>
            <p:spPr>
              <a:xfrm>
                <a:off x="395536" y="84688"/>
                <a:ext cx="7920880" cy="3416320"/>
              </a:xfrm>
              <a:prstGeom prst="rect">
                <a:avLst/>
              </a:prstGeom>
              <a:noFill/>
            </p:spPr>
            <p:txBody>
              <a:bodyPr wrap="square">
                <a:spAutoFit/>
              </a:bodyPr>
              <a:lstStyle/>
              <a:p>
                <a:pPr indent="288290" algn="just"/>
                <a:r>
                  <a:rPr lang="en-US" sz="2000" i="1" dirty="0">
                    <a:effectLst/>
                    <a:latin typeface="Constantia" panose="02030602050306030303" pitchFamily="18" charset="0"/>
                    <a:ea typeface="Times New Roman" panose="02020603050405020304" pitchFamily="18" charset="0"/>
                  </a:rPr>
                  <a:t>2. </a:t>
                </a:r>
                <a:r>
                  <a:rPr lang="en-US" sz="2000" i="1" dirty="0" err="1">
                    <a:effectLst/>
                    <a:latin typeface="Constantia" panose="02030602050306030303" pitchFamily="18" charset="0"/>
                    <a:ea typeface="Times New Roman" panose="02020603050405020304" pitchFamily="18" charset="0"/>
                  </a:rPr>
                  <a:t>Біртекті</a:t>
                </a:r>
                <a:r>
                  <a:rPr lang="en-US" sz="2000" i="1" dirty="0">
                    <a:effectLst/>
                    <a:latin typeface="Constantia" panose="02030602050306030303" pitchFamily="18" charset="0"/>
                    <a:ea typeface="Times New Roman" panose="02020603050405020304" pitchFamily="18" charset="0"/>
                  </a:rPr>
                  <a:t> </a:t>
                </a:r>
                <a:r>
                  <a:rPr lang="en-US" sz="2000" i="1" dirty="0" err="1">
                    <a:effectLst/>
                    <a:latin typeface="Constantia" panose="02030602050306030303" pitchFamily="18" charset="0"/>
                    <a:ea typeface="Times New Roman" panose="02020603050405020304" pitchFamily="18" charset="0"/>
                  </a:rPr>
                  <a:t>жіңішке</a:t>
                </a:r>
                <a:r>
                  <a:rPr lang="en-US" sz="2000" i="1" dirty="0">
                    <a:effectLst/>
                    <a:latin typeface="Constantia" panose="02030602050306030303" pitchFamily="18" charset="0"/>
                    <a:ea typeface="Times New Roman" panose="02020603050405020304" pitchFamily="18" charset="0"/>
                  </a:rPr>
                  <a:t> </a:t>
                </a:r>
                <a:r>
                  <a:rPr lang="en-US" sz="2000" i="1" dirty="0" err="1">
                    <a:effectLst/>
                    <a:latin typeface="Constantia" panose="02030602050306030303" pitchFamily="18" charset="0"/>
                    <a:ea typeface="Times New Roman" panose="02020603050405020304" pitchFamily="18" charset="0"/>
                  </a:rPr>
                  <a:t>дөңгелек</a:t>
                </a:r>
                <a:r>
                  <a:rPr lang="en-US" sz="2000" i="1" dirty="0">
                    <a:effectLst/>
                    <a:latin typeface="Constantia" panose="02030602050306030303" pitchFamily="18" charset="0"/>
                    <a:ea typeface="Times New Roman" panose="02020603050405020304" pitchFamily="18" charset="0"/>
                  </a:rPr>
                  <a:t> </a:t>
                </a:r>
                <a:r>
                  <a:rPr lang="en-US" sz="2000" i="1" dirty="0" err="1">
                    <a:effectLst/>
                    <a:latin typeface="Constantia" panose="02030602050306030303" pitchFamily="18" charset="0"/>
                    <a:ea typeface="Times New Roman" panose="02020603050405020304" pitchFamily="18" charset="0"/>
                  </a:rPr>
                  <a:t>сақина</a:t>
                </a:r>
                <a:r>
                  <a:rPr lang="en-US" sz="2000" i="1" dirty="0">
                    <a:effectLst/>
                    <a:latin typeface="Constantia" panose="02030602050306030303" pitchFamily="18" charset="0"/>
                    <a:ea typeface="Times New Roman" panose="02020603050405020304" pitchFamily="18" charset="0"/>
                  </a:rPr>
                  <a:t>.</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Радиусы</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r>
                      <a:rPr lang="en-US" sz="2000" i="1">
                        <a:effectLst/>
                        <a:latin typeface="Cambria Math" panose="02040503050406030204" pitchFamily="18" charset="0"/>
                        <a:ea typeface="Times New Roman" panose="02020603050405020304" pitchFamily="18" charset="0"/>
                      </a:rPr>
                      <m:t>𝑅</m:t>
                    </m:r>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массасы</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r>
                      <a:rPr lang="en-US" sz="2000" i="1">
                        <a:effectLst/>
                        <a:latin typeface="Cambria Math" panose="02040503050406030204" pitchFamily="18" charset="0"/>
                        <a:ea typeface="Times New Roman" panose="02020603050405020304" pitchFamily="18" charset="0"/>
                      </a:rPr>
                      <m:t>М</m:t>
                    </m:r>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біртекті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сақинаны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қарастырып</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сақинаның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массалар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центрі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арқылы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оның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жазықтығына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перпендикуляр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өтетін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Сz</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өсіне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қатысты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инерция</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моментін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табайық</a:t>
                </a:r>
                <a:r>
                  <a:rPr lang="en-US" sz="2000" dirty="0">
                    <a:effectLst/>
                    <a:latin typeface="Constantia" panose="02030602050306030303" pitchFamily="18" charset="0"/>
                    <a:ea typeface="Times New Roman" panose="02020603050405020304" pitchFamily="18" charset="0"/>
                  </a:rPr>
                  <a:t> (12.3-сурет). </a:t>
                </a:r>
                <a:r>
                  <a:rPr lang="en-US" sz="2000" dirty="0" err="1">
                    <a:effectLst/>
                    <a:latin typeface="Constantia" panose="02030602050306030303" pitchFamily="18" charset="0"/>
                    <a:ea typeface="Times New Roman" panose="02020603050405020304" pitchFamily="18" charset="0"/>
                  </a:rPr>
                  <a:t>Сақинаның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барлық</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нүктелері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Сz</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өсінен</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r>
                          <a:rPr lang="en-US" sz="2000" i="1">
                            <a:effectLst/>
                            <a:latin typeface="Cambria Math" panose="02040503050406030204" pitchFamily="18" charset="0"/>
                            <a:ea typeface="Times New Roman" panose="02020603050405020304" pitchFamily="18" charset="0"/>
                          </a:rPr>
                          <m:t>h</m:t>
                        </m:r>
                      </m:e>
                      <m:sub>
                        <m:r>
                          <a:rPr lang="en-US" sz="2000" i="1">
                            <a:effectLst/>
                            <a:latin typeface="Cambria Math" panose="02040503050406030204" pitchFamily="18" charset="0"/>
                            <a:ea typeface="Times New Roman" panose="02020603050405020304" pitchFamily="18" charset="0"/>
                          </a:rPr>
                          <m:t>𝑘</m:t>
                        </m:r>
                      </m:sub>
                    </m:sSub>
                    <m:r>
                      <a:rPr lang="en-US" sz="2000" i="1">
                        <a:effectLst/>
                        <a:latin typeface="Cambria Math" panose="02040503050406030204" pitchFamily="18" charset="0"/>
                        <a:ea typeface="Times New Roman" panose="02020603050405020304" pitchFamily="18" charset="0"/>
                      </a:rPr>
                      <m:t>=</m:t>
                    </m:r>
                    <m:r>
                      <a:rPr lang="en-US" sz="2000" i="1">
                        <a:effectLst/>
                        <a:latin typeface="Cambria Math" panose="02040503050406030204" pitchFamily="18" charset="0"/>
                        <a:ea typeface="Times New Roman" panose="02020603050405020304" pitchFamily="18" charset="0"/>
                      </a:rPr>
                      <m:t>𝑅</m:t>
                    </m:r>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қашықтықта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жатқандықтан</a:t>
                </a:r>
                <a:r>
                  <a:rPr lang="en-US" sz="2000" dirty="0">
                    <a:effectLst/>
                    <a:latin typeface="Constantia" panose="02030602050306030303" pitchFamily="18" charset="0"/>
                    <a:ea typeface="Times New Roman" panose="02020603050405020304" pitchFamily="18" charset="0"/>
                  </a:rPr>
                  <a:t>, (12.6) </a:t>
                </a:r>
                <a:r>
                  <a:rPr lang="en-US" sz="2000" dirty="0" err="1">
                    <a:effectLst/>
                    <a:latin typeface="Constantia" panose="02030602050306030303" pitchFamily="18" charset="0"/>
                    <a:ea typeface="Times New Roman" panose="02020603050405020304" pitchFamily="18" charset="0"/>
                  </a:rPr>
                  <a:t>өрнегі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бойынша</a:t>
                </a:r>
                <a:r>
                  <a:rPr lang="en-US" sz="2000" dirty="0">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Сонымен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біртекті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жіңішке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дөңгелек</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сақинаның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центрі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арқылы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сақина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жазықтығына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перпендикуляр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өтетін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өске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қатысты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инерция</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моменті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мына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өрнекпен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анықталады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екен</a:t>
                </a:r>
                <a:r>
                  <a:rPr lang="en-US" sz="2000" dirty="0">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indent="288290" algn="just"/>
                <a:r>
                  <a:rPr lang="en-US" sz="1800" dirty="0">
                    <a:effectLst/>
                    <a:latin typeface="Times New Roman" panose="02020603050405020304" pitchFamily="18" charset="0"/>
                    <a:ea typeface="Times New Roman" panose="02020603050405020304" pitchFamily="18" charset="0"/>
                  </a:rPr>
                  <a:t> </a:t>
                </a:r>
                <a:endParaRPr lang="ru-RU" sz="1100" dirty="0">
                  <a:effectLst/>
                  <a:latin typeface="Times New Roman" panose="02020603050405020304" pitchFamily="18" charset="0"/>
                  <a:ea typeface="Times New Roman" panose="02020603050405020304" pitchFamily="18" charset="0"/>
                </a:endParaRPr>
              </a:p>
              <a:p>
                <a:pPr indent="288290" algn="r"/>
                <a14:m>
                  <m:oMath xmlns:m="http://schemas.openxmlformats.org/officeDocument/2006/math">
                    <m:sSub>
                      <m:sSubPr>
                        <m:ctrlPr>
                          <a:rPr lang="ru-RU"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𝐼</m:t>
                        </m:r>
                      </m:e>
                      <m:sub>
                        <m:r>
                          <a:rPr lang="en-US" sz="1800" i="1">
                            <a:effectLst/>
                            <a:latin typeface="Cambria Math" panose="02040503050406030204" pitchFamily="18" charset="0"/>
                            <a:ea typeface="Times New Roman" panose="02020603050405020304" pitchFamily="18" charset="0"/>
                          </a:rPr>
                          <m:t>𝐶𝑧</m:t>
                        </m:r>
                      </m:sub>
                    </m:sSub>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𝑀</m:t>
                    </m:r>
                    <m:sSup>
                      <m:sSupPr>
                        <m:ctrlPr>
                          <a:rPr lang="ru-RU"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𝑅</m:t>
                        </m:r>
                      </m:e>
                      <m:sup>
                        <m:r>
                          <a:rPr lang="en-US" sz="1800" i="1">
                            <a:effectLst/>
                            <a:latin typeface="Cambria Math" panose="02040503050406030204" pitchFamily="18" charset="0"/>
                            <a:ea typeface="Times New Roman" panose="02020603050405020304" pitchFamily="18" charset="0"/>
                          </a:rPr>
                          <m:t>2</m:t>
                        </m:r>
                      </m:sup>
                    </m:sSup>
                  </m:oMath>
                </a14:m>
                <a:r>
                  <a:rPr lang="en-US" sz="1800" dirty="0">
                    <a:effectLst/>
                    <a:latin typeface="Times New Roman" panose="02020603050405020304" pitchFamily="18" charset="0"/>
                    <a:ea typeface="Times New Roman" panose="02020603050405020304" pitchFamily="18" charset="0"/>
                  </a:rPr>
                  <a:t>			(12.13)</a:t>
                </a:r>
                <a:endParaRPr lang="ru-RU" sz="1100" dirty="0">
                  <a:effectLst/>
                  <a:latin typeface="Times New Roman" panose="02020603050405020304" pitchFamily="18" charset="0"/>
                  <a:ea typeface="Times New Roman" panose="02020603050405020304" pitchFamily="18" charset="0"/>
                </a:endParaRPr>
              </a:p>
            </p:txBody>
          </p:sp>
        </mc:Choice>
        <mc:Fallback>
          <p:sp>
            <p:nvSpPr>
              <p:cNvPr id="3" name="TextBox 2">
                <a:extLst>
                  <a:ext uri="{FF2B5EF4-FFF2-40B4-BE49-F238E27FC236}">
                    <a16:creationId xmlns:a16="http://schemas.microsoft.com/office/drawing/2014/main" id="{B6634A80-7680-4BE3-9070-1DADF551DE9F}"/>
                  </a:ext>
                </a:extLst>
              </p:cNvPr>
              <p:cNvSpPr txBox="1">
                <a:spLocks noRot="1" noChangeAspect="1" noMove="1" noResize="1" noEditPoints="1" noAdjustHandles="1" noChangeArrowheads="1" noChangeShapeType="1" noTextEdit="1"/>
              </p:cNvSpPr>
              <p:nvPr/>
            </p:nvSpPr>
            <p:spPr>
              <a:xfrm>
                <a:off x="395536" y="84688"/>
                <a:ext cx="7920880" cy="3416320"/>
              </a:xfrm>
              <a:prstGeom prst="rect">
                <a:avLst/>
              </a:prstGeom>
              <a:blipFill>
                <a:blip r:embed="rId2"/>
                <a:stretch>
                  <a:fillRect l="-847" t="-1429" r="-770" b="-1964"/>
                </a:stretch>
              </a:blipFill>
            </p:spPr>
            <p:txBody>
              <a:bodyPr/>
              <a:lstStyle/>
              <a:p>
                <a:r>
                  <a:rPr lang="ru-RU">
                    <a:noFill/>
                  </a:rPr>
                  <a:t> </a:t>
                </a:r>
              </a:p>
            </p:txBody>
          </p:sp>
        </mc:Fallback>
      </mc:AlternateContent>
      <p:pic>
        <p:nvPicPr>
          <p:cNvPr id="4" name="Рисунок 3">
            <a:extLst>
              <a:ext uri="{FF2B5EF4-FFF2-40B4-BE49-F238E27FC236}">
                <a16:creationId xmlns:a16="http://schemas.microsoft.com/office/drawing/2014/main" id="{AF70E760-3A1A-4956-BAEB-2516344719DE}"/>
              </a:ext>
            </a:extLst>
          </p:cNvPr>
          <p:cNvPicPr/>
          <p:nvPr/>
        </p:nvPicPr>
        <p:blipFill>
          <a:blip r:embed="rId3"/>
          <a:stretch>
            <a:fillRect/>
          </a:stretch>
        </p:blipFill>
        <p:spPr>
          <a:xfrm>
            <a:off x="3347864" y="3501008"/>
            <a:ext cx="2853211" cy="2376264"/>
          </a:xfrm>
          <a:prstGeom prst="rect">
            <a:avLst/>
          </a:prstGeom>
        </p:spPr>
      </p:pic>
      <p:sp>
        <p:nvSpPr>
          <p:cNvPr id="6" name="TextBox 5">
            <a:extLst>
              <a:ext uri="{FF2B5EF4-FFF2-40B4-BE49-F238E27FC236}">
                <a16:creationId xmlns:a16="http://schemas.microsoft.com/office/drawing/2014/main" id="{5FE56178-6B8B-4B8D-AC27-A5F358D76DC1}"/>
              </a:ext>
            </a:extLst>
          </p:cNvPr>
          <p:cNvSpPr txBox="1"/>
          <p:nvPr/>
        </p:nvSpPr>
        <p:spPr>
          <a:xfrm>
            <a:off x="4427984" y="6127956"/>
            <a:ext cx="4572000" cy="369332"/>
          </a:xfrm>
          <a:prstGeom prst="rect">
            <a:avLst/>
          </a:prstGeom>
          <a:noFill/>
        </p:spPr>
        <p:txBody>
          <a:bodyPr wrap="square">
            <a:spAutoFit/>
          </a:bodyPr>
          <a:lstStyle/>
          <a:p>
            <a:r>
              <a:rPr lang="en-US" sz="1800" dirty="0">
                <a:effectLst/>
                <a:latin typeface="Times New Roman" panose="02020603050405020304" pitchFamily="18" charset="0"/>
                <a:ea typeface="Times New Roman" panose="02020603050405020304" pitchFamily="18" charset="0"/>
              </a:rPr>
              <a:t>12.3-сурет</a:t>
            </a:r>
            <a:endParaRPr lang="ru-RU" dirty="0"/>
          </a:p>
        </p:txBody>
      </p:sp>
    </p:spTree>
    <p:extLst>
      <p:ext uri="{BB962C8B-B14F-4D97-AF65-F5344CB8AC3E}">
        <p14:creationId xmlns:p14="http://schemas.microsoft.com/office/powerpoint/2010/main" val="1468204241"/>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F0282F62-F37A-4645-8B07-9F7809191F1F}"/>
                  </a:ext>
                </a:extLst>
              </p:cNvPr>
              <p:cNvSpPr txBox="1"/>
              <p:nvPr/>
            </p:nvSpPr>
            <p:spPr>
              <a:xfrm>
                <a:off x="1043608" y="692696"/>
                <a:ext cx="7632848" cy="923330"/>
              </a:xfrm>
              <a:prstGeom prst="rect">
                <a:avLst/>
              </a:prstGeom>
              <a:noFill/>
            </p:spPr>
            <p:txBody>
              <a:bodyPr wrap="square">
                <a:spAutoFit/>
              </a:bodyPr>
              <a:lstStyle/>
              <a:p>
                <a:pPr indent="288290" algn="just"/>
                <a:r>
                  <a:rPr lang="en-US" sz="1800" dirty="0" err="1">
                    <a:effectLst/>
                    <a:latin typeface="Constantia" panose="02030602050306030303" pitchFamily="18" charset="0"/>
                    <a:ea typeface="Times New Roman" panose="02020603050405020304" pitchFamily="18" charset="0"/>
                  </a:rPr>
                  <a:t>Радиусы</a:t>
                </a:r>
                <a:r>
                  <a:rPr lang="en-US" sz="1800" dirty="0">
                    <a:effectLst/>
                    <a:latin typeface="Constantia" panose="02030602050306030303" pitchFamily="18" charset="0"/>
                    <a:ea typeface="Times New Roman" panose="02020603050405020304" pitchFamily="18" charset="0"/>
                  </a:rPr>
                  <a:t>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𝑅</m:t>
                    </m:r>
                  </m:oMath>
                </a14:m>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массасы</a:t>
                </a:r>
                <a:r>
                  <a:rPr lang="en-US" sz="1800" dirty="0">
                    <a:effectLst/>
                    <a:latin typeface="Constantia" panose="02030602050306030303" pitchFamily="18" charset="0"/>
                    <a:ea typeface="Times New Roman" panose="02020603050405020304" pitchFamily="18" charset="0"/>
                  </a:rPr>
                  <a:t> </a:t>
                </a:r>
                <a14:m>
                  <m:oMath xmlns:m="http://schemas.openxmlformats.org/officeDocument/2006/math">
                    <m:r>
                      <a:rPr lang="en-US" sz="1800" i="1">
                        <a:effectLst/>
                        <a:latin typeface="Cambria Math" panose="02040503050406030204" pitchFamily="18" charset="0"/>
                        <a:ea typeface="Times New Roman" panose="02020603050405020304" pitchFamily="18" charset="0"/>
                      </a:rPr>
                      <m:t>М</m:t>
                    </m:r>
                  </m:oMath>
                </a14:m>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біртекті</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тұтас</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цилиндрдің</a:t>
                </a:r>
                <a:r>
                  <a:rPr lang="en-US" sz="1800" dirty="0">
                    <a:effectLst/>
                    <a:latin typeface="Constantia" panose="02030602050306030303" pitchFamily="18" charset="0"/>
                    <a:ea typeface="Times New Roman" panose="02020603050405020304" pitchFamily="18" charset="0"/>
                  </a:rPr>
                  <a:t> </a:t>
                </a:r>
                <a14:m>
                  <m:oMath xmlns:m="http://schemas.openxmlformats.org/officeDocument/2006/math">
                    <m:r>
                      <a:rPr lang="en-US" sz="1800" i="1">
                        <a:effectLst/>
                        <a:latin typeface="Cambria Math" panose="02040503050406030204" pitchFamily="18" charset="0"/>
                        <a:ea typeface="Times New Roman" panose="02020603050405020304" pitchFamily="18" charset="0"/>
                      </a:rPr>
                      <m:t>С</m:t>
                    </m:r>
                    <m:r>
                      <a:rPr lang="en-US" sz="1800" i="1">
                        <a:effectLst/>
                        <a:latin typeface="Cambria Math" panose="02040503050406030204" pitchFamily="18" charset="0"/>
                        <a:ea typeface="Times New Roman" panose="02020603050405020304" pitchFamily="18" charset="0"/>
                      </a:rPr>
                      <m:t>𝑧</m:t>
                    </m:r>
                  </m:oMath>
                </a14:m>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симметрия</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өсіне</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қатысты</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инерция</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моменті</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де</a:t>
                </a:r>
                <a:r>
                  <a:rPr lang="en-US" sz="1800" dirty="0">
                    <a:effectLst/>
                    <a:latin typeface="Constantia" panose="02030602050306030303" pitchFamily="18" charset="0"/>
                    <a:ea typeface="Times New Roman" panose="02020603050405020304" pitchFamily="18" charset="0"/>
                  </a:rPr>
                  <a:t> (12.14) </a:t>
                </a:r>
                <a:r>
                  <a:rPr lang="en-US" sz="1800" dirty="0" err="1">
                    <a:effectLst/>
                    <a:latin typeface="Constantia" panose="02030602050306030303" pitchFamily="18" charset="0"/>
                    <a:ea typeface="Times New Roman" panose="02020603050405020304" pitchFamily="18" charset="0"/>
                  </a:rPr>
                  <a:t>өрнекпен</a:t>
                </a:r>
                <a:r>
                  <a:rPr lang="en-US" sz="1800" dirty="0">
                    <a:effectLst/>
                    <a:latin typeface="Constantia" panose="02030602050306030303" pitchFamily="18" charset="0"/>
                    <a:ea typeface="Times New Roman" panose="02020603050405020304" pitchFamily="18" charset="0"/>
                  </a:rPr>
                  <a:t> </a:t>
                </a:r>
                <a:r>
                  <a:rPr lang="en-US" sz="1800" dirty="0" err="1">
                    <a:effectLst/>
                    <a:latin typeface="Constantia" panose="02030602050306030303" pitchFamily="18" charset="0"/>
                    <a:ea typeface="Times New Roman" panose="02020603050405020304" pitchFamily="18" charset="0"/>
                  </a:rPr>
                  <a:t>анықталады</a:t>
                </a:r>
                <a:r>
                  <a:rPr lang="en-US" sz="1800" dirty="0">
                    <a:effectLst/>
                    <a:latin typeface="Constantia" panose="02030602050306030303" pitchFamily="18" charset="0"/>
                    <a:ea typeface="Times New Roman" panose="02020603050405020304" pitchFamily="18" charset="0"/>
                  </a:rPr>
                  <a:t> (12.5-сурет).</a:t>
                </a:r>
                <a:endParaRPr lang="ru-RU" sz="1100" dirty="0">
                  <a:effectLst/>
                  <a:latin typeface="Constantia" panose="02030602050306030303" pitchFamily="18" charset="0"/>
                  <a:ea typeface="Times New Roman" panose="02020603050405020304" pitchFamily="18" charset="0"/>
                </a:endParaRPr>
              </a:p>
            </p:txBody>
          </p:sp>
        </mc:Choice>
        <mc:Fallback>
          <p:sp>
            <p:nvSpPr>
              <p:cNvPr id="3" name="TextBox 2">
                <a:extLst>
                  <a:ext uri="{FF2B5EF4-FFF2-40B4-BE49-F238E27FC236}">
                    <a16:creationId xmlns:a16="http://schemas.microsoft.com/office/drawing/2014/main" id="{F0282F62-F37A-4645-8B07-9F7809191F1F}"/>
                  </a:ext>
                </a:extLst>
              </p:cNvPr>
              <p:cNvSpPr txBox="1">
                <a:spLocks noRot="1" noChangeAspect="1" noMove="1" noResize="1" noEditPoints="1" noAdjustHandles="1" noChangeArrowheads="1" noChangeShapeType="1" noTextEdit="1"/>
              </p:cNvSpPr>
              <p:nvPr/>
            </p:nvSpPr>
            <p:spPr>
              <a:xfrm>
                <a:off x="1043608" y="692696"/>
                <a:ext cx="7632848" cy="923330"/>
              </a:xfrm>
              <a:prstGeom prst="rect">
                <a:avLst/>
              </a:prstGeom>
              <a:blipFill>
                <a:blip r:embed="rId2"/>
                <a:stretch>
                  <a:fillRect l="-639" t="-5298" r="-719" b="-9934"/>
                </a:stretch>
              </a:blipFill>
            </p:spPr>
            <p:txBody>
              <a:bodyPr/>
              <a:lstStyle/>
              <a:p>
                <a:r>
                  <a:rPr lang="ru-RU">
                    <a:noFill/>
                  </a:rPr>
                  <a:t> </a:t>
                </a:r>
              </a:p>
            </p:txBody>
          </p:sp>
        </mc:Fallback>
      </mc:AlternateContent>
      <p:pic>
        <p:nvPicPr>
          <p:cNvPr id="4" name="Рисунок 3">
            <a:extLst>
              <a:ext uri="{FF2B5EF4-FFF2-40B4-BE49-F238E27FC236}">
                <a16:creationId xmlns:a16="http://schemas.microsoft.com/office/drawing/2014/main" id="{A2C4225D-CC81-4D37-857B-50A1BB63EE1E}"/>
              </a:ext>
            </a:extLst>
          </p:cNvPr>
          <p:cNvPicPr/>
          <p:nvPr/>
        </p:nvPicPr>
        <p:blipFill>
          <a:blip r:embed="rId3"/>
          <a:stretch>
            <a:fillRect/>
          </a:stretch>
        </p:blipFill>
        <p:spPr>
          <a:xfrm>
            <a:off x="3635896" y="1484784"/>
            <a:ext cx="2205345" cy="2389038"/>
          </a:xfrm>
          <a:prstGeom prst="rect">
            <a:avLst/>
          </a:prstGeom>
        </p:spPr>
      </p:pic>
      <mc:AlternateContent xmlns:mc="http://schemas.openxmlformats.org/markup-compatibility/2006">
        <mc:Choice xmlns:a14="http://schemas.microsoft.com/office/drawing/2010/main" Requires="a14">
          <p:sp>
            <p:nvSpPr>
              <p:cNvPr id="6" name="TextBox 5">
                <a:extLst>
                  <a:ext uri="{FF2B5EF4-FFF2-40B4-BE49-F238E27FC236}">
                    <a16:creationId xmlns:a16="http://schemas.microsoft.com/office/drawing/2014/main" id="{CFF5DA2B-0639-4A3C-99C9-1166EF719D61}"/>
                  </a:ext>
                </a:extLst>
              </p:cNvPr>
              <p:cNvSpPr txBox="1"/>
              <p:nvPr/>
            </p:nvSpPr>
            <p:spPr>
              <a:xfrm>
                <a:off x="2574032" y="5371192"/>
                <a:ext cx="4572000" cy="761875"/>
              </a:xfrm>
              <a:prstGeom prst="rect">
                <a:avLst/>
              </a:prstGeom>
              <a:noFill/>
            </p:spPr>
            <p:txBody>
              <a:bodyPr wrap="square">
                <a:spAutoFit/>
              </a:bodyPr>
              <a:lstStyle/>
              <a:p>
                <a:pPr indent="288290" algn="r"/>
                <a14:m>
                  <m:oMath xmlns:m="http://schemas.openxmlformats.org/officeDocument/2006/math">
                    <m:sSub>
                      <m:sSubPr>
                        <m:ctrlPr>
                          <a:rPr lang="ru-RU" sz="2800" i="1" smtClean="0">
                            <a:effectLst/>
                            <a:latin typeface="Cambria Math" panose="02040503050406030204" pitchFamily="18" charset="0"/>
                            <a:ea typeface="Times New Roman" panose="02020603050405020304" pitchFamily="18" charset="0"/>
                          </a:rPr>
                        </m:ctrlPr>
                      </m:sSubPr>
                      <m:e>
                        <m:r>
                          <a:rPr lang="en-US" sz="2800" i="1">
                            <a:effectLst/>
                            <a:latin typeface="Cambria Math" panose="02040503050406030204" pitchFamily="18" charset="0"/>
                            <a:ea typeface="Times New Roman" panose="02020603050405020304" pitchFamily="18" charset="0"/>
                          </a:rPr>
                          <m:t>𝐼</m:t>
                        </m:r>
                      </m:e>
                      <m:sub>
                        <m:r>
                          <a:rPr lang="en-US" sz="2800" i="1">
                            <a:effectLst/>
                            <a:latin typeface="Cambria Math" panose="02040503050406030204" pitchFamily="18" charset="0"/>
                            <a:ea typeface="Times New Roman" panose="02020603050405020304" pitchFamily="18" charset="0"/>
                          </a:rPr>
                          <m:t>𝐶𝑧</m:t>
                        </m:r>
                      </m:sub>
                    </m:sSub>
                    <m:r>
                      <a:rPr lang="en-US" sz="2800" i="1">
                        <a:effectLst/>
                        <a:latin typeface="Cambria Math" panose="02040503050406030204" pitchFamily="18" charset="0"/>
                        <a:ea typeface="Times New Roman" panose="02020603050405020304" pitchFamily="18" charset="0"/>
                      </a:rPr>
                      <m:t>=</m:t>
                    </m:r>
                    <m:f>
                      <m:fPr>
                        <m:ctrlPr>
                          <a:rPr lang="ru-RU" sz="2800" i="1">
                            <a:effectLst/>
                            <a:latin typeface="Cambria Math" panose="02040503050406030204" pitchFamily="18" charset="0"/>
                            <a:ea typeface="Times New Roman" panose="02020603050405020304" pitchFamily="18" charset="0"/>
                          </a:rPr>
                        </m:ctrlPr>
                      </m:fPr>
                      <m:num>
                        <m:r>
                          <a:rPr lang="en-US" sz="2800" i="1">
                            <a:effectLst/>
                            <a:latin typeface="Cambria Math" panose="02040503050406030204" pitchFamily="18" charset="0"/>
                            <a:ea typeface="Times New Roman" panose="02020603050405020304" pitchFamily="18" charset="0"/>
                          </a:rPr>
                          <m:t>𝑀</m:t>
                        </m:r>
                        <m:sSup>
                          <m:sSupPr>
                            <m:ctrlPr>
                              <a:rPr lang="ru-RU" sz="2800" i="1">
                                <a:effectLst/>
                                <a:latin typeface="Cambria Math" panose="02040503050406030204" pitchFamily="18" charset="0"/>
                                <a:ea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rPr>
                              <m:t>𝑅</m:t>
                            </m:r>
                          </m:e>
                          <m:sup>
                            <m:r>
                              <a:rPr lang="en-US" sz="2800" i="1">
                                <a:effectLst/>
                                <a:latin typeface="Cambria Math" panose="02040503050406030204" pitchFamily="18" charset="0"/>
                                <a:ea typeface="Times New Roman" panose="02020603050405020304" pitchFamily="18" charset="0"/>
                              </a:rPr>
                              <m:t>2</m:t>
                            </m:r>
                          </m:sup>
                        </m:sSup>
                      </m:num>
                      <m:den>
                        <m:r>
                          <a:rPr lang="en-US" sz="2800" i="1">
                            <a:effectLst/>
                            <a:latin typeface="Cambria Math" panose="02040503050406030204" pitchFamily="18" charset="0"/>
                            <a:ea typeface="Times New Roman" panose="02020603050405020304" pitchFamily="18" charset="0"/>
                          </a:rPr>
                          <m:t>2</m:t>
                        </m:r>
                      </m:den>
                    </m:f>
                  </m:oMath>
                </a14:m>
                <a:r>
                  <a:rPr lang="en-US" sz="2800" dirty="0">
                    <a:effectLst/>
                    <a:latin typeface="Constantia" panose="02030602050306030303" pitchFamily="18" charset="0"/>
                    <a:ea typeface="Times New Roman" panose="02020603050405020304" pitchFamily="18" charset="0"/>
                  </a:rPr>
                  <a:t>		(12.14)</a:t>
                </a:r>
                <a:endParaRPr lang="ru-RU" sz="2800" dirty="0">
                  <a:effectLst/>
                  <a:latin typeface="Constantia" panose="02030602050306030303" pitchFamily="18" charset="0"/>
                  <a:ea typeface="Times New Roman" panose="02020603050405020304" pitchFamily="18" charset="0"/>
                </a:endParaRPr>
              </a:p>
            </p:txBody>
          </p:sp>
        </mc:Choice>
        <mc:Fallback>
          <p:sp>
            <p:nvSpPr>
              <p:cNvPr id="6" name="TextBox 5">
                <a:extLst>
                  <a:ext uri="{FF2B5EF4-FFF2-40B4-BE49-F238E27FC236}">
                    <a16:creationId xmlns:a16="http://schemas.microsoft.com/office/drawing/2014/main" id="{CFF5DA2B-0639-4A3C-99C9-1166EF719D61}"/>
                  </a:ext>
                </a:extLst>
              </p:cNvPr>
              <p:cNvSpPr txBox="1">
                <a:spLocks noRot="1" noChangeAspect="1" noMove="1" noResize="1" noEditPoints="1" noAdjustHandles="1" noChangeArrowheads="1" noChangeShapeType="1" noTextEdit="1"/>
              </p:cNvSpPr>
              <p:nvPr/>
            </p:nvSpPr>
            <p:spPr>
              <a:xfrm>
                <a:off x="2574032" y="5371192"/>
                <a:ext cx="4572000" cy="761875"/>
              </a:xfrm>
              <a:prstGeom prst="rect">
                <a:avLst/>
              </a:prstGeom>
              <a:blipFill>
                <a:blip r:embed="rId4"/>
                <a:stretch>
                  <a:fillRect r="-2800" b="-10400"/>
                </a:stretch>
              </a:blipFill>
            </p:spPr>
            <p:txBody>
              <a:bodyPr/>
              <a:lstStyle/>
              <a:p>
                <a:r>
                  <a:rPr lang="ru-RU">
                    <a:noFill/>
                  </a:rPr>
                  <a:t> </a:t>
                </a:r>
              </a:p>
            </p:txBody>
          </p:sp>
        </mc:Fallback>
      </mc:AlternateContent>
      <p:sp>
        <p:nvSpPr>
          <p:cNvPr id="9" name="TextBox 8">
            <a:extLst>
              <a:ext uri="{FF2B5EF4-FFF2-40B4-BE49-F238E27FC236}">
                <a16:creationId xmlns:a16="http://schemas.microsoft.com/office/drawing/2014/main" id="{25F29C83-BC16-47C8-AFA5-2E6F86B4AD46}"/>
              </a:ext>
            </a:extLst>
          </p:cNvPr>
          <p:cNvSpPr txBox="1"/>
          <p:nvPr/>
        </p:nvSpPr>
        <p:spPr>
          <a:xfrm>
            <a:off x="4119386" y="4149080"/>
            <a:ext cx="4572000" cy="369332"/>
          </a:xfrm>
          <a:prstGeom prst="rect">
            <a:avLst/>
          </a:prstGeom>
          <a:noFill/>
        </p:spPr>
        <p:txBody>
          <a:bodyPr wrap="square">
            <a:spAutoFit/>
          </a:bodyPr>
          <a:lstStyle/>
          <a:p>
            <a:r>
              <a:rPr lang="en-US" sz="1800" dirty="0">
                <a:effectLst/>
                <a:latin typeface="Constantia" panose="02030602050306030303" pitchFamily="18" charset="0"/>
                <a:ea typeface="Times New Roman" panose="02020603050405020304" pitchFamily="18" charset="0"/>
              </a:rPr>
              <a:t>12.5-сурет)</a:t>
            </a:r>
            <a:endParaRPr lang="ru-RU" dirty="0"/>
          </a:p>
        </p:txBody>
      </p:sp>
    </p:spTree>
    <p:extLst>
      <p:ext uri="{BB962C8B-B14F-4D97-AF65-F5344CB8AC3E}">
        <p14:creationId xmlns:p14="http://schemas.microsoft.com/office/powerpoint/2010/main" val="138266474"/>
      </p:ext>
    </p:ext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TextBox 3">
                <a:extLst>
                  <a:ext uri="{FF2B5EF4-FFF2-40B4-BE49-F238E27FC236}">
                    <a16:creationId xmlns:a16="http://schemas.microsoft.com/office/drawing/2014/main" id="{EBFA1F85-50E3-4FDA-A0A9-5CEDE5B2AE9D}"/>
                  </a:ext>
                </a:extLst>
              </p:cNvPr>
              <p:cNvSpPr txBox="1"/>
              <p:nvPr/>
            </p:nvSpPr>
            <p:spPr>
              <a:xfrm>
                <a:off x="323528" y="260648"/>
                <a:ext cx="8496944" cy="6420155"/>
              </a:xfrm>
              <a:prstGeom prst="rect">
                <a:avLst/>
              </a:prstGeom>
              <a:noFill/>
            </p:spPr>
            <p:txBody>
              <a:bodyPr wrap="square">
                <a:spAutoFit/>
              </a:bodyPr>
              <a:lstStyle/>
              <a:p>
                <a:pPr indent="288290" algn="just"/>
                <a:r>
                  <a:rPr lang="en-US" sz="2000" i="1" dirty="0">
                    <a:effectLst/>
                    <a:latin typeface="Constantia" panose="02030602050306030303" pitchFamily="18" charset="0"/>
                    <a:ea typeface="Times New Roman" panose="02020603050405020304" pitchFamily="18" charset="0"/>
                  </a:rPr>
                  <a:t>4. </a:t>
                </a:r>
                <a:r>
                  <a:rPr lang="en-US" sz="2000" i="1" dirty="0" err="1">
                    <a:effectLst/>
                    <a:latin typeface="Constantia" panose="02030602050306030303" pitchFamily="18" charset="0"/>
                    <a:ea typeface="Times New Roman" panose="02020603050405020304" pitchFamily="18" charset="0"/>
                  </a:rPr>
                  <a:t>Біртекті</a:t>
                </a:r>
                <a:r>
                  <a:rPr lang="en-US" sz="2000" i="1" dirty="0">
                    <a:effectLst/>
                    <a:latin typeface="Constantia" panose="02030602050306030303" pitchFamily="18" charset="0"/>
                    <a:ea typeface="Times New Roman" panose="02020603050405020304" pitchFamily="18" charset="0"/>
                  </a:rPr>
                  <a:t> </a:t>
                </a:r>
                <a:r>
                  <a:rPr lang="en-US" sz="2000" i="1" dirty="0" err="1">
                    <a:effectLst/>
                    <a:latin typeface="Constantia" panose="02030602050306030303" pitchFamily="18" charset="0"/>
                    <a:ea typeface="Times New Roman" panose="02020603050405020304" pitchFamily="18" charset="0"/>
                  </a:rPr>
                  <a:t>тікбұрышты</a:t>
                </a:r>
                <a:r>
                  <a:rPr lang="en-US" sz="2000" i="1" dirty="0">
                    <a:effectLst/>
                    <a:latin typeface="Constantia" panose="02030602050306030303" pitchFamily="18" charset="0"/>
                    <a:ea typeface="Times New Roman" panose="02020603050405020304" pitchFamily="18" charset="0"/>
                  </a:rPr>
                  <a:t> </a:t>
                </a:r>
                <a:r>
                  <a:rPr lang="en-US" sz="2000" i="1" dirty="0" err="1">
                    <a:effectLst/>
                    <a:latin typeface="Constantia" panose="02030602050306030303" pitchFamily="18" charset="0"/>
                    <a:ea typeface="Times New Roman" panose="02020603050405020304" pitchFamily="18" charset="0"/>
                  </a:rPr>
                  <a:t>пластина</a:t>
                </a:r>
                <a:r>
                  <a:rPr lang="en-US" sz="2000" i="1" dirty="0">
                    <a:effectLst/>
                    <a:latin typeface="Constantia" panose="02030602050306030303" pitchFamily="18" charset="0"/>
                    <a:ea typeface="Times New Roman" panose="02020603050405020304" pitchFamily="18" charset="0"/>
                  </a:rPr>
                  <a:t>, </a:t>
                </a:r>
                <a:r>
                  <a:rPr lang="en-US" sz="2000" i="1" dirty="0" err="1">
                    <a:effectLst/>
                    <a:latin typeface="Constantia" panose="02030602050306030303" pitchFamily="18" charset="0"/>
                    <a:ea typeface="Times New Roman" panose="02020603050405020304" pitchFamily="18" charset="0"/>
                  </a:rPr>
                  <a:t>конус</a:t>
                </a:r>
                <a:r>
                  <a:rPr lang="en-US" sz="2000" i="1" dirty="0">
                    <a:effectLst/>
                    <a:latin typeface="Constantia" panose="02030602050306030303" pitchFamily="18" charset="0"/>
                    <a:ea typeface="Times New Roman" panose="02020603050405020304" pitchFamily="18" charset="0"/>
                  </a:rPr>
                  <a:t>, </a:t>
                </a:r>
                <a:r>
                  <a:rPr lang="en-US" sz="2000" i="1" dirty="0" err="1">
                    <a:effectLst/>
                    <a:latin typeface="Constantia" panose="02030602050306030303" pitchFamily="18" charset="0"/>
                    <a:ea typeface="Times New Roman" panose="02020603050405020304" pitchFamily="18" charset="0"/>
                  </a:rPr>
                  <a:t>шар</a:t>
                </a:r>
                <a:r>
                  <a:rPr lang="en-US" sz="2000" i="1" dirty="0">
                    <a:effectLst/>
                    <a:latin typeface="Constantia" panose="02030602050306030303" pitchFamily="18" charset="0"/>
                    <a:ea typeface="Times New Roman" panose="02020603050405020304" pitchFamily="18" charset="0"/>
                  </a:rPr>
                  <a:t>.</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Енді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кейбір</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денелердің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инерция</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моменттерін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анықтайтын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өрнектерді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дәлелдеусіз</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келтіреміз</a:t>
                </a:r>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а) </a:t>
                </a:r>
                <a:r>
                  <a:rPr lang="en-US" sz="2000" dirty="0" err="1">
                    <a:effectLst/>
                    <a:latin typeface="Constantia" panose="02030602050306030303" pitchFamily="18" charset="0"/>
                    <a:ea typeface="Times New Roman" panose="02020603050405020304" pitchFamily="18" charset="0"/>
                  </a:rPr>
                  <a:t>массасы</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r>
                      <a:rPr lang="en-US" sz="2000" i="1">
                        <a:effectLst/>
                        <a:latin typeface="Cambria Math" panose="02040503050406030204" pitchFamily="18" charset="0"/>
                        <a:ea typeface="Times New Roman" panose="02020603050405020304" pitchFamily="18" charset="0"/>
                      </a:rPr>
                      <m:t>М</m:t>
                    </m:r>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ал</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қабырғалары</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r>
                      <a:rPr lang="en-US" sz="2000" i="1">
                        <a:effectLst/>
                        <a:latin typeface="Cambria Math" panose="02040503050406030204" pitchFamily="18" charset="0"/>
                        <a:ea typeface="Times New Roman" panose="02020603050405020304" pitchFamily="18" charset="0"/>
                      </a:rPr>
                      <m:t>𝐴𝐵</m:t>
                    </m:r>
                    <m:r>
                      <a:rPr lang="en-US" sz="2000" i="1">
                        <a:effectLst/>
                        <a:latin typeface="Cambria Math" panose="02040503050406030204" pitchFamily="18" charset="0"/>
                        <a:ea typeface="Times New Roman" panose="02020603050405020304" pitchFamily="18" charset="0"/>
                      </a:rPr>
                      <m:t>=</m:t>
                    </m:r>
                    <m:r>
                      <a:rPr lang="en-US" sz="2000" i="1">
                        <a:effectLst/>
                        <a:latin typeface="Cambria Math" panose="02040503050406030204" pitchFamily="18" charset="0"/>
                        <a:ea typeface="Times New Roman" panose="02020603050405020304" pitchFamily="18" charset="0"/>
                      </a:rPr>
                      <m:t>𝑎</m:t>
                    </m:r>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және</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r>
                      <a:rPr lang="en-US" sz="2000" i="1">
                        <a:effectLst/>
                        <a:latin typeface="Cambria Math" panose="02040503050406030204" pitchFamily="18" charset="0"/>
                        <a:ea typeface="Times New Roman" panose="02020603050405020304" pitchFamily="18" charset="0"/>
                      </a:rPr>
                      <m:t>𝐵𝐷</m:t>
                    </m:r>
                    <m:r>
                      <a:rPr lang="en-US" sz="2000" i="1">
                        <a:effectLst/>
                        <a:latin typeface="Cambria Math" panose="02040503050406030204" pitchFamily="18" charset="0"/>
                        <a:ea typeface="Times New Roman" panose="02020603050405020304" pitchFamily="18" charset="0"/>
                      </a:rPr>
                      <m:t>=</m:t>
                    </m:r>
                    <m:r>
                      <a:rPr lang="en-US" sz="2000" i="1">
                        <a:effectLst/>
                        <a:latin typeface="Cambria Math" panose="02040503050406030204" pitchFamily="18" charset="0"/>
                        <a:ea typeface="Times New Roman" panose="02020603050405020304" pitchFamily="18" charset="0"/>
                      </a:rPr>
                      <m:t>𝑏</m:t>
                    </m:r>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тікбұрышты</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біртекті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пластина</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r>
                      <a:rPr lang="en-US" sz="2000" i="1">
                        <a:effectLst/>
                        <a:latin typeface="Cambria Math" panose="02040503050406030204" pitchFamily="18" charset="0"/>
                        <a:ea typeface="Times New Roman" panose="02020603050405020304" pitchFamily="18" charset="0"/>
                      </a:rPr>
                      <m:t>х өсі АВ, ал у өсі </m:t>
                    </m:r>
                    <m:r>
                      <a:rPr lang="en-US" sz="2000" i="1">
                        <a:effectLst/>
                        <a:latin typeface="Cambria Math" panose="02040503050406030204" pitchFamily="18" charset="0"/>
                        <a:ea typeface="Times New Roman" panose="02020603050405020304" pitchFamily="18" charset="0"/>
                      </a:rPr>
                      <m:t>𝐵𝐷</m:t>
                    </m:r>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қабырғасымен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бағытталған</a:t>
                </a:r>
                <a:r>
                  <a:rPr lang="en-US" sz="2000" dirty="0">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r>
                          <a:rPr lang="en-US" sz="2000" i="1">
                            <a:effectLst/>
                            <a:latin typeface="Cambria Math" panose="02040503050406030204" pitchFamily="18" charset="0"/>
                            <a:ea typeface="Times New Roman" panose="02020603050405020304" pitchFamily="18" charset="0"/>
                          </a:rPr>
                          <m:t>𝐼</m:t>
                        </m:r>
                      </m:e>
                      <m:sub>
                        <m:r>
                          <a:rPr lang="en-US" sz="2000" i="1">
                            <a:effectLst/>
                            <a:latin typeface="Cambria Math" panose="02040503050406030204" pitchFamily="18" charset="0"/>
                            <a:ea typeface="Times New Roman" panose="02020603050405020304" pitchFamily="18" charset="0"/>
                          </a:rPr>
                          <m:t>𝑥</m:t>
                        </m:r>
                      </m:sub>
                    </m:sSub>
                    <m:r>
                      <a:rPr lang="en-US" sz="2000" i="1">
                        <a:effectLst/>
                        <a:latin typeface="Cambria Math" panose="02040503050406030204" pitchFamily="18" charset="0"/>
                        <a:ea typeface="Times New Roman" panose="02020603050405020304" pitchFamily="18" charset="0"/>
                      </a:rPr>
                      <m:t>=</m:t>
                    </m:r>
                    <m:f>
                      <m:fPr>
                        <m:ctrlPr>
                          <a:rPr lang="ru-RU" sz="2000" i="1">
                            <a:effectLst/>
                            <a:latin typeface="Cambria Math" panose="02040503050406030204" pitchFamily="18" charset="0"/>
                            <a:ea typeface="Times New Roman" panose="02020603050405020304" pitchFamily="18" charset="0"/>
                          </a:rPr>
                        </m:ctrlPr>
                      </m:fPr>
                      <m:num>
                        <m:r>
                          <a:rPr lang="en-US" sz="2000" i="1">
                            <a:effectLst/>
                            <a:latin typeface="Cambria Math" panose="02040503050406030204" pitchFamily="18" charset="0"/>
                            <a:ea typeface="Times New Roman" panose="02020603050405020304" pitchFamily="18" charset="0"/>
                          </a:rPr>
                          <m:t>𝑀</m:t>
                        </m:r>
                        <m:sSup>
                          <m:sSupPr>
                            <m:ctrlPr>
                              <a:rPr lang="ru-RU" sz="2000" i="1">
                                <a:effectLst/>
                                <a:latin typeface="Cambria Math" panose="02040503050406030204" pitchFamily="18" charset="0"/>
                                <a:ea typeface="Times New Roman" panose="02020603050405020304" pitchFamily="18" charset="0"/>
                              </a:rPr>
                            </m:ctrlPr>
                          </m:sSupPr>
                          <m:e>
                            <m:r>
                              <a:rPr lang="en-US" sz="2000" i="1">
                                <a:effectLst/>
                                <a:latin typeface="Cambria Math" panose="02040503050406030204" pitchFamily="18" charset="0"/>
                                <a:ea typeface="Times New Roman" panose="02020603050405020304" pitchFamily="18" charset="0"/>
                              </a:rPr>
                              <m:t>𝑏</m:t>
                            </m:r>
                          </m:e>
                          <m:sup>
                            <m:r>
                              <a:rPr lang="en-US" sz="2000" i="1">
                                <a:effectLst/>
                                <a:latin typeface="Cambria Math" panose="02040503050406030204" pitchFamily="18" charset="0"/>
                                <a:ea typeface="Times New Roman" panose="02020603050405020304" pitchFamily="18" charset="0"/>
                              </a:rPr>
                              <m:t>2</m:t>
                            </m:r>
                          </m:sup>
                        </m:sSup>
                      </m:num>
                      <m:den>
                        <m:r>
                          <a:rPr lang="en-US" sz="2000" i="1">
                            <a:effectLst/>
                            <a:latin typeface="Cambria Math" panose="02040503050406030204" pitchFamily="18" charset="0"/>
                            <a:ea typeface="Times New Roman" panose="02020603050405020304" pitchFamily="18" charset="0"/>
                          </a:rPr>
                          <m:t>3</m:t>
                        </m:r>
                      </m:den>
                    </m:f>
                    <m:r>
                      <a:rPr lang="en-US" sz="2000" i="1">
                        <a:effectLst/>
                        <a:latin typeface="Cambria Math" panose="02040503050406030204" pitchFamily="18" charset="0"/>
                        <a:ea typeface="Times New Roman" panose="02020603050405020304" pitchFamily="18" charset="0"/>
                      </a:rPr>
                      <m:t>,  </m:t>
                    </m:r>
                    <m:sSub>
                      <m:sSubPr>
                        <m:ctrlPr>
                          <a:rPr lang="ru-RU" sz="2000" i="1">
                            <a:effectLst/>
                            <a:latin typeface="Cambria Math" panose="02040503050406030204" pitchFamily="18" charset="0"/>
                            <a:ea typeface="Times New Roman" panose="02020603050405020304" pitchFamily="18" charset="0"/>
                          </a:rPr>
                        </m:ctrlPr>
                      </m:sSubPr>
                      <m:e>
                        <m:r>
                          <a:rPr lang="en-US" sz="2000" i="1">
                            <a:effectLst/>
                            <a:latin typeface="Cambria Math" panose="02040503050406030204" pitchFamily="18" charset="0"/>
                            <a:ea typeface="Times New Roman" panose="02020603050405020304" pitchFamily="18" charset="0"/>
                          </a:rPr>
                          <m:t>𝐼</m:t>
                        </m:r>
                      </m:e>
                      <m:sub>
                        <m:r>
                          <a:rPr lang="en-US" sz="2000" i="1">
                            <a:effectLst/>
                            <a:latin typeface="Cambria Math" panose="02040503050406030204" pitchFamily="18" charset="0"/>
                            <a:ea typeface="Times New Roman" panose="02020603050405020304" pitchFamily="18" charset="0"/>
                          </a:rPr>
                          <m:t>𝑦</m:t>
                        </m:r>
                      </m:sub>
                    </m:sSub>
                    <m:r>
                      <a:rPr lang="en-US" sz="2000" i="1">
                        <a:effectLst/>
                        <a:latin typeface="Cambria Math" panose="02040503050406030204" pitchFamily="18" charset="0"/>
                        <a:ea typeface="Times New Roman" panose="02020603050405020304" pitchFamily="18" charset="0"/>
                      </a:rPr>
                      <m:t>=</m:t>
                    </m:r>
                    <m:f>
                      <m:fPr>
                        <m:ctrlPr>
                          <a:rPr lang="ru-RU" sz="2000" i="1">
                            <a:effectLst/>
                            <a:latin typeface="Cambria Math" panose="02040503050406030204" pitchFamily="18" charset="0"/>
                            <a:ea typeface="Times New Roman" panose="02020603050405020304" pitchFamily="18" charset="0"/>
                          </a:rPr>
                        </m:ctrlPr>
                      </m:fPr>
                      <m:num>
                        <m:r>
                          <a:rPr lang="en-US" sz="2000" i="1">
                            <a:effectLst/>
                            <a:latin typeface="Cambria Math" panose="02040503050406030204" pitchFamily="18" charset="0"/>
                            <a:ea typeface="Times New Roman" panose="02020603050405020304" pitchFamily="18" charset="0"/>
                          </a:rPr>
                          <m:t>𝑀</m:t>
                        </m:r>
                        <m:sSup>
                          <m:sSupPr>
                            <m:ctrlPr>
                              <a:rPr lang="ru-RU" sz="2000" i="1">
                                <a:effectLst/>
                                <a:latin typeface="Cambria Math" panose="02040503050406030204" pitchFamily="18" charset="0"/>
                                <a:ea typeface="Times New Roman" panose="02020603050405020304" pitchFamily="18" charset="0"/>
                              </a:rPr>
                            </m:ctrlPr>
                          </m:sSupPr>
                          <m:e>
                            <m:r>
                              <a:rPr lang="en-US" sz="2000" i="1">
                                <a:effectLst/>
                                <a:latin typeface="Cambria Math" panose="02040503050406030204" pitchFamily="18" charset="0"/>
                                <a:ea typeface="Times New Roman" panose="02020603050405020304" pitchFamily="18" charset="0"/>
                              </a:rPr>
                              <m:t>𝑎</m:t>
                            </m:r>
                          </m:e>
                          <m:sup>
                            <m:r>
                              <a:rPr lang="en-US" sz="2000" i="1">
                                <a:effectLst/>
                                <a:latin typeface="Cambria Math" panose="02040503050406030204" pitchFamily="18" charset="0"/>
                                <a:ea typeface="Times New Roman" panose="02020603050405020304" pitchFamily="18" charset="0"/>
                              </a:rPr>
                              <m:t>2</m:t>
                            </m:r>
                          </m:sup>
                        </m:sSup>
                      </m:num>
                      <m:den>
                        <m:r>
                          <a:rPr lang="en-US" sz="2000" i="1">
                            <a:effectLst/>
                            <a:latin typeface="Cambria Math" panose="02040503050406030204" pitchFamily="18" charset="0"/>
                            <a:ea typeface="Times New Roman" panose="02020603050405020304" pitchFamily="18" charset="0"/>
                          </a:rPr>
                          <m:t>3</m:t>
                        </m:r>
                      </m:den>
                    </m:f>
                  </m:oMath>
                </a14:m>
                <a:r>
                  <a:rPr lang="en-US" sz="2000" dirty="0">
                    <a:effectLst/>
                    <a:latin typeface="Constantia" panose="02030602050306030303" pitchFamily="18" charset="0"/>
                    <a:ea typeface="Times New Roman" panose="02020603050405020304" pitchFamily="18" charset="0"/>
                  </a:rPr>
                  <a:t>		(12.15)</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ә) </a:t>
                </a:r>
                <a:r>
                  <a:rPr lang="en-US" sz="2000" dirty="0" err="1">
                    <a:effectLst/>
                    <a:latin typeface="Constantia" panose="02030602050306030303" pitchFamily="18" charset="0"/>
                    <a:ea typeface="Times New Roman" panose="02020603050405020304" pitchFamily="18" charset="0"/>
                  </a:rPr>
                  <a:t>массасы</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r>
                      <a:rPr lang="en-US" sz="2000" i="1">
                        <a:effectLst/>
                        <a:latin typeface="Cambria Math" panose="02040503050406030204" pitchFamily="18" charset="0"/>
                        <a:ea typeface="Times New Roman" panose="02020603050405020304" pitchFamily="18" charset="0"/>
                      </a:rPr>
                      <m:t>М</m:t>
                    </m:r>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табанының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радиусы</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r>
                      <a:rPr lang="en-US" sz="2000" i="1">
                        <a:effectLst/>
                        <a:latin typeface="Cambria Math" panose="02040503050406030204" pitchFamily="18" charset="0"/>
                        <a:ea typeface="Times New Roman" panose="02020603050405020304" pitchFamily="18" charset="0"/>
                      </a:rPr>
                      <m:t>𝑅</m:t>
                    </m:r>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біртекті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тік</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дөңгелек</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конус</a:t>
                </a:r>
                <a:r>
                  <a:rPr lang="en-US" sz="2000" dirty="0">
                    <a:effectLst/>
                    <a:latin typeface="Constantia" panose="02030602050306030303" pitchFamily="18" charset="0"/>
                    <a:ea typeface="Times New Roman" panose="02020603050405020304" pitchFamily="18" charset="0"/>
                  </a:rPr>
                  <a:t> (</a:t>
                </a:r>
                <a:r>
                  <a:rPr lang="en-US" sz="2000" i="1" dirty="0">
                    <a:effectLst/>
                    <a:latin typeface="Constantia" panose="02030602050306030303" pitchFamily="18" charset="0"/>
                    <a:ea typeface="Times New Roman" panose="02020603050405020304" pitchFamily="18" charset="0"/>
                  </a:rPr>
                  <a:t>z</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өсі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конустың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өсімен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бағытталған</a:t>
                </a:r>
                <a:r>
                  <a:rPr lang="en-US" sz="2000" dirty="0">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r>
                          <a:rPr lang="en-US" sz="2000" i="1">
                            <a:effectLst/>
                            <a:latin typeface="Cambria Math" panose="02040503050406030204" pitchFamily="18" charset="0"/>
                            <a:ea typeface="Times New Roman" panose="02020603050405020304" pitchFamily="18" charset="0"/>
                          </a:rPr>
                          <m:t>𝐼</m:t>
                        </m:r>
                      </m:e>
                      <m:sub>
                        <m:r>
                          <a:rPr lang="en-US" sz="2000" i="1">
                            <a:effectLst/>
                            <a:latin typeface="Cambria Math" panose="02040503050406030204" pitchFamily="18" charset="0"/>
                            <a:ea typeface="Times New Roman" panose="02020603050405020304" pitchFamily="18" charset="0"/>
                          </a:rPr>
                          <m:t>𝑧</m:t>
                        </m:r>
                      </m:sub>
                    </m:sSub>
                    <m:r>
                      <a:rPr lang="en-US" sz="2000" i="1">
                        <a:effectLst/>
                        <a:latin typeface="Cambria Math" panose="02040503050406030204" pitchFamily="18" charset="0"/>
                        <a:ea typeface="Times New Roman" panose="02020603050405020304" pitchFamily="18" charset="0"/>
                      </a:rPr>
                      <m:t>=0.3</m:t>
                    </m:r>
                    <m:r>
                      <a:rPr lang="en-US" sz="2000" i="1">
                        <a:effectLst/>
                        <a:latin typeface="Cambria Math" panose="02040503050406030204" pitchFamily="18" charset="0"/>
                        <a:ea typeface="Times New Roman" panose="02020603050405020304" pitchFamily="18" charset="0"/>
                      </a:rPr>
                      <m:t>𝑀</m:t>
                    </m:r>
                    <m:sSup>
                      <m:sSupPr>
                        <m:ctrlPr>
                          <a:rPr lang="ru-RU" sz="2000" i="1">
                            <a:effectLst/>
                            <a:latin typeface="Cambria Math" panose="02040503050406030204" pitchFamily="18" charset="0"/>
                            <a:ea typeface="Times New Roman" panose="02020603050405020304" pitchFamily="18" charset="0"/>
                          </a:rPr>
                        </m:ctrlPr>
                      </m:sSupPr>
                      <m:e>
                        <m:r>
                          <a:rPr lang="en-US" sz="2000" i="1">
                            <a:effectLst/>
                            <a:latin typeface="Cambria Math" panose="02040503050406030204" pitchFamily="18" charset="0"/>
                            <a:ea typeface="Times New Roman" panose="02020603050405020304" pitchFamily="18" charset="0"/>
                          </a:rPr>
                          <m:t>𝑅</m:t>
                        </m:r>
                      </m:e>
                      <m:sup>
                        <m:r>
                          <a:rPr lang="en-US" sz="2000" i="1">
                            <a:effectLst/>
                            <a:latin typeface="Cambria Math" panose="02040503050406030204" pitchFamily="18" charset="0"/>
                            <a:ea typeface="Times New Roman" panose="02020603050405020304" pitchFamily="18" charset="0"/>
                          </a:rPr>
                          <m:t>2</m:t>
                        </m:r>
                      </m:sup>
                    </m:sSup>
                  </m:oMath>
                </a14:m>
                <a:r>
                  <a:rPr lang="en-US" sz="2000" dirty="0">
                    <a:effectLst/>
                    <a:latin typeface="Constantia" panose="02030602050306030303" pitchFamily="18" charset="0"/>
                    <a:ea typeface="Times New Roman" panose="02020603050405020304" pitchFamily="18" charset="0"/>
                  </a:rPr>
                  <a:t>			(12.16)</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б) </a:t>
                </a:r>
                <a:r>
                  <a:rPr lang="en-US" sz="2000" dirty="0" err="1">
                    <a:effectLst/>
                    <a:latin typeface="Constantia" panose="02030602050306030303" pitchFamily="18" charset="0"/>
                    <a:ea typeface="Times New Roman" panose="02020603050405020304" pitchFamily="18" charset="0"/>
                  </a:rPr>
                  <a:t>массасы</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r>
                      <a:rPr lang="en-US" sz="2000" i="1">
                        <a:effectLst/>
                        <a:latin typeface="Cambria Math" panose="02040503050406030204" pitchFamily="18" charset="0"/>
                        <a:ea typeface="Times New Roman" panose="02020603050405020304" pitchFamily="18" charset="0"/>
                      </a:rPr>
                      <m:t>М</m:t>
                    </m:r>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және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радиусы</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r>
                      <a:rPr lang="en-US" sz="2000" i="1">
                        <a:effectLst/>
                        <a:latin typeface="Cambria Math" panose="02040503050406030204" pitchFamily="18" charset="0"/>
                        <a:ea typeface="Times New Roman" panose="02020603050405020304" pitchFamily="18" charset="0"/>
                      </a:rPr>
                      <m:t>𝑅</m:t>
                    </m:r>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біртекті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шар</a:t>
                </a:r>
                <a:r>
                  <a:rPr lang="en-US" sz="2000" dirty="0">
                    <a:effectLst/>
                    <a:latin typeface="Constantia" panose="02030602050306030303" pitchFamily="18" charset="0"/>
                    <a:ea typeface="Times New Roman" panose="02020603050405020304" pitchFamily="18" charset="0"/>
                  </a:rPr>
                  <a:t> (</a:t>
                </a:r>
                <a14:m>
                  <m:oMath xmlns:m="http://schemas.openxmlformats.org/officeDocument/2006/math">
                    <m:r>
                      <a:rPr lang="en-US" sz="2000" i="1">
                        <a:effectLst/>
                        <a:latin typeface="Cambria Math" panose="02040503050406030204" pitchFamily="18" charset="0"/>
                        <a:ea typeface="Times New Roman" panose="02020603050405020304" pitchFamily="18" charset="0"/>
                      </a:rPr>
                      <m:t>𝑧</m:t>
                    </m:r>
                  </m:oMath>
                </a14:m>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өсі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диаметрмен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бағытталған</a:t>
                </a:r>
                <a:r>
                  <a:rPr lang="en-US" sz="2000" dirty="0">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r>
                          <a:rPr lang="en-US" sz="2000" i="1">
                            <a:effectLst/>
                            <a:latin typeface="Cambria Math" panose="02040503050406030204" pitchFamily="18" charset="0"/>
                            <a:ea typeface="Times New Roman" panose="02020603050405020304" pitchFamily="18" charset="0"/>
                          </a:rPr>
                          <m:t>𝐼</m:t>
                        </m:r>
                      </m:e>
                      <m:sub>
                        <m:r>
                          <a:rPr lang="en-US" sz="2000" i="1">
                            <a:effectLst/>
                            <a:latin typeface="Cambria Math" panose="02040503050406030204" pitchFamily="18" charset="0"/>
                            <a:ea typeface="Times New Roman" panose="02020603050405020304" pitchFamily="18" charset="0"/>
                          </a:rPr>
                          <m:t>𝑧</m:t>
                        </m:r>
                      </m:sub>
                    </m:sSub>
                    <m:r>
                      <a:rPr lang="en-US" sz="2000" i="1">
                        <a:effectLst/>
                        <a:latin typeface="Cambria Math" panose="02040503050406030204" pitchFamily="18" charset="0"/>
                        <a:ea typeface="Times New Roman" panose="02020603050405020304" pitchFamily="18" charset="0"/>
                      </a:rPr>
                      <m:t>=0.4</m:t>
                    </m:r>
                    <m:r>
                      <a:rPr lang="en-US" sz="2000" i="1">
                        <a:effectLst/>
                        <a:latin typeface="Cambria Math" panose="02040503050406030204" pitchFamily="18" charset="0"/>
                        <a:ea typeface="Times New Roman" panose="02020603050405020304" pitchFamily="18" charset="0"/>
                      </a:rPr>
                      <m:t>𝑀</m:t>
                    </m:r>
                    <m:sSup>
                      <m:sSupPr>
                        <m:ctrlPr>
                          <a:rPr lang="ru-RU" sz="2000" i="1">
                            <a:effectLst/>
                            <a:latin typeface="Cambria Math" panose="02040503050406030204" pitchFamily="18" charset="0"/>
                            <a:ea typeface="Times New Roman" panose="02020603050405020304" pitchFamily="18" charset="0"/>
                          </a:rPr>
                        </m:ctrlPr>
                      </m:sSupPr>
                      <m:e>
                        <m:r>
                          <a:rPr lang="en-US" sz="2000" i="1">
                            <a:effectLst/>
                            <a:latin typeface="Cambria Math" panose="02040503050406030204" pitchFamily="18" charset="0"/>
                            <a:ea typeface="Times New Roman" panose="02020603050405020304" pitchFamily="18" charset="0"/>
                          </a:rPr>
                          <m:t>𝑅</m:t>
                        </m:r>
                      </m:e>
                      <m:sup>
                        <m:r>
                          <a:rPr lang="en-US" sz="2000" i="1">
                            <a:effectLst/>
                            <a:latin typeface="Cambria Math" panose="02040503050406030204" pitchFamily="18" charset="0"/>
                            <a:ea typeface="Times New Roman" panose="02020603050405020304" pitchFamily="18" charset="0"/>
                          </a:rPr>
                          <m:t>2</m:t>
                        </m:r>
                      </m:sup>
                    </m:sSup>
                  </m:oMath>
                </a14:m>
                <a:r>
                  <a:rPr lang="en-US" sz="2000" dirty="0">
                    <a:effectLst/>
                    <a:latin typeface="Constantia" panose="02030602050306030303" pitchFamily="18" charset="0"/>
                    <a:ea typeface="Times New Roman" panose="02020603050405020304" pitchFamily="18" charset="0"/>
                  </a:rPr>
                  <a:t>			(12.16)</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err="1">
                    <a:effectLst/>
                    <a:latin typeface="Constantia" panose="02030602050306030303" pitchFamily="18" charset="0"/>
                    <a:ea typeface="Times New Roman" panose="02020603050405020304" pitchFamily="18" charset="0"/>
                  </a:rPr>
                  <a:t>Біртекті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емес</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және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пішіні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күрделі</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денелердің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инерция</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моменттерін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аспаптардың</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көмегімен</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тәжірибелік</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түрде</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анықтауға</a:t>
                </a:r>
                <a:r>
                  <a:rPr lang="en-US" sz="2000" dirty="0">
                    <a:effectLst/>
                    <a:latin typeface="Constantia" panose="02030602050306030303" pitchFamily="18" charset="0"/>
                    <a:ea typeface="Times New Roman" panose="02020603050405020304" pitchFamily="18" charset="0"/>
                  </a:rPr>
                  <a:t> </a:t>
                </a:r>
                <a:r>
                  <a:rPr lang="en-US" sz="2000" dirty="0" err="1">
                    <a:effectLst/>
                    <a:latin typeface="Constantia" panose="02030602050306030303" pitchFamily="18" charset="0"/>
                    <a:ea typeface="Times New Roman" panose="02020603050405020304" pitchFamily="18" charset="0"/>
                  </a:rPr>
                  <a:t>болады</a:t>
                </a:r>
                <a:r>
                  <a:rPr lang="en-US" sz="2000" dirty="0">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p:txBody>
          </p:sp>
        </mc:Choice>
        <mc:Fallback>
          <p:sp>
            <p:nvSpPr>
              <p:cNvPr id="4" name="TextBox 3">
                <a:extLst>
                  <a:ext uri="{FF2B5EF4-FFF2-40B4-BE49-F238E27FC236}">
                    <a16:creationId xmlns:a16="http://schemas.microsoft.com/office/drawing/2014/main" id="{EBFA1F85-50E3-4FDA-A0A9-5CEDE5B2AE9D}"/>
                  </a:ext>
                </a:extLst>
              </p:cNvPr>
              <p:cNvSpPr txBox="1">
                <a:spLocks noRot="1" noChangeAspect="1" noMove="1" noResize="1" noEditPoints="1" noAdjustHandles="1" noChangeArrowheads="1" noChangeShapeType="1" noTextEdit="1"/>
              </p:cNvSpPr>
              <p:nvPr/>
            </p:nvSpPr>
            <p:spPr>
              <a:xfrm>
                <a:off x="323528" y="260648"/>
                <a:ext cx="8496944" cy="6420155"/>
              </a:xfrm>
              <a:prstGeom prst="rect">
                <a:avLst/>
              </a:prstGeom>
              <a:blipFill>
                <a:blip r:embed="rId2"/>
                <a:stretch>
                  <a:fillRect l="-717" t="-760" r="-789" b="-760"/>
                </a:stretch>
              </a:blipFill>
            </p:spPr>
            <p:txBody>
              <a:bodyPr/>
              <a:lstStyle/>
              <a:p>
                <a:r>
                  <a:rPr lang="ru-RU">
                    <a:noFill/>
                  </a:rPr>
                  <a:t> </a:t>
                </a:r>
              </a:p>
            </p:txBody>
          </p:sp>
        </mc:Fallback>
      </mc:AlternateContent>
    </p:spTree>
    <p:extLst>
      <p:ext uri="{BB962C8B-B14F-4D97-AF65-F5344CB8AC3E}">
        <p14:creationId xmlns:p14="http://schemas.microsoft.com/office/powerpoint/2010/main" val="102670998"/>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019229E-AF31-4A80-B2F0-C82BD8D88667}"/>
              </a:ext>
            </a:extLst>
          </p:cNvPr>
          <p:cNvSpPr txBox="1"/>
          <p:nvPr/>
        </p:nvSpPr>
        <p:spPr>
          <a:xfrm>
            <a:off x="1259632" y="1268760"/>
            <a:ext cx="6840760" cy="3785652"/>
          </a:xfrm>
          <a:prstGeom prst="rect">
            <a:avLst/>
          </a:prstGeom>
          <a:noFill/>
        </p:spPr>
        <p:txBody>
          <a:bodyPr wrap="square">
            <a:spAutoFit/>
          </a:bodyPr>
          <a:lstStyle/>
          <a:p>
            <a:pPr algn="ctr">
              <a:buFont typeface="Arial" charset="0"/>
              <a:buNone/>
            </a:pPr>
            <a:r>
              <a:rPr lang="kk-KZ" sz="2400" b="1" i="1" dirty="0">
                <a:latin typeface="Constantia" panose="02030602050306030303" pitchFamily="18" charset="0"/>
                <a:cs typeface="Times New Roman" pitchFamily="18" charset="0"/>
              </a:rPr>
              <a:t>Қорытынды</a:t>
            </a:r>
          </a:p>
          <a:p>
            <a:pPr algn="ctr">
              <a:buFont typeface="Arial" charset="0"/>
              <a:buNone/>
            </a:pPr>
            <a:endParaRPr lang="kk-KZ" sz="2400" dirty="0">
              <a:latin typeface="Constantia" panose="02030602050306030303" pitchFamily="18" charset="0"/>
              <a:cs typeface="Times New Roman" pitchFamily="18" charset="0"/>
            </a:endParaRPr>
          </a:p>
          <a:p>
            <a:pPr algn="just"/>
            <a:r>
              <a:rPr lang="kk-KZ" sz="2400" dirty="0">
                <a:latin typeface="Constantia" panose="02030602050306030303" pitchFamily="18" charset="0"/>
                <a:cs typeface="Times New Roman" pitchFamily="18" charset="0"/>
              </a:rPr>
              <a:t>1. Механикалық жүйе динамикасына кіріспесіне тоқталдық; </a:t>
            </a:r>
            <a:endParaRPr lang="ru-RU" sz="2400" dirty="0">
              <a:latin typeface="Constantia" panose="02030602050306030303" pitchFamily="18" charset="0"/>
              <a:cs typeface="Times New Roman" panose="02020603050405020304" pitchFamily="18" charset="0"/>
            </a:endParaRPr>
          </a:p>
          <a:p>
            <a:pPr algn="just"/>
            <a:r>
              <a:rPr lang="kk-KZ" sz="2400" dirty="0">
                <a:latin typeface="Constantia" panose="02030602050306030303" pitchFamily="18" charset="0"/>
                <a:cs typeface="Times New Roman" panose="02020603050405020304" pitchFamily="18" charset="0"/>
              </a:rPr>
              <a:t>2. Инерция моменттері келтірілді;</a:t>
            </a:r>
            <a:endParaRPr lang="ru-RU" sz="2400" dirty="0">
              <a:latin typeface="Constantia" panose="02030602050306030303" pitchFamily="18" charset="0"/>
              <a:cs typeface="Times New Roman" panose="02020603050405020304" pitchFamily="18" charset="0"/>
            </a:endParaRPr>
          </a:p>
          <a:p>
            <a:pPr algn="just"/>
            <a:r>
              <a:rPr lang="kk-KZ" sz="2400" dirty="0">
                <a:latin typeface="Constantia" panose="02030602050306030303" pitchFamily="18" charset="0"/>
                <a:cs typeface="Times New Roman" panose="02020603050405020304" pitchFamily="18" charset="0"/>
              </a:rPr>
              <a:t>3. Механикалық жүйе. Ішкі және сыртқы күштері қарастырылды;</a:t>
            </a:r>
            <a:endParaRPr lang="ru-RU" sz="2400" dirty="0">
              <a:latin typeface="Constantia" panose="02030602050306030303" pitchFamily="18" charset="0"/>
              <a:cs typeface="Times New Roman" panose="02020603050405020304" pitchFamily="18" charset="0"/>
            </a:endParaRPr>
          </a:p>
          <a:p>
            <a:pPr algn="just"/>
            <a:r>
              <a:rPr lang="kk-KZ" sz="2400" dirty="0">
                <a:latin typeface="Constantia" panose="02030602050306030303" pitchFamily="18" charset="0"/>
                <a:cs typeface="Times New Roman" panose="02020603050405020304" pitchFamily="18" charset="0"/>
              </a:rPr>
              <a:t>4. Жүйенің массасы. Массалар центрі;</a:t>
            </a:r>
            <a:endParaRPr lang="ru-RU" sz="2400" dirty="0">
              <a:latin typeface="Constantia" panose="02030602050306030303" pitchFamily="18" charset="0"/>
              <a:cs typeface="Times New Roman" panose="02020603050405020304" pitchFamily="18" charset="0"/>
            </a:endParaRPr>
          </a:p>
          <a:p>
            <a:pPr algn="just"/>
            <a:r>
              <a:rPr lang="kk-KZ" sz="2400" dirty="0">
                <a:latin typeface="Constantia" panose="02030602050306030303" pitchFamily="18" charset="0"/>
                <a:cs typeface="Times New Roman" panose="02020603050405020304" pitchFamily="18" charset="0"/>
              </a:rPr>
              <a:t>5. Дененің өске қатысты инерция моменті. Инерция радиусы анықталды</a:t>
            </a:r>
            <a:endParaRPr lang="ru-RU"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761841644"/>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4B59033-76C0-40AB-BD3B-CBBD5B223951}"/>
              </a:ext>
            </a:extLst>
          </p:cNvPr>
          <p:cNvSpPr txBox="1"/>
          <p:nvPr/>
        </p:nvSpPr>
        <p:spPr>
          <a:xfrm>
            <a:off x="1187624" y="305068"/>
            <a:ext cx="7272808" cy="5016758"/>
          </a:xfrm>
          <a:prstGeom prst="rect">
            <a:avLst/>
          </a:prstGeom>
          <a:noFill/>
        </p:spPr>
        <p:txBody>
          <a:bodyPr wrap="square">
            <a:spAutoFit/>
          </a:bodyPr>
          <a:lstStyle/>
          <a:p>
            <a:pPr algn="ctr"/>
            <a:r>
              <a:rPr lang="ru-RU" sz="2000" b="1" dirty="0" err="1">
                <a:solidFill>
                  <a:srgbClr val="002060"/>
                </a:solidFill>
                <a:latin typeface="Constantia" pitchFamily="18" charset="0"/>
              </a:rPr>
              <a:t>Өзіндік</a:t>
            </a:r>
            <a:r>
              <a:rPr lang="ru-RU" sz="2000" b="1" dirty="0">
                <a:solidFill>
                  <a:srgbClr val="002060"/>
                </a:solidFill>
                <a:latin typeface="Constantia" pitchFamily="18" charset="0"/>
              </a:rPr>
              <a:t> </a:t>
            </a:r>
            <a:r>
              <a:rPr lang="ru-RU" sz="2000" b="1" dirty="0" err="1">
                <a:solidFill>
                  <a:srgbClr val="002060"/>
                </a:solidFill>
                <a:latin typeface="Constantia" pitchFamily="18" charset="0"/>
              </a:rPr>
              <a:t>бақылау</a:t>
            </a:r>
            <a:r>
              <a:rPr lang="ru-RU" sz="2000" b="1" dirty="0">
                <a:solidFill>
                  <a:srgbClr val="002060"/>
                </a:solidFill>
                <a:latin typeface="Constantia" pitchFamily="18" charset="0"/>
              </a:rPr>
              <a:t> </a:t>
            </a:r>
            <a:r>
              <a:rPr lang="ru-RU" sz="2000" b="1" dirty="0" err="1">
                <a:solidFill>
                  <a:srgbClr val="002060"/>
                </a:solidFill>
                <a:latin typeface="Constantia" pitchFamily="18" charset="0"/>
              </a:rPr>
              <a:t>сұрақтары</a:t>
            </a:r>
            <a:r>
              <a:rPr lang="ru-RU" sz="2000" b="1" dirty="0">
                <a:solidFill>
                  <a:srgbClr val="002060"/>
                </a:solidFill>
                <a:latin typeface="Constantia" pitchFamily="18" charset="0"/>
              </a:rPr>
              <a:t> </a:t>
            </a:r>
          </a:p>
          <a:p>
            <a:pPr algn="ctr"/>
            <a:endParaRPr lang="ru-RU" sz="2000" b="1" dirty="0">
              <a:solidFill>
                <a:srgbClr val="002060"/>
              </a:solidFill>
              <a:latin typeface="Constantia" pitchFamily="18" charset="0"/>
            </a:endParaRPr>
          </a:p>
          <a:p>
            <a:pPr algn="just"/>
            <a:r>
              <a:rPr lang="ru-RU" sz="2000" dirty="0">
                <a:solidFill>
                  <a:srgbClr val="002060"/>
                </a:solidFill>
                <a:latin typeface="Constantia" pitchFamily="18" charset="0"/>
              </a:rPr>
              <a:t>1. </a:t>
            </a:r>
            <a:r>
              <a:rPr lang="ru-RU" sz="2000" dirty="0" err="1">
                <a:solidFill>
                  <a:srgbClr val="002060"/>
                </a:solidFill>
                <a:latin typeface="Constantia" pitchFamily="18" charset="0"/>
              </a:rPr>
              <a:t>Механикалық</a:t>
            </a:r>
            <a:r>
              <a:rPr lang="ru-RU" sz="2000" dirty="0">
                <a:solidFill>
                  <a:srgbClr val="002060"/>
                </a:solidFill>
                <a:latin typeface="Constantia" pitchFamily="18" charset="0"/>
              </a:rPr>
              <a:t> </a:t>
            </a:r>
            <a:r>
              <a:rPr lang="ru-RU" sz="2000" dirty="0" err="1">
                <a:solidFill>
                  <a:srgbClr val="002060"/>
                </a:solidFill>
                <a:latin typeface="Constantia" pitchFamily="18" charset="0"/>
              </a:rPr>
              <a:t>жүйе</a:t>
            </a:r>
            <a:r>
              <a:rPr lang="ru-RU" sz="2000" dirty="0">
                <a:solidFill>
                  <a:srgbClr val="002060"/>
                </a:solidFill>
                <a:latin typeface="Constantia" pitchFamily="18" charset="0"/>
              </a:rPr>
              <a:t> </a:t>
            </a:r>
            <a:r>
              <a:rPr lang="ru-RU" sz="2000" dirty="0" err="1">
                <a:solidFill>
                  <a:srgbClr val="002060"/>
                </a:solidFill>
                <a:latin typeface="Constantia" pitchFamily="18" charset="0"/>
              </a:rPr>
              <a:t>дегеніміз</a:t>
            </a:r>
            <a:r>
              <a:rPr lang="ru-RU" sz="2000" dirty="0">
                <a:solidFill>
                  <a:srgbClr val="002060"/>
                </a:solidFill>
                <a:latin typeface="Constantia" pitchFamily="18" charset="0"/>
              </a:rPr>
              <a:t> не? </a:t>
            </a:r>
          </a:p>
          <a:p>
            <a:pPr algn="just"/>
            <a:r>
              <a:rPr lang="ru-RU" sz="2000" dirty="0">
                <a:solidFill>
                  <a:srgbClr val="002060"/>
                </a:solidFill>
                <a:latin typeface="Constantia" pitchFamily="18" charset="0"/>
              </a:rPr>
              <a:t>2. </a:t>
            </a:r>
            <a:r>
              <a:rPr lang="ru-RU" sz="2000" dirty="0" err="1">
                <a:solidFill>
                  <a:srgbClr val="002060"/>
                </a:solidFill>
                <a:latin typeface="Constantia" pitchFamily="18" charset="0"/>
              </a:rPr>
              <a:t>Сыртқы</a:t>
            </a:r>
            <a:r>
              <a:rPr lang="ru-RU" sz="2000" dirty="0">
                <a:solidFill>
                  <a:srgbClr val="002060"/>
                </a:solidFill>
                <a:latin typeface="Constantia" pitchFamily="18" charset="0"/>
              </a:rPr>
              <a:t> </a:t>
            </a:r>
            <a:r>
              <a:rPr lang="ru-RU" sz="2000" dirty="0" err="1">
                <a:solidFill>
                  <a:srgbClr val="002060"/>
                </a:solidFill>
                <a:latin typeface="Constantia" pitchFamily="18" charset="0"/>
              </a:rPr>
              <a:t>және</a:t>
            </a:r>
            <a:r>
              <a:rPr lang="ru-RU" sz="2000" dirty="0">
                <a:solidFill>
                  <a:srgbClr val="002060"/>
                </a:solidFill>
                <a:latin typeface="Constantia" pitchFamily="18" charset="0"/>
              </a:rPr>
              <a:t> </a:t>
            </a:r>
            <a:r>
              <a:rPr lang="ru-RU" sz="2000" dirty="0" err="1">
                <a:solidFill>
                  <a:srgbClr val="002060"/>
                </a:solidFill>
                <a:latin typeface="Constantia" pitchFamily="18" charset="0"/>
              </a:rPr>
              <a:t>ішкі</a:t>
            </a:r>
            <a:r>
              <a:rPr lang="ru-RU" sz="2000" dirty="0">
                <a:solidFill>
                  <a:srgbClr val="002060"/>
                </a:solidFill>
                <a:latin typeface="Constantia" pitchFamily="18" charset="0"/>
              </a:rPr>
              <a:t> </a:t>
            </a:r>
            <a:r>
              <a:rPr lang="ru-RU" sz="2000" dirty="0" err="1">
                <a:solidFill>
                  <a:srgbClr val="002060"/>
                </a:solidFill>
                <a:latin typeface="Constantia" pitchFamily="18" charset="0"/>
              </a:rPr>
              <a:t>күштердің</a:t>
            </a:r>
            <a:r>
              <a:rPr lang="ru-RU" sz="2000" dirty="0">
                <a:solidFill>
                  <a:srgbClr val="002060"/>
                </a:solidFill>
                <a:latin typeface="Constantia" pitchFamily="18" charset="0"/>
              </a:rPr>
              <a:t> </a:t>
            </a:r>
            <a:r>
              <a:rPr lang="ru-RU" sz="2000" dirty="0" err="1">
                <a:solidFill>
                  <a:srgbClr val="002060"/>
                </a:solidFill>
                <a:latin typeface="Constantia" pitchFamily="18" charset="0"/>
              </a:rPr>
              <a:t>анықтамалары</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3. </a:t>
            </a:r>
            <a:r>
              <a:rPr lang="ru-RU" sz="2000" dirty="0" err="1">
                <a:solidFill>
                  <a:srgbClr val="002060"/>
                </a:solidFill>
                <a:latin typeface="Constantia" pitchFamily="18" charset="0"/>
              </a:rPr>
              <a:t>Ішкі</a:t>
            </a:r>
            <a:r>
              <a:rPr lang="ru-RU" sz="2000" dirty="0">
                <a:solidFill>
                  <a:srgbClr val="002060"/>
                </a:solidFill>
                <a:latin typeface="Constantia" pitchFamily="18" charset="0"/>
              </a:rPr>
              <a:t> </a:t>
            </a:r>
            <a:r>
              <a:rPr lang="ru-RU" sz="2000" dirty="0" err="1">
                <a:solidFill>
                  <a:srgbClr val="002060"/>
                </a:solidFill>
                <a:latin typeface="Constantia" pitchFamily="18" charset="0"/>
              </a:rPr>
              <a:t>күштердің</a:t>
            </a:r>
            <a:r>
              <a:rPr lang="ru-RU" sz="2000" dirty="0">
                <a:solidFill>
                  <a:srgbClr val="002060"/>
                </a:solidFill>
                <a:latin typeface="Constantia" pitchFamily="18" charset="0"/>
              </a:rPr>
              <a:t> </a:t>
            </a:r>
            <a:r>
              <a:rPr lang="ru-RU" sz="2000" dirty="0" err="1">
                <a:solidFill>
                  <a:srgbClr val="002060"/>
                </a:solidFill>
                <a:latin typeface="Constantia" pitchFamily="18" charset="0"/>
              </a:rPr>
              <a:t>қасиеттері</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4. </a:t>
            </a:r>
            <a:r>
              <a:rPr lang="ru-RU" sz="2000" dirty="0" err="1">
                <a:solidFill>
                  <a:srgbClr val="002060"/>
                </a:solidFill>
                <a:latin typeface="Constantia" pitchFamily="18" charset="0"/>
              </a:rPr>
              <a:t>Жүйенің</a:t>
            </a:r>
            <a:r>
              <a:rPr lang="ru-RU" sz="2000" dirty="0">
                <a:solidFill>
                  <a:srgbClr val="002060"/>
                </a:solidFill>
                <a:latin typeface="Constantia" pitchFamily="18" charset="0"/>
              </a:rPr>
              <a:t> </a:t>
            </a:r>
            <a:r>
              <a:rPr lang="ru-RU" sz="2000" dirty="0" err="1">
                <a:solidFill>
                  <a:srgbClr val="002060"/>
                </a:solidFill>
                <a:latin typeface="Constantia" pitchFamily="18" charset="0"/>
              </a:rPr>
              <a:t>массасы</a:t>
            </a:r>
            <a:r>
              <a:rPr lang="ru-RU" sz="2000" dirty="0">
                <a:solidFill>
                  <a:srgbClr val="002060"/>
                </a:solidFill>
                <a:latin typeface="Constantia" pitchFamily="18" charset="0"/>
              </a:rPr>
              <a:t> </a:t>
            </a:r>
            <a:r>
              <a:rPr lang="ru-RU" sz="2000" dirty="0" err="1">
                <a:solidFill>
                  <a:srgbClr val="002060"/>
                </a:solidFill>
                <a:latin typeface="Constantia" pitchFamily="18" charset="0"/>
              </a:rPr>
              <a:t>дегеніміз</a:t>
            </a:r>
            <a:r>
              <a:rPr lang="ru-RU" sz="2000" dirty="0">
                <a:solidFill>
                  <a:srgbClr val="002060"/>
                </a:solidFill>
                <a:latin typeface="Constantia" pitchFamily="18" charset="0"/>
              </a:rPr>
              <a:t> не? </a:t>
            </a:r>
          </a:p>
          <a:p>
            <a:pPr algn="just"/>
            <a:r>
              <a:rPr lang="ru-RU" sz="2000" dirty="0">
                <a:solidFill>
                  <a:srgbClr val="002060"/>
                </a:solidFill>
                <a:latin typeface="Constantia" pitchFamily="18" charset="0"/>
              </a:rPr>
              <a:t>5. </a:t>
            </a:r>
            <a:r>
              <a:rPr lang="ru-RU" sz="2000" dirty="0" err="1">
                <a:solidFill>
                  <a:srgbClr val="002060"/>
                </a:solidFill>
                <a:latin typeface="Constantia" pitchFamily="18" charset="0"/>
              </a:rPr>
              <a:t>Жүйе</a:t>
            </a:r>
            <a:r>
              <a:rPr lang="ru-RU" sz="2000" dirty="0">
                <a:solidFill>
                  <a:srgbClr val="002060"/>
                </a:solidFill>
                <a:latin typeface="Constantia" pitchFamily="18" charset="0"/>
              </a:rPr>
              <a:t> </a:t>
            </a:r>
            <a:r>
              <a:rPr lang="ru-RU" sz="2000" dirty="0" err="1">
                <a:solidFill>
                  <a:srgbClr val="002060"/>
                </a:solidFill>
                <a:latin typeface="Constantia" pitchFamily="18" charset="0"/>
              </a:rPr>
              <a:t>массасының</a:t>
            </a:r>
            <a:r>
              <a:rPr lang="ru-RU" sz="2000" dirty="0">
                <a:solidFill>
                  <a:srgbClr val="002060"/>
                </a:solidFill>
                <a:latin typeface="Constantia" pitchFamily="18" charset="0"/>
              </a:rPr>
              <a:t> </a:t>
            </a:r>
            <a:r>
              <a:rPr lang="ru-RU" sz="2000" dirty="0" err="1">
                <a:solidFill>
                  <a:srgbClr val="002060"/>
                </a:solidFill>
                <a:latin typeface="Constantia" pitchFamily="18" charset="0"/>
              </a:rPr>
              <a:t>центрі</a:t>
            </a:r>
            <a:r>
              <a:rPr lang="ru-RU" sz="2000" dirty="0">
                <a:solidFill>
                  <a:srgbClr val="002060"/>
                </a:solidFill>
                <a:latin typeface="Constantia" pitchFamily="18" charset="0"/>
              </a:rPr>
              <a:t> мен </a:t>
            </a:r>
            <a:r>
              <a:rPr lang="ru-RU" sz="2000" dirty="0" err="1">
                <a:solidFill>
                  <a:srgbClr val="002060"/>
                </a:solidFill>
                <a:latin typeface="Constantia" pitchFamily="18" charset="0"/>
              </a:rPr>
              <a:t>оның</a:t>
            </a:r>
            <a:r>
              <a:rPr lang="ru-RU" sz="2000" dirty="0">
                <a:solidFill>
                  <a:srgbClr val="002060"/>
                </a:solidFill>
                <a:latin typeface="Constantia" pitchFamily="18" charset="0"/>
              </a:rPr>
              <a:t> </a:t>
            </a:r>
            <a:r>
              <a:rPr lang="ru-RU" sz="2000" dirty="0" err="1">
                <a:solidFill>
                  <a:srgbClr val="002060"/>
                </a:solidFill>
                <a:latin typeface="Constantia" pitchFamily="18" charset="0"/>
              </a:rPr>
              <a:t>координаттары</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қалай</a:t>
            </a:r>
            <a:r>
              <a:rPr lang="ru-RU" sz="2000" dirty="0">
                <a:solidFill>
                  <a:srgbClr val="002060"/>
                </a:solidFill>
                <a:latin typeface="Constantia" pitchFamily="18" charset="0"/>
              </a:rPr>
              <a:t> </a:t>
            </a:r>
            <a:r>
              <a:rPr lang="ru-RU" sz="2000" dirty="0" err="1">
                <a:solidFill>
                  <a:srgbClr val="002060"/>
                </a:solidFill>
                <a:latin typeface="Constantia" pitchFamily="18" charset="0"/>
              </a:rPr>
              <a:t>анықталады</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6. </a:t>
            </a:r>
            <a:r>
              <a:rPr lang="ru-RU" sz="2000" dirty="0" err="1">
                <a:solidFill>
                  <a:srgbClr val="002060"/>
                </a:solidFill>
                <a:latin typeface="Constantia" pitchFamily="18" charset="0"/>
              </a:rPr>
              <a:t>Жүйенің</a:t>
            </a:r>
            <a:r>
              <a:rPr lang="ru-RU" sz="2000" dirty="0">
                <a:solidFill>
                  <a:srgbClr val="002060"/>
                </a:solidFill>
                <a:latin typeface="Constantia" pitchFamily="18" charset="0"/>
              </a:rPr>
              <a:t> </a:t>
            </a:r>
            <a:r>
              <a:rPr lang="ru-RU" sz="2000" dirty="0" err="1">
                <a:solidFill>
                  <a:srgbClr val="002060"/>
                </a:solidFill>
                <a:latin typeface="Constantia" pitchFamily="18" charset="0"/>
              </a:rPr>
              <a:t>және</a:t>
            </a:r>
            <a:r>
              <a:rPr lang="ru-RU" sz="2000" dirty="0">
                <a:solidFill>
                  <a:srgbClr val="002060"/>
                </a:solidFill>
                <a:latin typeface="Constantia" pitchFamily="18" charset="0"/>
              </a:rPr>
              <a:t> </a:t>
            </a:r>
            <a:r>
              <a:rPr lang="ru-RU" sz="2000" dirty="0" err="1">
                <a:solidFill>
                  <a:srgbClr val="002060"/>
                </a:solidFill>
                <a:latin typeface="Constantia" pitchFamily="18" charset="0"/>
              </a:rPr>
              <a:t>қатты</a:t>
            </a:r>
            <a:r>
              <a:rPr lang="ru-RU" sz="2000" dirty="0">
                <a:solidFill>
                  <a:srgbClr val="002060"/>
                </a:solidFill>
                <a:latin typeface="Constantia" pitchFamily="18" charset="0"/>
              </a:rPr>
              <a:t> </a:t>
            </a:r>
            <a:r>
              <a:rPr lang="ru-RU" sz="2000" dirty="0" err="1">
                <a:solidFill>
                  <a:srgbClr val="002060"/>
                </a:solidFill>
                <a:latin typeface="Constantia" pitchFamily="18" charset="0"/>
              </a:rPr>
              <a:t>дененің</a:t>
            </a:r>
            <a:r>
              <a:rPr lang="ru-RU" sz="2000" dirty="0">
                <a:solidFill>
                  <a:srgbClr val="002060"/>
                </a:solidFill>
                <a:latin typeface="Constantia" pitchFamily="18" charset="0"/>
              </a:rPr>
              <a:t> </a:t>
            </a:r>
            <a:r>
              <a:rPr lang="ru-RU" sz="2000" dirty="0" err="1">
                <a:solidFill>
                  <a:srgbClr val="002060"/>
                </a:solidFill>
                <a:latin typeface="Constantia" pitchFamily="18" charset="0"/>
              </a:rPr>
              <a:t>өске</a:t>
            </a:r>
            <a:r>
              <a:rPr lang="ru-RU" sz="2000" dirty="0">
                <a:solidFill>
                  <a:srgbClr val="002060"/>
                </a:solidFill>
                <a:latin typeface="Constantia" pitchFamily="18" charset="0"/>
              </a:rPr>
              <a:t> </a:t>
            </a:r>
            <a:r>
              <a:rPr lang="ru-RU" sz="2000" dirty="0" err="1">
                <a:solidFill>
                  <a:srgbClr val="002060"/>
                </a:solidFill>
                <a:latin typeface="Constantia" pitchFamily="18" charset="0"/>
              </a:rPr>
              <a:t>қатысты</a:t>
            </a:r>
            <a:r>
              <a:rPr lang="ru-RU" sz="2000" dirty="0">
                <a:solidFill>
                  <a:srgbClr val="002060"/>
                </a:solidFill>
                <a:latin typeface="Constantia" pitchFamily="18" charset="0"/>
              </a:rPr>
              <a:t> инерция </a:t>
            </a:r>
            <a:r>
              <a:rPr lang="ru-RU" sz="2000" dirty="0" err="1">
                <a:solidFill>
                  <a:srgbClr val="002060"/>
                </a:solidFill>
                <a:latin typeface="Constantia" pitchFamily="18" charset="0"/>
              </a:rPr>
              <a:t>моменті</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7. Координат </a:t>
            </a:r>
            <a:r>
              <a:rPr lang="ru-RU" sz="2000" dirty="0" err="1">
                <a:solidFill>
                  <a:srgbClr val="002060"/>
                </a:solidFill>
                <a:latin typeface="Constantia" pitchFamily="18" charset="0"/>
              </a:rPr>
              <a:t>өстеріне</a:t>
            </a:r>
            <a:r>
              <a:rPr lang="ru-RU" sz="2000" dirty="0">
                <a:solidFill>
                  <a:srgbClr val="002060"/>
                </a:solidFill>
                <a:latin typeface="Constantia" pitchFamily="18" charset="0"/>
              </a:rPr>
              <a:t> </a:t>
            </a:r>
            <a:r>
              <a:rPr lang="ru-RU" sz="2000" dirty="0" err="1">
                <a:solidFill>
                  <a:srgbClr val="002060"/>
                </a:solidFill>
                <a:latin typeface="Constantia" pitchFamily="18" charset="0"/>
              </a:rPr>
              <a:t>қатысты</a:t>
            </a:r>
            <a:r>
              <a:rPr lang="ru-RU" sz="2000" dirty="0">
                <a:solidFill>
                  <a:srgbClr val="002060"/>
                </a:solidFill>
                <a:latin typeface="Constantia" pitchFamily="18" charset="0"/>
              </a:rPr>
              <a:t> </a:t>
            </a:r>
            <a:r>
              <a:rPr lang="ru-RU" sz="2000" dirty="0" err="1">
                <a:solidFill>
                  <a:srgbClr val="002060"/>
                </a:solidFill>
                <a:latin typeface="Constantia" pitchFamily="18" charset="0"/>
              </a:rPr>
              <a:t>өстік</a:t>
            </a:r>
            <a:r>
              <a:rPr lang="ru-RU" sz="2000" dirty="0">
                <a:solidFill>
                  <a:srgbClr val="002060"/>
                </a:solidFill>
                <a:latin typeface="Constantia" pitchFamily="18" charset="0"/>
              </a:rPr>
              <a:t> инерция </a:t>
            </a:r>
          </a:p>
          <a:p>
            <a:pPr algn="just"/>
            <a:r>
              <a:rPr lang="ru-RU" sz="2000" dirty="0" err="1">
                <a:solidFill>
                  <a:srgbClr val="002060"/>
                </a:solidFill>
                <a:latin typeface="Constantia" pitchFamily="18" charset="0"/>
              </a:rPr>
              <a:t>моменттерінің</a:t>
            </a:r>
            <a:r>
              <a:rPr lang="ru-RU" sz="2000" dirty="0">
                <a:solidFill>
                  <a:srgbClr val="002060"/>
                </a:solidFill>
                <a:latin typeface="Constantia" pitchFamily="18" charset="0"/>
              </a:rPr>
              <a:t> </a:t>
            </a:r>
            <a:r>
              <a:rPr lang="ru-RU" sz="2000" dirty="0" err="1">
                <a:solidFill>
                  <a:srgbClr val="002060"/>
                </a:solidFill>
                <a:latin typeface="Constantia" pitchFamily="18" charset="0"/>
              </a:rPr>
              <a:t>аналитикалық</a:t>
            </a:r>
            <a:r>
              <a:rPr lang="ru-RU" sz="2000" dirty="0">
                <a:solidFill>
                  <a:srgbClr val="002060"/>
                </a:solidFill>
                <a:latin typeface="Constantia" pitchFamily="18" charset="0"/>
              </a:rPr>
              <a:t> </a:t>
            </a:r>
            <a:r>
              <a:rPr lang="ru-RU" sz="2000" dirty="0" err="1">
                <a:solidFill>
                  <a:srgbClr val="002060"/>
                </a:solidFill>
                <a:latin typeface="Constantia" pitchFamily="18" charset="0"/>
              </a:rPr>
              <a:t>өрнектері</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8. Инерция радиусы. </a:t>
            </a:r>
          </a:p>
          <a:p>
            <a:pPr algn="just"/>
            <a:r>
              <a:rPr lang="ru-RU" sz="2000" dirty="0">
                <a:solidFill>
                  <a:srgbClr val="002060"/>
                </a:solidFill>
                <a:latin typeface="Constantia" pitchFamily="18" charset="0"/>
              </a:rPr>
              <a:t>9. </a:t>
            </a:r>
            <a:r>
              <a:rPr lang="ru-RU" sz="2000" dirty="0" err="1">
                <a:solidFill>
                  <a:srgbClr val="002060"/>
                </a:solidFill>
                <a:latin typeface="Constantia" pitchFamily="18" charset="0"/>
              </a:rPr>
              <a:t>Кейбір</a:t>
            </a:r>
            <a:r>
              <a:rPr lang="ru-RU" sz="2000" dirty="0">
                <a:solidFill>
                  <a:srgbClr val="002060"/>
                </a:solidFill>
                <a:latin typeface="Constantia" pitchFamily="18" charset="0"/>
              </a:rPr>
              <a:t> </a:t>
            </a:r>
            <a:r>
              <a:rPr lang="ru-RU" sz="2000" dirty="0" err="1">
                <a:solidFill>
                  <a:srgbClr val="002060"/>
                </a:solidFill>
                <a:latin typeface="Constantia" pitchFamily="18" charset="0"/>
              </a:rPr>
              <a:t>біртекті</a:t>
            </a:r>
            <a:r>
              <a:rPr lang="ru-RU" sz="2000" dirty="0">
                <a:solidFill>
                  <a:srgbClr val="002060"/>
                </a:solidFill>
                <a:latin typeface="Constantia" pitchFamily="18" charset="0"/>
              </a:rPr>
              <a:t> </a:t>
            </a:r>
            <a:r>
              <a:rPr lang="ru-RU" sz="2000" dirty="0" err="1">
                <a:solidFill>
                  <a:srgbClr val="002060"/>
                </a:solidFill>
                <a:latin typeface="Constantia" pitchFamily="18" charset="0"/>
              </a:rPr>
              <a:t>денелердің</a:t>
            </a:r>
            <a:r>
              <a:rPr lang="ru-RU" sz="2000" dirty="0">
                <a:solidFill>
                  <a:srgbClr val="002060"/>
                </a:solidFill>
                <a:latin typeface="Constantia" pitchFamily="18" charset="0"/>
              </a:rPr>
              <a:t> </a:t>
            </a:r>
            <a:r>
              <a:rPr lang="ru-RU" sz="2000" dirty="0" err="1">
                <a:solidFill>
                  <a:srgbClr val="002060"/>
                </a:solidFill>
                <a:latin typeface="Constantia" pitchFamily="18" charset="0"/>
              </a:rPr>
              <a:t>өстік</a:t>
            </a:r>
            <a:r>
              <a:rPr lang="ru-RU" sz="2000" dirty="0">
                <a:solidFill>
                  <a:srgbClr val="002060"/>
                </a:solidFill>
                <a:latin typeface="Constantia" pitchFamily="18" charset="0"/>
              </a:rPr>
              <a:t> инерция </a:t>
            </a:r>
            <a:r>
              <a:rPr lang="ru-RU" sz="2000" dirty="0" err="1">
                <a:solidFill>
                  <a:srgbClr val="002060"/>
                </a:solidFill>
                <a:latin typeface="Constantia" pitchFamily="18" charset="0"/>
              </a:rPr>
              <a:t>моменттері</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a:t>
            </a:r>
            <a:r>
              <a:rPr lang="ru-RU" sz="2000" dirty="0" err="1">
                <a:solidFill>
                  <a:srgbClr val="002060"/>
                </a:solidFill>
                <a:latin typeface="Constantia" pitchFamily="18" charset="0"/>
              </a:rPr>
              <a:t>жіңішке</a:t>
            </a:r>
            <a:r>
              <a:rPr lang="ru-RU" sz="2000" dirty="0">
                <a:solidFill>
                  <a:srgbClr val="002060"/>
                </a:solidFill>
                <a:latin typeface="Constantia" pitchFamily="18" charset="0"/>
              </a:rPr>
              <a:t> </a:t>
            </a:r>
            <a:r>
              <a:rPr lang="ru-RU" sz="2000" dirty="0" err="1">
                <a:solidFill>
                  <a:srgbClr val="002060"/>
                </a:solidFill>
                <a:latin typeface="Constantia" pitchFamily="18" charset="0"/>
              </a:rPr>
              <a:t>сырық</a:t>
            </a:r>
            <a:r>
              <a:rPr lang="ru-RU" sz="2000" dirty="0">
                <a:solidFill>
                  <a:srgbClr val="002060"/>
                </a:solidFill>
                <a:latin typeface="Constantia" pitchFamily="18" charset="0"/>
              </a:rPr>
              <a:t>, </a:t>
            </a:r>
            <a:r>
              <a:rPr lang="ru-RU" sz="2000" dirty="0" err="1">
                <a:solidFill>
                  <a:srgbClr val="002060"/>
                </a:solidFill>
                <a:latin typeface="Constantia" pitchFamily="18" charset="0"/>
              </a:rPr>
              <a:t>жіңішке</a:t>
            </a:r>
            <a:r>
              <a:rPr lang="ru-RU" sz="2000" dirty="0">
                <a:solidFill>
                  <a:srgbClr val="002060"/>
                </a:solidFill>
                <a:latin typeface="Constantia" pitchFamily="18" charset="0"/>
              </a:rPr>
              <a:t> </a:t>
            </a:r>
            <a:r>
              <a:rPr lang="ru-RU" sz="2000" dirty="0" err="1">
                <a:solidFill>
                  <a:srgbClr val="002060"/>
                </a:solidFill>
                <a:latin typeface="Constantia" pitchFamily="18" charset="0"/>
              </a:rPr>
              <a:t>дөңгелек</a:t>
            </a:r>
            <a:r>
              <a:rPr lang="ru-RU" sz="2000" dirty="0">
                <a:solidFill>
                  <a:srgbClr val="002060"/>
                </a:solidFill>
                <a:latin typeface="Constantia" pitchFamily="18" charset="0"/>
              </a:rPr>
              <a:t> </a:t>
            </a:r>
            <a:r>
              <a:rPr lang="ru-RU" sz="2000" dirty="0" err="1">
                <a:solidFill>
                  <a:srgbClr val="002060"/>
                </a:solidFill>
                <a:latin typeface="Constantia" pitchFamily="18" charset="0"/>
              </a:rPr>
              <a:t>сақина</a:t>
            </a:r>
            <a:r>
              <a:rPr lang="ru-RU" sz="2000" dirty="0">
                <a:solidFill>
                  <a:srgbClr val="002060"/>
                </a:solidFill>
                <a:latin typeface="Constantia" pitchFamily="18" charset="0"/>
              </a:rPr>
              <a:t>, </a:t>
            </a:r>
            <a:r>
              <a:rPr lang="ru-RU" sz="2000" dirty="0" err="1">
                <a:solidFill>
                  <a:srgbClr val="002060"/>
                </a:solidFill>
                <a:latin typeface="Constantia" pitchFamily="18" charset="0"/>
              </a:rPr>
              <a:t>дөңгелек</a:t>
            </a:r>
            <a:r>
              <a:rPr lang="ru-RU" sz="2000" dirty="0">
                <a:solidFill>
                  <a:srgbClr val="002060"/>
                </a:solidFill>
                <a:latin typeface="Constantia" pitchFamily="18" charset="0"/>
              </a:rPr>
              <a:t> диск, </a:t>
            </a:r>
            <a:r>
              <a:rPr lang="ru-RU" sz="2000" dirty="0" err="1">
                <a:solidFill>
                  <a:srgbClr val="002060"/>
                </a:solidFill>
                <a:latin typeface="Constantia" pitchFamily="18" charset="0"/>
              </a:rPr>
              <a:t>т.т</a:t>
            </a:r>
            <a:r>
              <a:rPr lang="ru-RU" sz="2000" dirty="0">
                <a:solidFill>
                  <a:srgbClr val="002060"/>
                </a:solidFill>
                <a:latin typeface="Constantia" pitchFamily="18" charset="0"/>
              </a:rPr>
              <a:t>.).</a:t>
            </a:r>
          </a:p>
        </p:txBody>
      </p:sp>
    </p:spTree>
    <p:extLst>
      <p:ext uri="{BB962C8B-B14F-4D97-AF65-F5344CB8AC3E}">
        <p14:creationId xmlns:p14="http://schemas.microsoft.com/office/powerpoint/2010/main" val="618985202"/>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CF0117B-5029-498A-8C0D-C830EA6F8C02}"/>
              </a:ext>
            </a:extLst>
          </p:cNvPr>
          <p:cNvSpPr txBox="1"/>
          <p:nvPr/>
        </p:nvSpPr>
        <p:spPr>
          <a:xfrm>
            <a:off x="611560" y="1988840"/>
            <a:ext cx="7920880" cy="1754326"/>
          </a:xfrm>
          <a:prstGeom prst="rect">
            <a:avLst/>
          </a:prstGeom>
          <a:noFill/>
        </p:spPr>
        <p:txBody>
          <a:bodyPr wrap="square">
            <a:spAutoFit/>
          </a:bodyPr>
          <a:lstStyle/>
          <a:p>
            <a:pPr algn="ctr"/>
            <a:r>
              <a:rPr lang="kk-KZ" sz="5400" b="1" dirty="0">
                <a:latin typeface="Arial" panose="020B0604020202020204" pitchFamily="34" charset="0"/>
                <a:cs typeface="Arial" panose="020B0604020202020204" pitchFamily="34" charset="0"/>
              </a:rPr>
              <a:t>Тыңдағандарыңызға рахмет!</a:t>
            </a:r>
            <a:endParaRPr lang="ru-RU" sz="5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839693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a:extLst>
              <a:ext uri="{FF2B5EF4-FFF2-40B4-BE49-F238E27FC236}">
                <a16:creationId xmlns:a16="http://schemas.microsoft.com/office/drawing/2014/main" id="{B77831FF-81A4-453A-949C-E14A89E4E9CC}"/>
              </a:ext>
            </a:extLst>
          </p:cNvPr>
          <p:cNvGraphicFramePr>
            <a:graphicFrameLocks noGrp="1"/>
          </p:cNvGraphicFramePr>
          <p:nvPr>
            <p:extLst>
              <p:ext uri="{D42A27DB-BD31-4B8C-83A1-F6EECF244321}">
                <p14:modId xmlns:p14="http://schemas.microsoft.com/office/powerpoint/2010/main" val="352672580"/>
              </p:ext>
            </p:extLst>
          </p:nvPr>
        </p:nvGraphicFramePr>
        <p:xfrm>
          <a:off x="0" y="0"/>
          <a:ext cx="9144000" cy="1554480"/>
        </p:xfrm>
        <a:graphic>
          <a:graphicData uri="http://schemas.openxmlformats.org/drawingml/2006/table">
            <a:tbl>
              <a:tblPr firstRow="1" bandRow="1">
                <a:tableStyleId>{5C22544A-7EE6-4342-B048-85BDC9FD1C3A}</a:tableStyleId>
              </a:tblPr>
              <a:tblGrid>
                <a:gridCol w="2214578">
                  <a:extLst>
                    <a:ext uri="{9D8B030D-6E8A-4147-A177-3AD203B41FA5}">
                      <a16:colId xmlns:a16="http://schemas.microsoft.com/office/drawing/2014/main" val="3482235514"/>
                    </a:ext>
                  </a:extLst>
                </a:gridCol>
                <a:gridCol w="6929422">
                  <a:extLst>
                    <a:ext uri="{9D8B030D-6E8A-4147-A177-3AD203B41FA5}">
                      <a16:colId xmlns:a16="http://schemas.microsoft.com/office/drawing/2014/main" val="82615600"/>
                    </a:ext>
                  </a:extLst>
                </a:gridCol>
              </a:tblGrid>
              <a:tr h="112474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kk-KZ" sz="2400" b="1" i="1" dirty="0">
                          <a:solidFill>
                            <a:schemeClr val="tx1"/>
                          </a:solidFill>
                          <a:latin typeface="Constantia" panose="02030602050306030303" pitchFamily="18" charset="0"/>
                          <a:cs typeface="Times New Roman" pitchFamily="18" charset="0"/>
                          <a:hlinkClick r:id="rId2" action="ppaction://hlinksldjump">
                            <a:extLst>
                              <a:ext uri="{A12FA001-AC4F-418D-AE19-62706E023703}">
                                <ahyp:hlinkClr xmlns:ahyp="http://schemas.microsoft.com/office/drawing/2018/hyperlinkcolor" val="tx"/>
                              </a:ext>
                            </a:extLst>
                          </a:hlinkClick>
                        </a:rPr>
                        <a:t>Тақырып 2.</a:t>
                      </a:r>
                      <a:endParaRPr lang="LID4096" sz="2400" dirty="0">
                        <a:solidFill>
                          <a:schemeClr val="tx1"/>
                        </a:solidFill>
                        <a:latin typeface="Constantia" panose="02030602050306030303" pitchFamily="18" charset="0"/>
                        <a:cs typeface="Times New Roman" panose="02020603050405020304" pitchFamily="18" charset="0"/>
                      </a:endParaRPr>
                    </a:p>
                  </a:txBody>
                  <a:tcPr>
                    <a:solidFill>
                      <a:schemeClr val="accent6">
                        <a:lumMod val="40000"/>
                        <a:lumOff val="60000"/>
                      </a:schemeClr>
                    </a:solidFill>
                  </a:tcPr>
                </a:tc>
                <a:tc>
                  <a:txBody>
                    <a:bodyPr/>
                    <a:lstStyle/>
                    <a:p>
                      <a:r>
                        <a:rPr lang="kk-KZ" sz="2400" b="0" kern="1200" dirty="0">
                          <a:solidFill>
                            <a:schemeClr val="tx1"/>
                          </a:solidFill>
                          <a:effectLst/>
                          <a:latin typeface="Constantia" panose="02030602050306030303" pitchFamily="18" charset="0"/>
                          <a:ea typeface="+mn-ea"/>
                          <a:cs typeface="Times New Roman" panose="02020603050405020304" pitchFamily="18" charset="0"/>
                        </a:rPr>
                        <a:t>Бір нүктеге түскен күштер жүйесі. Жинақталатын күштер жүйесі. Үш күш туралы теорема</a:t>
                      </a:r>
                      <a:endParaRPr lang="LID4096" sz="2400" b="0" kern="1200" dirty="0">
                        <a:solidFill>
                          <a:schemeClr val="tx1"/>
                        </a:solidFill>
                        <a:effectLst/>
                        <a:latin typeface="Constantia" panose="02030602050306030303" pitchFamily="18" charset="0"/>
                        <a:ea typeface="+mn-ea"/>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LID4096" sz="2400" b="0" i="0" dirty="0">
                        <a:solidFill>
                          <a:schemeClr val="tx1"/>
                        </a:solidFill>
                        <a:latin typeface="Constantia" panose="02030602050306030303" pitchFamily="18" charset="0"/>
                        <a:cs typeface="Times New Roman" panose="02020603050405020304" pitchFamily="18" charset="0"/>
                      </a:endParaRPr>
                    </a:p>
                  </a:txBody>
                  <a:tcPr>
                    <a:solidFill>
                      <a:schemeClr val="accent5"/>
                    </a:solidFill>
                  </a:tcPr>
                </a:tc>
                <a:extLst>
                  <a:ext uri="{0D108BD9-81ED-4DB2-BD59-A6C34878D82A}">
                    <a16:rowId xmlns:a16="http://schemas.microsoft.com/office/drawing/2014/main" val="1127541504"/>
                  </a:ext>
                </a:extLst>
              </a:tr>
            </a:tbl>
          </a:graphicData>
        </a:graphic>
      </p:graphicFrame>
      <p:sp>
        <p:nvSpPr>
          <p:cNvPr id="11" name="TextBox 10">
            <a:extLst>
              <a:ext uri="{FF2B5EF4-FFF2-40B4-BE49-F238E27FC236}">
                <a16:creationId xmlns:a16="http://schemas.microsoft.com/office/drawing/2014/main" id="{8E082679-F488-428D-9017-2F754BA96E11}"/>
              </a:ext>
            </a:extLst>
          </p:cNvPr>
          <p:cNvSpPr txBox="1"/>
          <p:nvPr/>
        </p:nvSpPr>
        <p:spPr>
          <a:xfrm>
            <a:off x="1403648" y="1988840"/>
            <a:ext cx="6624736" cy="3416320"/>
          </a:xfrm>
          <a:prstGeom prst="rect">
            <a:avLst/>
          </a:prstGeom>
          <a:solidFill>
            <a:schemeClr val="bg1"/>
          </a:solidFill>
        </p:spPr>
        <p:txBody>
          <a:bodyPr wrap="square">
            <a:spAutoFit/>
          </a:bodyPr>
          <a:lstStyle/>
          <a:p>
            <a:pPr algn="ctr"/>
            <a:r>
              <a:rPr lang="kk-KZ" sz="2400" dirty="0">
                <a:latin typeface="Constantia" panose="02030602050306030303" pitchFamily="18" charset="0"/>
                <a:cs typeface="Times New Roman" panose="02020603050405020304" pitchFamily="18" charset="0"/>
              </a:rPr>
              <a:t>Жоспар:</a:t>
            </a:r>
          </a:p>
          <a:p>
            <a:pPr algn="ctr"/>
            <a:endParaRPr lang="ru-RU" sz="2400" dirty="0">
              <a:latin typeface="Constantia" panose="02030602050306030303" pitchFamily="18" charset="0"/>
              <a:cs typeface="Times New Roman" panose="02020603050405020304" pitchFamily="18" charset="0"/>
            </a:endParaRPr>
          </a:p>
          <a:p>
            <a:pPr algn="just"/>
            <a:r>
              <a:rPr lang="kk-KZ" sz="2400" dirty="0">
                <a:latin typeface="Constantia" panose="02030602050306030303" pitchFamily="18" charset="0"/>
                <a:cs typeface="Times New Roman" panose="02020603050405020304" pitchFamily="18" charset="0"/>
              </a:rPr>
              <a:t>1. Күштерді геометриялық қосу. Күштерді жіктеу;</a:t>
            </a:r>
            <a:endParaRPr lang="ru-RU" sz="2400" dirty="0">
              <a:latin typeface="Constantia" panose="02030602050306030303" pitchFamily="18" charset="0"/>
              <a:cs typeface="Times New Roman" panose="02020603050405020304" pitchFamily="18" charset="0"/>
            </a:endParaRPr>
          </a:p>
          <a:p>
            <a:pPr algn="just"/>
            <a:r>
              <a:rPr lang="kk-KZ" sz="2400" dirty="0">
                <a:latin typeface="Constantia" panose="02030602050306030303" pitchFamily="18" charset="0"/>
                <a:cs typeface="Times New Roman" panose="02020603050405020304" pitchFamily="18" charset="0"/>
              </a:rPr>
              <a:t>2. Күштің өске және жазықтыққа проекциясы;</a:t>
            </a:r>
            <a:endParaRPr lang="ru-RU" sz="2400" dirty="0">
              <a:latin typeface="Constantia" panose="02030602050306030303" pitchFamily="18" charset="0"/>
              <a:cs typeface="Times New Roman" panose="02020603050405020304" pitchFamily="18" charset="0"/>
            </a:endParaRPr>
          </a:p>
          <a:p>
            <a:pPr algn="just"/>
            <a:r>
              <a:rPr lang="kk-KZ" sz="2400" dirty="0">
                <a:latin typeface="Constantia" panose="02030602050306030303" pitchFamily="18" charset="0"/>
                <a:cs typeface="Times New Roman" panose="02020603050405020304" pitchFamily="18" charset="0"/>
              </a:rPr>
              <a:t>3. Күштерді аналитикалық тәсілмен беру;</a:t>
            </a:r>
            <a:endParaRPr lang="ru-RU" sz="2400" dirty="0">
              <a:latin typeface="Constantia" panose="02030602050306030303" pitchFamily="18" charset="0"/>
              <a:cs typeface="Times New Roman" panose="02020603050405020304" pitchFamily="18" charset="0"/>
            </a:endParaRPr>
          </a:p>
          <a:p>
            <a:pPr algn="just"/>
            <a:r>
              <a:rPr lang="kk-KZ" sz="2400" dirty="0">
                <a:latin typeface="Constantia" panose="02030602050306030303" pitchFamily="18" charset="0"/>
                <a:cs typeface="Times New Roman" panose="02020603050405020304" pitchFamily="18" charset="0"/>
              </a:rPr>
              <a:t>4. Жинақталатын күштер жүйесінің тепе-теңдік шарты;</a:t>
            </a:r>
            <a:endParaRPr lang="ru-RU" sz="2400" dirty="0">
              <a:latin typeface="Constantia" panose="02030602050306030303" pitchFamily="18" charset="0"/>
              <a:cs typeface="Times New Roman" panose="02020603050405020304" pitchFamily="18" charset="0"/>
            </a:endParaRPr>
          </a:p>
          <a:p>
            <a:pPr algn="just"/>
            <a:r>
              <a:rPr lang="kk-KZ" sz="2400" dirty="0">
                <a:latin typeface="Constantia" panose="02030602050306030303" pitchFamily="18" charset="0"/>
                <a:cs typeface="Times New Roman" panose="02020603050405020304" pitchFamily="18" charset="0"/>
              </a:rPr>
              <a:t>5 Үш күш туралы теорема</a:t>
            </a:r>
            <a:endParaRPr lang="ru-RU" sz="2400" dirty="0">
              <a:latin typeface="Constantia" panose="02030602050306030303" pitchFamily="18" charset="0"/>
              <a:cs typeface="Times New Roman" panose="02020603050405020304" pitchFamily="18" charset="0"/>
            </a:endParaRPr>
          </a:p>
        </p:txBody>
      </p:sp>
    </p:spTree>
    <p:extLst>
      <p:ext uri="{BB962C8B-B14F-4D97-AF65-F5344CB8AC3E}">
        <p14:creationId xmlns:p14="http://schemas.microsoft.com/office/powerpoint/2010/main" val="34707331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8E082679-F488-428D-9017-2F754BA96E11}"/>
              </a:ext>
            </a:extLst>
          </p:cNvPr>
          <p:cNvSpPr txBox="1"/>
          <p:nvPr/>
        </p:nvSpPr>
        <p:spPr>
          <a:xfrm>
            <a:off x="251520" y="58846"/>
            <a:ext cx="8640960" cy="6463308"/>
          </a:xfrm>
          <a:prstGeom prst="rect">
            <a:avLst/>
          </a:prstGeom>
          <a:solidFill>
            <a:schemeClr val="bg1"/>
          </a:solidFill>
        </p:spPr>
        <p:txBody>
          <a:bodyPr wrap="square">
            <a:spAutoFit/>
          </a:bodyPr>
          <a:lstStyle/>
          <a:p>
            <a:pPr indent="288290" algn="ctr"/>
            <a:r>
              <a:rPr lang="kk-KZ" i="1" dirty="0">
                <a:solidFill>
                  <a:srgbClr val="000000"/>
                </a:solidFill>
                <a:effectLst/>
                <a:latin typeface="Constantia" panose="02030602050306030303" pitchFamily="18" charset="0"/>
                <a:ea typeface="Times New Roman" panose="02020603050405020304" pitchFamily="18" charset="0"/>
              </a:rPr>
              <a:t>Негізгі әдебиеттер</a:t>
            </a:r>
            <a:endParaRPr lang="ru-RU" dirty="0">
              <a:effectLst/>
              <a:latin typeface="Constantia" panose="02030602050306030303" pitchFamily="18" charset="0"/>
              <a:ea typeface="Times New Roman" panose="02020603050405020304" pitchFamily="18" charset="0"/>
            </a:endParaRPr>
          </a:p>
          <a:p>
            <a:pPr indent="288290" algn="ctr"/>
            <a:r>
              <a:rPr lang="kk-KZ" b="1" i="1" dirty="0">
                <a:effectLst/>
                <a:latin typeface="Constantia" panose="02030602050306030303" pitchFamily="18" charset="0"/>
                <a:ea typeface="Times New Roman" panose="02020603050405020304" pitchFamily="18" charset="0"/>
              </a:rPr>
              <a:t>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1. Жолдасбеков Ө. А., Сағитов М. Н. Теориялық механика: Оқулық. Алматы, 2002.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2. Төреқожаев Ә. Н., Төлегенова Қ. Б. Материалдық нүктенің механикалық тербелістері: Оқу құралы. Алматы, 2003.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3. Төреқожаев Ә. Н., Именов И. М. Статика. Теориялық механиканың практикалық сабақтарына арналған әдістемелік нұсқау. Алматы, 2004.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4. Туғанбаева Д. Т., Төлегенова Қ. Б. Теориялық механика. Оқу құралы. Алматы, 2012.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5. Яблонский А. А. Курс теоретической механики: Учебник. Ч. I, II. – М.: Высш. школа, 1984.</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6. Никитин Н. Н. Курс теоретической механики: Учебник. – М.: Высшая школа, 1990.</a:t>
            </a:r>
            <a:endParaRPr lang="ru-RU" dirty="0">
              <a:effectLst/>
              <a:latin typeface="Constantia" panose="02030602050306030303" pitchFamily="18" charset="0"/>
              <a:ea typeface="Times New Roman" panose="02020603050405020304" pitchFamily="18" charset="0"/>
            </a:endParaRPr>
          </a:p>
          <a:p>
            <a:pPr indent="288290" algn="ctr"/>
            <a:endParaRPr lang="kk-KZ" b="0" i="1" u="none" strike="noStrike" spc="0" dirty="0">
              <a:solidFill>
                <a:srgbClr val="000000"/>
              </a:solidFill>
              <a:effectLst/>
              <a:latin typeface="Constantia" panose="02030602050306030303" pitchFamily="18" charset="0"/>
              <a:ea typeface="Times New Roman" panose="02020603050405020304" pitchFamily="18" charset="0"/>
              <a:cs typeface="Times New Roman" panose="02020603050405020304" pitchFamily="18" charset="0"/>
            </a:endParaRPr>
          </a:p>
          <a:p>
            <a:pPr indent="288290" algn="ctr"/>
            <a:r>
              <a:rPr lang="kk-KZ" b="0" i="1" u="none" strike="noStrike" spc="0" dirty="0">
                <a:solidFill>
                  <a:srgbClr val="000000"/>
                </a:solidFill>
                <a:effectLst/>
                <a:latin typeface="Constantia" panose="02030602050306030303" pitchFamily="18" charset="0"/>
                <a:ea typeface="Times New Roman" panose="02020603050405020304" pitchFamily="18" charset="0"/>
                <a:cs typeface="Times New Roman" panose="02020603050405020304" pitchFamily="18" charset="0"/>
              </a:rPr>
              <a:t>Қосымша әдебиеттер</a:t>
            </a:r>
            <a:endParaRPr lang="ru-RU" dirty="0">
              <a:effectLst/>
              <a:latin typeface="Constantia" panose="02030602050306030303" pitchFamily="18" charset="0"/>
              <a:ea typeface="Times New Roman" panose="02020603050405020304" pitchFamily="18" charset="0"/>
            </a:endParaRPr>
          </a:p>
          <a:p>
            <a:pPr indent="288290" algn="ctr"/>
            <a:r>
              <a:rPr lang="kk-KZ" b="1" i="1" u="none" strike="noStrike" spc="0" dirty="0">
                <a:solidFill>
                  <a:srgbClr val="000000"/>
                </a:solidFill>
                <a:effectLst/>
                <a:latin typeface="Constantia" panose="02030602050306030303" pitchFamily="18" charset="0"/>
                <a:ea typeface="Times New Roman" panose="02020603050405020304" pitchFamily="18" charset="0"/>
                <a:cs typeface="Times New Roman" panose="02020603050405020304" pitchFamily="18" charset="0"/>
              </a:rPr>
              <a:t>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1. Төреқожаев Ә. Н., Именов И. М., Төлегенова Қ. Б. Теориялық механика пәнінің курстық және семестрлік жұмыстары. Алматы, 2003.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2. Серғазиев М. Ж., Туғанбаева Д. Т. Механикалық жүйе динамикасы. Теориялық механиканың практикалық сабақтарына арналған әдістемелік нұсқау.  Алматы, 2004.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3. Именов И. М. Кинематика. Теориялық механиканың практикалық сабақтарына арналған әдістемелік нұсқау. Алматы, 2004. </a:t>
            </a:r>
            <a:endParaRPr lang="ru-RU" dirty="0">
              <a:effectLst/>
              <a:latin typeface="Constantia" panose="02030602050306030303" pitchFamily="18" charset="0"/>
              <a:ea typeface="Times New Roman" panose="02020603050405020304" pitchFamily="18" charset="0"/>
            </a:endParaRPr>
          </a:p>
        </p:txBody>
      </p:sp>
    </p:spTree>
    <p:extLst>
      <p:ext uri="{BB962C8B-B14F-4D97-AF65-F5344CB8AC3E}">
        <p14:creationId xmlns:p14="http://schemas.microsoft.com/office/powerpoint/2010/main" val="27219595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92F33AA-3033-4696-9BEC-86835B4A78D3}"/>
              </a:ext>
            </a:extLst>
          </p:cNvPr>
          <p:cNvSpPr txBox="1"/>
          <p:nvPr/>
        </p:nvSpPr>
        <p:spPr>
          <a:xfrm>
            <a:off x="755576" y="260648"/>
            <a:ext cx="7920880" cy="2862322"/>
          </a:xfrm>
          <a:prstGeom prst="rect">
            <a:avLst/>
          </a:prstGeom>
          <a:noFill/>
        </p:spPr>
        <p:txBody>
          <a:bodyPr wrap="square">
            <a:spAutoFit/>
          </a:bodyPr>
          <a:lstStyle/>
          <a:p>
            <a:pPr indent="288290" algn="just"/>
            <a:r>
              <a:rPr lang="kk-KZ" sz="2000" i="1" dirty="0">
                <a:latin typeface="Constantia" panose="02030602050306030303" pitchFamily="18" charset="0"/>
                <a:cs typeface="Times New Roman" panose="02020603050405020304" pitchFamily="18" charset="0"/>
              </a:rPr>
              <a:t>Күштерді геометриялық қосу </a:t>
            </a:r>
            <a:endParaRPr lang="ru-RU" sz="2000" i="1" dirty="0">
              <a:latin typeface="Constantia" panose="02030602050306030303" pitchFamily="18" charset="0"/>
              <a:cs typeface="Times New Roman" panose="02020603050405020304" pitchFamily="18" charset="0"/>
            </a:endParaRPr>
          </a:p>
          <a:p>
            <a:pPr indent="288290" algn="just"/>
            <a:r>
              <a:rPr lang="kk-KZ" sz="2000" dirty="0">
                <a:latin typeface="Constantia" panose="02030602050306030303" pitchFamily="18" charset="0"/>
                <a:cs typeface="Times New Roman" panose="02020603050405020304" pitchFamily="18" charset="0"/>
              </a:rPr>
              <a:t>Механиканың көптеген есебінің шешуі векторлық алгебрадағы векторларды, соның ішінде күш векторларын қосу амалымен тығыз байланысты. Бұдан былай жүйедегі күштердің геометриялық қосындысына тең шаманы бас вектор деп атайтын боламыз. Күштердің геометриялық қосындысы туралы ұғымды тең әсерлі күш ұғымымен шатастыруға болмайды. Себебі көптеген күштер жүйесінің тең әсерлі күші болмайды, ал кез келген күштер жүйесінің бас векторын санауға болады.</a:t>
            </a:r>
            <a:endParaRPr lang="ru-RU" sz="2000" dirty="0">
              <a:latin typeface="Constantia" panose="02030602050306030303" pitchFamily="18" charset="0"/>
              <a:cs typeface="Times New Roman" panose="02020603050405020304" pitchFamily="18" charset="0"/>
            </a:endParaRPr>
          </a:p>
        </p:txBody>
      </p:sp>
      <p:pic>
        <p:nvPicPr>
          <p:cNvPr id="4" name="Рисунок 3">
            <a:extLst>
              <a:ext uri="{FF2B5EF4-FFF2-40B4-BE49-F238E27FC236}">
                <a16:creationId xmlns:a16="http://schemas.microsoft.com/office/drawing/2014/main" id="{EEB260CD-C877-4E4F-A6C4-DB4629896BDE}"/>
              </a:ext>
            </a:extLst>
          </p:cNvPr>
          <p:cNvPicPr/>
          <p:nvPr/>
        </p:nvPicPr>
        <p:blipFill>
          <a:blip r:embed="rId2"/>
          <a:stretch>
            <a:fillRect/>
          </a:stretch>
        </p:blipFill>
        <p:spPr>
          <a:xfrm>
            <a:off x="1547664" y="3165576"/>
            <a:ext cx="6048672" cy="2736304"/>
          </a:xfrm>
          <a:prstGeom prst="rect">
            <a:avLst/>
          </a:prstGeom>
        </p:spPr>
      </p:pic>
      <p:sp>
        <p:nvSpPr>
          <p:cNvPr id="7" name="TextBox 6">
            <a:extLst>
              <a:ext uri="{FF2B5EF4-FFF2-40B4-BE49-F238E27FC236}">
                <a16:creationId xmlns:a16="http://schemas.microsoft.com/office/drawing/2014/main" id="{50189C94-9E99-4C3F-8B89-313E1F4623CF}"/>
              </a:ext>
            </a:extLst>
          </p:cNvPr>
          <p:cNvSpPr txBox="1"/>
          <p:nvPr/>
        </p:nvSpPr>
        <p:spPr>
          <a:xfrm>
            <a:off x="2555776" y="5901880"/>
            <a:ext cx="4572000" cy="400110"/>
          </a:xfrm>
          <a:prstGeom prst="rect">
            <a:avLst/>
          </a:prstGeom>
          <a:noFill/>
        </p:spPr>
        <p:txBody>
          <a:bodyPr wrap="square">
            <a:spAutoFit/>
          </a:bodyPr>
          <a:lstStyle/>
          <a:p>
            <a:pPr algn="ctr"/>
            <a:r>
              <a:rPr lang="kk-KZ" sz="2000" dirty="0">
                <a:latin typeface="Constantia" panose="02030602050306030303" pitchFamily="18" charset="0"/>
                <a:cs typeface="Times New Roman" panose="02020603050405020304" pitchFamily="18" charset="0"/>
              </a:rPr>
              <a:t>2.1-сурет</a:t>
            </a:r>
            <a:endParaRPr lang="ru-RU" sz="2000" dirty="0">
              <a:latin typeface="Constantia" panose="02030602050306030303" pitchFamily="18" charset="0"/>
              <a:cs typeface="Times New Roman" panose="02020603050405020304" pitchFamily="18" charset="0"/>
            </a:endParaRPr>
          </a:p>
        </p:txBody>
      </p:sp>
    </p:spTree>
    <p:extLst>
      <p:ext uri="{BB962C8B-B14F-4D97-AF65-F5344CB8AC3E}">
        <p14:creationId xmlns:p14="http://schemas.microsoft.com/office/powerpoint/2010/main" val="23069497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A4EAA9DE-B1DC-439B-B8BF-D4000AB5154F}"/>
                  </a:ext>
                </a:extLst>
              </p:cNvPr>
              <p:cNvSpPr txBox="1"/>
              <p:nvPr/>
            </p:nvSpPr>
            <p:spPr>
              <a:xfrm>
                <a:off x="1040684" y="696665"/>
                <a:ext cx="7635771" cy="3136500"/>
              </a:xfrm>
              <a:prstGeom prst="rect">
                <a:avLst/>
              </a:prstGeom>
              <a:noFill/>
            </p:spPr>
            <p:txBody>
              <a:bodyPr wrap="square">
                <a:spAutoFit/>
              </a:bodyPr>
              <a:lstStyle/>
              <a:p>
                <a:pPr indent="288290" algn="just">
                  <a:tabLst>
                    <a:tab pos="3114040" algn="ctr"/>
                  </a:tabLst>
                </a:pPr>
                <a:r>
                  <a:rPr lang="kk-KZ" sz="2400" i="1" dirty="0">
                    <a:solidFill>
                      <a:schemeClr val="accent2"/>
                    </a:solidFill>
                    <a:effectLst/>
                    <a:latin typeface="Constantia" panose="02030602050306030303" pitchFamily="18" charset="0"/>
                    <a:ea typeface="Times New Roman" panose="02020603050405020304" pitchFamily="18" charset="0"/>
                  </a:rPr>
                  <a:t>Екі күшті қосу.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kk-KZ" sz="2400" baseline="-25000" dirty="0">
                    <a:solidFill>
                      <a:srgbClr val="000000"/>
                    </a:solidFill>
                    <a:effectLst/>
                    <a:latin typeface="Constantia" panose="02030602050306030303" pitchFamily="18" charset="0"/>
                    <a:ea typeface="Times New Roman" panose="02020603050405020304" pitchFamily="18" charset="0"/>
                  </a:rPr>
                  <a:t>1</a:t>
                </a:r>
                <a:r>
                  <a:rPr lang="kk-KZ" sz="2400" dirty="0">
                    <a:solidFill>
                      <a:srgbClr val="000000"/>
                    </a:solidFill>
                    <a:effectLst/>
                    <a:latin typeface="Constantia" panose="02030602050306030303" pitchFamily="18" charset="0"/>
                    <a:ea typeface="Times New Roman" panose="02020603050405020304" pitchFamily="18" charset="0"/>
                  </a:rPr>
                  <a:t> және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kk-KZ" sz="2400" baseline="-25000" dirty="0">
                    <a:solidFill>
                      <a:srgbClr val="000000"/>
                    </a:solidFill>
                    <a:effectLst/>
                    <a:latin typeface="Constantia" panose="02030602050306030303" pitchFamily="18" charset="0"/>
                    <a:ea typeface="Times New Roman" panose="02020603050405020304" pitchFamily="18" charset="0"/>
                  </a:rPr>
                  <a:t>2</a:t>
                </a:r>
                <a:r>
                  <a:rPr lang="kk-KZ" sz="2400" dirty="0">
                    <a:solidFill>
                      <a:srgbClr val="000000"/>
                    </a:solidFill>
                    <a:effectLst/>
                    <a:latin typeface="Constantia" panose="02030602050306030303" pitchFamily="18" charset="0"/>
                    <a:ea typeface="Times New Roman" panose="02020603050405020304" pitchFamily="18" charset="0"/>
                  </a:rPr>
                  <a:t> күштерінің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𝑅</m:t>
                        </m:r>
                      </m:e>
                    </m:acc>
                  </m:oMath>
                </a14:m>
                <a:r>
                  <a:rPr lang="kk-KZ" sz="2400" dirty="0">
                    <a:solidFill>
                      <a:srgbClr val="000000"/>
                    </a:solidFill>
                    <a:effectLst/>
                    <a:latin typeface="Constantia" panose="02030602050306030303" pitchFamily="18" charset="0"/>
                    <a:ea typeface="Times New Roman" panose="02020603050405020304" pitchFamily="18" charset="0"/>
                  </a:rPr>
                  <a:t> геометриялық қосындысы параллелограмм ережесі бойынша (2.1,а-сурет) немесе осы параллелограмның бір жартысын бейнелейтін күштер үшбұрышын тұрғызу (2.1, ә-сурет) арқылы анықталады. Сонда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𝑅</m:t>
                        </m:r>
                      </m:e>
                    </m:acc>
                  </m:oMath>
                </a14:m>
                <a:r>
                  <a:rPr lang="kk-KZ" sz="2400" dirty="0">
                    <a:solidFill>
                      <a:srgbClr val="000000"/>
                    </a:solidFill>
                    <a:effectLst/>
                    <a:latin typeface="Constantia" panose="02030602050306030303" pitchFamily="18" charset="0"/>
                    <a:ea typeface="Times New Roman" panose="02020603050405020304" pitchFamily="18" charset="0"/>
                  </a:rPr>
                  <a:t> күшінің модулі және оның құраушы күштермен құратын бұрыштары төмендегі өрнектермен анықталады:</a:t>
                </a:r>
                <a:endParaRPr lang="ru-RU" sz="1400" dirty="0">
                  <a:effectLst/>
                  <a:latin typeface="Constantia" panose="02030602050306030303" pitchFamily="18" charset="0"/>
                  <a:ea typeface="Times New Roman" panose="02020603050405020304" pitchFamily="18" charset="0"/>
                </a:endParaRPr>
              </a:p>
            </p:txBody>
          </p:sp>
        </mc:Choice>
        <mc:Fallback xmlns="">
          <p:sp>
            <p:nvSpPr>
              <p:cNvPr id="4" name="TextBox 3">
                <a:extLst>
                  <a:ext uri="{FF2B5EF4-FFF2-40B4-BE49-F238E27FC236}">
                    <a16:creationId xmlns:a16="http://schemas.microsoft.com/office/drawing/2014/main" id="{A4EAA9DE-B1DC-439B-B8BF-D4000AB5154F}"/>
                  </a:ext>
                </a:extLst>
              </p:cNvPr>
              <p:cNvSpPr txBox="1">
                <a:spLocks noRot="1" noChangeAspect="1" noMove="1" noResize="1" noEditPoints="1" noAdjustHandles="1" noChangeArrowheads="1" noChangeShapeType="1" noTextEdit="1"/>
              </p:cNvSpPr>
              <p:nvPr/>
            </p:nvSpPr>
            <p:spPr>
              <a:xfrm>
                <a:off x="1040684" y="696665"/>
                <a:ext cx="7635771" cy="3136500"/>
              </a:xfrm>
              <a:prstGeom prst="rect">
                <a:avLst/>
              </a:prstGeom>
              <a:blipFill>
                <a:blip r:embed="rId2"/>
                <a:stretch>
                  <a:fillRect l="-1278" t="-583" r="-1198" b="-3495"/>
                </a:stretch>
              </a:blipFill>
            </p:spPr>
            <p:txBody>
              <a:bodyPr/>
              <a:lstStyle/>
              <a:p>
                <a:r>
                  <a:rPr lang="ru-RU">
                    <a:noFill/>
                  </a:rPr>
                  <a:t> </a:t>
                </a:r>
              </a:p>
            </p:txBody>
          </p:sp>
        </mc:Fallback>
      </mc:AlternateContent>
      <p:sp>
        <p:nvSpPr>
          <p:cNvPr id="7" name="TextBox 6">
            <a:extLst>
              <a:ext uri="{FF2B5EF4-FFF2-40B4-BE49-F238E27FC236}">
                <a16:creationId xmlns:a16="http://schemas.microsoft.com/office/drawing/2014/main" id="{95185AF2-F9F1-414B-9B26-BBD75EB3E214}"/>
              </a:ext>
            </a:extLst>
          </p:cNvPr>
          <p:cNvSpPr txBox="1"/>
          <p:nvPr/>
        </p:nvSpPr>
        <p:spPr>
          <a:xfrm>
            <a:off x="2286000" y="3246597"/>
            <a:ext cx="4572000" cy="369332"/>
          </a:xfrm>
          <a:prstGeom prst="rect">
            <a:avLst/>
          </a:prstGeom>
          <a:noFill/>
        </p:spPr>
        <p:txBody>
          <a:bodyPr wrap="square">
            <a:spAutoFit/>
          </a:bodyPr>
          <a:lstStyle/>
          <a:p>
            <a:endParaRPr lang="ru-RU" dirty="0"/>
          </a:p>
        </p:txBody>
      </p:sp>
      <p:sp>
        <p:nvSpPr>
          <p:cNvPr id="10" name="TextBox 9">
            <a:extLst>
              <a:ext uri="{FF2B5EF4-FFF2-40B4-BE49-F238E27FC236}">
                <a16:creationId xmlns:a16="http://schemas.microsoft.com/office/drawing/2014/main" id="{D9D03E46-21A1-4820-987C-B135D7F74D91}"/>
              </a:ext>
            </a:extLst>
          </p:cNvPr>
          <p:cNvSpPr txBox="1"/>
          <p:nvPr/>
        </p:nvSpPr>
        <p:spPr>
          <a:xfrm>
            <a:off x="2286000" y="3246597"/>
            <a:ext cx="4572000" cy="369332"/>
          </a:xfrm>
          <a:prstGeom prst="rect">
            <a:avLst/>
          </a:prstGeom>
          <a:noFill/>
        </p:spPr>
        <p:txBody>
          <a:bodyPr wrap="square">
            <a:spAutoFit/>
          </a:bodyPr>
          <a:lstStyle/>
          <a:p>
            <a:endParaRPr lang="ru-RU" dirty="0"/>
          </a:p>
        </p:txBody>
      </p: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091B1C82-2828-4B3A-9660-274B8D173DFC}"/>
                  </a:ext>
                </a:extLst>
              </p:cNvPr>
              <p:cNvSpPr txBox="1"/>
              <p:nvPr/>
            </p:nvSpPr>
            <p:spPr>
              <a:xfrm>
                <a:off x="1835696" y="4050401"/>
                <a:ext cx="5826803" cy="843885"/>
              </a:xfrm>
              <a:prstGeom prst="rect">
                <a:avLst/>
              </a:prstGeom>
              <a:noFill/>
            </p:spPr>
            <p:txBody>
              <a:bodyPr wrap="square">
                <a:spAutoFit/>
              </a:bodyPr>
              <a:lstStyle/>
              <a:p>
                <a:pPr indent="288290" algn="ctr"/>
                <a14:m>
                  <m:oMathPara xmlns:m="http://schemas.openxmlformats.org/officeDocument/2006/math">
                    <m:oMathParaPr>
                      <m:jc m:val="centerGroup"/>
                    </m:oMathParaPr>
                    <m:oMath xmlns:m="http://schemas.openxmlformats.org/officeDocument/2006/math">
                      <m:r>
                        <a:rPr lang="kk-KZ" sz="2400" i="1" smtClean="0">
                          <a:solidFill>
                            <a:srgbClr val="000000"/>
                          </a:solidFill>
                          <a:effectLst/>
                          <a:latin typeface="Cambria Math" panose="02040503050406030204" pitchFamily="18" charset="0"/>
                          <a:ea typeface="Times New Roman" panose="02020603050405020304" pitchFamily="18" charset="0"/>
                        </a:rPr>
                        <m:t>𝑅</m:t>
                      </m:r>
                      <m:r>
                        <a:rPr lang="kk-KZ" sz="2400" i="1" smtClean="0">
                          <a:solidFill>
                            <a:srgbClr val="000000"/>
                          </a:solidFill>
                          <a:effectLst/>
                          <a:latin typeface="Cambria Math" panose="02040503050406030204" pitchFamily="18" charset="0"/>
                          <a:ea typeface="Times New Roman" panose="02020603050405020304" pitchFamily="18" charset="0"/>
                        </a:rPr>
                        <m:t>=</m:t>
                      </m:r>
                      <m:rad>
                        <m:radPr>
                          <m:degHide m:val="on"/>
                          <m:ctrlPr>
                            <a:rPr lang="ru-RU" sz="2400" i="1">
                              <a:effectLst/>
                              <a:latin typeface="Cambria Math" panose="02040503050406030204" pitchFamily="18" charset="0"/>
                              <a:ea typeface="Times New Roman" panose="02020603050405020304" pitchFamily="18" charset="0"/>
                            </a:rPr>
                          </m:ctrlPr>
                        </m:radPr>
                        <m:deg/>
                        <m:e>
                          <m:sSubSup>
                            <m:sSubSupPr>
                              <m:ctrlPr>
                                <a:rPr lang="ru-RU" sz="2400" i="1">
                                  <a:effectLst/>
                                  <a:latin typeface="Cambria Math" panose="02040503050406030204" pitchFamily="18" charset="0"/>
                                  <a:ea typeface="Times New Roman" panose="02020603050405020304" pitchFamily="18" charset="0"/>
                                </a:rPr>
                              </m:ctrlPr>
                            </m:sSubSupPr>
                            <m:e>
                              <m:r>
                                <a:rPr lang="kk-KZ" sz="2400" i="1">
                                  <a:solidFill>
                                    <a:srgbClr val="000000"/>
                                  </a:solidFill>
                                  <a:effectLst/>
                                  <a:latin typeface="Cambria Math" panose="02040503050406030204" pitchFamily="18" charset="0"/>
                                  <a:ea typeface="Times New Roman" panose="02020603050405020304" pitchFamily="18" charset="0"/>
                                </a:rPr>
                                <m:t>𝐹</m:t>
                              </m:r>
                            </m:e>
                            <m:sub>
                              <m:r>
                                <a:rPr lang="kk-KZ" sz="2400" i="1">
                                  <a:solidFill>
                                    <a:srgbClr val="000000"/>
                                  </a:solidFill>
                                  <a:effectLst/>
                                  <a:latin typeface="Cambria Math" panose="02040503050406030204" pitchFamily="18" charset="0"/>
                                  <a:ea typeface="Times New Roman" panose="02020603050405020304" pitchFamily="18" charset="0"/>
                                </a:rPr>
                                <m:t>1</m:t>
                              </m:r>
                            </m:sub>
                            <m:sup>
                              <m:r>
                                <a:rPr lang="kk-KZ" sz="2400" i="1">
                                  <a:solidFill>
                                    <a:srgbClr val="000000"/>
                                  </a:solidFill>
                                  <a:effectLst/>
                                  <a:latin typeface="Cambria Math" panose="02040503050406030204" pitchFamily="18" charset="0"/>
                                  <a:ea typeface="Times New Roman" panose="02020603050405020304" pitchFamily="18" charset="0"/>
                                </a:rPr>
                                <m:t>2</m:t>
                              </m:r>
                            </m:sup>
                          </m:sSubSup>
                        </m:e>
                      </m:rad>
                      <m:r>
                        <a:rPr lang="kk-KZ" sz="2400" i="1">
                          <a:solidFill>
                            <a:srgbClr val="000000"/>
                          </a:solidFill>
                          <a:effectLst/>
                          <a:latin typeface="Cambria Math" panose="02040503050406030204" pitchFamily="18" charset="0"/>
                          <a:ea typeface="Times New Roman" panose="02020603050405020304" pitchFamily="18" charset="0"/>
                        </a:rPr>
                        <m:t>+</m:t>
                      </m:r>
                      <m:sSubSup>
                        <m:sSubSupPr>
                          <m:ctrlPr>
                            <a:rPr lang="ru-RU" sz="2400" i="1">
                              <a:effectLst/>
                              <a:latin typeface="Cambria Math" panose="02040503050406030204" pitchFamily="18" charset="0"/>
                              <a:ea typeface="Times New Roman" panose="02020603050405020304" pitchFamily="18" charset="0"/>
                            </a:rPr>
                          </m:ctrlPr>
                        </m:sSubSupPr>
                        <m:e>
                          <m:r>
                            <a:rPr lang="kk-KZ" sz="2400" i="1">
                              <a:solidFill>
                                <a:srgbClr val="000000"/>
                              </a:solidFill>
                              <a:effectLst/>
                              <a:latin typeface="Cambria Math" panose="02040503050406030204" pitchFamily="18" charset="0"/>
                              <a:ea typeface="Times New Roman" panose="02020603050405020304" pitchFamily="18" charset="0"/>
                            </a:rPr>
                            <m:t>𝐹</m:t>
                          </m:r>
                        </m:e>
                        <m:sub>
                          <m:r>
                            <a:rPr lang="kk-KZ" sz="2400" i="1">
                              <a:solidFill>
                                <a:srgbClr val="000000"/>
                              </a:solidFill>
                              <a:effectLst/>
                              <a:latin typeface="Cambria Math" panose="02040503050406030204" pitchFamily="18" charset="0"/>
                              <a:ea typeface="Times New Roman" panose="02020603050405020304" pitchFamily="18" charset="0"/>
                            </a:rPr>
                            <m:t>2</m:t>
                          </m:r>
                        </m:sub>
                        <m:sup>
                          <m:r>
                            <a:rPr lang="kk-KZ" sz="2400" i="1">
                              <a:solidFill>
                                <a:srgbClr val="000000"/>
                              </a:solidFill>
                              <a:effectLst/>
                              <a:latin typeface="Cambria Math" panose="02040503050406030204" pitchFamily="18" charset="0"/>
                              <a:ea typeface="Times New Roman" panose="02020603050405020304" pitchFamily="18" charset="0"/>
                            </a:rPr>
                            <m:t>2</m:t>
                          </m:r>
                        </m:sup>
                      </m:sSubSup>
                      <m:r>
                        <a:rPr lang="kk-KZ" sz="2400" i="1">
                          <a:solidFill>
                            <a:srgbClr val="000000"/>
                          </a:solidFill>
                          <a:effectLst/>
                          <a:latin typeface="Cambria Math" panose="02040503050406030204" pitchFamily="18" charset="0"/>
                          <a:ea typeface="Times New Roman" panose="02020603050405020304" pitchFamily="18" charset="0"/>
                        </a:rPr>
                        <m:t>+</m:t>
                      </m:r>
                      <m:sSubSup>
                        <m:sSubSupPr>
                          <m:ctrlPr>
                            <a:rPr lang="ru-RU" sz="2400" i="1">
                              <a:effectLst/>
                              <a:latin typeface="Cambria Math" panose="02040503050406030204" pitchFamily="18" charset="0"/>
                              <a:ea typeface="Times New Roman" panose="02020603050405020304" pitchFamily="18" charset="0"/>
                            </a:rPr>
                          </m:ctrlPr>
                        </m:sSubSupPr>
                        <m:e>
                          <m:r>
                            <a:rPr lang="kk-KZ" sz="2400" i="1">
                              <a:solidFill>
                                <a:srgbClr val="000000"/>
                              </a:solidFill>
                              <a:effectLst/>
                              <a:latin typeface="Cambria Math" panose="02040503050406030204" pitchFamily="18" charset="0"/>
                              <a:ea typeface="Times New Roman" panose="02020603050405020304" pitchFamily="18" charset="0"/>
                            </a:rPr>
                            <m:t>2</m:t>
                          </m:r>
                          <m:r>
                            <a:rPr lang="kk-KZ" sz="2400" i="1">
                              <a:solidFill>
                                <a:srgbClr val="000000"/>
                              </a:solidFill>
                              <a:effectLst/>
                              <a:latin typeface="Cambria Math" panose="02040503050406030204" pitchFamily="18" charset="0"/>
                              <a:ea typeface="Times New Roman" panose="02020603050405020304" pitchFamily="18" charset="0"/>
                            </a:rPr>
                            <m:t>𝐹</m:t>
                          </m:r>
                        </m:e>
                        <m:sub>
                          <m:r>
                            <a:rPr lang="kk-KZ" sz="2400" i="1">
                              <a:solidFill>
                                <a:srgbClr val="000000"/>
                              </a:solidFill>
                              <a:effectLst/>
                              <a:latin typeface="Cambria Math" panose="02040503050406030204" pitchFamily="18" charset="0"/>
                              <a:ea typeface="Times New Roman" panose="02020603050405020304" pitchFamily="18" charset="0"/>
                            </a:rPr>
                            <m:t>1</m:t>
                          </m:r>
                        </m:sub>
                        <m:sup>
                          <m:r>
                            <a:rPr lang="kk-KZ" sz="2400" i="1">
                              <a:solidFill>
                                <a:srgbClr val="000000"/>
                              </a:solidFill>
                              <a:effectLst/>
                              <a:latin typeface="Cambria Math" panose="02040503050406030204" pitchFamily="18" charset="0"/>
                              <a:ea typeface="Times New Roman" panose="02020603050405020304" pitchFamily="18" charset="0"/>
                            </a:rPr>
                            <m:t>2</m:t>
                          </m:r>
                        </m:sup>
                      </m:sSubSup>
                      <m:sSubSup>
                        <m:sSubSupPr>
                          <m:ctrlPr>
                            <a:rPr lang="ru-RU" sz="2400" i="1">
                              <a:effectLst/>
                              <a:latin typeface="Cambria Math" panose="02040503050406030204" pitchFamily="18" charset="0"/>
                              <a:ea typeface="Times New Roman" panose="02020603050405020304" pitchFamily="18" charset="0"/>
                            </a:rPr>
                          </m:ctrlPr>
                        </m:sSubSupPr>
                        <m:e>
                          <m:r>
                            <a:rPr lang="kk-KZ" sz="2400" i="1">
                              <a:solidFill>
                                <a:srgbClr val="000000"/>
                              </a:solidFill>
                              <a:effectLst/>
                              <a:latin typeface="Cambria Math" panose="02040503050406030204" pitchFamily="18" charset="0"/>
                              <a:ea typeface="Times New Roman" panose="02020603050405020304" pitchFamily="18" charset="0"/>
                            </a:rPr>
                            <m:t>𝐹</m:t>
                          </m:r>
                        </m:e>
                        <m:sub>
                          <m:r>
                            <a:rPr lang="kk-KZ" sz="2400" i="1">
                              <a:solidFill>
                                <a:srgbClr val="000000"/>
                              </a:solidFill>
                              <a:effectLst/>
                              <a:latin typeface="Cambria Math" panose="02040503050406030204" pitchFamily="18" charset="0"/>
                              <a:ea typeface="Times New Roman" panose="02020603050405020304" pitchFamily="18" charset="0"/>
                            </a:rPr>
                            <m:t>2</m:t>
                          </m:r>
                        </m:sub>
                        <m:sup>
                          <m:r>
                            <a:rPr lang="kk-KZ" sz="2400" i="1">
                              <a:solidFill>
                                <a:srgbClr val="000000"/>
                              </a:solidFill>
                              <a:effectLst/>
                              <a:latin typeface="Cambria Math" panose="02040503050406030204" pitchFamily="18" charset="0"/>
                              <a:ea typeface="Times New Roman" panose="02020603050405020304" pitchFamily="18" charset="0"/>
                            </a:rPr>
                            <m:t>2</m:t>
                          </m:r>
                        </m:sup>
                      </m:sSubSup>
                      <m:r>
                        <m:rPr>
                          <m:sty m:val="p"/>
                        </m:rPr>
                        <a:rPr lang="kk-KZ" sz="2400">
                          <a:solidFill>
                            <a:srgbClr val="000000"/>
                          </a:solidFill>
                          <a:effectLst/>
                          <a:latin typeface="Cambria Math" panose="02040503050406030204" pitchFamily="18" charset="0"/>
                          <a:ea typeface="Times New Roman" panose="02020603050405020304" pitchFamily="18" charset="0"/>
                        </a:rPr>
                        <m:t>cos</m:t>
                      </m:r>
                      <m:r>
                        <a:rPr lang="kk-KZ" sz="2400">
                          <a:solidFill>
                            <a:srgbClr val="000000"/>
                          </a:solidFill>
                          <a:effectLst/>
                          <a:latin typeface="Cambria Math" panose="02040503050406030204" pitchFamily="18" charset="0"/>
                          <a:ea typeface="Times New Roman" panose="02020603050405020304" pitchFamily="18" charset="0"/>
                        </a:rPr>
                        <m:t>⁡</m:t>
                      </m:r>
                      <m:r>
                        <a:rPr lang="kk-KZ" sz="2400" i="1">
                          <a:solidFill>
                            <a:srgbClr val="000000"/>
                          </a:solidFill>
                          <a:effectLst/>
                          <a:latin typeface="Cambria Math" panose="02040503050406030204" pitchFamily="18" charset="0"/>
                          <a:ea typeface="Times New Roman" panose="02020603050405020304" pitchFamily="18" charset="0"/>
                        </a:rPr>
                        <m:t>(</m:t>
                      </m:r>
                      <m:sSub>
                        <m:sSubPr>
                          <m:ctrlPr>
                            <a:rPr lang="ru-RU" sz="2400" i="1">
                              <a:effectLst/>
                              <a:latin typeface="Cambria Math" panose="02040503050406030204" pitchFamily="18" charset="0"/>
                              <a:ea typeface="Times New Roman" panose="02020603050405020304" pitchFamily="18" charset="0"/>
                            </a:rPr>
                          </m:ctrlPr>
                        </m:sSubPr>
                        <m:e>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e>
                        <m:sub>
                          <m:r>
                            <a:rPr lang="kk-KZ" sz="2400" i="1">
                              <a:solidFill>
                                <a:srgbClr val="000000"/>
                              </a:solidFill>
                              <a:effectLst/>
                              <a:latin typeface="Cambria Math" panose="02040503050406030204" pitchFamily="18" charset="0"/>
                              <a:ea typeface="Times New Roman" panose="02020603050405020304" pitchFamily="18" charset="0"/>
                            </a:rPr>
                            <m:t>1</m:t>
                          </m:r>
                        </m:sub>
                      </m:sSub>
                      <m:sSub>
                        <m:sSubPr>
                          <m:ctrlPr>
                            <a:rPr lang="ru-RU" sz="2400" i="1">
                              <a:effectLst/>
                              <a:latin typeface="Cambria Math" panose="02040503050406030204" pitchFamily="18" charset="0"/>
                              <a:ea typeface="Times New Roman" panose="02020603050405020304" pitchFamily="18" charset="0"/>
                            </a:rPr>
                          </m:ctrlPr>
                        </m:sSubPr>
                        <m:e>
                          <m:r>
                            <a:rPr lang="kk-KZ" sz="2400" i="1">
                              <a:solidFill>
                                <a:srgbClr val="000000"/>
                              </a:solidFill>
                              <a:effectLst/>
                              <a:latin typeface="Cambria Math" panose="02040503050406030204" pitchFamily="18" charset="0"/>
                              <a:ea typeface="Times New Roman" panose="02020603050405020304" pitchFamily="18" charset="0"/>
                            </a:rPr>
                            <m:t>,</m:t>
                          </m:r>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e>
                        <m:sub>
                          <m:r>
                            <a:rPr lang="kk-KZ" sz="2400" i="1">
                              <a:solidFill>
                                <a:srgbClr val="000000"/>
                              </a:solidFill>
                              <a:effectLst/>
                              <a:latin typeface="Cambria Math" panose="02040503050406030204" pitchFamily="18" charset="0"/>
                              <a:ea typeface="Times New Roman" panose="02020603050405020304" pitchFamily="18" charset="0"/>
                            </a:rPr>
                            <m:t>2</m:t>
                          </m:r>
                        </m:sub>
                      </m:sSub>
                      <m:r>
                        <a:rPr lang="kk-KZ" sz="2400" i="1">
                          <a:solidFill>
                            <a:srgbClr val="000000"/>
                          </a:solidFill>
                          <a:effectLst/>
                          <a:latin typeface="Cambria Math" panose="02040503050406030204" pitchFamily="18" charset="0"/>
                          <a:ea typeface="Times New Roman" panose="02020603050405020304" pitchFamily="18" charset="0"/>
                        </a:rPr>
                        <m:t>)</m:t>
                      </m:r>
                    </m:oMath>
                  </m:oMathPara>
                </a14:m>
                <a:endParaRPr lang="ru-RU" sz="2400" dirty="0">
                  <a:effectLst/>
                  <a:latin typeface="Times New Roman" panose="02020603050405020304" pitchFamily="18" charset="0"/>
                  <a:ea typeface="Times New Roman" panose="02020603050405020304" pitchFamily="18" charset="0"/>
                </a:endParaRPr>
              </a:p>
            </p:txBody>
          </p:sp>
        </mc:Choice>
        <mc:Fallback xmlns="">
          <p:sp>
            <p:nvSpPr>
              <p:cNvPr id="13" name="TextBox 12">
                <a:extLst>
                  <a:ext uri="{FF2B5EF4-FFF2-40B4-BE49-F238E27FC236}">
                    <a16:creationId xmlns:a16="http://schemas.microsoft.com/office/drawing/2014/main" id="{091B1C82-2828-4B3A-9660-274B8D173DFC}"/>
                  </a:ext>
                </a:extLst>
              </p:cNvPr>
              <p:cNvSpPr txBox="1">
                <a:spLocks noRot="1" noChangeAspect="1" noMove="1" noResize="1" noEditPoints="1" noAdjustHandles="1" noChangeArrowheads="1" noChangeShapeType="1" noTextEdit="1"/>
              </p:cNvSpPr>
              <p:nvPr/>
            </p:nvSpPr>
            <p:spPr>
              <a:xfrm>
                <a:off x="1835696" y="4050401"/>
                <a:ext cx="5826803" cy="843885"/>
              </a:xfrm>
              <a:prstGeom prst="rect">
                <a:avLst/>
              </a:prstGeom>
              <a:blipFill>
                <a:blip r:embed="rId3"/>
                <a:stretch>
                  <a:fillRect/>
                </a:stretch>
              </a:blipFill>
            </p:spPr>
            <p:txBody>
              <a:bodyPr/>
              <a:lstStyle/>
              <a:p>
                <a:r>
                  <a:rPr lang="ru-RU">
                    <a:noFill/>
                  </a:rPr>
                  <a:t> </a:t>
                </a:r>
              </a:p>
            </p:txBody>
          </p:sp>
        </mc:Fallback>
      </mc:AlternateContent>
    </p:spTree>
    <p:extLst>
      <p:ext uri="{BB962C8B-B14F-4D97-AF65-F5344CB8AC3E}">
        <p14:creationId xmlns:p14="http://schemas.microsoft.com/office/powerpoint/2010/main" val="13989599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3C47B44A-1104-4547-B6CE-DEEB0A435F14}"/>
                  </a:ext>
                </a:extLst>
              </p:cNvPr>
              <p:cNvSpPr txBox="1"/>
              <p:nvPr/>
            </p:nvSpPr>
            <p:spPr>
              <a:xfrm>
                <a:off x="971600" y="404664"/>
                <a:ext cx="7704856" cy="2397836"/>
              </a:xfrm>
              <a:prstGeom prst="rect">
                <a:avLst/>
              </a:prstGeom>
              <a:noFill/>
            </p:spPr>
            <p:txBody>
              <a:bodyPr wrap="square">
                <a:spAutoFit/>
              </a:bodyPr>
              <a:lstStyle/>
              <a:p>
                <a:pPr indent="288290" algn="just">
                  <a:tabLst>
                    <a:tab pos="3114040" algn="ctr"/>
                  </a:tabLst>
                </a:pPr>
                <a:r>
                  <a:rPr lang="kk-KZ" sz="2400" i="1" dirty="0">
                    <a:solidFill>
                      <a:schemeClr val="accent2"/>
                    </a:solidFill>
                    <a:effectLst/>
                    <a:latin typeface="Constantia" panose="02030602050306030303" pitchFamily="18" charset="0"/>
                    <a:ea typeface="Times New Roman" panose="02020603050405020304" pitchFamily="18" charset="0"/>
                  </a:rPr>
                  <a:t>2. Бір жазықтықта жатпайтын үш күшті қосу.</a:t>
                </a:r>
                <a:r>
                  <a:rPr lang="kk-KZ" sz="2400" dirty="0">
                    <a:solidFill>
                      <a:schemeClr val="accent2"/>
                    </a:solidFill>
                    <a:effectLst/>
                    <a:latin typeface="Constantia" panose="02030602050306030303" pitchFamily="18" charset="0"/>
                    <a:ea typeface="Times New Roman" panose="02020603050405020304" pitchFamily="18" charset="0"/>
                  </a:rPr>
                  <a:t> </a:t>
                </a:r>
                <a:r>
                  <a:rPr lang="kk-KZ" sz="2400" dirty="0">
                    <a:solidFill>
                      <a:srgbClr val="000000"/>
                    </a:solidFill>
                    <a:effectLst/>
                    <a:latin typeface="Constantia" panose="02030602050306030303" pitchFamily="18" charset="0"/>
                    <a:ea typeface="Times New Roman" panose="02020603050405020304" pitchFamily="18" charset="0"/>
                  </a:rPr>
                  <a:t>Бір жазықтықта жатпайтын</a:t>
                </a:r>
                <a14:m>
                  <m:oMath xmlns:m="http://schemas.openxmlformats.org/officeDocument/2006/math">
                    <m:r>
                      <a:rPr lang="kk-KZ" sz="2400" i="1">
                        <a:solidFill>
                          <a:srgbClr val="000000"/>
                        </a:solidFill>
                        <a:effectLst/>
                        <a:latin typeface="Cambria Math" panose="02040503050406030204" pitchFamily="18" charset="0"/>
                        <a:ea typeface="Times New Roman" panose="02020603050405020304" pitchFamily="18" charset="0"/>
                      </a:rPr>
                      <m:t> </m:t>
                    </m:r>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kk-KZ" sz="2400" baseline="-25000" dirty="0">
                    <a:solidFill>
                      <a:srgbClr val="000000"/>
                    </a:solidFill>
                    <a:effectLst/>
                    <a:latin typeface="Constantia" panose="02030602050306030303" pitchFamily="18" charset="0"/>
                    <a:ea typeface="Times New Roman" panose="02020603050405020304" pitchFamily="18" charset="0"/>
                  </a:rPr>
                  <a:t>1</a:t>
                </a:r>
                <a:r>
                  <a:rPr lang="en-US" sz="24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kk-KZ" sz="2400" baseline="-25000" dirty="0">
                    <a:solidFill>
                      <a:srgbClr val="000000"/>
                    </a:solidFill>
                    <a:effectLst/>
                    <a:latin typeface="Constantia" panose="02030602050306030303" pitchFamily="18" charset="0"/>
                    <a:ea typeface="Times New Roman" panose="02020603050405020304" pitchFamily="18" charset="0"/>
                  </a:rPr>
                  <a:t>2</a:t>
                </a:r>
                <a:r>
                  <a:rPr lang="kk-KZ" sz="2400" dirty="0">
                    <a:solidFill>
                      <a:srgbClr val="000000"/>
                    </a:solidFill>
                    <a:effectLst/>
                    <a:latin typeface="Constantia" panose="02030602050306030303" pitchFamily="18" charset="0"/>
                    <a:ea typeface="Times New Roman" panose="02020603050405020304" pitchFamily="18" charset="0"/>
                  </a:rPr>
                  <a:t> және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en-US" sz="2400" baseline="-25000" dirty="0">
                    <a:solidFill>
                      <a:srgbClr val="000000"/>
                    </a:solidFill>
                    <a:effectLst/>
                    <a:latin typeface="Constantia" panose="02030602050306030303" pitchFamily="18" charset="0"/>
                    <a:ea typeface="Times New Roman" panose="02020603050405020304" pitchFamily="18" charset="0"/>
                  </a:rPr>
                  <a:t>3</a:t>
                </a:r>
                <a:r>
                  <a:rPr lang="en-US" sz="2400" dirty="0">
                    <a:solidFill>
                      <a:srgbClr val="000000"/>
                    </a:solidFill>
                    <a:effectLst/>
                    <a:latin typeface="Constantia" panose="02030602050306030303" pitchFamily="18" charset="0"/>
                    <a:ea typeface="Times New Roman" panose="02020603050405020304" pitchFamily="18" charset="0"/>
                  </a:rPr>
                  <a:t> </a:t>
                </a:r>
                <a:r>
                  <a:rPr lang="kk-KZ" sz="2400" dirty="0">
                    <a:solidFill>
                      <a:srgbClr val="000000"/>
                    </a:solidFill>
                    <a:effectLst/>
                    <a:latin typeface="Constantia" panose="02030602050306030303" pitchFamily="18" charset="0"/>
                    <a:ea typeface="Times New Roman" panose="02020603050405020304" pitchFamily="18" charset="0"/>
                  </a:rPr>
                  <a:t>күштерінің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𝑅</m:t>
                        </m:r>
                      </m:e>
                    </m:acc>
                  </m:oMath>
                </a14:m>
                <a:r>
                  <a:rPr lang="kk-KZ" sz="2400" dirty="0">
                    <a:solidFill>
                      <a:srgbClr val="000000"/>
                    </a:solidFill>
                    <a:effectLst/>
                    <a:latin typeface="Constantia" panose="02030602050306030303" pitchFamily="18" charset="0"/>
                    <a:ea typeface="Times New Roman" panose="02020603050405020304" pitchFamily="18" charset="0"/>
                  </a:rPr>
                  <a:t> геометриялық қосындысы осы күштерден тұрғызылған параллелепипедтің диагоналімен (параллелепипед ережесі) анықталады әрі бейнеленеді (</a:t>
                </a:r>
                <a:r>
                  <a:rPr lang="en-US" sz="2400" dirty="0">
                    <a:solidFill>
                      <a:srgbClr val="000000"/>
                    </a:solidFill>
                    <a:effectLst/>
                    <a:latin typeface="Constantia" panose="02030602050306030303" pitchFamily="18" charset="0"/>
                    <a:ea typeface="Times New Roman" panose="02020603050405020304" pitchFamily="18" charset="0"/>
                  </a:rPr>
                  <a:t>2</a:t>
                </a:r>
                <a:r>
                  <a:rPr lang="kk-KZ" sz="2400" dirty="0">
                    <a:solidFill>
                      <a:srgbClr val="000000"/>
                    </a:solidFill>
                    <a:effectLst/>
                    <a:latin typeface="Constantia" panose="02030602050306030303" pitchFamily="18" charset="0"/>
                    <a:ea typeface="Times New Roman" panose="02020603050405020304" pitchFamily="18" charset="0"/>
                  </a:rPr>
                  <a:t>.2-сурет).</a:t>
                </a:r>
                <a:endParaRPr lang="ru-RU" sz="1400" dirty="0">
                  <a:effectLst/>
                  <a:latin typeface="Constantia" panose="02030602050306030303" pitchFamily="18" charset="0"/>
                  <a:ea typeface="Times New Roman" panose="02020603050405020304" pitchFamily="18" charset="0"/>
                </a:endParaRPr>
              </a:p>
            </p:txBody>
          </p:sp>
        </mc:Choice>
        <mc:Fallback xmlns="">
          <p:sp>
            <p:nvSpPr>
              <p:cNvPr id="3" name="TextBox 2">
                <a:extLst>
                  <a:ext uri="{FF2B5EF4-FFF2-40B4-BE49-F238E27FC236}">
                    <a16:creationId xmlns:a16="http://schemas.microsoft.com/office/drawing/2014/main" id="{3C47B44A-1104-4547-B6CE-DEEB0A435F14}"/>
                  </a:ext>
                </a:extLst>
              </p:cNvPr>
              <p:cNvSpPr txBox="1">
                <a:spLocks noRot="1" noChangeAspect="1" noMove="1" noResize="1" noEditPoints="1" noAdjustHandles="1" noChangeArrowheads="1" noChangeShapeType="1" noTextEdit="1"/>
              </p:cNvSpPr>
              <p:nvPr/>
            </p:nvSpPr>
            <p:spPr>
              <a:xfrm>
                <a:off x="971600" y="404664"/>
                <a:ext cx="7704856" cy="2397836"/>
              </a:xfrm>
              <a:prstGeom prst="rect">
                <a:avLst/>
              </a:prstGeom>
              <a:blipFill>
                <a:blip r:embed="rId2"/>
                <a:stretch>
                  <a:fillRect l="-1187" t="-2538" r="-1266" b="-4569"/>
                </a:stretch>
              </a:blipFill>
            </p:spPr>
            <p:txBody>
              <a:bodyPr/>
              <a:lstStyle/>
              <a:p>
                <a:r>
                  <a:rPr lang="ru-RU">
                    <a:noFill/>
                  </a:rPr>
                  <a:t> </a:t>
                </a:r>
              </a:p>
            </p:txBody>
          </p:sp>
        </mc:Fallback>
      </mc:AlternateContent>
      <p:pic>
        <p:nvPicPr>
          <p:cNvPr id="8" name="Рисунок 7">
            <a:extLst>
              <a:ext uri="{FF2B5EF4-FFF2-40B4-BE49-F238E27FC236}">
                <a16:creationId xmlns:a16="http://schemas.microsoft.com/office/drawing/2014/main" id="{BAC4893A-D4A1-4CBE-9374-38FBC10DA4A0}"/>
              </a:ext>
            </a:extLst>
          </p:cNvPr>
          <p:cNvPicPr/>
          <p:nvPr/>
        </p:nvPicPr>
        <p:blipFill>
          <a:blip r:embed="rId3"/>
          <a:stretch>
            <a:fillRect/>
          </a:stretch>
        </p:blipFill>
        <p:spPr>
          <a:xfrm>
            <a:off x="3131840" y="2996952"/>
            <a:ext cx="3096344" cy="2541852"/>
          </a:xfrm>
          <a:prstGeom prst="rect">
            <a:avLst/>
          </a:prstGeom>
        </p:spPr>
      </p:pic>
      <p:sp>
        <p:nvSpPr>
          <p:cNvPr id="10" name="TextBox 9">
            <a:extLst>
              <a:ext uri="{FF2B5EF4-FFF2-40B4-BE49-F238E27FC236}">
                <a16:creationId xmlns:a16="http://schemas.microsoft.com/office/drawing/2014/main" id="{286E72C5-BEC7-4501-BB7E-6BB33974D96F}"/>
              </a:ext>
            </a:extLst>
          </p:cNvPr>
          <p:cNvSpPr txBox="1"/>
          <p:nvPr/>
        </p:nvSpPr>
        <p:spPr>
          <a:xfrm>
            <a:off x="4145138" y="5733256"/>
            <a:ext cx="4572000" cy="461665"/>
          </a:xfrm>
          <a:prstGeom prst="rect">
            <a:avLst/>
          </a:prstGeom>
          <a:noFill/>
        </p:spPr>
        <p:txBody>
          <a:bodyPr wrap="square">
            <a:spAutoFit/>
          </a:bodyPr>
          <a:lstStyle/>
          <a:p>
            <a:r>
              <a:rPr lang="en-US" sz="2400" dirty="0">
                <a:solidFill>
                  <a:srgbClr val="000000"/>
                </a:solidFill>
                <a:effectLst/>
                <a:latin typeface="Constantia" panose="02030602050306030303" pitchFamily="18" charset="0"/>
                <a:ea typeface="Times New Roman" panose="02020603050405020304" pitchFamily="18" charset="0"/>
              </a:rPr>
              <a:t>2</a:t>
            </a:r>
            <a:r>
              <a:rPr lang="kk-KZ" sz="2400" dirty="0">
                <a:solidFill>
                  <a:srgbClr val="000000"/>
                </a:solidFill>
                <a:effectLst/>
                <a:latin typeface="Constantia" panose="02030602050306030303" pitchFamily="18" charset="0"/>
                <a:ea typeface="Times New Roman" panose="02020603050405020304" pitchFamily="18" charset="0"/>
              </a:rPr>
              <a:t>.2-сурет</a:t>
            </a:r>
            <a:endParaRPr lang="ru-RU" sz="2400" dirty="0"/>
          </a:p>
        </p:txBody>
      </p:sp>
    </p:spTree>
    <p:extLst>
      <p:ext uri="{BB962C8B-B14F-4D97-AF65-F5344CB8AC3E}">
        <p14:creationId xmlns:p14="http://schemas.microsoft.com/office/powerpoint/2010/main" val="32276653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8522BB36-DBC6-4BB2-AA36-4D6D69D8EE47}"/>
                  </a:ext>
                </a:extLst>
              </p:cNvPr>
              <p:cNvSpPr txBox="1"/>
              <p:nvPr/>
            </p:nvSpPr>
            <p:spPr>
              <a:xfrm>
                <a:off x="611560" y="188640"/>
                <a:ext cx="8280920" cy="6339428"/>
              </a:xfrm>
              <a:prstGeom prst="rect">
                <a:avLst/>
              </a:prstGeom>
              <a:noFill/>
            </p:spPr>
            <p:txBody>
              <a:bodyPr wrap="square">
                <a:spAutoFit/>
              </a:bodyPr>
              <a:lstStyle/>
              <a:p>
                <a:pPr indent="288290" algn="just">
                  <a:tabLst>
                    <a:tab pos="3114040" algn="ctr"/>
                  </a:tabLst>
                </a:pPr>
                <a:r>
                  <a:rPr lang="kk-KZ" sz="2400" dirty="0">
                    <a:solidFill>
                      <a:srgbClr val="000000"/>
                    </a:solidFill>
                    <a:effectLst/>
                    <a:latin typeface="Constantia" panose="02030602050306030303" pitchFamily="18" charset="0"/>
                    <a:ea typeface="Times New Roman" panose="02020603050405020304" pitchFamily="18" charset="0"/>
                  </a:rPr>
                  <a:t>Кез келген күштер жүйесінің геометриялы</a:t>
                </a:r>
                <a:r>
                  <a:rPr lang="kk-KZ" sz="2400" i="1" dirty="0">
                    <a:solidFill>
                      <a:schemeClr val="accent2"/>
                    </a:solidFill>
                    <a:latin typeface="Constantia" panose="02030602050306030303" pitchFamily="18" charset="0"/>
                    <a:ea typeface="Times New Roman" panose="02020603050405020304" pitchFamily="18" charset="0"/>
                  </a:rPr>
                  <a:t>3. Күштер жүйесін қосу.</a:t>
                </a:r>
                <a:r>
                  <a:rPr lang="kk-KZ" sz="2400" dirty="0">
                    <a:solidFill>
                      <a:schemeClr val="accent2"/>
                    </a:solidFill>
                    <a:latin typeface="Constantia" panose="02030602050306030303" pitchFamily="18" charset="0"/>
                    <a:ea typeface="Times New Roman" panose="02020603050405020304" pitchFamily="18" charset="0"/>
                  </a:rPr>
                  <a:t> </a:t>
                </a:r>
                <a:r>
                  <a:rPr lang="kk-KZ" sz="2400" dirty="0">
                    <a:solidFill>
                      <a:srgbClr val="000000"/>
                    </a:solidFill>
                    <a:effectLst/>
                    <a:latin typeface="Constantia" panose="02030602050306030303" pitchFamily="18" charset="0"/>
                    <a:ea typeface="Times New Roman" panose="02020603050405020304" pitchFamily="18" charset="0"/>
                  </a:rPr>
                  <a:t>қ қосындысын (бас вектор) жүйедегі күштерді параллелограмм ережесі бойынша қосу арқылы немесе күштер көпбұрышын тұрғызу арқылы анықтауға болады (2.3, а-сурет). Күштер көпбұрышын тұрғызу әдісі көрнекті әрі ыңғайлы. Осы әдіспен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kk-KZ" sz="2400" baseline="-25000" dirty="0">
                    <a:solidFill>
                      <a:srgbClr val="000000"/>
                    </a:solidFill>
                    <a:effectLst/>
                    <a:latin typeface="Constantia" panose="02030602050306030303" pitchFamily="18" charset="0"/>
                    <a:ea typeface="Times New Roman" panose="02020603050405020304" pitchFamily="18" charset="0"/>
                  </a:rPr>
                  <a:t>1</a:t>
                </a:r>
                <a:r>
                  <a:rPr lang="kk-KZ" sz="24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kk-KZ" sz="2400" baseline="-25000" dirty="0">
                    <a:solidFill>
                      <a:srgbClr val="000000"/>
                    </a:solidFill>
                    <a:effectLst/>
                    <a:latin typeface="Constantia" panose="02030602050306030303" pitchFamily="18" charset="0"/>
                    <a:ea typeface="Times New Roman" panose="02020603050405020304" pitchFamily="18" charset="0"/>
                  </a:rPr>
                  <a:t>2</a:t>
                </a:r>
                <a:r>
                  <a:rPr lang="kk-KZ" sz="2400" dirty="0">
                    <a:solidFill>
                      <a:srgbClr val="000000"/>
                    </a:solidFill>
                    <a:effectLst/>
                    <a:latin typeface="Constantia" panose="02030602050306030303" pitchFamily="18" charset="0"/>
                    <a:ea typeface="Times New Roman" panose="02020603050405020304" pitchFamily="18" charset="0"/>
                  </a:rPr>
                  <a:t>, ...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kk-KZ" sz="2400" baseline="-25000" dirty="0">
                    <a:solidFill>
                      <a:srgbClr val="000000"/>
                    </a:solidFill>
                    <a:effectLst/>
                    <a:latin typeface="Constantia" panose="02030602050306030303" pitchFamily="18" charset="0"/>
                    <a:ea typeface="Times New Roman" panose="02020603050405020304" pitchFamily="18" charset="0"/>
                  </a:rPr>
                  <a:t>n </a:t>
                </a:r>
                <a:r>
                  <a:rPr lang="kk-KZ" sz="2400" dirty="0">
                    <a:solidFill>
                      <a:srgbClr val="000000"/>
                    </a:solidFill>
                    <a:effectLst/>
                    <a:latin typeface="Constantia" panose="02030602050306030303" pitchFamily="18" charset="0"/>
                    <a:ea typeface="Times New Roman" panose="02020603050405020304" pitchFamily="18" charset="0"/>
                  </a:rPr>
                  <a:t> күштерінің геометриялық қосындысын анықтау үшін кез келген О нүктеден (2.3, ә-сурет) масштабпен алғанда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kk-KZ" sz="2400" baseline="-25000" dirty="0">
                    <a:solidFill>
                      <a:srgbClr val="000000"/>
                    </a:solidFill>
                    <a:effectLst/>
                    <a:latin typeface="Constantia" panose="02030602050306030303" pitchFamily="18" charset="0"/>
                    <a:ea typeface="Times New Roman" panose="02020603050405020304" pitchFamily="18" charset="0"/>
                  </a:rPr>
                  <a:t>1</a:t>
                </a:r>
                <a:r>
                  <a:rPr lang="kk-KZ" sz="2400" dirty="0">
                    <a:solidFill>
                      <a:srgbClr val="000000"/>
                    </a:solidFill>
                    <a:effectLst/>
                    <a:latin typeface="Constantia" panose="02030602050306030303" pitchFamily="18" charset="0"/>
                    <a:ea typeface="Times New Roman" panose="02020603050405020304" pitchFamily="18" charset="0"/>
                  </a:rPr>
                  <a:t> күшін бейнелейтін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𝑂</m:t>
                        </m:r>
                      </m:e>
                    </m:acc>
                  </m:oMath>
                </a14:m>
                <a:r>
                  <a:rPr lang="kk-KZ" sz="2400" i="1" baseline="-25000" dirty="0">
                    <a:solidFill>
                      <a:srgbClr val="000000"/>
                    </a:solidFill>
                    <a:effectLst/>
                    <a:latin typeface="Constantia" panose="02030602050306030303" pitchFamily="18" charset="0"/>
                    <a:ea typeface="Times New Roman" panose="02020603050405020304" pitchFamily="18" charset="0"/>
                  </a:rPr>
                  <a:t>a</a:t>
                </a:r>
                <a:r>
                  <a:rPr lang="kk-KZ" sz="2400" dirty="0">
                    <a:solidFill>
                      <a:srgbClr val="000000"/>
                    </a:solidFill>
                    <a:effectLst/>
                    <a:latin typeface="Constantia" panose="02030602050306030303" pitchFamily="18" charset="0"/>
                    <a:ea typeface="Times New Roman" panose="02020603050405020304" pitchFamily="18" charset="0"/>
                  </a:rPr>
                  <a:t> векторын, оның ұшынан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kk-KZ" sz="2400" baseline="-25000" dirty="0">
                    <a:solidFill>
                      <a:srgbClr val="000000"/>
                    </a:solidFill>
                    <a:effectLst/>
                    <a:latin typeface="Constantia" panose="02030602050306030303" pitchFamily="18" charset="0"/>
                    <a:ea typeface="Times New Roman" panose="02020603050405020304" pitchFamily="18" charset="0"/>
                  </a:rPr>
                  <a:t>2</a:t>
                </a:r>
                <a:r>
                  <a:rPr lang="kk-KZ" sz="2400" dirty="0">
                    <a:solidFill>
                      <a:srgbClr val="000000"/>
                    </a:solidFill>
                    <a:effectLst/>
                    <a:latin typeface="Constantia" panose="02030602050306030303" pitchFamily="18" charset="0"/>
                    <a:ea typeface="Times New Roman" panose="02020603050405020304" pitchFamily="18" charset="0"/>
                  </a:rPr>
                  <a:t> күшін бейнелейтін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𝑎𝑏</m:t>
                        </m:r>
                      </m:e>
                    </m:acc>
                  </m:oMath>
                </a14:m>
                <a:r>
                  <a:rPr lang="kk-KZ" sz="2400" dirty="0">
                    <a:solidFill>
                      <a:srgbClr val="000000"/>
                    </a:solidFill>
                    <a:effectLst/>
                    <a:latin typeface="Constantia" panose="02030602050306030303" pitchFamily="18" charset="0"/>
                    <a:ea typeface="Times New Roman" panose="02020603050405020304" pitchFamily="18" charset="0"/>
                  </a:rPr>
                  <a:t> векторын,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𝑎𝑏</m:t>
                        </m:r>
                      </m:e>
                    </m:acc>
                  </m:oMath>
                </a14:m>
                <a:r>
                  <a:rPr lang="kk-KZ" sz="2400" dirty="0">
                    <a:solidFill>
                      <a:srgbClr val="000000"/>
                    </a:solidFill>
                    <a:effectLst/>
                    <a:latin typeface="Constantia" panose="02030602050306030303" pitchFamily="18" charset="0"/>
                    <a:ea typeface="Times New Roman" panose="02020603050405020304" pitchFamily="18" charset="0"/>
                  </a:rPr>
                  <a:t> -ның ұшынан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kk-KZ" sz="2400" baseline="-25000" dirty="0">
                    <a:solidFill>
                      <a:srgbClr val="000000"/>
                    </a:solidFill>
                    <a:effectLst/>
                    <a:latin typeface="Constantia" panose="02030602050306030303" pitchFamily="18" charset="0"/>
                    <a:ea typeface="Times New Roman" panose="02020603050405020304" pitchFamily="18" charset="0"/>
                  </a:rPr>
                  <a:t>3</a:t>
                </a:r>
                <a:r>
                  <a:rPr lang="kk-KZ" sz="2400" dirty="0">
                    <a:solidFill>
                      <a:srgbClr val="000000"/>
                    </a:solidFill>
                    <a:effectLst/>
                    <a:latin typeface="Constantia" panose="02030602050306030303" pitchFamily="18" charset="0"/>
                    <a:ea typeface="Times New Roman" panose="02020603050405020304" pitchFamily="18" charset="0"/>
                  </a:rPr>
                  <a:t> күшін бейнелейтін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𝑏𝑐</m:t>
                        </m:r>
                      </m:e>
                    </m:acc>
                  </m:oMath>
                </a14:m>
                <a:r>
                  <a:rPr lang="kk-KZ" sz="2400" dirty="0">
                    <a:solidFill>
                      <a:srgbClr val="000000"/>
                    </a:solidFill>
                    <a:effectLst/>
                    <a:latin typeface="Constantia" panose="02030602050306030303" pitchFamily="18" charset="0"/>
                    <a:ea typeface="Times New Roman" panose="02020603050405020304" pitchFamily="18" charset="0"/>
                  </a:rPr>
                  <a:t> векторын, т.б. векторларды саламыз. Соңғы векторға дейінгі вектордың </a:t>
                </a:r>
                <a:r>
                  <a:rPr lang="kk-KZ" sz="2400" i="1" dirty="0">
                    <a:solidFill>
                      <a:srgbClr val="000000"/>
                    </a:solidFill>
                    <a:effectLst/>
                    <a:latin typeface="Constantia" panose="02030602050306030303" pitchFamily="18" charset="0"/>
                    <a:ea typeface="Times New Roman" panose="02020603050405020304" pitchFamily="18" charset="0"/>
                  </a:rPr>
                  <a:t>m</a:t>
                </a:r>
                <a:r>
                  <a:rPr lang="kk-KZ" sz="2400" dirty="0">
                    <a:solidFill>
                      <a:srgbClr val="000000"/>
                    </a:solidFill>
                    <a:effectLst/>
                    <a:latin typeface="Constantia" panose="02030602050306030303" pitchFamily="18" charset="0"/>
                    <a:ea typeface="Times New Roman" panose="02020603050405020304" pitchFamily="18" charset="0"/>
                  </a:rPr>
                  <a:t> ұшынан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kk-KZ" sz="2400" baseline="-25000" dirty="0">
                    <a:solidFill>
                      <a:srgbClr val="000000"/>
                    </a:solidFill>
                    <a:effectLst/>
                    <a:latin typeface="Constantia" panose="02030602050306030303" pitchFamily="18" charset="0"/>
                    <a:ea typeface="Times New Roman" panose="02020603050405020304" pitchFamily="18" charset="0"/>
                  </a:rPr>
                  <a:t>n</a:t>
                </a:r>
                <a:r>
                  <a:rPr lang="kk-KZ" sz="2400" dirty="0">
                    <a:solidFill>
                      <a:srgbClr val="000000"/>
                    </a:solidFill>
                    <a:effectLst/>
                    <a:latin typeface="Constantia" panose="02030602050306030303" pitchFamily="18" charset="0"/>
                    <a:ea typeface="Times New Roman" panose="02020603050405020304" pitchFamily="18" charset="0"/>
                  </a:rPr>
                  <a:t> күшін бейнелейтін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𝑚𝑛</m:t>
                        </m:r>
                      </m:e>
                    </m:acc>
                  </m:oMath>
                </a14:m>
                <a:r>
                  <a:rPr lang="kk-KZ" sz="2400" dirty="0">
                    <a:solidFill>
                      <a:srgbClr val="000000"/>
                    </a:solidFill>
                    <a:effectLst/>
                    <a:latin typeface="Constantia" panose="02030602050306030303" pitchFamily="18" charset="0"/>
                    <a:ea typeface="Times New Roman" panose="02020603050405020304" pitchFamily="18" charset="0"/>
                  </a:rPr>
                  <a:t> векторын саламыз. Бірінші вектордың басын соңғы вектордың ұшымен қосып, қосылғыш күштердің геометриялық қосындысын немесе бас векторын бейнелейтін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𝑂</m:t>
                        </m:r>
                      </m:e>
                    </m:acc>
                  </m:oMath>
                </a14:m>
                <a:r>
                  <a:rPr lang="kk-KZ" sz="2400" i="1" baseline="-25000" dirty="0">
                    <a:solidFill>
                      <a:srgbClr val="000000"/>
                    </a:solidFill>
                    <a:effectLst/>
                    <a:latin typeface="Constantia" panose="02030602050306030303" pitchFamily="18" charset="0"/>
                    <a:ea typeface="Times New Roman" panose="02020603050405020304" pitchFamily="18" charset="0"/>
                  </a:rPr>
                  <a:t>n</a:t>
                </a:r>
                <a:r>
                  <a:rPr lang="kk-KZ" sz="2400" i="1" dirty="0">
                    <a:solidFill>
                      <a:srgbClr val="000000"/>
                    </a:solidFill>
                    <a:effectLst/>
                    <a:latin typeface="Constantia" panose="02030602050306030303" pitchFamily="18" charset="0"/>
                    <a:ea typeface="Times New Roman" panose="02020603050405020304" pitchFamily="18" charset="0"/>
                  </a:rPr>
                  <a:t>=</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𝑅</m:t>
                        </m:r>
                      </m:e>
                    </m:acc>
                  </m:oMath>
                </a14:m>
                <a:r>
                  <a:rPr lang="kk-KZ" sz="2400" i="1" dirty="0">
                    <a:solidFill>
                      <a:srgbClr val="000000"/>
                    </a:solidFill>
                    <a:effectLst/>
                    <a:latin typeface="Constantia" panose="02030602050306030303" pitchFamily="18" charset="0"/>
                    <a:ea typeface="Times New Roman" panose="02020603050405020304" pitchFamily="18" charset="0"/>
                  </a:rPr>
                  <a:t> </a:t>
                </a:r>
                <a:r>
                  <a:rPr lang="kk-KZ" sz="2400" dirty="0">
                    <a:solidFill>
                      <a:srgbClr val="000000"/>
                    </a:solidFill>
                    <a:effectLst/>
                    <a:latin typeface="Constantia" panose="02030602050306030303" pitchFamily="18" charset="0"/>
                    <a:ea typeface="Times New Roman" panose="02020603050405020304" pitchFamily="18" charset="0"/>
                  </a:rPr>
                  <a:t>векторын аламыз: </a:t>
                </a:r>
                <a:r>
                  <a:rPr lang="kk-KZ" sz="2400" dirty="0">
                    <a:effectLst/>
                    <a:latin typeface="Constantia" panose="02030602050306030303" pitchFamily="18" charset="0"/>
                    <a:ea typeface="Times New Roman" panose="02020603050405020304" pitchFamily="18" charset="0"/>
                  </a:rPr>
                  <a:t> </a:t>
                </a:r>
                <a:endParaRPr lang="ru-RU" sz="1400" dirty="0">
                  <a:effectLst/>
                  <a:latin typeface="Constantia" panose="02030602050306030303" pitchFamily="18" charset="0"/>
                  <a:ea typeface="Times New Roman" panose="02020603050405020304" pitchFamily="18" charset="0"/>
                </a:endParaRPr>
              </a:p>
            </p:txBody>
          </p:sp>
        </mc:Choice>
        <mc:Fallback xmlns="">
          <p:sp>
            <p:nvSpPr>
              <p:cNvPr id="3" name="TextBox 2">
                <a:extLst>
                  <a:ext uri="{FF2B5EF4-FFF2-40B4-BE49-F238E27FC236}">
                    <a16:creationId xmlns:a16="http://schemas.microsoft.com/office/drawing/2014/main" id="{8522BB36-DBC6-4BB2-AA36-4D6D69D8EE47}"/>
                  </a:ext>
                </a:extLst>
              </p:cNvPr>
              <p:cNvSpPr txBox="1">
                <a:spLocks noRot="1" noChangeAspect="1" noMove="1" noResize="1" noEditPoints="1" noAdjustHandles="1" noChangeArrowheads="1" noChangeShapeType="1" noTextEdit="1"/>
              </p:cNvSpPr>
              <p:nvPr/>
            </p:nvSpPr>
            <p:spPr>
              <a:xfrm>
                <a:off x="611560" y="188640"/>
                <a:ext cx="8280920" cy="6339428"/>
              </a:xfrm>
              <a:prstGeom prst="rect">
                <a:avLst/>
              </a:prstGeom>
              <a:blipFill>
                <a:blip r:embed="rId2"/>
                <a:stretch>
                  <a:fillRect l="-1104" t="-962" r="-1104" b="-1250"/>
                </a:stretch>
              </a:blipFill>
            </p:spPr>
            <p:txBody>
              <a:bodyPr/>
              <a:lstStyle/>
              <a:p>
                <a:r>
                  <a:rPr lang="ru-RU">
                    <a:noFill/>
                  </a:rPr>
                  <a:t> </a:t>
                </a:r>
              </a:p>
            </p:txBody>
          </p:sp>
        </mc:Fallback>
      </mc:AlternateContent>
    </p:spTree>
    <p:extLst>
      <p:ext uri="{BB962C8B-B14F-4D97-AF65-F5344CB8AC3E}">
        <p14:creationId xmlns:p14="http://schemas.microsoft.com/office/powerpoint/2010/main" val="13596333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0A7F8F80-BC09-45C0-AEE6-0A83BCE5AF30}"/>
                  </a:ext>
                </a:extLst>
              </p:cNvPr>
              <p:cNvSpPr txBox="1"/>
              <p:nvPr/>
            </p:nvSpPr>
            <p:spPr>
              <a:xfrm>
                <a:off x="1259632" y="836712"/>
                <a:ext cx="6480720" cy="513539"/>
              </a:xfrm>
              <a:prstGeom prst="rect">
                <a:avLst/>
              </a:prstGeom>
              <a:noFill/>
            </p:spPr>
            <p:txBody>
              <a:bodyPr wrap="square">
                <a:spAutoFit/>
              </a:bodyPr>
              <a:lstStyle/>
              <a:p>
                <a:pPr algn="ctr"/>
                <a14:m>
                  <m:oMath xmlns:m="http://schemas.openxmlformats.org/officeDocument/2006/math">
                    <m:acc>
                      <m:accPr>
                        <m:chr m:val="⃗"/>
                        <m:ctrlPr>
                          <a:rPr lang="ru-RU" sz="2400" i="1" smtClean="0">
                            <a:effectLst/>
                            <a:latin typeface="Cambria Math" panose="02040503050406030204" pitchFamily="18" charset="0"/>
                            <a:ea typeface="Times New Roman" panose="02020603050405020304" pitchFamily="18" charset="0"/>
                          </a:rPr>
                        </m:ctrlPr>
                      </m:accPr>
                      <m:e>
                        <m:r>
                          <a:rPr lang="kk-KZ" sz="2400" i="1">
                            <a:effectLst/>
                            <a:latin typeface="Cambria Math" panose="02040503050406030204" pitchFamily="18" charset="0"/>
                            <a:ea typeface="Times New Roman" panose="02020603050405020304" pitchFamily="18" charset="0"/>
                          </a:rPr>
                          <m:t>𝑅</m:t>
                        </m:r>
                      </m:e>
                    </m:acc>
                    <m:r>
                      <a:rPr lang="en-US" sz="2400" i="1">
                        <a:effectLst/>
                        <a:latin typeface="Cambria Math" panose="02040503050406030204" pitchFamily="18" charset="0"/>
                        <a:ea typeface="Times New Roman" panose="02020603050405020304" pitchFamily="18" charset="0"/>
                      </a:rPr>
                      <m:t>=</m:t>
                    </m:r>
                    <m:acc>
                      <m:accPr>
                        <m:chr m:val="⃗"/>
                        <m:ctrlPr>
                          <a:rPr lang="ru-RU" sz="2400" i="1">
                            <a:effectLst/>
                            <a:latin typeface="Cambria Math" panose="02040503050406030204" pitchFamily="18" charset="0"/>
                            <a:ea typeface="Times New Roman" panose="02020603050405020304" pitchFamily="18" charset="0"/>
                          </a:rPr>
                        </m:ctrlPr>
                      </m:accPr>
                      <m:e>
                        <m:r>
                          <a:rPr lang="kk-KZ" sz="2400" i="1">
                            <a:effectLst/>
                            <a:latin typeface="Cambria Math" panose="02040503050406030204" pitchFamily="18" charset="0"/>
                            <a:ea typeface="Times New Roman" panose="02020603050405020304" pitchFamily="18" charset="0"/>
                          </a:rPr>
                          <m:t>𝐹</m:t>
                        </m:r>
                      </m:e>
                    </m:acc>
                  </m:oMath>
                </a14:m>
                <a:r>
                  <a:rPr lang="kk-KZ" sz="2400" baseline="-25000" dirty="0">
                    <a:effectLst/>
                    <a:latin typeface="Constantia" panose="02030602050306030303" pitchFamily="18" charset="0"/>
                    <a:ea typeface="Times New Roman" panose="02020603050405020304" pitchFamily="18" charset="0"/>
                  </a:rPr>
                  <a:t>1</a:t>
                </a:r>
                <a:r>
                  <a:rPr lang="en-US" sz="2400" dirty="0">
                    <a:effectLst/>
                    <a:latin typeface="Constantia" panose="02030602050306030303" pitchFamily="18" charset="0"/>
                    <a:ea typeface="Times New Roman" panose="02020603050405020304" pitchFamily="18" charset="0"/>
                  </a:rPr>
                  <a:t>+</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effectLst/>
                            <a:latin typeface="Cambria Math" panose="02040503050406030204" pitchFamily="18" charset="0"/>
                            <a:ea typeface="Times New Roman" panose="02020603050405020304" pitchFamily="18" charset="0"/>
                          </a:rPr>
                          <m:t>𝐹</m:t>
                        </m:r>
                      </m:e>
                    </m:acc>
                  </m:oMath>
                </a14:m>
                <a:r>
                  <a:rPr lang="kk-KZ" sz="2400" baseline="-25000" dirty="0">
                    <a:effectLst/>
                    <a:latin typeface="Constantia" panose="02030602050306030303" pitchFamily="18" charset="0"/>
                    <a:ea typeface="Times New Roman" panose="02020603050405020304" pitchFamily="18" charset="0"/>
                  </a:rPr>
                  <a:t>2</a:t>
                </a:r>
                <a:r>
                  <a:rPr lang="kk-KZ" sz="2400" dirty="0">
                    <a:effectLst/>
                    <a:latin typeface="Constantia" panose="02030602050306030303" pitchFamily="18" charset="0"/>
                    <a:ea typeface="Times New Roman" panose="02020603050405020304" pitchFamily="18" charset="0"/>
                    <a:cs typeface="Cambria Math" panose="02040503050406030204" pitchFamily="18" charset="0"/>
                  </a:rPr>
                  <a:t>+</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effectLst/>
                            <a:latin typeface="Cambria Math" panose="02040503050406030204" pitchFamily="18" charset="0"/>
                            <a:ea typeface="Times New Roman" panose="02020603050405020304" pitchFamily="18" charset="0"/>
                          </a:rPr>
                          <m:t>𝐹</m:t>
                        </m:r>
                      </m:e>
                    </m:acc>
                  </m:oMath>
                </a14:m>
                <a:r>
                  <a:rPr lang="kk-KZ" sz="2400" baseline="-25000" dirty="0">
                    <a:effectLst/>
                    <a:latin typeface="Constantia" panose="02030602050306030303" pitchFamily="18" charset="0"/>
                    <a:ea typeface="Times New Roman" panose="02020603050405020304" pitchFamily="18" charset="0"/>
                  </a:rPr>
                  <a:t>3</a:t>
                </a:r>
                <a:r>
                  <a:rPr lang="kk-KZ" sz="2400" dirty="0">
                    <a:effectLst/>
                    <a:latin typeface="Constantia" panose="02030602050306030303" pitchFamily="18" charset="0"/>
                    <a:ea typeface="Times New Roman" panose="02020603050405020304" pitchFamily="18" charset="0"/>
                    <a:cs typeface="Cambria Math" panose="02040503050406030204" pitchFamily="18" charset="0"/>
                  </a:rPr>
                  <a:t>+...+</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effectLst/>
                            <a:latin typeface="Cambria Math" panose="02040503050406030204" pitchFamily="18" charset="0"/>
                            <a:ea typeface="Times New Roman" panose="02020603050405020304" pitchFamily="18" charset="0"/>
                          </a:rPr>
                          <m:t>𝐹</m:t>
                        </m:r>
                      </m:e>
                    </m:acc>
                  </m:oMath>
                </a14:m>
                <a:r>
                  <a:rPr lang="kk-KZ" sz="2400" baseline="-25000" dirty="0">
                    <a:effectLst/>
                    <a:latin typeface="Constantia" panose="02030602050306030303" pitchFamily="18" charset="0"/>
                    <a:ea typeface="Times New Roman" panose="02020603050405020304" pitchFamily="18" charset="0"/>
                  </a:rPr>
                  <a:t>n </a:t>
                </a:r>
                <a:r>
                  <a:rPr lang="kk-KZ" sz="2400" dirty="0">
                    <a:effectLst/>
                    <a:latin typeface="Constantia" panose="02030602050306030303" pitchFamily="18" charset="0"/>
                    <a:ea typeface="Times New Roman" panose="02020603050405020304" pitchFamily="18" charset="0"/>
                  </a:rPr>
                  <a:t> немесе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effectLst/>
                            <a:latin typeface="Cambria Math" panose="02040503050406030204" pitchFamily="18" charset="0"/>
                            <a:ea typeface="Times New Roman" panose="02020603050405020304" pitchFamily="18" charset="0"/>
                          </a:rPr>
                          <m:t>𝑅</m:t>
                        </m:r>
                      </m:e>
                    </m:acc>
                    <m:r>
                      <a:rPr lang="kk-KZ" sz="2400" i="1">
                        <a:effectLst/>
                        <a:latin typeface="Cambria Math" panose="02040503050406030204" pitchFamily="18" charset="0"/>
                        <a:ea typeface="Times New Roman" panose="02020603050405020304" pitchFamily="18" charset="0"/>
                      </a:rPr>
                      <m:t>=</m:t>
                    </m:r>
                    <m:nary>
                      <m:naryPr>
                        <m:chr m:val="∑"/>
                        <m:limLoc m:val="undOvr"/>
                        <m:ctrlPr>
                          <a:rPr lang="ru-RU" sz="2400" i="1">
                            <a:effectLst/>
                            <a:latin typeface="Cambria Math" panose="02040503050406030204" pitchFamily="18" charset="0"/>
                            <a:ea typeface="Times New Roman" panose="02020603050405020304" pitchFamily="18" charset="0"/>
                          </a:rPr>
                        </m:ctrlPr>
                      </m:naryPr>
                      <m:sub>
                        <m:r>
                          <a:rPr lang="kk-KZ" sz="2400" i="1">
                            <a:effectLst/>
                            <a:latin typeface="Cambria Math" panose="02040503050406030204" pitchFamily="18" charset="0"/>
                            <a:ea typeface="Times New Roman" panose="02020603050405020304" pitchFamily="18" charset="0"/>
                          </a:rPr>
                          <m:t>𝑘</m:t>
                        </m:r>
                        <m:r>
                          <a:rPr lang="kk-KZ" sz="2400" i="1">
                            <a:effectLst/>
                            <a:latin typeface="Cambria Math" panose="02040503050406030204" pitchFamily="18" charset="0"/>
                            <a:ea typeface="Times New Roman" panose="02020603050405020304" pitchFamily="18" charset="0"/>
                          </a:rPr>
                          <m:t>=1</m:t>
                        </m:r>
                      </m:sub>
                      <m:sup>
                        <m:r>
                          <a:rPr lang="en-US" sz="2400" i="1">
                            <a:effectLst/>
                            <a:latin typeface="Cambria Math" panose="02040503050406030204" pitchFamily="18" charset="0"/>
                            <a:ea typeface="Times New Roman" panose="02020603050405020304" pitchFamily="18" charset="0"/>
                          </a:rPr>
                          <m:t>𝑛</m:t>
                        </m:r>
                      </m:sup>
                      <m:e>
                        <m:sSub>
                          <m:sSubPr>
                            <m:ctrlPr>
                              <a:rPr lang="ru-RU" sz="2400" i="1">
                                <a:effectLst/>
                                <a:latin typeface="Cambria Math" panose="02040503050406030204" pitchFamily="18" charset="0"/>
                                <a:ea typeface="Times New Roman" panose="02020603050405020304" pitchFamily="18" charset="0"/>
                              </a:rPr>
                            </m:ctrlPr>
                          </m:sSubPr>
                          <m:e>
                            <m:acc>
                              <m:accPr>
                                <m:chr m:val="⃗"/>
                                <m:ctrlPr>
                                  <a:rPr lang="ru-RU" sz="2400" i="1">
                                    <a:effectLst/>
                                    <a:latin typeface="Cambria Math" panose="02040503050406030204" pitchFamily="18" charset="0"/>
                                    <a:ea typeface="Times New Roman" panose="02020603050405020304" pitchFamily="18" charset="0"/>
                                  </a:rPr>
                                </m:ctrlPr>
                              </m:accPr>
                              <m:e>
                                <m:r>
                                  <a:rPr lang="kk-KZ" sz="2400" i="1">
                                    <a:effectLst/>
                                    <a:latin typeface="Cambria Math" panose="02040503050406030204" pitchFamily="18" charset="0"/>
                                    <a:ea typeface="Times New Roman" panose="02020603050405020304" pitchFamily="18" charset="0"/>
                                  </a:rPr>
                                  <m:t>𝐹</m:t>
                                </m:r>
                              </m:e>
                            </m:acc>
                          </m:e>
                          <m:sub>
                            <m:r>
                              <a:rPr lang="kk-KZ" sz="2400" i="1">
                                <a:effectLst/>
                                <a:latin typeface="Cambria Math" panose="02040503050406030204" pitchFamily="18" charset="0"/>
                                <a:ea typeface="Times New Roman" panose="02020603050405020304" pitchFamily="18" charset="0"/>
                              </a:rPr>
                              <m:t>𝑘</m:t>
                            </m:r>
                          </m:sub>
                        </m:sSub>
                      </m:e>
                    </m:nary>
                  </m:oMath>
                </a14:m>
                <a:r>
                  <a:rPr lang="en-US" sz="2400" dirty="0">
                    <a:effectLst/>
                    <a:latin typeface="Constantia" panose="02030602050306030303" pitchFamily="18" charset="0"/>
                    <a:ea typeface="Times New Roman" panose="02020603050405020304" pitchFamily="18" charset="0"/>
                  </a:rPr>
                  <a:t>.</a:t>
                </a:r>
                <a:endParaRPr lang="ru-RU" sz="1400" dirty="0">
                  <a:effectLst/>
                  <a:latin typeface="Constantia" panose="02030602050306030303" pitchFamily="18" charset="0"/>
                  <a:ea typeface="Times New Roman" panose="02020603050405020304" pitchFamily="18" charset="0"/>
                </a:endParaRPr>
              </a:p>
            </p:txBody>
          </p:sp>
        </mc:Choice>
        <mc:Fallback xmlns="">
          <p:sp>
            <p:nvSpPr>
              <p:cNvPr id="3" name="TextBox 2">
                <a:extLst>
                  <a:ext uri="{FF2B5EF4-FFF2-40B4-BE49-F238E27FC236}">
                    <a16:creationId xmlns:a16="http://schemas.microsoft.com/office/drawing/2014/main" id="{0A7F8F80-BC09-45C0-AEE6-0A83BCE5AF30}"/>
                  </a:ext>
                </a:extLst>
              </p:cNvPr>
              <p:cNvSpPr txBox="1">
                <a:spLocks noRot="1" noChangeAspect="1" noMove="1" noResize="1" noEditPoints="1" noAdjustHandles="1" noChangeArrowheads="1" noChangeShapeType="1" noTextEdit="1"/>
              </p:cNvSpPr>
              <p:nvPr/>
            </p:nvSpPr>
            <p:spPr>
              <a:xfrm>
                <a:off x="1259632" y="836712"/>
                <a:ext cx="6480720" cy="513539"/>
              </a:xfrm>
              <a:prstGeom prst="rect">
                <a:avLst/>
              </a:prstGeom>
              <a:blipFill>
                <a:blip r:embed="rId2"/>
                <a:stretch>
                  <a:fillRect b="-26190"/>
                </a:stretch>
              </a:blipFill>
            </p:spPr>
            <p:txBody>
              <a:bodyPr/>
              <a:lstStyle/>
              <a:p>
                <a:r>
                  <a:rPr lang="ru-RU">
                    <a:noFill/>
                  </a:rPr>
                  <a:t> </a:t>
                </a:r>
              </a:p>
            </p:txBody>
          </p:sp>
        </mc:Fallback>
      </mc:AlternateContent>
      <p:pic>
        <p:nvPicPr>
          <p:cNvPr id="4" name="Рисунок 3">
            <a:extLst>
              <a:ext uri="{FF2B5EF4-FFF2-40B4-BE49-F238E27FC236}">
                <a16:creationId xmlns:a16="http://schemas.microsoft.com/office/drawing/2014/main" id="{3EF05BDF-3192-4A34-B1F3-5E53D1F8B37D}"/>
              </a:ext>
            </a:extLst>
          </p:cNvPr>
          <p:cNvPicPr/>
          <p:nvPr/>
        </p:nvPicPr>
        <p:blipFill>
          <a:blip r:embed="rId3"/>
          <a:stretch>
            <a:fillRect/>
          </a:stretch>
        </p:blipFill>
        <p:spPr>
          <a:xfrm>
            <a:off x="1691681" y="1916832"/>
            <a:ext cx="5913290" cy="3168352"/>
          </a:xfrm>
          <a:prstGeom prst="rect">
            <a:avLst/>
          </a:prstGeom>
        </p:spPr>
      </p:pic>
      <p:sp>
        <p:nvSpPr>
          <p:cNvPr id="7" name="TextBox 6">
            <a:extLst>
              <a:ext uri="{FF2B5EF4-FFF2-40B4-BE49-F238E27FC236}">
                <a16:creationId xmlns:a16="http://schemas.microsoft.com/office/drawing/2014/main" id="{E70052BC-FE5F-43F1-836E-74647279383F}"/>
              </a:ext>
            </a:extLst>
          </p:cNvPr>
          <p:cNvSpPr txBox="1"/>
          <p:nvPr/>
        </p:nvSpPr>
        <p:spPr>
          <a:xfrm>
            <a:off x="2555776" y="5476466"/>
            <a:ext cx="4572000" cy="461665"/>
          </a:xfrm>
          <a:prstGeom prst="rect">
            <a:avLst/>
          </a:prstGeom>
          <a:noFill/>
        </p:spPr>
        <p:txBody>
          <a:bodyPr wrap="square">
            <a:spAutoFit/>
          </a:bodyPr>
          <a:lstStyle/>
          <a:p>
            <a:pPr algn="ctr"/>
            <a:r>
              <a:rPr lang="kk-KZ" sz="1800" dirty="0">
                <a:effectLst/>
                <a:latin typeface="Times New Roman" panose="02020603050405020304" pitchFamily="18" charset="0"/>
                <a:ea typeface="Times New Roman" panose="02020603050405020304" pitchFamily="18" charset="0"/>
              </a:rPr>
              <a:t>2.</a:t>
            </a:r>
            <a:r>
              <a:rPr lang="en-US" sz="1800" dirty="0">
                <a:effectLst/>
                <a:latin typeface="Times New Roman" panose="02020603050405020304" pitchFamily="18" charset="0"/>
                <a:ea typeface="Times New Roman" panose="02020603050405020304" pitchFamily="18" charset="0"/>
              </a:rPr>
              <a:t>3</a:t>
            </a:r>
            <a:r>
              <a:rPr lang="kk-KZ" sz="2400" dirty="0">
                <a:latin typeface="Constantia" panose="02030602050306030303" pitchFamily="18" charset="0"/>
              </a:rPr>
              <a:t>-сурет</a:t>
            </a:r>
            <a:endParaRPr lang="ru-RU" sz="2400" dirty="0">
              <a:latin typeface="Constantia" panose="02030602050306030303" pitchFamily="18" charset="0"/>
            </a:endParaRPr>
          </a:p>
        </p:txBody>
      </p:sp>
    </p:spTree>
    <p:extLst>
      <p:ext uri="{BB962C8B-B14F-4D97-AF65-F5344CB8AC3E}">
        <p14:creationId xmlns:p14="http://schemas.microsoft.com/office/powerpoint/2010/main" val="33027613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E628190-EF29-49AC-A360-618E1EB26B5A}"/>
              </a:ext>
            </a:extLst>
          </p:cNvPr>
          <p:cNvSpPr txBox="1"/>
          <p:nvPr/>
        </p:nvSpPr>
        <p:spPr>
          <a:xfrm>
            <a:off x="2051720" y="476672"/>
            <a:ext cx="4572000" cy="523220"/>
          </a:xfrm>
          <a:prstGeom prst="rect">
            <a:avLst/>
          </a:prstGeom>
          <a:noFill/>
        </p:spPr>
        <p:txBody>
          <a:bodyPr wrap="square">
            <a:spAutoFit/>
          </a:bodyPr>
          <a:lstStyle/>
          <a:p>
            <a:pPr indent="288000" algn="ctr">
              <a:spcBef>
                <a:spcPct val="0"/>
              </a:spcBef>
            </a:pPr>
            <a:r>
              <a:rPr lang="kk-KZ" sz="2800" b="1" i="1" dirty="0">
                <a:latin typeface="Times New Roman" pitchFamily="18" charset="0"/>
                <a:cs typeface="Times New Roman" pitchFamily="18" charset="0"/>
              </a:rPr>
              <a:t>Курстың тақырыптары:</a:t>
            </a:r>
          </a:p>
        </p:txBody>
      </p:sp>
      <p:graphicFrame>
        <p:nvGraphicFramePr>
          <p:cNvPr id="6" name="Таблица 7">
            <a:extLst>
              <a:ext uri="{FF2B5EF4-FFF2-40B4-BE49-F238E27FC236}">
                <a16:creationId xmlns:a16="http://schemas.microsoft.com/office/drawing/2014/main" id="{2CFD87CA-C01E-4186-BD38-F7BEEFBE1502}"/>
              </a:ext>
            </a:extLst>
          </p:cNvPr>
          <p:cNvGraphicFramePr>
            <a:graphicFrameLocks noGrp="1"/>
          </p:cNvGraphicFramePr>
          <p:nvPr>
            <p:extLst>
              <p:ext uri="{D42A27DB-BD31-4B8C-83A1-F6EECF244321}">
                <p14:modId xmlns:p14="http://schemas.microsoft.com/office/powerpoint/2010/main" val="1618568544"/>
              </p:ext>
            </p:extLst>
          </p:nvPr>
        </p:nvGraphicFramePr>
        <p:xfrm>
          <a:off x="359531" y="1284272"/>
          <a:ext cx="8424937" cy="5573728"/>
        </p:xfrm>
        <a:graphic>
          <a:graphicData uri="http://schemas.openxmlformats.org/drawingml/2006/table">
            <a:tbl>
              <a:tblPr firstRow="1" bandRow="1">
                <a:tableStyleId>{5C22544A-7EE6-4342-B048-85BDC9FD1C3A}</a:tableStyleId>
              </a:tblPr>
              <a:tblGrid>
                <a:gridCol w="1764197">
                  <a:extLst>
                    <a:ext uri="{9D8B030D-6E8A-4147-A177-3AD203B41FA5}">
                      <a16:colId xmlns:a16="http://schemas.microsoft.com/office/drawing/2014/main" val="655051737"/>
                    </a:ext>
                  </a:extLst>
                </a:gridCol>
                <a:gridCol w="6660740">
                  <a:extLst>
                    <a:ext uri="{9D8B030D-6E8A-4147-A177-3AD203B41FA5}">
                      <a16:colId xmlns:a16="http://schemas.microsoft.com/office/drawing/2014/main" val="3525987141"/>
                    </a:ext>
                  </a:extLst>
                </a:gridCol>
              </a:tblGrid>
              <a:tr h="59418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kk-KZ" sz="1800" b="1" i="1" dirty="0">
                          <a:solidFill>
                            <a:schemeClr val="tx1"/>
                          </a:solidFill>
                          <a:latin typeface="Times New Roman" pitchFamily="18" charset="0"/>
                          <a:cs typeface="Times New Roman" pitchFamily="18" charset="0"/>
                          <a:hlinkClick r:id="rId2" action="ppaction://hlinksldjump">
                            <a:extLst>
                              <a:ext uri="{A12FA001-AC4F-418D-AE19-62706E023703}">
                                <ahyp:hlinkClr xmlns:ahyp="http://schemas.microsoft.com/office/drawing/2018/hyperlinkcolor" val="tx"/>
                              </a:ext>
                            </a:extLst>
                          </a:hlinkClick>
                        </a:rPr>
                        <a:t>Тақырып 8.</a:t>
                      </a:r>
                      <a:endParaRPr lang="LID4096" sz="18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kk-KZ" sz="1800" b="0" i="0" kern="1200" dirty="0">
                          <a:solidFill>
                            <a:schemeClr val="tx1"/>
                          </a:solidFill>
                          <a:latin typeface="Times New Roman" pitchFamily="18" charset="0"/>
                          <a:ea typeface="+mn-ea"/>
                          <a:cs typeface="Times New Roman" pitchFamily="18" charset="0"/>
                        </a:rPr>
                        <a:t>Қатты дененің қарапайым қозғалыстары. Абсолютті қатты дененің ілгерлемелі қозғалысы. Қатты дененің айналмалы қозғалысы. Қатты дененің айналмалы қозғалысының дербес жағдайлары. Айналмалы қозғалыстағы дене нүктелерінің жылдамдығы мен үдеуі. </a:t>
                      </a:r>
                      <a:endParaRPr lang="LID4096" sz="1800" b="0" i="0" kern="1200" dirty="0">
                        <a:solidFill>
                          <a:schemeClr val="tx1"/>
                        </a:solidFill>
                        <a:latin typeface="Times New Roman" pitchFamily="18" charset="0"/>
                        <a:ea typeface="+mn-ea"/>
                        <a:cs typeface="Times New Roman" pitchFamily="18" charset="0"/>
                      </a:endParaRPr>
                    </a:p>
                  </a:txBody>
                  <a:tcPr/>
                </a:tc>
                <a:extLst>
                  <a:ext uri="{0D108BD9-81ED-4DB2-BD59-A6C34878D82A}">
                    <a16:rowId xmlns:a16="http://schemas.microsoft.com/office/drawing/2014/main" val="21767808"/>
                  </a:ext>
                </a:extLst>
              </a:tr>
              <a:tr h="546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kk-KZ" sz="1800" b="1" i="1" dirty="0">
                          <a:solidFill>
                            <a:schemeClr val="tx1"/>
                          </a:solidFill>
                          <a:latin typeface="Times New Roman" pitchFamily="18" charset="0"/>
                          <a:cs typeface="Times New Roman" pitchFamily="18" charset="0"/>
                          <a:hlinkClick r:id="rId3" action="ppaction://hlinksldjump">
                            <a:extLst>
                              <a:ext uri="{A12FA001-AC4F-418D-AE19-62706E023703}">
                                <ahyp:hlinkClr xmlns:ahyp="http://schemas.microsoft.com/office/drawing/2018/hyperlinkcolor" val="tx"/>
                              </a:ext>
                            </a:extLst>
                          </a:hlinkClick>
                        </a:rPr>
                        <a:t>Тақырып 9.</a:t>
                      </a:r>
                      <a:endParaRPr lang="LID4096" sz="1800" dirty="0">
                        <a:solidFill>
                          <a:schemeClr val="tx1"/>
                        </a:solidFill>
                        <a:latin typeface="Times New Roman" panose="02020603050405020304" pitchFamily="18" charset="0"/>
                        <a:cs typeface="Times New Roman" panose="02020603050405020304" pitchFamily="18" charset="0"/>
                      </a:endParaRPr>
                    </a:p>
                    <a:p>
                      <a:endParaRPr lang="LID4096" sz="180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kk-KZ" sz="1800" b="0" i="0" kern="1200" dirty="0">
                          <a:solidFill>
                            <a:schemeClr val="tx1"/>
                          </a:solidFill>
                          <a:latin typeface="Times New Roman" pitchFamily="18" charset="0"/>
                          <a:ea typeface="+mn-ea"/>
                          <a:cs typeface="Times New Roman" pitchFamily="18" charset="0"/>
                        </a:rPr>
                        <a:t>Абсолютті қатты дененің жазық-параллель қозғалысы. Қатты дененің жазық-параллель қозғалысының теңдеулері. Жазық-параллель қозғалыстағы дене нүктелерінің жылдамдығы. Жылдамдықтар планы</a:t>
                      </a:r>
                      <a:endParaRPr lang="ru-RU" sz="1800" b="0" i="0" kern="1200" dirty="0">
                        <a:solidFill>
                          <a:schemeClr val="tx1"/>
                        </a:solidFill>
                        <a:latin typeface="Times New Roman" pitchFamily="18" charset="0"/>
                        <a:ea typeface="+mn-ea"/>
                        <a:cs typeface="Times New Roman" pitchFamily="18" charset="0"/>
                      </a:endParaRPr>
                    </a:p>
                  </a:txBody>
                  <a:tcPr/>
                </a:tc>
                <a:extLst>
                  <a:ext uri="{0D108BD9-81ED-4DB2-BD59-A6C34878D82A}">
                    <a16:rowId xmlns:a16="http://schemas.microsoft.com/office/drawing/2014/main" val="251357966"/>
                  </a:ext>
                </a:extLst>
              </a:tr>
              <a:tr h="546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kk-KZ" sz="1800" b="1" i="1" dirty="0">
                          <a:solidFill>
                            <a:schemeClr val="tx1"/>
                          </a:solidFill>
                          <a:latin typeface="Times New Roman" pitchFamily="18" charset="0"/>
                          <a:cs typeface="Times New Roman" pitchFamily="18" charset="0"/>
                          <a:hlinkClick r:id="" action="ppaction://noaction">
                            <a:extLst>
                              <a:ext uri="{A12FA001-AC4F-418D-AE19-62706E023703}">
                                <ahyp:hlinkClr xmlns:ahyp="http://schemas.microsoft.com/office/drawing/2018/hyperlinkcolor" val="tx"/>
                              </a:ext>
                            </a:extLst>
                          </a:hlinkClick>
                        </a:rPr>
                        <a:t>Тақырып 10.</a:t>
                      </a:r>
                      <a:endParaRPr lang="LID4096" sz="1800" dirty="0">
                        <a:solidFill>
                          <a:schemeClr val="tx1"/>
                        </a:solidFill>
                        <a:latin typeface="Times New Roman" panose="02020603050405020304" pitchFamily="18" charset="0"/>
                        <a:cs typeface="Times New Roman" panose="02020603050405020304" pitchFamily="18" charset="0"/>
                      </a:endParaRPr>
                    </a:p>
                    <a:p>
                      <a:endParaRPr lang="LID4096" sz="180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kk-KZ" sz="1800" b="0" i="0" kern="1200" dirty="0">
                          <a:solidFill>
                            <a:schemeClr val="tx1"/>
                          </a:solidFill>
                          <a:latin typeface="Times New Roman" pitchFamily="18" charset="0"/>
                          <a:ea typeface="+mn-ea"/>
                          <a:cs typeface="Times New Roman" pitchFamily="18" charset="0"/>
                        </a:rPr>
                        <a:t>Материалдық нүкте динамикасы. Динамикаға кіріспе. Динамиканың заңдары. Механикалық шамалардың бірлік жүйелері. Күштердің негізгі түрлері. Материалдық нүкте динамикасының мәселелері.</a:t>
                      </a:r>
                      <a:endParaRPr lang="LID4096" sz="1800" b="0" i="0" kern="1200" dirty="0">
                        <a:solidFill>
                          <a:schemeClr val="tx1"/>
                        </a:solidFill>
                        <a:latin typeface="Times New Roman" pitchFamily="18" charset="0"/>
                        <a:ea typeface="+mn-ea"/>
                        <a:cs typeface="Times New Roman" pitchFamily="18" charset="0"/>
                      </a:endParaRPr>
                    </a:p>
                  </a:txBody>
                  <a:tcPr/>
                </a:tc>
                <a:extLst>
                  <a:ext uri="{0D108BD9-81ED-4DB2-BD59-A6C34878D82A}">
                    <a16:rowId xmlns:a16="http://schemas.microsoft.com/office/drawing/2014/main" val="3918118675"/>
                  </a:ext>
                </a:extLst>
              </a:tr>
              <a:tr h="546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kk-KZ" sz="1800" b="1" i="1" dirty="0">
                          <a:solidFill>
                            <a:schemeClr val="tx1"/>
                          </a:solidFill>
                          <a:latin typeface="Times New Roman" pitchFamily="18" charset="0"/>
                          <a:cs typeface="Times New Roman" pitchFamily="18" charset="0"/>
                          <a:hlinkClick r:id="" action="ppaction://noaction">
                            <a:extLst>
                              <a:ext uri="{A12FA001-AC4F-418D-AE19-62706E023703}">
                                <ahyp:hlinkClr xmlns:ahyp="http://schemas.microsoft.com/office/drawing/2018/hyperlinkcolor" val="tx"/>
                              </a:ext>
                            </a:extLst>
                          </a:hlinkClick>
                        </a:rPr>
                        <a:t>Тақырып 11.</a:t>
                      </a:r>
                      <a:endParaRPr lang="LID4096" sz="1800" dirty="0">
                        <a:solidFill>
                          <a:schemeClr val="tx1"/>
                        </a:solidFill>
                        <a:latin typeface="Times New Roman" panose="02020603050405020304" pitchFamily="18" charset="0"/>
                        <a:cs typeface="Times New Roman" panose="02020603050405020304" pitchFamily="18" charset="0"/>
                      </a:endParaRPr>
                    </a:p>
                    <a:p>
                      <a:endParaRPr lang="LID4096" sz="180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kk-KZ" sz="1800" b="0" i="0" kern="1200" dirty="0">
                          <a:solidFill>
                            <a:schemeClr val="tx1"/>
                          </a:solidFill>
                          <a:latin typeface="Times New Roman" pitchFamily="18" charset="0"/>
                          <a:ea typeface="+mn-ea"/>
                          <a:cs typeface="Times New Roman" pitchFamily="18" charset="0"/>
                        </a:rPr>
                        <a:t>Материалдық нүкте қозғалысының дифференциалдық теңдеулері. Нүкте динамикасы мәселелерінің шешуі</a:t>
                      </a:r>
                      <a:r>
                        <a:rPr lang="en-US" sz="1800" b="0" i="0" kern="1200" dirty="0">
                          <a:solidFill>
                            <a:schemeClr val="tx1"/>
                          </a:solidFill>
                          <a:latin typeface="Times New Roman" pitchFamily="18" charset="0"/>
                          <a:ea typeface="+mn-ea"/>
                          <a:cs typeface="Times New Roman" pitchFamily="18" charset="0"/>
                        </a:rPr>
                        <a:t>. </a:t>
                      </a:r>
                      <a:endParaRPr lang="ru-RU" sz="1800" b="0" i="0" kern="1200" dirty="0">
                        <a:solidFill>
                          <a:schemeClr val="tx1"/>
                        </a:solidFill>
                        <a:latin typeface="Times New Roman" pitchFamily="18" charset="0"/>
                        <a:ea typeface="+mn-ea"/>
                        <a:cs typeface="Times New Roman" pitchFamily="18" charset="0"/>
                      </a:endParaRPr>
                    </a:p>
                    <a:p>
                      <a:r>
                        <a:rPr lang="kk-KZ" sz="1800" b="0" i="0" kern="1200" dirty="0">
                          <a:solidFill>
                            <a:schemeClr val="tx1"/>
                          </a:solidFill>
                          <a:latin typeface="Times New Roman" pitchFamily="18" charset="0"/>
                          <a:ea typeface="+mn-ea"/>
                          <a:cs typeface="Times New Roman" pitchFamily="18" charset="0"/>
                        </a:rPr>
                        <a:t> </a:t>
                      </a:r>
                      <a:endParaRPr lang="ru-RU" sz="1800" b="0" i="0" kern="1200" dirty="0">
                        <a:solidFill>
                          <a:schemeClr val="tx1"/>
                        </a:solidFill>
                        <a:latin typeface="Times New Roman" pitchFamily="18" charset="0"/>
                        <a:ea typeface="+mn-ea"/>
                        <a:cs typeface="Times New Roman" pitchFamily="18" charset="0"/>
                      </a:endParaRPr>
                    </a:p>
                  </a:txBody>
                  <a:tcPr/>
                </a:tc>
                <a:extLst>
                  <a:ext uri="{0D108BD9-81ED-4DB2-BD59-A6C34878D82A}">
                    <a16:rowId xmlns:a16="http://schemas.microsoft.com/office/drawing/2014/main" val="2893049558"/>
                  </a:ext>
                </a:extLst>
              </a:tr>
              <a:tr h="81884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kk-KZ" sz="1800" b="1" i="1" dirty="0">
                          <a:solidFill>
                            <a:schemeClr val="tx1"/>
                          </a:solidFill>
                          <a:latin typeface="Times New Roman" pitchFamily="18" charset="0"/>
                          <a:cs typeface="Times New Roman" pitchFamily="18" charset="0"/>
                          <a:hlinkClick r:id="" action="ppaction://noaction">
                            <a:extLst>
                              <a:ext uri="{A12FA001-AC4F-418D-AE19-62706E023703}">
                                <ahyp:hlinkClr xmlns:ahyp="http://schemas.microsoft.com/office/drawing/2018/hyperlinkcolor" val="tx"/>
                              </a:ext>
                            </a:extLst>
                          </a:hlinkClick>
                        </a:rPr>
                        <a:t>Тақырып 12.</a:t>
                      </a:r>
                      <a:endParaRPr lang="LID4096" sz="1800" dirty="0">
                        <a:solidFill>
                          <a:schemeClr val="tx1"/>
                        </a:solidFill>
                        <a:latin typeface="Times New Roman" panose="02020603050405020304" pitchFamily="18" charset="0"/>
                        <a:cs typeface="Times New Roman" panose="02020603050405020304" pitchFamily="18" charset="0"/>
                      </a:endParaRPr>
                    </a:p>
                    <a:p>
                      <a:endParaRPr lang="LID4096" sz="180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en-US" sz="1800" b="0" i="0" kern="1200" dirty="0">
                          <a:solidFill>
                            <a:schemeClr val="tx1"/>
                          </a:solidFill>
                          <a:latin typeface="Times New Roman" pitchFamily="18" charset="0"/>
                          <a:ea typeface="+mn-ea"/>
                          <a:cs typeface="Times New Roman" pitchFamily="18" charset="0"/>
                        </a:rPr>
                        <a:t>M</a:t>
                      </a:r>
                      <a:r>
                        <a:rPr lang="kk-KZ" sz="1800" b="0" i="0" kern="1200" dirty="0">
                          <a:solidFill>
                            <a:schemeClr val="tx1"/>
                          </a:solidFill>
                          <a:latin typeface="Times New Roman" pitchFamily="18" charset="0"/>
                          <a:ea typeface="+mn-ea"/>
                          <a:cs typeface="Times New Roman" pitchFamily="18" charset="0"/>
                        </a:rPr>
                        <a:t>еханикалық жүйе мен қатты дене динамикасы</a:t>
                      </a:r>
                      <a:r>
                        <a:rPr lang="en-US" sz="1800" b="0" i="0" kern="1200" dirty="0">
                          <a:solidFill>
                            <a:schemeClr val="tx1"/>
                          </a:solidFill>
                          <a:latin typeface="Times New Roman" pitchFamily="18" charset="0"/>
                          <a:ea typeface="+mn-ea"/>
                          <a:cs typeface="Times New Roman" pitchFamily="18" charset="0"/>
                        </a:rPr>
                        <a:t>. </a:t>
                      </a:r>
                      <a:r>
                        <a:rPr lang="kk-KZ" sz="1800" b="0" i="0" kern="1200" dirty="0">
                          <a:solidFill>
                            <a:schemeClr val="tx1"/>
                          </a:solidFill>
                          <a:latin typeface="Times New Roman" pitchFamily="18" charset="0"/>
                          <a:ea typeface="+mn-ea"/>
                          <a:cs typeface="Times New Roman" pitchFamily="18" charset="0"/>
                        </a:rPr>
                        <a:t>Жүйе динамикасының жалпы теоремалар.</a:t>
                      </a:r>
                      <a:endParaRPr lang="ru-RU" sz="1800" b="0" i="0" kern="1200" dirty="0">
                        <a:solidFill>
                          <a:schemeClr val="tx1"/>
                        </a:solidFill>
                        <a:latin typeface="Times New Roman" pitchFamily="18" charset="0"/>
                        <a:ea typeface="+mn-ea"/>
                        <a:cs typeface="Times New Roman" pitchFamily="18" charset="0"/>
                      </a:endParaRPr>
                    </a:p>
                  </a:txBody>
                  <a:tcPr/>
                </a:tc>
                <a:extLst>
                  <a:ext uri="{0D108BD9-81ED-4DB2-BD59-A6C34878D82A}">
                    <a16:rowId xmlns:a16="http://schemas.microsoft.com/office/drawing/2014/main" val="2702240228"/>
                  </a:ext>
                </a:extLst>
              </a:tr>
            </a:tbl>
          </a:graphicData>
        </a:graphic>
      </p:graphicFrame>
    </p:spTree>
    <p:extLst>
      <p:ext uri="{BB962C8B-B14F-4D97-AF65-F5344CB8AC3E}">
        <p14:creationId xmlns:p14="http://schemas.microsoft.com/office/powerpoint/2010/main" val="31391286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C6825207-2806-4BAB-9C70-C1299DA6AA18}"/>
                  </a:ext>
                </a:extLst>
              </p:cNvPr>
              <p:cNvSpPr txBox="1"/>
              <p:nvPr/>
            </p:nvSpPr>
            <p:spPr>
              <a:xfrm>
                <a:off x="971600" y="692696"/>
                <a:ext cx="7560840" cy="5511445"/>
              </a:xfrm>
              <a:prstGeom prst="rect">
                <a:avLst/>
              </a:prstGeom>
              <a:noFill/>
            </p:spPr>
            <p:txBody>
              <a:bodyPr wrap="square">
                <a:spAutoFit/>
              </a:bodyPr>
              <a:lstStyle/>
              <a:p>
                <a:pPr indent="288290" algn="just">
                  <a:tabLst>
                    <a:tab pos="3114040" algn="ctr"/>
                  </a:tabLst>
                </a:pPr>
                <a:r>
                  <a:rPr lang="kk-KZ" sz="2000" i="1" dirty="0">
                    <a:solidFill>
                      <a:schemeClr val="accent2"/>
                    </a:solidFill>
                    <a:effectLst/>
                    <a:latin typeface="Constantia" panose="02030602050306030303" pitchFamily="18" charset="0"/>
                    <a:ea typeface="Times New Roman" panose="02020603050405020304" pitchFamily="18" charset="0"/>
                  </a:rPr>
                  <a:t>4. Күштерді жіктеу. </a:t>
                </a:r>
                <a:r>
                  <a:rPr lang="kk-KZ" sz="2000" dirty="0">
                    <a:solidFill>
                      <a:srgbClr val="000000"/>
                    </a:solidFill>
                    <a:effectLst/>
                    <a:latin typeface="Constantia" panose="02030602050306030303" pitchFamily="18" charset="0"/>
                    <a:ea typeface="Times New Roman" panose="02020603050405020304" pitchFamily="18" charset="0"/>
                  </a:rPr>
                  <a:t>Берілген күшті құраушыларға жіктеу деп, тең әсерлі күші осы күш болатын бірнеше күштің жүйесін анықтауды айтады. Бұл мәселе қосымша шарттар берілгенде ғана шешіледі. Осыған байланысты екі дербес жағдайды қарастырайық: </a:t>
                </a:r>
                <a:endParaRPr lang="ru-RU" sz="1200" dirty="0">
                  <a:effectLst/>
                  <a:latin typeface="Constantia" panose="02030602050306030303" pitchFamily="18" charset="0"/>
                  <a:ea typeface="Times New Roman" panose="02020603050405020304" pitchFamily="18" charset="0"/>
                </a:endParaRPr>
              </a:p>
              <a:p>
                <a:pPr indent="288290" algn="just">
                  <a:tabLst>
                    <a:tab pos="3114040" algn="ctr"/>
                  </a:tabLst>
                </a:pPr>
                <a:r>
                  <a:rPr lang="kk-KZ" sz="2000" i="1" dirty="0">
                    <a:solidFill>
                      <a:schemeClr val="accent2"/>
                    </a:solidFill>
                    <a:effectLst/>
                    <a:latin typeface="Constantia" panose="02030602050306030303" pitchFamily="18" charset="0"/>
                    <a:ea typeface="Times New Roman" panose="02020603050405020304" pitchFamily="18" charset="0"/>
                  </a:rPr>
                  <a:t>а) күшті берілген екі бағыт бойынша жіктеу.</a:t>
                </a:r>
                <a:r>
                  <a:rPr lang="kk-KZ" sz="2000" dirty="0">
                    <a:solidFill>
                      <a:schemeClr val="accent2"/>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Бұл мәселені шешу қабырғалары берілген бағыттарға параллель, диагоналі жіктелуші күш болатын параллелограмм тұрғызуға тіреледі. Мысалы, </a:t>
                </a:r>
                <a:r>
                  <a:rPr lang="en-US" sz="2000" dirty="0">
                    <a:solidFill>
                      <a:srgbClr val="000000"/>
                    </a:solidFill>
                    <a:effectLst/>
                    <a:latin typeface="Constantia" panose="02030602050306030303" pitchFamily="18" charset="0"/>
                    <a:ea typeface="Times New Roman" panose="02020603050405020304" pitchFamily="18" charset="0"/>
                  </a:rPr>
                  <a:t>2.1</a:t>
                </a:r>
                <a:r>
                  <a:rPr lang="kk-KZ" sz="2000" dirty="0">
                    <a:solidFill>
                      <a:srgbClr val="000000"/>
                    </a:solidFill>
                    <a:effectLst/>
                    <a:latin typeface="Constantia" panose="02030602050306030303" pitchFamily="18" charset="0"/>
                    <a:ea typeface="Times New Roman" panose="02020603050405020304" pitchFamily="18" charset="0"/>
                  </a:rPr>
                  <a:t>,а-суретте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𝑅</m:t>
                        </m:r>
                      </m:e>
                    </m:acc>
                  </m:oMath>
                </a14:m>
                <a:r>
                  <a:rPr lang="kk-KZ" sz="2000" dirty="0">
                    <a:solidFill>
                      <a:srgbClr val="000000"/>
                    </a:solidFill>
                    <a:effectLst/>
                    <a:latin typeface="Constantia" panose="02030602050306030303" pitchFamily="18" charset="0"/>
                    <a:ea typeface="Times New Roman" panose="02020603050405020304" pitchFamily="18" charset="0"/>
                  </a:rPr>
                  <a:t> күшінің </a:t>
                </a:r>
                <a:r>
                  <a:rPr lang="kk-KZ" sz="2000" i="1" dirty="0">
                    <a:solidFill>
                      <a:srgbClr val="000000"/>
                    </a:solidFill>
                    <a:effectLst/>
                    <a:latin typeface="Constantia" panose="02030602050306030303" pitchFamily="18" charset="0"/>
                    <a:ea typeface="Times New Roman" panose="02020603050405020304" pitchFamily="18" charset="0"/>
                  </a:rPr>
                  <a:t>АВ</a:t>
                </a:r>
                <a:r>
                  <a:rPr lang="kk-KZ" sz="2000" dirty="0">
                    <a:solidFill>
                      <a:srgbClr val="000000"/>
                    </a:solidFill>
                    <a:effectLst/>
                    <a:latin typeface="Constantia" panose="02030602050306030303" pitchFamily="18" charset="0"/>
                    <a:ea typeface="Times New Roman" panose="02020603050405020304" pitchFamily="18" charset="0"/>
                  </a:rPr>
                  <a:t> мен </a:t>
                </a:r>
                <a:r>
                  <a:rPr lang="kk-KZ" sz="2000" i="1" dirty="0">
                    <a:solidFill>
                      <a:srgbClr val="000000"/>
                    </a:solidFill>
                    <a:effectLst/>
                    <a:latin typeface="Constantia" panose="02030602050306030303" pitchFamily="18" charset="0"/>
                    <a:ea typeface="Times New Roman" panose="02020603050405020304" pitchFamily="18" charset="0"/>
                  </a:rPr>
                  <a:t>АD</a:t>
                </a:r>
                <a:r>
                  <a:rPr lang="kk-KZ" sz="2000" dirty="0">
                    <a:solidFill>
                      <a:srgbClr val="000000"/>
                    </a:solidFill>
                    <a:effectLst/>
                    <a:latin typeface="Constantia" panose="02030602050306030303" pitchFamily="18" charset="0"/>
                    <a:ea typeface="Times New Roman" panose="02020603050405020304" pitchFamily="18" charset="0"/>
                  </a:rPr>
                  <a:t> бағыттары бойынша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baseline="-25000" dirty="0">
                    <a:solidFill>
                      <a:srgbClr val="000000"/>
                    </a:solidFill>
                    <a:effectLst/>
                    <a:latin typeface="Constantia" panose="02030602050306030303" pitchFamily="18" charset="0"/>
                    <a:ea typeface="Times New Roman" panose="02020603050405020304" pitchFamily="18" charset="0"/>
                  </a:rPr>
                  <a:t>1</a:t>
                </a:r>
                <a:r>
                  <a:rPr lang="kk-KZ" sz="2000" dirty="0">
                    <a:solidFill>
                      <a:srgbClr val="000000"/>
                    </a:solidFill>
                    <a:effectLst/>
                    <a:latin typeface="Constantia" panose="02030602050306030303" pitchFamily="18" charset="0"/>
                    <a:ea typeface="Times New Roman" panose="02020603050405020304" pitchFamily="18" charset="0"/>
                  </a:rPr>
                  <a:t> және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baseline="-25000" dirty="0">
                    <a:solidFill>
                      <a:srgbClr val="000000"/>
                    </a:solidFill>
                    <a:effectLst/>
                    <a:latin typeface="Constantia" panose="02030602050306030303" pitchFamily="18" charset="0"/>
                    <a:ea typeface="Times New Roman" panose="02020603050405020304" pitchFamily="18" charset="0"/>
                  </a:rPr>
                  <a:t>2</a:t>
                </a:r>
                <a:r>
                  <a:rPr lang="kk-KZ" sz="2000" dirty="0">
                    <a:solidFill>
                      <a:srgbClr val="000000"/>
                    </a:solidFill>
                    <a:effectLst/>
                    <a:latin typeface="Constantia" panose="02030602050306030303" pitchFamily="18" charset="0"/>
                    <a:ea typeface="Times New Roman" panose="02020603050405020304" pitchFamily="18" charset="0"/>
                  </a:rPr>
                  <a:t> күштерге қалай жіктелгені көрсетілген. Бұл жердегі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baseline="-25000" dirty="0">
                    <a:solidFill>
                      <a:srgbClr val="000000"/>
                    </a:solidFill>
                    <a:effectLst/>
                    <a:latin typeface="Constantia" panose="02030602050306030303" pitchFamily="18" charset="0"/>
                    <a:ea typeface="Times New Roman" panose="02020603050405020304" pitchFamily="18" charset="0"/>
                  </a:rPr>
                  <a:t>1</a:t>
                </a:r>
                <a:r>
                  <a:rPr lang="kk-KZ" sz="2000" dirty="0">
                    <a:solidFill>
                      <a:srgbClr val="000000"/>
                    </a:solidFill>
                    <a:effectLst/>
                    <a:latin typeface="Constantia" panose="02030602050306030303" pitchFamily="18" charset="0"/>
                    <a:ea typeface="Times New Roman" panose="02020603050405020304" pitchFamily="18" charset="0"/>
                  </a:rPr>
                  <a:t> мен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baseline="-25000" dirty="0">
                    <a:solidFill>
                      <a:srgbClr val="000000"/>
                    </a:solidFill>
                    <a:effectLst/>
                    <a:latin typeface="Constantia" panose="02030602050306030303" pitchFamily="18" charset="0"/>
                    <a:ea typeface="Times New Roman" panose="02020603050405020304" pitchFamily="18" charset="0"/>
                  </a:rPr>
                  <a:t>2</a:t>
                </a:r>
                <a:r>
                  <a:rPr lang="kk-KZ" sz="2000" dirty="0">
                    <a:solidFill>
                      <a:srgbClr val="000000"/>
                    </a:solidFill>
                    <a:effectLst/>
                    <a:latin typeface="Constantia" panose="02030602050306030303" pitchFamily="18" charset="0"/>
                    <a:ea typeface="Times New Roman" panose="02020603050405020304" pitchFamily="18" charset="0"/>
                  </a:rPr>
                  <a:t> күштері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𝑅</m:t>
                        </m:r>
                      </m:e>
                    </m:acc>
                  </m:oMath>
                </a14:m>
                <a:r>
                  <a:rPr lang="kk-KZ" sz="2000" dirty="0">
                    <a:solidFill>
                      <a:srgbClr val="000000"/>
                    </a:solidFill>
                    <a:effectLst/>
                    <a:latin typeface="Constantia" panose="02030602050306030303" pitchFamily="18" charset="0"/>
                    <a:ea typeface="Times New Roman" panose="02020603050405020304" pitchFamily="18" charset="0"/>
                  </a:rPr>
                  <a:t> күшінің құраушылары (әрине,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𝑅</m:t>
                        </m:r>
                      </m:e>
                    </m:acc>
                  </m:oMath>
                </a14:m>
                <a:r>
                  <a:rPr lang="kk-KZ" sz="2000" dirty="0">
                    <a:solidFill>
                      <a:srgbClr val="000000"/>
                    </a:solidFill>
                    <a:effectLst/>
                    <a:latin typeface="Constantia" panose="02030602050306030303" pitchFamily="18" charset="0"/>
                    <a:ea typeface="Times New Roman" panose="02020603050405020304" pitchFamily="18" charset="0"/>
                  </a:rPr>
                  <a:t> күші және </a:t>
                </a:r>
                <a:r>
                  <a:rPr lang="kk-KZ" sz="2000" i="1" dirty="0">
                    <a:solidFill>
                      <a:srgbClr val="000000"/>
                    </a:solidFill>
                    <a:effectLst/>
                    <a:latin typeface="Constantia" panose="02030602050306030303" pitchFamily="18" charset="0"/>
                    <a:ea typeface="Times New Roman" panose="02020603050405020304" pitchFamily="18" charset="0"/>
                  </a:rPr>
                  <a:t>АВ</a:t>
                </a:r>
                <a:r>
                  <a:rPr lang="kk-KZ" sz="2000" dirty="0">
                    <a:solidFill>
                      <a:srgbClr val="000000"/>
                    </a:solidFill>
                    <a:effectLst/>
                    <a:latin typeface="Constantia" panose="02030602050306030303" pitchFamily="18" charset="0"/>
                    <a:ea typeface="Times New Roman" panose="02020603050405020304" pitchFamily="18" charset="0"/>
                  </a:rPr>
                  <a:t> мен </a:t>
                </a:r>
                <a:r>
                  <a:rPr lang="kk-KZ" sz="2000" i="1" dirty="0">
                    <a:solidFill>
                      <a:srgbClr val="000000"/>
                    </a:solidFill>
                    <a:effectLst/>
                    <a:latin typeface="Constantia" panose="02030602050306030303" pitchFamily="18" charset="0"/>
                    <a:ea typeface="Times New Roman" panose="02020603050405020304" pitchFamily="18" charset="0"/>
                  </a:rPr>
                  <a:t>АD</a:t>
                </a:r>
                <a:r>
                  <a:rPr lang="kk-KZ" sz="2000" dirty="0">
                    <a:solidFill>
                      <a:srgbClr val="000000"/>
                    </a:solidFill>
                    <a:effectLst/>
                    <a:latin typeface="Constantia" panose="02030602050306030303" pitchFamily="18" charset="0"/>
                    <a:ea typeface="Times New Roman" panose="02020603050405020304" pitchFamily="18" charset="0"/>
                  </a:rPr>
                  <a:t> түзулері бір жазықтықта жатады). </a:t>
                </a:r>
                <a:endParaRPr lang="ru-RU" sz="1200" dirty="0">
                  <a:effectLst/>
                  <a:latin typeface="Constantia" panose="02030602050306030303" pitchFamily="18" charset="0"/>
                  <a:ea typeface="Times New Roman" panose="02020603050405020304" pitchFamily="18" charset="0"/>
                </a:endParaRPr>
              </a:p>
              <a:p>
                <a:pPr indent="288290" algn="just">
                  <a:tabLst>
                    <a:tab pos="3114040" algn="ctr"/>
                  </a:tabLst>
                </a:pPr>
                <a:r>
                  <a:rPr lang="kk-KZ" sz="2000" i="1" dirty="0">
                    <a:solidFill>
                      <a:schemeClr val="accent2"/>
                    </a:solidFill>
                    <a:effectLst/>
                    <a:latin typeface="Constantia" panose="02030602050306030303" pitchFamily="18" charset="0"/>
                    <a:ea typeface="Times New Roman" panose="02020603050405020304" pitchFamily="18" charset="0"/>
                  </a:rPr>
                  <a:t>ә) күшті берілген үш бағыт бойынша жіктеу.</a:t>
                </a:r>
                <a:r>
                  <a:rPr lang="kk-KZ" sz="2000" dirty="0">
                    <a:solidFill>
                      <a:schemeClr val="accent2"/>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Егер берілген бағыттар бір жазықтықта жатпаса, онда мәселенің шешуі диагоналі жіктелуші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𝑅</m:t>
                        </m:r>
                      </m:e>
                    </m:acc>
                  </m:oMath>
                </a14:m>
                <a:r>
                  <a:rPr lang="kk-KZ" sz="2000" dirty="0">
                    <a:solidFill>
                      <a:srgbClr val="000000"/>
                    </a:solidFill>
                    <a:effectLst/>
                    <a:latin typeface="Constantia" panose="02030602050306030303" pitchFamily="18" charset="0"/>
                    <a:ea typeface="Times New Roman" panose="02020603050405020304" pitchFamily="18" charset="0"/>
                  </a:rPr>
                  <a:t> күші, қырлары берілген бағыттарға параллель болатын параллелепипед тұрғызуға тіреледі (2.2-сурет).</a:t>
                </a:r>
                <a:endParaRPr lang="ru-RU" sz="1200" dirty="0">
                  <a:effectLst/>
                  <a:latin typeface="Constantia" panose="02030602050306030303" pitchFamily="18" charset="0"/>
                  <a:ea typeface="Times New Roman" panose="02020603050405020304" pitchFamily="18" charset="0"/>
                </a:endParaRPr>
              </a:p>
            </p:txBody>
          </p:sp>
        </mc:Choice>
        <mc:Fallback xmlns="">
          <p:sp>
            <p:nvSpPr>
              <p:cNvPr id="3" name="TextBox 2">
                <a:extLst>
                  <a:ext uri="{FF2B5EF4-FFF2-40B4-BE49-F238E27FC236}">
                    <a16:creationId xmlns:a16="http://schemas.microsoft.com/office/drawing/2014/main" id="{C6825207-2806-4BAB-9C70-C1299DA6AA18}"/>
                  </a:ext>
                </a:extLst>
              </p:cNvPr>
              <p:cNvSpPr txBox="1">
                <a:spLocks noRot="1" noChangeAspect="1" noMove="1" noResize="1" noEditPoints="1" noAdjustHandles="1" noChangeArrowheads="1" noChangeShapeType="1" noTextEdit="1"/>
              </p:cNvSpPr>
              <p:nvPr/>
            </p:nvSpPr>
            <p:spPr>
              <a:xfrm>
                <a:off x="971600" y="692696"/>
                <a:ext cx="7560840" cy="5511445"/>
              </a:xfrm>
              <a:prstGeom prst="rect">
                <a:avLst/>
              </a:prstGeom>
              <a:blipFill>
                <a:blip r:embed="rId2"/>
                <a:stretch>
                  <a:fillRect l="-806" t="-885" r="-806" b="-996"/>
                </a:stretch>
              </a:blipFill>
            </p:spPr>
            <p:txBody>
              <a:bodyPr/>
              <a:lstStyle/>
              <a:p>
                <a:r>
                  <a:rPr lang="ru-RU">
                    <a:noFill/>
                  </a:rPr>
                  <a:t> </a:t>
                </a:r>
              </a:p>
            </p:txBody>
          </p:sp>
        </mc:Fallback>
      </mc:AlternateContent>
    </p:spTree>
    <p:extLst>
      <p:ext uri="{BB962C8B-B14F-4D97-AF65-F5344CB8AC3E}">
        <p14:creationId xmlns:p14="http://schemas.microsoft.com/office/powerpoint/2010/main" val="15715386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3D0CDA2-2787-4DEE-A2A1-D0D76875FF75}"/>
              </a:ext>
            </a:extLst>
          </p:cNvPr>
          <p:cNvSpPr txBox="1"/>
          <p:nvPr/>
        </p:nvSpPr>
        <p:spPr>
          <a:xfrm>
            <a:off x="1331640" y="692696"/>
            <a:ext cx="7056784" cy="4893647"/>
          </a:xfrm>
          <a:prstGeom prst="rect">
            <a:avLst/>
          </a:prstGeom>
          <a:noFill/>
        </p:spPr>
        <p:txBody>
          <a:bodyPr wrap="square">
            <a:spAutoFit/>
          </a:bodyPr>
          <a:lstStyle/>
          <a:p>
            <a:pPr indent="288290" algn="just">
              <a:tabLst>
                <a:tab pos="3114040" algn="ctr"/>
              </a:tabLst>
            </a:pPr>
            <a:r>
              <a:rPr lang="kk-KZ" sz="2400" i="1" dirty="0">
                <a:solidFill>
                  <a:schemeClr val="accent2"/>
                </a:solidFill>
                <a:effectLst/>
                <a:latin typeface="Constantia" panose="02030602050306030303" pitchFamily="18" charset="0"/>
                <a:ea typeface="Times New Roman" panose="02020603050405020304" pitchFamily="18" charset="0"/>
              </a:rPr>
              <a:t>Күштің өске және жазықтыққа проекциясы</a:t>
            </a:r>
            <a:endParaRPr lang="ru-RU" sz="2400" dirty="0">
              <a:solidFill>
                <a:schemeClr val="accent2"/>
              </a:solidFill>
              <a:effectLst/>
              <a:latin typeface="Constantia" panose="02030602050306030303" pitchFamily="18" charset="0"/>
              <a:ea typeface="Times New Roman" panose="02020603050405020304" pitchFamily="18" charset="0"/>
            </a:endParaRPr>
          </a:p>
          <a:p>
            <a:pPr indent="288290" algn="just">
              <a:tabLst>
                <a:tab pos="3114040" algn="ctr"/>
              </a:tabLst>
            </a:pPr>
            <a:r>
              <a:rPr lang="kk-KZ" sz="2400" dirty="0">
                <a:solidFill>
                  <a:srgbClr val="000000"/>
                </a:solidFill>
                <a:effectLst/>
                <a:latin typeface="Constantia" panose="02030602050306030303" pitchFamily="18" charset="0"/>
                <a:ea typeface="Times New Roman" panose="02020603050405020304" pitchFamily="18" charset="0"/>
              </a:rPr>
              <a:t>Статика есептерін шешудің аналитикалық әдісі күштің (кез келгенбасқа вектордың да) өске проекциясы туралы ұғымға негізделген.  </a:t>
            </a:r>
            <a:endParaRPr lang="ru-RU" sz="2400" dirty="0">
              <a:effectLst/>
              <a:latin typeface="Constantia" panose="02030602050306030303" pitchFamily="18" charset="0"/>
              <a:ea typeface="Times New Roman" panose="02020603050405020304" pitchFamily="18" charset="0"/>
            </a:endParaRPr>
          </a:p>
          <a:p>
            <a:pPr indent="288290" algn="just">
              <a:tabLst>
                <a:tab pos="3114040" algn="ctr"/>
              </a:tabLst>
            </a:pPr>
            <a:r>
              <a:rPr lang="kk-KZ" sz="2400" i="1" dirty="0">
                <a:solidFill>
                  <a:srgbClr val="000000"/>
                </a:solidFill>
                <a:effectLst/>
                <a:latin typeface="Constantia" panose="02030602050306030303" pitchFamily="18" charset="0"/>
                <a:ea typeface="Times New Roman" panose="02020603050405020304" pitchFamily="18" charset="0"/>
              </a:rPr>
              <a:t>Күштің өске проекциясы деп күш модулінің, күш векторы мен өстің оң бағыты арасындағы бұрыштың косинусының көбейтіндісіне тең алгебралық шаманы айтады.  </a:t>
            </a:r>
            <a:endParaRPr lang="ru-RU" sz="2400" dirty="0">
              <a:effectLst/>
              <a:latin typeface="Constantia" panose="02030602050306030303" pitchFamily="18" charset="0"/>
              <a:ea typeface="Times New Roman" panose="02020603050405020304" pitchFamily="18" charset="0"/>
            </a:endParaRPr>
          </a:p>
          <a:p>
            <a:pPr indent="288290" algn="just">
              <a:tabLst>
                <a:tab pos="3114040" algn="ctr"/>
              </a:tabLst>
            </a:pPr>
            <a:r>
              <a:rPr lang="kk-KZ" sz="2400" dirty="0">
                <a:solidFill>
                  <a:srgbClr val="000000"/>
                </a:solidFill>
                <a:effectLst/>
                <a:latin typeface="Constantia" panose="02030602050306030303" pitchFamily="18" charset="0"/>
                <a:ea typeface="Times New Roman" panose="02020603050405020304" pitchFamily="18" charset="0"/>
              </a:rPr>
              <a:t>Егер бұл бұрыш сүйір болса күш проекциясының таңбасы оң, доғал болса теріс болады. Егер күш векторы өске перпендикуляр бағытталса, күштің өске проекциясы нөлге тең. Сонымен, 2.4-суретте бейнеленген күштер үшін:  </a:t>
            </a:r>
            <a:endParaRPr lang="ru-RU" sz="2400" dirty="0">
              <a:effectLst/>
              <a:latin typeface="Constantia" panose="02030602050306030303" pitchFamily="18" charset="0"/>
              <a:ea typeface="Times New Roman" panose="02020603050405020304" pitchFamily="18" charset="0"/>
            </a:endParaRPr>
          </a:p>
        </p:txBody>
      </p:sp>
    </p:spTree>
    <p:extLst>
      <p:ext uri="{BB962C8B-B14F-4D97-AF65-F5344CB8AC3E}">
        <p14:creationId xmlns:p14="http://schemas.microsoft.com/office/powerpoint/2010/main" val="19709455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2FFAC246-F776-4A60-A4BD-7B16A63DB49B}"/>
              </a:ext>
            </a:extLst>
          </p:cNvPr>
          <p:cNvPicPr/>
          <p:nvPr/>
        </p:nvPicPr>
        <p:blipFill>
          <a:blip r:embed="rId2"/>
          <a:stretch>
            <a:fillRect/>
          </a:stretch>
        </p:blipFill>
        <p:spPr>
          <a:xfrm>
            <a:off x="1619672" y="2852936"/>
            <a:ext cx="6840759" cy="2664297"/>
          </a:xfrm>
          <a:prstGeom prst="rect">
            <a:avLst/>
          </a:prstGeom>
        </p:spPr>
      </p:pic>
      <p:sp>
        <p:nvSpPr>
          <p:cNvPr id="5" name="TextBox 4">
            <a:extLst>
              <a:ext uri="{FF2B5EF4-FFF2-40B4-BE49-F238E27FC236}">
                <a16:creationId xmlns:a16="http://schemas.microsoft.com/office/drawing/2014/main" id="{14B65A2C-DE28-41AD-859F-263852DEDA67}"/>
              </a:ext>
            </a:extLst>
          </p:cNvPr>
          <p:cNvSpPr txBox="1"/>
          <p:nvPr/>
        </p:nvSpPr>
        <p:spPr>
          <a:xfrm>
            <a:off x="2627784" y="5805265"/>
            <a:ext cx="4572000" cy="400110"/>
          </a:xfrm>
          <a:prstGeom prst="rect">
            <a:avLst/>
          </a:prstGeom>
          <a:noFill/>
        </p:spPr>
        <p:txBody>
          <a:bodyPr wrap="square">
            <a:spAutoFit/>
          </a:bodyPr>
          <a:lstStyle/>
          <a:p>
            <a:pPr algn="ctr"/>
            <a:r>
              <a:rPr lang="kk-KZ" sz="2000" dirty="0">
                <a:effectLst/>
                <a:latin typeface="Constantia" panose="02030602050306030303" pitchFamily="18" charset="0"/>
                <a:ea typeface="Times New Roman" panose="02020603050405020304" pitchFamily="18" charset="0"/>
              </a:rPr>
              <a:t>2.4-сурет</a:t>
            </a:r>
            <a:endParaRPr lang="ru-RU" sz="1200" dirty="0">
              <a:effectLst/>
              <a:latin typeface="Constantia" panose="02030602050306030303" pitchFamily="18" charset="0"/>
              <a:ea typeface="Times New Roman" panose="02020603050405020304" pitchFamily="18" charset="0"/>
            </a:endParaRPr>
          </a:p>
        </p:txBody>
      </p:sp>
      <p:pic>
        <p:nvPicPr>
          <p:cNvPr id="6" name="Рисунок 5">
            <a:extLst>
              <a:ext uri="{FF2B5EF4-FFF2-40B4-BE49-F238E27FC236}">
                <a16:creationId xmlns:a16="http://schemas.microsoft.com/office/drawing/2014/main" id="{148C3BA0-3FF0-4EBE-ABFA-90D47DDEC36D}"/>
              </a:ext>
            </a:extLst>
          </p:cNvPr>
          <p:cNvPicPr/>
          <p:nvPr/>
        </p:nvPicPr>
        <p:blipFill>
          <a:blip r:embed="rId3"/>
          <a:stretch>
            <a:fillRect/>
          </a:stretch>
        </p:blipFill>
        <p:spPr>
          <a:xfrm>
            <a:off x="1907704" y="764704"/>
            <a:ext cx="6336704" cy="1800200"/>
          </a:xfrm>
          <a:prstGeom prst="rect">
            <a:avLst/>
          </a:prstGeom>
        </p:spPr>
      </p:pic>
    </p:spTree>
    <p:extLst>
      <p:ext uri="{BB962C8B-B14F-4D97-AF65-F5344CB8AC3E}">
        <p14:creationId xmlns:p14="http://schemas.microsoft.com/office/powerpoint/2010/main" val="30166733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4CDA6B8A-55B7-46AE-98E8-BCB438598A06}"/>
                  </a:ext>
                </a:extLst>
              </p:cNvPr>
              <p:cNvSpPr txBox="1"/>
              <p:nvPr/>
            </p:nvSpPr>
            <p:spPr>
              <a:xfrm>
                <a:off x="1043608" y="476672"/>
                <a:ext cx="7560840" cy="2360903"/>
              </a:xfrm>
              <a:prstGeom prst="rect">
                <a:avLst/>
              </a:prstGeom>
              <a:noFill/>
            </p:spPr>
            <p:txBody>
              <a:bodyPr wrap="square">
                <a:spAutoFit/>
              </a:bodyPr>
              <a:lstStyle/>
              <a:p>
                <a:pPr indent="288290" algn="just"/>
                <a14:m>
                  <m:oMath xmlns:m="http://schemas.openxmlformats.org/officeDocument/2006/math">
                    <m:acc>
                      <m:accPr>
                        <m:chr m:val="⃗"/>
                        <m:ctrlPr>
                          <a:rPr lang="ru-RU" sz="2000" i="1" smtClean="0">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i="1" dirty="0">
                    <a:solidFill>
                      <a:srgbClr val="000000"/>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күшінің </a:t>
                </a:r>
                <a:r>
                  <a:rPr lang="kk-KZ" sz="2000" i="1" dirty="0">
                    <a:solidFill>
                      <a:srgbClr val="000000"/>
                    </a:solidFill>
                    <a:effectLst/>
                    <a:latin typeface="Constantia" panose="02030602050306030303" pitchFamily="18" charset="0"/>
                    <a:ea typeface="Times New Roman" panose="02020603050405020304" pitchFamily="18" charset="0"/>
                  </a:rPr>
                  <a:t>Оху</a:t>
                </a:r>
                <a:r>
                  <a:rPr lang="kk-KZ" sz="2000" dirty="0">
                    <a:solidFill>
                      <a:srgbClr val="000000"/>
                    </a:solidFill>
                    <a:effectLst/>
                    <a:latin typeface="Constantia" panose="02030602050306030303" pitchFamily="18" charset="0"/>
                    <a:ea typeface="Times New Roman" panose="02020603050405020304" pitchFamily="18" charset="0"/>
                  </a:rPr>
                  <a:t> жазықтығына проекциясы деп, оның басы мен ұшынан жазықтыққа түсірілген перпендикуляр түзулердің арасында жататын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i="1" baseline="-25000" dirty="0">
                    <a:solidFill>
                      <a:srgbClr val="000000"/>
                    </a:solidFill>
                    <a:effectLst/>
                    <a:latin typeface="Constantia" panose="02030602050306030303" pitchFamily="18" charset="0"/>
                    <a:ea typeface="Times New Roman" panose="02020603050405020304" pitchFamily="18" charset="0"/>
                  </a:rPr>
                  <a:t>xy</a:t>
                </a:r>
                <a:r>
                  <a:rPr lang="kk-KZ" sz="2000" i="1" dirty="0">
                    <a:solidFill>
                      <a:srgbClr val="000000"/>
                    </a:solidFill>
                    <a:effectLst/>
                    <a:latin typeface="Constantia" panose="02030602050306030303" pitchFamily="18" charset="0"/>
                    <a:ea typeface="Times New Roman" panose="02020603050405020304" pitchFamily="18" charset="0"/>
                  </a:rPr>
                  <a:t> =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𝑂𝐶</m:t>
                        </m:r>
                      </m:e>
                    </m:acc>
                    <m:r>
                      <a:rPr lang="kk-KZ" sz="2000" i="1">
                        <a:solidFill>
                          <a:srgbClr val="000000"/>
                        </a:solidFill>
                        <a:effectLst/>
                        <a:latin typeface="Cambria Math" panose="02040503050406030204" pitchFamily="18" charset="0"/>
                        <a:ea typeface="Times New Roman" panose="02020603050405020304" pitchFamily="18" charset="0"/>
                      </a:rPr>
                      <m:t> </m:t>
                    </m:r>
                  </m:oMath>
                </a14:m>
                <a:r>
                  <a:rPr lang="kk-KZ" sz="2000" i="1" dirty="0">
                    <a:solidFill>
                      <a:srgbClr val="000000"/>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векторын айтады (2.5-сурет). </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Күштің жазықтыққа проекциясы тек сандық мәнімен емес, </a:t>
                </a:r>
                <a:r>
                  <a:rPr lang="kk-KZ" sz="2000" i="1" dirty="0">
                    <a:solidFill>
                      <a:srgbClr val="000000"/>
                    </a:solidFill>
                    <a:effectLst/>
                    <a:latin typeface="Constantia" panose="02030602050306030303" pitchFamily="18" charset="0"/>
                    <a:ea typeface="Times New Roman" panose="02020603050405020304" pitchFamily="18" charset="0"/>
                  </a:rPr>
                  <a:t>Оху</a:t>
                </a:r>
                <a:r>
                  <a:rPr lang="kk-KZ" sz="2000" dirty="0">
                    <a:solidFill>
                      <a:srgbClr val="000000"/>
                    </a:solidFill>
                    <a:effectLst/>
                    <a:latin typeface="Constantia" panose="02030602050306030303" pitchFamily="18" charset="0"/>
                    <a:ea typeface="Times New Roman" panose="02020603050405020304" pitchFamily="18" charset="0"/>
                  </a:rPr>
                  <a:t> жазықтығындағы бағытымен де сипатталатындықтан векторлық шама болады. Оның модулі: </a:t>
                </a:r>
                <a:r>
                  <a:rPr lang="kk-KZ" sz="2000" i="1" dirty="0">
                    <a:solidFill>
                      <a:srgbClr val="000000"/>
                    </a:solidFill>
                    <a:effectLst/>
                    <a:latin typeface="Constantia" panose="02030602050306030303" pitchFamily="18" charset="0"/>
                    <a:ea typeface="Times New Roman" panose="02020603050405020304" pitchFamily="18" charset="0"/>
                  </a:rPr>
                  <a:t>F</a:t>
                </a:r>
                <a:r>
                  <a:rPr lang="kk-KZ" sz="2000" i="1" baseline="-25000" dirty="0">
                    <a:solidFill>
                      <a:srgbClr val="000000"/>
                    </a:solidFill>
                    <a:effectLst/>
                    <a:latin typeface="Constantia" panose="02030602050306030303" pitchFamily="18" charset="0"/>
                    <a:ea typeface="Times New Roman" panose="02020603050405020304" pitchFamily="18" charset="0"/>
                  </a:rPr>
                  <a:t>xy</a:t>
                </a:r>
                <a:r>
                  <a:rPr lang="kk-KZ" sz="2000" dirty="0">
                    <a:solidFill>
                      <a:srgbClr val="000000"/>
                    </a:solidFill>
                    <a:effectLst/>
                    <a:latin typeface="Constantia" panose="02030602050306030303" pitchFamily="18" charset="0"/>
                    <a:ea typeface="Times New Roman" panose="02020603050405020304" pitchFamily="18" charset="0"/>
                  </a:rPr>
                  <a:t> = </a:t>
                </a:r>
                <a:r>
                  <a:rPr lang="kk-KZ" sz="2000" i="1" dirty="0">
                    <a:solidFill>
                      <a:srgbClr val="000000"/>
                    </a:solidFill>
                    <a:effectLst/>
                    <a:latin typeface="Constantia" panose="02030602050306030303" pitchFamily="18" charset="0"/>
                    <a:ea typeface="Times New Roman" panose="02020603050405020304" pitchFamily="18" charset="0"/>
                  </a:rPr>
                  <a:t>Fcosθ</a:t>
                </a:r>
                <a:r>
                  <a:rPr lang="kk-KZ" sz="2000" dirty="0">
                    <a:solidFill>
                      <a:srgbClr val="000000"/>
                    </a:solidFill>
                    <a:effectLst/>
                    <a:latin typeface="Constantia" panose="02030602050306030303" pitchFamily="18" charset="0"/>
                    <a:ea typeface="Times New Roman" panose="02020603050405020304" pitchFamily="18" charset="0"/>
                  </a:rPr>
                  <a:t> , мұндағы </a:t>
                </a:r>
                <a:r>
                  <a:rPr lang="kk-KZ" sz="2000" i="1" dirty="0">
                    <a:solidFill>
                      <a:srgbClr val="000000"/>
                    </a:solidFill>
                    <a:effectLst/>
                    <a:latin typeface="Constantia" panose="02030602050306030303" pitchFamily="18" charset="0"/>
                    <a:ea typeface="Times New Roman" panose="02020603050405020304" pitchFamily="18" charset="0"/>
                  </a:rPr>
                  <a:t>θ –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i="1" dirty="0">
                    <a:solidFill>
                      <a:srgbClr val="000000"/>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 күші мен оның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i="1" baseline="-25000" dirty="0">
                    <a:solidFill>
                      <a:srgbClr val="000000"/>
                    </a:solidFill>
                    <a:effectLst/>
                    <a:latin typeface="Constantia" panose="02030602050306030303" pitchFamily="18" charset="0"/>
                    <a:ea typeface="Times New Roman" panose="02020603050405020304" pitchFamily="18" charset="0"/>
                  </a:rPr>
                  <a:t>xy </a:t>
                </a:r>
                <a:r>
                  <a:rPr lang="kk-KZ" sz="2000" i="1" dirty="0">
                    <a:solidFill>
                      <a:srgbClr val="000000"/>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проекциясы арасындағы бұрыш.</a:t>
                </a:r>
                <a:endParaRPr lang="ru-RU" sz="1200" dirty="0">
                  <a:effectLst/>
                  <a:latin typeface="Constantia" panose="02030602050306030303" pitchFamily="18" charset="0"/>
                  <a:ea typeface="Times New Roman" panose="02020603050405020304" pitchFamily="18" charset="0"/>
                </a:endParaRPr>
              </a:p>
            </p:txBody>
          </p:sp>
        </mc:Choice>
        <mc:Fallback xmlns="">
          <p:sp>
            <p:nvSpPr>
              <p:cNvPr id="3" name="TextBox 2">
                <a:extLst>
                  <a:ext uri="{FF2B5EF4-FFF2-40B4-BE49-F238E27FC236}">
                    <a16:creationId xmlns:a16="http://schemas.microsoft.com/office/drawing/2014/main" id="{4CDA6B8A-55B7-46AE-98E8-BCB438598A06}"/>
                  </a:ext>
                </a:extLst>
              </p:cNvPr>
              <p:cNvSpPr txBox="1">
                <a:spLocks noRot="1" noChangeAspect="1" noMove="1" noResize="1" noEditPoints="1" noAdjustHandles="1" noChangeArrowheads="1" noChangeShapeType="1" noTextEdit="1"/>
              </p:cNvSpPr>
              <p:nvPr/>
            </p:nvSpPr>
            <p:spPr>
              <a:xfrm>
                <a:off x="1043608" y="476672"/>
                <a:ext cx="7560840" cy="2360903"/>
              </a:xfrm>
              <a:prstGeom prst="rect">
                <a:avLst/>
              </a:prstGeom>
              <a:blipFill>
                <a:blip r:embed="rId2"/>
                <a:stretch>
                  <a:fillRect l="-806" t="-3618" r="-887" b="-3876"/>
                </a:stretch>
              </a:blipFill>
            </p:spPr>
            <p:txBody>
              <a:bodyPr/>
              <a:lstStyle/>
              <a:p>
                <a:r>
                  <a:rPr lang="ru-RU">
                    <a:noFill/>
                  </a:rPr>
                  <a:t> </a:t>
                </a:r>
              </a:p>
            </p:txBody>
          </p:sp>
        </mc:Fallback>
      </mc:AlternateContent>
      <p:pic>
        <p:nvPicPr>
          <p:cNvPr id="4" name="Рисунок 3">
            <a:extLst>
              <a:ext uri="{FF2B5EF4-FFF2-40B4-BE49-F238E27FC236}">
                <a16:creationId xmlns:a16="http://schemas.microsoft.com/office/drawing/2014/main" id="{3D6375B1-12A1-4837-B2AF-215E758423EB}"/>
              </a:ext>
            </a:extLst>
          </p:cNvPr>
          <p:cNvPicPr/>
          <p:nvPr/>
        </p:nvPicPr>
        <p:blipFill>
          <a:blip r:embed="rId3"/>
          <a:stretch>
            <a:fillRect/>
          </a:stretch>
        </p:blipFill>
        <p:spPr>
          <a:xfrm>
            <a:off x="2987824" y="3080834"/>
            <a:ext cx="3816424" cy="2652422"/>
          </a:xfrm>
          <a:prstGeom prst="rect">
            <a:avLst/>
          </a:prstGeom>
        </p:spPr>
      </p:pic>
      <p:sp>
        <p:nvSpPr>
          <p:cNvPr id="7" name="TextBox 6">
            <a:extLst>
              <a:ext uri="{FF2B5EF4-FFF2-40B4-BE49-F238E27FC236}">
                <a16:creationId xmlns:a16="http://schemas.microsoft.com/office/drawing/2014/main" id="{1031B2FF-979D-4BB0-BC30-C80401B168C9}"/>
              </a:ext>
            </a:extLst>
          </p:cNvPr>
          <p:cNvSpPr txBox="1"/>
          <p:nvPr/>
        </p:nvSpPr>
        <p:spPr>
          <a:xfrm>
            <a:off x="2610036" y="6011996"/>
            <a:ext cx="4572000" cy="400110"/>
          </a:xfrm>
          <a:prstGeom prst="rect">
            <a:avLst/>
          </a:prstGeom>
          <a:noFill/>
        </p:spPr>
        <p:txBody>
          <a:bodyPr wrap="square">
            <a:spAutoFit/>
          </a:bodyPr>
          <a:lstStyle/>
          <a:p>
            <a:pPr algn="ctr"/>
            <a:r>
              <a:rPr lang="kk-KZ" sz="2000" dirty="0">
                <a:solidFill>
                  <a:srgbClr val="000000"/>
                </a:solidFill>
                <a:latin typeface="Constantia" panose="02030602050306030303" pitchFamily="18" charset="0"/>
              </a:rPr>
              <a:t>2.5-сурет</a:t>
            </a:r>
            <a:endParaRPr lang="ru-RU" sz="2000" dirty="0">
              <a:solidFill>
                <a:srgbClr val="000000"/>
              </a:solidFill>
              <a:latin typeface="Constantia" panose="02030602050306030303" pitchFamily="18" charset="0"/>
            </a:endParaRPr>
          </a:p>
        </p:txBody>
      </p:sp>
    </p:spTree>
    <p:extLst>
      <p:ext uri="{BB962C8B-B14F-4D97-AF65-F5344CB8AC3E}">
        <p14:creationId xmlns:p14="http://schemas.microsoft.com/office/powerpoint/2010/main" val="2108764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3044E238-F3B6-48B4-B790-CEB3ABFE3572}"/>
              </a:ext>
            </a:extLst>
          </p:cNvPr>
          <p:cNvSpPr txBox="1"/>
          <p:nvPr/>
        </p:nvSpPr>
        <p:spPr>
          <a:xfrm>
            <a:off x="1475656" y="764704"/>
            <a:ext cx="6480720" cy="2308324"/>
          </a:xfrm>
          <a:prstGeom prst="rect">
            <a:avLst/>
          </a:prstGeom>
          <a:noFill/>
        </p:spPr>
        <p:txBody>
          <a:bodyPr wrap="square">
            <a:spAutoFit/>
          </a:bodyPr>
          <a:lstStyle/>
          <a:p>
            <a:pPr indent="288290" algn="just"/>
            <a:r>
              <a:rPr lang="kk-KZ" sz="2400" dirty="0">
                <a:solidFill>
                  <a:srgbClr val="000000"/>
                </a:solidFill>
                <a:effectLst/>
                <a:latin typeface="Constantia" panose="02030602050306030303" pitchFamily="18" charset="0"/>
                <a:ea typeface="Times New Roman" panose="02020603050405020304" pitchFamily="18" charset="0"/>
              </a:rPr>
              <a:t>Кейде күштің өске проекциясын анықтау үшін, алдымен оны өс жатқан жазықтыққа проекциялап, одан кейін осы проекцияны қажетті өске проекциялаған ыңғайлы. Мысалы, 2.5-суреттегі күш үшін осылай жасалған:</a:t>
            </a:r>
            <a:endParaRPr lang="ru-RU" sz="1400" dirty="0">
              <a:effectLst/>
              <a:latin typeface="Constantia" panose="02030602050306030303" pitchFamily="18" charset="0"/>
              <a:ea typeface="Times New Roman" panose="02020603050405020304" pitchFamily="18" charset="0"/>
            </a:endParaRPr>
          </a:p>
        </p:txBody>
      </p:sp>
      <p:pic>
        <p:nvPicPr>
          <p:cNvPr id="8" name="Рисунок 7">
            <a:extLst>
              <a:ext uri="{FF2B5EF4-FFF2-40B4-BE49-F238E27FC236}">
                <a16:creationId xmlns:a16="http://schemas.microsoft.com/office/drawing/2014/main" id="{1C0AC33A-229C-436A-976B-ECCAE9D93A70}"/>
              </a:ext>
            </a:extLst>
          </p:cNvPr>
          <p:cNvPicPr/>
          <p:nvPr/>
        </p:nvPicPr>
        <p:blipFill>
          <a:blip r:embed="rId2"/>
          <a:stretch>
            <a:fillRect/>
          </a:stretch>
        </p:blipFill>
        <p:spPr>
          <a:xfrm>
            <a:off x="3059832" y="3573016"/>
            <a:ext cx="3528392" cy="1800200"/>
          </a:xfrm>
          <a:prstGeom prst="rect">
            <a:avLst/>
          </a:prstGeom>
        </p:spPr>
      </p:pic>
    </p:spTree>
    <p:extLst>
      <p:ext uri="{BB962C8B-B14F-4D97-AF65-F5344CB8AC3E}">
        <p14:creationId xmlns:p14="http://schemas.microsoft.com/office/powerpoint/2010/main" val="41480883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82CDDF66-2328-4A26-BBD4-02645B12BFD6}"/>
                  </a:ext>
                </a:extLst>
              </p:cNvPr>
              <p:cNvSpPr txBox="1"/>
              <p:nvPr/>
            </p:nvSpPr>
            <p:spPr>
              <a:xfrm>
                <a:off x="755576" y="332656"/>
                <a:ext cx="7992888" cy="2929520"/>
              </a:xfrm>
              <a:prstGeom prst="rect">
                <a:avLst/>
              </a:prstGeom>
              <a:noFill/>
            </p:spPr>
            <p:txBody>
              <a:bodyPr wrap="square">
                <a:spAutoFit/>
              </a:bodyPr>
              <a:lstStyle/>
              <a:p>
                <a:pPr indent="288290" algn="just"/>
                <a:r>
                  <a:rPr lang="kk-KZ" sz="1800" i="1" dirty="0">
                    <a:solidFill>
                      <a:schemeClr val="accent2"/>
                    </a:solidFill>
                    <a:effectLst/>
                    <a:latin typeface="Constantia" panose="02030602050306030303" pitchFamily="18" charset="0"/>
                    <a:ea typeface="Times New Roman" panose="02020603050405020304" pitchFamily="18" charset="0"/>
                  </a:rPr>
                  <a:t>Күштерді аналитикалық тәсілмен беру</a:t>
                </a:r>
                <a:endParaRPr lang="ru-RU" sz="1100" dirty="0">
                  <a:solidFill>
                    <a:schemeClr val="accent2"/>
                  </a:solidFill>
                  <a:effectLst/>
                  <a:latin typeface="Constantia" panose="02030602050306030303" pitchFamily="18" charset="0"/>
                  <a:ea typeface="Times New Roman" panose="02020603050405020304" pitchFamily="18" charset="0"/>
                </a:endParaRPr>
              </a:p>
              <a:p>
                <a:pPr indent="288290" algn="just"/>
                <a:r>
                  <a:rPr lang="kk-KZ" sz="1800" dirty="0">
                    <a:solidFill>
                      <a:srgbClr val="000000"/>
                    </a:solidFill>
                    <a:effectLst/>
                    <a:latin typeface="Constantia" panose="02030602050306030303" pitchFamily="18" charset="0"/>
                    <a:ea typeface="Times New Roman" panose="02020603050405020304" pitchFamily="18" charset="0"/>
                  </a:rPr>
                  <a:t>Күшті аналитикалық түрде беру үшін оның кеңістіктегі бағыты анықталатын </a:t>
                </a:r>
                <a:r>
                  <a:rPr lang="kk-KZ" sz="1800" i="1" dirty="0">
                    <a:solidFill>
                      <a:srgbClr val="000000"/>
                    </a:solidFill>
                    <a:effectLst/>
                    <a:latin typeface="Constantia" panose="02030602050306030303" pitchFamily="18" charset="0"/>
                    <a:ea typeface="Times New Roman" panose="02020603050405020304" pitchFamily="18" charset="0"/>
                  </a:rPr>
                  <a:t>Оxyz</a:t>
                </a:r>
                <a:r>
                  <a:rPr lang="kk-KZ" sz="1800" dirty="0">
                    <a:solidFill>
                      <a:srgbClr val="000000"/>
                    </a:solidFill>
                    <a:effectLst/>
                    <a:latin typeface="Constantia" panose="02030602050306030303" pitchFamily="18" charset="0"/>
                    <a:ea typeface="Times New Roman" panose="02020603050405020304" pitchFamily="18" charset="0"/>
                  </a:rPr>
                  <a:t> координат өстерінің жүйесін таңдау қажет. Механикада координаттардың оң жүйесін қолданады. Яғни </a:t>
                </a:r>
                <a:r>
                  <a:rPr lang="kk-KZ" sz="1800" i="1" dirty="0">
                    <a:solidFill>
                      <a:srgbClr val="000000"/>
                    </a:solidFill>
                    <a:effectLst/>
                    <a:latin typeface="Constantia" panose="02030602050306030303" pitchFamily="18" charset="0"/>
                    <a:ea typeface="Times New Roman" panose="02020603050405020304" pitchFamily="18" charset="0"/>
                  </a:rPr>
                  <a:t>Оz</a:t>
                </a:r>
                <a:r>
                  <a:rPr lang="kk-KZ" sz="1800" dirty="0">
                    <a:solidFill>
                      <a:srgbClr val="000000"/>
                    </a:solidFill>
                    <a:effectLst/>
                    <a:latin typeface="Constantia" panose="02030602050306030303" pitchFamily="18" charset="0"/>
                    <a:ea typeface="Times New Roman" panose="02020603050405020304" pitchFamily="18" charset="0"/>
                  </a:rPr>
                  <a:t> өсінің оң ұшынан қарағанда </a:t>
                </a:r>
                <a:r>
                  <a:rPr lang="kk-KZ" sz="1800" i="1" dirty="0">
                    <a:solidFill>
                      <a:srgbClr val="000000"/>
                    </a:solidFill>
                    <a:effectLst/>
                    <a:latin typeface="Constantia" panose="02030602050306030303" pitchFamily="18" charset="0"/>
                    <a:ea typeface="Times New Roman" panose="02020603050405020304" pitchFamily="18" charset="0"/>
                  </a:rPr>
                  <a:t>Ох</a:t>
                </a:r>
                <a:r>
                  <a:rPr lang="kk-KZ" sz="1800" dirty="0">
                    <a:solidFill>
                      <a:srgbClr val="000000"/>
                    </a:solidFill>
                    <a:effectLst/>
                    <a:latin typeface="Constantia" panose="02030602050306030303" pitchFamily="18" charset="0"/>
                    <a:ea typeface="Times New Roman" panose="02020603050405020304" pitchFamily="18" charset="0"/>
                  </a:rPr>
                  <a:t> өсінен </a:t>
                </a:r>
                <a:r>
                  <a:rPr lang="kk-KZ" sz="1800" i="1" dirty="0">
                    <a:solidFill>
                      <a:srgbClr val="000000"/>
                    </a:solidFill>
                    <a:effectLst/>
                    <a:latin typeface="Constantia" panose="02030602050306030303" pitchFamily="18" charset="0"/>
                    <a:ea typeface="Times New Roman" panose="02020603050405020304" pitchFamily="18" charset="0"/>
                  </a:rPr>
                  <a:t>Оу</a:t>
                </a:r>
                <a:r>
                  <a:rPr lang="kk-KZ" sz="1800" dirty="0">
                    <a:solidFill>
                      <a:srgbClr val="000000"/>
                    </a:solidFill>
                    <a:effectLst/>
                    <a:latin typeface="Constantia" panose="02030602050306030303" pitchFamily="18" charset="0"/>
                    <a:ea typeface="Times New Roman" panose="02020603050405020304" pitchFamily="18" charset="0"/>
                  </a:rPr>
                  <a:t>-ке бұрылу сағат тіліне қарсы бағытта болады (2.6-сурет).  </a:t>
                </a:r>
                <a:endParaRPr lang="ru-RU" sz="1100" dirty="0">
                  <a:effectLst/>
                  <a:latin typeface="Constantia" panose="02030602050306030303" pitchFamily="18" charset="0"/>
                  <a:ea typeface="Times New Roman" panose="02020603050405020304" pitchFamily="18" charset="0"/>
                </a:endParaRPr>
              </a:p>
              <a:p>
                <a:pPr indent="288290" algn="just"/>
                <a14:m>
                  <m:oMath xmlns:m="http://schemas.openxmlformats.org/officeDocument/2006/math">
                    <m:acc>
                      <m:accPr>
                        <m:chr m:val="⃗"/>
                        <m:ctrlPr>
                          <a:rPr lang="ru-RU" sz="1800" i="1">
                            <a:effectLst/>
                            <a:latin typeface="Cambria Math" panose="02040503050406030204" pitchFamily="18" charset="0"/>
                            <a:ea typeface="Times New Roman" panose="02020603050405020304" pitchFamily="18" charset="0"/>
                          </a:rPr>
                        </m:ctrlPr>
                      </m:accPr>
                      <m:e>
                        <m:r>
                          <a:rPr lang="kk-KZ" sz="1800" i="1">
                            <a:solidFill>
                              <a:srgbClr val="000000"/>
                            </a:solidFill>
                            <a:effectLst/>
                            <a:latin typeface="Cambria Math" panose="02040503050406030204" pitchFamily="18" charset="0"/>
                            <a:ea typeface="Times New Roman" panose="02020603050405020304" pitchFamily="18" charset="0"/>
                          </a:rPr>
                          <m:t>𝐹</m:t>
                        </m:r>
                      </m:e>
                    </m:acc>
                    <m:r>
                      <a:rPr lang="kk-KZ" sz="1800" i="1">
                        <a:solidFill>
                          <a:srgbClr val="000000"/>
                        </a:solidFill>
                        <a:effectLst/>
                        <a:latin typeface="Cambria Math" panose="02040503050406030204" pitchFamily="18" charset="0"/>
                        <a:ea typeface="Times New Roman" panose="02020603050405020304" pitchFamily="18" charset="0"/>
                      </a:rPr>
                      <m:t> </m:t>
                    </m:r>
                  </m:oMath>
                </a14:m>
                <a:r>
                  <a:rPr lang="kk-KZ" sz="1800" dirty="0">
                    <a:solidFill>
                      <a:srgbClr val="000000"/>
                    </a:solidFill>
                    <a:effectLst/>
                    <a:latin typeface="Constantia" panose="02030602050306030303" pitchFamily="18" charset="0"/>
                    <a:ea typeface="Times New Roman" panose="02020603050405020304" pitchFamily="18" charset="0"/>
                  </a:rPr>
                  <a:t> күшін бейнелейтін векторды тұрғызу үшін, оның </a:t>
                </a:r>
                <a:r>
                  <a:rPr lang="kk-KZ" sz="1800" i="1" dirty="0">
                    <a:solidFill>
                      <a:srgbClr val="000000"/>
                    </a:solidFill>
                    <a:effectLst/>
                    <a:latin typeface="Constantia" panose="02030602050306030303" pitchFamily="18" charset="0"/>
                    <a:ea typeface="Times New Roman" panose="02020603050405020304" pitchFamily="18" charset="0"/>
                  </a:rPr>
                  <a:t>F</a:t>
                </a:r>
                <a:r>
                  <a:rPr lang="kk-KZ" sz="1800" dirty="0">
                    <a:solidFill>
                      <a:srgbClr val="000000"/>
                    </a:solidFill>
                    <a:effectLst/>
                    <a:latin typeface="Constantia" panose="02030602050306030303" pitchFamily="18" charset="0"/>
                    <a:ea typeface="Times New Roman" panose="02020603050405020304" pitchFamily="18" charset="0"/>
                  </a:rPr>
                  <a:t> шамасы, координат өстерімен құратын </a:t>
                </a:r>
                <a:r>
                  <a:rPr lang="kk-KZ" sz="1800" i="1" dirty="0">
                    <a:solidFill>
                      <a:srgbClr val="000000"/>
                    </a:solidFill>
                    <a:effectLst/>
                    <a:latin typeface="Constantia" panose="02030602050306030303" pitchFamily="18" charset="0"/>
                    <a:ea typeface="Times New Roman" panose="02020603050405020304" pitchFamily="18" charset="0"/>
                  </a:rPr>
                  <a:t>α, β, γ</a:t>
                </a:r>
                <a:r>
                  <a:rPr lang="kk-KZ" sz="1800" dirty="0">
                    <a:solidFill>
                      <a:srgbClr val="000000"/>
                    </a:solidFill>
                    <a:effectLst/>
                    <a:latin typeface="Constantia" panose="02030602050306030303" pitchFamily="18" charset="0"/>
                    <a:ea typeface="Times New Roman" panose="02020603050405020304" pitchFamily="18" charset="0"/>
                  </a:rPr>
                  <a:t> бұрыштары белгілі болу керек. Сонымен, </a:t>
                </a:r>
                <a:r>
                  <a:rPr lang="kk-KZ" sz="1800" i="1" dirty="0">
                    <a:solidFill>
                      <a:srgbClr val="000000"/>
                    </a:solidFill>
                    <a:effectLst/>
                    <a:latin typeface="Constantia" panose="02030602050306030303" pitchFamily="18" charset="0"/>
                    <a:ea typeface="Times New Roman" panose="02020603050405020304" pitchFamily="18" charset="0"/>
                  </a:rPr>
                  <a:t>F, α, β, γ</a:t>
                </a:r>
                <a:r>
                  <a:rPr lang="kk-KZ" sz="1800" dirty="0">
                    <a:solidFill>
                      <a:srgbClr val="000000"/>
                    </a:solidFill>
                    <a:effectLst/>
                    <a:latin typeface="Constantia" panose="02030602050306030303" pitchFamily="18" charset="0"/>
                    <a:ea typeface="Times New Roman" panose="02020603050405020304" pitchFamily="18" charset="0"/>
                  </a:rPr>
                  <a:t> шамалары </a:t>
                </a:r>
                <a14:m>
                  <m:oMath xmlns:m="http://schemas.openxmlformats.org/officeDocument/2006/math">
                    <m:acc>
                      <m:accPr>
                        <m:chr m:val="⃗"/>
                        <m:ctrlPr>
                          <a:rPr lang="ru-RU" sz="1800" i="1">
                            <a:effectLst/>
                            <a:latin typeface="Cambria Math" panose="02040503050406030204" pitchFamily="18" charset="0"/>
                            <a:ea typeface="Times New Roman" panose="02020603050405020304" pitchFamily="18" charset="0"/>
                          </a:rPr>
                        </m:ctrlPr>
                      </m:accPr>
                      <m:e>
                        <m:r>
                          <a:rPr lang="kk-KZ" sz="1800" i="1">
                            <a:solidFill>
                              <a:srgbClr val="000000"/>
                            </a:solidFill>
                            <a:effectLst/>
                            <a:latin typeface="Cambria Math" panose="02040503050406030204" pitchFamily="18" charset="0"/>
                            <a:ea typeface="Times New Roman" panose="02020603050405020304" pitchFamily="18" charset="0"/>
                          </a:rPr>
                          <m:t>𝐹</m:t>
                        </m:r>
                      </m:e>
                    </m:acc>
                  </m:oMath>
                </a14:m>
                <a:r>
                  <a:rPr lang="kk-KZ" sz="1800" i="1" dirty="0">
                    <a:solidFill>
                      <a:srgbClr val="000000"/>
                    </a:solidFill>
                    <a:effectLst/>
                    <a:latin typeface="Constantia" panose="02030602050306030303" pitchFamily="18" charset="0"/>
                    <a:ea typeface="Times New Roman" panose="02020603050405020304" pitchFamily="18" charset="0"/>
                  </a:rPr>
                  <a:t> </a:t>
                </a:r>
                <a:r>
                  <a:rPr lang="kk-KZ" sz="1800" dirty="0">
                    <a:solidFill>
                      <a:srgbClr val="000000"/>
                    </a:solidFill>
                    <a:effectLst/>
                    <a:latin typeface="Constantia" panose="02030602050306030303" pitchFamily="18" charset="0"/>
                    <a:ea typeface="Times New Roman" panose="02020603050405020304" pitchFamily="18" charset="0"/>
                  </a:rPr>
                  <a:t> күшін береді екен. Күш түсетін </a:t>
                </a:r>
                <a:r>
                  <a:rPr lang="kk-KZ" sz="1800" i="1" dirty="0">
                    <a:solidFill>
                      <a:srgbClr val="000000"/>
                    </a:solidFill>
                    <a:effectLst/>
                    <a:latin typeface="Constantia" panose="02030602050306030303" pitchFamily="18" charset="0"/>
                    <a:ea typeface="Times New Roman" panose="02020603050405020304" pitchFamily="18" charset="0"/>
                  </a:rPr>
                  <a:t>А</a:t>
                </a:r>
                <a:r>
                  <a:rPr lang="kk-KZ" sz="1800" dirty="0">
                    <a:solidFill>
                      <a:srgbClr val="000000"/>
                    </a:solidFill>
                    <a:effectLst/>
                    <a:latin typeface="Constantia" panose="02030602050306030303" pitchFamily="18" charset="0"/>
                    <a:ea typeface="Times New Roman" panose="02020603050405020304" pitchFamily="18" charset="0"/>
                  </a:rPr>
                  <a:t> нүктенің </a:t>
                </a:r>
                <a:r>
                  <a:rPr lang="kk-KZ" sz="1800" i="1" dirty="0">
                    <a:solidFill>
                      <a:srgbClr val="000000"/>
                    </a:solidFill>
                    <a:effectLst/>
                    <a:latin typeface="Constantia" panose="02030602050306030303" pitchFamily="18" charset="0"/>
                    <a:ea typeface="Times New Roman" panose="02020603050405020304" pitchFamily="18" charset="0"/>
                  </a:rPr>
                  <a:t>x, y, z</a:t>
                </a:r>
                <a:r>
                  <a:rPr lang="kk-KZ" sz="1800" dirty="0">
                    <a:solidFill>
                      <a:srgbClr val="000000"/>
                    </a:solidFill>
                    <a:effectLst/>
                    <a:latin typeface="Constantia" panose="02030602050306030303" pitchFamily="18" charset="0"/>
                    <a:ea typeface="Times New Roman" panose="02020603050405020304" pitchFamily="18" charset="0"/>
                  </a:rPr>
                  <a:t> координаттары қосымша берілуі тиіс.</a:t>
                </a:r>
                <a:endParaRPr lang="ru-RU" sz="1100" dirty="0">
                  <a:effectLst/>
                  <a:latin typeface="Constantia" panose="02030602050306030303" pitchFamily="18" charset="0"/>
                  <a:ea typeface="Times New Roman" panose="02020603050405020304" pitchFamily="18" charset="0"/>
                </a:endParaRPr>
              </a:p>
            </p:txBody>
          </p:sp>
        </mc:Choice>
        <mc:Fallback xmlns="">
          <p:sp>
            <p:nvSpPr>
              <p:cNvPr id="3" name="TextBox 2">
                <a:extLst>
                  <a:ext uri="{FF2B5EF4-FFF2-40B4-BE49-F238E27FC236}">
                    <a16:creationId xmlns:a16="http://schemas.microsoft.com/office/drawing/2014/main" id="{82CDDF66-2328-4A26-BBD4-02645B12BFD6}"/>
                  </a:ext>
                </a:extLst>
              </p:cNvPr>
              <p:cNvSpPr txBox="1">
                <a:spLocks noRot="1" noChangeAspect="1" noMove="1" noResize="1" noEditPoints="1" noAdjustHandles="1" noChangeArrowheads="1" noChangeShapeType="1" noTextEdit="1"/>
              </p:cNvSpPr>
              <p:nvPr/>
            </p:nvSpPr>
            <p:spPr>
              <a:xfrm>
                <a:off x="755576" y="332656"/>
                <a:ext cx="7992888" cy="2929520"/>
              </a:xfrm>
              <a:prstGeom prst="rect">
                <a:avLst/>
              </a:prstGeom>
              <a:blipFill>
                <a:blip r:embed="rId2"/>
                <a:stretch>
                  <a:fillRect l="-686" t="-1667" r="-610" b="-2500"/>
                </a:stretch>
              </a:blipFill>
            </p:spPr>
            <p:txBody>
              <a:bodyPr/>
              <a:lstStyle/>
              <a:p>
                <a:r>
                  <a:rPr lang="ru-RU">
                    <a:noFill/>
                  </a:rPr>
                  <a:t> </a:t>
                </a:r>
              </a:p>
            </p:txBody>
          </p:sp>
        </mc:Fallback>
      </mc:AlternateContent>
      <p:pic>
        <p:nvPicPr>
          <p:cNvPr id="4" name="Рисунок 3">
            <a:extLst>
              <a:ext uri="{FF2B5EF4-FFF2-40B4-BE49-F238E27FC236}">
                <a16:creationId xmlns:a16="http://schemas.microsoft.com/office/drawing/2014/main" id="{34505CCE-7A7B-4075-A9BC-ABB478CF71FE}"/>
              </a:ext>
            </a:extLst>
          </p:cNvPr>
          <p:cNvPicPr/>
          <p:nvPr/>
        </p:nvPicPr>
        <p:blipFill>
          <a:blip r:embed="rId3"/>
          <a:stretch>
            <a:fillRect/>
          </a:stretch>
        </p:blipFill>
        <p:spPr>
          <a:xfrm>
            <a:off x="2771800" y="3262176"/>
            <a:ext cx="3528392" cy="2781920"/>
          </a:xfrm>
          <a:prstGeom prst="rect">
            <a:avLst/>
          </a:prstGeom>
        </p:spPr>
      </p:pic>
      <p:sp>
        <p:nvSpPr>
          <p:cNvPr id="7" name="TextBox 6">
            <a:extLst>
              <a:ext uri="{FF2B5EF4-FFF2-40B4-BE49-F238E27FC236}">
                <a16:creationId xmlns:a16="http://schemas.microsoft.com/office/drawing/2014/main" id="{740EB20D-A9FC-4FE7-BA36-7048D5AA6C12}"/>
              </a:ext>
            </a:extLst>
          </p:cNvPr>
          <p:cNvSpPr txBox="1"/>
          <p:nvPr/>
        </p:nvSpPr>
        <p:spPr>
          <a:xfrm>
            <a:off x="2123728" y="6156012"/>
            <a:ext cx="4572000" cy="369332"/>
          </a:xfrm>
          <a:prstGeom prst="rect">
            <a:avLst/>
          </a:prstGeom>
          <a:noFill/>
        </p:spPr>
        <p:txBody>
          <a:bodyPr wrap="square">
            <a:spAutoFit/>
          </a:bodyPr>
          <a:lstStyle/>
          <a:p>
            <a:pPr algn="ctr"/>
            <a:r>
              <a:rPr lang="kk-KZ" dirty="0">
                <a:solidFill>
                  <a:srgbClr val="000000"/>
                </a:solidFill>
                <a:latin typeface="Constantia" panose="02030602050306030303" pitchFamily="18" charset="0"/>
              </a:rPr>
              <a:t>2.6-сурет</a:t>
            </a:r>
            <a:endParaRPr lang="ru-RU" dirty="0">
              <a:solidFill>
                <a:srgbClr val="000000"/>
              </a:solidFill>
              <a:latin typeface="Constantia" panose="02030602050306030303" pitchFamily="18" charset="0"/>
            </a:endParaRPr>
          </a:p>
        </p:txBody>
      </p:sp>
    </p:spTree>
    <p:extLst>
      <p:ext uri="{BB962C8B-B14F-4D97-AF65-F5344CB8AC3E}">
        <p14:creationId xmlns:p14="http://schemas.microsoft.com/office/powerpoint/2010/main" val="35707273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0C6FCBE-274E-40CC-B6B1-C3E2DCECCD4B}"/>
              </a:ext>
            </a:extLst>
          </p:cNvPr>
          <p:cNvSpPr txBox="1"/>
          <p:nvPr/>
        </p:nvSpPr>
        <p:spPr>
          <a:xfrm>
            <a:off x="971600" y="548680"/>
            <a:ext cx="7560840" cy="2308324"/>
          </a:xfrm>
          <a:prstGeom prst="rect">
            <a:avLst/>
          </a:prstGeom>
          <a:noFill/>
        </p:spPr>
        <p:txBody>
          <a:bodyPr wrap="square">
            <a:spAutoFit/>
          </a:bodyPr>
          <a:lstStyle/>
          <a:p>
            <a:pPr indent="288290" algn="just"/>
            <a:r>
              <a:rPr lang="kk-KZ" sz="2400" dirty="0">
                <a:solidFill>
                  <a:srgbClr val="000000"/>
                </a:solidFill>
                <a:effectLst/>
                <a:latin typeface="Constantia" panose="02030602050306030303" pitchFamily="18" charset="0"/>
                <a:ea typeface="Times New Roman" panose="02020603050405020304" pitchFamily="18" charset="0"/>
              </a:rPr>
              <a:t>Механика есептерін шешу үшін күшті оның </a:t>
            </a:r>
            <a:r>
              <a:rPr lang="kk-KZ" sz="2400" i="1" dirty="0">
                <a:solidFill>
                  <a:srgbClr val="000000"/>
                </a:solidFill>
                <a:effectLst/>
                <a:latin typeface="Constantia" panose="02030602050306030303" pitchFamily="18" charset="0"/>
                <a:ea typeface="Times New Roman" panose="02020603050405020304" pitchFamily="18" charset="0"/>
              </a:rPr>
              <a:t>F</a:t>
            </a:r>
            <a:r>
              <a:rPr lang="kk-KZ" sz="2400" i="1" baseline="-25000" dirty="0">
                <a:solidFill>
                  <a:srgbClr val="000000"/>
                </a:solidFill>
                <a:effectLst/>
                <a:latin typeface="Constantia" panose="02030602050306030303" pitchFamily="18" charset="0"/>
                <a:ea typeface="Times New Roman" panose="02020603050405020304" pitchFamily="18" charset="0"/>
              </a:rPr>
              <a:t>x</a:t>
            </a:r>
            <a:r>
              <a:rPr lang="kk-KZ" sz="2400" i="1" dirty="0">
                <a:solidFill>
                  <a:srgbClr val="000000"/>
                </a:solidFill>
                <a:effectLst/>
                <a:latin typeface="Constantia" panose="02030602050306030303" pitchFamily="18" charset="0"/>
                <a:ea typeface="Times New Roman" panose="02020603050405020304" pitchFamily="18" charset="0"/>
              </a:rPr>
              <a:t>, F</a:t>
            </a:r>
            <a:r>
              <a:rPr lang="kk-KZ" sz="2400" i="1" baseline="-25000" dirty="0">
                <a:solidFill>
                  <a:srgbClr val="000000"/>
                </a:solidFill>
                <a:effectLst/>
                <a:latin typeface="Constantia" panose="02030602050306030303" pitchFamily="18" charset="0"/>
                <a:ea typeface="Times New Roman" panose="02020603050405020304" pitchFamily="18" charset="0"/>
              </a:rPr>
              <a:t>y</a:t>
            </a:r>
            <a:r>
              <a:rPr lang="kk-KZ" sz="2400" i="1" dirty="0">
                <a:solidFill>
                  <a:srgbClr val="000000"/>
                </a:solidFill>
                <a:effectLst/>
                <a:latin typeface="Constantia" panose="02030602050306030303" pitchFamily="18" charset="0"/>
                <a:ea typeface="Times New Roman" panose="02020603050405020304" pitchFamily="18" charset="0"/>
              </a:rPr>
              <a:t>, F</a:t>
            </a:r>
            <a:r>
              <a:rPr lang="kk-KZ" sz="2400" i="1" baseline="-25000" dirty="0">
                <a:solidFill>
                  <a:srgbClr val="000000"/>
                </a:solidFill>
                <a:effectLst/>
                <a:latin typeface="Constantia" panose="02030602050306030303" pitchFamily="18" charset="0"/>
                <a:ea typeface="Times New Roman" panose="02020603050405020304" pitchFamily="18" charset="0"/>
              </a:rPr>
              <a:t>z</a:t>
            </a:r>
            <a:r>
              <a:rPr lang="kk-KZ" sz="2400" dirty="0">
                <a:solidFill>
                  <a:srgbClr val="000000"/>
                </a:solidFill>
                <a:effectLst/>
                <a:latin typeface="Constantia" panose="02030602050306030303" pitchFamily="18" charset="0"/>
                <a:ea typeface="Times New Roman" panose="02020603050405020304" pitchFamily="18" charset="0"/>
              </a:rPr>
              <a:t> – координат өстеріне проекциялары арқылы беру тиімді. Осы проекцияларды біле отырып, күштің модулін (шамасын) және координат өстерімен құратын бұрыштарын мына өрнектер бойынша анықтауға болады:</a:t>
            </a:r>
            <a:endParaRPr lang="ru-RU" sz="1400" dirty="0">
              <a:effectLst/>
              <a:latin typeface="Constantia" panose="02030602050306030303" pitchFamily="18" charset="0"/>
              <a:ea typeface="Times New Roman" panose="02020603050405020304" pitchFamily="18" charset="0"/>
            </a:endParaRP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22E6116D-F97C-4C53-9EE8-45450F6A117A}"/>
                  </a:ext>
                </a:extLst>
              </p:cNvPr>
              <p:cNvSpPr txBox="1"/>
              <p:nvPr/>
            </p:nvSpPr>
            <p:spPr>
              <a:xfrm>
                <a:off x="1547664" y="3429000"/>
                <a:ext cx="4806280" cy="203478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d>
                        <m:dPr>
                          <m:begChr m:val="{"/>
                          <m:endChr m:val=""/>
                          <m:ctrlPr>
                            <a:rPr lang="ru-RU" sz="2800" i="1" smtClean="0">
                              <a:solidFill>
                                <a:srgbClr val="836967"/>
                              </a:solidFill>
                              <a:latin typeface="Cambria Math" panose="02040503050406030204" pitchFamily="18" charset="0"/>
                            </a:rPr>
                          </m:ctrlPr>
                        </m:dPr>
                        <m:e>
                          <m:eqArr>
                            <m:eqArrPr>
                              <m:ctrlPr>
                                <a:rPr lang="ru-RU" sz="2800" i="1">
                                  <a:solidFill>
                                    <a:srgbClr val="836967"/>
                                  </a:solidFill>
                                  <a:latin typeface="Cambria Math" panose="02040503050406030204" pitchFamily="18" charset="0"/>
                                </a:rPr>
                              </m:ctrlPr>
                            </m:eqArrPr>
                            <m:e>
                              <m:r>
                                <a:rPr lang="ru-RU" sz="2800">
                                  <a:latin typeface="Cambria Math" panose="02040503050406030204" pitchFamily="18" charset="0"/>
                                </a:rPr>
                                <m:t>&amp;</m:t>
                              </m:r>
                              <m:r>
                                <a:rPr lang="ru-RU" sz="2800" i="1">
                                  <a:latin typeface="Cambria Math" panose="02040503050406030204" pitchFamily="18" charset="0"/>
                                </a:rPr>
                                <m:t>𝐹</m:t>
                              </m:r>
                              <m:r>
                                <a:rPr lang="ru-RU" sz="2800" i="0">
                                  <a:latin typeface="Cambria Math" panose="02040503050406030204" pitchFamily="18" charset="0"/>
                                </a:rPr>
                                <m:t>=</m:t>
                              </m:r>
                              <m:rad>
                                <m:radPr>
                                  <m:degHide m:val="on"/>
                                  <m:ctrlPr>
                                    <a:rPr lang="ru-RU" sz="2800" i="1">
                                      <a:solidFill>
                                        <a:srgbClr val="836967"/>
                                      </a:solidFill>
                                      <a:latin typeface="Cambria Math" panose="02040503050406030204" pitchFamily="18" charset="0"/>
                                    </a:rPr>
                                  </m:ctrlPr>
                                </m:radPr>
                                <m:deg/>
                                <m:e>
                                  <m:sSubSup>
                                    <m:sSubSupPr>
                                      <m:ctrlPr>
                                        <a:rPr lang="ru-RU" sz="2800" i="1">
                                          <a:solidFill>
                                            <a:srgbClr val="836967"/>
                                          </a:solidFill>
                                          <a:latin typeface="Cambria Math" panose="02040503050406030204" pitchFamily="18" charset="0"/>
                                        </a:rPr>
                                      </m:ctrlPr>
                                    </m:sSubSupPr>
                                    <m:e>
                                      <m:r>
                                        <a:rPr lang="ru-RU" sz="2800" i="1">
                                          <a:latin typeface="Cambria Math" panose="02040503050406030204" pitchFamily="18" charset="0"/>
                                        </a:rPr>
                                        <m:t>𝐹</m:t>
                                      </m:r>
                                    </m:e>
                                    <m:sub>
                                      <m:r>
                                        <a:rPr lang="ru-RU" sz="2800" i="1">
                                          <a:latin typeface="Cambria Math" panose="02040503050406030204" pitchFamily="18" charset="0"/>
                                        </a:rPr>
                                        <m:t>𝑥</m:t>
                                      </m:r>
                                    </m:sub>
                                    <m:sup>
                                      <m:r>
                                        <a:rPr lang="ru-RU" sz="2800" i="0">
                                          <a:latin typeface="Cambria Math" panose="02040503050406030204" pitchFamily="18" charset="0"/>
                                        </a:rPr>
                                        <m:t>2</m:t>
                                      </m:r>
                                    </m:sup>
                                  </m:sSubSup>
                                  <m:r>
                                    <a:rPr lang="ru-RU" sz="2800" i="0">
                                      <a:latin typeface="Cambria Math" panose="02040503050406030204" pitchFamily="18" charset="0"/>
                                    </a:rPr>
                                    <m:t>+</m:t>
                                  </m:r>
                                  <m:sSubSup>
                                    <m:sSubSupPr>
                                      <m:ctrlPr>
                                        <a:rPr lang="ru-RU" sz="2800" i="1">
                                          <a:solidFill>
                                            <a:srgbClr val="836967"/>
                                          </a:solidFill>
                                          <a:latin typeface="Cambria Math" panose="02040503050406030204" pitchFamily="18" charset="0"/>
                                        </a:rPr>
                                      </m:ctrlPr>
                                    </m:sSubSupPr>
                                    <m:e>
                                      <m:r>
                                        <a:rPr lang="ru-RU" sz="2800" i="1">
                                          <a:latin typeface="Cambria Math" panose="02040503050406030204" pitchFamily="18" charset="0"/>
                                        </a:rPr>
                                        <m:t>𝐹</m:t>
                                      </m:r>
                                    </m:e>
                                    <m:sub>
                                      <m:r>
                                        <a:rPr lang="ru-RU" sz="2800" i="1">
                                          <a:latin typeface="Cambria Math" panose="02040503050406030204" pitchFamily="18" charset="0"/>
                                        </a:rPr>
                                        <m:t>𝑦</m:t>
                                      </m:r>
                                    </m:sub>
                                    <m:sup>
                                      <m:r>
                                        <a:rPr lang="ru-RU" sz="2800" i="0">
                                          <a:latin typeface="Cambria Math" panose="02040503050406030204" pitchFamily="18" charset="0"/>
                                        </a:rPr>
                                        <m:t>2</m:t>
                                      </m:r>
                                    </m:sup>
                                  </m:sSubSup>
                                  <m:r>
                                    <a:rPr lang="ru-RU" sz="2800" i="0">
                                      <a:latin typeface="Cambria Math" panose="02040503050406030204" pitchFamily="18" charset="0"/>
                                    </a:rPr>
                                    <m:t>+</m:t>
                                  </m:r>
                                  <m:sSubSup>
                                    <m:sSubSupPr>
                                      <m:ctrlPr>
                                        <a:rPr lang="ru-RU" sz="2800" i="1">
                                          <a:solidFill>
                                            <a:srgbClr val="836967"/>
                                          </a:solidFill>
                                          <a:latin typeface="Cambria Math" panose="02040503050406030204" pitchFamily="18" charset="0"/>
                                        </a:rPr>
                                      </m:ctrlPr>
                                    </m:sSubSupPr>
                                    <m:e>
                                      <m:r>
                                        <a:rPr lang="ru-RU" sz="2800" i="1">
                                          <a:latin typeface="Cambria Math" panose="02040503050406030204" pitchFamily="18" charset="0"/>
                                        </a:rPr>
                                        <m:t>𝐹</m:t>
                                      </m:r>
                                    </m:e>
                                    <m:sub>
                                      <m:r>
                                        <a:rPr lang="ru-RU" sz="2800" i="1">
                                          <a:latin typeface="Cambria Math" panose="02040503050406030204" pitchFamily="18" charset="0"/>
                                        </a:rPr>
                                        <m:t>𝑧</m:t>
                                      </m:r>
                                    </m:sub>
                                    <m:sup>
                                      <m:r>
                                        <a:rPr lang="ru-RU" sz="2800" i="0">
                                          <a:latin typeface="Cambria Math" panose="02040503050406030204" pitchFamily="18" charset="0"/>
                                        </a:rPr>
                                        <m:t>2</m:t>
                                      </m:r>
                                    </m:sup>
                                  </m:sSubSup>
                                  <m:r>
                                    <a:rPr lang="ru-RU" sz="2800" i="0">
                                      <a:latin typeface="Cambria Math" panose="02040503050406030204" pitchFamily="18" charset="0"/>
                                    </a:rPr>
                                    <m:t>,</m:t>
                                  </m:r>
                                </m:e>
                              </m:rad>
                            </m:e>
                            <m:e>
                              <m:r>
                                <a:rPr lang="ru-RU" sz="2800" i="0">
                                  <a:latin typeface="Cambria Math" panose="02040503050406030204" pitchFamily="18" charset="0"/>
                                </a:rPr>
                                <m:t>&amp;</m:t>
                              </m:r>
                              <m:r>
                                <a:rPr lang="ru-RU" sz="2800" i="1">
                                  <a:latin typeface="Cambria Math" panose="02040503050406030204" pitchFamily="18" charset="0"/>
                                </a:rPr>
                                <m:t>𝑐𝑜𝑠</m:t>
                              </m:r>
                              <m:r>
                                <a:rPr lang="ru-RU" sz="2800" i="1">
                                  <a:latin typeface="Cambria Math" panose="02040503050406030204" pitchFamily="18" charset="0"/>
                                </a:rPr>
                                <m:t>𝛼</m:t>
                              </m:r>
                              <m:r>
                                <a:rPr lang="ru-RU" sz="2800" i="0">
                                  <a:latin typeface="Cambria Math" panose="02040503050406030204" pitchFamily="18" charset="0"/>
                                </a:rPr>
                                <m:t>=</m:t>
                              </m:r>
                              <m:f>
                                <m:fPr>
                                  <m:ctrlPr>
                                    <a:rPr lang="ru-RU" sz="2800" i="1">
                                      <a:solidFill>
                                        <a:srgbClr val="836967"/>
                                      </a:solidFill>
                                      <a:latin typeface="Cambria Math" panose="02040503050406030204" pitchFamily="18" charset="0"/>
                                    </a:rPr>
                                  </m:ctrlPr>
                                </m:fPr>
                                <m:num>
                                  <m:sSub>
                                    <m:sSubPr>
                                      <m:ctrlPr>
                                        <a:rPr lang="ru-RU" sz="2800" i="1">
                                          <a:solidFill>
                                            <a:srgbClr val="836967"/>
                                          </a:solidFill>
                                          <a:latin typeface="Cambria Math" panose="02040503050406030204" pitchFamily="18" charset="0"/>
                                        </a:rPr>
                                      </m:ctrlPr>
                                    </m:sSubPr>
                                    <m:e>
                                      <m:r>
                                        <a:rPr lang="ru-RU" sz="2800" i="1">
                                          <a:latin typeface="Cambria Math" panose="02040503050406030204" pitchFamily="18" charset="0"/>
                                        </a:rPr>
                                        <m:t>𝐹</m:t>
                                      </m:r>
                                    </m:e>
                                    <m:sub>
                                      <m:r>
                                        <a:rPr lang="ru-RU" sz="2800" i="1">
                                          <a:latin typeface="Cambria Math" panose="02040503050406030204" pitchFamily="18" charset="0"/>
                                        </a:rPr>
                                        <m:t>𝑥</m:t>
                                      </m:r>
                                    </m:sub>
                                  </m:sSub>
                                </m:num>
                                <m:den>
                                  <m:r>
                                    <a:rPr lang="ru-RU" sz="2800" i="1">
                                      <a:latin typeface="Cambria Math" panose="02040503050406030204" pitchFamily="18" charset="0"/>
                                    </a:rPr>
                                    <m:t>𝐹</m:t>
                                  </m:r>
                                </m:den>
                              </m:f>
                              <m:r>
                                <a:rPr lang="ru-RU" sz="2800" i="0">
                                  <a:latin typeface="Cambria Math" panose="02040503050406030204" pitchFamily="18" charset="0"/>
                                </a:rPr>
                                <m:t>,    </m:t>
                              </m:r>
                              <m:r>
                                <a:rPr lang="ru-RU" sz="2800" i="1">
                                  <a:latin typeface="Cambria Math" panose="02040503050406030204" pitchFamily="18" charset="0"/>
                                </a:rPr>
                                <m:t>𝑐𝑜𝑠</m:t>
                              </m:r>
                              <m:r>
                                <a:rPr lang="ru-RU" sz="2800" i="1">
                                  <a:latin typeface="Cambria Math" panose="02040503050406030204" pitchFamily="18" charset="0"/>
                                </a:rPr>
                                <m:t>𝛽</m:t>
                              </m:r>
                              <m:r>
                                <a:rPr lang="ru-RU" sz="2800" i="0">
                                  <a:latin typeface="Cambria Math" panose="02040503050406030204" pitchFamily="18" charset="0"/>
                                </a:rPr>
                                <m:t>=</m:t>
                              </m:r>
                              <m:f>
                                <m:fPr>
                                  <m:ctrlPr>
                                    <a:rPr lang="ru-RU" sz="2800" i="1">
                                      <a:solidFill>
                                        <a:srgbClr val="836967"/>
                                      </a:solidFill>
                                      <a:latin typeface="Cambria Math" panose="02040503050406030204" pitchFamily="18" charset="0"/>
                                    </a:rPr>
                                  </m:ctrlPr>
                                </m:fPr>
                                <m:num>
                                  <m:sSub>
                                    <m:sSubPr>
                                      <m:ctrlPr>
                                        <a:rPr lang="ru-RU" sz="2800" i="1">
                                          <a:solidFill>
                                            <a:srgbClr val="836967"/>
                                          </a:solidFill>
                                          <a:latin typeface="Cambria Math" panose="02040503050406030204" pitchFamily="18" charset="0"/>
                                        </a:rPr>
                                      </m:ctrlPr>
                                    </m:sSubPr>
                                    <m:e>
                                      <m:r>
                                        <a:rPr lang="ru-RU" sz="2800" i="1">
                                          <a:latin typeface="Cambria Math" panose="02040503050406030204" pitchFamily="18" charset="0"/>
                                        </a:rPr>
                                        <m:t>𝐹</m:t>
                                      </m:r>
                                    </m:e>
                                    <m:sub>
                                      <m:r>
                                        <a:rPr lang="ru-RU" sz="2800" i="1">
                                          <a:latin typeface="Cambria Math" panose="02040503050406030204" pitchFamily="18" charset="0"/>
                                        </a:rPr>
                                        <m:t>𝑦</m:t>
                                      </m:r>
                                    </m:sub>
                                  </m:sSub>
                                </m:num>
                                <m:den>
                                  <m:r>
                                    <a:rPr lang="ru-RU" sz="2800" i="1">
                                      <a:latin typeface="Cambria Math" panose="02040503050406030204" pitchFamily="18" charset="0"/>
                                    </a:rPr>
                                    <m:t>𝐹</m:t>
                                  </m:r>
                                </m:den>
                              </m:f>
                              <m:r>
                                <a:rPr lang="ru-RU" sz="2800" i="0">
                                  <a:latin typeface="Cambria Math" panose="02040503050406030204" pitchFamily="18" charset="0"/>
                                </a:rPr>
                                <m:t>,   </m:t>
                              </m:r>
                              <m:r>
                                <a:rPr lang="ru-RU" sz="2800" i="1">
                                  <a:latin typeface="Cambria Math" panose="02040503050406030204" pitchFamily="18" charset="0"/>
                                </a:rPr>
                                <m:t>𝑐𝑜𝑠</m:t>
                              </m:r>
                              <m:r>
                                <a:rPr lang="ru-RU" sz="2800" i="1">
                                  <a:latin typeface="Cambria Math" panose="02040503050406030204" pitchFamily="18" charset="0"/>
                                </a:rPr>
                                <m:t>𝛼</m:t>
                              </m:r>
                              <m:r>
                                <a:rPr lang="ru-RU" sz="2800" i="0">
                                  <a:latin typeface="Cambria Math" panose="02040503050406030204" pitchFamily="18" charset="0"/>
                                </a:rPr>
                                <m:t>=</m:t>
                              </m:r>
                              <m:f>
                                <m:fPr>
                                  <m:ctrlPr>
                                    <a:rPr lang="ru-RU" sz="2800" i="1">
                                      <a:solidFill>
                                        <a:srgbClr val="836967"/>
                                      </a:solidFill>
                                      <a:latin typeface="Cambria Math" panose="02040503050406030204" pitchFamily="18" charset="0"/>
                                    </a:rPr>
                                  </m:ctrlPr>
                                </m:fPr>
                                <m:num>
                                  <m:sSub>
                                    <m:sSubPr>
                                      <m:ctrlPr>
                                        <a:rPr lang="ru-RU" sz="2800" i="1">
                                          <a:solidFill>
                                            <a:srgbClr val="836967"/>
                                          </a:solidFill>
                                          <a:latin typeface="Cambria Math" panose="02040503050406030204" pitchFamily="18" charset="0"/>
                                        </a:rPr>
                                      </m:ctrlPr>
                                    </m:sSubPr>
                                    <m:e>
                                      <m:r>
                                        <a:rPr lang="ru-RU" sz="2800" i="1">
                                          <a:latin typeface="Cambria Math" panose="02040503050406030204" pitchFamily="18" charset="0"/>
                                        </a:rPr>
                                        <m:t>𝐹</m:t>
                                      </m:r>
                                    </m:e>
                                    <m:sub>
                                      <m:r>
                                        <a:rPr lang="ru-RU" sz="2800" i="1">
                                          <a:latin typeface="Cambria Math" panose="02040503050406030204" pitchFamily="18" charset="0"/>
                                        </a:rPr>
                                        <m:t>𝑧</m:t>
                                      </m:r>
                                    </m:sub>
                                  </m:sSub>
                                </m:num>
                                <m:den>
                                  <m:r>
                                    <a:rPr lang="ru-RU" sz="2800" i="1">
                                      <a:latin typeface="Cambria Math" panose="02040503050406030204" pitchFamily="18" charset="0"/>
                                    </a:rPr>
                                    <m:t>𝐹</m:t>
                                  </m:r>
                                </m:den>
                              </m:f>
                              <m:r>
                                <a:rPr lang="ru-RU" sz="2800" i="0">
                                  <a:latin typeface="Cambria Math" panose="02040503050406030204" pitchFamily="18" charset="0"/>
                                </a:rPr>
                                <m:t>.</m:t>
                              </m:r>
                            </m:e>
                          </m:eqArr>
                        </m:e>
                      </m:d>
                    </m:oMath>
                  </m:oMathPara>
                </a14:m>
                <a:endParaRPr lang="ru-RU" dirty="0"/>
              </a:p>
            </p:txBody>
          </p:sp>
        </mc:Choice>
        <mc:Fallback xmlns="">
          <p:sp>
            <p:nvSpPr>
              <p:cNvPr id="6" name="TextBox 5">
                <a:extLst>
                  <a:ext uri="{FF2B5EF4-FFF2-40B4-BE49-F238E27FC236}">
                    <a16:creationId xmlns:a16="http://schemas.microsoft.com/office/drawing/2014/main" id="{22E6116D-F97C-4C53-9EE8-45450F6A117A}"/>
                  </a:ext>
                </a:extLst>
              </p:cNvPr>
              <p:cNvSpPr txBox="1">
                <a:spLocks noRot="1" noChangeAspect="1" noMove="1" noResize="1" noEditPoints="1" noAdjustHandles="1" noChangeArrowheads="1" noChangeShapeType="1" noTextEdit="1"/>
              </p:cNvSpPr>
              <p:nvPr/>
            </p:nvSpPr>
            <p:spPr>
              <a:xfrm>
                <a:off x="1547664" y="3429000"/>
                <a:ext cx="4806280" cy="2034788"/>
              </a:xfrm>
              <a:prstGeom prst="rect">
                <a:avLst/>
              </a:prstGeom>
              <a:blipFill>
                <a:blip r:embed="rId2"/>
                <a:stretch>
                  <a:fillRect r="-44543"/>
                </a:stretch>
              </a:blipFill>
            </p:spPr>
            <p:txBody>
              <a:bodyPr/>
              <a:lstStyle/>
              <a:p>
                <a:r>
                  <a:rPr lang="ru-RU">
                    <a:noFill/>
                  </a:rPr>
                  <a:t> </a:t>
                </a:r>
              </a:p>
            </p:txBody>
          </p:sp>
        </mc:Fallback>
      </mc:AlternateContent>
    </p:spTree>
    <p:extLst>
      <p:ext uri="{BB962C8B-B14F-4D97-AF65-F5344CB8AC3E}">
        <p14:creationId xmlns:p14="http://schemas.microsoft.com/office/powerpoint/2010/main" val="41639071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21F685F7-E7D6-4571-AF14-84BE6B2787AB}"/>
                  </a:ext>
                </a:extLst>
              </p:cNvPr>
              <p:cNvSpPr txBox="1"/>
              <p:nvPr/>
            </p:nvSpPr>
            <p:spPr>
              <a:xfrm>
                <a:off x="1259632" y="836712"/>
                <a:ext cx="6768752" cy="3213316"/>
              </a:xfrm>
              <a:prstGeom prst="rect">
                <a:avLst/>
              </a:prstGeom>
              <a:noFill/>
            </p:spPr>
            <p:txBody>
              <a:bodyPr wrap="square">
                <a:spAutoFit/>
              </a:bodyPr>
              <a:lstStyle/>
              <a:p>
                <a:pPr indent="288290" algn="just"/>
                <a:r>
                  <a:rPr lang="kk-KZ" sz="2000" i="1" dirty="0">
                    <a:solidFill>
                      <a:schemeClr val="accent2"/>
                    </a:solidFill>
                    <a:effectLst/>
                    <a:latin typeface="Constantia" panose="02030602050306030303" pitchFamily="18" charset="0"/>
                    <a:ea typeface="Times New Roman" panose="02020603050405020304" pitchFamily="18" charset="0"/>
                  </a:rPr>
                  <a:t>Күштерді аналитикалық тәсілмен қосу</a:t>
                </a:r>
                <a:endParaRPr lang="ru-RU" sz="1200" dirty="0">
                  <a:solidFill>
                    <a:schemeClr val="accent2"/>
                  </a:solidFill>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Күш векторларының арасындағы қатынастардан олардың проекциялары арасындағы қатынастарға өту немесе күштерді аналитикалық тәсілмен қосу геометрияның келесі теоремасына сүйенеді: күштердің векторлық қосындысының кез келген өске проекциясы, қосылғыш күштердің осы өске проекцияларының алгебралық қосындысына тең.</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Демек, егер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𝑅</m:t>
                        </m:r>
                      </m:e>
                    </m:acc>
                    <m:r>
                      <a:rPr lang="en-US"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baseline="-25000" dirty="0">
                    <a:solidFill>
                      <a:srgbClr val="000000"/>
                    </a:solidFill>
                    <a:effectLst/>
                    <a:latin typeface="Constantia" panose="02030602050306030303" pitchFamily="18" charset="0"/>
                    <a:ea typeface="Times New Roman" panose="02020603050405020304" pitchFamily="18" charset="0"/>
                  </a:rPr>
                  <a:t>1</a:t>
                </a:r>
                <a:r>
                  <a:rPr lang="en-US" sz="2000" dirty="0">
                    <a:solidFill>
                      <a:srgbClr val="000000"/>
                    </a:solidFill>
                    <a:effectLst/>
                    <a:latin typeface="Constantia" panose="02030602050306030303" pitchFamily="18" charset="0"/>
                    <a:ea typeface="Times New Roman" panose="02020603050405020304" pitchFamily="18" charset="0"/>
                  </a:rPr>
                  <a:t>+</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baseline="-25000" dirty="0">
                    <a:solidFill>
                      <a:srgbClr val="000000"/>
                    </a:solidFill>
                    <a:effectLst/>
                    <a:latin typeface="Constantia" panose="02030602050306030303" pitchFamily="18" charset="0"/>
                    <a:ea typeface="Times New Roman" panose="02020603050405020304" pitchFamily="18" charset="0"/>
                  </a:rPr>
                  <a:t>2</a:t>
                </a:r>
                <a:r>
                  <a:rPr lang="kk-KZ" sz="2000" dirty="0">
                    <a:solidFill>
                      <a:srgbClr val="000000"/>
                    </a:solidFill>
                    <a:effectLst/>
                    <a:latin typeface="Constantia" panose="02030602050306030303" pitchFamily="18" charset="0"/>
                    <a:ea typeface="Times New Roman" panose="02020603050405020304" pitchFamily="18" charset="0"/>
                    <a:cs typeface="Cambria Math" panose="02040503050406030204" pitchFamily="18" charset="0"/>
                  </a:rPr>
                  <a:t>+</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baseline="-25000" dirty="0">
                    <a:solidFill>
                      <a:srgbClr val="000000"/>
                    </a:solidFill>
                    <a:effectLst/>
                    <a:latin typeface="Constantia" panose="02030602050306030303" pitchFamily="18" charset="0"/>
                    <a:ea typeface="Times New Roman" panose="02020603050405020304" pitchFamily="18" charset="0"/>
                  </a:rPr>
                  <a:t>3</a:t>
                </a:r>
                <a:r>
                  <a:rPr lang="kk-KZ" sz="2000" dirty="0">
                    <a:solidFill>
                      <a:srgbClr val="000000"/>
                    </a:solidFill>
                    <a:effectLst/>
                    <a:latin typeface="Constantia" panose="02030602050306030303" pitchFamily="18" charset="0"/>
                    <a:ea typeface="Times New Roman" panose="02020603050405020304" pitchFamily="18" charset="0"/>
                    <a:cs typeface="Cambria Math" panose="02040503050406030204" pitchFamily="18" charset="0"/>
                  </a:rPr>
                  <a:t>+...+</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baseline="-25000" dirty="0">
                    <a:solidFill>
                      <a:srgbClr val="000000"/>
                    </a:solidFill>
                    <a:effectLst/>
                    <a:latin typeface="Constantia" panose="02030602050306030303" pitchFamily="18" charset="0"/>
                    <a:ea typeface="Times New Roman" panose="02020603050405020304" pitchFamily="18" charset="0"/>
                  </a:rPr>
                  <a:t>n</a:t>
                </a:r>
                <a:r>
                  <a:rPr lang="kk-KZ" sz="2000" dirty="0">
                    <a:solidFill>
                      <a:srgbClr val="000000"/>
                    </a:solidFill>
                    <a:effectLst/>
                    <a:latin typeface="Constantia" panose="02030602050306030303" pitchFamily="18" charset="0"/>
                    <a:ea typeface="Times New Roman" panose="02020603050405020304" pitchFamily="18" charset="0"/>
                  </a:rPr>
                  <a:t> </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𝑅</m:t>
                        </m:r>
                      </m:e>
                    </m:acc>
                    <m:r>
                      <a:rPr lang="kk-KZ" sz="2000" i="1">
                        <a:solidFill>
                          <a:srgbClr val="000000"/>
                        </a:solidFill>
                        <a:effectLst/>
                        <a:latin typeface="Cambria Math" panose="02040503050406030204" pitchFamily="18" charset="0"/>
                        <a:ea typeface="Times New Roman" panose="02020603050405020304" pitchFamily="18" charset="0"/>
                      </a:rPr>
                      <m:t>=</m:t>
                    </m:r>
                    <m:nary>
                      <m:naryPr>
                        <m:chr m:val="∑"/>
                        <m:limLoc m:val="undOvr"/>
                        <m:ctrlPr>
                          <a:rPr lang="ru-RU" sz="2000" i="1">
                            <a:effectLst/>
                            <a:latin typeface="Cambria Math" panose="02040503050406030204" pitchFamily="18" charset="0"/>
                            <a:ea typeface="Times New Roman" panose="02020603050405020304" pitchFamily="18" charset="0"/>
                          </a:rPr>
                        </m:ctrlPr>
                      </m:naryPr>
                      <m:sub>
                        <m:r>
                          <a:rPr lang="kk-KZ" sz="2000" i="1">
                            <a:solidFill>
                              <a:srgbClr val="000000"/>
                            </a:solidFill>
                            <a:effectLst/>
                            <a:latin typeface="Cambria Math" panose="02040503050406030204" pitchFamily="18" charset="0"/>
                            <a:ea typeface="Times New Roman" panose="02020603050405020304" pitchFamily="18" charset="0"/>
                          </a:rPr>
                          <m:t>𝑘</m:t>
                        </m:r>
                        <m:r>
                          <a:rPr lang="kk-KZ" sz="2000" i="1">
                            <a:solidFill>
                              <a:srgbClr val="000000"/>
                            </a:solidFill>
                            <a:effectLst/>
                            <a:latin typeface="Cambria Math" panose="02040503050406030204" pitchFamily="18" charset="0"/>
                            <a:ea typeface="Times New Roman" panose="02020603050405020304" pitchFamily="18" charset="0"/>
                          </a:rPr>
                          <m:t>=1</m:t>
                        </m:r>
                      </m:sub>
                      <m:sup>
                        <m:r>
                          <a:rPr lang="en-US" sz="2000" i="1">
                            <a:solidFill>
                              <a:srgbClr val="000000"/>
                            </a:solidFill>
                            <a:effectLst/>
                            <a:latin typeface="Cambria Math" panose="02040503050406030204" pitchFamily="18" charset="0"/>
                            <a:ea typeface="Times New Roman" panose="02020603050405020304" pitchFamily="18" charset="0"/>
                          </a:rPr>
                          <m:t>𝑛</m:t>
                        </m:r>
                      </m:sup>
                      <m:e>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e>
                          <m:sub>
                            <m:r>
                              <a:rPr lang="kk-KZ" sz="2000" i="1">
                                <a:solidFill>
                                  <a:srgbClr val="000000"/>
                                </a:solidFill>
                                <a:effectLst/>
                                <a:latin typeface="Cambria Math" panose="02040503050406030204" pitchFamily="18" charset="0"/>
                                <a:ea typeface="Times New Roman" panose="02020603050405020304" pitchFamily="18" charset="0"/>
                              </a:rPr>
                              <m:t>𝑘</m:t>
                            </m:r>
                          </m:sub>
                        </m:sSub>
                      </m:e>
                    </m:nary>
                  </m:oMath>
                </a14:m>
                <a:r>
                  <a:rPr lang="kk-KZ" sz="2000" dirty="0">
                    <a:solidFill>
                      <a:srgbClr val="000000"/>
                    </a:solidFill>
                    <a:effectLst/>
                    <a:latin typeface="Constantia" panose="02030602050306030303" pitchFamily="18" charset="0"/>
                    <a:ea typeface="Times New Roman" panose="02020603050405020304" pitchFamily="18" charset="0"/>
                  </a:rPr>
                  <a:t> болса, </a:t>
                </a:r>
                <a:endParaRPr lang="ru-RU" sz="1200" dirty="0">
                  <a:effectLst/>
                  <a:latin typeface="Constantia" panose="02030602050306030303" pitchFamily="18" charset="0"/>
                  <a:ea typeface="Times New Roman" panose="02020603050405020304" pitchFamily="18" charset="0"/>
                </a:endParaRPr>
              </a:p>
              <a:p>
                <a:pPr algn="just"/>
                <a:r>
                  <a:rPr lang="kk-KZ" sz="2000" dirty="0">
                    <a:solidFill>
                      <a:srgbClr val="000000"/>
                    </a:solidFill>
                    <a:effectLst/>
                    <a:latin typeface="Constantia" panose="02030602050306030303" pitchFamily="18" charset="0"/>
                    <a:ea typeface="Times New Roman" panose="02020603050405020304" pitchFamily="18" charset="0"/>
                  </a:rPr>
                  <a:t>онда,</a:t>
                </a:r>
                <a:endParaRPr lang="ru-RU" sz="1200" dirty="0">
                  <a:effectLst/>
                  <a:latin typeface="Constantia" panose="02030602050306030303" pitchFamily="18" charset="0"/>
                  <a:ea typeface="Times New Roman" panose="02020603050405020304" pitchFamily="18" charset="0"/>
                </a:endParaRPr>
              </a:p>
            </p:txBody>
          </p:sp>
        </mc:Choice>
        <mc:Fallback xmlns="">
          <p:sp>
            <p:nvSpPr>
              <p:cNvPr id="3" name="TextBox 2">
                <a:extLst>
                  <a:ext uri="{FF2B5EF4-FFF2-40B4-BE49-F238E27FC236}">
                    <a16:creationId xmlns:a16="http://schemas.microsoft.com/office/drawing/2014/main" id="{21F685F7-E7D6-4571-AF14-84BE6B2787AB}"/>
                  </a:ext>
                </a:extLst>
              </p:cNvPr>
              <p:cNvSpPr txBox="1">
                <a:spLocks noRot="1" noChangeAspect="1" noMove="1" noResize="1" noEditPoints="1" noAdjustHandles="1" noChangeArrowheads="1" noChangeShapeType="1" noTextEdit="1"/>
              </p:cNvSpPr>
              <p:nvPr/>
            </p:nvSpPr>
            <p:spPr>
              <a:xfrm>
                <a:off x="1259632" y="836712"/>
                <a:ext cx="6768752" cy="3213316"/>
              </a:xfrm>
              <a:prstGeom prst="rect">
                <a:avLst/>
              </a:prstGeom>
              <a:blipFill>
                <a:blip r:embed="rId2"/>
                <a:stretch>
                  <a:fillRect l="-991" t="-1328" r="-901" b="-12524"/>
                </a:stretch>
              </a:blipFill>
            </p:spPr>
            <p:txBody>
              <a:bodyPr/>
              <a:lstStyle/>
              <a:p>
                <a:r>
                  <a:rPr lang="ru-RU">
                    <a:noFill/>
                  </a:rPr>
                  <a:t> </a:t>
                </a:r>
              </a:p>
            </p:txBody>
          </p:sp>
        </mc:Fallback>
      </mc:AlternateContent>
      <p:pic>
        <p:nvPicPr>
          <p:cNvPr id="4" name="Рисунок 3">
            <a:extLst>
              <a:ext uri="{FF2B5EF4-FFF2-40B4-BE49-F238E27FC236}">
                <a16:creationId xmlns:a16="http://schemas.microsoft.com/office/drawing/2014/main" id="{04F86948-2E87-4879-8B53-EE0690FF6F9E}"/>
              </a:ext>
            </a:extLst>
          </p:cNvPr>
          <p:cNvPicPr/>
          <p:nvPr/>
        </p:nvPicPr>
        <p:blipFill>
          <a:blip r:embed="rId3"/>
          <a:stretch>
            <a:fillRect/>
          </a:stretch>
        </p:blipFill>
        <p:spPr>
          <a:xfrm>
            <a:off x="2411760" y="4221088"/>
            <a:ext cx="4320480" cy="972493"/>
          </a:xfrm>
          <a:prstGeom prst="rect">
            <a:avLst/>
          </a:prstGeom>
        </p:spPr>
      </p:pic>
    </p:spTree>
    <p:extLst>
      <p:ext uri="{BB962C8B-B14F-4D97-AF65-F5344CB8AC3E}">
        <p14:creationId xmlns:p14="http://schemas.microsoft.com/office/powerpoint/2010/main" val="28151128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78462AB-91E0-481A-9F70-B05A706628B2}"/>
              </a:ext>
            </a:extLst>
          </p:cNvPr>
          <p:cNvSpPr txBox="1"/>
          <p:nvPr/>
        </p:nvSpPr>
        <p:spPr>
          <a:xfrm>
            <a:off x="1115616" y="548680"/>
            <a:ext cx="4572000" cy="461665"/>
          </a:xfrm>
          <a:prstGeom prst="rect">
            <a:avLst/>
          </a:prstGeom>
          <a:noFill/>
        </p:spPr>
        <p:txBody>
          <a:bodyPr wrap="square">
            <a:spAutoFit/>
          </a:bodyPr>
          <a:lstStyle/>
          <a:p>
            <a:pPr indent="288290" algn="just"/>
            <a:r>
              <a:rPr lang="kk-KZ" sz="2400" i="1" dirty="0">
                <a:solidFill>
                  <a:srgbClr val="000000"/>
                </a:solidFill>
                <a:effectLst/>
                <a:latin typeface="Constantia" panose="02030602050306030303" pitchFamily="18" charset="0"/>
                <a:ea typeface="Times New Roman" panose="02020603050405020304" pitchFamily="18" charset="0"/>
              </a:rPr>
              <a:t>R</a:t>
            </a:r>
            <a:r>
              <a:rPr lang="kk-KZ" sz="2400" i="1" baseline="-25000" dirty="0">
                <a:solidFill>
                  <a:srgbClr val="000000"/>
                </a:solidFill>
                <a:effectLst/>
                <a:latin typeface="Constantia" panose="02030602050306030303" pitchFamily="18" charset="0"/>
                <a:ea typeface="Times New Roman" panose="02020603050405020304" pitchFamily="18" charset="0"/>
              </a:rPr>
              <a:t>x</a:t>
            </a:r>
            <a:r>
              <a:rPr lang="kk-KZ" sz="2400" i="1" dirty="0">
                <a:solidFill>
                  <a:srgbClr val="000000"/>
                </a:solidFill>
                <a:effectLst/>
                <a:latin typeface="Constantia" panose="02030602050306030303" pitchFamily="18" charset="0"/>
                <a:ea typeface="Times New Roman" panose="02020603050405020304" pitchFamily="18" charset="0"/>
              </a:rPr>
              <a:t>, R</a:t>
            </a:r>
            <a:r>
              <a:rPr lang="kk-KZ" sz="2400" i="1" baseline="-25000" dirty="0">
                <a:solidFill>
                  <a:srgbClr val="000000"/>
                </a:solidFill>
                <a:effectLst/>
                <a:latin typeface="Constantia" panose="02030602050306030303" pitchFamily="18" charset="0"/>
                <a:ea typeface="Times New Roman" panose="02020603050405020304" pitchFamily="18" charset="0"/>
              </a:rPr>
              <a:t>y</a:t>
            </a:r>
            <a:r>
              <a:rPr lang="kk-KZ" sz="2400" dirty="0">
                <a:solidFill>
                  <a:srgbClr val="000000"/>
                </a:solidFill>
                <a:effectLst/>
                <a:latin typeface="Constantia" panose="02030602050306030303" pitchFamily="18" charset="0"/>
                <a:ea typeface="Times New Roman" panose="02020603050405020304" pitchFamily="18" charset="0"/>
              </a:rPr>
              <a:t> және </a:t>
            </a:r>
            <a:r>
              <a:rPr lang="kk-KZ" sz="2400" i="1" dirty="0">
                <a:solidFill>
                  <a:srgbClr val="000000"/>
                </a:solidFill>
                <a:effectLst/>
                <a:latin typeface="Constantia" panose="02030602050306030303" pitchFamily="18" charset="0"/>
                <a:ea typeface="Times New Roman" panose="02020603050405020304" pitchFamily="18" charset="0"/>
              </a:rPr>
              <a:t>R</a:t>
            </a:r>
            <a:r>
              <a:rPr lang="kk-KZ" sz="2400" i="1" baseline="-25000" dirty="0">
                <a:solidFill>
                  <a:srgbClr val="000000"/>
                </a:solidFill>
                <a:effectLst/>
                <a:latin typeface="Constantia" panose="02030602050306030303" pitchFamily="18" charset="0"/>
                <a:ea typeface="Times New Roman" panose="02020603050405020304" pitchFamily="18" charset="0"/>
              </a:rPr>
              <a:t>z</a:t>
            </a:r>
            <a:r>
              <a:rPr lang="kk-KZ" sz="2400" dirty="0">
                <a:solidFill>
                  <a:srgbClr val="000000"/>
                </a:solidFill>
                <a:effectLst/>
                <a:latin typeface="Constantia" panose="02030602050306030303" pitchFamily="18" charset="0"/>
                <a:ea typeface="Times New Roman" panose="02020603050405020304" pitchFamily="18" charset="0"/>
              </a:rPr>
              <a:t> белгілі болса:</a:t>
            </a:r>
            <a:endParaRPr lang="ru-RU" sz="1400" dirty="0">
              <a:effectLst/>
              <a:latin typeface="Constantia" panose="02030602050306030303" pitchFamily="18" charset="0"/>
              <a:ea typeface="Times New Roman" panose="02020603050405020304" pitchFamily="18" charset="0"/>
            </a:endParaRPr>
          </a:p>
        </p:txBody>
      </p:sp>
      <p:pic>
        <p:nvPicPr>
          <p:cNvPr id="4" name="Рисунок 3">
            <a:extLst>
              <a:ext uri="{FF2B5EF4-FFF2-40B4-BE49-F238E27FC236}">
                <a16:creationId xmlns:a16="http://schemas.microsoft.com/office/drawing/2014/main" id="{4B0481C1-F2C1-43CE-B76F-2528D67E1CEA}"/>
              </a:ext>
            </a:extLst>
          </p:cNvPr>
          <p:cNvPicPr/>
          <p:nvPr/>
        </p:nvPicPr>
        <p:blipFill>
          <a:blip r:embed="rId2"/>
          <a:stretch>
            <a:fillRect/>
          </a:stretch>
        </p:blipFill>
        <p:spPr>
          <a:xfrm>
            <a:off x="2483768" y="1196752"/>
            <a:ext cx="4320480" cy="1872208"/>
          </a:xfrm>
          <a:prstGeom prst="rect">
            <a:avLst/>
          </a:prstGeom>
        </p:spPr>
      </p:pic>
      <p:sp>
        <p:nvSpPr>
          <p:cNvPr id="7" name="TextBox 6">
            <a:extLst>
              <a:ext uri="{FF2B5EF4-FFF2-40B4-BE49-F238E27FC236}">
                <a16:creationId xmlns:a16="http://schemas.microsoft.com/office/drawing/2014/main" id="{590B667D-387C-41A7-B6C1-5D3F164E4AF8}"/>
              </a:ext>
            </a:extLst>
          </p:cNvPr>
          <p:cNvSpPr txBox="1"/>
          <p:nvPr/>
        </p:nvSpPr>
        <p:spPr>
          <a:xfrm>
            <a:off x="1115616" y="3558208"/>
            <a:ext cx="6624736" cy="461665"/>
          </a:xfrm>
          <a:prstGeom prst="rect">
            <a:avLst/>
          </a:prstGeom>
          <a:noFill/>
        </p:spPr>
        <p:txBody>
          <a:bodyPr wrap="square">
            <a:spAutoFit/>
          </a:bodyPr>
          <a:lstStyle/>
          <a:p>
            <a:pPr indent="288290" algn="just"/>
            <a:r>
              <a:rPr lang="kk-KZ" sz="2400" dirty="0">
                <a:solidFill>
                  <a:srgbClr val="000000"/>
                </a:solidFill>
                <a:latin typeface="Constantia" panose="02030602050306030303" pitchFamily="18" charset="0"/>
              </a:rPr>
              <a:t>Бір жазықтықта орналасқан күштер үшін:</a:t>
            </a:r>
            <a:endParaRPr lang="ru-RU" sz="2400" dirty="0">
              <a:solidFill>
                <a:srgbClr val="000000"/>
              </a:solidFill>
              <a:latin typeface="Constantia" panose="02030602050306030303" pitchFamily="18" charset="0"/>
            </a:endParaRPr>
          </a:p>
        </p:txBody>
      </p:sp>
      <p:pic>
        <p:nvPicPr>
          <p:cNvPr id="8" name="Рисунок 7">
            <a:extLst>
              <a:ext uri="{FF2B5EF4-FFF2-40B4-BE49-F238E27FC236}">
                <a16:creationId xmlns:a16="http://schemas.microsoft.com/office/drawing/2014/main" id="{909EF1EC-8075-4C07-96DA-21613718F6EA}"/>
              </a:ext>
            </a:extLst>
          </p:cNvPr>
          <p:cNvPicPr/>
          <p:nvPr/>
        </p:nvPicPr>
        <p:blipFill>
          <a:blip r:embed="rId3"/>
          <a:stretch>
            <a:fillRect/>
          </a:stretch>
        </p:blipFill>
        <p:spPr>
          <a:xfrm>
            <a:off x="3025782" y="4365105"/>
            <a:ext cx="3562442" cy="1800200"/>
          </a:xfrm>
          <a:prstGeom prst="rect">
            <a:avLst/>
          </a:prstGeom>
        </p:spPr>
      </p:pic>
    </p:spTree>
    <p:extLst>
      <p:ext uri="{BB962C8B-B14F-4D97-AF65-F5344CB8AC3E}">
        <p14:creationId xmlns:p14="http://schemas.microsoft.com/office/powerpoint/2010/main" val="40638949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ADAC63A7-F9D5-4F3B-98B6-893493BDEB5B}"/>
                  </a:ext>
                </a:extLst>
              </p:cNvPr>
              <p:cNvSpPr txBox="1"/>
              <p:nvPr/>
            </p:nvSpPr>
            <p:spPr>
              <a:xfrm>
                <a:off x="1115616" y="836712"/>
                <a:ext cx="7344816" cy="5091522"/>
              </a:xfrm>
              <a:prstGeom prst="rect">
                <a:avLst/>
              </a:prstGeom>
              <a:noFill/>
            </p:spPr>
            <p:txBody>
              <a:bodyPr wrap="square">
                <a:spAutoFit/>
              </a:bodyPr>
              <a:lstStyle/>
              <a:p>
                <a:pPr indent="288290" algn="just"/>
                <a:r>
                  <a:rPr lang="kk-KZ" sz="2000" i="1" dirty="0">
                    <a:solidFill>
                      <a:schemeClr val="accent2"/>
                    </a:solidFill>
                    <a:effectLst/>
                    <a:latin typeface="Constantia" panose="02030602050306030303" pitchFamily="18" charset="0"/>
                    <a:ea typeface="Times New Roman" panose="02020603050405020304" pitchFamily="18" charset="0"/>
                  </a:rPr>
                  <a:t>Жинақталатын күштер жүйесінің тепе-теңдік шарттары  </a:t>
                </a:r>
                <a:endParaRPr lang="ru-RU" sz="1200" dirty="0">
                  <a:solidFill>
                    <a:schemeClr val="accent2"/>
                  </a:solidFill>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Теорема. Қатты денеге әсер ететін жинақталатын күштер жүйесі тепе-теңдікте болу үшін, оның тең әсерлі күші, демек осы күштердің бас векторы нөлге тең болуы қажет және жеткілікті. </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Күштердің тепе-теңдік шарттарын геометриялық немесе аналитикалық түрде келтіруге болады. </a:t>
                </a:r>
                <a:endParaRPr lang="ru-RU" sz="1200" dirty="0">
                  <a:effectLst/>
                  <a:latin typeface="Constantia" panose="02030602050306030303" pitchFamily="18" charset="0"/>
                  <a:ea typeface="Times New Roman" panose="02020603050405020304" pitchFamily="18" charset="0"/>
                </a:endParaRPr>
              </a:p>
              <a:p>
                <a:pPr indent="288290" algn="just"/>
                <a:r>
                  <a:rPr lang="kk-KZ" sz="2000" i="1" dirty="0">
                    <a:solidFill>
                      <a:schemeClr val="accent2"/>
                    </a:solidFill>
                    <a:effectLst/>
                    <a:latin typeface="Constantia" panose="02030602050306030303" pitchFamily="18" charset="0"/>
                    <a:ea typeface="Times New Roman" panose="02020603050405020304" pitchFamily="18" charset="0"/>
                  </a:rPr>
                  <a:t>1. Тепе-теңдіктің геометриялық шарты.</a:t>
                </a:r>
                <a:r>
                  <a:rPr lang="kk-KZ" sz="2000" dirty="0">
                    <a:solidFill>
                      <a:schemeClr val="accent2"/>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Күштер жүйесінің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𝑅</m:t>
                        </m:r>
                      </m:e>
                    </m:acc>
                  </m:oMath>
                </a14:m>
                <a:r>
                  <a:rPr lang="kk-KZ" sz="2000" dirty="0">
                    <a:solidFill>
                      <a:srgbClr val="000000"/>
                    </a:solidFill>
                    <a:effectLst/>
                    <a:latin typeface="Constantia" panose="02030602050306030303" pitchFamily="18" charset="0"/>
                    <a:ea typeface="Times New Roman" panose="02020603050405020304" pitchFamily="18" charset="0"/>
                  </a:rPr>
                  <a:t> бас векторы осы күштерден тұрғызылған күштер көпбұрышының тұйықтаушы қабырғасы болғандықтан (2.3, ә-сурет),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𝑅</m:t>
                        </m:r>
                      </m:e>
                    </m:acc>
                  </m:oMath>
                </a14:m>
                <a:r>
                  <a:rPr lang="kk-KZ" sz="2000" dirty="0">
                    <a:solidFill>
                      <a:srgbClr val="000000"/>
                    </a:solidFill>
                    <a:effectLst/>
                    <a:latin typeface="Constantia" panose="02030602050306030303" pitchFamily="18" charset="0"/>
                    <a:ea typeface="Times New Roman" panose="02020603050405020304" pitchFamily="18" charset="0"/>
                  </a:rPr>
                  <a:t> нөлге тең болу үшін соңғы күштің ұшы бірінші күштің басымен дәл келіп, көпбұрыш тұйық болу керек. Демек, жинақталатын күштер жүйесі тепе-теңдікте болу үшін, осы күштерден тұрғызылған күштер көпбұрышының тұйық болуы қажет және жеткілікті. </a:t>
                </a:r>
                <a:endParaRPr lang="ru-RU" sz="1200" dirty="0">
                  <a:effectLst/>
                  <a:latin typeface="Constantia" panose="02030602050306030303" pitchFamily="18" charset="0"/>
                  <a:ea typeface="Times New Roman" panose="02020603050405020304" pitchFamily="18" charset="0"/>
                </a:endParaRPr>
              </a:p>
            </p:txBody>
          </p:sp>
        </mc:Choice>
        <mc:Fallback xmlns="">
          <p:sp>
            <p:nvSpPr>
              <p:cNvPr id="3" name="TextBox 2">
                <a:extLst>
                  <a:ext uri="{FF2B5EF4-FFF2-40B4-BE49-F238E27FC236}">
                    <a16:creationId xmlns:a16="http://schemas.microsoft.com/office/drawing/2014/main" id="{ADAC63A7-F9D5-4F3B-98B6-893493BDEB5B}"/>
                  </a:ext>
                </a:extLst>
              </p:cNvPr>
              <p:cNvSpPr txBox="1">
                <a:spLocks noRot="1" noChangeAspect="1" noMove="1" noResize="1" noEditPoints="1" noAdjustHandles="1" noChangeArrowheads="1" noChangeShapeType="1" noTextEdit="1"/>
              </p:cNvSpPr>
              <p:nvPr/>
            </p:nvSpPr>
            <p:spPr>
              <a:xfrm>
                <a:off x="1115616" y="836712"/>
                <a:ext cx="7344816" cy="5091522"/>
              </a:xfrm>
              <a:prstGeom prst="rect">
                <a:avLst/>
              </a:prstGeom>
              <a:blipFill>
                <a:blip r:embed="rId2"/>
                <a:stretch>
                  <a:fillRect l="-830" t="-838" r="-913" b="-1198"/>
                </a:stretch>
              </a:blipFill>
            </p:spPr>
            <p:txBody>
              <a:bodyPr/>
              <a:lstStyle/>
              <a:p>
                <a:r>
                  <a:rPr lang="ru-RU">
                    <a:noFill/>
                  </a:rPr>
                  <a:t> </a:t>
                </a:r>
              </a:p>
            </p:txBody>
          </p:sp>
        </mc:Fallback>
      </mc:AlternateContent>
    </p:spTree>
    <p:extLst>
      <p:ext uri="{BB962C8B-B14F-4D97-AF65-F5344CB8AC3E}">
        <p14:creationId xmlns:p14="http://schemas.microsoft.com/office/powerpoint/2010/main" val="37812903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a:extLst>
              <a:ext uri="{FF2B5EF4-FFF2-40B4-BE49-F238E27FC236}">
                <a16:creationId xmlns:a16="http://schemas.microsoft.com/office/drawing/2014/main" id="{B77831FF-81A4-453A-949C-E14A89E4E9CC}"/>
              </a:ext>
            </a:extLst>
          </p:cNvPr>
          <p:cNvGraphicFramePr>
            <a:graphicFrameLocks noGrp="1"/>
          </p:cNvGraphicFramePr>
          <p:nvPr>
            <p:extLst>
              <p:ext uri="{D42A27DB-BD31-4B8C-83A1-F6EECF244321}">
                <p14:modId xmlns:p14="http://schemas.microsoft.com/office/powerpoint/2010/main" val="1396358849"/>
              </p:ext>
            </p:extLst>
          </p:nvPr>
        </p:nvGraphicFramePr>
        <p:xfrm>
          <a:off x="0" y="0"/>
          <a:ext cx="9144000" cy="1554480"/>
        </p:xfrm>
        <a:graphic>
          <a:graphicData uri="http://schemas.openxmlformats.org/drawingml/2006/table">
            <a:tbl>
              <a:tblPr firstRow="1" bandRow="1">
                <a:tableStyleId>{5C22544A-7EE6-4342-B048-85BDC9FD1C3A}</a:tableStyleId>
              </a:tblPr>
              <a:tblGrid>
                <a:gridCol w="2214578">
                  <a:extLst>
                    <a:ext uri="{9D8B030D-6E8A-4147-A177-3AD203B41FA5}">
                      <a16:colId xmlns:a16="http://schemas.microsoft.com/office/drawing/2014/main" val="3482235514"/>
                    </a:ext>
                  </a:extLst>
                </a:gridCol>
                <a:gridCol w="6929422">
                  <a:extLst>
                    <a:ext uri="{9D8B030D-6E8A-4147-A177-3AD203B41FA5}">
                      <a16:colId xmlns:a16="http://schemas.microsoft.com/office/drawing/2014/main" val="82615600"/>
                    </a:ext>
                  </a:extLst>
                </a:gridCol>
              </a:tblGrid>
              <a:tr h="112474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kk-KZ" sz="2400" b="1" i="1" dirty="0">
                          <a:solidFill>
                            <a:schemeClr val="tx1"/>
                          </a:solidFill>
                          <a:latin typeface="Times New Roman" pitchFamily="18" charset="0"/>
                          <a:cs typeface="Times New Roman" pitchFamily="18" charset="0"/>
                          <a:hlinkClick r:id="rId2" action="ppaction://hlinksldjump">
                            <a:extLst>
                              <a:ext uri="{A12FA001-AC4F-418D-AE19-62706E023703}">
                                <ahyp:hlinkClr xmlns:ahyp="http://schemas.microsoft.com/office/drawing/2018/hyperlinkcolor" val="tx"/>
                              </a:ext>
                            </a:extLst>
                          </a:hlinkClick>
                        </a:rPr>
                        <a:t>Тақырып 1.</a:t>
                      </a:r>
                      <a:endParaRPr lang="LID4096" sz="2400" dirty="0">
                        <a:solidFill>
                          <a:schemeClr val="tx1"/>
                        </a:solidFill>
                        <a:latin typeface="Times New Roman" panose="02020603050405020304" pitchFamily="18" charset="0"/>
                        <a:cs typeface="Times New Roman" panose="02020603050405020304" pitchFamily="18" charset="0"/>
                      </a:endParaRPr>
                    </a:p>
                  </a:txBody>
                  <a:tcPr>
                    <a:solidFill>
                      <a:schemeClr val="accent6">
                        <a:lumMod val="40000"/>
                        <a:lumOff val="60000"/>
                      </a:scheme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kk-KZ" sz="2400" b="0" i="0" kern="1200" dirty="0">
                          <a:solidFill>
                            <a:schemeClr val="tx1"/>
                          </a:solidFill>
                          <a:latin typeface="Times New Roman" panose="02020603050405020304" pitchFamily="18" charset="0"/>
                          <a:ea typeface="+mn-ea"/>
                          <a:cs typeface="Times New Roman" panose="02020603050405020304" pitchFamily="18" charset="0"/>
                        </a:rPr>
                        <a:t>Механиканың заңдары. Статиканың негізгі ұғымдары. Статиканың аксиомалары. Байланыстар және оның реакциялары. Байланыстар аксиомасы. </a:t>
                      </a:r>
                      <a:endParaRPr lang="ru-RU" sz="2400" b="0" i="0" kern="1200" dirty="0">
                        <a:solidFill>
                          <a:schemeClr val="tx1"/>
                        </a:solidFill>
                        <a:latin typeface="Times New Roman" panose="02020603050405020304" pitchFamily="18" charset="0"/>
                        <a:ea typeface="+mn-ea"/>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LID4096" sz="2400" b="0" i="0" dirty="0">
                        <a:solidFill>
                          <a:schemeClr val="tx1"/>
                        </a:solidFill>
                        <a:latin typeface="Times New Roman" panose="02020603050405020304" pitchFamily="18" charset="0"/>
                        <a:cs typeface="Times New Roman" panose="02020603050405020304" pitchFamily="18" charset="0"/>
                      </a:endParaRPr>
                    </a:p>
                  </a:txBody>
                  <a:tcPr>
                    <a:solidFill>
                      <a:schemeClr val="accent5"/>
                    </a:solidFill>
                  </a:tcPr>
                </a:tc>
                <a:extLst>
                  <a:ext uri="{0D108BD9-81ED-4DB2-BD59-A6C34878D82A}">
                    <a16:rowId xmlns:a16="http://schemas.microsoft.com/office/drawing/2014/main" val="1127541504"/>
                  </a:ext>
                </a:extLst>
              </a:tr>
            </a:tbl>
          </a:graphicData>
        </a:graphic>
      </p:graphicFrame>
      <p:sp>
        <p:nvSpPr>
          <p:cNvPr id="11" name="TextBox 10">
            <a:extLst>
              <a:ext uri="{FF2B5EF4-FFF2-40B4-BE49-F238E27FC236}">
                <a16:creationId xmlns:a16="http://schemas.microsoft.com/office/drawing/2014/main" id="{8E082679-F488-428D-9017-2F754BA96E11}"/>
              </a:ext>
            </a:extLst>
          </p:cNvPr>
          <p:cNvSpPr txBox="1"/>
          <p:nvPr/>
        </p:nvSpPr>
        <p:spPr>
          <a:xfrm>
            <a:off x="1259632" y="2780928"/>
            <a:ext cx="7200800" cy="1938992"/>
          </a:xfrm>
          <a:prstGeom prst="rect">
            <a:avLst/>
          </a:prstGeom>
          <a:solidFill>
            <a:schemeClr val="bg1"/>
          </a:solidFill>
        </p:spPr>
        <p:txBody>
          <a:bodyPr wrap="square">
            <a:spAutoFit/>
          </a:bodyPr>
          <a:lstStyle/>
          <a:p>
            <a:pPr algn="ctr"/>
            <a:r>
              <a:rPr lang="kk-KZ" sz="2400" dirty="0">
                <a:latin typeface="Times New Roman" panose="02020603050405020304" pitchFamily="18" charset="0"/>
                <a:cs typeface="Times New Roman" panose="02020603050405020304" pitchFamily="18" charset="0"/>
              </a:rPr>
              <a:t>Жоспар:</a:t>
            </a:r>
            <a:endParaRPr lang="ru-RU" sz="2400" dirty="0">
              <a:latin typeface="Times New Roman" panose="02020603050405020304" pitchFamily="18" charset="0"/>
              <a:cs typeface="Times New Roman" panose="02020603050405020304" pitchFamily="18" charset="0"/>
            </a:endParaRPr>
          </a:p>
          <a:p>
            <a:r>
              <a:rPr lang="kk-KZ" sz="2400" dirty="0">
                <a:latin typeface="Times New Roman" panose="02020603050405020304" pitchFamily="18" charset="0"/>
                <a:cs typeface="Times New Roman" panose="02020603050405020304" pitchFamily="18" charset="0"/>
              </a:rPr>
              <a:t>1. Кіріспе</a:t>
            </a:r>
            <a:endParaRPr lang="ru-RU" sz="2400" dirty="0">
              <a:latin typeface="Times New Roman" panose="02020603050405020304" pitchFamily="18" charset="0"/>
              <a:cs typeface="Times New Roman" panose="02020603050405020304" pitchFamily="18" charset="0"/>
            </a:endParaRPr>
          </a:p>
          <a:p>
            <a:r>
              <a:rPr lang="kk-KZ" sz="2400" dirty="0">
                <a:latin typeface="Times New Roman" panose="02020603050405020304" pitchFamily="18" charset="0"/>
                <a:cs typeface="Times New Roman" panose="02020603050405020304" pitchFamily="18" charset="0"/>
              </a:rPr>
              <a:t>2. Статиканың негізгі ұғымдары мен аксиомалары. </a:t>
            </a:r>
            <a:endParaRPr lang="ru-RU" sz="2400" dirty="0">
              <a:latin typeface="Times New Roman" panose="02020603050405020304" pitchFamily="18" charset="0"/>
              <a:cs typeface="Times New Roman" panose="02020603050405020304" pitchFamily="18" charset="0"/>
            </a:endParaRPr>
          </a:p>
          <a:p>
            <a:r>
              <a:rPr lang="kk-KZ" sz="2400" dirty="0">
                <a:latin typeface="Times New Roman" panose="02020603050405020304" pitchFamily="18" charset="0"/>
                <a:cs typeface="Times New Roman" panose="02020603050405020304" pitchFamily="18" charset="0"/>
              </a:rPr>
              <a:t>3. Байланыстар және, оның реакциялары. </a:t>
            </a:r>
            <a:endParaRPr lang="ru-RU" sz="2400" dirty="0">
              <a:latin typeface="Times New Roman" panose="02020603050405020304" pitchFamily="18" charset="0"/>
              <a:cs typeface="Times New Roman" panose="02020603050405020304" pitchFamily="18" charset="0"/>
            </a:endParaRPr>
          </a:p>
          <a:p>
            <a:r>
              <a:rPr lang="kk-KZ" sz="2400" dirty="0">
                <a:latin typeface="Times New Roman" panose="02020603050405020304" pitchFamily="18" charset="0"/>
                <a:cs typeface="Times New Roman" panose="02020603050405020304" pitchFamily="18" charset="0"/>
              </a:rPr>
              <a:t>4. Байланыстар аксиомасы.</a:t>
            </a: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666271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5C2CE09F-7F72-4C6C-BEE0-DE39DFFB7A6F}"/>
                  </a:ext>
                </a:extLst>
              </p:cNvPr>
              <p:cNvSpPr txBox="1"/>
              <p:nvPr/>
            </p:nvSpPr>
            <p:spPr>
              <a:xfrm>
                <a:off x="755576" y="332656"/>
                <a:ext cx="7848872" cy="3180871"/>
              </a:xfrm>
              <a:prstGeom prst="rect">
                <a:avLst/>
              </a:prstGeom>
              <a:noFill/>
            </p:spPr>
            <p:txBody>
              <a:bodyPr wrap="square">
                <a:spAutoFit/>
              </a:bodyPr>
              <a:lstStyle/>
              <a:p>
                <a:pPr indent="288290" algn="just"/>
                <a:r>
                  <a:rPr lang="kk-KZ" sz="2000" i="1" dirty="0">
                    <a:solidFill>
                      <a:schemeClr val="accent2"/>
                    </a:solidFill>
                    <a:effectLst/>
                    <a:latin typeface="Constantia" panose="02030602050306030303" pitchFamily="18" charset="0"/>
                    <a:ea typeface="Times New Roman" panose="02020603050405020304" pitchFamily="18" charset="0"/>
                  </a:rPr>
                  <a:t>2. Тепе-теңдіктің аналитикалық шарттары.</a:t>
                </a:r>
                <a:r>
                  <a:rPr lang="kk-KZ" sz="2000" dirty="0">
                    <a:solidFill>
                      <a:schemeClr val="accent2"/>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Жүйенің бас векторының аналитикалық модулі мына өрнекпен анықталады:</a:t>
                </a:r>
                <a:endParaRPr lang="ru-RU" sz="1200" dirty="0">
                  <a:effectLst/>
                  <a:latin typeface="Constantia" panose="02030602050306030303" pitchFamily="18" charset="0"/>
                  <a:ea typeface="Times New Roman" panose="02020603050405020304" pitchFamily="18" charset="0"/>
                </a:endParaRPr>
              </a:p>
              <a:p>
                <a:pPr indent="288290" algn="just"/>
                <a:r>
                  <a:rPr lang="kk-KZ" sz="2000" i="1"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14:m>
                  <m:oMathPara xmlns:m="http://schemas.openxmlformats.org/officeDocument/2006/math">
                    <m:oMathParaPr>
                      <m:jc m:val="centerGroup"/>
                    </m:oMathParaPr>
                    <m:oMath xmlns:m="http://schemas.openxmlformats.org/officeDocument/2006/math">
                      <m:r>
                        <a:rPr lang="kk-KZ" sz="2000" i="1">
                          <a:solidFill>
                            <a:srgbClr val="000000"/>
                          </a:solidFill>
                          <a:effectLst/>
                          <a:latin typeface="Cambria Math" panose="02040503050406030204" pitchFamily="18" charset="0"/>
                          <a:ea typeface="Times New Roman" panose="02020603050405020304" pitchFamily="18" charset="0"/>
                        </a:rPr>
                        <m:t>𝑅</m:t>
                      </m:r>
                      <m:r>
                        <a:rPr lang="kk-KZ" sz="2000" i="1">
                          <a:solidFill>
                            <a:srgbClr val="000000"/>
                          </a:solidFill>
                          <a:effectLst/>
                          <a:latin typeface="Cambria Math" panose="02040503050406030204" pitchFamily="18" charset="0"/>
                          <a:ea typeface="Times New Roman" panose="02020603050405020304" pitchFamily="18" charset="0"/>
                        </a:rPr>
                        <m:t>=</m:t>
                      </m:r>
                      <m:rad>
                        <m:radPr>
                          <m:degHide m:val="on"/>
                          <m:ctrlPr>
                            <a:rPr lang="ru-RU" sz="2000" i="1">
                              <a:effectLst/>
                              <a:latin typeface="Cambria Math" panose="02040503050406030204" pitchFamily="18" charset="0"/>
                              <a:ea typeface="Times New Roman" panose="02020603050405020304" pitchFamily="18" charset="0"/>
                            </a:rPr>
                          </m:ctrlPr>
                        </m:radPr>
                        <m:deg/>
                        <m:e>
                          <m:sSubSup>
                            <m:sSubSupPr>
                              <m:ctrlPr>
                                <a:rPr lang="ru-RU" sz="2000" i="1">
                                  <a:effectLst/>
                                  <a:latin typeface="Cambria Math" panose="02040503050406030204" pitchFamily="18" charset="0"/>
                                  <a:ea typeface="Times New Roman" panose="02020603050405020304" pitchFamily="18" charset="0"/>
                                </a:rPr>
                              </m:ctrlPr>
                            </m:sSubSupPr>
                            <m:e>
                              <m:r>
                                <a:rPr lang="kk-KZ" sz="2000" i="1">
                                  <a:solidFill>
                                    <a:srgbClr val="000000"/>
                                  </a:solidFill>
                                  <a:effectLst/>
                                  <a:latin typeface="Cambria Math" panose="02040503050406030204" pitchFamily="18" charset="0"/>
                                  <a:ea typeface="Times New Roman" panose="02020603050405020304" pitchFamily="18" charset="0"/>
                                </a:rPr>
                                <m:t>𝑅</m:t>
                              </m:r>
                            </m:e>
                            <m:sub>
                              <m:r>
                                <a:rPr lang="kk-KZ" sz="2000" i="1">
                                  <a:solidFill>
                                    <a:srgbClr val="000000"/>
                                  </a:solidFill>
                                  <a:effectLst/>
                                  <a:latin typeface="Cambria Math" panose="02040503050406030204" pitchFamily="18" charset="0"/>
                                  <a:ea typeface="Times New Roman" panose="02020603050405020304" pitchFamily="18" charset="0"/>
                                </a:rPr>
                                <m:t>𝑥</m:t>
                              </m:r>
                            </m:sub>
                            <m:sup>
                              <m:r>
                                <a:rPr lang="kk-KZ" sz="2000" i="1">
                                  <a:solidFill>
                                    <a:srgbClr val="000000"/>
                                  </a:solidFill>
                                  <a:effectLst/>
                                  <a:latin typeface="Cambria Math" panose="02040503050406030204" pitchFamily="18" charset="0"/>
                                  <a:ea typeface="Times New Roman" panose="02020603050405020304" pitchFamily="18" charset="0"/>
                                </a:rPr>
                                <m:t>2</m:t>
                              </m:r>
                            </m:sup>
                          </m:sSubSup>
                          <m:r>
                            <a:rPr lang="kk-KZ" sz="2000" i="1">
                              <a:solidFill>
                                <a:srgbClr val="000000"/>
                              </a:solidFill>
                              <a:effectLst/>
                              <a:latin typeface="Cambria Math" panose="02040503050406030204" pitchFamily="18" charset="0"/>
                              <a:ea typeface="Times New Roman" panose="02020603050405020304" pitchFamily="18" charset="0"/>
                            </a:rPr>
                            <m:t>+</m:t>
                          </m:r>
                          <m:sSubSup>
                            <m:sSubSupPr>
                              <m:ctrlPr>
                                <a:rPr lang="ru-RU" sz="2000" i="1">
                                  <a:effectLst/>
                                  <a:latin typeface="Cambria Math" panose="02040503050406030204" pitchFamily="18" charset="0"/>
                                  <a:ea typeface="Times New Roman" panose="02020603050405020304" pitchFamily="18" charset="0"/>
                                </a:rPr>
                              </m:ctrlPr>
                            </m:sSubSupPr>
                            <m:e>
                              <m:r>
                                <a:rPr lang="kk-KZ" sz="2000" i="1">
                                  <a:solidFill>
                                    <a:srgbClr val="000000"/>
                                  </a:solidFill>
                                  <a:effectLst/>
                                  <a:latin typeface="Cambria Math" panose="02040503050406030204" pitchFamily="18" charset="0"/>
                                  <a:ea typeface="Times New Roman" panose="02020603050405020304" pitchFamily="18" charset="0"/>
                                </a:rPr>
                                <m:t>𝑅</m:t>
                              </m:r>
                            </m:e>
                            <m:sub>
                              <m:r>
                                <a:rPr lang="kk-KZ" sz="2000" i="1">
                                  <a:solidFill>
                                    <a:srgbClr val="000000"/>
                                  </a:solidFill>
                                  <a:effectLst/>
                                  <a:latin typeface="Cambria Math" panose="02040503050406030204" pitchFamily="18" charset="0"/>
                                  <a:ea typeface="Times New Roman" panose="02020603050405020304" pitchFamily="18" charset="0"/>
                                </a:rPr>
                                <m:t>𝑦</m:t>
                              </m:r>
                            </m:sub>
                            <m:sup>
                              <m:r>
                                <a:rPr lang="kk-KZ" sz="2000" i="1">
                                  <a:solidFill>
                                    <a:srgbClr val="000000"/>
                                  </a:solidFill>
                                  <a:effectLst/>
                                  <a:latin typeface="Cambria Math" panose="02040503050406030204" pitchFamily="18" charset="0"/>
                                  <a:ea typeface="Times New Roman" panose="02020603050405020304" pitchFamily="18" charset="0"/>
                                </a:rPr>
                                <m:t>2</m:t>
                              </m:r>
                            </m:sup>
                          </m:sSubSup>
                          <m:r>
                            <a:rPr lang="kk-KZ" sz="2000" i="1">
                              <a:solidFill>
                                <a:srgbClr val="000000"/>
                              </a:solidFill>
                              <a:effectLst/>
                              <a:latin typeface="Cambria Math" panose="02040503050406030204" pitchFamily="18" charset="0"/>
                              <a:ea typeface="Times New Roman" panose="02020603050405020304" pitchFamily="18" charset="0"/>
                            </a:rPr>
                            <m:t>+</m:t>
                          </m:r>
                          <m:sSubSup>
                            <m:sSubSupPr>
                              <m:ctrlPr>
                                <a:rPr lang="ru-RU" sz="2000" i="1">
                                  <a:effectLst/>
                                  <a:latin typeface="Cambria Math" panose="02040503050406030204" pitchFamily="18" charset="0"/>
                                  <a:ea typeface="Times New Roman" panose="02020603050405020304" pitchFamily="18" charset="0"/>
                                </a:rPr>
                              </m:ctrlPr>
                            </m:sSubSupPr>
                            <m:e>
                              <m:r>
                                <a:rPr lang="kk-KZ" sz="2000" i="1">
                                  <a:solidFill>
                                    <a:srgbClr val="000000"/>
                                  </a:solidFill>
                                  <a:effectLst/>
                                  <a:latin typeface="Cambria Math" panose="02040503050406030204" pitchFamily="18" charset="0"/>
                                  <a:ea typeface="Times New Roman" panose="02020603050405020304" pitchFamily="18" charset="0"/>
                                </a:rPr>
                                <m:t>𝑅</m:t>
                              </m:r>
                            </m:e>
                            <m:sub>
                              <m:r>
                                <a:rPr lang="kk-KZ" sz="2000" i="1">
                                  <a:solidFill>
                                    <a:srgbClr val="000000"/>
                                  </a:solidFill>
                                  <a:effectLst/>
                                  <a:latin typeface="Cambria Math" panose="02040503050406030204" pitchFamily="18" charset="0"/>
                                  <a:ea typeface="Times New Roman" panose="02020603050405020304" pitchFamily="18" charset="0"/>
                                </a:rPr>
                                <m:t>𝑧</m:t>
                              </m:r>
                            </m:sub>
                            <m:sup>
                              <m:r>
                                <a:rPr lang="kk-KZ" sz="2000" i="1">
                                  <a:solidFill>
                                    <a:srgbClr val="000000"/>
                                  </a:solidFill>
                                  <a:effectLst/>
                                  <a:latin typeface="Cambria Math" panose="02040503050406030204" pitchFamily="18" charset="0"/>
                                  <a:ea typeface="Times New Roman" panose="02020603050405020304" pitchFamily="18" charset="0"/>
                                </a:rPr>
                                <m:t>2</m:t>
                              </m:r>
                            </m:sup>
                          </m:sSubSup>
                          <m:r>
                            <a:rPr lang="kk-KZ" sz="2000" i="1">
                              <a:solidFill>
                                <a:srgbClr val="000000"/>
                              </a:solidFill>
                              <a:effectLst/>
                              <a:latin typeface="Cambria Math" panose="02040503050406030204" pitchFamily="18" charset="0"/>
                              <a:ea typeface="Times New Roman" panose="02020603050405020304" pitchFamily="18" charset="0"/>
                            </a:rPr>
                            <m:t>.</m:t>
                          </m:r>
                        </m:e>
                      </m:rad>
                    </m:oMath>
                  </m:oMathPara>
                </a14:m>
                <a:endParaRPr lang="ru-RU" sz="1200" dirty="0">
                  <a:effectLst/>
                  <a:latin typeface="Constantia" panose="02030602050306030303" pitchFamily="18" charset="0"/>
                  <a:ea typeface="Times New Roman" panose="02020603050405020304" pitchFamily="18" charset="0"/>
                </a:endParaRPr>
              </a:p>
              <a:p>
                <a:pPr indent="288290" algn="just"/>
                <a:r>
                  <a:rPr lang="kk-KZ" sz="2000" i="1"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kk-KZ" sz="2000" i="1" dirty="0">
                    <a:solidFill>
                      <a:srgbClr val="000000"/>
                    </a:solidFill>
                    <a:effectLst/>
                    <a:latin typeface="Constantia" panose="02030602050306030303" pitchFamily="18" charset="0"/>
                    <a:ea typeface="Times New Roman" panose="02020603050405020304" pitchFamily="18" charset="0"/>
                  </a:rPr>
                  <a:t>R</a:t>
                </a:r>
                <a:r>
                  <a:rPr lang="kk-KZ" sz="2000" dirty="0">
                    <a:solidFill>
                      <a:srgbClr val="000000"/>
                    </a:solidFill>
                    <a:effectLst/>
                    <a:latin typeface="Constantia" panose="02030602050306030303" pitchFamily="18" charset="0"/>
                    <a:ea typeface="Times New Roman" panose="02020603050405020304" pitchFamily="18" charset="0"/>
                  </a:rPr>
                  <a:t> нөлге тең болу үшін бір мезгілде </a:t>
                </a:r>
                <a:r>
                  <a:rPr lang="kk-KZ" sz="2000" i="1" dirty="0">
                    <a:solidFill>
                      <a:srgbClr val="000000"/>
                    </a:solidFill>
                    <a:effectLst/>
                    <a:latin typeface="Constantia" panose="02030602050306030303" pitchFamily="18" charset="0"/>
                    <a:ea typeface="Times New Roman" panose="02020603050405020304" pitchFamily="18" charset="0"/>
                  </a:rPr>
                  <a:t>Rx = 0, Ry = 0, Rz = 0</a:t>
                </a:r>
                <a:r>
                  <a:rPr lang="kk-KZ" sz="2000" dirty="0">
                    <a:solidFill>
                      <a:srgbClr val="000000"/>
                    </a:solidFill>
                    <a:effectLst/>
                    <a:latin typeface="Constantia" panose="02030602050306030303" pitchFamily="18" charset="0"/>
                    <a:ea typeface="Times New Roman" panose="02020603050405020304" pitchFamily="18" charset="0"/>
                  </a:rPr>
                  <a:t> болу керек, яғни осы күштердің координат өстеріне проекцияларының қосындысы нөлге тең. Сондықтан, кеңістіктегі жинақталатын күштер жүйесінің тепе-теңдік шарттары былай жазылады:</a:t>
                </a:r>
                <a:endParaRPr lang="ru-RU" sz="1200" dirty="0">
                  <a:effectLst/>
                  <a:latin typeface="Constantia" panose="02030602050306030303" pitchFamily="18" charset="0"/>
                  <a:ea typeface="Times New Roman" panose="02020603050405020304" pitchFamily="18" charset="0"/>
                </a:endParaRPr>
              </a:p>
            </p:txBody>
          </p:sp>
        </mc:Choice>
        <mc:Fallback xmlns="">
          <p:sp>
            <p:nvSpPr>
              <p:cNvPr id="5" name="TextBox 4">
                <a:extLst>
                  <a:ext uri="{FF2B5EF4-FFF2-40B4-BE49-F238E27FC236}">
                    <a16:creationId xmlns:a16="http://schemas.microsoft.com/office/drawing/2014/main" id="{5C2CE09F-7F72-4C6C-BEE0-DE39DFFB7A6F}"/>
                  </a:ext>
                </a:extLst>
              </p:cNvPr>
              <p:cNvSpPr txBox="1">
                <a:spLocks noRot="1" noChangeAspect="1" noMove="1" noResize="1" noEditPoints="1" noAdjustHandles="1" noChangeArrowheads="1" noChangeShapeType="1" noTextEdit="1"/>
              </p:cNvSpPr>
              <p:nvPr/>
            </p:nvSpPr>
            <p:spPr>
              <a:xfrm>
                <a:off x="755576" y="332656"/>
                <a:ext cx="7848872" cy="3180871"/>
              </a:xfrm>
              <a:prstGeom prst="rect">
                <a:avLst/>
              </a:prstGeom>
              <a:blipFill>
                <a:blip r:embed="rId2"/>
                <a:stretch>
                  <a:fillRect l="-855" t="-1536" r="-777" b="-2687"/>
                </a:stretch>
              </a:blipFill>
            </p:spPr>
            <p:txBody>
              <a:bodyPr/>
              <a:lstStyle/>
              <a:p>
                <a:r>
                  <a:rPr lang="ru-RU">
                    <a:noFill/>
                  </a:rPr>
                  <a:t> </a:t>
                </a:r>
              </a:p>
            </p:txBody>
          </p:sp>
        </mc:Fallback>
      </mc:AlternateContent>
      <p:pic>
        <p:nvPicPr>
          <p:cNvPr id="6" name="Рисунок 5">
            <a:extLst>
              <a:ext uri="{FF2B5EF4-FFF2-40B4-BE49-F238E27FC236}">
                <a16:creationId xmlns:a16="http://schemas.microsoft.com/office/drawing/2014/main" id="{EF58811C-9A06-45E2-9D1D-99C4EF2781B3}"/>
              </a:ext>
            </a:extLst>
          </p:cNvPr>
          <p:cNvPicPr/>
          <p:nvPr/>
        </p:nvPicPr>
        <p:blipFill>
          <a:blip r:embed="rId3"/>
          <a:stretch>
            <a:fillRect/>
          </a:stretch>
        </p:blipFill>
        <p:spPr>
          <a:xfrm>
            <a:off x="3159961" y="3513527"/>
            <a:ext cx="3040102" cy="720080"/>
          </a:xfrm>
          <a:prstGeom prst="rect">
            <a:avLst/>
          </a:prstGeom>
        </p:spPr>
      </p:pic>
      <p:sp>
        <p:nvSpPr>
          <p:cNvPr id="9" name="TextBox 8">
            <a:extLst>
              <a:ext uri="{FF2B5EF4-FFF2-40B4-BE49-F238E27FC236}">
                <a16:creationId xmlns:a16="http://schemas.microsoft.com/office/drawing/2014/main" id="{100D45C0-CF6E-4CF7-9C77-1D271E26668A}"/>
              </a:ext>
            </a:extLst>
          </p:cNvPr>
          <p:cNvSpPr txBox="1"/>
          <p:nvPr/>
        </p:nvSpPr>
        <p:spPr>
          <a:xfrm>
            <a:off x="836712" y="4293096"/>
            <a:ext cx="7767736" cy="1323439"/>
          </a:xfrm>
          <a:prstGeom prst="rect">
            <a:avLst/>
          </a:prstGeom>
          <a:noFill/>
        </p:spPr>
        <p:txBody>
          <a:bodyPr wrap="square">
            <a:spAutoFit/>
          </a:bodyPr>
          <a:lstStyle/>
          <a:p>
            <a:pPr indent="288290" algn="just"/>
            <a:r>
              <a:rPr lang="kk-KZ" sz="2000" dirty="0">
                <a:solidFill>
                  <a:srgbClr val="000000"/>
                </a:solidFill>
                <a:latin typeface="Constantia" panose="02030602050306030303" pitchFamily="18" charset="0"/>
              </a:rPr>
              <a:t>Егер қатты денеге әсер ететін барлық жинақталатын күштер бір жазықтықта жатса, олар жазықтықтағы жинақталатын күштер жүйесін құрады. Бұл жағдайда тепе-теңдіктің екі шартын аламыз:</a:t>
            </a:r>
            <a:endParaRPr lang="ru-RU" sz="2000" dirty="0">
              <a:solidFill>
                <a:srgbClr val="000000"/>
              </a:solidFill>
              <a:latin typeface="Constantia" panose="02030602050306030303" pitchFamily="18" charset="0"/>
            </a:endParaRPr>
          </a:p>
        </p:txBody>
      </p:sp>
      <p:pic>
        <p:nvPicPr>
          <p:cNvPr id="10" name="Рисунок 9">
            <a:extLst>
              <a:ext uri="{FF2B5EF4-FFF2-40B4-BE49-F238E27FC236}">
                <a16:creationId xmlns:a16="http://schemas.microsoft.com/office/drawing/2014/main" id="{B9B59800-97BC-44DF-81AC-F2E63BB282B1}"/>
              </a:ext>
            </a:extLst>
          </p:cNvPr>
          <p:cNvPicPr/>
          <p:nvPr/>
        </p:nvPicPr>
        <p:blipFill>
          <a:blip r:embed="rId4"/>
          <a:stretch>
            <a:fillRect/>
          </a:stretch>
        </p:blipFill>
        <p:spPr>
          <a:xfrm>
            <a:off x="3635896" y="5630258"/>
            <a:ext cx="2376264" cy="726735"/>
          </a:xfrm>
          <a:prstGeom prst="rect">
            <a:avLst/>
          </a:prstGeom>
        </p:spPr>
      </p:pic>
    </p:spTree>
    <p:extLst>
      <p:ext uri="{BB962C8B-B14F-4D97-AF65-F5344CB8AC3E}">
        <p14:creationId xmlns:p14="http://schemas.microsoft.com/office/powerpoint/2010/main" val="357512338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920073AC-12B6-498D-8D4C-267A1E40182E}"/>
                  </a:ext>
                </a:extLst>
              </p:cNvPr>
              <p:cNvSpPr txBox="1"/>
              <p:nvPr/>
            </p:nvSpPr>
            <p:spPr>
              <a:xfrm>
                <a:off x="539552" y="404664"/>
                <a:ext cx="8352928" cy="5893986"/>
              </a:xfrm>
              <a:prstGeom prst="rect">
                <a:avLst/>
              </a:prstGeom>
              <a:noFill/>
            </p:spPr>
            <p:txBody>
              <a:bodyPr wrap="square">
                <a:spAutoFit/>
              </a:bodyPr>
              <a:lstStyle/>
              <a:p>
                <a:pPr indent="288290" algn="just"/>
                <a:r>
                  <a:rPr lang="kk-KZ" sz="2000" i="1" dirty="0">
                    <a:solidFill>
                      <a:schemeClr val="accent2"/>
                    </a:solidFill>
                    <a:effectLst/>
                    <a:latin typeface="Constantia" panose="02030602050306030303" pitchFamily="18" charset="0"/>
                    <a:ea typeface="Times New Roman" panose="02020603050405020304" pitchFamily="18" charset="0"/>
                  </a:rPr>
                  <a:t>Үш күш туралы теорема</a:t>
                </a:r>
                <a:endParaRPr lang="ru-RU" sz="1200" dirty="0">
                  <a:solidFill>
                    <a:schemeClr val="accent2"/>
                  </a:solidFill>
                  <a:effectLst/>
                  <a:latin typeface="Constantia" panose="02030602050306030303" pitchFamily="18" charset="0"/>
                  <a:ea typeface="Times New Roman" panose="02020603050405020304" pitchFamily="18" charset="0"/>
                </a:endParaRPr>
              </a:p>
              <a:p>
                <a:pPr indent="288290" algn="just"/>
                <a:r>
                  <a:rPr lang="kk-KZ" sz="2000" dirty="0">
                    <a:solidFill>
                      <a:schemeClr val="accent2"/>
                    </a:solidFill>
                    <a:effectLst/>
                    <a:latin typeface="Constantia" panose="02030602050306030303" pitchFamily="18" charset="0"/>
                    <a:ea typeface="Times New Roman" panose="02020603050405020304" pitchFamily="18" charset="0"/>
                  </a:rPr>
                  <a:t>Теорема. </a:t>
                </a:r>
                <a:r>
                  <a:rPr lang="kk-KZ" sz="2000" dirty="0">
                    <a:solidFill>
                      <a:srgbClr val="000000"/>
                    </a:solidFill>
                    <a:effectLst/>
                    <a:latin typeface="Constantia" panose="02030602050306030303" pitchFamily="18" charset="0"/>
                    <a:ea typeface="Times New Roman" panose="02020603050405020304" pitchFamily="18" charset="0"/>
                  </a:rPr>
                  <a:t>Егер бір жазықтықта жататын параллель емес үш күш әсер ететін қатты дене тепе-теңдікте болса, онда күштердің әсер ету сызықтары бір нүктеде қиылысады. Теореманы дәлелдеу үшін, алдымен денеге әсер ететін күштердің екеуін, мысалы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i="1" baseline="-25000" dirty="0">
                    <a:solidFill>
                      <a:srgbClr val="000000"/>
                    </a:solidFill>
                    <a:effectLst/>
                    <a:latin typeface="Constantia" panose="02030602050306030303" pitchFamily="18" charset="0"/>
                    <a:ea typeface="Times New Roman" panose="02020603050405020304" pitchFamily="18" charset="0"/>
                  </a:rPr>
                  <a:t>1</a:t>
                </a:r>
                <a:r>
                  <a:rPr lang="kk-KZ" sz="2000" dirty="0">
                    <a:solidFill>
                      <a:srgbClr val="000000"/>
                    </a:solidFill>
                    <a:effectLst/>
                    <a:latin typeface="Constantia" panose="02030602050306030303" pitchFamily="18" charset="0"/>
                    <a:ea typeface="Times New Roman" panose="02020603050405020304" pitchFamily="18" charset="0"/>
                  </a:rPr>
                  <a:t> мен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i="1" baseline="-25000" dirty="0">
                    <a:solidFill>
                      <a:srgbClr val="000000"/>
                    </a:solidFill>
                    <a:effectLst/>
                    <a:latin typeface="Constantia" panose="02030602050306030303" pitchFamily="18" charset="0"/>
                    <a:ea typeface="Times New Roman" panose="02020603050405020304" pitchFamily="18" charset="0"/>
                  </a:rPr>
                  <a:t>2</a:t>
                </a:r>
                <a:r>
                  <a:rPr lang="kk-KZ" sz="2000" dirty="0">
                    <a:solidFill>
                      <a:srgbClr val="000000"/>
                    </a:solidFill>
                    <a:effectLst/>
                    <a:latin typeface="Constantia" panose="02030602050306030303" pitchFamily="18" charset="0"/>
                    <a:ea typeface="Times New Roman" panose="02020603050405020304" pitchFamily="18" charset="0"/>
                  </a:rPr>
                  <a:t> -ні қарастырамыз. Теореманың шарты бойынша бұл күштер бір жазықтықта жатып, өзара параллель емес. Сондықтан олардың әсер ету сызықтары бір </a:t>
                </a:r>
                <a:r>
                  <a:rPr lang="kk-KZ" sz="2000" i="1" dirty="0">
                    <a:solidFill>
                      <a:srgbClr val="000000"/>
                    </a:solidFill>
                    <a:effectLst/>
                    <a:latin typeface="Constantia" panose="02030602050306030303" pitchFamily="18" charset="0"/>
                    <a:ea typeface="Times New Roman" panose="02020603050405020304" pitchFamily="18" charset="0"/>
                  </a:rPr>
                  <a:t>А</a:t>
                </a:r>
                <a:r>
                  <a:rPr lang="kk-KZ" sz="2000" dirty="0">
                    <a:solidFill>
                      <a:srgbClr val="000000"/>
                    </a:solidFill>
                    <a:effectLst/>
                    <a:latin typeface="Constantia" panose="02030602050306030303" pitchFamily="18" charset="0"/>
                    <a:ea typeface="Times New Roman" panose="02020603050405020304" pitchFamily="18" charset="0"/>
                  </a:rPr>
                  <a:t> нүктеде қиылысады (2.7-сурет).</a:t>
                </a:r>
                <a:r>
                  <a:rPr lang="kk-KZ" sz="2000" i="1"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i="1" baseline="-25000" dirty="0">
                    <a:solidFill>
                      <a:srgbClr val="000000"/>
                    </a:solidFill>
                    <a:effectLst/>
                    <a:latin typeface="Constantia" panose="02030602050306030303" pitchFamily="18" charset="0"/>
                    <a:ea typeface="Times New Roman" panose="02020603050405020304" pitchFamily="18" charset="0"/>
                  </a:rPr>
                  <a:t>1</a:t>
                </a:r>
                <a:r>
                  <a:rPr lang="kk-KZ" sz="2000" dirty="0">
                    <a:solidFill>
                      <a:srgbClr val="000000"/>
                    </a:solidFill>
                    <a:effectLst/>
                    <a:latin typeface="Constantia" panose="02030602050306030303" pitchFamily="18" charset="0"/>
                    <a:ea typeface="Times New Roman" panose="02020603050405020304" pitchFamily="18" charset="0"/>
                  </a:rPr>
                  <a:t> мен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i="1" baseline="-25000" dirty="0">
                    <a:solidFill>
                      <a:srgbClr val="000000"/>
                    </a:solidFill>
                    <a:effectLst/>
                    <a:latin typeface="Constantia" panose="02030602050306030303" pitchFamily="18" charset="0"/>
                    <a:ea typeface="Times New Roman" panose="02020603050405020304" pitchFamily="18" charset="0"/>
                  </a:rPr>
                  <a:t>2</a:t>
                </a:r>
                <a:r>
                  <a:rPr lang="kk-KZ" sz="2000" dirty="0">
                    <a:solidFill>
                      <a:srgbClr val="000000"/>
                    </a:solidFill>
                    <a:effectLst/>
                    <a:latin typeface="Constantia" panose="02030602050306030303" pitchFamily="18" charset="0"/>
                    <a:ea typeface="Times New Roman" panose="02020603050405020304" pitchFamily="18" charset="0"/>
                  </a:rPr>
                  <a:t> күштерін осы нүктеге көшіріп, оларды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𝑅</m:t>
                        </m:r>
                      </m:e>
                    </m:acc>
                  </m:oMath>
                </a14:m>
                <a:r>
                  <a:rPr lang="kk-KZ" sz="2000" dirty="0">
                    <a:solidFill>
                      <a:srgbClr val="000000"/>
                    </a:solidFill>
                    <a:effectLst/>
                    <a:latin typeface="Constantia" panose="02030602050306030303" pitchFamily="18" charset="0"/>
                    <a:ea typeface="Times New Roman" panose="02020603050405020304" pitchFamily="18" charset="0"/>
                  </a:rPr>
                  <a:t> тең әсерлі күшпен алмастырамыз. Енді денеге екі күш әсер ететін болады: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𝑅</m:t>
                        </m:r>
                      </m:e>
                    </m:acc>
                  </m:oMath>
                </a14:m>
                <a:r>
                  <a:rPr lang="kk-KZ" sz="2000" dirty="0">
                    <a:solidFill>
                      <a:srgbClr val="000000"/>
                    </a:solidFill>
                    <a:effectLst/>
                    <a:latin typeface="Constantia" panose="02030602050306030303" pitchFamily="18" charset="0"/>
                    <a:ea typeface="Times New Roman" panose="02020603050405020304" pitchFamily="18" charset="0"/>
                  </a:rPr>
                  <a:t> және дененің </a:t>
                </a:r>
                <a:r>
                  <a:rPr lang="kk-KZ" sz="2000" i="1" dirty="0">
                    <a:solidFill>
                      <a:srgbClr val="000000"/>
                    </a:solidFill>
                    <a:effectLst/>
                    <a:latin typeface="Constantia" panose="02030602050306030303" pitchFamily="18" charset="0"/>
                    <a:ea typeface="Times New Roman" panose="02020603050405020304" pitchFamily="18" charset="0"/>
                  </a:rPr>
                  <a:t>В</a:t>
                </a:r>
                <a:r>
                  <a:rPr lang="kk-KZ" sz="2000" dirty="0">
                    <a:solidFill>
                      <a:srgbClr val="000000"/>
                    </a:solidFill>
                    <a:effectLst/>
                    <a:latin typeface="Constantia" panose="02030602050306030303" pitchFamily="18" charset="0"/>
                    <a:ea typeface="Times New Roman" panose="02020603050405020304" pitchFamily="18" charset="0"/>
                  </a:rPr>
                  <a:t> нүктесіне түскен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i="1" baseline="-25000" dirty="0">
                    <a:solidFill>
                      <a:srgbClr val="000000"/>
                    </a:solidFill>
                    <a:effectLst/>
                    <a:latin typeface="Constantia" panose="02030602050306030303" pitchFamily="18" charset="0"/>
                    <a:ea typeface="Times New Roman" panose="02020603050405020304" pitchFamily="18" charset="0"/>
                  </a:rPr>
                  <a:t>3</a:t>
                </a:r>
                <a:r>
                  <a:rPr lang="kk-KZ" sz="2000" dirty="0">
                    <a:solidFill>
                      <a:srgbClr val="000000"/>
                    </a:solidFill>
                    <a:effectLst/>
                    <a:latin typeface="Constantia" panose="02030602050306030303" pitchFamily="18" charset="0"/>
                    <a:ea typeface="Times New Roman" panose="02020603050405020304" pitchFamily="18" charset="0"/>
                  </a:rPr>
                  <a:t>  күші. Егер осыдан кейін дене тепе-теңдікте болса, онда 1-аксиома бойынша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𝑅</m:t>
                        </m:r>
                      </m:e>
                    </m:acc>
                  </m:oMath>
                </a14:m>
                <a:r>
                  <a:rPr lang="kk-KZ" sz="2000" dirty="0">
                    <a:solidFill>
                      <a:srgbClr val="000000"/>
                    </a:solidFill>
                    <a:effectLst/>
                    <a:latin typeface="Constantia" panose="02030602050306030303" pitchFamily="18" charset="0"/>
                    <a:ea typeface="Times New Roman" panose="02020603050405020304" pitchFamily="18" charset="0"/>
                  </a:rPr>
                  <a:t>  және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i="1" baseline="-25000" dirty="0">
                    <a:solidFill>
                      <a:srgbClr val="000000"/>
                    </a:solidFill>
                    <a:effectLst/>
                    <a:latin typeface="Constantia" panose="02030602050306030303" pitchFamily="18" charset="0"/>
                    <a:ea typeface="Times New Roman" panose="02020603050405020304" pitchFamily="18" charset="0"/>
                  </a:rPr>
                  <a:t>3</a:t>
                </a:r>
                <a:r>
                  <a:rPr lang="kk-KZ" sz="2000" dirty="0">
                    <a:solidFill>
                      <a:srgbClr val="000000"/>
                    </a:solidFill>
                    <a:effectLst/>
                    <a:latin typeface="Constantia" panose="02030602050306030303" pitchFamily="18" charset="0"/>
                    <a:ea typeface="Times New Roman" panose="02020603050405020304" pitchFamily="18" charset="0"/>
                  </a:rPr>
                  <a:t> күштері бір түзудің бойымен бағытталуы керек. Демек,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i="1" baseline="-25000" dirty="0">
                    <a:solidFill>
                      <a:srgbClr val="000000"/>
                    </a:solidFill>
                    <a:effectLst/>
                    <a:latin typeface="Constantia" panose="02030602050306030303" pitchFamily="18" charset="0"/>
                    <a:ea typeface="Times New Roman" panose="02020603050405020304" pitchFamily="18" charset="0"/>
                  </a:rPr>
                  <a:t>3</a:t>
                </a:r>
                <a:r>
                  <a:rPr lang="kk-KZ" sz="2000" dirty="0">
                    <a:solidFill>
                      <a:srgbClr val="000000"/>
                    </a:solidFill>
                    <a:effectLst/>
                    <a:latin typeface="Constantia" panose="02030602050306030303" pitchFamily="18" charset="0"/>
                    <a:ea typeface="Times New Roman" panose="02020603050405020304" pitchFamily="18" charset="0"/>
                  </a:rPr>
                  <a:t> күшінің әсер ету сызығы да </a:t>
                </a:r>
                <a:r>
                  <a:rPr lang="kk-KZ" sz="2000" i="1" dirty="0">
                    <a:solidFill>
                      <a:srgbClr val="000000"/>
                    </a:solidFill>
                    <a:effectLst/>
                    <a:latin typeface="Constantia" panose="02030602050306030303" pitchFamily="18" charset="0"/>
                    <a:ea typeface="Times New Roman" panose="02020603050405020304" pitchFamily="18" charset="0"/>
                  </a:rPr>
                  <a:t>А</a:t>
                </a:r>
                <a:r>
                  <a:rPr lang="kk-KZ" sz="2000" dirty="0">
                    <a:solidFill>
                      <a:srgbClr val="000000"/>
                    </a:solidFill>
                    <a:effectLst/>
                    <a:latin typeface="Constantia" panose="02030602050306030303" pitchFamily="18" charset="0"/>
                    <a:ea typeface="Times New Roman" panose="02020603050405020304" pitchFamily="18" charset="0"/>
                  </a:rPr>
                  <a:t> нүктесінен өтеді. Сонымен, теорема дәлелденді.</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Үш күштің әсер ету сызығы бір нүктеде қиылысса да, олар әсер ететін дене тепе-теңдікте болмауы мүмкін. Яғни, кері теорема орындалмайды. Демек бұл теорема үш күш әсер ететін дененің тепе-теңдігінің тек қажетті шартын ғана береді.</a:t>
                </a:r>
                <a:endParaRPr lang="ru-RU" sz="1200" dirty="0">
                  <a:effectLst/>
                  <a:latin typeface="Constantia" panose="02030602050306030303" pitchFamily="18" charset="0"/>
                  <a:ea typeface="Times New Roman" panose="02020603050405020304" pitchFamily="18" charset="0"/>
                </a:endParaRPr>
              </a:p>
            </p:txBody>
          </p:sp>
        </mc:Choice>
        <mc:Fallback xmlns="">
          <p:sp>
            <p:nvSpPr>
              <p:cNvPr id="3" name="TextBox 2">
                <a:extLst>
                  <a:ext uri="{FF2B5EF4-FFF2-40B4-BE49-F238E27FC236}">
                    <a16:creationId xmlns:a16="http://schemas.microsoft.com/office/drawing/2014/main" id="{920073AC-12B6-498D-8D4C-267A1E40182E}"/>
                  </a:ext>
                </a:extLst>
              </p:cNvPr>
              <p:cNvSpPr txBox="1">
                <a:spLocks noRot="1" noChangeAspect="1" noMove="1" noResize="1" noEditPoints="1" noAdjustHandles="1" noChangeArrowheads="1" noChangeShapeType="1" noTextEdit="1"/>
              </p:cNvSpPr>
              <p:nvPr/>
            </p:nvSpPr>
            <p:spPr>
              <a:xfrm>
                <a:off x="539552" y="404664"/>
                <a:ext cx="8352928" cy="5893986"/>
              </a:xfrm>
              <a:prstGeom prst="rect">
                <a:avLst/>
              </a:prstGeom>
              <a:blipFill>
                <a:blip r:embed="rId2"/>
                <a:stretch>
                  <a:fillRect l="-803" t="-724" r="-2409" b="-931"/>
                </a:stretch>
              </a:blipFill>
            </p:spPr>
            <p:txBody>
              <a:bodyPr/>
              <a:lstStyle/>
              <a:p>
                <a:r>
                  <a:rPr lang="ru-RU">
                    <a:noFill/>
                  </a:rPr>
                  <a:t> </a:t>
                </a:r>
              </a:p>
            </p:txBody>
          </p:sp>
        </mc:Fallback>
      </mc:AlternateContent>
    </p:spTree>
    <p:extLst>
      <p:ext uri="{BB962C8B-B14F-4D97-AF65-F5344CB8AC3E}">
        <p14:creationId xmlns:p14="http://schemas.microsoft.com/office/powerpoint/2010/main" val="202357003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019229E-AF31-4A80-B2F0-C82BD8D88667}"/>
              </a:ext>
            </a:extLst>
          </p:cNvPr>
          <p:cNvSpPr txBox="1"/>
          <p:nvPr/>
        </p:nvSpPr>
        <p:spPr>
          <a:xfrm>
            <a:off x="1403648" y="1196752"/>
            <a:ext cx="6840760" cy="3785652"/>
          </a:xfrm>
          <a:prstGeom prst="rect">
            <a:avLst/>
          </a:prstGeom>
          <a:noFill/>
        </p:spPr>
        <p:txBody>
          <a:bodyPr wrap="square">
            <a:spAutoFit/>
          </a:bodyPr>
          <a:lstStyle/>
          <a:p>
            <a:pPr algn="ctr">
              <a:buFont typeface="Arial" charset="0"/>
              <a:buNone/>
            </a:pPr>
            <a:r>
              <a:rPr lang="kk-KZ" sz="2400" b="1" i="1" dirty="0">
                <a:latin typeface="Constantia" panose="02030602050306030303" pitchFamily="18" charset="0"/>
                <a:cs typeface="Times New Roman" pitchFamily="18" charset="0"/>
              </a:rPr>
              <a:t>Қорытынды</a:t>
            </a:r>
          </a:p>
          <a:p>
            <a:pPr algn="ctr">
              <a:buFont typeface="Arial" charset="0"/>
              <a:buNone/>
            </a:pPr>
            <a:endParaRPr lang="kk-KZ" sz="2400" dirty="0">
              <a:latin typeface="Constantia" panose="02030602050306030303" pitchFamily="18" charset="0"/>
              <a:cs typeface="Times New Roman" pitchFamily="18" charset="0"/>
            </a:endParaRPr>
          </a:p>
          <a:p>
            <a:pPr algn="just"/>
            <a:r>
              <a:rPr lang="kk-KZ" sz="2400" dirty="0">
                <a:latin typeface="Constantia" panose="02030602050306030303" pitchFamily="18" charset="0"/>
                <a:cs typeface="Times New Roman" pitchFamily="18" charset="0"/>
              </a:rPr>
              <a:t>1. Күштерді геометриялық қосу. Күштерді жіктеу тарауларына түсініктеме берілді;</a:t>
            </a:r>
            <a:endParaRPr lang="ru-RU" sz="2400" dirty="0">
              <a:latin typeface="Constantia" panose="02030602050306030303" pitchFamily="18" charset="0"/>
              <a:cs typeface="Times New Roman" panose="02020603050405020304" pitchFamily="18" charset="0"/>
            </a:endParaRPr>
          </a:p>
          <a:p>
            <a:pPr algn="just"/>
            <a:r>
              <a:rPr lang="kk-KZ" sz="2400" dirty="0">
                <a:latin typeface="Constantia" panose="02030602050306030303" pitchFamily="18" charset="0"/>
                <a:cs typeface="Times New Roman" panose="02020603050405020304" pitchFamily="18" charset="0"/>
              </a:rPr>
              <a:t>2. Күштің өске және жазықтыққа проекциясы анықталды;</a:t>
            </a:r>
            <a:endParaRPr lang="ru-RU" sz="2400" dirty="0">
              <a:latin typeface="Constantia" panose="02030602050306030303" pitchFamily="18" charset="0"/>
              <a:cs typeface="Times New Roman" panose="02020603050405020304" pitchFamily="18" charset="0"/>
            </a:endParaRPr>
          </a:p>
          <a:p>
            <a:pPr algn="just"/>
            <a:r>
              <a:rPr lang="kk-KZ" sz="2400" dirty="0">
                <a:latin typeface="Constantia" panose="02030602050306030303" pitchFamily="18" charset="0"/>
                <a:cs typeface="Times New Roman" panose="02020603050405020304" pitchFamily="18" charset="0"/>
              </a:rPr>
              <a:t>3. Күштерді аналитикалық тәсілмен берілді;</a:t>
            </a:r>
            <a:endParaRPr lang="ru-RU" sz="2400" dirty="0">
              <a:latin typeface="Constantia" panose="02030602050306030303" pitchFamily="18" charset="0"/>
              <a:cs typeface="Times New Roman" panose="02020603050405020304" pitchFamily="18" charset="0"/>
            </a:endParaRPr>
          </a:p>
          <a:p>
            <a:pPr algn="just"/>
            <a:r>
              <a:rPr lang="kk-KZ" sz="2400" dirty="0">
                <a:latin typeface="Constantia" panose="02030602050306030303" pitchFamily="18" charset="0"/>
                <a:cs typeface="Times New Roman" panose="02020603050405020304" pitchFamily="18" charset="0"/>
              </a:rPr>
              <a:t>4. Жинақталатын күштер жүйесінің тепе-теңдік шартттары қарастырылды;</a:t>
            </a:r>
            <a:endParaRPr lang="ru-RU" sz="2400" dirty="0">
              <a:latin typeface="Constantia" panose="02030602050306030303" pitchFamily="18" charset="0"/>
              <a:cs typeface="Times New Roman" panose="02020603050405020304" pitchFamily="18" charset="0"/>
            </a:endParaRPr>
          </a:p>
          <a:p>
            <a:pPr algn="just"/>
            <a:r>
              <a:rPr lang="kk-KZ" sz="2400" dirty="0">
                <a:latin typeface="Constantia" panose="02030602050306030303" pitchFamily="18" charset="0"/>
                <a:cs typeface="Times New Roman" panose="02020603050405020304" pitchFamily="18" charset="0"/>
              </a:rPr>
              <a:t>5. Үш күш туралы теорема тұжырымдалды. </a:t>
            </a:r>
            <a:endParaRPr lang="ru-RU" sz="1800" dirty="0">
              <a:solidFill>
                <a:schemeClr val="accent2">
                  <a:lumMod val="50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val="322333641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4B59033-76C0-40AB-BD3B-CBBD5B223951}"/>
              </a:ext>
            </a:extLst>
          </p:cNvPr>
          <p:cNvSpPr txBox="1"/>
          <p:nvPr/>
        </p:nvSpPr>
        <p:spPr>
          <a:xfrm>
            <a:off x="1187624" y="764704"/>
            <a:ext cx="7272808" cy="5016758"/>
          </a:xfrm>
          <a:prstGeom prst="rect">
            <a:avLst/>
          </a:prstGeom>
          <a:noFill/>
        </p:spPr>
        <p:txBody>
          <a:bodyPr wrap="square">
            <a:spAutoFit/>
          </a:bodyPr>
          <a:lstStyle/>
          <a:p>
            <a:pPr algn="ctr"/>
            <a:r>
              <a:rPr lang="ru-RU" sz="2000" b="1" dirty="0" err="1">
                <a:solidFill>
                  <a:srgbClr val="002060"/>
                </a:solidFill>
                <a:latin typeface="Constantia" pitchFamily="18" charset="0"/>
              </a:rPr>
              <a:t>Өзіндік</a:t>
            </a:r>
            <a:r>
              <a:rPr lang="ru-RU" sz="2000" b="1" dirty="0">
                <a:solidFill>
                  <a:srgbClr val="002060"/>
                </a:solidFill>
                <a:latin typeface="Constantia" pitchFamily="18" charset="0"/>
              </a:rPr>
              <a:t> </a:t>
            </a:r>
            <a:r>
              <a:rPr lang="ru-RU" sz="2000" b="1" dirty="0" err="1">
                <a:solidFill>
                  <a:srgbClr val="002060"/>
                </a:solidFill>
                <a:latin typeface="Constantia" pitchFamily="18" charset="0"/>
              </a:rPr>
              <a:t>бақылау</a:t>
            </a:r>
            <a:r>
              <a:rPr lang="ru-RU" sz="2000" b="1" dirty="0">
                <a:solidFill>
                  <a:srgbClr val="002060"/>
                </a:solidFill>
                <a:latin typeface="Constantia" pitchFamily="18" charset="0"/>
              </a:rPr>
              <a:t> </a:t>
            </a:r>
            <a:r>
              <a:rPr lang="ru-RU" sz="2000" b="1" dirty="0" err="1">
                <a:solidFill>
                  <a:srgbClr val="002060"/>
                </a:solidFill>
                <a:latin typeface="Constantia" pitchFamily="18" charset="0"/>
              </a:rPr>
              <a:t>сұрақтары</a:t>
            </a:r>
            <a:r>
              <a:rPr lang="ru-RU" sz="2000" b="1" dirty="0">
                <a:solidFill>
                  <a:srgbClr val="002060"/>
                </a:solidFill>
                <a:latin typeface="Constantia" pitchFamily="18" charset="0"/>
              </a:rPr>
              <a:t> </a:t>
            </a:r>
          </a:p>
          <a:p>
            <a:pPr algn="just"/>
            <a:r>
              <a:rPr lang="ru-RU" sz="2000" dirty="0">
                <a:solidFill>
                  <a:srgbClr val="002060"/>
                </a:solidFill>
                <a:latin typeface="Constantia" pitchFamily="18" charset="0"/>
              </a:rPr>
              <a:t>1. </a:t>
            </a:r>
            <a:r>
              <a:rPr lang="ru-RU" sz="2000" dirty="0" err="1">
                <a:solidFill>
                  <a:srgbClr val="002060"/>
                </a:solidFill>
                <a:latin typeface="Constantia" pitchFamily="18" charset="0"/>
              </a:rPr>
              <a:t>Күштерді</a:t>
            </a:r>
            <a:r>
              <a:rPr lang="ru-RU" sz="2000" dirty="0">
                <a:solidFill>
                  <a:srgbClr val="002060"/>
                </a:solidFill>
                <a:latin typeface="Constantia" pitchFamily="18" charset="0"/>
              </a:rPr>
              <a:t> </a:t>
            </a:r>
            <a:r>
              <a:rPr lang="ru-RU" sz="2000" dirty="0" err="1">
                <a:solidFill>
                  <a:srgbClr val="002060"/>
                </a:solidFill>
                <a:latin typeface="Constantia" pitchFamily="18" charset="0"/>
              </a:rPr>
              <a:t>геометриялық</a:t>
            </a:r>
            <a:r>
              <a:rPr lang="ru-RU" sz="2000" dirty="0">
                <a:solidFill>
                  <a:srgbClr val="002060"/>
                </a:solidFill>
                <a:latin typeface="Constantia" pitchFamily="18" charset="0"/>
              </a:rPr>
              <a:t> </a:t>
            </a:r>
            <a:r>
              <a:rPr lang="ru-RU" sz="2000" dirty="0" err="1">
                <a:solidFill>
                  <a:srgbClr val="002060"/>
                </a:solidFill>
                <a:latin typeface="Constantia" pitchFamily="18" charset="0"/>
              </a:rPr>
              <a:t>қосу</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2. </a:t>
            </a:r>
            <a:r>
              <a:rPr lang="ru-RU" sz="2000" dirty="0" err="1">
                <a:solidFill>
                  <a:srgbClr val="002060"/>
                </a:solidFill>
                <a:latin typeface="Constantia" pitchFamily="18" charset="0"/>
              </a:rPr>
              <a:t>Күштерді</a:t>
            </a:r>
            <a:r>
              <a:rPr lang="ru-RU" sz="2000" dirty="0">
                <a:solidFill>
                  <a:srgbClr val="002060"/>
                </a:solidFill>
                <a:latin typeface="Constantia" pitchFamily="18" charset="0"/>
              </a:rPr>
              <a:t> </a:t>
            </a:r>
            <a:r>
              <a:rPr lang="ru-RU" sz="2000" dirty="0" err="1">
                <a:solidFill>
                  <a:srgbClr val="002060"/>
                </a:solidFill>
                <a:latin typeface="Constantia" pitchFamily="18" charset="0"/>
              </a:rPr>
              <a:t>жіктеу</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3. </a:t>
            </a:r>
            <a:r>
              <a:rPr lang="ru-RU" sz="2000" dirty="0" err="1">
                <a:solidFill>
                  <a:srgbClr val="002060"/>
                </a:solidFill>
                <a:latin typeface="Constantia" pitchFamily="18" charset="0"/>
              </a:rPr>
              <a:t>Күштің</a:t>
            </a:r>
            <a:r>
              <a:rPr lang="ru-RU" sz="2000" dirty="0">
                <a:solidFill>
                  <a:srgbClr val="002060"/>
                </a:solidFill>
                <a:latin typeface="Constantia" pitchFamily="18" charset="0"/>
              </a:rPr>
              <a:t> </a:t>
            </a:r>
            <a:r>
              <a:rPr lang="ru-RU" sz="2000" dirty="0" err="1">
                <a:solidFill>
                  <a:srgbClr val="002060"/>
                </a:solidFill>
                <a:latin typeface="Constantia" pitchFamily="18" charset="0"/>
              </a:rPr>
              <a:t>өске</a:t>
            </a:r>
            <a:r>
              <a:rPr lang="ru-RU" sz="2000" dirty="0">
                <a:solidFill>
                  <a:srgbClr val="002060"/>
                </a:solidFill>
                <a:latin typeface="Constantia" pitchFamily="18" charset="0"/>
              </a:rPr>
              <a:t> </a:t>
            </a:r>
            <a:r>
              <a:rPr lang="ru-RU" sz="2000" dirty="0" err="1">
                <a:solidFill>
                  <a:srgbClr val="002060"/>
                </a:solidFill>
                <a:latin typeface="Constantia" pitchFamily="18" charset="0"/>
              </a:rPr>
              <a:t>проекциясы</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4. </a:t>
            </a:r>
            <a:r>
              <a:rPr lang="ru-RU" sz="2000" dirty="0" err="1">
                <a:solidFill>
                  <a:srgbClr val="002060"/>
                </a:solidFill>
                <a:latin typeface="Constantia" pitchFamily="18" charset="0"/>
              </a:rPr>
              <a:t>Күштің</a:t>
            </a:r>
            <a:r>
              <a:rPr lang="ru-RU" sz="2000" dirty="0">
                <a:solidFill>
                  <a:srgbClr val="002060"/>
                </a:solidFill>
                <a:latin typeface="Constantia" pitchFamily="18" charset="0"/>
              </a:rPr>
              <a:t> </a:t>
            </a:r>
            <a:r>
              <a:rPr lang="ru-RU" sz="2000" dirty="0" err="1">
                <a:solidFill>
                  <a:srgbClr val="002060"/>
                </a:solidFill>
                <a:latin typeface="Constantia" pitchFamily="18" charset="0"/>
              </a:rPr>
              <a:t>жазықтыққа</a:t>
            </a:r>
            <a:r>
              <a:rPr lang="ru-RU" sz="2000" dirty="0">
                <a:solidFill>
                  <a:srgbClr val="002060"/>
                </a:solidFill>
                <a:latin typeface="Constantia" pitchFamily="18" charset="0"/>
              </a:rPr>
              <a:t> </a:t>
            </a:r>
            <a:r>
              <a:rPr lang="ru-RU" sz="2000" dirty="0" err="1">
                <a:solidFill>
                  <a:srgbClr val="002060"/>
                </a:solidFill>
                <a:latin typeface="Constantia" pitchFamily="18" charset="0"/>
              </a:rPr>
              <a:t>проекциясы</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5. </a:t>
            </a:r>
            <a:r>
              <a:rPr lang="ru-RU" sz="2000" dirty="0" err="1">
                <a:solidFill>
                  <a:srgbClr val="002060"/>
                </a:solidFill>
                <a:latin typeface="Constantia" pitchFamily="18" charset="0"/>
              </a:rPr>
              <a:t>Жинақталатын</a:t>
            </a:r>
            <a:r>
              <a:rPr lang="ru-RU" sz="2000" dirty="0">
                <a:solidFill>
                  <a:srgbClr val="002060"/>
                </a:solidFill>
                <a:latin typeface="Constantia" pitchFamily="18" charset="0"/>
              </a:rPr>
              <a:t> </a:t>
            </a:r>
            <a:r>
              <a:rPr lang="ru-RU" sz="2000" dirty="0" err="1">
                <a:solidFill>
                  <a:srgbClr val="002060"/>
                </a:solidFill>
                <a:latin typeface="Constantia" pitchFamily="18" charset="0"/>
              </a:rPr>
              <a:t>күштер</a:t>
            </a:r>
            <a:r>
              <a:rPr lang="ru-RU" sz="2000" dirty="0">
                <a:solidFill>
                  <a:srgbClr val="002060"/>
                </a:solidFill>
                <a:latin typeface="Constantia" pitchFamily="18" charset="0"/>
              </a:rPr>
              <a:t> </a:t>
            </a:r>
            <a:r>
              <a:rPr lang="ru-RU" sz="2000" dirty="0" err="1">
                <a:solidFill>
                  <a:srgbClr val="002060"/>
                </a:solidFill>
                <a:latin typeface="Constantia" pitchFamily="18" charset="0"/>
              </a:rPr>
              <a:t>жүйесінің</a:t>
            </a:r>
            <a:r>
              <a:rPr lang="ru-RU" sz="2000" dirty="0">
                <a:solidFill>
                  <a:srgbClr val="002060"/>
                </a:solidFill>
                <a:latin typeface="Constantia" pitchFamily="18" charset="0"/>
              </a:rPr>
              <a:t> </a:t>
            </a:r>
            <a:r>
              <a:rPr lang="ru-RU" sz="2000" dirty="0" err="1">
                <a:solidFill>
                  <a:srgbClr val="002060"/>
                </a:solidFill>
                <a:latin typeface="Constantia" pitchFamily="18" charset="0"/>
              </a:rPr>
              <a:t>анықтамасы</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6. </a:t>
            </a:r>
            <a:r>
              <a:rPr lang="ru-RU" sz="2000" dirty="0" err="1">
                <a:solidFill>
                  <a:srgbClr val="002060"/>
                </a:solidFill>
                <a:latin typeface="Constantia" pitchFamily="18" charset="0"/>
              </a:rPr>
              <a:t>Жинақталатын</a:t>
            </a:r>
            <a:r>
              <a:rPr lang="ru-RU" sz="2000" dirty="0">
                <a:solidFill>
                  <a:srgbClr val="002060"/>
                </a:solidFill>
                <a:latin typeface="Constantia" pitchFamily="18" charset="0"/>
              </a:rPr>
              <a:t> </a:t>
            </a:r>
            <a:r>
              <a:rPr lang="ru-RU" sz="2000" dirty="0" err="1">
                <a:solidFill>
                  <a:srgbClr val="002060"/>
                </a:solidFill>
                <a:latin typeface="Constantia" pitchFamily="18" charset="0"/>
              </a:rPr>
              <a:t>күштер</a:t>
            </a:r>
            <a:r>
              <a:rPr lang="ru-RU" sz="2000" dirty="0">
                <a:solidFill>
                  <a:srgbClr val="002060"/>
                </a:solidFill>
                <a:latin typeface="Constantia" pitchFamily="18" charset="0"/>
              </a:rPr>
              <a:t> </a:t>
            </a:r>
            <a:r>
              <a:rPr lang="ru-RU" sz="2000" dirty="0" err="1">
                <a:solidFill>
                  <a:srgbClr val="002060"/>
                </a:solidFill>
                <a:latin typeface="Constantia" pitchFamily="18" charset="0"/>
              </a:rPr>
              <a:t>жүйесінің</a:t>
            </a:r>
            <a:r>
              <a:rPr lang="ru-RU" sz="2000" dirty="0">
                <a:solidFill>
                  <a:srgbClr val="002060"/>
                </a:solidFill>
                <a:latin typeface="Constantia" pitchFamily="18" charset="0"/>
              </a:rPr>
              <a:t> </a:t>
            </a:r>
            <a:r>
              <a:rPr lang="ru-RU" sz="2000" dirty="0" err="1">
                <a:solidFill>
                  <a:srgbClr val="002060"/>
                </a:solidFill>
                <a:latin typeface="Constantia" pitchFamily="18" charset="0"/>
              </a:rPr>
              <a:t>тең</a:t>
            </a:r>
            <a:r>
              <a:rPr lang="ru-RU" sz="2000" dirty="0">
                <a:solidFill>
                  <a:srgbClr val="002060"/>
                </a:solidFill>
                <a:latin typeface="Constantia" pitchFamily="18" charset="0"/>
              </a:rPr>
              <a:t> </a:t>
            </a:r>
            <a:r>
              <a:rPr lang="ru-RU" sz="2000" dirty="0" err="1">
                <a:solidFill>
                  <a:srgbClr val="002060"/>
                </a:solidFill>
                <a:latin typeface="Constantia" pitchFamily="18" charset="0"/>
              </a:rPr>
              <a:t>әсерлі</a:t>
            </a:r>
            <a:r>
              <a:rPr lang="ru-RU" sz="2000" dirty="0">
                <a:solidFill>
                  <a:srgbClr val="002060"/>
                </a:solidFill>
                <a:latin typeface="Constantia" pitchFamily="18" charset="0"/>
              </a:rPr>
              <a:t> </a:t>
            </a:r>
            <a:r>
              <a:rPr lang="ru-RU" sz="2000" dirty="0" err="1">
                <a:solidFill>
                  <a:srgbClr val="002060"/>
                </a:solidFill>
                <a:latin typeface="Constantia" pitchFamily="18" charset="0"/>
              </a:rPr>
              <a:t>күші</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7. </a:t>
            </a:r>
            <a:r>
              <a:rPr lang="ru-RU" sz="2000" dirty="0" err="1">
                <a:solidFill>
                  <a:srgbClr val="002060"/>
                </a:solidFill>
                <a:latin typeface="Constantia" pitchFamily="18" charset="0"/>
              </a:rPr>
              <a:t>Күштер</a:t>
            </a:r>
            <a:r>
              <a:rPr lang="ru-RU" sz="2000" dirty="0">
                <a:solidFill>
                  <a:srgbClr val="002060"/>
                </a:solidFill>
                <a:latin typeface="Constantia" pitchFamily="18" charset="0"/>
              </a:rPr>
              <a:t> </a:t>
            </a:r>
            <a:r>
              <a:rPr lang="ru-RU" sz="2000" dirty="0" err="1">
                <a:solidFill>
                  <a:srgbClr val="002060"/>
                </a:solidFill>
                <a:latin typeface="Constantia" pitchFamily="18" charset="0"/>
              </a:rPr>
              <a:t>көпбұрышын</a:t>
            </a:r>
            <a:r>
              <a:rPr lang="ru-RU" sz="2000" dirty="0">
                <a:solidFill>
                  <a:srgbClr val="002060"/>
                </a:solidFill>
                <a:latin typeface="Constantia" pitchFamily="18" charset="0"/>
              </a:rPr>
              <a:t> </a:t>
            </a:r>
            <a:r>
              <a:rPr lang="ru-RU" sz="2000" dirty="0" err="1">
                <a:solidFill>
                  <a:srgbClr val="002060"/>
                </a:solidFill>
                <a:latin typeface="Constantia" pitchFamily="18" charset="0"/>
              </a:rPr>
              <a:t>тұрғызғанда</a:t>
            </a:r>
            <a:r>
              <a:rPr lang="ru-RU" sz="2000" dirty="0">
                <a:solidFill>
                  <a:srgbClr val="002060"/>
                </a:solidFill>
                <a:latin typeface="Constantia" pitchFamily="18" charset="0"/>
              </a:rPr>
              <a:t> </a:t>
            </a:r>
            <a:r>
              <a:rPr lang="ru-RU" sz="2000" dirty="0" err="1">
                <a:solidFill>
                  <a:srgbClr val="002060"/>
                </a:solidFill>
                <a:latin typeface="Constantia" pitchFamily="18" charset="0"/>
              </a:rPr>
              <a:t>жинақталатын</a:t>
            </a:r>
            <a:r>
              <a:rPr lang="ru-RU" sz="2000" dirty="0">
                <a:solidFill>
                  <a:srgbClr val="002060"/>
                </a:solidFill>
                <a:latin typeface="Constantia" pitchFamily="18" charset="0"/>
              </a:rPr>
              <a:t> </a:t>
            </a:r>
            <a:r>
              <a:rPr lang="ru-RU" sz="2000" dirty="0" err="1">
                <a:solidFill>
                  <a:srgbClr val="002060"/>
                </a:solidFill>
                <a:latin typeface="Constantia" pitchFamily="18" charset="0"/>
              </a:rPr>
              <a:t>күштер</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жүйесінің</a:t>
            </a:r>
            <a:r>
              <a:rPr lang="ru-RU" sz="2000" dirty="0">
                <a:solidFill>
                  <a:srgbClr val="002060"/>
                </a:solidFill>
                <a:latin typeface="Constantia" pitchFamily="18" charset="0"/>
              </a:rPr>
              <a:t> </a:t>
            </a:r>
            <a:r>
              <a:rPr lang="ru-RU" sz="2000" dirty="0" err="1">
                <a:solidFill>
                  <a:srgbClr val="002060"/>
                </a:solidFill>
                <a:latin typeface="Constantia" pitchFamily="18" charset="0"/>
              </a:rPr>
              <a:t>тең</a:t>
            </a:r>
            <a:r>
              <a:rPr lang="ru-RU" sz="2000" dirty="0">
                <a:solidFill>
                  <a:srgbClr val="002060"/>
                </a:solidFill>
                <a:latin typeface="Constantia" pitchFamily="18" charset="0"/>
              </a:rPr>
              <a:t> </a:t>
            </a:r>
            <a:r>
              <a:rPr lang="ru-RU" sz="2000" dirty="0" err="1">
                <a:solidFill>
                  <a:srgbClr val="002060"/>
                </a:solidFill>
                <a:latin typeface="Constantia" pitchFamily="18" charset="0"/>
              </a:rPr>
              <a:t>әсерлі</a:t>
            </a:r>
            <a:r>
              <a:rPr lang="ru-RU" sz="2000" dirty="0">
                <a:solidFill>
                  <a:srgbClr val="002060"/>
                </a:solidFill>
                <a:latin typeface="Constantia" pitchFamily="18" charset="0"/>
              </a:rPr>
              <a:t> </a:t>
            </a:r>
            <a:r>
              <a:rPr lang="ru-RU" sz="2000" dirty="0" err="1">
                <a:solidFill>
                  <a:srgbClr val="002060"/>
                </a:solidFill>
                <a:latin typeface="Constantia" pitchFamily="18" charset="0"/>
              </a:rPr>
              <a:t>күшінің</a:t>
            </a:r>
            <a:r>
              <a:rPr lang="ru-RU" sz="2000" dirty="0">
                <a:solidFill>
                  <a:srgbClr val="002060"/>
                </a:solidFill>
                <a:latin typeface="Constantia" pitchFamily="18" charset="0"/>
              </a:rPr>
              <a:t> </a:t>
            </a:r>
            <a:r>
              <a:rPr lang="ru-RU" sz="2000" dirty="0" err="1">
                <a:solidFill>
                  <a:srgbClr val="002060"/>
                </a:solidFill>
                <a:latin typeface="Constantia" pitchFamily="18" charset="0"/>
              </a:rPr>
              <a:t>бағыты</a:t>
            </a:r>
            <a:r>
              <a:rPr lang="ru-RU" sz="2000" dirty="0">
                <a:solidFill>
                  <a:srgbClr val="002060"/>
                </a:solidFill>
                <a:latin typeface="Constantia" pitchFamily="18" charset="0"/>
              </a:rPr>
              <a:t> </a:t>
            </a:r>
            <a:r>
              <a:rPr lang="ru-RU" sz="2000" dirty="0" err="1">
                <a:solidFill>
                  <a:srgbClr val="002060"/>
                </a:solidFill>
                <a:latin typeface="Constantia" pitchFamily="18" charset="0"/>
              </a:rPr>
              <a:t>қалай</a:t>
            </a:r>
            <a:r>
              <a:rPr lang="ru-RU" sz="2000" dirty="0">
                <a:solidFill>
                  <a:srgbClr val="002060"/>
                </a:solidFill>
                <a:latin typeface="Constantia" pitchFamily="18" charset="0"/>
              </a:rPr>
              <a:t> </a:t>
            </a:r>
            <a:r>
              <a:rPr lang="ru-RU" sz="2000" dirty="0" err="1">
                <a:solidFill>
                  <a:srgbClr val="002060"/>
                </a:solidFill>
                <a:latin typeface="Constantia" pitchFamily="18" charset="0"/>
              </a:rPr>
              <a:t>анықталады</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8. </a:t>
            </a:r>
            <a:r>
              <a:rPr lang="ru-RU" sz="2000" dirty="0" err="1">
                <a:solidFill>
                  <a:srgbClr val="002060"/>
                </a:solidFill>
                <a:latin typeface="Constantia" pitchFamily="18" charset="0"/>
              </a:rPr>
              <a:t>Жинақталатын</a:t>
            </a:r>
            <a:r>
              <a:rPr lang="ru-RU" sz="2000" dirty="0">
                <a:solidFill>
                  <a:srgbClr val="002060"/>
                </a:solidFill>
                <a:latin typeface="Constantia" pitchFamily="18" charset="0"/>
              </a:rPr>
              <a:t> </a:t>
            </a:r>
            <a:r>
              <a:rPr lang="ru-RU" sz="2000" dirty="0" err="1">
                <a:solidFill>
                  <a:srgbClr val="002060"/>
                </a:solidFill>
                <a:latin typeface="Constantia" pitchFamily="18" charset="0"/>
              </a:rPr>
              <a:t>күштер</a:t>
            </a:r>
            <a:r>
              <a:rPr lang="ru-RU" sz="2000" dirty="0">
                <a:solidFill>
                  <a:srgbClr val="002060"/>
                </a:solidFill>
                <a:latin typeface="Constantia" pitchFamily="18" charset="0"/>
              </a:rPr>
              <a:t> </a:t>
            </a:r>
            <a:r>
              <a:rPr lang="ru-RU" sz="2000" dirty="0" err="1">
                <a:solidFill>
                  <a:srgbClr val="002060"/>
                </a:solidFill>
                <a:latin typeface="Constantia" pitchFamily="18" charset="0"/>
              </a:rPr>
              <a:t>жүйесінің</a:t>
            </a:r>
            <a:r>
              <a:rPr lang="ru-RU" sz="2000" dirty="0">
                <a:solidFill>
                  <a:srgbClr val="002060"/>
                </a:solidFill>
                <a:latin typeface="Constantia" pitchFamily="18" charset="0"/>
              </a:rPr>
              <a:t> </a:t>
            </a:r>
            <a:r>
              <a:rPr lang="ru-RU" sz="2000" dirty="0" err="1">
                <a:solidFill>
                  <a:srgbClr val="002060"/>
                </a:solidFill>
                <a:latin typeface="Constantia" pitchFamily="18" charset="0"/>
              </a:rPr>
              <a:t>геометриялық</a:t>
            </a:r>
            <a:r>
              <a:rPr lang="ru-RU" sz="2000" dirty="0">
                <a:solidFill>
                  <a:srgbClr val="002060"/>
                </a:solidFill>
                <a:latin typeface="Constantia" pitchFamily="18" charset="0"/>
              </a:rPr>
              <a:t> тепе-</a:t>
            </a:r>
          </a:p>
          <a:p>
            <a:pPr algn="just"/>
            <a:r>
              <a:rPr lang="ru-RU" sz="2000" dirty="0" err="1">
                <a:solidFill>
                  <a:srgbClr val="002060"/>
                </a:solidFill>
                <a:latin typeface="Constantia" pitchFamily="18" charset="0"/>
              </a:rPr>
              <a:t>теңдік</a:t>
            </a:r>
            <a:r>
              <a:rPr lang="ru-RU" sz="2000" dirty="0">
                <a:solidFill>
                  <a:srgbClr val="002060"/>
                </a:solidFill>
                <a:latin typeface="Constantia" pitchFamily="18" charset="0"/>
              </a:rPr>
              <a:t> </a:t>
            </a:r>
            <a:r>
              <a:rPr lang="ru-RU" sz="2000" dirty="0" err="1">
                <a:solidFill>
                  <a:srgbClr val="002060"/>
                </a:solidFill>
                <a:latin typeface="Constantia" pitchFamily="18" charset="0"/>
              </a:rPr>
              <a:t>шарттары</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9. </a:t>
            </a:r>
            <a:r>
              <a:rPr lang="ru-RU" sz="2000" dirty="0" err="1">
                <a:solidFill>
                  <a:srgbClr val="002060"/>
                </a:solidFill>
                <a:latin typeface="Constantia" pitchFamily="18" charset="0"/>
              </a:rPr>
              <a:t>Жазықтықтағы</a:t>
            </a:r>
            <a:r>
              <a:rPr lang="ru-RU" sz="2000" dirty="0">
                <a:solidFill>
                  <a:srgbClr val="002060"/>
                </a:solidFill>
                <a:latin typeface="Constantia" pitchFamily="18" charset="0"/>
              </a:rPr>
              <a:t> </a:t>
            </a:r>
            <a:r>
              <a:rPr lang="ru-RU" sz="2000" dirty="0" err="1">
                <a:solidFill>
                  <a:srgbClr val="002060"/>
                </a:solidFill>
                <a:latin typeface="Constantia" pitchFamily="18" charset="0"/>
              </a:rPr>
              <a:t>жинақталатын</a:t>
            </a:r>
            <a:r>
              <a:rPr lang="ru-RU" sz="2000" dirty="0">
                <a:solidFill>
                  <a:srgbClr val="002060"/>
                </a:solidFill>
                <a:latin typeface="Constantia" pitchFamily="18" charset="0"/>
              </a:rPr>
              <a:t> </a:t>
            </a:r>
            <a:r>
              <a:rPr lang="ru-RU" sz="2000" dirty="0" err="1">
                <a:solidFill>
                  <a:srgbClr val="002060"/>
                </a:solidFill>
                <a:latin typeface="Constantia" pitchFamily="18" charset="0"/>
              </a:rPr>
              <a:t>күштер</a:t>
            </a:r>
            <a:r>
              <a:rPr lang="ru-RU" sz="2000" dirty="0">
                <a:solidFill>
                  <a:srgbClr val="002060"/>
                </a:solidFill>
                <a:latin typeface="Constantia" pitchFamily="18" charset="0"/>
              </a:rPr>
              <a:t> </a:t>
            </a:r>
            <a:r>
              <a:rPr lang="ru-RU" sz="2000" dirty="0" err="1">
                <a:solidFill>
                  <a:srgbClr val="002060"/>
                </a:solidFill>
                <a:latin typeface="Constantia" pitchFamily="18" charset="0"/>
              </a:rPr>
              <a:t>жүйесінің</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аналитикалық</a:t>
            </a:r>
            <a:r>
              <a:rPr lang="ru-RU" sz="2000" dirty="0">
                <a:solidFill>
                  <a:srgbClr val="002060"/>
                </a:solidFill>
                <a:latin typeface="Constantia" pitchFamily="18" charset="0"/>
              </a:rPr>
              <a:t> тепе-</a:t>
            </a:r>
            <a:r>
              <a:rPr lang="ru-RU" sz="2000" dirty="0" err="1">
                <a:solidFill>
                  <a:srgbClr val="002060"/>
                </a:solidFill>
                <a:latin typeface="Constantia" pitchFamily="18" charset="0"/>
              </a:rPr>
              <a:t>теңдік</a:t>
            </a:r>
            <a:r>
              <a:rPr lang="ru-RU" sz="2000" dirty="0">
                <a:solidFill>
                  <a:srgbClr val="002060"/>
                </a:solidFill>
                <a:latin typeface="Constantia" pitchFamily="18" charset="0"/>
              </a:rPr>
              <a:t> </a:t>
            </a:r>
            <a:r>
              <a:rPr lang="ru-RU" sz="2000" dirty="0" err="1">
                <a:solidFill>
                  <a:srgbClr val="002060"/>
                </a:solidFill>
                <a:latin typeface="Constantia" pitchFamily="18" charset="0"/>
              </a:rPr>
              <a:t>шарттары</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10. </a:t>
            </a:r>
            <a:r>
              <a:rPr lang="ru-RU" sz="2000" dirty="0" err="1">
                <a:solidFill>
                  <a:srgbClr val="002060"/>
                </a:solidFill>
                <a:latin typeface="Constantia" pitchFamily="18" charset="0"/>
              </a:rPr>
              <a:t>Кеңістіктегі</a:t>
            </a:r>
            <a:r>
              <a:rPr lang="ru-RU" sz="2000" dirty="0">
                <a:solidFill>
                  <a:srgbClr val="002060"/>
                </a:solidFill>
                <a:latin typeface="Constantia" pitchFamily="18" charset="0"/>
              </a:rPr>
              <a:t> </a:t>
            </a:r>
            <a:r>
              <a:rPr lang="ru-RU" sz="2000" dirty="0" err="1">
                <a:solidFill>
                  <a:srgbClr val="002060"/>
                </a:solidFill>
                <a:latin typeface="Constantia" pitchFamily="18" charset="0"/>
              </a:rPr>
              <a:t>жинақталатын</a:t>
            </a:r>
            <a:r>
              <a:rPr lang="ru-RU" sz="2000" dirty="0">
                <a:solidFill>
                  <a:srgbClr val="002060"/>
                </a:solidFill>
                <a:latin typeface="Constantia" pitchFamily="18" charset="0"/>
              </a:rPr>
              <a:t> </a:t>
            </a:r>
            <a:r>
              <a:rPr lang="ru-RU" sz="2000" dirty="0" err="1">
                <a:solidFill>
                  <a:srgbClr val="002060"/>
                </a:solidFill>
                <a:latin typeface="Constantia" pitchFamily="18" charset="0"/>
              </a:rPr>
              <a:t>күштер</a:t>
            </a:r>
            <a:r>
              <a:rPr lang="ru-RU" sz="2000" dirty="0">
                <a:solidFill>
                  <a:srgbClr val="002060"/>
                </a:solidFill>
                <a:latin typeface="Constantia" pitchFamily="18" charset="0"/>
              </a:rPr>
              <a:t> </a:t>
            </a:r>
            <a:r>
              <a:rPr lang="ru-RU" sz="2000" dirty="0" err="1">
                <a:solidFill>
                  <a:srgbClr val="002060"/>
                </a:solidFill>
                <a:latin typeface="Constantia" pitchFamily="18" charset="0"/>
              </a:rPr>
              <a:t>жүйесінің</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аналитикалық</a:t>
            </a:r>
            <a:r>
              <a:rPr lang="ru-RU" sz="2000" dirty="0">
                <a:solidFill>
                  <a:srgbClr val="002060"/>
                </a:solidFill>
                <a:latin typeface="Constantia" pitchFamily="18" charset="0"/>
              </a:rPr>
              <a:t> тепе-</a:t>
            </a:r>
            <a:r>
              <a:rPr lang="ru-RU" sz="2000" dirty="0" err="1">
                <a:solidFill>
                  <a:srgbClr val="002060"/>
                </a:solidFill>
                <a:latin typeface="Constantia" pitchFamily="18" charset="0"/>
              </a:rPr>
              <a:t>теңдік</a:t>
            </a:r>
            <a:r>
              <a:rPr lang="ru-RU" sz="2000" dirty="0">
                <a:solidFill>
                  <a:srgbClr val="002060"/>
                </a:solidFill>
                <a:latin typeface="Constantia" pitchFamily="18" charset="0"/>
              </a:rPr>
              <a:t> </a:t>
            </a:r>
            <a:r>
              <a:rPr lang="ru-RU" sz="2000" dirty="0" err="1">
                <a:solidFill>
                  <a:srgbClr val="002060"/>
                </a:solidFill>
                <a:latin typeface="Constantia" pitchFamily="18" charset="0"/>
              </a:rPr>
              <a:t>шарттары</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11. </a:t>
            </a:r>
            <a:r>
              <a:rPr lang="ru-RU" sz="2000" dirty="0" err="1">
                <a:solidFill>
                  <a:srgbClr val="002060"/>
                </a:solidFill>
                <a:latin typeface="Constantia" pitchFamily="18" charset="0"/>
              </a:rPr>
              <a:t>Өзара</a:t>
            </a:r>
            <a:r>
              <a:rPr lang="ru-RU" sz="2000" dirty="0">
                <a:solidFill>
                  <a:srgbClr val="002060"/>
                </a:solidFill>
                <a:latin typeface="Constantia" pitchFamily="18" charset="0"/>
              </a:rPr>
              <a:t> параллель </a:t>
            </a:r>
            <a:r>
              <a:rPr lang="ru-RU" sz="2000" dirty="0" err="1">
                <a:solidFill>
                  <a:srgbClr val="002060"/>
                </a:solidFill>
                <a:latin typeface="Constantia" pitchFamily="18" charset="0"/>
              </a:rPr>
              <a:t>емес</a:t>
            </a:r>
            <a:r>
              <a:rPr lang="ru-RU" sz="2000" dirty="0">
                <a:solidFill>
                  <a:srgbClr val="002060"/>
                </a:solidFill>
                <a:latin typeface="Constantia" pitchFamily="18" charset="0"/>
              </a:rPr>
              <a:t> </a:t>
            </a:r>
            <a:r>
              <a:rPr lang="ru-RU" sz="2000" dirty="0" err="1">
                <a:solidFill>
                  <a:srgbClr val="002060"/>
                </a:solidFill>
                <a:latin typeface="Constantia" pitchFamily="18" charset="0"/>
              </a:rPr>
              <a:t>үш</a:t>
            </a:r>
            <a:r>
              <a:rPr lang="ru-RU" sz="2000" dirty="0">
                <a:solidFill>
                  <a:srgbClr val="002060"/>
                </a:solidFill>
                <a:latin typeface="Constantia" pitchFamily="18" charset="0"/>
              </a:rPr>
              <a:t> </a:t>
            </a:r>
            <a:r>
              <a:rPr lang="ru-RU" sz="2000" dirty="0" err="1">
                <a:solidFill>
                  <a:srgbClr val="002060"/>
                </a:solidFill>
                <a:latin typeface="Constantia" pitchFamily="18" charset="0"/>
              </a:rPr>
              <a:t>күш</a:t>
            </a:r>
            <a:r>
              <a:rPr lang="ru-RU" sz="2000" dirty="0">
                <a:solidFill>
                  <a:srgbClr val="002060"/>
                </a:solidFill>
                <a:latin typeface="Constantia" pitchFamily="18" charset="0"/>
              </a:rPr>
              <a:t> </a:t>
            </a:r>
            <a:r>
              <a:rPr lang="ru-RU" sz="2000" dirty="0" err="1">
                <a:solidFill>
                  <a:srgbClr val="002060"/>
                </a:solidFill>
                <a:latin typeface="Constantia" pitchFamily="18" charset="0"/>
              </a:rPr>
              <a:t>туралы</a:t>
            </a:r>
            <a:r>
              <a:rPr lang="ru-RU" sz="2000" dirty="0">
                <a:solidFill>
                  <a:srgbClr val="002060"/>
                </a:solidFill>
                <a:latin typeface="Constantia" pitchFamily="18" charset="0"/>
              </a:rPr>
              <a:t> теорема.</a:t>
            </a:r>
          </a:p>
        </p:txBody>
      </p:sp>
    </p:spTree>
    <p:extLst>
      <p:ext uri="{BB962C8B-B14F-4D97-AF65-F5344CB8AC3E}">
        <p14:creationId xmlns:p14="http://schemas.microsoft.com/office/powerpoint/2010/main" val="36753683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a:extLst>
              <a:ext uri="{FF2B5EF4-FFF2-40B4-BE49-F238E27FC236}">
                <a16:creationId xmlns:a16="http://schemas.microsoft.com/office/drawing/2014/main" id="{B77831FF-81A4-453A-949C-E14A89E4E9CC}"/>
              </a:ext>
            </a:extLst>
          </p:cNvPr>
          <p:cNvGraphicFramePr>
            <a:graphicFrameLocks noGrp="1"/>
          </p:cNvGraphicFramePr>
          <p:nvPr>
            <p:extLst>
              <p:ext uri="{D42A27DB-BD31-4B8C-83A1-F6EECF244321}">
                <p14:modId xmlns:p14="http://schemas.microsoft.com/office/powerpoint/2010/main" val="2172123377"/>
              </p:ext>
            </p:extLst>
          </p:nvPr>
        </p:nvGraphicFramePr>
        <p:xfrm>
          <a:off x="0" y="0"/>
          <a:ext cx="9144000" cy="1554480"/>
        </p:xfrm>
        <a:graphic>
          <a:graphicData uri="http://schemas.openxmlformats.org/drawingml/2006/table">
            <a:tbl>
              <a:tblPr firstRow="1" bandRow="1">
                <a:tableStyleId>{5C22544A-7EE6-4342-B048-85BDC9FD1C3A}</a:tableStyleId>
              </a:tblPr>
              <a:tblGrid>
                <a:gridCol w="2214578">
                  <a:extLst>
                    <a:ext uri="{9D8B030D-6E8A-4147-A177-3AD203B41FA5}">
                      <a16:colId xmlns:a16="http://schemas.microsoft.com/office/drawing/2014/main" val="3482235514"/>
                    </a:ext>
                  </a:extLst>
                </a:gridCol>
                <a:gridCol w="6929422">
                  <a:extLst>
                    <a:ext uri="{9D8B030D-6E8A-4147-A177-3AD203B41FA5}">
                      <a16:colId xmlns:a16="http://schemas.microsoft.com/office/drawing/2014/main" val="82615600"/>
                    </a:ext>
                  </a:extLst>
                </a:gridCol>
              </a:tblGrid>
              <a:tr h="112474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kk-KZ" sz="2400" b="1" i="1" dirty="0">
                          <a:solidFill>
                            <a:schemeClr val="tx1"/>
                          </a:solidFill>
                          <a:latin typeface="Constantia" panose="02030602050306030303" pitchFamily="18" charset="0"/>
                          <a:cs typeface="Times New Roman" pitchFamily="18" charset="0"/>
                          <a:hlinkClick r:id="rId2" action="ppaction://hlinksldjump">
                            <a:extLst>
                              <a:ext uri="{A12FA001-AC4F-418D-AE19-62706E023703}">
                                <ahyp:hlinkClr xmlns:ahyp="http://schemas.microsoft.com/office/drawing/2018/hyperlinkcolor" val="tx"/>
                              </a:ext>
                            </a:extLst>
                          </a:hlinkClick>
                        </a:rPr>
                        <a:t>Тақырып 3.</a:t>
                      </a:r>
                      <a:endParaRPr lang="LID4096" sz="2400" dirty="0">
                        <a:solidFill>
                          <a:schemeClr val="tx1"/>
                        </a:solidFill>
                        <a:latin typeface="Constantia" panose="02030602050306030303" pitchFamily="18" charset="0"/>
                        <a:cs typeface="Times New Roman" panose="02020603050405020304" pitchFamily="18" charset="0"/>
                      </a:endParaRPr>
                    </a:p>
                  </a:txBody>
                  <a:tcPr>
                    <a:solidFill>
                      <a:schemeClr val="accent6">
                        <a:lumMod val="40000"/>
                        <a:lumOff val="60000"/>
                      </a:schemeClr>
                    </a:solidFill>
                  </a:tcPr>
                </a:tc>
                <a:tc>
                  <a:txBody>
                    <a:bodyPr/>
                    <a:lstStyle/>
                    <a:p>
                      <a:r>
                        <a:rPr lang="kk-KZ" sz="2400" b="0" kern="1200" dirty="0">
                          <a:solidFill>
                            <a:schemeClr val="tx1"/>
                          </a:solidFill>
                          <a:effectLst/>
                          <a:latin typeface="Constantia" panose="02030602050306030303" pitchFamily="18" charset="0"/>
                          <a:ea typeface="+mn-ea"/>
                          <a:cs typeface="Times New Roman" panose="02020603050405020304" pitchFamily="18" charset="0"/>
                        </a:rPr>
                        <a:t>Параллель күштер жүйесі. Параллель күштердің центрі. Ауырлық центрі. Ауырлық центрін анықтау тәсілдері.</a:t>
                      </a:r>
                      <a:endParaRPr lang="LID4096" sz="2400" b="0" kern="1200" dirty="0">
                        <a:solidFill>
                          <a:schemeClr val="tx1"/>
                        </a:solidFill>
                        <a:effectLst/>
                        <a:latin typeface="Constantia" panose="02030602050306030303" pitchFamily="18" charset="0"/>
                        <a:ea typeface="+mn-ea"/>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LID4096" sz="2400" b="0" i="0" dirty="0">
                        <a:solidFill>
                          <a:schemeClr val="tx1"/>
                        </a:solidFill>
                        <a:latin typeface="Constantia" panose="02030602050306030303" pitchFamily="18" charset="0"/>
                        <a:cs typeface="Times New Roman" panose="02020603050405020304" pitchFamily="18" charset="0"/>
                      </a:endParaRPr>
                    </a:p>
                  </a:txBody>
                  <a:tcPr>
                    <a:solidFill>
                      <a:schemeClr val="accent5"/>
                    </a:solidFill>
                  </a:tcPr>
                </a:tc>
                <a:extLst>
                  <a:ext uri="{0D108BD9-81ED-4DB2-BD59-A6C34878D82A}">
                    <a16:rowId xmlns:a16="http://schemas.microsoft.com/office/drawing/2014/main" val="1127541504"/>
                  </a:ext>
                </a:extLst>
              </a:tr>
            </a:tbl>
          </a:graphicData>
        </a:graphic>
      </p:graphicFrame>
      <p:sp>
        <p:nvSpPr>
          <p:cNvPr id="11" name="TextBox 10">
            <a:extLst>
              <a:ext uri="{FF2B5EF4-FFF2-40B4-BE49-F238E27FC236}">
                <a16:creationId xmlns:a16="http://schemas.microsoft.com/office/drawing/2014/main" id="{8E082679-F488-428D-9017-2F754BA96E11}"/>
              </a:ext>
            </a:extLst>
          </p:cNvPr>
          <p:cNvSpPr txBox="1"/>
          <p:nvPr/>
        </p:nvSpPr>
        <p:spPr>
          <a:xfrm>
            <a:off x="1331640" y="2132856"/>
            <a:ext cx="7200800" cy="3046988"/>
          </a:xfrm>
          <a:prstGeom prst="rect">
            <a:avLst/>
          </a:prstGeom>
          <a:solidFill>
            <a:schemeClr val="bg1"/>
          </a:solidFill>
        </p:spPr>
        <p:txBody>
          <a:bodyPr wrap="square">
            <a:spAutoFit/>
          </a:bodyPr>
          <a:lstStyle/>
          <a:p>
            <a:pPr algn="ctr"/>
            <a:r>
              <a:rPr lang="kk-KZ" sz="2400" dirty="0">
                <a:latin typeface="Constantia" panose="02030602050306030303" pitchFamily="18" charset="0"/>
                <a:cs typeface="Times New Roman" panose="02020603050405020304" pitchFamily="18" charset="0"/>
              </a:rPr>
              <a:t>Жоспар:</a:t>
            </a:r>
          </a:p>
          <a:p>
            <a:pPr algn="ctr"/>
            <a:endParaRPr lang="ru-RU" sz="2400" dirty="0">
              <a:latin typeface="Constantia" panose="02030602050306030303" pitchFamily="18" charset="0"/>
              <a:cs typeface="Times New Roman" panose="02020603050405020304" pitchFamily="18" charset="0"/>
            </a:endParaRPr>
          </a:p>
          <a:p>
            <a:pPr algn="just"/>
            <a:r>
              <a:rPr lang="en-US" sz="2400" dirty="0">
                <a:latin typeface="Constantia" panose="02030602050306030303" pitchFamily="18" charset="0"/>
                <a:cs typeface="Times New Roman" panose="02020603050405020304" pitchFamily="18" charset="0"/>
              </a:rPr>
              <a:t>1. </a:t>
            </a:r>
            <a:r>
              <a:rPr lang="kk-KZ" sz="2400" dirty="0">
                <a:latin typeface="Constantia" panose="02030602050306030303" pitchFamily="18" charset="0"/>
                <a:cs typeface="Times New Roman" panose="02020603050405020304" pitchFamily="18" charset="0"/>
              </a:rPr>
              <a:t>Параллель күштер центрі;</a:t>
            </a:r>
            <a:endParaRPr lang="ru-RU" sz="2400" dirty="0">
              <a:latin typeface="Constantia" panose="02030602050306030303" pitchFamily="18" charset="0"/>
              <a:cs typeface="Times New Roman" panose="02020603050405020304" pitchFamily="18" charset="0"/>
            </a:endParaRPr>
          </a:p>
          <a:p>
            <a:pPr algn="just"/>
            <a:r>
              <a:rPr lang="en-US" sz="2400" dirty="0">
                <a:latin typeface="Constantia" panose="02030602050306030303" pitchFamily="18" charset="0"/>
                <a:cs typeface="Times New Roman" panose="02020603050405020304" pitchFamily="18" charset="0"/>
              </a:rPr>
              <a:t>2. </a:t>
            </a:r>
            <a:r>
              <a:rPr lang="kk-KZ" sz="2400" dirty="0">
                <a:latin typeface="Constantia" panose="02030602050306030303" pitchFamily="18" charset="0"/>
                <a:cs typeface="Times New Roman" panose="02020603050405020304" pitchFamily="18" charset="0"/>
              </a:rPr>
              <a:t>Күш өрісі. Қатты дененің ауырлық центрі;</a:t>
            </a:r>
            <a:endParaRPr lang="ru-RU" sz="2400" dirty="0">
              <a:latin typeface="Constantia" panose="02030602050306030303" pitchFamily="18" charset="0"/>
              <a:cs typeface="Times New Roman" panose="02020603050405020304" pitchFamily="18" charset="0"/>
            </a:endParaRPr>
          </a:p>
          <a:p>
            <a:pPr algn="just"/>
            <a:r>
              <a:rPr lang="en-US" sz="2400" dirty="0">
                <a:latin typeface="Constantia" panose="02030602050306030303" pitchFamily="18" charset="0"/>
                <a:cs typeface="Times New Roman" panose="02020603050405020304" pitchFamily="18" charset="0"/>
              </a:rPr>
              <a:t>3. </a:t>
            </a:r>
            <a:r>
              <a:rPr lang="kk-KZ" sz="2400" dirty="0">
                <a:latin typeface="Constantia" panose="02030602050306030303" pitchFamily="18" charset="0"/>
                <a:cs typeface="Times New Roman" panose="02020603050405020304" pitchFamily="18" charset="0"/>
              </a:rPr>
              <a:t>Біртекті денелердің ауырлық центрінің координаттары;</a:t>
            </a:r>
            <a:endParaRPr lang="ru-RU" sz="2400" dirty="0">
              <a:latin typeface="Constantia" panose="02030602050306030303" pitchFamily="18" charset="0"/>
              <a:cs typeface="Times New Roman" panose="02020603050405020304" pitchFamily="18" charset="0"/>
            </a:endParaRPr>
          </a:p>
          <a:p>
            <a:pPr algn="just"/>
            <a:r>
              <a:rPr lang="en-US" sz="2400" dirty="0">
                <a:latin typeface="Constantia" panose="02030602050306030303" pitchFamily="18" charset="0"/>
                <a:cs typeface="Times New Roman" panose="02020603050405020304" pitchFamily="18" charset="0"/>
              </a:rPr>
              <a:t>4. </a:t>
            </a:r>
            <a:r>
              <a:rPr lang="kk-KZ" sz="2400" dirty="0">
                <a:latin typeface="Constantia" panose="02030602050306030303" pitchFamily="18" charset="0"/>
                <a:cs typeface="Times New Roman" panose="02020603050405020304" pitchFamily="18" charset="0"/>
              </a:rPr>
              <a:t>Дененің ауырлық центрінің координаттарын анықтау тәсілдері</a:t>
            </a:r>
            <a:endParaRPr lang="ru-RU" sz="2400" dirty="0">
              <a:latin typeface="Constantia" panose="02030602050306030303" pitchFamily="18" charset="0"/>
              <a:cs typeface="Times New Roman" panose="02020603050405020304" pitchFamily="18" charset="0"/>
            </a:endParaRPr>
          </a:p>
        </p:txBody>
      </p:sp>
    </p:spTree>
    <p:extLst>
      <p:ext uri="{BB962C8B-B14F-4D97-AF65-F5344CB8AC3E}">
        <p14:creationId xmlns:p14="http://schemas.microsoft.com/office/powerpoint/2010/main" val="247414183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8E082679-F488-428D-9017-2F754BA96E11}"/>
              </a:ext>
            </a:extLst>
          </p:cNvPr>
          <p:cNvSpPr txBox="1"/>
          <p:nvPr/>
        </p:nvSpPr>
        <p:spPr>
          <a:xfrm>
            <a:off x="251520" y="58846"/>
            <a:ext cx="8640960" cy="6463308"/>
          </a:xfrm>
          <a:prstGeom prst="rect">
            <a:avLst/>
          </a:prstGeom>
          <a:solidFill>
            <a:schemeClr val="bg1"/>
          </a:solidFill>
        </p:spPr>
        <p:txBody>
          <a:bodyPr wrap="square">
            <a:spAutoFit/>
          </a:bodyPr>
          <a:lstStyle/>
          <a:p>
            <a:pPr indent="288290" algn="ctr"/>
            <a:r>
              <a:rPr lang="kk-KZ" i="1" dirty="0">
                <a:solidFill>
                  <a:srgbClr val="000000"/>
                </a:solidFill>
                <a:effectLst/>
                <a:latin typeface="Constantia" panose="02030602050306030303" pitchFamily="18" charset="0"/>
                <a:ea typeface="Times New Roman" panose="02020603050405020304" pitchFamily="18" charset="0"/>
              </a:rPr>
              <a:t>Негізгі әдебиеттер</a:t>
            </a:r>
            <a:endParaRPr lang="ru-RU" dirty="0">
              <a:effectLst/>
              <a:latin typeface="Constantia" panose="02030602050306030303" pitchFamily="18" charset="0"/>
              <a:ea typeface="Times New Roman" panose="02020603050405020304" pitchFamily="18" charset="0"/>
            </a:endParaRPr>
          </a:p>
          <a:p>
            <a:pPr indent="288290" algn="ctr"/>
            <a:r>
              <a:rPr lang="kk-KZ" b="1" i="1" dirty="0">
                <a:effectLst/>
                <a:latin typeface="Constantia" panose="02030602050306030303" pitchFamily="18" charset="0"/>
                <a:ea typeface="Times New Roman" panose="02020603050405020304" pitchFamily="18" charset="0"/>
              </a:rPr>
              <a:t>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1. Жолдасбеков Ө. А., Сағитов М. Н. Теориялық механика: Оқулық. Алматы, 2002.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2. Төреқожаев Ә. Н., Төлегенова Қ. Б. Материалдық нүктенің механикалық тербелістері: Оқу құралы. Алматы, 2003.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3. Төреқожаев Ә. Н., Именов И. М. Статика. Теориялық механиканың практикалық сабақтарына арналған әдістемелік нұсқау. Алматы, 2004.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4. Туғанбаева Д. Т., Төлегенова Қ. Б. Теориялық механика. Оқу құралы. Алматы, 2012.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5. Яблонский А. А. Курс теоретической механики: Учебник. Ч. I, II. – М.: Высш. школа, 1984.</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6. Никитин Н. Н. Курс теоретической механики: Учебник. – М.: Высшая школа, 1990.</a:t>
            </a:r>
            <a:endParaRPr lang="ru-RU" dirty="0">
              <a:effectLst/>
              <a:latin typeface="Constantia" panose="02030602050306030303" pitchFamily="18" charset="0"/>
              <a:ea typeface="Times New Roman" panose="02020603050405020304" pitchFamily="18" charset="0"/>
            </a:endParaRPr>
          </a:p>
          <a:p>
            <a:pPr indent="288290" algn="ctr"/>
            <a:endParaRPr lang="kk-KZ" b="0" i="1" u="none" strike="noStrike" spc="0" dirty="0">
              <a:solidFill>
                <a:srgbClr val="000000"/>
              </a:solidFill>
              <a:effectLst/>
              <a:latin typeface="Constantia" panose="02030602050306030303" pitchFamily="18" charset="0"/>
              <a:ea typeface="Times New Roman" panose="02020603050405020304" pitchFamily="18" charset="0"/>
              <a:cs typeface="Times New Roman" panose="02020603050405020304" pitchFamily="18" charset="0"/>
            </a:endParaRPr>
          </a:p>
          <a:p>
            <a:pPr indent="288290" algn="ctr"/>
            <a:r>
              <a:rPr lang="kk-KZ" b="0" i="1" u="none" strike="noStrike" spc="0" dirty="0">
                <a:solidFill>
                  <a:srgbClr val="000000"/>
                </a:solidFill>
                <a:effectLst/>
                <a:latin typeface="Constantia" panose="02030602050306030303" pitchFamily="18" charset="0"/>
                <a:ea typeface="Times New Roman" panose="02020603050405020304" pitchFamily="18" charset="0"/>
                <a:cs typeface="Times New Roman" panose="02020603050405020304" pitchFamily="18" charset="0"/>
              </a:rPr>
              <a:t>Қосымша әдебиеттер</a:t>
            </a:r>
            <a:endParaRPr lang="ru-RU" dirty="0">
              <a:effectLst/>
              <a:latin typeface="Constantia" panose="02030602050306030303" pitchFamily="18" charset="0"/>
              <a:ea typeface="Times New Roman" panose="02020603050405020304" pitchFamily="18" charset="0"/>
            </a:endParaRPr>
          </a:p>
          <a:p>
            <a:pPr indent="288290" algn="ctr"/>
            <a:r>
              <a:rPr lang="kk-KZ" b="1" i="1" u="none" strike="noStrike" spc="0" dirty="0">
                <a:solidFill>
                  <a:srgbClr val="000000"/>
                </a:solidFill>
                <a:effectLst/>
                <a:latin typeface="Constantia" panose="02030602050306030303" pitchFamily="18" charset="0"/>
                <a:ea typeface="Times New Roman" panose="02020603050405020304" pitchFamily="18" charset="0"/>
                <a:cs typeface="Times New Roman" panose="02020603050405020304" pitchFamily="18" charset="0"/>
              </a:rPr>
              <a:t>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1. Төреқожаев Ә. Н., Именов И. М., Төлегенова Қ. Б. Теориялық механика пәнінің курстық және семестрлік жұмыстары. Алматы, 2003.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2. Серғазиев М. Ж., Туғанбаева Д. Т. Механикалық жүйе динамикасы. Теориялық механиканың практикалық сабақтарына арналған әдістемелік нұсқау.  Алматы, 2004.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3. Именов И. М. Кинематика. Теориялық механиканың практикалық сабақтарына арналған әдістемелік нұсқау. Алматы, 2004. </a:t>
            </a:r>
            <a:endParaRPr lang="ru-RU" dirty="0">
              <a:effectLst/>
              <a:latin typeface="Constantia" panose="02030602050306030303" pitchFamily="18" charset="0"/>
              <a:ea typeface="Times New Roman" panose="02020603050405020304" pitchFamily="18" charset="0"/>
            </a:endParaRPr>
          </a:p>
        </p:txBody>
      </p:sp>
    </p:spTree>
    <p:extLst>
      <p:ext uri="{BB962C8B-B14F-4D97-AF65-F5344CB8AC3E}">
        <p14:creationId xmlns:p14="http://schemas.microsoft.com/office/powerpoint/2010/main" val="208586290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6EDD11B3-BE01-46D8-BE9A-117F89BB106B}"/>
                  </a:ext>
                </a:extLst>
              </p:cNvPr>
              <p:cNvSpPr txBox="1"/>
              <p:nvPr/>
            </p:nvSpPr>
            <p:spPr>
              <a:xfrm>
                <a:off x="1115616" y="404664"/>
                <a:ext cx="7272808" cy="3897798"/>
              </a:xfrm>
              <a:prstGeom prst="rect">
                <a:avLst/>
              </a:prstGeom>
              <a:noFill/>
            </p:spPr>
            <p:txBody>
              <a:bodyPr wrap="square">
                <a:spAutoFit/>
              </a:bodyPr>
              <a:lstStyle/>
              <a:p>
                <a:pPr indent="288290" algn="just"/>
                <a:r>
                  <a:rPr lang="kk-KZ" sz="2000" i="1" dirty="0">
                    <a:solidFill>
                      <a:schemeClr val="accent2"/>
                    </a:solidFill>
                    <a:effectLst/>
                    <a:latin typeface="Constantia" panose="02030602050306030303" pitchFamily="18" charset="0"/>
                    <a:ea typeface="Times New Roman" panose="02020603050405020304" pitchFamily="18" charset="0"/>
                  </a:rPr>
                  <a:t>Параллель күштер центрі</a:t>
                </a:r>
                <a:endParaRPr lang="ru-RU" sz="1200" dirty="0">
                  <a:solidFill>
                    <a:schemeClr val="accent2"/>
                  </a:solidFill>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Механиканың кейбір мәселелерін шешкенде, атап айтқанда дененің ауырлық центрін анықтағанда, параллель күштердің центрі туралы ұғымды пайдаланады. </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Алдымен дененің </a:t>
                </a:r>
                <a:r>
                  <a:rPr lang="kk-KZ" sz="2000" i="1" dirty="0">
                    <a:solidFill>
                      <a:srgbClr val="000000"/>
                    </a:solidFill>
                    <a:effectLst/>
                    <a:latin typeface="Constantia" panose="02030602050306030303" pitchFamily="18" charset="0"/>
                    <a:ea typeface="Times New Roman" panose="02020603050405020304" pitchFamily="18" charset="0"/>
                  </a:rPr>
                  <a:t>A</a:t>
                </a:r>
                <a:r>
                  <a:rPr lang="kk-KZ" sz="2000" i="1" baseline="-25000" dirty="0">
                    <a:solidFill>
                      <a:srgbClr val="000000"/>
                    </a:solidFill>
                    <a:effectLst/>
                    <a:latin typeface="Constantia" panose="02030602050306030303" pitchFamily="18" charset="0"/>
                    <a:ea typeface="Times New Roman" panose="02020603050405020304" pitchFamily="18" charset="0"/>
                  </a:rPr>
                  <a:t>1</a:t>
                </a:r>
                <a:r>
                  <a:rPr lang="kk-KZ" sz="2000" dirty="0">
                    <a:solidFill>
                      <a:srgbClr val="000000"/>
                    </a:solidFill>
                    <a:effectLst/>
                    <a:latin typeface="Constantia" panose="02030602050306030303" pitchFamily="18" charset="0"/>
                    <a:ea typeface="Times New Roman" panose="02020603050405020304" pitchFamily="18" charset="0"/>
                  </a:rPr>
                  <a:t> және </a:t>
                </a:r>
                <a:r>
                  <a:rPr lang="kk-KZ" sz="2000" i="1" dirty="0">
                    <a:solidFill>
                      <a:srgbClr val="000000"/>
                    </a:solidFill>
                    <a:effectLst/>
                    <a:latin typeface="Constantia" panose="02030602050306030303" pitchFamily="18" charset="0"/>
                    <a:ea typeface="Times New Roman" panose="02020603050405020304" pitchFamily="18" charset="0"/>
                  </a:rPr>
                  <a:t>A</a:t>
                </a:r>
                <a:r>
                  <a:rPr lang="kk-KZ" sz="2000" i="1" baseline="-25000" dirty="0">
                    <a:solidFill>
                      <a:srgbClr val="000000"/>
                    </a:solidFill>
                    <a:effectLst/>
                    <a:latin typeface="Constantia" panose="02030602050306030303" pitchFamily="18" charset="0"/>
                    <a:ea typeface="Times New Roman" panose="02020603050405020304" pitchFamily="18" charset="0"/>
                  </a:rPr>
                  <a:t>2</a:t>
                </a:r>
                <a:r>
                  <a:rPr lang="kk-KZ" sz="2000" dirty="0">
                    <a:solidFill>
                      <a:srgbClr val="000000"/>
                    </a:solidFill>
                    <a:effectLst/>
                    <a:latin typeface="Constantia" panose="02030602050306030303" pitchFamily="18" charset="0"/>
                    <a:ea typeface="Times New Roman" panose="02020603050405020304" pitchFamily="18" charset="0"/>
                  </a:rPr>
                  <a:t> нүктелеріне түскен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i="1" baseline="-25000" dirty="0">
                    <a:solidFill>
                      <a:srgbClr val="000000"/>
                    </a:solidFill>
                    <a:effectLst/>
                    <a:latin typeface="Constantia" panose="02030602050306030303" pitchFamily="18" charset="0"/>
                    <a:ea typeface="Times New Roman" panose="02020603050405020304" pitchFamily="18" charset="0"/>
                  </a:rPr>
                  <a:t>1</a:t>
                </a:r>
                <a:r>
                  <a:rPr lang="kk-KZ" sz="2000" dirty="0">
                    <a:solidFill>
                      <a:srgbClr val="000000"/>
                    </a:solidFill>
                    <a:effectLst/>
                    <a:latin typeface="Constantia" panose="02030602050306030303" pitchFamily="18" charset="0"/>
                    <a:ea typeface="Times New Roman" panose="02020603050405020304" pitchFamily="18" charset="0"/>
                  </a:rPr>
                  <a:t> және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i="1" baseline="-25000" dirty="0">
                    <a:solidFill>
                      <a:srgbClr val="000000"/>
                    </a:solidFill>
                    <a:effectLst/>
                    <a:latin typeface="Constantia" panose="02030602050306030303" pitchFamily="18" charset="0"/>
                    <a:ea typeface="Times New Roman" panose="02020603050405020304" pitchFamily="18" charset="0"/>
                  </a:rPr>
                  <a:t>2</a:t>
                </a:r>
                <a:r>
                  <a:rPr lang="kk-KZ" sz="2000" dirty="0">
                    <a:solidFill>
                      <a:srgbClr val="000000"/>
                    </a:solidFill>
                    <a:effectLst/>
                    <a:latin typeface="Constantia" panose="02030602050306030303" pitchFamily="18" charset="0"/>
                    <a:ea typeface="Times New Roman" panose="02020603050405020304" pitchFamily="18" charset="0"/>
                  </a:rPr>
                  <a:t> және екі параллель күшті қарастырайық (3.1-сурет). Әрине, бұл жазық күштер жүйесінің тең әсерлі күші бар: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𝑅</m:t>
                        </m:r>
                      </m:e>
                    </m:acc>
                    <m:r>
                      <a:rPr lang="en-US"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baseline="-25000" dirty="0">
                    <a:solidFill>
                      <a:srgbClr val="000000"/>
                    </a:solidFill>
                    <a:effectLst/>
                    <a:latin typeface="Constantia" panose="02030602050306030303" pitchFamily="18" charset="0"/>
                    <a:ea typeface="Times New Roman" panose="02020603050405020304" pitchFamily="18" charset="0"/>
                  </a:rPr>
                  <a:t>1</a:t>
                </a:r>
                <a:r>
                  <a:rPr lang="en-US" sz="2000" dirty="0">
                    <a:solidFill>
                      <a:srgbClr val="000000"/>
                    </a:solidFill>
                    <a:effectLst/>
                    <a:latin typeface="Constantia" panose="02030602050306030303" pitchFamily="18" charset="0"/>
                    <a:ea typeface="Times New Roman" panose="02020603050405020304" pitchFamily="18" charset="0"/>
                  </a:rPr>
                  <a:t>+</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baseline="-25000" dirty="0">
                    <a:solidFill>
                      <a:srgbClr val="000000"/>
                    </a:solidFill>
                    <a:effectLst/>
                    <a:latin typeface="Constantia" panose="02030602050306030303" pitchFamily="18" charset="0"/>
                    <a:ea typeface="Times New Roman" panose="02020603050405020304" pitchFamily="18" charset="0"/>
                  </a:rPr>
                  <a:t>2</a:t>
                </a:r>
                <a:r>
                  <a:rPr lang="kk-KZ" sz="2000" dirty="0">
                    <a:solidFill>
                      <a:srgbClr val="000000"/>
                    </a:solidFill>
                    <a:effectLst/>
                    <a:latin typeface="Constantia" panose="02030602050306030303" pitchFamily="18" charset="0"/>
                    <a:ea typeface="Times New Roman" panose="02020603050405020304" pitchFamily="18" charset="0"/>
                  </a:rPr>
                  <a:t>. Оның әсер ету сызығы қосылғыш күштерге параллель болып, </a:t>
                </a:r>
                <a:r>
                  <a:rPr lang="kk-KZ" sz="2000" i="1" dirty="0">
                    <a:solidFill>
                      <a:srgbClr val="000000"/>
                    </a:solidFill>
                    <a:effectLst/>
                    <a:latin typeface="Constantia" panose="02030602050306030303" pitchFamily="18" charset="0"/>
                    <a:ea typeface="Times New Roman" panose="02020603050405020304" pitchFamily="18" charset="0"/>
                  </a:rPr>
                  <a:t>A</a:t>
                </a:r>
                <a:r>
                  <a:rPr lang="kk-KZ" sz="2000" i="1" baseline="-25000" dirty="0">
                    <a:solidFill>
                      <a:srgbClr val="000000"/>
                    </a:solidFill>
                    <a:effectLst/>
                    <a:latin typeface="Constantia" panose="02030602050306030303" pitchFamily="18" charset="0"/>
                    <a:ea typeface="Times New Roman" panose="02020603050405020304" pitchFamily="18" charset="0"/>
                  </a:rPr>
                  <a:t>1</a:t>
                </a:r>
                <a:r>
                  <a:rPr lang="kk-KZ" sz="2000" i="1" dirty="0">
                    <a:solidFill>
                      <a:srgbClr val="000000"/>
                    </a:solidFill>
                    <a:effectLst/>
                    <a:latin typeface="Constantia" panose="02030602050306030303" pitchFamily="18" charset="0"/>
                    <a:ea typeface="Times New Roman" panose="02020603050405020304" pitchFamily="18" charset="0"/>
                  </a:rPr>
                  <a:t>A</a:t>
                </a:r>
                <a:r>
                  <a:rPr lang="kk-KZ" sz="2000" i="1" baseline="-25000" dirty="0">
                    <a:solidFill>
                      <a:srgbClr val="000000"/>
                    </a:solidFill>
                    <a:effectLst/>
                    <a:latin typeface="Constantia" panose="02030602050306030303" pitchFamily="18" charset="0"/>
                    <a:ea typeface="Times New Roman" panose="02020603050405020304" pitchFamily="18" charset="0"/>
                  </a:rPr>
                  <a:t>2</a:t>
                </a:r>
                <a:r>
                  <a:rPr lang="kk-KZ" sz="2000" dirty="0">
                    <a:solidFill>
                      <a:srgbClr val="000000"/>
                    </a:solidFill>
                    <a:effectLst/>
                    <a:latin typeface="Constantia" panose="02030602050306030303" pitchFamily="18" charset="0"/>
                    <a:ea typeface="Times New Roman" panose="02020603050405020304" pitchFamily="18" charset="0"/>
                  </a:rPr>
                  <a:t> түзуінің бойындағы бір C нүктеден өтеді. Бұл нүктенің орнын Вариньон теоремасының көмегімен табамыз:  </a:t>
                </a:r>
                <a:r>
                  <a:rPr lang="kk-KZ"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ctr"/>
                <a:r>
                  <a:rPr lang="kk-KZ" sz="2000" i="1" dirty="0">
                    <a:solidFill>
                      <a:srgbClr val="000000"/>
                    </a:solidFill>
                    <a:effectLst/>
                    <a:latin typeface="Constantia" panose="02030602050306030303" pitchFamily="18" charset="0"/>
                    <a:ea typeface="Times New Roman" panose="02020603050405020304" pitchFamily="18" charset="0"/>
                  </a:rPr>
                  <a:t>m</a:t>
                </a:r>
                <a:r>
                  <a:rPr lang="kk-KZ" sz="2000" i="1" baseline="-25000" dirty="0">
                    <a:solidFill>
                      <a:srgbClr val="000000"/>
                    </a:solidFill>
                    <a:effectLst/>
                    <a:latin typeface="Constantia" panose="02030602050306030303" pitchFamily="18" charset="0"/>
                    <a:ea typeface="Times New Roman" panose="02020603050405020304" pitchFamily="18" charset="0"/>
                  </a:rPr>
                  <a:t>C</a:t>
                </a:r>
                <a:r>
                  <a:rPr lang="kk-KZ" sz="2000" i="1" dirty="0">
                    <a:solidFill>
                      <a:srgbClr val="000000"/>
                    </a:solidFill>
                    <a:effectLst/>
                    <a:latin typeface="Constantia" panose="02030602050306030303" pitchFamily="18" charset="0"/>
                    <a:ea typeface="Times New Roman" panose="02020603050405020304" pitchFamily="18" charset="0"/>
                  </a:rPr>
                  <a:t>(</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𝑅</m:t>
                        </m:r>
                      </m:e>
                    </m:acc>
                  </m:oMath>
                </a14:m>
                <a:r>
                  <a:rPr lang="kk-KZ" sz="2000" i="1" dirty="0">
                    <a:solidFill>
                      <a:srgbClr val="000000"/>
                    </a:solidFill>
                    <a:effectLst/>
                    <a:latin typeface="Constantia" panose="02030602050306030303" pitchFamily="18" charset="0"/>
                    <a:ea typeface="Times New Roman" panose="02020603050405020304" pitchFamily="18" charset="0"/>
                  </a:rPr>
                  <a:t>)=m</a:t>
                </a:r>
                <a:r>
                  <a:rPr lang="kk-KZ" sz="2000" i="1" baseline="-25000" dirty="0">
                    <a:solidFill>
                      <a:srgbClr val="000000"/>
                    </a:solidFill>
                    <a:effectLst/>
                    <a:latin typeface="Constantia" panose="02030602050306030303" pitchFamily="18" charset="0"/>
                    <a:ea typeface="Times New Roman" panose="02020603050405020304" pitchFamily="18" charset="0"/>
                  </a:rPr>
                  <a:t>C</a:t>
                </a:r>
                <a:r>
                  <a:rPr lang="kk-KZ" sz="2000" i="1" dirty="0">
                    <a:solidFill>
                      <a:srgbClr val="000000"/>
                    </a:solidFill>
                    <a:effectLst/>
                    <a:latin typeface="Constantia" panose="02030602050306030303" pitchFamily="18" charset="0"/>
                    <a:ea typeface="Times New Roman" panose="02020603050405020304" pitchFamily="18" charset="0"/>
                  </a:rPr>
                  <a:t>(</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baseline="-25000" dirty="0">
                    <a:solidFill>
                      <a:srgbClr val="000000"/>
                    </a:solidFill>
                    <a:effectLst/>
                    <a:latin typeface="Constantia" panose="02030602050306030303" pitchFamily="18" charset="0"/>
                    <a:ea typeface="Times New Roman" panose="02020603050405020304" pitchFamily="18" charset="0"/>
                  </a:rPr>
                  <a:t>1</a:t>
                </a:r>
                <a:r>
                  <a:rPr lang="kk-KZ" sz="2000" i="1" dirty="0">
                    <a:solidFill>
                      <a:srgbClr val="000000"/>
                    </a:solidFill>
                    <a:effectLst/>
                    <a:latin typeface="Constantia" panose="02030602050306030303" pitchFamily="18" charset="0"/>
                    <a:ea typeface="Times New Roman" panose="02020603050405020304" pitchFamily="18" charset="0"/>
                  </a:rPr>
                  <a:t>)+mC(</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baseline="-25000" dirty="0">
                    <a:solidFill>
                      <a:srgbClr val="000000"/>
                    </a:solidFill>
                    <a:effectLst/>
                    <a:latin typeface="Constantia" panose="02030602050306030303" pitchFamily="18" charset="0"/>
                    <a:ea typeface="Times New Roman" panose="02020603050405020304" pitchFamily="18" charset="0"/>
                  </a:rPr>
                  <a:t>2</a:t>
                </a:r>
                <a:r>
                  <a:rPr lang="kk-KZ" sz="2000" i="1" dirty="0">
                    <a:solidFill>
                      <a:srgbClr val="000000"/>
                    </a:solidFill>
                    <a:effectLst/>
                    <a:latin typeface="Constantia" panose="02030602050306030303" pitchFamily="18" charset="0"/>
                    <a:ea typeface="Times New Roman" panose="02020603050405020304" pitchFamily="18" charset="0"/>
                  </a:rPr>
                  <a:t>) </a:t>
                </a:r>
                <a:r>
                  <a:rPr lang="kk-KZ" sz="2000" i="1" dirty="0">
                    <a:solidFill>
                      <a:srgbClr val="000000"/>
                    </a:solidFill>
                    <a:effectLst/>
                    <a:latin typeface="Constantia" panose="02030602050306030303" pitchFamily="18" charset="0"/>
                    <a:ea typeface="Times New Roman" panose="02020603050405020304" pitchFamily="18" charset="0"/>
                    <a:cs typeface="Cambria Math" panose="02040503050406030204" pitchFamily="18" charset="0"/>
                  </a:rPr>
                  <a:t>⇒</a:t>
                </a:r>
                <a:endParaRPr lang="ru-RU" sz="1200" dirty="0">
                  <a:effectLst/>
                  <a:latin typeface="Constantia" panose="02030602050306030303" pitchFamily="18" charset="0"/>
                  <a:ea typeface="Times New Roman" panose="02020603050405020304" pitchFamily="18" charset="0"/>
                </a:endParaRPr>
              </a:p>
            </p:txBody>
          </p:sp>
        </mc:Choice>
        <mc:Fallback xmlns="">
          <p:sp>
            <p:nvSpPr>
              <p:cNvPr id="3" name="TextBox 2">
                <a:extLst>
                  <a:ext uri="{FF2B5EF4-FFF2-40B4-BE49-F238E27FC236}">
                    <a16:creationId xmlns:a16="http://schemas.microsoft.com/office/drawing/2014/main" id="{6EDD11B3-BE01-46D8-BE9A-117F89BB106B}"/>
                  </a:ext>
                </a:extLst>
              </p:cNvPr>
              <p:cNvSpPr txBox="1">
                <a:spLocks noRot="1" noChangeAspect="1" noMove="1" noResize="1" noEditPoints="1" noAdjustHandles="1" noChangeArrowheads="1" noChangeShapeType="1" noTextEdit="1"/>
              </p:cNvSpPr>
              <p:nvPr/>
            </p:nvSpPr>
            <p:spPr>
              <a:xfrm>
                <a:off x="1115616" y="404664"/>
                <a:ext cx="7272808" cy="3897798"/>
              </a:xfrm>
              <a:prstGeom prst="rect">
                <a:avLst/>
              </a:prstGeom>
              <a:blipFill>
                <a:blip r:embed="rId2"/>
                <a:stretch>
                  <a:fillRect l="-838" t="-1094" r="-3269" b="-1875"/>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FB24E093-51A6-497A-8BE7-059225BEAB1C}"/>
                  </a:ext>
                </a:extLst>
              </p:cNvPr>
              <p:cNvSpPr txBox="1"/>
              <p:nvPr/>
            </p:nvSpPr>
            <p:spPr>
              <a:xfrm>
                <a:off x="1835696" y="4437112"/>
                <a:ext cx="6768752" cy="43749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ru-RU" sz="2000">
                          <a:solidFill>
                            <a:srgbClr val="000000"/>
                          </a:solidFill>
                          <a:latin typeface="Cambria Math" panose="02040503050406030204" pitchFamily="18" charset="0"/>
                          <a:ea typeface="Times New Roman" panose="02020603050405020304" pitchFamily="18" charset="0"/>
                        </a:rPr>
                        <m:t>0=</m:t>
                      </m:r>
                      <m:sSub>
                        <m:sSubPr>
                          <m:ctrlPr>
                            <a:rPr lang="ru-RU" sz="2000" i="1">
                              <a:solidFill>
                                <a:srgbClr val="000000"/>
                              </a:solidFill>
                              <a:latin typeface="Cambria Math" panose="02040503050406030204" pitchFamily="18" charset="0"/>
                              <a:ea typeface="Times New Roman" panose="02020603050405020304" pitchFamily="18" charset="0"/>
                            </a:rPr>
                          </m:ctrlPr>
                        </m:sSubPr>
                        <m:e>
                          <m:acc>
                            <m:accPr>
                              <m:chr m:val="⃗"/>
                              <m:ctrlPr>
                                <a:rPr lang="ru-RU" sz="2000" i="1">
                                  <a:solidFill>
                                    <a:srgbClr val="000000"/>
                                  </a:solidFill>
                                  <a:latin typeface="Cambria Math" panose="02040503050406030204" pitchFamily="18" charset="0"/>
                                  <a:ea typeface="Times New Roman" panose="02020603050405020304" pitchFamily="18" charset="0"/>
                                </a:rPr>
                              </m:ctrlPr>
                            </m:accPr>
                            <m:e>
                              <m:r>
                                <a:rPr lang="ru-RU" sz="2000">
                                  <a:solidFill>
                                    <a:srgbClr val="000000"/>
                                  </a:solidFill>
                                  <a:latin typeface="Cambria Math" panose="02040503050406030204" pitchFamily="18" charset="0"/>
                                  <a:ea typeface="Times New Roman" panose="02020603050405020304" pitchFamily="18" charset="0"/>
                                </a:rPr>
                                <m:t>𝐹</m:t>
                              </m:r>
                            </m:e>
                          </m:acc>
                        </m:e>
                        <m:sub>
                          <m:r>
                            <a:rPr lang="ru-RU" sz="2000">
                              <a:solidFill>
                                <a:srgbClr val="000000"/>
                              </a:solidFill>
                              <a:latin typeface="Cambria Math" panose="02040503050406030204" pitchFamily="18" charset="0"/>
                              <a:ea typeface="Times New Roman" panose="02020603050405020304" pitchFamily="18" charset="0"/>
                            </a:rPr>
                            <m:t>1</m:t>
                          </m:r>
                        </m:sub>
                      </m:sSub>
                      <m:r>
                        <a:rPr lang="ru-RU" sz="2000">
                          <a:solidFill>
                            <a:srgbClr val="000000"/>
                          </a:solidFill>
                          <a:latin typeface="Cambria Math" panose="02040503050406030204" pitchFamily="18" charset="0"/>
                          <a:ea typeface="Times New Roman" panose="02020603050405020304" pitchFamily="18" charset="0"/>
                        </a:rPr>
                        <m:t>∙</m:t>
                      </m:r>
                      <m:sSub>
                        <m:sSubPr>
                          <m:ctrlPr>
                            <a:rPr lang="ru-RU" sz="2000" i="1">
                              <a:solidFill>
                                <a:srgbClr val="000000"/>
                              </a:solidFill>
                              <a:latin typeface="Cambria Math" panose="02040503050406030204" pitchFamily="18" charset="0"/>
                              <a:ea typeface="Times New Roman" panose="02020603050405020304" pitchFamily="18" charset="0"/>
                            </a:rPr>
                          </m:ctrlPr>
                        </m:sSubPr>
                        <m:e>
                          <m:r>
                            <a:rPr lang="ru-RU" sz="2000">
                              <a:solidFill>
                                <a:srgbClr val="000000"/>
                              </a:solidFill>
                              <a:latin typeface="Cambria Math" panose="02040503050406030204" pitchFamily="18" charset="0"/>
                              <a:ea typeface="Times New Roman" panose="02020603050405020304" pitchFamily="18" charset="0"/>
                            </a:rPr>
                            <m:t>h</m:t>
                          </m:r>
                        </m:e>
                        <m:sub>
                          <m:r>
                            <a:rPr lang="ru-RU" sz="2000">
                              <a:solidFill>
                                <a:srgbClr val="000000"/>
                              </a:solidFill>
                              <a:latin typeface="Cambria Math" panose="02040503050406030204" pitchFamily="18" charset="0"/>
                              <a:ea typeface="Times New Roman" panose="02020603050405020304" pitchFamily="18" charset="0"/>
                            </a:rPr>
                            <m:t>1</m:t>
                          </m:r>
                        </m:sub>
                      </m:sSub>
                      <m:r>
                        <a:rPr lang="ru-RU" sz="2000">
                          <a:solidFill>
                            <a:srgbClr val="000000"/>
                          </a:solidFill>
                          <a:latin typeface="Cambria Math" panose="02040503050406030204" pitchFamily="18" charset="0"/>
                          <a:ea typeface="Times New Roman" panose="02020603050405020304" pitchFamily="18" charset="0"/>
                        </a:rPr>
                        <m:t>−</m:t>
                      </m:r>
                      <m:sSub>
                        <m:sSubPr>
                          <m:ctrlPr>
                            <a:rPr lang="ru-RU" sz="2000" i="1">
                              <a:solidFill>
                                <a:srgbClr val="000000"/>
                              </a:solidFill>
                              <a:latin typeface="Cambria Math" panose="02040503050406030204" pitchFamily="18" charset="0"/>
                              <a:ea typeface="Times New Roman" panose="02020603050405020304" pitchFamily="18" charset="0"/>
                            </a:rPr>
                          </m:ctrlPr>
                        </m:sSubPr>
                        <m:e>
                          <m:acc>
                            <m:accPr>
                              <m:chr m:val="⃗"/>
                              <m:ctrlPr>
                                <a:rPr lang="ru-RU" sz="2000" i="1">
                                  <a:solidFill>
                                    <a:srgbClr val="000000"/>
                                  </a:solidFill>
                                  <a:latin typeface="Cambria Math" panose="02040503050406030204" pitchFamily="18" charset="0"/>
                                  <a:ea typeface="Times New Roman" panose="02020603050405020304" pitchFamily="18" charset="0"/>
                                </a:rPr>
                              </m:ctrlPr>
                            </m:accPr>
                            <m:e>
                              <m:r>
                                <a:rPr lang="ru-RU" sz="2000">
                                  <a:solidFill>
                                    <a:srgbClr val="000000"/>
                                  </a:solidFill>
                                  <a:latin typeface="Cambria Math" panose="02040503050406030204" pitchFamily="18" charset="0"/>
                                  <a:ea typeface="Times New Roman" panose="02020603050405020304" pitchFamily="18" charset="0"/>
                                </a:rPr>
                                <m:t>𝐹</m:t>
                              </m:r>
                            </m:e>
                          </m:acc>
                        </m:e>
                        <m:sub>
                          <m:r>
                            <a:rPr lang="ru-RU" sz="2000">
                              <a:solidFill>
                                <a:srgbClr val="000000"/>
                              </a:solidFill>
                              <a:latin typeface="Cambria Math" panose="02040503050406030204" pitchFamily="18" charset="0"/>
                              <a:ea typeface="Times New Roman" panose="02020603050405020304" pitchFamily="18" charset="0"/>
                            </a:rPr>
                            <m:t>2</m:t>
                          </m:r>
                        </m:sub>
                      </m:sSub>
                      <m:r>
                        <a:rPr lang="ru-RU" sz="2000">
                          <a:solidFill>
                            <a:srgbClr val="000000"/>
                          </a:solidFill>
                          <a:latin typeface="Cambria Math" panose="02040503050406030204" pitchFamily="18" charset="0"/>
                          <a:ea typeface="Times New Roman" panose="02020603050405020304" pitchFamily="18" charset="0"/>
                        </a:rPr>
                        <m:t>∙</m:t>
                      </m:r>
                      <m:sSub>
                        <m:sSubPr>
                          <m:ctrlPr>
                            <a:rPr lang="ru-RU" sz="2000" i="1">
                              <a:solidFill>
                                <a:srgbClr val="000000"/>
                              </a:solidFill>
                              <a:latin typeface="Cambria Math" panose="02040503050406030204" pitchFamily="18" charset="0"/>
                              <a:ea typeface="Times New Roman" panose="02020603050405020304" pitchFamily="18" charset="0"/>
                            </a:rPr>
                          </m:ctrlPr>
                        </m:sSubPr>
                        <m:e>
                          <m:r>
                            <a:rPr lang="ru-RU" sz="2000">
                              <a:solidFill>
                                <a:srgbClr val="000000"/>
                              </a:solidFill>
                              <a:latin typeface="Cambria Math" panose="02040503050406030204" pitchFamily="18" charset="0"/>
                              <a:ea typeface="Times New Roman" panose="02020603050405020304" pitchFamily="18" charset="0"/>
                            </a:rPr>
                            <m:t>h</m:t>
                          </m:r>
                        </m:e>
                        <m:sub>
                          <m:r>
                            <a:rPr lang="ru-RU" sz="2000">
                              <a:solidFill>
                                <a:srgbClr val="000000"/>
                              </a:solidFill>
                              <a:latin typeface="Cambria Math" panose="02040503050406030204" pitchFamily="18" charset="0"/>
                              <a:ea typeface="Times New Roman" panose="02020603050405020304" pitchFamily="18" charset="0"/>
                            </a:rPr>
                            <m:t>2</m:t>
                          </m:r>
                        </m:sub>
                      </m:sSub>
                      <m:r>
                        <a:rPr lang="ru-RU" sz="2000">
                          <a:solidFill>
                            <a:srgbClr val="000000"/>
                          </a:solidFill>
                          <a:latin typeface="Cambria Math" panose="02040503050406030204" pitchFamily="18" charset="0"/>
                          <a:ea typeface="Times New Roman" panose="02020603050405020304" pitchFamily="18" charset="0"/>
                        </a:rPr>
                        <m:t>=</m:t>
                      </m:r>
                      <m:sSub>
                        <m:sSubPr>
                          <m:ctrlPr>
                            <a:rPr lang="ru-RU" sz="2000" i="1">
                              <a:solidFill>
                                <a:srgbClr val="000000"/>
                              </a:solidFill>
                              <a:latin typeface="Cambria Math" panose="02040503050406030204" pitchFamily="18" charset="0"/>
                              <a:ea typeface="Times New Roman" panose="02020603050405020304" pitchFamily="18" charset="0"/>
                            </a:rPr>
                          </m:ctrlPr>
                        </m:sSubPr>
                        <m:e>
                          <m:r>
                            <a:rPr lang="ru-RU" sz="2000">
                              <a:solidFill>
                                <a:srgbClr val="000000"/>
                              </a:solidFill>
                              <a:latin typeface="Cambria Math" panose="02040503050406030204" pitchFamily="18" charset="0"/>
                              <a:ea typeface="Times New Roman" panose="02020603050405020304" pitchFamily="18" charset="0"/>
                            </a:rPr>
                            <m:t>𝐹</m:t>
                          </m:r>
                        </m:e>
                        <m:sub>
                          <m:r>
                            <a:rPr lang="ru-RU" sz="2000">
                              <a:solidFill>
                                <a:srgbClr val="000000"/>
                              </a:solidFill>
                              <a:latin typeface="Cambria Math" panose="02040503050406030204" pitchFamily="18" charset="0"/>
                              <a:ea typeface="Times New Roman" panose="02020603050405020304" pitchFamily="18" charset="0"/>
                            </a:rPr>
                            <m:t>1</m:t>
                          </m:r>
                        </m:sub>
                      </m:sSub>
                      <m:r>
                        <a:rPr lang="ru-RU" sz="2000">
                          <a:solidFill>
                            <a:srgbClr val="000000"/>
                          </a:solidFill>
                          <a:latin typeface="Cambria Math" panose="02040503050406030204" pitchFamily="18" charset="0"/>
                          <a:ea typeface="Times New Roman" panose="02020603050405020304" pitchFamily="18" charset="0"/>
                        </a:rPr>
                        <m:t>∙</m:t>
                      </m:r>
                      <m:sSub>
                        <m:sSubPr>
                          <m:ctrlPr>
                            <a:rPr lang="ru-RU" sz="2000" i="1">
                              <a:solidFill>
                                <a:srgbClr val="000000"/>
                              </a:solidFill>
                              <a:latin typeface="Cambria Math" panose="02040503050406030204" pitchFamily="18" charset="0"/>
                              <a:ea typeface="Times New Roman" panose="02020603050405020304" pitchFamily="18" charset="0"/>
                            </a:rPr>
                          </m:ctrlPr>
                        </m:sSubPr>
                        <m:e>
                          <m:r>
                            <a:rPr lang="ru-RU" sz="2000">
                              <a:solidFill>
                                <a:srgbClr val="000000"/>
                              </a:solidFill>
                              <a:latin typeface="Cambria Math" panose="02040503050406030204" pitchFamily="18" charset="0"/>
                              <a:ea typeface="Times New Roman" panose="02020603050405020304" pitchFamily="18" charset="0"/>
                            </a:rPr>
                            <m:t>𝐴</m:t>
                          </m:r>
                        </m:e>
                        <m:sub>
                          <m:r>
                            <a:rPr lang="ru-RU" sz="2000">
                              <a:solidFill>
                                <a:srgbClr val="000000"/>
                              </a:solidFill>
                              <a:latin typeface="Cambria Math" panose="02040503050406030204" pitchFamily="18" charset="0"/>
                              <a:ea typeface="Times New Roman" panose="02020603050405020304" pitchFamily="18" charset="0"/>
                            </a:rPr>
                            <m:t>1</m:t>
                          </m:r>
                        </m:sub>
                      </m:sSub>
                      <m:r>
                        <a:rPr lang="ru-RU" sz="2000">
                          <a:solidFill>
                            <a:srgbClr val="000000"/>
                          </a:solidFill>
                          <a:latin typeface="Cambria Math" panose="02040503050406030204" pitchFamily="18" charset="0"/>
                          <a:ea typeface="Times New Roman" panose="02020603050405020304" pitchFamily="18" charset="0"/>
                        </a:rPr>
                        <m:t>∙</m:t>
                      </m:r>
                      <m:r>
                        <a:rPr lang="ru-RU" sz="2000">
                          <a:solidFill>
                            <a:srgbClr val="000000"/>
                          </a:solidFill>
                          <a:latin typeface="Cambria Math" panose="02040503050406030204" pitchFamily="18" charset="0"/>
                          <a:ea typeface="Times New Roman" panose="02020603050405020304" pitchFamily="18" charset="0"/>
                        </a:rPr>
                        <m:t>𝐶</m:t>
                      </m:r>
                      <m:r>
                        <a:rPr lang="ru-RU" sz="2000">
                          <a:solidFill>
                            <a:srgbClr val="000000"/>
                          </a:solidFill>
                          <a:latin typeface="Cambria Math" panose="02040503050406030204" pitchFamily="18" charset="0"/>
                          <a:ea typeface="Times New Roman" panose="02020603050405020304" pitchFamily="18" charset="0"/>
                        </a:rPr>
                        <m:t>∙</m:t>
                      </m:r>
                      <m:r>
                        <a:rPr lang="ru-RU" sz="2000">
                          <a:solidFill>
                            <a:srgbClr val="000000"/>
                          </a:solidFill>
                          <a:latin typeface="Cambria Math" panose="02040503050406030204" pitchFamily="18" charset="0"/>
                          <a:ea typeface="Times New Roman" panose="02020603050405020304" pitchFamily="18" charset="0"/>
                        </a:rPr>
                        <m:t>𝑐𝑜𝑠</m:t>
                      </m:r>
                      <m:r>
                        <a:rPr lang="ru-RU" sz="2000">
                          <a:solidFill>
                            <a:srgbClr val="000000"/>
                          </a:solidFill>
                          <a:latin typeface="Cambria Math" panose="02040503050406030204" pitchFamily="18" charset="0"/>
                          <a:ea typeface="Times New Roman" panose="02020603050405020304" pitchFamily="18" charset="0"/>
                        </a:rPr>
                        <m:t>𝛼</m:t>
                      </m:r>
                      <m:r>
                        <a:rPr lang="ru-RU" sz="2000">
                          <a:solidFill>
                            <a:srgbClr val="000000"/>
                          </a:solidFill>
                          <a:latin typeface="Cambria Math" panose="02040503050406030204" pitchFamily="18" charset="0"/>
                          <a:ea typeface="Times New Roman" panose="02020603050405020304" pitchFamily="18" charset="0"/>
                        </a:rPr>
                        <m:t>−</m:t>
                      </m:r>
                      <m:sSub>
                        <m:sSubPr>
                          <m:ctrlPr>
                            <a:rPr lang="ru-RU" sz="2000" i="1">
                              <a:solidFill>
                                <a:srgbClr val="000000"/>
                              </a:solidFill>
                              <a:latin typeface="Cambria Math" panose="02040503050406030204" pitchFamily="18" charset="0"/>
                              <a:ea typeface="Times New Roman" panose="02020603050405020304" pitchFamily="18" charset="0"/>
                            </a:rPr>
                          </m:ctrlPr>
                        </m:sSubPr>
                        <m:e>
                          <m:r>
                            <a:rPr lang="ru-RU" sz="2000">
                              <a:solidFill>
                                <a:srgbClr val="000000"/>
                              </a:solidFill>
                              <a:latin typeface="Cambria Math" panose="02040503050406030204" pitchFamily="18" charset="0"/>
                              <a:ea typeface="Times New Roman" panose="02020603050405020304" pitchFamily="18" charset="0"/>
                            </a:rPr>
                            <m:t>𝐹</m:t>
                          </m:r>
                        </m:e>
                        <m:sub>
                          <m:r>
                            <a:rPr lang="ru-RU" sz="2000">
                              <a:solidFill>
                                <a:srgbClr val="000000"/>
                              </a:solidFill>
                              <a:latin typeface="Cambria Math" panose="02040503050406030204" pitchFamily="18" charset="0"/>
                              <a:ea typeface="Times New Roman" panose="02020603050405020304" pitchFamily="18" charset="0"/>
                            </a:rPr>
                            <m:t>2</m:t>
                          </m:r>
                        </m:sub>
                      </m:sSub>
                      <m:r>
                        <a:rPr lang="ru-RU" sz="2000">
                          <a:solidFill>
                            <a:srgbClr val="000000"/>
                          </a:solidFill>
                          <a:latin typeface="Cambria Math" panose="02040503050406030204" pitchFamily="18" charset="0"/>
                          <a:ea typeface="Times New Roman" panose="02020603050405020304" pitchFamily="18" charset="0"/>
                        </a:rPr>
                        <m:t>∙</m:t>
                      </m:r>
                      <m:sSub>
                        <m:sSubPr>
                          <m:ctrlPr>
                            <a:rPr lang="ru-RU" sz="2000" i="1">
                              <a:solidFill>
                                <a:srgbClr val="000000"/>
                              </a:solidFill>
                              <a:latin typeface="Cambria Math" panose="02040503050406030204" pitchFamily="18" charset="0"/>
                              <a:ea typeface="Times New Roman" panose="02020603050405020304" pitchFamily="18" charset="0"/>
                            </a:rPr>
                          </m:ctrlPr>
                        </m:sSubPr>
                        <m:e>
                          <m:r>
                            <a:rPr lang="ru-RU" sz="2000">
                              <a:solidFill>
                                <a:srgbClr val="000000"/>
                              </a:solidFill>
                              <a:latin typeface="Cambria Math" panose="02040503050406030204" pitchFamily="18" charset="0"/>
                              <a:ea typeface="Times New Roman" panose="02020603050405020304" pitchFamily="18" charset="0"/>
                            </a:rPr>
                            <m:t>𝐴</m:t>
                          </m:r>
                        </m:e>
                        <m:sub>
                          <m:r>
                            <a:rPr lang="ru-RU" sz="2000">
                              <a:solidFill>
                                <a:srgbClr val="000000"/>
                              </a:solidFill>
                              <a:latin typeface="Cambria Math" panose="02040503050406030204" pitchFamily="18" charset="0"/>
                              <a:ea typeface="Times New Roman" panose="02020603050405020304" pitchFamily="18" charset="0"/>
                            </a:rPr>
                            <m:t>2</m:t>
                          </m:r>
                        </m:sub>
                      </m:sSub>
                      <m:r>
                        <a:rPr lang="ru-RU" sz="2000">
                          <a:solidFill>
                            <a:srgbClr val="000000"/>
                          </a:solidFill>
                          <a:latin typeface="Cambria Math" panose="02040503050406030204" pitchFamily="18" charset="0"/>
                          <a:ea typeface="Times New Roman" panose="02020603050405020304" pitchFamily="18" charset="0"/>
                        </a:rPr>
                        <m:t>∙</m:t>
                      </m:r>
                      <m:r>
                        <a:rPr lang="ru-RU" sz="2000">
                          <a:solidFill>
                            <a:srgbClr val="000000"/>
                          </a:solidFill>
                          <a:latin typeface="Cambria Math" panose="02040503050406030204" pitchFamily="18" charset="0"/>
                          <a:ea typeface="Times New Roman" panose="02020603050405020304" pitchFamily="18" charset="0"/>
                        </a:rPr>
                        <m:t>𝐶</m:t>
                      </m:r>
                      <m:r>
                        <a:rPr lang="ru-RU" sz="2000">
                          <a:solidFill>
                            <a:srgbClr val="000000"/>
                          </a:solidFill>
                          <a:latin typeface="Cambria Math" panose="02040503050406030204" pitchFamily="18" charset="0"/>
                          <a:ea typeface="Times New Roman" panose="02020603050405020304" pitchFamily="18" charset="0"/>
                        </a:rPr>
                        <m:t>∙</m:t>
                      </m:r>
                      <m:r>
                        <a:rPr lang="ru-RU" sz="2000">
                          <a:solidFill>
                            <a:srgbClr val="000000"/>
                          </a:solidFill>
                          <a:latin typeface="Cambria Math" panose="02040503050406030204" pitchFamily="18" charset="0"/>
                          <a:ea typeface="Times New Roman" panose="02020603050405020304" pitchFamily="18" charset="0"/>
                        </a:rPr>
                        <m:t>𝑐𝑜𝑠</m:t>
                      </m:r>
                      <m:r>
                        <a:rPr lang="ru-RU" sz="2000">
                          <a:solidFill>
                            <a:srgbClr val="000000"/>
                          </a:solidFill>
                          <a:latin typeface="Cambria Math" panose="02040503050406030204" pitchFamily="18" charset="0"/>
                          <a:ea typeface="Times New Roman" panose="02020603050405020304" pitchFamily="18" charset="0"/>
                        </a:rPr>
                        <m:t>𝛼</m:t>
                      </m:r>
                      <m:r>
                        <a:rPr lang="ru-RU" sz="2000">
                          <a:solidFill>
                            <a:srgbClr val="000000"/>
                          </a:solidFill>
                          <a:latin typeface="Cambria Math" panose="02040503050406030204" pitchFamily="18" charset="0"/>
                          <a:ea typeface="Times New Roman" panose="02020603050405020304" pitchFamily="18" charset="0"/>
                        </a:rPr>
                        <m:t>.</m:t>
                      </m:r>
                    </m:oMath>
                  </m:oMathPara>
                </a14:m>
                <a:endParaRPr lang="ru-RU" sz="2000" dirty="0">
                  <a:solidFill>
                    <a:srgbClr val="000000"/>
                  </a:solidFill>
                  <a:latin typeface="Constantia" panose="02030602050306030303" pitchFamily="18" charset="0"/>
                  <a:ea typeface="Times New Roman" panose="02020603050405020304" pitchFamily="18" charset="0"/>
                </a:endParaRPr>
              </a:p>
            </p:txBody>
          </p:sp>
        </mc:Choice>
        <mc:Fallback xmlns="">
          <p:sp>
            <p:nvSpPr>
              <p:cNvPr id="6" name="TextBox 5">
                <a:extLst>
                  <a:ext uri="{FF2B5EF4-FFF2-40B4-BE49-F238E27FC236}">
                    <a16:creationId xmlns:a16="http://schemas.microsoft.com/office/drawing/2014/main" id="{FB24E093-51A6-497A-8BE7-059225BEAB1C}"/>
                  </a:ext>
                </a:extLst>
              </p:cNvPr>
              <p:cNvSpPr txBox="1">
                <a:spLocks noRot="1" noChangeAspect="1" noMove="1" noResize="1" noEditPoints="1" noAdjustHandles="1" noChangeArrowheads="1" noChangeShapeType="1" noTextEdit="1"/>
              </p:cNvSpPr>
              <p:nvPr/>
            </p:nvSpPr>
            <p:spPr>
              <a:xfrm>
                <a:off x="1835696" y="4437112"/>
                <a:ext cx="6768752" cy="437492"/>
              </a:xfrm>
              <a:prstGeom prst="rect">
                <a:avLst/>
              </a:prstGeom>
              <a:blipFill>
                <a:blip r:embed="rId3"/>
                <a:stretch>
                  <a:fillRect t="-19444"/>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6E7C8CBA-E400-44DF-BB72-F4F51CDEEF8F}"/>
                  </a:ext>
                </a:extLst>
              </p:cNvPr>
              <p:cNvSpPr txBox="1"/>
              <p:nvPr/>
            </p:nvSpPr>
            <p:spPr>
              <a:xfrm>
                <a:off x="1115616" y="5157192"/>
                <a:ext cx="7344816" cy="1015663"/>
              </a:xfrm>
              <a:prstGeom prst="rect">
                <a:avLst/>
              </a:prstGeom>
              <a:noFill/>
            </p:spPr>
            <p:txBody>
              <a:bodyPr wrap="square">
                <a:spAutoFit/>
              </a:bodyPr>
              <a:lstStyle/>
              <a:p>
                <a:pPr algn="just"/>
                <a:r>
                  <a:rPr lang="kk-KZ" sz="2000" dirty="0">
                    <a:solidFill>
                      <a:srgbClr val="000000"/>
                    </a:solidFill>
                    <a:latin typeface="Constantia" panose="02030602050306030303" pitchFamily="18" charset="0"/>
                  </a:rPr>
                  <a:t>Осыдан:</a:t>
                </a:r>
                <a:endParaRPr lang="ru-RU" sz="2000" dirty="0">
                  <a:solidFill>
                    <a:srgbClr val="000000"/>
                  </a:solidFill>
                  <a:latin typeface="Constantia" panose="02030602050306030303" pitchFamily="18" charset="0"/>
                </a:endParaRPr>
              </a:p>
              <a:p>
                <a:pPr indent="288290" algn="r"/>
                <a14:m>
                  <m:oMath xmlns:m="http://schemas.openxmlformats.org/officeDocument/2006/math">
                    <m:sSub>
                      <m:sSubPr>
                        <m:ctrlPr>
                          <a:rPr lang="ru-RU" sz="2000" i="1">
                            <a:solidFill>
                              <a:srgbClr val="000000"/>
                            </a:solidFill>
                            <a:latin typeface="Cambria Math" panose="02040503050406030204" pitchFamily="18" charset="0"/>
                          </a:rPr>
                        </m:ctrlPr>
                      </m:sSubPr>
                      <m:e>
                        <m:r>
                          <a:rPr lang="en-US" sz="2000">
                            <a:solidFill>
                              <a:srgbClr val="000000"/>
                            </a:solidFill>
                            <a:latin typeface="Cambria Math" panose="02040503050406030204" pitchFamily="18" charset="0"/>
                          </a:rPr>
                          <m:t>𝐹</m:t>
                        </m:r>
                      </m:e>
                      <m:sub>
                        <m:r>
                          <a:rPr lang="en-US" sz="2000">
                            <a:solidFill>
                              <a:srgbClr val="000000"/>
                            </a:solidFill>
                            <a:latin typeface="Cambria Math" panose="02040503050406030204" pitchFamily="18" charset="0"/>
                          </a:rPr>
                          <m:t>1</m:t>
                        </m:r>
                      </m:sub>
                    </m:sSub>
                    <m:r>
                      <a:rPr lang="en-US" sz="2000">
                        <a:solidFill>
                          <a:srgbClr val="000000"/>
                        </a:solidFill>
                        <a:latin typeface="Cambria Math" panose="02040503050406030204" pitchFamily="18" charset="0"/>
                      </a:rPr>
                      <m:t>∙</m:t>
                    </m:r>
                    <m:sSub>
                      <m:sSubPr>
                        <m:ctrlPr>
                          <a:rPr lang="ru-RU" sz="2000" i="1">
                            <a:solidFill>
                              <a:srgbClr val="000000"/>
                            </a:solidFill>
                            <a:latin typeface="Cambria Math" panose="02040503050406030204" pitchFamily="18" charset="0"/>
                          </a:rPr>
                        </m:ctrlPr>
                      </m:sSubPr>
                      <m:e>
                        <m:r>
                          <a:rPr lang="en-US" sz="2000">
                            <a:solidFill>
                              <a:srgbClr val="000000"/>
                            </a:solidFill>
                            <a:latin typeface="Cambria Math" panose="02040503050406030204" pitchFamily="18" charset="0"/>
                          </a:rPr>
                          <m:t>𝐴</m:t>
                        </m:r>
                      </m:e>
                      <m:sub>
                        <m:r>
                          <a:rPr lang="en-US" sz="2000">
                            <a:solidFill>
                              <a:srgbClr val="000000"/>
                            </a:solidFill>
                            <a:latin typeface="Cambria Math" panose="02040503050406030204" pitchFamily="18" charset="0"/>
                          </a:rPr>
                          <m:t>1</m:t>
                        </m:r>
                      </m:sub>
                    </m:sSub>
                    <m:r>
                      <a:rPr lang="en-US" sz="2000">
                        <a:solidFill>
                          <a:srgbClr val="000000"/>
                        </a:solidFill>
                        <a:latin typeface="Cambria Math" panose="02040503050406030204" pitchFamily="18" charset="0"/>
                      </a:rPr>
                      <m:t>∙</m:t>
                    </m:r>
                    <m:r>
                      <a:rPr lang="en-US" sz="2000">
                        <a:solidFill>
                          <a:srgbClr val="000000"/>
                        </a:solidFill>
                        <a:latin typeface="Cambria Math" panose="02040503050406030204" pitchFamily="18" charset="0"/>
                      </a:rPr>
                      <m:t>𝐶</m:t>
                    </m:r>
                    <m:r>
                      <a:rPr lang="en-US" sz="2000">
                        <a:solidFill>
                          <a:srgbClr val="000000"/>
                        </a:solidFill>
                        <a:latin typeface="Cambria Math" panose="02040503050406030204" pitchFamily="18" charset="0"/>
                      </a:rPr>
                      <m:t>=</m:t>
                    </m:r>
                    <m:sSub>
                      <m:sSubPr>
                        <m:ctrlPr>
                          <a:rPr lang="ru-RU" sz="2000" i="1">
                            <a:solidFill>
                              <a:srgbClr val="000000"/>
                            </a:solidFill>
                            <a:latin typeface="Cambria Math" panose="02040503050406030204" pitchFamily="18" charset="0"/>
                          </a:rPr>
                        </m:ctrlPr>
                      </m:sSubPr>
                      <m:e>
                        <m:r>
                          <a:rPr lang="en-US" sz="2000">
                            <a:solidFill>
                              <a:srgbClr val="000000"/>
                            </a:solidFill>
                            <a:latin typeface="Cambria Math" panose="02040503050406030204" pitchFamily="18" charset="0"/>
                          </a:rPr>
                          <m:t>𝐹</m:t>
                        </m:r>
                      </m:e>
                      <m:sub>
                        <m:r>
                          <a:rPr lang="en-US" sz="2000">
                            <a:solidFill>
                              <a:srgbClr val="000000"/>
                            </a:solidFill>
                            <a:latin typeface="Cambria Math" panose="02040503050406030204" pitchFamily="18" charset="0"/>
                          </a:rPr>
                          <m:t>2</m:t>
                        </m:r>
                      </m:sub>
                    </m:sSub>
                    <m:r>
                      <a:rPr lang="en-US" sz="2000">
                        <a:solidFill>
                          <a:srgbClr val="000000"/>
                        </a:solidFill>
                        <a:latin typeface="Cambria Math" panose="02040503050406030204" pitchFamily="18" charset="0"/>
                      </a:rPr>
                      <m:t>∙</m:t>
                    </m:r>
                    <m:sSub>
                      <m:sSubPr>
                        <m:ctrlPr>
                          <a:rPr lang="ru-RU" sz="2000" i="1">
                            <a:solidFill>
                              <a:srgbClr val="000000"/>
                            </a:solidFill>
                            <a:latin typeface="Cambria Math" panose="02040503050406030204" pitchFamily="18" charset="0"/>
                          </a:rPr>
                        </m:ctrlPr>
                      </m:sSubPr>
                      <m:e>
                        <m:r>
                          <a:rPr lang="en-US" sz="2000">
                            <a:solidFill>
                              <a:srgbClr val="000000"/>
                            </a:solidFill>
                            <a:latin typeface="Cambria Math" panose="02040503050406030204" pitchFamily="18" charset="0"/>
                          </a:rPr>
                          <m:t>𝐴</m:t>
                        </m:r>
                      </m:e>
                      <m:sub>
                        <m:r>
                          <a:rPr lang="en-US" sz="2000">
                            <a:solidFill>
                              <a:srgbClr val="000000"/>
                            </a:solidFill>
                            <a:latin typeface="Cambria Math" panose="02040503050406030204" pitchFamily="18" charset="0"/>
                          </a:rPr>
                          <m:t>2</m:t>
                        </m:r>
                      </m:sub>
                    </m:sSub>
                    <m:r>
                      <a:rPr lang="en-US" sz="2000">
                        <a:solidFill>
                          <a:srgbClr val="000000"/>
                        </a:solidFill>
                        <a:latin typeface="Cambria Math" panose="02040503050406030204" pitchFamily="18" charset="0"/>
                      </a:rPr>
                      <m:t>∙</m:t>
                    </m:r>
                    <m:r>
                      <a:rPr lang="en-US" sz="2000">
                        <a:solidFill>
                          <a:srgbClr val="000000"/>
                        </a:solidFill>
                        <a:latin typeface="Cambria Math" panose="02040503050406030204" pitchFamily="18" charset="0"/>
                      </a:rPr>
                      <m:t>𝐶</m:t>
                    </m:r>
                  </m:oMath>
                </a14:m>
                <a:r>
                  <a:rPr lang="en-US" sz="2000" dirty="0">
                    <a:solidFill>
                      <a:srgbClr val="000000"/>
                    </a:solidFill>
                    <a:latin typeface="Constantia" panose="02030602050306030303" pitchFamily="18" charset="0"/>
                  </a:rPr>
                  <a:t>			</a:t>
                </a:r>
                <a:r>
                  <a:rPr lang="kk-KZ" sz="2000" dirty="0">
                    <a:solidFill>
                      <a:srgbClr val="000000"/>
                    </a:solidFill>
                    <a:latin typeface="Constantia" panose="02030602050306030303" pitchFamily="18" charset="0"/>
                  </a:rPr>
                  <a:t> (3.1)</a:t>
                </a:r>
                <a:endParaRPr lang="ru-RU" sz="2000" dirty="0">
                  <a:solidFill>
                    <a:srgbClr val="000000"/>
                  </a:solidFill>
                  <a:latin typeface="Constantia" panose="02030602050306030303" pitchFamily="18" charset="0"/>
                </a:endParaRPr>
              </a:p>
              <a:p>
                <a:pPr indent="288290" algn="just"/>
                <a:r>
                  <a:rPr lang="kk-KZ" sz="2000" dirty="0">
                    <a:solidFill>
                      <a:srgbClr val="000000"/>
                    </a:solidFill>
                    <a:latin typeface="Constantia" panose="02030602050306030303" pitchFamily="18" charset="0"/>
                  </a:rPr>
                  <a:t> </a:t>
                </a:r>
                <a:endParaRPr lang="ru-RU" sz="2000" dirty="0">
                  <a:solidFill>
                    <a:srgbClr val="000000"/>
                  </a:solidFill>
                  <a:latin typeface="Constantia" panose="02030602050306030303" pitchFamily="18" charset="0"/>
                </a:endParaRPr>
              </a:p>
            </p:txBody>
          </p:sp>
        </mc:Choice>
        <mc:Fallback xmlns="">
          <p:sp>
            <p:nvSpPr>
              <p:cNvPr id="10" name="TextBox 9">
                <a:extLst>
                  <a:ext uri="{FF2B5EF4-FFF2-40B4-BE49-F238E27FC236}">
                    <a16:creationId xmlns:a16="http://schemas.microsoft.com/office/drawing/2014/main" id="{6E7C8CBA-E400-44DF-BB72-F4F51CDEEF8F}"/>
                  </a:ext>
                </a:extLst>
              </p:cNvPr>
              <p:cNvSpPr txBox="1">
                <a:spLocks noRot="1" noChangeAspect="1" noMove="1" noResize="1" noEditPoints="1" noAdjustHandles="1" noChangeArrowheads="1" noChangeShapeType="1" noTextEdit="1"/>
              </p:cNvSpPr>
              <p:nvPr/>
            </p:nvSpPr>
            <p:spPr>
              <a:xfrm>
                <a:off x="1115616" y="5157192"/>
                <a:ext cx="7344816" cy="1015663"/>
              </a:xfrm>
              <a:prstGeom prst="rect">
                <a:avLst/>
              </a:prstGeom>
              <a:blipFill>
                <a:blip r:embed="rId4"/>
                <a:stretch>
                  <a:fillRect l="-830" t="-3593" r="-913"/>
                </a:stretch>
              </a:blipFill>
            </p:spPr>
            <p:txBody>
              <a:bodyPr/>
              <a:lstStyle/>
              <a:p>
                <a:r>
                  <a:rPr lang="ru-RU">
                    <a:noFill/>
                  </a:rPr>
                  <a:t> </a:t>
                </a:r>
              </a:p>
            </p:txBody>
          </p:sp>
        </mc:Fallback>
      </mc:AlternateContent>
    </p:spTree>
    <p:extLst>
      <p:ext uri="{BB962C8B-B14F-4D97-AF65-F5344CB8AC3E}">
        <p14:creationId xmlns:p14="http://schemas.microsoft.com/office/powerpoint/2010/main" val="85496248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354E5011-9C22-44D5-995B-69FB16832860}"/>
              </a:ext>
            </a:extLst>
          </p:cNvPr>
          <p:cNvPicPr/>
          <p:nvPr/>
        </p:nvPicPr>
        <p:blipFill>
          <a:blip r:embed="rId2"/>
          <a:stretch>
            <a:fillRect/>
          </a:stretch>
        </p:blipFill>
        <p:spPr>
          <a:xfrm>
            <a:off x="2736896" y="260648"/>
            <a:ext cx="3670205" cy="3092802"/>
          </a:xfrm>
          <a:prstGeom prst="rect">
            <a:avLst/>
          </a:prstGeom>
        </p:spPr>
      </p:pic>
      <p:sp>
        <p:nvSpPr>
          <p:cNvPr id="5" name="TextBox 4">
            <a:extLst>
              <a:ext uri="{FF2B5EF4-FFF2-40B4-BE49-F238E27FC236}">
                <a16:creationId xmlns:a16="http://schemas.microsoft.com/office/drawing/2014/main" id="{F121ABC8-2B7F-47AC-8BDF-09DA27F3ED4E}"/>
              </a:ext>
            </a:extLst>
          </p:cNvPr>
          <p:cNvSpPr txBox="1"/>
          <p:nvPr/>
        </p:nvSpPr>
        <p:spPr>
          <a:xfrm>
            <a:off x="2285998" y="3244334"/>
            <a:ext cx="4572000" cy="369332"/>
          </a:xfrm>
          <a:prstGeom prst="rect">
            <a:avLst/>
          </a:prstGeom>
          <a:noFill/>
        </p:spPr>
        <p:txBody>
          <a:bodyPr wrap="square">
            <a:spAutoFit/>
          </a:bodyPr>
          <a:lstStyle/>
          <a:p>
            <a:pPr algn="ctr"/>
            <a:r>
              <a:rPr lang="kk-KZ" dirty="0">
                <a:solidFill>
                  <a:srgbClr val="000000"/>
                </a:solidFill>
                <a:latin typeface="Constantia" panose="02030602050306030303" pitchFamily="18" charset="0"/>
              </a:rPr>
              <a:t>3.1 – сурет.</a:t>
            </a:r>
            <a:endParaRPr lang="ru-RU" dirty="0">
              <a:solidFill>
                <a:srgbClr val="000000"/>
              </a:solidFill>
              <a:latin typeface="Constantia" panose="02030602050306030303" pitchFamily="18" charset="0"/>
            </a:endParaRPr>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7FE4F4E7-0464-41B8-88D4-9F010BE4D4B4}"/>
                  </a:ext>
                </a:extLst>
              </p:cNvPr>
              <p:cNvSpPr txBox="1"/>
              <p:nvPr/>
            </p:nvSpPr>
            <p:spPr>
              <a:xfrm>
                <a:off x="683568" y="3933056"/>
                <a:ext cx="7992888" cy="2508828"/>
              </a:xfrm>
              <a:prstGeom prst="rect">
                <a:avLst/>
              </a:prstGeom>
              <a:noFill/>
            </p:spPr>
            <p:txBody>
              <a:bodyPr wrap="square">
                <a:spAutoFit/>
              </a:bodyPr>
              <a:lstStyle/>
              <a:p>
                <a:pPr indent="288290" algn="just"/>
                <a:r>
                  <a:rPr lang="kk-KZ" sz="2000" dirty="0">
                    <a:solidFill>
                      <a:srgbClr val="000000"/>
                    </a:solidFill>
                    <a:effectLst/>
                    <a:latin typeface="Constantia" panose="02030602050306030303" pitchFamily="18" charset="0"/>
                    <a:ea typeface="Times New Roman" panose="02020603050405020304" pitchFamily="18" charset="0"/>
                  </a:rPr>
                  <a:t>(3.1) теңдеуіне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i="1" baseline="-25000" dirty="0">
                    <a:solidFill>
                      <a:srgbClr val="000000"/>
                    </a:solidFill>
                    <a:effectLst/>
                    <a:latin typeface="Constantia" panose="02030602050306030303" pitchFamily="18" charset="0"/>
                    <a:ea typeface="Times New Roman" panose="02020603050405020304" pitchFamily="18" charset="0"/>
                  </a:rPr>
                  <a:t>1</a:t>
                </a:r>
                <a:r>
                  <a:rPr lang="kk-KZ" sz="2000" dirty="0">
                    <a:solidFill>
                      <a:srgbClr val="000000"/>
                    </a:solidFill>
                    <a:effectLst/>
                    <a:latin typeface="Constantia" panose="02030602050306030303" pitchFamily="18" charset="0"/>
                    <a:ea typeface="Times New Roman" panose="02020603050405020304" pitchFamily="18" charset="0"/>
                  </a:rPr>
                  <a:t> мен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i="1" baseline="-25000" dirty="0">
                    <a:solidFill>
                      <a:srgbClr val="000000"/>
                    </a:solidFill>
                    <a:effectLst/>
                    <a:latin typeface="Constantia" panose="02030602050306030303" pitchFamily="18" charset="0"/>
                    <a:ea typeface="Times New Roman" panose="02020603050405020304" pitchFamily="18" charset="0"/>
                  </a:rPr>
                  <a:t>2</a:t>
                </a:r>
                <a:r>
                  <a:rPr lang="kk-KZ" sz="2000" dirty="0">
                    <a:solidFill>
                      <a:srgbClr val="000000"/>
                    </a:solidFill>
                    <a:effectLst/>
                    <a:latin typeface="Constantia" panose="02030602050306030303" pitchFamily="18" charset="0"/>
                    <a:ea typeface="Times New Roman" panose="02020603050405020304" pitchFamily="18" charset="0"/>
                  </a:rPr>
                  <a:t> күштерінің модульдері кіреді. Сондықтан,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i="1" baseline="-25000" dirty="0">
                    <a:solidFill>
                      <a:srgbClr val="000000"/>
                    </a:solidFill>
                    <a:effectLst/>
                    <a:latin typeface="Constantia" panose="02030602050306030303" pitchFamily="18" charset="0"/>
                    <a:ea typeface="Times New Roman" panose="02020603050405020304" pitchFamily="18" charset="0"/>
                  </a:rPr>
                  <a:t>1</a:t>
                </a:r>
                <a:r>
                  <a:rPr lang="kk-KZ" sz="2000" dirty="0">
                    <a:solidFill>
                      <a:srgbClr val="000000"/>
                    </a:solidFill>
                    <a:effectLst/>
                    <a:latin typeface="Constantia" panose="02030602050306030303" pitchFamily="18" charset="0"/>
                    <a:ea typeface="Times New Roman" panose="02020603050405020304" pitchFamily="18" charset="0"/>
                  </a:rPr>
                  <a:t> мен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i="1" baseline="-25000" dirty="0">
                    <a:solidFill>
                      <a:srgbClr val="000000"/>
                    </a:solidFill>
                    <a:effectLst/>
                    <a:latin typeface="Constantia" panose="02030602050306030303" pitchFamily="18" charset="0"/>
                    <a:ea typeface="Times New Roman" panose="02020603050405020304" pitchFamily="18" charset="0"/>
                  </a:rPr>
                  <a:t>2</a:t>
                </a:r>
                <a:r>
                  <a:rPr lang="kk-KZ" sz="2000" dirty="0">
                    <a:solidFill>
                      <a:srgbClr val="000000"/>
                    </a:solidFill>
                    <a:effectLst/>
                    <a:latin typeface="Constantia" panose="02030602050306030303" pitchFamily="18" charset="0"/>
                    <a:ea typeface="Times New Roman" panose="02020603050405020304" pitchFamily="18" charset="0"/>
                  </a:rPr>
                  <a:t> күштерін </a:t>
                </a:r>
                <a:r>
                  <a:rPr lang="kk-KZ" sz="2000" i="1" dirty="0">
                    <a:solidFill>
                      <a:srgbClr val="000000"/>
                    </a:solidFill>
                    <a:effectLst/>
                    <a:latin typeface="Constantia" panose="02030602050306030303" pitchFamily="18" charset="0"/>
                    <a:ea typeface="Times New Roman" panose="02020603050405020304" pitchFamily="18" charset="0"/>
                  </a:rPr>
                  <a:t>A</a:t>
                </a:r>
                <a:r>
                  <a:rPr lang="kk-KZ" sz="2000" i="1" baseline="-25000" dirty="0">
                    <a:solidFill>
                      <a:srgbClr val="000000"/>
                    </a:solidFill>
                    <a:effectLst/>
                    <a:latin typeface="Constantia" panose="02030602050306030303" pitchFamily="18" charset="0"/>
                    <a:ea typeface="Times New Roman" panose="02020603050405020304" pitchFamily="18" charset="0"/>
                  </a:rPr>
                  <a:t>1</a:t>
                </a:r>
                <a:r>
                  <a:rPr lang="kk-KZ" sz="2000" dirty="0">
                    <a:solidFill>
                      <a:srgbClr val="000000"/>
                    </a:solidFill>
                    <a:effectLst/>
                    <a:latin typeface="Constantia" panose="02030602050306030303" pitchFamily="18" charset="0"/>
                    <a:ea typeface="Times New Roman" panose="02020603050405020304" pitchFamily="18" charset="0"/>
                  </a:rPr>
                  <a:t> және </a:t>
                </a:r>
                <a:r>
                  <a:rPr lang="kk-KZ" sz="2000" i="1" dirty="0">
                    <a:solidFill>
                      <a:srgbClr val="000000"/>
                    </a:solidFill>
                    <a:effectLst/>
                    <a:latin typeface="Constantia" panose="02030602050306030303" pitchFamily="18" charset="0"/>
                    <a:ea typeface="Times New Roman" panose="02020603050405020304" pitchFamily="18" charset="0"/>
                  </a:rPr>
                  <a:t>A2</a:t>
                </a:r>
                <a:r>
                  <a:rPr lang="kk-KZ" sz="2000" dirty="0">
                    <a:solidFill>
                      <a:srgbClr val="000000"/>
                    </a:solidFill>
                    <a:effectLst/>
                    <a:latin typeface="Constantia" panose="02030602050306030303" pitchFamily="18" charset="0"/>
                    <a:ea typeface="Times New Roman" panose="02020603050405020304" pitchFamily="18" charset="0"/>
                  </a:rPr>
                  <a:t> нүктелеріне қатысты бір бағытта бірдей бұрышқа бұрсақ, модульдері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i="1" baseline="-25000" dirty="0">
                    <a:solidFill>
                      <a:srgbClr val="000000"/>
                    </a:solidFill>
                    <a:effectLst/>
                    <a:latin typeface="Constantia" panose="02030602050306030303" pitchFamily="18" charset="0"/>
                    <a:ea typeface="Times New Roman" panose="02020603050405020304" pitchFamily="18" charset="0"/>
                  </a:rPr>
                  <a:t>1</a:t>
                </a:r>
                <a:r>
                  <a:rPr lang="kk-KZ" sz="2000" dirty="0">
                    <a:solidFill>
                      <a:srgbClr val="000000"/>
                    </a:solidFill>
                    <a:effectLst/>
                    <a:latin typeface="Constantia" panose="02030602050306030303" pitchFamily="18" charset="0"/>
                    <a:ea typeface="Times New Roman" panose="02020603050405020304" pitchFamily="18" charset="0"/>
                  </a:rPr>
                  <a:t> мен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i="1" baseline="-25000" dirty="0">
                    <a:solidFill>
                      <a:srgbClr val="000000"/>
                    </a:solidFill>
                    <a:effectLst/>
                    <a:latin typeface="Constantia" panose="02030602050306030303" pitchFamily="18" charset="0"/>
                    <a:ea typeface="Times New Roman" panose="02020603050405020304" pitchFamily="18" charset="0"/>
                  </a:rPr>
                  <a:t>2</a:t>
                </a:r>
                <a:r>
                  <a:rPr lang="kk-KZ" sz="2000" dirty="0">
                    <a:solidFill>
                      <a:srgbClr val="000000"/>
                    </a:solidFill>
                    <a:effectLst/>
                    <a:latin typeface="Constantia" panose="02030602050306030303" pitchFamily="18" charset="0"/>
                    <a:ea typeface="Times New Roman" panose="02020603050405020304" pitchFamily="18" charset="0"/>
                  </a:rPr>
                  <a:t> күштерінің модульдеріндей жаңа </a:t>
                </a:r>
                <a14:m>
                  <m:oMath xmlns:m="http://schemas.openxmlformats.org/officeDocument/2006/math">
                    <m:sSubSup>
                      <m:sSubSupPr>
                        <m:ctrlPr>
                          <a:rPr lang="ru-RU" sz="2000" i="1">
                            <a:effectLst/>
                            <a:latin typeface="Cambria Math" panose="02040503050406030204" pitchFamily="18" charset="0"/>
                            <a:ea typeface="Times New Roman" panose="02020603050405020304" pitchFamily="18" charset="0"/>
                          </a:rPr>
                        </m:ctrlPr>
                      </m:sSubSupPr>
                      <m:e>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e>
                      <m:sub>
                        <m:r>
                          <a:rPr lang="kk-KZ" sz="2000" i="1">
                            <a:solidFill>
                              <a:srgbClr val="000000"/>
                            </a:solidFill>
                            <a:effectLst/>
                            <a:latin typeface="Cambria Math" panose="02040503050406030204" pitchFamily="18" charset="0"/>
                            <a:ea typeface="Times New Roman" panose="02020603050405020304" pitchFamily="18" charset="0"/>
                          </a:rPr>
                          <m:t>1</m:t>
                        </m:r>
                      </m:sub>
                      <m:sup>
                        <m:r>
                          <a:rPr lang="kk-KZ" sz="2000" i="1">
                            <a:solidFill>
                              <a:srgbClr val="000000"/>
                            </a:solidFill>
                            <a:effectLst/>
                            <a:latin typeface="Cambria Math" panose="02040503050406030204" pitchFamily="18" charset="0"/>
                            <a:ea typeface="Times New Roman" panose="02020603050405020304" pitchFamily="18" charset="0"/>
                          </a:rPr>
                          <m:t>′</m:t>
                        </m:r>
                      </m:sup>
                    </m:sSubSup>
                  </m:oMath>
                </a14:m>
                <a:r>
                  <a:rPr lang="kk-KZ" sz="2000" dirty="0">
                    <a:solidFill>
                      <a:srgbClr val="000000"/>
                    </a:solidFill>
                    <a:effectLst/>
                    <a:latin typeface="Constantia" panose="02030602050306030303" pitchFamily="18" charset="0"/>
                    <a:ea typeface="Times New Roman" panose="02020603050405020304" pitchFamily="18" charset="0"/>
                  </a:rPr>
                  <a:t> және </a:t>
                </a:r>
                <a14:m>
                  <m:oMath xmlns:m="http://schemas.openxmlformats.org/officeDocument/2006/math">
                    <m:sSubSup>
                      <m:sSubSupPr>
                        <m:ctrlPr>
                          <a:rPr lang="ru-RU" sz="2000" i="1">
                            <a:effectLst/>
                            <a:latin typeface="Cambria Math" panose="02040503050406030204" pitchFamily="18" charset="0"/>
                            <a:ea typeface="Times New Roman" panose="02020603050405020304" pitchFamily="18" charset="0"/>
                          </a:rPr>
                        </m:ctrlPr>
                      </m:sSubSupPr>
                      <m:e>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e>
                      <m:sub>
                        <m:r>
                          <a:rPr lang="kk-KZ" sz="2000" i="1">
                            <a:solidFill>
                              <a:srgbClr val="000000"/>
                            </a:solidFill>
                            <a:effectLst/>
                            <a:latin typeface="Cambria Math" panose="02040503050406030204" pitchFamily="18" charset="0"/>
                            <a:ea typeface="Times New Roman" panose="02020603050405020304" pitchFamily="18" charset="0"/>
                          </a:rPr>
                          <m:t>2</m:t>
                        </m:r>
                      </m:sub>
                      <m:sup>
                        <m:r>
                          <a:rPr lang="kk-KZ" sz="2000" i="1">
                            <a:solidFill>
                              <a:srgbClr val="000000"/>
                            </a:solidFill>
                            <a:effectLst/>
                            <a:latin typeface="Cambria Math" panose="02040503050406030204" pitchFamily="18" charset="0"/>
                            <a:ea typeface="Times New Roman" panose="02020603050405020304" pitchFamily="18" charset="0"/>
                          </a:rPr>
                          <m:t>′</m:t>
                        </m:r>
                      </m:sup>
                    </m:sSubSup>
                  </m:oMath>
                </a14:m>
                <a:r>
                  <a:rPr lang="kk-KZ" sz="2000" dirty="0">
                    <a:solidFill>
                      <a:srgbClr val="000000"/>
                    </a:solidFill>
                    <a:effectLst/>
                    <a:latin typeface="Constantia" panose="02030602050306030303" pitchFamily="18" charset="0"/>
                    <a:ea typeface="Times New Roman" panose="02020603050405020304" pitchFamily="18" charset="0"/>
                  </a:rPr>
                  <a:t> екі параллель күш пайда болады. Демек, </a:t>
                </a:r>
                <a14:m>
                  <m:oMath xmlns:m="http://schemas.openxmlformats.org/officeDocument/2006/math">
                    <m:sSubSup>
                      <m:sSubSupPr>
                        <m:ctrlPr>
                          <a:rPr lang="ru-RU" sz="2000" i="1">
                            <a:effectLst/>
                            <a:latin typeface="Cambria Math" panose="02040503050406030204" pitchFamily="18" charset="0"/>
                            <a:ea typeface="Times New Roman" panose="02020603050405020304" pitchFamily="18" charset="0"/>
                          </a:rPr>
                        </m:ctrlPr>
                      </m:sSubSupPr>
                      <m:e>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e>
                      <m:sub>
                        <m:r>
                          <a:rPr lang="kk-KZ" sz="2000" i="1">
                            <a:solidFill>
                              <a:srgbClr val="000000"/>
                            </a:solidFill>
                            <a:effectLst/>
                            <a:latin typeface="Cambria Math" panose="02040503050406030204" pitchFamily="18" charset="0"/>
                            <a:ea typeface="Times New Roman" panose="02020603050405020304" pitchFamily="18" charset="0"/>
                          </a:rPr>
                          <m:t>1</m:t>
                        </m:r>
                      </m:sub>
                      <m:sup>
                        <m:r>
                          <a:rPr lang="kk-KZ" sz="2000" i="1">
                            <a:solidFill>
                              <a:srgbClr val="000000"/>
                            </a:solidFill>
                            <a:effectLst/>
                            <a:latin typeface="Cambria Math" panose="02040503050406030204" pitchFamily="18" charset="0"/>
                            <a:ea typeface="Times New Roman" panose="02020603050405020304" pitchFamily="18" charset="0"/>
                          </a:rPr>
                          <m:t>′</m:t>
                        </m:r>
                      </m:sup>
                    </m:sSubSup>
                  </m:oMath>
                </a14:m>
                <a:r>
                  <a:rPr lang="kk-KZ" sz="2000" dirty="0">
                    <a:solidFill>
                      <a:srgbClr val="000000"/>
                    </a:solidFill>
                    <a:effectLst/>
                    <a:latin typeface="Constantia" panose="02030602050306030303" pitchFamily="18" charset="0"/>
                    <a:ea typeface="Times New Roman" panose="02020603050405020304" pitchFamily="18" charset="0"/>
                  </a:rPr>
                  <a:t> және </a:t>
                </a:r>
                <a14:m>
                  <m:oMath xmlns:m="http://schemas.openxmlformats.org/officeDocument/2006/math">
                    <m:sSubSup>
                      <m:sSubSupPr>
                        <m:ctrlPr>
                          <a:rPr lang="ru-RU" sz="2000" i="1">
                            <a:effectLst/>
                            <a:latin typeface="Cambria Math" panose="02040503050406030204" pitchFamily="18" charset="0"/>
                            <a:ea typeface="Times New Roman" panose="02020603050405020304" pitchFamily="18" charset="0"/>
                          </a:rPr>
                        </m:ctrlPr>
                      </m:sSubSupPr>
                      <m:e>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e>
                      <m:sub>
                        <m:r>
                          <a:rPr lang="kk-KZ" sz="2000" i="1">
                            <a:solidFill>
                              <a:srgbClr val="000000"/>
                            </a:solidFill>
                            <a:effectLst/>
                            <a:latin typeface="Cambria Math" panose="02040503050406030204" pitchFamily="18" charset="0"/>
                            <a:ea typeface="Times New Roman" panose="02020603050405020304" pitchFamily="18" charset="0"/>
                          </a:rPr>
                          <m:t>2</m:t>
                        </m:r>
                      </m:sub>
                      <m:sup>
                        <m:r>
                          <a:rPr lang="kk-KZ" sz="2000" i="1">
                            <a:solidFill>
                              <a:srgbClr val="000000"/>
                            </a:solidFill>
                            <a:effectLst/>
                            <a:latin typeface="Cambria Math" panose="02040503050406030204" pitchFamily="18" charset="0"/>
                            <a:ea typeface="Times New Roman" panose="02020603050405020304" pitchFamily="18" charset="0"/>
                          </a:rPr>
                          <m:t>′</m:t>
                        </m:r>
                      </m:sup>
                    </m:sSubSup>
                  </m:oMath>
                </a14:m>
                <a:r>
                  <a:rPr lang="kk-KZ" sz="2000" dirty="0">
                    <a:solidFill>
                      <a:srgbClr val="000000"/>
                    </a:solidFill>
                    <a:effectLst/>
                    <a:latin typeface="Constantia" panose="02030602050306030303" pitchFamily="18" charset="0"/>
                    <a:ea typeface="Times New Roman" panose="02020603050405020304" pitchFamily="18" charset="0"/>
                  </a:rPr>
                  <a:t> күштері үшін (3.1) теңдік сақталады да, олардың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𝑅</m:t>
                        </m:r>
                      </m:e>
                    </m:acc>
                  </m:oMath>
                </a14:m>
                <a:r>
                  <a:rPr lang="kk-KZ" sz="2000" dirty="0">
                    <a:solidFill>
                      <a:srgbClr val="000000"/>
                    </a:solidFill>
                    <a:effectLst/>
                    <a:latin typeface="Constantia" panose="02030602050306030303" pitchFamily="18" charset="0"/>
                    <a:ea typeface="Times New Roman" panose="02020603050405020304" pitchFamily="18" charset="0"/>
                  </a:rPr>
                  <a:t>′ тең әсерлі күшінің әсер ету сызығы да C нүктесінен өтеді. Мұндай нүкте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i="1" baseline="-25000" dirty="0">
                    <a:solidFill>
                      <a:srgbClr val="000000"/>
                    </a:solidFill>
                    <a:effectLst/>
                    <a:latin typeface="Constantia" panose="02030602050306030303" pitchFamily="18" charset="0"/>
                    <a:ea typeface="Times New Roman" panose="02020603050405020304" pitchFamily="18" charset="0"/>
                  </a:rPr>
                  <a:t>1</a:t>
                </a:r>
                <a:r>
                  <a:rPr lang="kk-KZ" sz="2000" dirty="0">
                    <a:solidFill>
                      <a:srgbClr val="000000"/>
                    </a:solidFill>
                    <a:effectLst/>
                    <a:latin typeface="Constantia" panose="02030602050306030303" pitchFamily="18" charset="0"/>
                    <a:ea typeface="Times New Roman" panose="02020603050405020304" pitchFamily="18" charset="0"/>
                  </a:rPr>
                  <a:t> мен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i="1" baseline="-25000" dirty="0">
                    <a:solidFill>
                      <a:srgbClr val="000000"/>
                    </a:solidFill>
                    <a:effectLst/>
                    <a:latin typeface="Constantia" panose="02030602050306030303" pitchFamily="18" charset="0"/>
                    <a:ea typeface="Times New Roman" panose="02020603050405020304" pitchFamily="18" charset="0"/>
                  </a:rPr>
                  <a:t>2</a:t>
                </a:r>
                <a:r>
                  <a:rPr lang="kk-KZ" sz="2000" dirty="0">
                    <a:solidFill>
                      <a:srgbClr val="000000"/>
                    </a:solidFill>
                    <a:effectLst/>
                    <a:latin typeface="Constantia" panose="02030602050306030303" pitchFamily="18" charset="0"/>
                    <a:ea typeface="Times New Roman" panose="02020603050405020304" pitchFamily="18" charset="0"/>
                  </a:rPr>
                  <a:t> екі параллель күштің центрі деп аталады. </a:t>
                </a:r>
                <a:endParaRPr lang="ru-RU" sz="1200" dirty="0">
                  <a:effectLst/>
                  <a:latin typeface="Constantia" panose="02030602050306030303" pitchFamily="18" charset="0"/>
                  <a:ea typeface="Times New Roman" panose="02020603050405020304" pitchFamily="18" charset="0"/>
                </a:endParaRPr>
              </a:p>
            </p:txBody>
          </p:sp>
        </mc:Choice>
        <mc:Fallback xmlns="">
          <p:sp>
            <p:nvSpPr>
              <p:cNvPr id="8" name="TextBox 7">
                <a:extLst>
                  <a:ext uri="{FF2B5EF4-FFF2-40B4-BE49-F238E27FC236}">
                    <a16:creationId xmlns:a16="http://schemas.microsoft.com/office/drawing/2014/main" id="{7FE4F4E7-0464-41B8-88D4-9F010BE4D4B4}"/>
                  </a:ext>
                </a:extLst>
              </p:cNvPr>
              <p:cNvSpPr txBox="1">
                <a:spLocks noRot="1" noChangeAspect="1" noMove="1" noResize="1" noEditPoints="1" noAdjustHandles="1" noChangeArrowheads="1" noChangeShapeType="1" noTextEdit="1"/>
              </p:cNvSpPr>
              <p:nvPr/>
            </p:nvSpPr>
            <p:spPr>
              <a:xfrm>
                <a:off x="683568" y="3933056"/>
                <a:ext cx="7992888" cy="2508828"/>
              </a:xfrm>
              <a:prstGeom prst="rect">
                <a:avLst/>
              </a:prstGeom>
              <a:blipFill>
                <a:blip r:embed="rId3"/>
                <a:stretch>
                  <a:fillRect l="-763" t="-3398" r="-839" b="-3398"/>
                </a:stretch>
              </a:blipFill>
            </p:spPr>
            <p:txBody>
              <a:bodyPr/>
              <a:lstStyle/>
              <a:p>
                <a:r>
                  <a:rPr lang="ru-RU">
                    <a:noFill/>
                  </a:rPr>
                  <a:t> </a:t>
                </a:r>
              </a:p>
            </p:txBody>
          </p:sp>
        </mc:Fallback>
      </mc:AlternateContent>
    </p:spTree>
    <p:extLst>
      <p:ext uri="{BB962C8B-B14F-4D97-AF65-F5344CB8AC3E}">
        <p14:creationId xmlns:p14="http://schemas.microsoft.com/office/powerpoint/2010/main" val="137388910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E391CBEF-0769-49BE-8324-FB8DA952B096}"/>
                  </a:ext>
                </a:extLst>
              </p:cNvPr>
              <p:cNvSpPr txBox="1"/>
              <p:nvPr/>
            </p:nvSpPr>
            <p:spPr>
              <a:xfrm>
                <a:off x="611560" y="404664"/>
                <a:ext cx="8136904" cy="5821209"/>
              </a:xfrm>
              <a:prstGeom prst="rect">
                <a:avLst/>
              </a:prstGeom>
              <a:noFill/>
            </p:spPr>
            <p:txBody>
              <a:bodyPr wrap="square">
                <a:spAutoFit/>
              </a:bodyPr>
              <a:lstStyle/>
              <a:p>
                <a:pPr indent="288290" algn="just"/>
                <a:r>
                  <a:rPr lang="kk-KZ" sz="2000" dirty="0">
                    <a:solidFill>
                      <a:srgbClr val="000000"/>
                    </a:solidFill>
                    <a:effectLst/>
                    <a:latin typeface="Constantia" panose="02030602050306030303" pitchFamily="18" charset="0"/>
                    <a:ea typeface="Times New Roman" panose="02020603050405020304" pitchFamily="18" charset="0"/>
                  </a:rPr>
                  <a:t>Енді қатты дененің </a:t>
                </a:r>
                <a14:m>
                  <m:oMath xmlns:m="http://schemas.openxmlformats.org/officeDocument/2006/math">
                    <m:r>
                      <a:rPr lang="kk-KZ"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А</m:t>
                        </m:r>
                      </m:e>
                    </m:acc>
                  </m:oMath>
                </a14:m>
                <a:r>
                  <a:rPr lang="kk-KZ" sz="2000" i="1" baseline="-25000" dirty="0">
                    <a:solidFill>
                      <a:srgbClr val="000000"/>
                    </a:solidFill>
                    <a:effectLst/>
                    <a:latin typeface="Constantia" panose="02030602050306030303" pitchFamily="18" charset="0"/>
                    <a:ea typeface="Times New Roman" panose="02020603050405020304" pitchFamily="18" charset="0"/>
                  </a:rPr>
                  <a:t>1</a:t>
                </a:r>
                <a:r>
                  <a:rPr lang="kk-KZ" sz="2000" i="1"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А</m:t>
                        </m:r>
                      </m:e>
                    </m:acc>
                  </m:oMath>
                </a14:m>
                <a:r>
                  <a:rPr lang="kk-KZ" sz="2000" i="1" baseline="-25000" dirty="0">
                    <a:solidFill>
                      <a:srgbClr val="000000"/>
                    </a:solidFill>
                    <a:effectLst/>
                    <a:latin typeface="Constantia" panose="02030602050306030303" pitchFamily="18" charset="0"/>
                    <a:ea typeface="Times New Roman" panose="02020603050405020304" pitchFamily="18" charset="0"/>
                  </a:rPr>
                  <a:t>2</a:t>
                </a:r>
                <a:r>
                  <a:rPr lang="kk-KZ" sz="2000" i="1" dirty="0">
                    <a:solidFill>
                      <a:srgbClr val="000000"/>
                    </a:solidFill>
                    <a:effectLst/>
                    <a:latin typeface="Constantia" panose="02030602050306030303" pitchFamily="18" charset="0"/>
                    <a:ea typeface="Times New Roman" panose="02020603050405020304" pitchFamily="18" charset="0"/>
                  </a:rPr>
                  <a:t>, ...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А</m:t>
                        </m:r>
                      </m:e>
                    </m:acc>
                  </m:oMath>
                </a14:m>
                <a:r>
                  <a:rPr lang="kk-KZ" sz="2000" baseline="-25000" dirty="0">
                    <a:solidFill>
                      <a:srgbClr val="000000"/>
                    </a:solidFill>
                    <a:effectLst/>
                    <a:latin typeface="Constantia" panose="02030602050306030303" pitchFamily="18" charset="0"/>
                    <a:ea typeface="Times New Roman" panose="02020603050405020304" pitchFamily="18" charset="0"/>
                  </a:rPr>
                  <a:t>n</a:t>
                </a:r>
                <a:r>
                  <a:rPr lang="kk-KZ" sz="2000" dirty="0">
                    <a:solidFill>
                      <a:srgbClr val="000000"/>
                    </a:solidFill>
                    <a:effectLst/>
                    <a:latin typeface="Constantia" panose="02030602050306030303" pitchFamily="18" charset="0"/>
                    <a:ea typeface="Times New Roman" panose="02020603050405020304" pitchFamily="18" charset="0"/>
                  </a:rPr>
                  <a:t>) нүктелеріне түскен бір бағыттағы </a:t>
                </a:r>
                <a14:m>
                  <m:oMath xmlns:m="http://schemas.openxmlformats.org/officeDocument/2006/math">
                    <m:r>
                      <a:rPr lang="kk-KZ"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baseline="-25000" dirty="0">
                    <a:solidFill>
                      <a:srgbClr val="000000"/>
                    </a:solidFill>
                    <a:effectLst/>
                    <a:latin typeface="Constantia" panose="02030602050306030303" pitchFamily="18" charset="0"/>
                    <a:ea typeface="Times New Roman" panose="02020603050405020304" pitchFamily="18" charset="0"/>
                  </a:rPr>
                  <a:t>1</a:t>
                </a:r>
                <a:r>
                  <a:rPr lang="kk-KZ" sz="2000" dirty="0">
                    <a:solidFill>
                      <a:srgbClr val="000000"/>
                    </a:solidFill>
                    <a:effectLst/>
                    <a:latin typeface="Constantia" panose="02030602050306030303" pitchFamily="18" charset="0"/>
                    <a:ea typeface="Times New Roman" panose="02020603050405020304" pitchFamily="18" charset="0"/>
                  </a:rPr>
                  <a:t>,</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baseline="-25000" dirty="0">
                    <a:solidFill>
                      <a:srgbClr val="000000"/>
                    </a:solidFill>
                    <a:effectLst/>
                    <a:latin typeface="Constantia" panose="02030602050306030303" pitchFamily="18" charset="0"/>
                    <a:ea typeface="Times New Roman" panose="02020603050405020304" pitchFamily="18" charset="0"/>
                  </a:rPr>
                  <a:t>2</a:t>
                </a:r>
                <a:r>
                  <a:rPr lang="kk-KZ" sz="2000" dirty="0">
                    <a:solidFill>
                      <a:srgbClr val="000000"/>
                    </a:solidFill>
                    <a:effectLst/>
                    <a:latin typeface="Constantia" panose="02030602050306030303" pitchFamily="18" charset="0"/>
                    <a:ea typeface="Times New Roman" panose="02020603050405020304" pitchFamily="18" charset="0"/>
                  </a:rPr>
                  <a:t>,...,</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baseline="-25000" dirty="0">
                    <a:solidFill>
                      <a:srgbClr val="000000"/>
                    </a:solidFill>
                    <a:effectLst/>
                    <a:latin typeface="Constantia" panose="02030602050306030303" pitchFamily="18" charset="0"/>
                    <a:ea typeface="Times New Roman" panose="02020603050405020304" pitchFamily="18" charset="0"/>
                  </a:rPr>
                  <a:t>n</a:t>
                </a:r>
                <a:r>
                  <a:rPr lang="kk-KZ" sz="2000" dirty="0">
                    <a:solidFill>
                      <a:srgbClr val="000000"/>
                    </a:solidFill>
                    <a:effectLst/>
                    <a:latin typeface="Constantia" panose="02030602050306030303" pitchFamily="18" charset="0"/>
                    <a:ea typeface="Times New Roman" panose="02020603050405020304" pitchFamily="18" charset="0"/>
                  </a:rPr>
                  <a:t>) параллель күштер жүйесін қарастырайық (3.2-сурет). Олардың тең әсерлі күші осы күштерге бағыттас болады, модулі:</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r"/>
                <a14:m>
                  <m:oMath xmlns:m="http://schemas.openxmlformats.org/officeDocument/2006/math">
                    <m:nary>
                      <m:naryPr>
                        <m:chr m:val="∑"/>
                        <m:limLoc m:val="undOvr"/>
                        <m:ctrlPr>
                          <a:rPr lang="ru-RU" sz="2000" i="1">
                            <a:effectLst/>
                            <a:latin typeface="Cambria Math" panose="02040503050406030204" pitchFamily="18" charset="0"/>
                            <a:ea typeface="Times New Roman" panose="02020603050405020304" pitchFamily="18" charset="0"/>
                          </a:rPr>
                        </m:ctrlPr>
                      </m:naryPr>
                      <m:sub>
                        <m:r>
                          <a:rPr lang="kk-KZ" sz="2000" i="1">
                            <a:solidFill>
                              <a:srgbClr val="000000"/>
                            </a:solidFill>
                            <a:effectLst/>
                            <a:latin typeface="Cambria Math" panose="02040503050406030204" pitchFamily="18" charset="0"/>
                            <a:ea typeface="Times New Roman" panose="02020603050405020304" pitchFamily="18" charset="0"/>
                          </a:rPr>
                          <m:t>𝑘</m:t>
                        </m:r>
                        <m:r>
                          <a:rPr lang="kk-KZ" sz="2000" i="1">
                            <a:solidFill>
                              <a:srgbClr val="000000"/>
                            </a:solidFill>
                            <a:effectLst/>
                            <a:latin typeface="Cambria Math" panose="02040503050406030204" pitchFamily="18" charset="0"/>
                            <a:ea typeface="Times New Roman" panose="02020603050405020304" pitchFamily="18" charset="0"/>
                          </a:rPr>
                          <m:t>=1</m:t>
                        </m:r>
                      </m:sub>
                      <m:sup>
                        <m:r>
                          <a:rPr lang="kk-KZ" sz="2000" i="1">
                            <a:solidFill>
                              <a:srgbClr val="000000"/>
                            </a:solidFill>
                            <a:effectLst/>
                            <a:latin typeface="Cambria Math" panose="02040503050406030204" pitchFamily="18" charset="0"/>
                            <a:ea typeface="Times New Roman" panose="02020603050405020304" pitchFamily="18" charset="0"/>
                          </a:rPr>
                          <m:t>𝑛</m:t>
                        </m:r>
                      </m:sup>
                      <m:e>
                        <m:sSub>
                          <m:sSubPr>
                            <m:ctrlPr>
                              <a:rPr lang="ru-RU" sz="2000" i="1">
                                <a:effectLst/>
                                <a:latin typeface="Cambria Math" panose="02040503050406030204" pitchFamily="18" charset="0"/>
                                <a:ea typeface="Times New Roman" panose="02020603050405020304" pitchFamily="18" charset="0"/>
                              </a:rPr>
                            </m:ctrlPr>
                          </m:sSubPr>
                          <m:e>
                            <m:r>
                              <a:rPr lang="kk-KZ" sz="2000" i="1">
                                <a:solidFill>
                                  <a:srgbClr val="000000"/>
                                </a:solidFill>
                                <a:effectLst/>
                                <a:latin typeface="Cambria Math" panose="02040503050406030204" pitchFamily="18" charset="0"/>
                                <a:ea typeface="Times New Roman" panose="02020603050405020304" pitchFamily="18" charset="0"/>
                              </a:rPr>
                              <m:t>𝐹</m:t>
                            </m:r>
                          </m:e>
                          <m:sub>
                            <m:r>
                              <a:rPr lang="kk-KZ" sz="2000" i="1">
                                <a:solidFill>
                                  <a:srgbClr val="000000"/>
                                </a:solidFill>
                                <a:effectLst/>
                                <a:latin typeface="Cambria Math" panose="02040503050406030204" pitchFamily="18" charset="0"/>
                                <a:ea typeface="Times New Roman" panose="02020603050405020304" pitchFamily="18" charset="0"/>
                              </a:rPr>
                              <m:t>𝑘</m:t>
                            </m:r>
                          </m:sub>
                        </m:sSub>
                      </m:e>
                    </m:nary>
                  </m:oMath>
                </a14:m>
                <a:r>
                  <a:rPr lang="en-US" sz="2000" dirty="0">
                    <a:solidFill>
                      <a:srgbClr val="000000"/>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(3.2)</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Егер жүйедегі күштердің әрқайсысын түсу нүктесіне қатысты бір бағытта бірдей бұрышқа бұрсақ, онда модульдері мен түсу нүктелері өзгермеген бір бағыттағы жаңа параллель күштер жүйесі алынады (мысалы, 3.2-суреттегі үзік сызықпен сызылған күштер). </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Осылай алынған күштер жүйесінің тең әсерлі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𝑅</m:t>
                        </m:r>
                      </m:e>
                    </m:acc>
                  </m:oMath>
                </a14:m>
                <a:r>
                  <a:rPr lang="kk-KZ" sz="2000" dirty="0">
                    <a:solidFill>
                      <a:srgbClr val="000000"/>
                    </a:solidFill>
                    <a:effectLst/>
                    <a:latin typeface="Constantia" panose="02030602050306030303" pitchFamily="18" charset="0"/>
                    <a:ea typeface="Times New Roman" panose="02020603050405020304" pitchFamily="18" charset="0"/>
                  </a:rPr>
                  <a:t> күшінің модулі бұрынғыдай, ал бағыты басқа болады. Енді күштер жүйесін бұрғанда тең әсерлі күштің әсер ету сызығы тек қана С нүктесінен өтетінін көрсетейік. Шынында да, алдымен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i="1" baseline="-25000" dirty="0">
                    <a:solidFill>
                      <a:srgbClr val="000000"/>
                    </a:solidFill>
                    <a:effectLst/>
                    <a:latin typeface="Constantia" panose="02030602050306030303" pitchFamily="18" charset="0"/>
                    <a:ea typeface="Times New Roman" panose="02020603050405020304" pitchFamily="18" charset="0"/>
                  </a:rPr>
                  <a:t>1</a:t>
                </a:r>
                <a:r>
                  <a:rPr lang="kk-KZ" sz="2000" dirty="0">
                    <a:solidFill>
                      <a:srgbClr val="000000"/>
                    </a:solidFill>
                    <a:effectLst/>
                    <a:latin typeface="Constantia" panose="02030602050306030303" pitchFamily="18" charset="0"/>
                    <a:ea typeface="Times New Roman" panose="02020603050405020304" pitchFamily="18" charset="0"/>
                  </a:rPr>
                  <a:t> мен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i="1" baseline="-25000" dirty="0">
                    <a:solidFill>
                      <a:srgbClr val="000000"/>
                    </a:solidFill>
                    <a:effectLst/>
                    <a:latin typeface="Constantia" panose="02030602050306030303" pitchFamily="18" charset="0"/>
                    <a:ea typeface="Times New Roman" panose="02020603050405020304" pitchFamily="18" charset="0"/>
                  </a:rPr>
                  <a:t>2</a:t>
                </a:r>
                <a:r>
                  <a:rPr lang="kk-KZ" sz="2000" dirty="0">
                    <a:solidFill>
                      <a:srgbClr val="000000"/>
                    </a:solidFill>
                    <a:effectLst/>
                    <a:latin typeface="Constantia" panose="02030602050306030303" pitchFamily="18" charset="0"/>
                    <a:ea typeface="Times New Roman" panose="02020603050405020304" pitchFamily="18" charset="0"/>
                  </a:rPr>
                  <a:t> күштерін қосайық. Олардың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𝑅</m:t>
                        </m:r>
                      </m:e>
                    </m:acc>
                  </m:oMath>
                </a14:m>
                <a:r>
                  <a:rPr lang="kk-KZ" sz="2000" i="1" baseline="-25000" dirty="0">
                    <a:solidFill>
                      <a:srgbClr val="000000"/>
                    </a:solidFill>
                    <a:effectLst/>
                    <a:latin typeface="Constantia" panose="02030602050306030303" pitchFamily="18" charset="0"/>
                    <a:ea typeface="Times New Roman" panose="02020603050405020304" pitchFamily="18" charset="0"/>
                  </a:rPr>
                  <a:t>1</a:t>
                </a:r>
                <a:r>
                  <a:rPr lang="kk-KZ" sz="2000" dirty="0">
                    <a:solidFill>
                      <a:srgbClr val="000000"/>
                    </a:solidFill>
                    <a:effectLst/>
                    <a:latin typeface="Constantia" panose="02030602050306030303" pitchFamily="18" charset="0"/>
                    <a:ea typeface="Times New Roman" panose="02020603050405020304" pitchFamily="18" charset="0"/>
                  </a:rPr>
                  <a:t> тең әсерлі күші (3.2-суретте көрсетілмеген) әрқашан </a:t>
                </a:r>
                <a:r>
                  <a:rPr lang="kk-KZ" sz="2000" i="1" dirty="0">
                    <a:solidFill>
                      <a:srgbClr val="000000"/>
                    </a:solidFill>
                    <a:effectLst/>
                    <a:latin typeface="Constantia" panose="02030602050306030303" pitchFamily="18" charset="0"/>
                    <a:ea typeface="Times New Roman" panose="02020603050405020304" pitchFamily="18" charset="0"/>
                  </a:rPr>
                  <a:t>c</a:t>
                </a:r>
                <a:r>
                  <a:rPr lang="kk-KZ" sz="2000" i="1" baseline="-25000" dirty="0">
                    <a:solidFill>
                      <a:srgbClr val="000000"/>
                    </a:solidFill>
                    <a:effectLst/>
                    <a:latin typeface="Constantia" panose="02030602050306030303" pitchFamily="18" charset="0"/>
                    <a:ea typeface="Times New Roman" panose="02020603050405020304" pitchFamily="18" charset="0"/>
                  </a:rPr>
                  <a:t>1</a:t>
                </a:r>
                <a:r>
                  <a:rPr lang="kk-KZ" sz="2000" dirty="0">
                    <a:solidFill>
                      <a:srgbClr val="000000"/>
                    </a:solidFill>
                    <a:effectLst/>
                    <a:latin typeface="Constantia" panose="02030602050306030303" pitchFamily="18" charset="0"/>
                    <a:ea typeface="Times New Roman" panose="02020603050405020304" pitchFamily="18" charset="0"/>
                  </a:rPr>
                  <a:t> нүктесі арқылы өтеді. Бұл нүктенің орны (3.1) өрнегі бойынша анықталады:</a:t>
                </a:r>
                <a:endParaRPr lang="ru-RU" sz="1200" dirty="0">
                  <a:effectLst/>
                  <a:latin typeface="Constantia" panose="02030602050306030303" pitchFamily="18" charset="0"/>
                  <a:ea typeface="Times New Roman" panose="02020603050405020304" pitchFamily="18" charset="0"/>
                </a:endParaRPr>
              </a:p>
            </p:txBody>
          </p:sp>
        </mc:Choice>
        <mc:Fallback xmlns="">
          <p:sp>
            <p:nvSpPr>
              <p:cNvPr id="3" name="TextBox 2">
                <a:extLst>
                  <a:ext uri="{FF2B5EF4-FFF2-40B4-BE49-F238E27FC236}">
                    <a16:creationId xmlns:a16="http://schemas.microsoft.com/office/drawing/2014/main" id="{E391CBEF-0769-49BE-8324-FB8DA952B096}"/>
                  </a:ext>
                </a:extLst>
              </p:cNvPr>
              <p:cNvSpPr txBox="1">
                <a:spLocks noRot="1" noChangeAspect="1" noMove="1" noResize="1" noEditPoints="1" noAdjustHandles="1" noChangeArrowheads="1" noChangeShapeType="1" noTextEdit="1"/>
              </p:cNvSpPr>
              <p:nvPr/>
            </p:nvSpPr>
            <p:spPr>
              <a:xfrm>
                <a:off x="611560" y="404664"/>
                <a:ext cx="8136904" cy="5821209"/>
              </a:xfrm>
              <a:prstGeom prst="rect">
                <a:avLst/>
              </a:prstGeom>
              <a:blipFill>
                <a:blip r:embed="rId2"/>
                <a:stretch>
                  <a:fillRect l="-749" r="-824" b="-942"/>
                </a:stretch>
              </a:blipFill>
            </p:spPr>
            <p:txBody>
              <a:bodyPr/>
              <a:lstStyle/>
              <a:p>
                <a:r>
                  <a:rPr lang="ru-RU">
                    <a:noFill/>
                  </a:rPr>
                  <a:t> </a:t>
                </a:r>
              </a:p>
            </p:txBody>
          </p:sp>
        </mc:Fallback>
      </mc:AlternateContent>
    </p:spTree>
    <p:extLst>
      <p:ext uri="{BB962C8B-B14F-4D97-AF65-F5344CB8AC3E}">
        <p14:creationId xmlns:p14="http://schemas.microsoft.com/office/powerpoint/2010/main" val="27348837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5EFB0AAC-2F13-4B32-BE9A-0EF266C3F9FA}"/>
                  </a:ext>
                </a:extLst>
              </p:cNvPr>
              <p:cNvSpPr txBox="1"/>
              <p:nvPr/>
            </p:nvSpPr>
            <p:spPr>
              <a:xfrm>
                <a:off x="611560" y="332656"/>
                <a:ext cx="8136904" cy="2358915"/>
              </a:xfrm>
              <a:prstGeom prst="rect">
                <a:avLst/>
              </a:prstGeom>
              <a:noFill/>
            </p:spPr>
            <p:txBody>
              <a:bodyPr wrap="square">
                <a:spAutoFit/>
              </a:bodyPr>
              <a:lstStyle/>
              <a:p>
                <a:pPr indent="288290" algn="just"/>
                <a14:m>
                  <m:oMath xmlns:m="http://schemas.openxmlformats.org/officeDocument/2006/math">
                    <m:sSub>
                      <m:sSubPr>
                        <m:ctrlPr>
                          <a:rPr lang="ru-RU" sz="2000" i="1" smtClean="0">
                            <a:effectLst/>
                            <a:latin typeface="Cambria Math" panose="02040503050406030204" pitchFamily="18" charset="0"/>
                            <a:ea typeface="Times New Roman" panose="02020603050405020304" pitchFamily="18" charset="0"/>
                          </a:rPr>
                        </m:ctrlPr>
                      </m:sSubPr>
                      <m:e>
                        <m:r>
                          <a:rPr lang="en-US" sz="2000" i="1">
                            <a:solidFill>
                              <a:srgbClr val="000000"/>
                            </a:solidFill>
                            <a:effectLst/>
                            <a:latin typeface="Cambria Math" panose="02040503050406030204" pitchFamily="18" charset="0"/>
                            <a:ea typeface="Times New Roman" panose="02020603050405020304" pitchFamily="18" charset="0"/>
                          </a:rPr>
                          <m:t>𝐹</m:t>
                        </m:r>
                      </m:e>
                      <m:sub>
                        <m:r>
                          <a:rPr lang="en-US" sz="2000" i="1">
                            <a:solidFill>
                              <a:srgbClr val="000000"/>
                            </a:solidFill>
                            <a:effectLst/>
                            <a:latin typeface="Cambria Math" panose="02040503050406030204" pitchFamily="18" charset="0"/>
                            <a:ea typeface="Times New Roman" panose="02020603050405020304" pitchFamily="18" charset="0"/>
                          </a:rPr>
                          <m:t>1</m:t>
                        </m:r>
                      </m:sub>
                    </m:sSub>
                    <m:r>
                      <a:rPr lang="en-US" sz="2000" i="1">
                        <a:solidFill>
                          <a:srgbClr val="000000"/>
                        </a:solidFill>
                        <a:effectLst/>
                        <a:latin typeface="Cambria Math" panose="02040503050406030204" pitchFamily="18" charset="0"/>
                        <a:ea typeface="Times New Roman" panose="02020603050405020304" pitchFamily="18" charset="0"/>
                      </a:rPr>
                      <m:t>∙</m:t>
                    </m:r>
                    <m:sSub>
                      <m:sSubPr>
                        <m:ctrlPr>
                          <a:rPr lang="ru-RU" sz="2000" i="1">
                            <a:effectLst/>
                            <a:latin typeface="Cambria Math" panose="02040503050406030204" pitchFamily="18" charset="0"/>
                            <a:ea typeface="Times New Roman" panose="02020603050405020304" pitchFamily="18" charset="0"/>
                          </a:rPr>
                        </m:ctrlPr>
                      </m:sSubPr>
                      <m:e>
                        <m:r>
                          <a:rPr lang="en-US" sz="2000" i="1">
                            <a:solidFill>
                              <a:srgbClr val="000000"/>
                            </a:solidFill>
                            <a:effectLst/>
                            <a:latin typeface="Cambria Math" panose="02040503050406030204" pitchFamily="18" charset="0"/>
                            <a:ea typeface="Times New Roman" panose="02020603050405020304" pitchFamily="18" charset="0"/>
                          </a:rPr>
                          <m:t>𝐴</m:t>
                        </m:r>
                      </m:e>
                      <m:sub>
                        <m:r>
                          <a:rPr lang="en-US" sz="2000" i="1">
                            <a:solidFill>
                              <a:srgbClr val="000000"/>
                            </a:solidFill>
                            <a:effectLst/>
                            <a:latin typeface="Cambria Math" panose="02040503050406030204" pitchFamily="18" charset="0"/>
                            <a:ea typeface="Times New Roman" panose="02020603050405020304" pitchFamily="18" charset="0"/>
                          </a:rPr>
                          <m:t>1</m:t>
                        </m:r>
                      </m:sub>
                    </m:sSub>
                    <m:r>
                      <a:rPr lang="en-US" sz="2000" i="1">
                        <a:solidFill>
                          <a:srgbClr val="000000"/>
                        </a:solidFill>
                        <a:effectLst/>
                        <a:latin typeface="Cambria Math" panose="02040503050406030204" pitchFamily="18" charset="0"/>
                        <a:ea typeface="Times New Roman" panose="02020603050405020304" pitchFamily="18" charset="0"/>
                      </a:rPr>
                      <m:t>∙</m:t>
                    </m:r>
                    <m:sSub>
                      <m:sSubPr>
                        <m:ctrlPr>
                          <a:rPr lang="ru-RU" sz="2000" i="1">
                            <a:effectLst/>
                            <a:latin typeface="Cambria Math" panose="02040503050406030204" pitchFamily="18" charset="0"/>
                            <a:ea typeface="Times New Roman" panose="02020603050405020304" pitchFamily="18" charset="0"/>
                          </a:rPr>
                        </m:ctrlPr>
                      </m:sSubPr>
                      <m:e>
                        <m:r>
                          <a:rPr lang="en-US" sz="2000" i="1">
                            <a:solidFill>
                              <a:srgbClr val="000000"/>
                            </a:solidFill>
                            <a:effectLst/>
                            <a:latin typeface="Cambria Math" panose="02040503050406030204" pitchFamily="18" charset="0"/>
                            <a:ea typeface="Times New Roman" panose="02020603050405020304" pitchFamily="18" charset="0"/>
                          </a:rPr>
                          <m:t>с</m:t>
                        </m:r>
                      </m:e>
                      <m:sub>
                        <m:r>
                          <a:rPr lang="en-US" sz="2000" i="1">
                            <a:solidFill>
                              <a:srgbClr val="000000"/>
                            </a:solidFill>
                            <a:effectLst/>
                            <a:latin typeface="Cambria Math" panose="02040503050406030204" pitchFamily="18" charset="0"/>
                            <a:ea typeface="Times New Roman" panose="02020603050405020304" pitchFamily="18" charset="0"/>
                          </a:rPr>
                          <m:t>1</m:t>
                        </m:r>
                      </m:sub>
                    </m:sSub>
                    <m:r>
                      <a:rPr lang="en-US" sz="2000" i="1">
                        <a:solidFill>
                          <a:srgbClr val="000000"/>
                        </a:solidFill>
                        <a:effectLst/>
                        <a:latin typeface="Cambria Math" panose="02040503050406030204" pitchFamily="18" charset="0"/>
                        <a:ea typeface="Times New Roman" panose="02020603050405020304" pitchFamily="18" charset="0"/>
                      </a:rPr>
                      <m:t>=</m:t>
                    </m:r>
                    <m:sSub>
                      <m:sSubPr>
                        <m:ctrlPr>
                          <a:rPr lang="ru-RU" sz="2000" i="1">
                            <a:effectLst/>
                            <a:latin typeface="Cambria Math" panose="02040503050406030204" pitchFamily="18" charset="0"/>
                            <a:ea typeface="Times New Roman" panose="02020603050405020304" pitchFamily="18" charset="0"/>
                          </a:rPr>
                        </m:ctrlPr>
                      </m:sSubPr>
                      <m:e>
                        <m:r>
                          <a:rPr lang="en-US" sz="2000" i="1">
                            <a:solidFill>
                              <a:srgbClr val="000000"/>
                            </a:solidFill>
                            <a:effectLst/>
                            <a:latin typeface="Cambria Math" panose="02040503050406030204" pitchFamily="18" charset="0"/>
                            <a:ea typeface="Times New Roman" panose="02020603050405020304" pitchFamily="18" charset="0"/>
                          </a:rPr>
                          <m:t>𝐹</m:t>
                        </m:r>
                      </m:e>
                      <m:sub>
                        <m:r>
                          <a:rPr lang="en-US" sz="2000" i="1">
                            <a:solidFill>
                              <a:srgbClr val="000000"/>
                            </a:solidFill>
                            <a:effectLst/>
                            <a:latin typeface="Cambria Math" panose="02040503050406030204" pitchFamily="18" charset="0"/>
                            <a:ea typeface="Times New Roman" panose="02020603050405020304" pitchFamily="18" charset="0"/>
                          </a:rPr>
                          <m:t>2</m:t>
                        </m:r>
                      </m:sub>
                    </m:sSub>
                    <m:r>
                      <a:rPr lang="en-US" sz="2000" i="1">
                        <a:solidFill>
                          <a:srgbClr val="000000"/>
                        </a:solidFill>
                        <a:effectLst/>
                        <a:latin typeface="Cambria Math" panose="02040503050406030204" pitchFamily="18" charset="0"/>
                        <a:ea typeface="Times New Roman" panose="02020603050405020304" pitchFamily="18" charset="0"/>
                      </a:rPr>
                      <m:t>∙</m:t>
                    </m:r>
                    <m:sSub>
                      <m:sSubPr>
                        <m:ctrlPr>
                          <a:rPr lang="ru-RU" sz="2000" i="1">
                            <a:effectLst/>
                            <a:latin typeface="Cambria Math" panose="02040503050406030204" pitchFamily="18" charset="0"/>
                            <a:ea typeface="Times New Roman" panose="02020603050405020304" pitchFamily="18" charset="0"/>
                          </a:rPr>
                        </m:ctrlPr>
                      </m:sSubPr>
                      <m:e>
                        <m:r>
                          <a:rPr lang="en-US" sz="2000" i="1">
                            <a:solidFill>
                              <a:srgbClr val="000000"/>
                            </a:solidFill>
                            <a:effectLst/>
                            <a:latin typeface="Cambria Math" panose="02040503050406030204" pitchFamily="18" charset="0"/>
                            <a:ea typeface="Times New Roman" panose="02020603050405020304" pitchFamily="18" charset="0"/>
                          </a:rPr>
                          <m:t>𝐴</m:t>
                        </m:r>
                      </m:e>
                      <m:sub>
                        <m:r>
                          <a:rPr lang="en-US" sz="2000" i="1">
                            <a:solidFill>
                              <a:srgbClr val="000000"/>
                            </a:solidFill>
                            <a:effectLst/>
                            <a:latin typeface="Cambria Math" panose="02040503050406030204" pitchFamily="18" charset="0"/>
                            <a:ea typeface="Times New Roman" panose="02020603050405020304" pitchFamily="18" charset="0"/>
                          </a:rPr>
                          <m:t>2</m:t>
                        </m:r>
                      </m:sub>
                    </m:sSub>
                    <m:r>
                      <a:rPr lang="en-US" sz="2000" i="1">
                        <a:solidFill>
                          <a:srgbClr val="000000"/>
                        </a:solidFill>
                        <a:effectLst/>
                        <a:latin typeface="Cambria Math" panose="02040503050406030204" pitchFamily="18" charset="0"/>
                        <a:ea typeface="Times New Roman" panose="02020603050405020304" pitchFamily="18" charset="0"/>
                      </a:rPr>
                      <m:t>∙</m:t>
                    </m:r>
                    <m:sSub>
                      <m:sSubPr>
                        <m:ctrlPr>
                          <a:rPr lang="ru-RU" sz="2000" i="1">
                            <a:effectLst/>
                            <a:latin typeface="Cambria Math" panose="02040503050406030204" pitchFamily="18" charset="0"/>
                            <a:ea typeface="Times New Roman" panose="02020603050405020304" pitchFamily="18" charset="0"/>
                          </a:rPr>
                        </m:ctrlPr>
                      </m:sSubPr>
                      <m:e>
                        <m:r>
                          <a:rPr lang="en-US" sz="2000" i="1">
                            <a:solidFill>
                              <a:srgbClr val="000000"/>
                            </a:solidFill>
                            <a:effectLst/>
                            <a:latin typeface="Cambria Math" panose="02040503050406030204" pitchFamily="18" charset="0"/>
                            <a:ea typeface="Times New Roman" panose="02020603050405020304" pitchFamily="18" charset="0"/>
                          </a:rPr>
                          <m:t>с</m:t>
                        </m:r>
                      </m:e>
                      <m:sub>
                        <m:r>
                          <a:rPr lang="en-US" sz="2000" i="1">
                            <a:solidFill>
                              <a:srgbClr val="000000"/>
                            </a:solidFill>
                            <a:effectLst/>
                            <a:latin typeface="Cambria Math" panose="02040503050406030204" pitchFamily="18" charset="0"/>
                            <a:ea typeface="Times New Roman" panose="02020603050405020304" pitchFamily="18" charset="0"/>
                          </a:rPr>
                          <m:t>1</m:t>
                        </m:r>
                      </m:sub>
                    </m:sSub>
                  </m:oMath>
                </a14:m>
                <a:r>
                  <a:rPr lang="kk-KZ" sz="2000" dirty="0">
                    <a:solidFill>
                      <a:srgbClr val="000000"/>
                    </a:solidFill>
                    <a:effectLst/>
                    <a:latin typeface="Constantia" panose="02030602050306030303" pitchFamily="18" charset="0"/>
                    <a:ea typeface="Times New Roman" panose="02020603050405020304" pitchFamily="18" charset="0"/>
                  </a:rPr>
                  <a:t> . Бұдан кейін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𝑅</m:t>
                        </m:r>
                      </m:e>
                    </m:acc>
                  </m:oMath>
                </a14:m>
                <a:r>
                  <a:rPr lang="kk-KZ" sz="2000" i="1" baseline="-25000" dirty="0">
                    <a:solidFill>
                      <a:srgbClr val="000000"/>
                    </a:solidFill>
                    <a:effectLst/>
                    <a:latin typeface="Constantia" panose="02030602050306030303" pitchFamily="18" charset="0"/>
                    <a:ea typeface="Times New Roman" panose="02020603050405020304" pitchFamily="18" charset="0"/>
                  </a:rPr>
                  <a:t>1</a:t>
                </a:r>
                <a:r>
                  <a:rPr lang="kk-KZ" sz="2000" dirty="0">
                    <a:solidFill>
                      <a:srgbClr val="000000"/>
                    </a:solidFill>
                    <a:effectLst/>
                    <a:latin typeface="Constantia" panose="02030602050306030303" pitchFamily="18" charset="0"/>
                    <a:ea typeface="Times New Roman" panose="02020603050405020304" pitchFamily="18" charset="0"/>
                  </a:rPr>
                  <a:t> мен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i="1" baseline="-25000" dirty="0">
                    <a:solidFill>
                      <a:srgbClr val="000000"/>
                    </a:solidFill>
                    <a:effectLst/>
                    <a:latin typeface="Constantia" panose="02030602050306030303" pitchFamily="18" charset="0"/>
                    <a:ea typeface="Times New Roman" panose="02020603050405020304" pitchFamily="18" charset="0"/>
                  </a:rPr>
                  <a:t>3</a:t>
                </a:r>
                <a:r>
                  <a:rPr lang="kk-KZ" sz="2000" dirty="0">
                    <a:solidFill>
                      <a:srgbClr val="000000"/>
                    </a:solidFill>
                    <a:effectLst/>
                    <a:latin typeface="Constantia" panose="02030602050306030303" pitchFamily="18" charset="0"/>
                    <a:ea typeface="Times New Roman" panose="02020603050405020304" pitchFamily="18" charset="0"/>
                  </a:rPr>
                  <a:t> күштерін қосып, олардың тең әсерлісін аламыз. Бұл күш бір жағынан </a:t>
                </a:r>
                <a14:m>
                  <m:oMath xmlns:m="http://schemas.openxmlformats.org/officeDocument/2006/math">
                    <m:r>
                      <a:rPr lang="kk-KZ"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baseline="-25000" dirty="0">
                    <a:solidFill>
                      <a:srgbClr val="000000"/>
                    </a:solidFill>
                    <a:effectLst/>
                    <a:latin typeface="Constantia" panose="02030602050306030303" pitchFamily="18" charset="0"/>
                    <a:ea typeface="Times New Roman" panose="02020603050405020304" pitchFamily="18" charset="0"/>
                  </a:rPr>
                  <a:t>1</a:t>
                </a:r>
                <a:r>
                  <a:rPr lang="kk-KZ" sz="2000" dirty="0">
                    <a:solidFill>
                      <a:srgbClr val="000000"/>
                    </a:solidFill>
                    <a:effectLst/>
                    <a:latin typeface="Constantia" panose="02030602050306030303" pitchFamily="18" charset="0"/>
                    <a:ea typeface="Times New Roman" panose="02020603050405020304" pitchFamily="18" charset="0"/>
                  </a:rPr>
                  <a:t>,</a:t>
                </a:r>
                <a14:m>
                  <m:oMath xmlns:m="http://schemas.openxmlformats.org/officeDocument/2006/math">
                    <m:r>
                      <a:rPr lang="kk-KZ" sz="2000" i="1">
                        <a:solidFill>
                          <a:srgbClr val="000000"/>
                        </a:solidFill>
                        <a:effectLst/>
                        <a:latin typeface="Cambria Math" panose="02040503050406030204" pitchFamily="18" charset="0"/>
                        <a:ea typeface="Times New Roman" panose="02020603050405020304" pitchFamily="18" charset="0"/>
                      </a:rPr>
                      <m:t> </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baseline="-25000" dirty="0">
                    <a:solidFill>
                      <a:srgbClr val="000000"/>
                    </a:solidFill>
                    <a:effectLst/>
                    <a:latin typeface="Constantia" panose="02030602050306030303" pitchFamily="18" charset="0"/>
                    <a:ea typeface="Times New Roman" panose="02020603050405020304" pitchFamily="18" charset="0"/>
                  </a:rPr>
                  <a:t>2</a:t>
                </a:r>
                <a:r>
                  <a:rPr lang="kk-KZ"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baseline="-25000" dirty="0">
                    <a:solidFill>
                      <a:srgbClr val="000000"/>
                    </a:solidFill>
                    <a:effectLst/>
                    <a:latin typeface="Constantia" panose="02030602050306030303" pitchFamily="18" charset="0"/>
                    <a:ea typeface="Times New Roman" panose="02020603050405020304" pitchFamily="18" charset="0"/>
                  </a:rPr>
                  <a:t>3</a:t>
                </a:r>
                <a:r>
                  <a:rPr lang="kk-KZ" sz="2000" dirty="0">
                    <a:solidFill>
                      <a:srgbClr val="000000"/>
                    </a:solidFill>
                    <a:effectLst/>
                    <a:latin typeface="Constantia" panose="02030602050306030303" pitchFamily="18" charset="0"/>
                    <a:ea typeface="Times New Roman" panose="02020603050405020304" pitchFamily="18" charset="0"/>
                  </a:rPr>
                  <a:t>) күштер жүйесінің де тең әсерлі күші болады және әрқашан жоғарғыдай анықталатын </a:t>
                </a:r>
                <a:r>
                  <a:rPr lang="kk-KZ" sz="2000" i="1" dirty="0">
                    <a:solidFill>
                      <a:srgbClr val="000000"/>
                    </a:solidFill>
                    <a:effectLst/>
                    <a:latin typeface="Constantia" panose="02030602050306030303" pitchFamily="18" charset="0"/>
                    <a:ea typeface="Times New Roman" panose="02020603050405020304" pitchFamily="18" charset="0"/>
                  </a:rPr>
                  <a:t>c</a:t>
                </a:r>
                <a:r>
                  <a:rPr lang="kk-KZ" sz="2000" i="1" baseline="-25000" dirty="0">
                    <a:solidFill>
                      <a:srgbClr val="000000"/>
                    </a:solidFill>
                    <a:effectLst/>
                    <a:latin typeface="Constantia" panose="02030602050306030303" pitchFamily="18" charset="0"/>
                    <a:ea typeface="Times New Roman" panose="02020603050405020304" pitchFamily="18" charset="0"/>
                  </a:rPr>
                  <a:t>1</a:t>
                </a:r>
                <a:r>
                  <a:rPr lang="kk-KZ" sz="2000" i="1" dirty="0">
                    <a:solidFill>
                      <a:srgbClr val="000000"/>
                    </a:solidFill>
                    <a:effectLst/>
                    <a:latin typeface="Constantia" panose="02030602050306030303" pitchFamily="18" charset="0"/>
                    <a:ea typeface="Times New Roman" panose="02020603050405020304" pitchFamily="18" charset="0"/>
                  </a:rPr>
                  <a:t>A</a:t>
                </a:r>
                <a:r>
                  <a:rPr lang="kk-KZ" sz="2000" i="1" baseline="-25000" dirty="0">
                    <a:solidFill>
                      <a:srgbClr val="000000"/>
                    </a:solidFill>
                    <a:effectLst/>
                    <a:latin typeface="Constantia" panose="02030602050306030303" pitchFamily="18" charset="0"/>
                    <a:ea typeface="Times New Roman" panose="02020603050405020304" pitchFamily="18" charset="0"/>
                  </a:rPr>
                  <a:t>3</a:t>
                </a:r>
                <a:r>
                  <a:rPr lang="kk-KZ" sz="2000" dirty="0">
                    <a:solidFill>
                      <a:srgbClr val="000000"/>
                    </a:solidFill>
                    <a:effectLst/>
                    <a:latin typeface="Constantia" panose="02030602050306030303" pitchFamily="18" charset="0"/>
                    <a:ea typeface="Times New Roman" panose="02020603050405020304" pitchFamily="18" charset="0"/>
                  </a:rPr>
                  <a:t> түзуіндегі </a:t>
                </a:r>
                <a:r>
                  <a:rPr lang="kk-KZ" sz="2000" i="1" dirty="0">
                    <a:solidFill>
                      <a:srgbClr val="000000"/>
                    </a:solidFill>
                    <a:effectLst/>
                    <a:latin typeface="Constantia" panose="02030602050306030303" pitchFamily="18" charset="0"/>
                    <a:ea typeface="Times New Roman" panose="02020603050405020304" pitchFamily="18" charset="0"/>
                  </a:rPr>
                  <a:t>c</a:t>
                </a:r>
                <a:r>
                  <a:rPr lang="kk-KZ" sz="2000" i="1" baseline="-25000" dirty="0">
                    <a:solidFill>
                      <a:srgbClr val="000000"/>
                    </a:solidFill>
                    <a:effectLst/>
                    <a:latin typeface="Constantia" panose="02030602050306030303" pitchFamily="18" charset="0"/>
                    <a:ea typeface="Times New Roman" panose="02020603050405020304" pitchFamily="18" charset="0"/>
                  </a:rPr>
                  <a:t>2</a:t>
                </a:r>
                <a:r>
                  <a:rPr lang="kk-KZ" sz="2000" dirty="0">
                    <a:solidFill>
                      <a:srgbClr val="000000"/>
                    </a:solidFill>
                    <a:effectLst/>
                    <a:latin typeface="Constantia" panose="02030602050306030303" pitchFamily="18" charset="0"/>
                    <a:ea typeface="Times New Roman" panose="02020603050405020304" pitchFamily="18" charset="0"/>
                  </a:rPr>
                  <a:t> нүктесі арқылы өтеді және т.т. Осылай жалғастыра берсек, барлық күштердің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𝑅</m:t>
                        </m:r>
                      </m:e>
                    </m:acc>
                  </m:oMath>
                </a14:m>
                <a:r>
                  <a:rPr lang="kk-KZ" sz="2000" dirty="0">
                    <a:solidFill>
                      <a:srgbClr val="000000"/>
                    </a:solidFill>
                    <a:effectLst/>
                    <a:latin typeface="Constantia" panose="02030602050306030303" pitchFamily="18" charset="0"/>
                    <a:ea typeface="Times New Roman" panose="02020603050405020304" pitchFamily="18" charset="0"/>
                  </a:rPr>
                  <a:t> тең әсерлі күші әрқашан тек бір </a:t>
                </a:r>
                <a:r>
                  <a:rPr lang="kk-KZ" sz="2000" i="1" dirty="0">
                    <a:solidFill>
                      <a:srgbClr val="000000"/>
                    </a:solidFill>
                    <a:effectLst/>
                    <a:latin typeface="Constantia" panose="02030602050306030303" pitchFamily="18" charset="0"/>
                    <a:ea typeface="Times New Roman" panose="02020603050405020304" pitchFamily="18" charset="0"/>
                  </a:rPr>
                  <a:t>C</a:t>
                </a:r>
                <a:r>
                  <a:rPr lang="kk-KZ" sz="2000" dirty="0">
                    <a:solidFill>
                      <a:srgbClr val="000000"/>
                    </a:solidFill>
                    <a:effectLst/>
                    <a:latin typeface="Constantia" panose="02030602050306030303" pitchFamily="18" charset="0"/>
                    <a:ea typeface="Times New Roman" panose="02020603050405020304" pitchFamily="18" charset="0"/>
                  </a:rPr>
                  <a:t> нүктесі арқылы өтетінін көреміз. Бұл нүктенің денеге қатысты орны өзгермейді.</a:t>
                </a:r>
                <a:endParaRPr lang="ru-RU" sz="1100" dirty="0">
                  <a:effectLst/>
                  <a:latin typeface="Constantia" panose="02030602050306030303" pitchFamily="18" charset="0"/>
                  <a:ea typeface="Times New Roman" panose="02020603050405020304" pitchFamily="18" charset="0"/>
                </a:endParaRPr>
              </a:p>
            </p:txBody>
          </p:sp>
        </mc:Choice>
        <mc:Fallback xmlns="">
          <p:sp>
            <p:nvSpPr>
              <p:cNvPr id="3" name="TextBox 2">
                <a:extLst>
                  <a:ext uri="{FF2B5EF4-FFF2-40B4-BE49-F238E27FC236}">
                    <a16:creationId xmlns:a16="http://schemas.microsoft.com/office/drawing/2014/main" id="{5EFB0AAC-2F13-4B32-BE9A-0EF266C3F9FA}"/>
                  </a:ext>
                </a:extLst>
              </p:cNvPr>
              <p:cNvSpPr txBox="1">
                <a:spLocks noRot="1" noChangeAspect="1" noMove="1" noResize="1" noEditPoints="1" noAdjustHandles="1" noChangeArrowheads="1" noChangeShapeType="1" noTextEdit="1"/>
              </p:cNvSpPr>
              <p:nvPr/>
            </p:nvSpPr>
            <p:spPr>
              <a:xfrm>
                <a:off x="611560" y="332656"/>
                <a:ext cx="8136904" cy="2358915"/>
              </a:xfrm>
              <a:prstGeom prst="rect">
                <a:avLst/>
              </a:prstGeom>
              <a:blipFill>
                <a:blip r:embed="rId2"/>
                <a:stretch>
                  <a:fillRect l="-749" t="-3618" r="-1498" b="-3876"/>
                </a:stretch>
              </a:blipFill>
            </p:spPr>
            <p:txBody>
              <a:bodyPr/>
              <a:lstStyle/>
              <a:p>
                <a:r>
                  <a:rPr lang="ru-RU">
                    <a:noFill/>
                  </a:rPr>
                  <a:t> </a:t>
                </a:r>
              </a:p>
            </p:txBody>
          </p:sp>
        </mc:Fallback>
      </mc:AlternateContent>
      <p:pic>
        <p:nvPicPr>
          <p:cNvPr id="4" name="Рисунок 3">
            <a:extLst>
              <a:ext uri="{FF2B5EF4-FFF2-40B4-BE49-F238E27FC236}">
                <a16:creationId xmlns:a16="http://schemas.microsoft.com/office/drawing/2014/main" id="{990972DD-5544-414D-A267-9ECDB8DCED16}"/>
              </a:ext>
            </a:extLst>
          </p:cNvPr>
          <p:cNvPicPr/>
          <p:nvPr/>
        </p:nvPicPr>
        <p:blipFill>
          <a:blip r:embed="rId3"/>
          <a:stretch>
            <a:fillRect/>
          </a:stretch>
        </p:blipFill>
        <p:spPr>
          <a:xfrm>
            <a:off x="2195736" y="2780928"/>
            <a:ext cx="4633079" cy="3312368"/>
          </a:xfrm>
          <a:prstGeom prst="rect">
            <a:avLst/>
          </a:prstGeom>
        </p:spPr>
      </p:pic>
      <p:sp>
        <p:nvSpPr>
          <p:cNvPr id="7" name="TextBox 6">
            <a:extLst>
              <a:ext uri="{FF2B5EF4-FFF2-40B4-BE49-F238E27FC236}">
                <a16:creationId xmlns:a16="http://schemas.microsoft.com/office/drawing/2014/main" id="{48FFAB0B-4D3E-4145-9C99-66DFEA34A805}"/>
              </a:ext>
            </a:extLst>
          </p:cNvPr>
          <p:cNvSpPr txBox="1"/>
          <p:nvPr/>
        </p:nvSpPr>
        <p:spPr>
          <a:xfrm>
            <a:off x="2286000" y="6217443"/>
            <a:ext cx="4572000" cy="400110"/>
          </a:xfrm>
          <a:prstGeom prst="rect">
            <a:avLst/>
          </a:prstGeom>
          <a:noFill/>
        </p:spPr>
        <p:txBody>
          <a:bodyPr wrap="square">
            <a:spAutoFit/>
          </a:bodyPr>
          <a:lstStyle/>
          <a:p>
            <a:pPr algn="ctr"/>
            <a:r>
              <a:rPr lang="kk-KZ" sz="2000" dirty="0">
                <a:solidFill>
                  <a:srgbClr val="000000"/>
                </a:solidFill>
                <a:latin typeface="Constantia" panose="02030602050306030303" pitchFamily="18" charset="0"/>
              </a:rPr>
              <a:t>3.2 – сурет.</a:t>
            </a:r>
            <a:endParaRPr lang="ru-RU" sz="2000" dirty="0">
              <a:solidFill>
                <a:srgbClr val="000000"/>
              </a:solidFill>
              <a:latin typeface="Constantia" panose="02030602050306030303" pitchFamily="18" charset="0"/>
            </a:endParaRPr>
          </a:p>
        </p:txBody>
      </p:sp>
    </p:spTree>
    <p:extLst>
      <p:ext uri="{BB962C8B-B14F-4D97-AF65-F5344CB8AC3E}">
        <p14:creationId xmlns:p14="http://schemas.microsoft.com/office/powerpoint/2010/main" val="35945522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8E082679-F488-428D-9017-2F754BA96E11}"/>
              </a:ext>
            </a:extLst>
          </p:cNvPr>
          <p:cNvSpPr txBox="1"/>
          <p:nvPr/>
        </p:nvSpPr>
        <p:spPr>
          <a:xfrm>
            <a:off x="539552" y="58846"/>
            <a:ext cx="8280920" cy="6463308"/>
          </a:xfrm>
          <a:prstGeom prst="rect">
            <a:avLst/>
          </a:prstGeom>
          <a:solidFill>
            <a:schemeClr val="bg1"/>
          </a:solidFill>
        </p:spPr>
        <p:txBody>
          <a:bodyPr wrap="square">
            <a:spAutoFit/>
          </a:bodyPr>
          <a:lstStyle/>
          <a:p>
            <a:pPr indent="288290" algn="ctr"/>
            <a:r>
              <a:rPr lang="kk-KZ" i="1" dirty="0">
                <a:solidFill>
                  <a:srgbClr val="000000"/>
                </a:solidFill>
                <a:effectLst/>
                <a:latin typeface="Times New Roman" panose="02020603050405020304" pitchFamily="18" charset="0"/>
                <a:ea typeface="Times New Roman" panose="02020603050405020304" pitchFamily="18" charset="0"/>
              </a:rPr>
              <a:t>Негізгі әдебиеттер</a:t>
            </a:r>
            <a:endParaRPr lang="ru-RU" dirty="0">
              <a:effectLst/>
              <a:latin typeface="Times New Roman" panose="02020603050405020304" pitchFamily="18" charset="0"/>
              <a:ea typeface="Times New Roman" panose="02020603050405020304" pitchFamily="18" charset="0"/>
            </a:endParaRPr>
          </a:p>
          <a:p>
            <a:pPr indent="288290" algn="ctr"/>
            <a:r>
              <a:rPr lang="kk-KZ" b="1" i="1" dirty="0">
                <a:effectLst/>
                <a:latin typeface="Times New Roman" panose="02020603050405020304" pitchFamily="18" charset="0"/>
                <a:ea typeface="Times New Roman" panose="02020603050405020304" pitchFamily="18" charset="0"/>
              </a:rPr>
              <a:t> </a:t>
            </a:r>
            <a:endParaRPr lang="ru-RU" dirty="0">
              <a:effectLst/>
              <a:latin typeface="Times New Roman" panose="02020603050405020304" pitchFamily="18" charset="0"/>
              <a:ea typeface="Times New Roman" panose="02020603050405020304" pitchFamily="18" charset="0"/>
            </a:endParaRPr>
          </a:p>
          <a:p>
            <a:pPr algn="just"/>
            <a:r>
              <a:rPr lang="kk-KZ" dirty="0">
                <a:effectLst/>
                <a:latin typeface="Times New Roman" panose="02020603050405020304" pitchFamily="18" charset="0"/>
                <a:ea typeface="Times New Roman" panose="02020603050405020304" pitchFamily="18" charset="0"/>
              </a:rPr>
              <a:t>1. Жолдасбеков Ө. А., Сағитов М. Н. Теориялық механика: Оқулық. Алматы, 2002. </a:t>
            </a:r>
            <a:endParaRPr lang="ru-RU" dirty="0">
              <a:effectLst/>
              <a:latin typeface="Times New Roman" panose="02020603050405020304" pitchFamily="18" charset="0"/>
              <a:ea typeface="Times New Roman" panose="02020603050405020304" pitchFamily="18" charset="0"/>
            </a:endParaRPr>
          </a:p>
          <a:p>
            <a:pPr algn="just"/>
            <a:r>
              <a:rPr lang="kk-KZ" dirty="0">
                <a:effectLst/>
                <a:latin typeface="Times New Roman" panose="02020603050405020304" pitchFamily="18" charset="0"/>
                <a:ea typeface="Times New Roman" panose="02020603050405020304" pitchFamily="18" charset="0"/>
              </a:rPr>
              <a:t>2. Төреқожаев Ә. Н., Төлегенова Қ. Б. Материалдық нүктенің механикалық тербелістері: Оқу құралы. Алматы, 2003. </a:t>
            </a:r>
            <a:endParaRPr lang="ru-RU" dirty="0">
              <a:effectLst/>
              <a:latin typeface="Times New Roman" panose="02020603050405020304" pitchFamily="18" charset="0"/>
              <a:ea typeface="Times New Roman" panose="02020603050405020304" pitchFamily="18" charset="0"/>
            </a:endParaRPr>
          </a:p>
          <a:p>
            <a:pPr algn="just"/>
            <a:r>
              <a:rPr lang="kk-KZ" dirty="0">
                <a:effectLst/>
                <a:latin typeface="Times New Roman" panose="02020603050405020304" pitchFamily="18" charset="0"/>
                <a:ea typeface="Times New Roman" panose="02020603050405020304" pitchFamily="18" charset="0"/>
              </a:rPr>
              <a:t>3. Төреқожаев Ә. Н., Именов И. М. Статика. Теориялық механиканың практикалық сабақтарына арналған әдістемелік нұсқау. Алматы, 2004. </a:t>
            </a:r>
            <a:endParaRPr lang="ru-RU" dirty="0">
              <a:effectLst/>
              <a:latin typeface="Times New Roman" panose="02020603050405020304" pitchFamily="18" charset="0"/>
              <a:ea typeface="Times New Roman" panose="02020603050405020304" pitchFamily="18" charset="0"/>
            </a:endParaRPr>
          </a:p>
          <a:p>
            <a:pPr algn="just"/>
            <a:r>
              <a:rPr lang="kk-KZ" dirty="0">
                <a:effectLst/>
                <a:latin typeface="Times New Roman" panose="02020603050405020304" pitchFamily="18" charset="0"/>
                <a:ea typeface="Times New Roman" panose="02020603050405020304" pitchFamily="18" charset="0"/>
              </a:rPr>
              <a:t>4. Туғанбаева Д. Т., Төлегенова Қ. Б. Теориялық механика. Оқу құралы. Алматы, 2012. </a:t>
            </a:r>
            <a:endParaRPr lang="ru-RU" dirty="0">
              <a:effectLst/>
              <a:latin typeface="Times New Roman" panose="02020603050405020304" pitchFamily="18" charset="0"/>
              <a:ea typeface="Times New Roman" panose="02020603050405020304" pitchFamily="18" charset="0"/>
            </a:endParaRPr>
          </a:p>
          <a:p>
            <a:pPr algn="just"/>
            <a:r>
              <a:rPr lang="kk-KZ" dirty="0">
                <a:effectLst/>
                <a:latin typeface="Times New Roman" panose="02020603050405020304" pitchFamily="18" charset="0"/>
                <a:ea typeface="Times New Roman" panose="02020603050405020304" pitchFamily="18" charset="0"/>
              </a:rPr>
              <a:t>5. Яблонский А. А. Курс теоретической механики: Учебник. Ч. I, II. – М.: Высш. школа, 1984.</a:t>
            </a:r>
            <a:endParaRPr lang="ru-RU" dirty="0">
              <a:effectLst/>
              <a:latin typeface="Times New Roman" panose="02020603050405020304" pitchFamily="18" charset="0"/>
              <a:ea typeface="Times New Roman" panose="02020603050405020304" pitchFamily="18" charset="0"/>
            </a:endParaRPr>
          </a:p>
          <a:p>
            <a:pPr algn="just"/>
            <a:r>
              <a:rPr lang="kk-KZ" dirty="0">
                <a:effectLst/>
                <a:latin typeface="Times New Roman" panose="02020603050405020304" pitchFamily="18" charset="0"/>
                <a:ea typeface="Times New Roman" panose="02020603050405020304" pitchFamily="18" charset="0"/>
              </a:rPr>
              <a:t>6. Никитин Н. Н. Курс теоретической механики: Учебник. – М.: Высшая школа, 1990.</a:t>
            </a:r>
            <a:endParaRPr lang="ru-RU" dirty="0">
              <a:effectLst/>
              <a:latin typeface="Times New Roman" panose="02020603050405020304" pitchFamily="18" charset="0"/>
              <a:ea typeface="Times New Roman" panose="02020603050405020304" pitchFamily="18" charset="0"/>
            </a:endParaRPr>
          </a:p>
          <a:p>
            <a:pPr indent="288290" algn="ctr"/>
            <a:endParaRPr lang="kk-KZ" b="0" i="1" u="none" strike="noStrike"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indent="288290" algn="ctr"/>
            <a:r>
              <a:rPr lang="kk-KZ" b="0" i="1" u="none" strike="noStrike"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Қосымша әдебиеттер</a:t>
            </a:r>
            <a:endParaRPr lang="ru-RU" dirty="0">
              <a:effectLst/>
              <a:latin typeface="Times New Roman" panose="02020603050405020304" pitchFamily="18" charset="0"/>
              <a:ea typeface="Times New Roman" panose="02020603050405020304" pitchFamily="18" charset="0"/>
            </a:endParaRPr>
          </a:p>
          <a:p>
            <a:pPr indent="288290" algn="ctr"/>
            <a:r>
              <a:rPr lang="kk-KZ" b="1" i="1" u="none" strike="noStrike"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dirty="0">
              <a:effectLst/>
              <a:latin typeface="Times New Roman" panose="02020603050405020304" pitchFamily="18" charset="0"/>
              <a:ea typeface="Times New Roman" panose="02020603050405020304" pitchFamily="18" charset="0"/>
            </a:endParaRPr>
          </a:p>
          <a:p>
            <a:pPr algn="just"/>
            <a:r>
              <a:rPr lang="kk-KZ" dirty="0">
                <a:effectLst/>
                <a:latin typeface="Times New Roman" panose="02020603050405020304" pitchFamily="18" charset="0"/>
                <a:ea typeface="Times New Roman" panose="02020603050405020304" pitchFamily="18" charset="0"/>
              </a:rPr>
              <a:t>1. Төреқожаев Ә. Н., Именов И. М., Төлегенова Қ. Б. Теориялық механика пәнінің курстық және семестрлік жұмыстары. Алматы, 2003. </a:t>
            </a:r>
            <a:endParaRPr lang="ru-RU" dirty="0">
              <a:effectLst/>
              <a:latin typeface="Times New Roman" panose="02020603050405020304" pitchFamily="18" charset="0"/>
              <a:ea typeface="Times New Roman" panose="02020603050405020304" pitchFamily="18" charset="0"/>
            </a:endParaRPr>
          </a:p>
          <a:p>
            <a:pPr algn="just"/>
            <a:r>
              <a:rPr lang="kk-KZ" dirty="0">
                <a:effectLst/>
                <a:latin typeface="Times New Roman" panose="02020603050405020304" pitchFamily="18" charset="0"/>
                <a:ea typeface="Times New Roman" panose="02020603050405020304" pitchFamily="18" charset="0"/>
              </a:rPr>
              <a:t>2. Серғазиев М. Ж., Туғанбаева Д. Т. Механикалық жүйе динамикасы. Теориялық механиканың практикалық сабақтарына арналған әдістемелік нұсқау.  Алматы, 2004. </a:t>
            </a:r>
            <a:endParaRPr lang="ru-RU" dirty="0">
              <a:effectLst/>
              <a:latin typeface="Times New Roman" panose="02020603050405020304" pitchFamily="18" charset="0"/>
              <a:ea typeface="Times New Roman" panose="02020603050405020304" pitchFamily="18" charset="0"/>
            </a:endParaRPr>
          </a:p>
          <a:p>
            <a:pPr algn="just"/>
            <a:r>
              <a:rPr lang="kk-KZ" dirty="0">
                <a:effectLst/>
                <a:latin typeface="Times New Roman" panose="02020603050405020304" pitchFamily="18" charset="0"/>
                <a:ea typeface="Times New Roman" panose="02020603050405020304" pitchFamily="18" charset="0"/>
              </a:rPr>
              <a:t>3. Именов И. М. Кинематика. Теориялық механиканың практикалық сабақтарына арналған әдістемелік нұсқау. Алматы, 2004. </a:t>
            </a:r>
            <a:endParaRPr lang="ru-RU"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32583437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5F60776D-4BEC-41EC-8F9C-3DC87996725C}"/>
                  </a:ext>
                </a:extLst>
              </p:cNvPr>
              <p:cNvSpPr txBox="1"/>
              <p:nvPr/>
            </p:nvSpPr>
            <p:spPr>
              <a:xfrm>
                <a:off x="611560" y="559720"/>
                <a:ext cx="8136904" cy="5738559"/>
              </a:xfrm>
              <a:prstGeom prst="rect">
                <a:avLst/>
              </a:prstGeom>
              <a:noFill/>
            </p:spPr>
            <p:txBody>
              <a:bodyPr wrap="square">
                <a:spAutoFit/>
              </a:bodyPr>
              <a:lstStyle/>
              <a:p>
                <a:pPr indent="288290" algn="just"/>
                <a:r>
                  <a:rPr lang="kk-KZ" sz="2000" dirty="0">
                    <a:solidFill>
                      <a:srgbClr val="000000"/>
                    </a:solidFill>
                    <a:effectLst/>
                    <a:latin typeface="Constantia" panose="02030602050306030303" pitchFamily="18" charset="0"/>
                    <a:ea typeface="Times New Roman" panose="02020603050405020304" pitchFamily="18" charset="0"/>
                  </a:rPr>
                  <a:t>Жүйедегі күштердің әрқайсысын түсу нүктесіне қатысты бір бағытта бірдей бұрышқа бұрғандағы параллель күштер жүйесінің тең әсерлі күшінің әсер ету сызығы өтетін </a:t>
                </a:r>
                <a:r>
                  <a:rPr lang="kk-KZ" sz="2000" i="1" dirty="0">
                    <a:solidFill>
                      <a:srgbClr val="000000"/>
                    </a:solidFill>
                    <a:effectLst/>
                    <a:latin typeface="Constantia" panose="02030602050306030303" pitchFamily="18" charset="0"/>
                    <a:ea typeface="Times New Roman" panose="02020603050405020304" pitchFamily="18" charset="0"/>
                  </a:rPr>
                  <a:t>C</a:t>
                </a:r>
                <a:r>
                  <a:rPr lang="kk-KZ" sz="2000" dirty="0">
                    <a:solidFill>
                      <a:srgbClr val="000000"/>
                    </a:solidFill>
                    <a:effectLst/>
                    <a:latin typeface="Constantia" panose="02030602050306030303" pitchFamily="18" charset="0"/>
                    <a:ea typeface="Times New Roman" panose="02020603050405020304" pitchFamily="18" charset="0"/>
                  </a:rPr>
                  <a:t> нүктесі параллель күштер центрі деп аталады. </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Енді параллель күштер центрінің координаттарын табайық. </a:t>
                </a:r>
                <a:r>
                  <a:rPr lang="kk-KZ" sz="2000" i="1" dirty="0">
                    <a:solidFill>
                      <a:srgbClr val="000000"/>
                    </a:solidFill>
                    <a:effectLst/>
                    <a:latin typeface="Constantia" panose="02030602050306030303" pitchFamily="18" charset="0"/>
                    <a:ea typeface="Times New Roman" panose="02020603050405020304" pitchFamily="18" charset="0"/>
                  </a:rPr>
                  <a:t>С</a:t>
                </a:r>
                <a:r>
                  <a:rPr lang="kk-KZ" sz="2000" dirty="0">
                    <a:solidFill>
                      <a:srgbClr val="000000"/>
                    </a:solidFill>
                    <a:effectLst/>
                    <a:latin typeface="Constantia" panose="02030602050306030303" pitchFamily="18" charset="0"/>
                    <a:ea typeface="Times New Roman" panose="02020603050405020304" pitchFamily="18" charset="0"/>
                  </a:rPr>
                  <a:t> нүктесінің денеге қатысты орны өзгермейді әрі координат жүйесіне тәуелді емес. Сондықтан, кез келген </a:t>
                </a:r>
                <a:r>
                  <a:rPr lang="kk-KZ" sz="2000" i="1" dirty="0">
                    <a:solidFill>
                      <a:srgbClr val="000000"/>
                    </a:solidFill>
                    <a:effectLst/>
                    <a:latin typeface="Constantia" panose="02030602050306030303" pitchFamily="18" charset="0"/>
                    <a:ea typeface="Times New Roman" panose="02020603050405020304" pitchFamily="18" charset="0"/>
                  </a:rPr>
                  <a:t>Oxyz</a:t>
                </a:r>
                <a:r>
                  <a:rPr lang="kk-KZ" sz="2000" dirty="0">
                    <a:solidFill>
                      <a:srgbClr val="000000"/>
                    </a:solidFill>
                    <a:effectLst/>
                    <a:latin typeface="Constantia" panose="02030602050306030303" pitchFamily="18" charset="0"/>
                    <a:ea typeface="Times New Roman" panose="02020603050405020304" pitchFamily="18" charset="0"/>
                  </a:rPr>
                  <a:t> координат өстерін алып, осы өстердегі нүкте координаттарын белгілейміз: </a:t>
                </a:r>
                <a:r>
                  <a:rPr lang="kk-KZ" sz="2000" i="1" dirty="0">
                    <a:solidFill>
                      <a:srgbClr val="000000"/>
                    </a:solidFill>
                    <a:effectLst/>
                    <a:latin typeface="Constantia" panose="02030602050306030303" pitchFamily="18" charset="0"/>
                    <a:ea typeface="Times New Roman" panose="02020603050405020304" pitchFamily="18" charset="0"/>
                  </a:rPr>
                  <a:t>A</a:t>
                </a:r>
                <a:r>
                  <a:rPr lang="kk-KZ" sz="2000" i="1" baseline="-25000" dirty="0">
                    <a:solidFill>
                      <a:srgbClr val="000000"/>
                    </a:solidFill>
                    <a:effectLst/>
                    <a:latin typeface="Constantia" panose="02030602050306030303" pitchFamily="18" charset="0"/>
                    <a:ea typeface="Times New Roman" panose="02020603050405020304" pitchFamily="18" charset="0"/>
                  </a:rPr>
                  <a:t>1</a:t>
                </a:r>
                <a:r>
                  <a:rPr lang="kk-KZ" sz="2000" i="1" dirty="0">
                    <a:solidFill>
                      <a:srgbClr val="000000"/>
                    </a:solidFill>
                    <a:effectLst/>
                    <a:latin typeface="Constantia" panose="02030602050306030303" pitchFamily="18" charset="0"/>
                    <a:ea typeface="Times New Roman" panose="02020603050405020304" pitchFamily="18" charset="0"/>
                  </a:rPr>
                  <a:t>(x</a:t>
                </a:r>
                <a:r>
                  <a:rPr lang="kk-KZ" sz="2000" i="1" baseline="-25000" dirty="0">
                    <a:solidFill>
                      <a:srgbClr val="000000"/>
                    </a:solidFill>
                    <a:effectLst/>
                    <a:latin typeface="Constantia" panose="02030602050306030303" pitchFamily="18" charset="0"/>
                    <a:ea typeface="Times New Roman" panose="02020603050405020304" pitchFamily="18" charset="0"/>
                  </a:rPr>
                  <a:t>1</a:t>
                </a:r>
                <a:r>
                  <a:rPr lang="kk-KZ" sz="2000" i="1" dirty="0">
                    <a:solidFill>
                      <a:srgbClr val="000000"/>
                    </a:solidFill>
                    <a:effectLst/>
                    <a:latin typeface="Constantia" panose="02030602050306030303" pitchFamily="18" charset="0"/>
                    <a:ea typeface="Times New Roman" panose="02020603050405020304" pitchFamily="18" charset="0"/>
                  </a:rPr>
                  <a:t>, y</a:t>
                </a:r>
                <a:r>
                  <a:rPr lang="kk-KZ" sz="2000" i="1" baseline="-25000" dirty="0">
                    <a:solidFill>
                      <a:srgbClr val="000000"/>
                    </a:solidFill>
                    <a:effectLst/>
                    <a:latin typeface="Constantia" panose="02030602050306030303" pitchFamily="18" charset="0"/>
                    <a:ea typeface="Times New Roman" panose="02020603050405020304" pitchFamily="18" charset="0"/>
                  </a:rPr>
                  <a:t>1</a:t>
                </a:r>
                <a:r>
                  <a:rPr lang="kk-KZ" sz="2000" i="1" dirty="0">
                    <a:solidFill>
                      <a:srgbClr val="000000"/>
                    </a:solidFill>
                    <a:effectLst/>
                    <a:latin typeface="Constantia" panose="02030602050306030303" pitchFamily="18" charset="0"/>
                    <a:ea typeface="Times New Roman" panose="02020603050405020304" pitchFamily="18" charset="0"/>
                  </a:rPr>
                  <a:t>, z</a:t>
                </a:r>
                <a:r>
                  <a:rPr lang="kk-KZ" sz="2000" i="1" baseline="-25000" dirty="0">
                    <a:solidFill>
                      <a:srgbClr val="000000"/>
                    </a:solidFill>
                    <a:effectLst/>
                    <a:latin typeface="Constantia" panose="02030602050306030303" pitchFamily="18" charset="0"/>
                    <a:ea typeface="Times New Roman" panose="02020603050405020304" pitchFamily="18" charset="0"/>
                  </a:rPr>
                  <a:t>1</a:t>
                </a:r>
                <a:r>
                  <a:rPr lang="kk-KZ" sz="2000" i="1" dirty="0">
                    <a:solidFill>
                      <a:srgbClr val="000000"/>
                    </a:solidFill>
                    <a:effectLst/>
                    <a:latin typeface="Constantia" panose="02030602050306030303" pitchFamily="18" charset="0"/>
                    <a:ea typeface="Times New Roman" panose="02020603050405020304" pitchFamily="18" charset="0"/>
                  </a:rPr>
                  <a:t>), A</a:t>
                </a:r>
                <a:r>
                  <a:rPr lang="kk-KZ" sz="2000" i="1" baseline="-25000" dirty="0">
                    <a:solidFill>
                      <a:srgbClr val="000000"/>
                    </a:solidFill>
                    <a:effectLst/>
                    <a:latin typeface="Constantia" panose="02030602050306030303" pitchFamily="18" charset="0"/>
                    <a:ea typeface="Times New Roman" panose="02020603050405020304" pitchFamily="18" charset="0"/>
                  </a:rPr>
                  <a:t>2</a:t>
                </a:r>
                <a:r>
                  <a:rPr lang="kk-KZ" sz="2000" i="1" dirty="0">
                    <a:solidFill>
                      <a:srgbClr val="000000"/>
                    </a:solidFill>
                    <a:effectLst/>
                    <a:latin typeface="Constantia" panose="02030602050306030303" pitchFamily="18" charset="0"/>
                    <a:ea typeface="Times New Roman" panose="02020603050405020304" pitchFamily="18" charset="0"/>
                  </a:rPr>
                  <a:t>(x</a:t>
                </a:r>
                <a:r>
                  <a:rPr lang="kk-KZ" sz="2000" i="1" baseline="-25000" dirty="0">
                    <a:solidFill>
                      <a:srgbClr val="000000"/>
                    </a:solidFill>
                    <a:effectLst/>
                    <a:latin typeface="Constantia" panose="02030602050306030303" pitchFamily="18" charset="0"/>
                    <a:ea typeface="Times New Roman" panose="02020603050405020304" pitchFamily="18" charset="0"/>
                  </a:rPr>
                  <a:t>2</a:t>
                </a:r>
                <a:r>
                  <a:rPr lang="kk-KZ" sz="2000" i="1" dirty="0">
                    <a:solidFill>
                      <a:srgbClr val="000000"/>
                    </a:solidFill>
                    <a:effectLst/>
                    <a:latin typeface="Constantia" panose="02030602050306030303" pitchFamily="18" charset="0"/>
                    <a:ea typeface="Times New Roman" panose="02020603050405020304" pitchFamily="18" charset="0"/>
                  </a:rPr>
                  <a:t> , y</a:t>
                </a:r>
                <a:r>
                  <a:rPr lang="kk-KZ" sz="2000" i="1" baseline="-25000" dirty="0">
                    <a:solidFill>
                      <a:srgbClr val="000000"/>
                    </a:solidFill>
                    <a:effectLst/>
                    <a:latin typeface="Constantia" panose="02030602050306030303" pitchFamily="18" charset="0"/>
                    <a:ea typeface="Times New Roman" panose="02020603050405020304" pitchFamily="18" charset="0"/>
                  </a:rPr>
                  <a:t>2</a:t>
                </a:r>
                <a:r>
                  <a:rPr lang="kk-KZ" sz="2000" i="1" dirty="0">
                    <a:solidFill>
                      <a:srgbClr val="000000"/>
                    </a:solidFill>
                    <a:effectLst/>
                    <a:latin typeface="Constantia" panose="02030602050306030303" pitchFamily="18" charset="0"/>
                    <a:ea typeface="Times New Roman" panose="02020603050405020304" pitchFamily="18" charset="0"/>
                  </a:rPr>
                  <a:t> ,z</a:t>
                </a:r>
                <a:r>
                  <a:rPr lang="kk-KZ" sz="2000" i="1" baseline="-25000" dirty="0">
                    <a:solidFill>
                      <a:srgbClr val="000000"/>
                    </a:solidFill>
                    <a:effectLst/>
                    <a:latin typeface="Constantia" panose="02030602050306030303" pitchFamily="18" charset="0"/>
                    <a:ea typeface="Times New Roman" panose="02020603050405020304" pitchFamily="18" charset="0"/>
                  </a:rPr>
                  <a:t>2</a:t>
                </a:r>
                <a:r>
                  <a:rPr lang="kk-KZ" sz="2000" i="1" dirty="0">
                    <a:solidFill>
                      <a:srgbClr val="000000"/>
                    </a:solidFill>
                    <a:effectLst/>
                    <a:latin typeface="Constantia" panose="02030602050306030303" pitchFamily="18" charset="0"/>
                    <a:ea typeface="Times New Roman" panose="02020603050405020304" pitchFamily="18" charset="0"/>
                  </a:rPr>
                  <a:t>)</a:t>
                </a:r>
                <a:r>
                  <a:rPr lang="kk-KZ" sz="2000" dirty="0">
                    <a:solidFill>
                      <a:srgbClr val="000000"/>
                    </a:solidFill>
                    <a:effectLst/>
                    <a:latin typeface="Constantia" panose="02030602050306030303" pitchFamily="18" charset="0"/>
                    <a:ea typeface="Times New Roman" panose="02020603050405020304" pitchFamily="18" charset="0"/>
                  </a:rPr>
                  <a:t>, ..., C(x</a:t>
                </a:r>
                <a:r>
                  <a:rPr lang="kk-KZ" sz="2000" baseline="-25000" dirty="0">
                    <a:solidFill>
                      <a:srgbClr val="000000"/>
                    </a:solidFill>
                    <a:effectLst/>
                    <a:latin typeface="Constantia" panose="02030602050306030303" pitchFamily="18" charset="0"/>
                    <a:ea typeface="Times New Roman" panose="02020603050405020304" pitchFamily="18" charset="0"/>
                  </a:rPr>
                  <a:t>C</a:t>
                </a:r>
                <a:r>
                  <a:rPr lang="kk-KZ" sz="2000" dirty="0">
                    <a:solidFill>
                      <a:srgbClr val="000000"/>
                    </a:solidFill>
                    <a:effectLst/>
                    <a:latin typeface="Constantia" panose="02030602050306030303" pitchFamily="18" charset="0"/>
                    <a:ea typeface="Times New Roman" panose="02020603050405020304" pitchFamily="18" charset="0"/>
                  </a:rPr>
                  <a:t>, y</a:t>
                </a:r>
                <a:r>
                  <a:rPr lang="kk-KZ" sz="2000" baseline="-25000" dirty="0">
                    <a:solidFill>
                      <a:srgbClr val="000000"/>
                    </a:solidFill>
                    <a:effectLst/>
                    <a:latin typeface="Constantia" panose="02030602050306030303" pitchFamily="18" charset="0"/>
                    <a:ea typeface="Times New Roman" panose="02020603050405020304" pitchFamily="18" charset="0"/>
                  </a:rPr>
                  <a:t>C</a:t>
                </a:r>
                <a:r>
                  <a:rPr lang="kk-KZ" sz="2000" dirty="0">
                    <a:solidFill>
                      <a:srgbClr val="000000"/>
                    </a:solidFill>
                    <a:effectLst/>
                    <a:latin typeface="Constantia" panose="02030602050306030303" pitchFamily="18" charset="0"/>
                    <a:ea typeface="Times New Roman" panose="02020603050405020304" pitchFamily="18" charset="0"/>
                  </a:rPr>
                  <a:t> ,z</a:t>
                </a:r>
                <a:r>
                  <a:rPr lang="kk-KZ" sz="2000" i="1" baseline="-25000" dirty="0">
                    <a:solidFill>
                      <a:srgbClr val="000000"/>
                    </a:solidFill>
                    <a:effectLst/>
                    <a:latin typeface="Constantia" panose="02030602050306030303" pitchFamily="18" charset="0"/>
                    <a:ea typeface="Times New Roman" panose="02020603050405020304" pitchFamily="18" charset="0"/>
                  </a:rPr>
                  <a:t>C</a:t>
                </a:r>
                <a:r>
                  <a:rPr lang="kk-KZ" sz="2000" dirty="0">
                    <a:solidFill>
                      <a:srgbClr val="000000"/>
                    </a:solidFill>
                    <a:effectLst/>
                    <a:latin typeface="Constantia" panose="02030602050306030303" pitchFamily="18" charset="0"/>
                    <a:ea typeface="Times New Roman" panose="02020603050405020304" pitchFamily="18" charset="0"/>
                  </a:rPr>
                  <a:t> ). </a:t>
                </a:r>
                <a:r>
                  <a:rPr lang="kk-KZ" sz="2000" i="1" dirty="0">
                    <a:solidFill>
                      <a:srgbClr val="000000"/>
                    </a:solidFill>
                    <a:effectLst/>
                    <a:latin typeface="Constantia" panose="02030602050306030303" pitchFamily="18" charset="0"/>
                    <a:ea typeface="Times New Roman" panose="02020603050405020304" pitchFamily="18" charset="0"/>
                  </a:rPr>
                  <a:t>С</a:t>
                </a:r>
                <a:r>
                  <a:rPr lang="kk-KZ" sz="2000" dirty="0">
                    <a:solidFill>
                      <a:srgbClr val="000000"/>
                    </a:solidFill>
                    <a:effectLst/>
                    <a:latin typeface="Constantia" panose="02030602050306030303" pitchFamily="18" charset="0"/>
                    <a:ea typeface="Times New Roman" panose="02020603050405020304" pitchFamily="18" charset="0"/>
                  </a:rPr>
                  <a:t> нүктесінің орны күштердің бағытына тәуелсіз екендігін пайдаланып, алдымен күштерді </a:t>
                </a:r>
                <a:r>
                  <a:rPr lang="kk-KZ" sz="2000" i="1" dirty="0">
                    <a:solidFill>
                      <a:srgbClr val="000000"/>
                    </a:solidFill>
                    <a:effectLst/>
                    <a:latin typeface="Constantia" panose="02030602050306030303" pitchFamily="18" charset="0"/>
                    <a:ea typeface="Times New Roman" panose="02020603050405020304" pitchFamily="18" charset="0"/>
                  </a:rPr>
                  <a:t>Oz</a:t>
                </a:r>
                <a:r>
                  <a:rPr lang="kk-KZ" sz="2000" dirty="0">
                    <a:solidFill>
                      <a:srgbClr val="000000"/>
                    </a:solidFill>
                    <a:effectLst/>
                    <a:latin typeface="Constantia" panose="02030602050306030303" pitchFamily="18" charset="0"/>
                    <a:ea typeface="Times New Roman" panose="02020603050405020304" pitchFamily="18" charset="0"/>
                  </a:rPr>
                  <a:t> өсіне параллель болатындай етіп бұрамыз да, бұрылған (</a:t>
                </a:r>
                <a14:m>
                  <m:oMath xmlns:m="http://schemas.openxmlformats.org/officeDocument/2006/math">
                    <m:sSubSup>
                      <m:sSubSupPr>
                        <m:ctrlPr>
                          <a:rPr lang="ru-RU" sz="2000" i="1">
                            <a:effectLst/>
                            <a:latin typeface="Cambria Math" panose="02040503050406030204" pitchFamily="18" charset="0"/>
                            <a:ea typeface="Times New Roman" panose="02020603050405020304" pitchFamily="18" charset="0"/>
                          </a:rPr>
                        </m:ctrlPr>
                      </m:sSubSupPr>
                      <m:e>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e>
                      <m:sub>
                        <m:r>
                          <a:rPr lang="kk-KZ" sz="2000" i="1">
                            <a:solidFill>
                              <a:srgbClr val="000000"/>
                            </a:solidFill>
                            <a:effectLst/>
                            <a:latin typeface="Cambria Math" panose="02040503050406030204" pitchFamily="18" charset="0"/>
                            <a:ea typeface="Times New Roman" panose="02020603050405020304" pitchFamily="18" charset="0"/>
                          </a:rPr>
                          <m:t>1</m:t>
                        </m:r>
                      </m:sub>
                      <m:sup>
                        <m:r>
                          <a:rPr lang="kk-KZ" sz="2000" i="1">
                            <a:solidFill>
                              <a:srgbClr val="000000"/>
                            </a:solidFill>
                            <a:effectLst/>
                            <a:latin typeface="Cambria Math" panose="02040503050406030204" pitchFamily="18" charset="0"/>
                            <a:ea typeface="Times New Roman" panose="02020603050405020304" pitchFamily="18" charset="0"/>
                          </a:rPr>
                          <m:t>′</m:t>
                        </m:r>
                      </m:sup>
                    </m:sSubSup>
                    <m:r>
                      <a:rPr lang="kk-KZ" sz="2000" i="1">
                        <a:solidFill>
                          <a:srgbClr val="000000"/>
                        </a:solidFill>
                        <a:effectLst/>
                        <a:latin typeface="Cambria Math" panose="02040503050406030204" pitchFamily="18" charset="0"/>
                        <a:ea typeface="Times New Roman" panose="02020603050405020304" pitchFamily="18" charset="0"/>
                      </a:rPr>
                      <m:t>, </m:t>
                    </m:r>
                    <m:sSubSup>
                      <m:sSubSupPr>
                        <m:ctrlPr>
                          <a:rPr lang="ru-RU" sz="2000" i="1">
                            <a:effectLst/>
                            <a:latin typeface="Cambria Math" panose="02040503050406030204" pitchFamily="18" charset="0"/>
                            <a:ea typeface="Times New Roman" panose="02020603050405020304" pitchFamily="18" charset="0"/>
                          </a:rPr>
                        </m:ctrlPr>
                      </m:sSubSupPr>
                      <m:e>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e>
                      <m:sub>
                        <m:r>
                          <a:rPr lang="kk-KZ" sz="2000" i="1">
                            <a:solidFill>
                              <a:srgbClr val="000000"/>
                            </a:solidFill>
                            <a:effectLst/>
                            <a:latin typeface="Cambria Math" panose="02040503050406030204" pitchFamily="18" charset="0"/>
                            <a:ea typeface="Times New Roman" panose="02020603050405020304" pitchFamily="18" charset="0"/>
                          </a:rPr>
                          <m:t>2</m:t>
                        </m:r>
                      </m:sub>
                      <m:sup>
                        <m:r>
                          <a:rPr lang="kk-KZ" sz="2000" i="1">
                            <a:solidFill>
                              <a:srgbClr val="000000"/>
                            </a:solidFill>
                            <a:effectLst/>
                            <a:latin typeface="Cambria Math" panose="02040503050406030204" pitchFamily="18" charset="0"/>
                            <a:ea typeface="Times New Roman" panose="02020603050405020304" pitchFamily="18" charset="0"/>
                          </a:rPr>
                          <m:t>′</m:t>
                        </m:r>
                      </m:sup>
                    </m:sSubSup>
                    <m:r>
                      <a:rPr lang="kk-KZ" sz="2000" i="1">
                        <a:solidFill>
                          <a:srgbClr val="000000"/>
                        </a:solidFill>
                        <a:effectLst/>
                        <a:latin typeface="Cambria Math" panose="02040503050406030204" pitchFamily="18" charset="0"/>
                        <a:ea typeface="Times New Roman" panose="02020603050405020304" pitchFamily="18" charset="0"/>
                      </a:rPr>
                      <m:t>, …, </m:t>
                    </m:r>
                    <m:sSubSup>
                      <m:sSubSupPr>
                        <m:ctrlPr>
                          <a:rPr lang="ru-RU" sz="2000" i="1">
                            <a:effectLst/>
                            <a:latin typeface="Cambria Math" panose="02040503050406030204" pitchFamily="18" charset="0"/>
                            <a:ea typeface="Times New Roman" panose="02020603050405020304" pitchFamily="18" charset="0"/>
                          </a:rPr>
                        </m:ctrlPr>
                      </m:sSubSupPr>
                      <m:e>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e>
                      <m:sub>
                        <m:r>
                          <a:rPr lang="en-US" sz="2000" i="1">
                            <a:solidFill>
                              <a:srgbClr val="000000"/>
                            </a:solidFill>
                            <a:effectLst/>
                            <a:latin typeface="Cambria Math" panose="02040503050406030204" pitchFamily="18" charset="0"/>
                            <a:ea typeface="Times New Roman" panose="02020603050405020304" pitchFamily="18" charset="0"/>
                          </a:rPr>
                          <m:t>𝑛</m:t>
                        </m:r>
                      </m:sub>
                      <m:sup>
                        <m:r>
                          <a:rPr lang="kk-KZ" sz="2000" i="1">
                            <a:solidFill>
                              <a:srgbClr val="000000"/>
                            </a:solidFill>
                            <a:effectLst/>
                            <a:latin typeface="Cambria Math" panose="02040503050406030204" pitchFamily="18" charset="0"/>
                            <a:ea typeface="Times New Roman" panose="02020603050405020304" pitchFamily="18" charset="0"/>
                          </a:rPr>
                          <m:t>′</m:t>
                        </m:r>
                      </m:sup>
                    </m:sSubSup>
                    <m:r>
                      <a:rPr lang="kk-KZ" sz="2000" i="1">
                        <a:solidFill>
                          <a:srgbClr val="000000"/>
                        </a:solidFill>
                        <a:effectLst/>
                        <a:latin typeface="Cambria Math" panose="02040503050406030204" pitchFamily="18" charset="0"/>
                        <a:ea typeface="Times New Roman" panose="02020603050405020304" pitchFamily="18" charset="0"/>
                      </a:rPr>
                      <m:t>,)</m:t>
                    </m:r>
                  </m:oMath>
                </a14:m>
                <a:r>
                  <a:rPr lang="kk-KZ" sz="2000" dirty="0">
                    <a:solidFill>
                      <a:srgbClr val="000000"/>
                    </a:solidFill>
                    <a:effectLst/>
                    <a:latin typeface="Constantia" panose="02030602050306030303" pitchFamily="18" charset="0"/>
                    <a:ea typeface="Times New Roman" panose="02020603050405020304" pitchFamily="18" charset="0"/>
                  </a:rPr>
                  <a:t> күштер жүйесіне Вариньон теоремасын қолданамыз. </a:t>
                </a:r>
                <a14:m>
                  <m:oMath xmlns:m="http://schemas.openxmlformats.org/officeDocument/2006/math">
                    <m:r>
                      <a:rPr lang="kk-KZ" sz="2000" i="1">
                        <a:solidFill>
                          <a:srgbClr val="000000"/>
                        </a:solidFill>
                        <a:effectLst/>
                        <a:latin typeface="Cambria Math" panose="02040503050406030204" pitchFamily="18" charset="0"/>
                        <a:ea typeface="Times New Roman" panose="02020603050405020304" pitchFamily="18" charset="0"/>
                      </a:rPr>
                      <m:t> </m:t>
                    </m:r>
                    <m:sSup>
                      <m:sSupPr>
                        <m:ctrlPr>
                          <a:rPr lang="ru-RU" sz="2000" i="1">
                            <a:effectLst/>
                            <a:latin typeface="Cambria Math" panose="02040503050406030204" pitchFamily="18" charset="0"/>
                            <a:ea typeface="Times New Roman" panose="02020603050405020304" pitchFamily="18" charset="0"/>
                          </a:rPr>
                        </m:ctrlPr>
                      </m:sSupPr>
                      <m:e>
                        <m:r>
                          <a:rPr lang="kk-KZ" sz="2000" i="1">
                            <a:solidFill>
                              <a:srgbClr val="000000"/>
                            </a:solidFill>
                            <a:effectLst/>
                            <a:latin typeface="Cambria Math" panose="02040503050406030204" pitchFamily="18" charset="0"/>
                            <a:ea typeface="Times New Roman" panose="02020603050405020304" pitchFamily="18" charset="0"/>
                          </a:rPr>
                          <m:t>𝑅</m:t>
                        </m:r>
                      </m:e>
                      <m:sup>
                        <m:r>
                          <a:rPr lang="kk-KZ" sz="2000" i="1">
                            <a:solidFill>
                              <a:srgbClr val="000000"/>
                            </a:solidFill>
                            <a:effectLst/>
                            <a:latin typeface="Cambria Math" panose="02040503050406030204" pitchFamily="18" charset="0"/>
                            <a:ea typeface="Times New Roman" panose="02020603050405020304" pitchFamily="18" charset="0"/>
                          </a:rPr>
                          <m:t>′</m:t>
                        </m:r>
                      </m:sup>
                    </m:sSup>
                  </m:oMath>
                </a14:m>
                <a:r>
                  <a:rPr lang="kk-KZ" sz="2000" dirty="0">
                    <a:solidFill>
                      <a:srgbClr val="000000"/>
                    </a:solidFill>
                    <a:effectLst/>
                    <a:latin typeface="Constantia" panose="02030602050306030303" pitchFamily="18" charset="0"/>
                    <a:ea typeface="Times New Roman" panose="02020603050405020304" pitchFamily="18" charset="0"/>
                  </a:rPr>
                  <a:t> осы күштер жүйесінің тең әсерлі күші болғандықтан, теорема бойынша оның кез келген өске қатысты моменті барлық күштердің сол өске қатысты моменттерінің қосындысына тең. Алдымен </a:t>
                </a:r>
                <a:r>
                  <a:rPr lang="kk-KZ" sz="2000" i="1" dirty="0">
                    <a:solidFill>
                      <a:srgbClr val="000000"/>
                    </a:solidFill>
                    <a:effectLst/>
                    <a:latin typeface="Constantia" panose="02030602050306030303" pitchFamily="18" charset="0"/>
                    <a:ea typeface="Times New Roman" panose="02020603050405020304" pitchFamily="18" charset="0"/>
                  </a:rPr>
                  <a:t>Oy</a:t>
                </a:r>
                <a:r>
                  <a:rPr lang="kk-KZ" sz="2000" dirty="0">
                    <a:solidFill>
                      <a:srgbClr val="000000"/>
                    </a:solidFill>
                    <a:effectLst/>
                    <a:latin typeface="Constantia" panose="02030602050306030303" pitchFamily="18" charset="0"/>
                    <a:ea typeface="Times New Roman" panose="02020603050405020304" pitchFamily="18" charset="0"/>
                  </a:rPr>
                  <a:t> өсіне қатысты момент аламыз:</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r>
                          <a:rPr lang="en-US" sz="2000" i="1">
                            <a:solidFill>
                              <a:srgbClr val="000000"/>
                            </a:solidFill>
                            <a:effectLst/>
                            <a:latin typeface="Cambria Math" panose="02040503050406030204" pitchFamily="18" charset="0"/>
                            <a:ea typeface="Times New Roman" panose="02020603050405020304" pitchFamily="18" charset="0"/>
                          </a:rPr>
                          <m:t>𝑚</m:t>
                        </m:r>
                      </m:e>
                      <m:sub>
                        <m:r>
                          <a:rPr lang="kk-KZ" sz="2000" i="1">
                            <a:solidFill>
                              <a:srgbClr val="000000"/>
                            </a:solidFill>
                            <a:effectLst/>
                            <a:latin typeface="Cambria Math" panose="02040503050406030204" pitchFamily="18" charset="0"/>
                            <a:ea typeface="Times New Roman" panose="02020603050405020304" pitchFamily="18" charset="0"/>
                          </a:rPr>
                          <m:t>𝑦</m:t>
                        </m:r>
                      </m:sub>
                    </m:sSub>
                    <m:r>
                      <a:rPr lang="kk-KZ" sz="2000" i="1">
                        <a:solidFill>
                          <a:srgbClr val="000000"/>
                        </a:solidFill>
                        <a:effectLst/>
                        <a:latin typeface="Cambria Math" panose="02040503050406030204" pitchFamily="18" charset="0"/>
                        <a:ea typeface="Times New Roman" panose="02020603050405020304" pitchFamily="18" charset="0"/>
                      </a:rPr>
                      <m:t>(</m:t>
                    </m:r>
                    <m:sSup>
                      <m:sSupPr>
                        <m:ctrlPr>
                          <a:rPr lang="ru-RU" sz="2000" i="1">
                            <a:effectLst/>
                            <a:latin typeface="Cambria Math" panose="02040503050406030204" pitchFamily="18" charset="0"/>
                            <a:ea typeface="Times New Roman" panose="02020603050405020304" pitchFamily="18" charset="0"/>
                          </a:rPr>
                        </m:ctrlPr>
                      </m:sSupPr>
                      <m:e>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𝑅</m:t>
                            </m:r>
                          </m:e>
                        </m:acc>
                      </m:e>
                      <m:sup>
                        <m:r>
                          <a:rPr lang="kk-KZ" sz="2000" i="1">
                            <a:solidFill>
                              <a:srgbClr val="000000"/>
                            </a:solidFill>
                            <a:effectLst/>
                            <a:latin typeface="Cambria Math" panose="02040503050406030204" pitchFamily="18" charset="0"/>
                            <a:ea typeface="Times New Roman" panose="02020603050405020304" pitchFamily="18" charset="0"/>
                          </a:rPr>
                          <m:t>′</m:t>
                        </m:r>
                      </m:sup>
                    </m:sSup>
                    <m:r>
                      <a:rPr lang="kk-KZ" sz="2000" i="1">
                        <a:solidFill>
                          <a:srgbClr val="000000"/>
                        </a:solidFill>
                        <a:effectLst/>
                        <a:latin typeface="Cambria Math" panose="02040503050406030204" pitchFamily="18" charset="0"/>
                        <a:ea typeface="Times New Roman" panose="02020603050405020304" pitchFamily="18" charset="0"/>
                      </a:rPr>
                      <m:t>)=</m:t>
                    </m:r>
                    <m:nary>
                      <m:naryPr>
                        <m:chr m:val="∑"/>
                        <m:limLoc m:val="undOvr"/>
                        <m:ctrlPr>
                          <a:rPr lang="ru-RU" sz="2000" i="1">
                            <a:effectLst/>
                            <a:latin typeface="Cambria Math" panose="02040503050406030204" pitchFamily="18" charset="0"/>
                            <a:ea typeface="Times New Roman" panose="02020603050405020304" pitchFamily="18" charset="0"/>
                          </a:rPr>
                        </m:ctrlPr>
                      </m:naryPr>
                      <m:sub>
                        <m:r>
                          <a:rPr lang="kk-KZ" sz="2000" i="1">
                            <a:solidFill>
                              <a:srgbClr val="000000"/>
                            </a:solidFill>
                            <a:effectLst/>
                            <a:latin typeface="Cambria Math" panose="02040503050406030204" pitchFamily="18" charset="0"/>
                            <a:ea typeface="Times New Roman" panose="02020603050405020304" pitchFamily="18" charset="0"/>
                          </a:rPr>
                          <m:t>𝑘</m:t>
                        </m:r>
                        <m:r>
                          <a:rPr lang="kk-KZ" sz="2000" i="1">
                            <a:solidFill>
                              <a:srgbClr val="000000"/>
                            </a:solidFill>
                            <a:effectLst/>
                            <a:latin typeface="Cambria Math" panose="02040503050406030204" pitchFamily="18" charset="0"/>
                            <a:ea typeface="Times New Roman" panose="02020603050405020304" pitchFamily="18" charset="0"/>
                          </a:rPr>
                          <m:t>=1</m:t>
                        </m:r>
                      </m:sub>
                      <m:sup>
                        <m:r>
                          <a:rPr lang="kk-KZ" sz="2000" i="1">
                            <a:solidFill>
                              <a:srgbClr val="000000"/>
                            </a:solidFill>
                            <a:effectLst/>
                            <a:latin typeface="Cambria Math" panose="02040503050406030204" pitchFamily="18" charset="0"/>
                            <a:ea typeface="Times New Roman" panose="02020603050405020304" pitchFamily="18" charset="0"/>
                          </a:rPr>
                          <m:t>𝑛</m:t>
                        </m:r>
                      </m:sup>
                      <m:e>
                        <m:sSub>
                          <m:sSubPr>
                            <m:ctrlPr>
                              <a:rPr lang="ru-RU" sz="2000" i="1">
                                <a:effectLst/>
                                <a:latin typeface="Cambria Math" panose="02040503050406030204" pitchFamily="18" charset="0"/>
                                <a:ea typeface="Times New Roman" panose="02020603050405020304" pitchFamily="18" charset="0"/>
                              </a:rPr>
                            </m:ctrlPr>
                          </m:sSubPr>
                          <m:e>
                            <m:r>
                              <a:rPr lang="en-US" sz="2000" i="1">
                                <a:solidFill>
                                  <a:srgbClr val="000000"/>
                                </a:solidFill>
                                <a:effectLst/>
                                <a:latin typeface="Cambria Math" panose="02040503050406030204" pitchFamily="18" charset="0"/>
                                <a:ea typeface="Times New Roman" panose="02020603050405020304" pitchFamily="18" charset="0"/>
                              </a:rPr>
                              <m:t>𝑚</m:t>
                            </m:r>
                          </m:e>
                          <m:sub>
                            <m:r>
                              <a:rPr lang="kk-KZ" sz="2000" i="1">
                                <a:solidFill>
                                  <a:srgbClr val="000000"/>
                                </a:solidFill>
                                <a:effectLst/>
                                <a:latin typeface="Cambria Math" panose="02040503050406030204" pitchFamily="18" charset="0"/>
                                <a:ea typeface="Times New Roman" panose="02020603050405020304" pitchFamily="18" charset="0"/>
                              </a:rPr>
                              <m:t>𝑦</m:t>
                            </m:r>
                          </m:sub>
                        </m:sSub>
                        <m:r>
                          <a:rPr lang="kk-KZ" sz="2000" i="1">
                            <a:solidFill>
                              <a:srgbClr val="000000"/>
                            </a:solidFill>
                            <a:effectLst/>
                            <a:latin typeface="Cambria Math" panose="02040503050406030204" pitchFamily="18" charset="0"/>
                            <a:ea typeface="Times New Roman" panose="02020603050405020304" pitchFamily="18" charset="0"/>
                          </a:rPr>
                          <m:t>(</m:t>
                        </m:r>
                        <m:sSubSup>
                          <m:sSubSupPr>
                            <m:ctrlPr>
                              <a:rPr lang="ru-RU" sz="2000" i="1">
                                <a:effectLst/>
                                <a:latin typeface="Cambria Math" panose="02040503050406030204" pitchFamily="18" charset="0"/>
                                <a:ea typeface="Times New Roman" panose="02020603050405020304" pitchFamily="18" charset="0"/>
                              </a:rPr>
                            </m:ctrlPr>
                          </m:sSubSupPr>
                          <m:e>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e>
                          <m:sub>
                            <m:r>
                              <a:rPr lang="kk-KZ" sz="2000" i="1">
                                <a:solidFill>
                                  <a:srgbClr val="000000"/>
                                </a:solidFill>
                                <a:effectLst/>
                                <a:latin typeface="Cambria Math" panose="02040503050406030204" pitchFamily="18" charset="0"/>
                                <a:ea typeface="Times New Roman" panose="02020603050405020304" pitchFamily="18" charset="0"/>
                              </a:rPr>
                              <m:t>𝑘</m:t>
                            </m:r>
                          </m:sub>
                          <m:sup>
                            <m:r>
                              <a:rPr lang="kk-KZ" sz="2000" i="1">
                                <a:solidFill>
                                  <a:srgbClr val="000000"/>
                                </a:solidFill>
                                <a:effectLst/>
                                <a:latin typeface="Cambria Math" panose="02040503050406030204" pitchFamily="18" charset="0"/>
                                <a:ea typeface="Times New Roman" panose="02020603050405020304" pitchFamily="18" charset="0"/>
                              </a:rPr>
                              <m:t>′</m:t>
                            </m:r>
                          </m:sup>
                        </m:sSubSup>
                        <m:r>
                          <a:rPr lang="kk-KZ" sz="2000" i="1">
                            <a:solidFill>
                              <a:srgbClr val="000000"/>
                            </a:solidFill>
                            <a:effectLst/>
                            <a:latin typeface="Cambria Math" panose="02040503050406030204" pitchFamily="18" charset="0"/>
                            <a:ea typeface="Times New Roman" panose="02020603050405020304" pitchFamily="18" charset="0"/>
                          </a:rPr>
                          <m:t>)</m:t>
                        </m:r>
                      </m:e>
                    </m:nary>
                  </m:oMath>
                </a14:m>
                <a:r>
                  <a:rPr lang="en-US" sz="2000" dirty="0">
                    <a:solidFill>
                      <a:srgbClr val="000000"/>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(3.</a:t>
                </a:r>
                <a:r>
                  <a:rPr lang="en-US" sz="2000" dirty="0">
                    <a:solidFill>
                      <a:srgbClr val="000000"/>
                    </a:solidFill>
                    <a:effectLst/>
                    <a:latin typeface="Constantia" panose="02030602050306030303" pitchFamily="18" charset="0"/>
                    <a:ea typeface="Times New Roman" panose="02020603050405020304" pitchFamily="18" charset="0"/>
                  </a:rPr>
                  <a:t>3</a:t>
                </a:r>
                <a:r>
                  <a:rPr lang="kk-KZ" sz="1800" dirty="0">
                    <a:solidFill>
                      <a:srgbClr val="000000"/>
                    </a:solidFill>
                    <a:effectLst/>
                    <a:latin typeface="Times New Roman" panose="02020603050405020304" pitchFamily="18" charset="0"/>
                    <a:ea typeface="Times New Roman" panose="02020603050405020304" pitchFamily="18" charset="0"/>
                  </a:rPr>
                  <a:t>)</a:t>
                </a:r>
                <a:endParaRPr lang="ru-RU" sz="1100" dirty="0">
                  <a:effectLst/>
                  <a:latin typeface="Times New Roman" panose="02020603050405020304" pitchFamily="18" charset="0"/>
                  <a:ea typeface="Times New Roman" panose="02020603050405020304" pitchFamily="18" charset="0"/>
                </a:endParaRPr>
              </a:p>
            </p:txBody>
          </p:sp>
        </mc:Choice>
        <mc:Fallback xmlns="">
          <p:sp>
            <p:nvSpPr>
              <p:cNvPr id="3" name="TextBox 2">
                <a:extLst>
                  <a:ext uri="{FF2B5EF4-FFF2-40B4-BE49-F238E27FC236}">
                    <a16:creationId xmlns:a16="http://schemas.microsoft.com/office/drawing/2014/main" id="{5F60776D-4BEC-41EC-8F9C-3DC87996725C}"/>
                  </a:ext>
                </a:extLst>
              </p:cNvPr>
              <p:cNvSpPr txBox="1">
                <a:spLocks noRot="1" noChangeAspect="1" noMove="1" noResize="1" noEditPoints="1" noAdjustHandles="1" noChangeArrowheads="1" noChangeShapeType="1" noTextEdit="1"/>
              </p:cNvSpPr>
              <p:nvPr/>
            </p:nvSpPr>
            <p:spPr>
              <a:xfrm>
                <a:off x="611560" y="559720"/>
                <a:ext cx="8136904" cy="5738559"/>
              </a:xfrm>
              <a:prstGeom prst="rect">
                <a:avLst/>
              </a:prstGeom>
              <a:blipFill>
                <a:blip r:embed="rId2"/>
                <a:stretch>
                  <a:fillRect l="-749" t="-850" r="-824" b="-11583"/>
                </a:stretch>
              </a:blipFill>
            </p:spPr>
            <p:txBody>
              <a:bodyPr/>
              <a:lstStyle/>
              <a:p>
                <a:r>
                  <a:rPr lang="ru-RU">
                    <a:noFill/>
                  </a:rPr>
                  <a:t> </a:t>
                </a:r>
              </a:p>
            </p:txBody>
          </p:sp>
        </mc:Fallback>
      </mc:AlternateContent>
    </p:spTree>
    <p:extLst>
      <p:ext uri="{BB962C8B-B14F-4D97-AF65-F5344CB8AC3E}">
        <p14:creationId xmlns:p14="http://schemas.microsoft.com/office/powerpoint/2010/main" val="42791956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98FF63EC-59C4-4960-979F-49013E593D5F}"/>
                  </a:ext>
                </a:extLst>
              </p:cNvPr>
              <p:cNvSpPr txBox="1"/>
              <p:nvPr/>
            </p:nvSpPr>
            <p:spPr>
              <a:xfrm>
                <a:off x="719572" y="404664"/>
                <a:ext cx="7956884" cy="990528"/>
              </a:xfrm>
              <a:prstGeom prst="rect">
                <a:avLst/>
              </a:prstGeom>
              <a:noFill/>
            </p:spPr>
            <p:txBody>
              <a:bodyPr wrap="square">
                <a:spAutoFit/>
              </a:bodyPr>
              <a:lstStyle/>
              <a:p>
                <a:pPr indent="288290" algn="just"/>
                <a:r>
                  <a:rPr lang="kk-KZ" sz="1800" dirty="0">
                    <a:solidFill>
                      <a:srgbClr val="000000"/>
                    </a:solidFill>
                    <a:effectLst/>
                    <a:latin typeface="Constantia" panose="02030602050306030303" pitchFamily="18" charset="0"/>
                    <a:ea typeface="Times New Roman" panose="02020603050405020304" pitchFamily="18" charset="0"/>
                  </a:rPr>
                  <a:t>Бірақ </a:t>
                </a:r>
                <a14:m>
                  <m:oMath xmlns:m="http://schemas.openxmlformats.org/officeDocument/2006/math">
                    <m:sSup>
                      <m:sSupPr>
                        <m:ctrlPr>
                          <a:rPr lang="ru-RU" sz="1800" i="1">
                            <a:effectLst/>
                            <a:latin typeface="Cambria Math" panose="02040503050406030204" pitchFamily="18" charset="0"/>
                            <a:ea typeface="Times New Roman" panose="02020603050405020304" pitchFamily="18" charset="0"/>
                          </a:rPr>
                        </m:ctrlPr>
                      </m:sSupPr>
                      <m:e>
                        <m:acc>
                          <m:accPr>
                            <m:chr m:val="⃗"/>
                            <m:ctrlPr>
                              <a:rPr lang="ru-RU" sz="1800" i="1">
                                <a:effectLst/>
                                <a:latin typeface="Cambria Math" panose="02040503050406030204" pitchFamily="18" charset="0"/>
                                <a:ea typeface="Times New Roman" panose="02020603050405020304" pitchFamily="18" charset="0"/>
                              </a:rPr>
                            </m:ctrlPr>
                          </m:accPr>
                          <m:e>
                            <m:r>
                              <a:rPr lang="kk-KZ" sz="1800" i="1">
                                <a:solidFill>
                                  <a:srgbClr val="000000"/>
                                </a:solidFill>
                                <a:effectLst/>
                                <a:latin typeface="Cambria Math" panose="02040503050406030204" pitchFamily="18" charset="0"/>
                                <a:ea typeface="Times New Roman" panose="02020603050405020304" pitchFamily="18" charset="0"/>
                              </a:rPr>
                              <m:t>𝑅</m:t>
                            </m:r>
                          </m:e>
                        </m:acc>
                      </m:e>
                      <m:sup>
                        <m:r>
                          <a:rPr lang="kk-KZ" sz="1800" i="1">
                            <a:solidFill>
                              <a:srgbClr val="000000"/>
                            </a:solidFill>
                            <a:effectLst/>
                            <a:latin typeface="Cambria Math" panose="02040503050406030204" pitchFamily="18" charset="0"/>
                            <a:ea typeface="Times New Roman" panose="02020603050405020304" pitchFamily="18" charset="0"/>
                          </a:rPr>
                          <m:t>′</m:t>
                        </m:r>
                      </m:sup>
                    </m:sSup>
                    <m:r>
                      <a:rPr lang="kk-KZ" sz="1800" i="1">
                        <a:solidFill>
                          <a:srgbClr val="000000"/>
                        </a:solidFill>
                        <a:effectLst/>
                        <a:latin typeface="Cambria Math" panose="02040503050406030204" pitchFamily="18" charset="0"/>
                        <a:ea typeface="Times New Roman" panose="02020603050405020304" pitchFamily="18" charset="0"/>
                      </a:rPr>
                      <m:t>=</m:t>
                    </m:r>
                    <m:acc>
                      <m:accPr>
                        <m:chr m:val="⃗"/>
                        <m:ctrlPr>
                          <a:rPr lang="ru-RU" sz="1800" i="1">
                            <a:effectLst/>
                            <a:latin typeface="Cambria Math" panose="02040503050406030204" pitchFamily="18" charset="0"/>
                            <a:ea typeface="Times New Roman" panose="02020603050405020304" pitchFamily="18" charset="0"/>
                          </a:rPr>
                        </m:ctrlPr>
                      </m:accPr>
                      <m:e>
                        <m:r>
                          <a:rPr lang="kk-KZ" sz="1800" i="1">
                            <a:solidFill>
                              <a:srgbClr val="000000"/>
                            </a:solidFill>
                            <a:effectLst/>
                            <a:latin typeface="Cambria Math" panose="02040503050406030204" pitchFamily="18" charset="0"/>
                            <a:ea typeface="Times New Roman" panose="02020603050405020304" pitchFamily="18" charset="0"/>
                          </a:rPr>
                          <m:t>𝑅</m:t>
                        </m:r>
                      </m:e>
                    </m:acc>
                  </m:oMath>
                </a14:m>
                <a:r>
                  <a:rPr lang="kk-KZ" sz="1800" dirty="0">
                    <a:solidFill>
                      <a:srgbClr val="000000"/>
                    </a:solidFill>
                    <a:effectLst/>
                    <a:latin typeface="Constantia" panose="02030602050306030303" pitchFamily="18" charset="0"/>
                    <a:ea typeface="Times New Roman" panose="02020603050405020304" pitchFamily="18" charset="0"/>
                  </a:rPr>
                  <a:t> болғандықтан, </a:t>
                </a:r>
                <a:r>
                  <a:rPr lang="kk-KZ" sz="1800" i="1" dirty="0">
                    <a:solidFill>
                      <a:srgbClr val="000000"/>
                    </a:solidFill>
                    <a:effectLst/>
                    <a:latin typeface="Constantia" panose="02030602050306030303" pitchFamily="18" charset="0"/>
                    <a:ea typeface="Times New Roman" panose="02020603050405020304" pitchFamily="18" charset="0"/>
                  </a:rPr>
                  <a:t>m</a:t>
                </a:r>
                <a:r>
                  <a:rPr lang="kk-KZ" sz="1800" i="1" baseline="-25000" dirty="0">
                    <a:solidFill>
                      <a:srgbClr val="000000"/>
                    </a:solidFill>
                    <a:effectLst/>
                    <a:latin typeface="Constantia" panose="02030602050306030303" pitchFamily="18" charset="0"/>
                    <a:ea typeface="Times New Roman" panose="02020603050405020304" pitchFamily="18" charset="0"/>
                  </a:rPr>
                  <a:t>y</a:t>
                </a:r>
                <a:r>
                  <a:rPr lang="kk-KZ" sz="1800" i="1" dirty="0">
                    <a:solidFill>
                      <a:srgbClr val="000000"/>
                    </a:solidFill>
                    <a:effectLst/>
                    <a:latin typeface="Constantia" panose="02030602050306030303" pitchFamily="18" charset="0"/>
                    <a:ea typeface="Times New Roman" panose="02020603050405020304" pitchFamily="18" charset="0"/>
                  </a:rPr>
                  <a:t>(</a:t>
                </a:r>
                <a14:m>
                  <m:oMath xmlns:m="http://schemas.openxmlformats.org/officeDocument/2006/math">
                    <m:sSup>
                      <m:sSupPr>
                        <m:ctrlPr>
                          <a:rPr lang="ru-RU" sz="1800" i="1">
                            <a:effectLst/>
                            <a:latin typeface="Cambria Math" panose="02040503050406030204" pitchFamily="18" charset="0"/>
                            <a:ea typeface="Times New Roman" panose="02020603050405020304" pitchFamily="18" charset="0"/>
                          </a:rPr>
                        </m:ctrlPr>
                      </m:sSupPr>
                      <m:e>
                        <m:acc>
                          <m:accPr>
                            <m:chr m:val="⃗"/>
                            <m:ctrlPr>
                              <a:rPr lang="ru-RU" sz="1800" i="1">
                                <a:effectLst/>
                                <a:latin typeface="Cambria Math" panose="02040503050406030204" pitchFamily="18" charset="0"/>
                                <a:ea typeface="Times New Roman" panose="02020603050405020304" pitchFamily="18" charset="0"/>
                              </a:rPr>
                            </m:ctrlPr>
                          </m:accPr>
                          <m:e>
                            <m:r>
                              <a:rPr lang="kk-KZ" sz="1800" i="1">
                                <a:solidFill>
                                  <a:srgbClr val="000000"/>
                                </a:solidFill>
                                <a:effectLst/>
                                <a:latin typeface="Cambria Math" panose="02040503050406030204" pitchFamily="18" charset="0"/>
                                <a:ea typeface="Times New Roman" panose="02020603050405020304" pitchFamily="18" charset="0"/>
                              </a:rPr>
                              <m:t>𝑅</m:t>
                            </m:r>
                          </m:e>
                        </m:acc>
                      </m:e>
                      <m:sup>
                        <m:r>
                          <a:rPr lang="kk-KZ" sz="1800" i="1">
                            <a:solidFill>
                              <a:srgbClr val="000000"/>
                            </a:solidFill>
                            <a:effectLst/>
                            <a:latin typeface="Cambria Math" panose="02040503050406030204" pitchFamily="18" charset="0"/>
                            <a:ea typeface="Times New Roman" panose="02020603050405020304" pitchFamily="18" charset="0"/>
                          </a:rPr>
                          <m:t>′</m:t>
                        </m:r>
                      </m:sup>
                    </m:sSup>
                  </m:oMath>
                </a14:m>
                <a:r>
                  <a:rPr lang="kk-KZ" sz="1800" i="1" dirty="0">
                    <a:solidFill>
                      <a:srgbClr val="000000"/>
                    </a:solidFill>
                    <a:effectLst/>
                    <a:latin typeface="Constantia" panose="02030602050306030303" pitchFamily="18" charset="0"/>
                    <a:ea typeface="Times New Roman" panose="02020603050405020304" pitchFamily="18" charset="0"/>
                  </a:rPr>
                  <a:t>)=Rx</a:t>
                </a:r>
                <a:r>
                  <a:rPr lang="kk-KZ" sz="1800" i="1" baseline="-25000" dirty="0">
                    <a:solidFill>
                      <a:srgbClr val="000000"/>
                    </a:solidFill>
                    <a:effectLst/>
                    <a:latin typeface="Constantia" panose="02030602050306030303" pitchFamily="18" charset="0"/>
                    <a:ea typeface="Times New Roman" panose="02020603050405020304" pitchFamily="18" charset="0"/>
                  </a:rPr>
                  <a:t>C</a:t>
                </a:r>
                <a:r>
                  <a:rPr lang="kk-KZ" sz="1800" dirty="0">
                    <a:solidFill>
                      <a:srgbClr val="000000"/>
                    </a:solidFill>
                    <a:effectLst/>
                    <a:latin typeface="Constantia" panose="02030602050306030303" pitchFamily="18" charset="0"/>
                    <a:ea typeface="Times New Roman" panose="02020603050405020304" pitchFamily="18" charset="0"/>
                  </a:rPr>
                  <a:t>; осы сияқты </a:t>
                </a:r>
                <a14:m>
                  <m:oMath xmlns:m="http://schemas.openxmlformats.org/officeDocument/2006/math">
                    <m:sSubSup>
                      <m:sSubSupPr>
                        <m:ctrlPr>
                          <a:rPr lang="ru-RU" sz="1800" i="1">
                            <a:effectLst/>
                            <a:latin typeface="Cambria Math" panose="02040503050406030204" pitchFamily="18" charset="0"/>
                            <a:ea typeface="Times New Roman" panose="02020603050405020304" pitchFamily="18" charset="0"/>
                          </a:rPr>
                        </m:ctrlPr>
                      </m:sSubSupPr>
                      <m:e>
                        <m:acc>
                          <m:accPr>
                            <m:chr m:val="⃗"/>
                            <m:ctrlPr>
                              <a:rPr lang="ru-RU" sz="1800" i="1">
                                <a:effectLst/>
                                <a:latin typeface="Cambria Math" panose="02040503050406030204" pitchFamily="18" charset="0"/>
                                <a:ea typeface="Times New Roman" panose="02020603050405020304" pitchFamily="18" charset="0"/>
                              </a:rPr>
                            </m:ctrlPr>
                          </m:accPr>
                          <m:e>
                            <m:r>
                              <a:rPr lang="kk-KZ" sz="1800" i="1">
                                <a:solidFill>
                                  <a:srgbClr val="000000"/>
                                </a:solidFill>
                                <a:effectLst/>
                                <a:latin typeface="Cambria Math" panose="02040503050406030204" pitchFamily="18" charset="0"/>
                                <a:ea typeface="Times New Roman" panose="02020603050405020304" pitchFamily="18" charset="0"/>
                              </a:rPr>
                              <m:t>𝐹</m:t>
                            </m:r>
                          </m:e>
                        </m:acc>
                      </m:e>
                      <m:sub>
                        <m:r>
                          <a:rPr lang="kk-KZ" sz="1800" i="1">
                            <a:solidFill>
                              <a:srgbClr val="000000"/>
                            </a:solidFill>
                            <a:effectLst/>
                            <a:latin typeface="Cambria Math" panose="02040503050406030204" pitchFamily="18" charset="0"/>
                            <a:ea typeface="Times New Roman" panose="02020603050405020304" pitchFamily="18" charset="0"/>
                          </a:rPr>
                          <m:t>1</m:t>
                        </m:r>
                      </m:sub>
                      <m:sup>
                        <m:r>
                          <a:rPr lang="kk-KZ" sz="1800" i="1">
                            <a:solidFill>
                              <a:srgbClr val="000000"/>
                            </a:solidFill>
                            <a:effectLst/>
                            <a:latin typeface="Cambria Math" panose="02040503050406030204" pitchFamily="18" charset="0"/>
                            <a:ea typeface="Times New Roman" panose="02020603050405020304" pitchFamily="18" charset="0"/>
                          </a:rPr>
                          <m:t>′</m:t>
                        </m:r>
                      </m:sup>
                    </m:sSubSup>
                    <m:r>
                      <a:rPr lang="kk-KZ" sz="1800" i="1">
                        <a:solidFill>
                          <a:srgbClr val="000000"/>
                        </a:solidFill>
                        <a:effectLst/>
                        <a:latin typeface="Cambria Math" panose="02040503050406030204" pitchFamily="18" charset="0"/>
                        <a:ea typeface="Times New Roman" panose="02020603050405020304" pitchFamily="18" charset="0"/>
                      </a:rPr>
                      <m:t>=</m:t>
                    </m:r>
                    <m:acc>
                      <m:accPr>
                        <m:chr m:val="⃗"/>
                        <m:ctrlPr>
                          <a:rPr lang="ru-RU" sz="1800" i="1">
                            <a:effectLst/>
                            <a:latin typeface="Cambria Math" panose="02040503050406030204" pitchFamily="18" charset="0"/>
                            <a:ea typeface="Times New Roman" panose="02020603050405020304" pitchFamily="18" charset="0"/>
                          </a:rPr>
                        </m:ctrlPr>
                      </m:accPr>
                      <m:e>
                        <m:r>
                          <a:rPr lang="kk-KZ" sz="1800" i="1">
                            <a:solidFill>
                              <a:srgbClr val="000000"/>
                            </a:solidFill>
                            <a:effectLst/>
                            <a:latin typeface="Cambria Math" panose="02040503050406030204" pitchFamily="18" charset="0"/>
                            <a:ea typeface="Times New Roman" panose="02020603050405020304" pitchFamily="18" charset="0"/>
                          </a:rPr>
                          <m:t>𝐹</m:t>
                        </m:r>
                      </m:e>
                    </m:acc>
                  </m:oMath>
                </a14:m>
                <a:r>
                  <a:rPr lang="kk-KZ" sz="1800" dirty="0">
                    <a:solidFill>
                      <a:srgbClr val="000000"/>
                    </a:solidFill>
                    <a:effectLst/>
                    <a:latin typeface="Constantia" panose="02030602050306030303" pitchFamily="18" charset="0"/>
                    <a:ea typeface="Times New Roman" panose="02020603050405020304" pitchFamily="18" charset="0"/>
                  </a:rPr>
                  <a:t> болғандықтан, </a:t>
                </a:r>
                <a:r>
                  <a:rPr lang="kk-KZ" sz="1800" i="1" dirty="0">
                    <a:solidFill>
                      <a:srgbClr val="000000"/>
                    </a:solidFill>
                    <a:effectLst/>
                    <a:latin typeface="Constantia" panose="02030602050306030303" pitchFamily="18" charset="0"/>
                    <a:ea typeface="Times New Roman" panose="02020603050405020304" pitchFamily="18" charset="0"/>
                  </a:rPr>
                  <a:t>m</a:t>
                </a:r>
                <a:r>
                  <a:rPr lang="kk-KZ" sz="1800" i="1" baseline="-25000" dirty="0">
                    <a:solidFill>
                      <a:srgbClr val="000000"/>
                    </a:solidFill>
                    <a:effectLst/>
                    <a:latin typeface="Constantia" panose="02030602050306030303" pitchFamily="18" charset="0"/>
                    <a:ea typeface="Times New Roman" panose="02020603050405020304" pitchFamily="18" charset="0"/>
                  </a:rPr>
                  <a:t>y</a:t>
                </a:r>
                <a:r>
                  <a:rPr lang="kk-KZ" sz="1800" i="1" dirty="0">
                    <a:solidFill>
                      <a:srgbClr val="000000"/>
                    </a:solidFill>
                    <a:effectLst/>
                    <a:latin typeface="Constantia" panose="02030602050306030303" pitchFamily="18" charset="0"/>
                    <a:ea typeface="Times New Roman" panose="02020603050405020304" pitchFamily="18" charset="0"/>
                  </a:rPr>
                  <a:t>(</a:t>
                </a:r>
                <a14:m>
                  <m:oMath xmlns:m="http://schemas.openxmlformats.org/officeDocument/2006/math">
                    <m:sSubSup>
                      <m:sSubSupPr>
                        <m:ctrlPr>
                          <a:rPr lang="ru-RU" sz="1800" i="1">
                            <a:effectLst/>
                            <a:latin typeface="Cambria Math" panose="02040503050406030204" pitchFamily="18" charset="0"/>
                            <a:ea typeface="Times New Roman" panose="02020603050405020304" pitchFamily="18" charset="0"/>
                          </a:rPr>
                        </m:ctrlPr>
                      </m:sSubSupPr>
                      <m:e>
                        <m:acc>
                          <m:accPr>
                            <m:chr m:val="⃗"/>
                            <m:ctrlPr>
                              <a:rPr lang="ru-RU" sz="1800" i="1">
                                <a:effectLst/>
                                <a:latin typeface="Cambria Math" panose="02040503050406030204" pitchFamily="18" charset="0"/>
                                <a:ea typeface="Times New Roman" panose="02020603050405020304" pitchFamily="18" charset="0"/>
                              </a:rPr>
                            </m:ctrlPr>
                          </m:accPr>
                          <m:e>
                            <m:r>
                              <a:rPr lang="kk-KZ" sz="1800" i="1">
                                <a:solidFill>
                                  <a:srgbClr val="000000"/>
                                </a:solidFill>
                                <a:effectLst/>
                                <a:latin typeface="Cambria Math" panose="02040503050406030204" pitchFamily="18" charset="0"/>
                                <a:ea typeface="Times New Roman" panose="02020603050405020304" pitchFamily="18" charset="0"/>
                              </a:rPr>
                              <m:t>𝐹</m:t>
                            </m:r>
                          </m:e>
                        </m:acc>
                      </m:e>
                      <m:sub>
                        <m:r>
                          <a:rPr lang="kk-KZ" sz="1800" i="1">
                            <a:solidFill>
                              <a:srgbClr val="000000"/>
                            </a:solidFill>
                            <a:effectLst/>
                            <a:latin typeface="Cambria Math" panose="02040503050406030204" pitchFamily="18" charset="0"/>
                            <a:ea typeface="Times New Roman" panose="02020603050405020304" pitchFamily="18" charset="0"/>
                          </a:rPr>
                          <m:t>1</m:t>
                        </m:r>
                      </m:sub>
                      <m:sup>
                        <m:r>
                          <a:rPr lang="kk-KZ" sz="1800" i="1">
                            <a:solidFill>
                              <a:srgbClr val="000000"/>
                            </a:solidFill>
                            <a:effectLst/>
                            <a:latin typeface="Cambria Math" panose="02040503050406030204" pitchFamily="18" charset="0"/>
                            <a:ea typeface="Times New Roman" panose="02020603050405020304" pitchFamily="18" charset="0"/>
                          </a:rPr>
                          <m:t>′</m:t>
                        </m:r>
                      </m:sup>
                    </m:sSubSup>
                  </m:oMath>
                </a14:m>
                <a:r>
                  <a:rPr lang="kk-KZ" sz="1800" i="1" dirty="0">
                    <a:solidFill>
                      <a:srgbClr val="000000"/>
                    </a:solidFill>
                    <a:effectLst/>
                    <a:latin typeface="Constantia" panose="02030602050306030303" pitchFamily="18" charset="0"/>
                    <a:ea typeface="Times New Roman" panose="02020603050405020304" pitchFamily="18" charset="0"/>
                  </a:rPr>
                  <a:t>)=F</a:t>
                </a:r>
                <a:r>
                  <a:rPr lang="kk-KZ" sz="1800" i="1" baseline="-25000" dirty="0">
                    <a:solidFill>
                      <a:srgbClr val="000000"/>
                    </a:solidFill>
                    <a:effectLst/>
                    <a:latin typeface="Constantia" panose="02030602050306030303" pitchFamily="18" charset="0"/>
                    <a:ea typeface="Times New Roman" panose="02020603050405020304" pitchFamily="18" charset="0"/>
                  </a:rPr>
                  <a:t>1</a:t>
                </a:r>
                <a:r>
                  <a:rPr lang="kk-KZ" sz="1800" i="1" dirty="0">
                    <a:solidFill>
                      <a:srgbClr val="000000"/>
                    </a:solidFill>
                    <a:effectLst/>
                    <a:latin typeface="Constantia" panose="02030602050306030303" pitchFamily="18" charset="0"/>
                    <a:ea typeface="Times New Roman" panose="02020603050405020304" pitchFamily="18" charset="0"/>
                  </a:rPr>
                  <a:t>x</a:t>
                </a:r>
                <a:r>
                  <a:rPr lang="kk-KZ" sz="1800" i="1" baseline="-25000" dirty="0">
                    <a:solidFill>
                      <a:srgbClr val="000000"/>
                    </a:solidFill>
                    <a:effectLst/>
                    <a:latin typeface="Constantia" panose="02030602050306030303" pitchFamily="18" charset="0"/>
                    <a:ea typeface="Times New Roman" panose="02020603050405020304" pitchFamily="18" charset="0"/>
                  </a:rPr>
                  <a:t>1</a:t>
                </a:r>
                <a:r>
                  <a:rPr lang="kk-KZ" sz="1800" dirty="0">
                    <a:solidFill>
                      <a:srgbClr val="000000"/>
                    </a:solidFill>
                    <a:effectLst/>
                    <a:latin typeface="Constantia" panose="02030602050306030303" pitchFamily="18" charset="0"/>
                    <a:ea typeface="Times New Roman" panose="02020603050405020304" pitchFamily="18" charset="0"/>
                  </a:rPr>
                  <a:t> екенін суреттен көреміз. Осы шамалардың барлығын (3.3) теңдігіне қойсақ, мынаны аламыз:</a:t>
                </a:r>
                <a:endParaRPr lang="ru-RU" sz="1100" dirty="0">
                  <a:effectLst/>
                  <a:latin typeface="Constantia" panose="02030602050306030303" pitchFamily="18" charset="0"/>
                  <a:ea typeface="Times New Roman" panose="02020603050405020304" pitchFamily="18" charset="0"/>
                </a:endParaRPr>
              </a:p>
            </p:txBody>
          </p:sp>
        </mc:Choice>
        <mc:Fallback xmlns="">
          <p:sp>
            <p:nvSpPr>
              <p:cNvPr id="3" name="TextBox 2">
                <a:extLst>
                  <a:ext uri="{FF2B5EF4-FFF2-40B4-BE49-F238E27FC236}">
                    <a16:creationId xmlns:a16="http://schemas.microsoft.com/office/drawing/2014/main" id="{98FF63EC-59C4-4960-979F-49013E593D5F}"/>
                  </a:ext>
                </a:extLst>
              </p:cNvPr>
              <p:cNvSpPr txBox="1">
                <a:spLocks noRot="1" noChangeAspect="1" noMove="1" noResize="1" noEditPoints="1" noAdjustHandles="1" noChangeArrowheads="1" noChangeShapeType="1" noTextEdit="1"/>
              </p:cNvSpPr>
              <p:nvPr/>
            </p:nvSpPr>
            <p:spPr>
              <a:xfrm>
                <a:off x="719572" y="404664"/>
                <a:ext cx="7956884" cy="990528"/>
              </a:xfrm>
              <a:prstGeom prst="rect">
                <a:avLst/>
              </a:prstGeom>
              <a:blipFill>
                <a:blip r:embed="rId2"/>
                <a:stretch>
                  <a:fillRect l="-613" t="-9202" r="-3525" b="-8589"/>
                </a:stretch>
              </a:blipFill>
            </p:spPr>
            <p:txBody>
              <a:bodyPr/>
              <a:lstStyle/>
              <a:p>
                <a:r>
                  <a:rPr lang="ru-RU">
                    <a:noFill/>
                  </a:rPr>
                  <a:t> </a:t>
                </a:r>
              </a:p>
            </p:txBody>
          </p:sp>
        </mc:Fallback>
      </mc:AlternateContent>
      <p:pic>
        <p:nvPicPr>
          <p:cNvPr id="4" name="Рисунок 3">
            <a:extLst>
              <a:ext uri="{FF2B5EF4-FFF2-40B4-BE49-F238E27FC236}">
                <a16:creationId xmlns:a16="http://schemas.microsoft.com/office/drawing/2014/main" id="{E4ABAFB7-645B-4D31-80EE-F6BF925842FF}"/>
              </a:ext>
            </a:extLst>
          </p:cNvPr>
          <p:cNvPicPr/>
          <p:nvPr/>
        </p:nvPicPr>
        <p:blipFill>
          <a:blip r:embed="rId3"/>
          <a:stretch>
            <a:fillRect/>
          </a:stretch>
        </p:blipFill>
        <p:spPr>
          <a:xfrm>
            <a:off x="2830145" y="1484784"/>
            <a:ext cx="3483709" cy="720080"/>
          </a:xfrm>
          <a:prstGeom prst="rect">
            <a:avLst/>
          </a:prstGeom>
        </p:spPr>
      </p:pic>
      <p:sp>
        <p:nvSpPr>
          <p:cNvPr id="7" name="TextBox 6">
            <a:extLst>
              <a:ext uri="{FF2B5EF4-FFF2-40B4-BE49-F238E27FC236}">
                <a16:creationId xmlns:a16="http://schemas.microsoft.com/office/drawing/2014/main" id="{E1CAEFE9-DD8D-4CAA-B3CC-EB13748047F0}"/>
              </a:ext>
            </a:extLst>
          </p:cNvPr>
          <p:cNvSpPr txBox="1"/>
          <p:nvPr/>
        </p:nvSpPr>
        <p:spPr>
          <a:xfrm>
            <a:off x="827584" y="2277101"/>
            <a:ext cx="8064896" cy="1754326"/>
          </a:xfrm>
          <a:prstGeom prst="rect">
            <a:avLst/>
          </a:prstGeom>
          <a:noFill/>
        </p:spPr>
        <p:txBody>
          <a:bodyPr wrap="square">
            <a:spAutoFit/>
          </a:bodyPr>
          <a:lstStyle/>
          <a:p>
            <a:pPr indent="288290" algn="just"/>
            <a:r>
              <a:rPr lang="kk-KZ" sz="1800" dirty="0">
                <a:solidFill>
                  <a:srgbClr val="000000"/>
                </a:solidFill>
                <a:effectLst/>
                <a:latin typeface="Constantia" panose="02030602050306030303" pitchFamily="18" charset="0"/>
                <a:ea typeface="Times New Roman" panose="02020603050405020304" pitchFamily="18" charset="0"/>
              </a:rPr>
              <a:t>Осы өрнектен </a:t>
            </a:r>
            <a:r>
              <a:rPr lang="kk-KZ" sz="1800" i="1" dirty="0">
                <a:solidFill>
                  <a:srgbClr val="000000"/>
                </a:solidFill>
                <a:effectLst/>
                <a:latin typeface="Constantia" panose="02030602050306030303" pitchFamily="18" charset="0"/>
                <a:ea typeface="Times New Roman" panose="02020603050405020304" pitchFamily="18" charset="0"/>
              </a:rPr>
              <a:t>x</a:t>
            </a:r>
            <a:r>
              <a:rPr lang="kk-KZ" sz="1800" i="1" baseline="-25000" dirty="0">
                <a:solidFill>
                  <a:srgbClr val="000000"/>
                </a:solidFill>
                <a:effectLst/>
                <a:latin typeface="Constantia" panose="02030602050306030303" pitchFamily="18" charset="0"/>
                <a:ea typeface="Times New Roman" panose="02020603050405020304" pitchFamily="18" charset="0"/>
              </a:rPr>
              <a:t>C</a:t>
            </a:r>
            <a:r>
              <a:rPr lang="kk-KZ" sz="1800" dirty="0">
                <a:solidFill>
                  <a:srgbClr val="000000"/>
                </a:solidFill>
                <a:effectLst/>
                <a:latin typeface="Constantia" panose="02030602050306030303" pitchFamily="18" charset="0"/>
                <a:ea typeface="Times New Roman" panose="02020603050405020304" pitchFamily="18" charset="0"/>
              </a:rPr>
              <a:t> анықталады. </a:t>
            </a:r>
            <a:endParaRPr lang="ru-RU" sz="1100" dirty="0">
              <a:effectLst/>
              <a:latin typeface="Constantia" panose="02030602050306030303" pitchFamily="18" charset="0"/>
              <a:ea typeface="Times New Roman" panose="02020603050405020304" pitchFamily="18" charset="0"/>
            </a:endParaRPr>
          </a:p>
          <a:p>
            <a:pPr indent="288290" algn="just"/>
            <a:r>
              <a:rPr lang="kk-KZ" sz="1800" i="1" dirty="0">
                <a:solidFill>
                  <a:srgbClr val="000000"/>
                </a:solidFill>
                <a:effectLst/>
                <a:latin typeface="Constantia" panose="02030602050306030303" pitchFamily="18" charset="0"/>
                <a:ea typeface="Times New Roman" panose="02020603050405020304" pitchFamily="18" charset="0"/>
              </a:rPr>
              <a:t>C</a:t>
            </a:r>
            <a:r>
              <a:rPr lang="kk-KZ" sz="1800" dirty="0">
                <a:solidFill>
                  <a:srgbClr val="000000"/>
                </a:solidFill>
                <a:effectLst/>
                <a:latin typeface="Constantia" panose="02030602050306030303" pitchFamily="18" charset="0"/>
                <a:ea typeface="Times New Roman" panose="02020603050405020304" pitchFamily="18" charset="0"/>
              </a:rPr>
              <a:t> нүктесінің </a:t>
            </a:r>
            <a:r>
              <a:rPr lang="kk-KZ" sz="1800" i="1" dirty="0">
                <a:solidFill>
                  <a:srgbClr val="000000"/>
                </a:solidFill>
                <a:effectLst/>
                <a:latin typeface="Constantia" panose="02030602050306030303" pitchFamily="18" charset="0"/>
                <a:ea typeface="Times New Roman" panose="02020603050405020304" pitchFamily="18" charset="0"/>
              </a:rPr>
              <a:t>y</a:t>
            </a:r>
            <a:r>
              <a:rPr lang="kk-KZ" sz="1800" i="1" baseline="-25000" dirty="0">
                <a:solidFill>
                  <a:srgbClr val="000000"/>
                </a:solidFill>
                <a:effectLst/>
                <a:latin typeface="Constantia" panose="02030602050306030303" pitchFamily="18" charset="0"/>
                <a:ea typeface="Times New Roman" panose="02020603050405020304" pitchFamily="18" charset="0"/>
              </a:rPr>
              <a:t>C</a:t>
            </a:r>
            <a:r>
              <a:rPr lang="kk-KZ" sz="1800" dirty="0">
                <a:solidFill>
                  <a:srgbClr val="000000"/>
                </a:solidFill>
                <a:effectLst/>
                <a:latin typeface="Constantia" panose="02030602050306030303" pitchFamily="18" charset="0"/>
                <a:ea typeface="Times New Roman" panose="02020603050405020304" pitchFamily="18" charset="0"/>
              </a:rPr>
              <a:t> координатының өрнегін, тең әсерлі күштен Ox өсіне қатысты момент алу арқылы табамыз. Ал </a:t>
            </a:r>
            <a:r>
              <a:rPr lang="kk-KZ" sz="1800" i="1" dirty="0">
                <a:solidFill>
                  <a:srgbClr val="000000"/>
                </a:solidFill>
                <a:effectLst/>
                <a:latin typeface="Constantia" panose="02030602050306030303" pitchFamily="18" charset="0"/>
                <a:ea typeface="Times New Roman" panose="02020603050405020304" pitchFamily="18" charset="0"/>
              </a:rPr>
              <a:t>z</a:t>
            </a:r>
            <a:r>
              <a:rPr lang="kk-KZ" sz="1800" i="1" baseline="-25000" dirty="0">
                <a:solidFill>
                  <a:srgbClr val="000000"/>
                </a:solidFill>
                <a:effectLst/>
                <a:latin typeface="Constantia" panose="02030602050306030303" pitchFamily="18" charset="0"/>
                <a:ea typeface="Times New Roman" panose="02020603050405020304" pitchFamily="18" charset="0"/>
              </a:rPr>
              <a:t>C</a:t>
            </a:r>
            <a:r>
              <a:rPr lang="kk-KZ" sz="1800" dirty="0">
                <a:solidFill>
                  <a:srgbClr val="000000"/>
                </a:solidFill>
                <a:effectLst/>
                <a:latin typeface="Constantia" panose="02030602050306030303" pitchFamily="18" charset="0"/>
                <a:ea typeface="Times New Roman" panose="02020603050405020304" pitchFamily="18" charset="0"/>
              </a:rPr>
              <a:t> координатын анықтау үшін, барлық күштерді </a:t>
            </a:r>
            <a:r>
              <a:rPr lang="kk-KZ" sz="1800" i="1" dirty="0">
                <a:solidFill>
                  <a:srgbClr val="000000"/>
                </a:solidFill>
                <a:effectLst/>
                <a:latin typeface="Constantia" panose="02030602050306030303" pitchFamily="18" charset="0"/>
                <a:ea typeface="Times New Roman" panose="02020603050405020304" pitchFamily="18" charset="0"/>
              </a:rPr>
              <a:t>Oy</a:t>
            </a:r>
            <a:r>
              <a:rPr lang="kk-KZ" sz="1800" dirty="0">
                <a:solidFill>
                  <a:srgbClr val="000000"/>
                </a:solidFill>
                <a:effectLst/>
                <a:latin typeface="Constantia" panose="02030602050306030303" pitchFamily="18" charset="0"/>
                <a:ea typeface="Times New Roman" panose="02020603050405020304" pitchFamily="18" charset="0"/>
              </a:rPr>
              <a:t> өсіне параллель болатындай етіп бұрамыз да, осы күштерге Вариньон теоремасын қолданып, </a:t>
            </a:r>
            <a:r>
              <a:rPr lang="kk-KZ" sz="1800" i="1" dirty="0">
                <a:solidFill>
                  <a:srgbClr val="000000"/>
                </a:solidFill>
                <a:effectLst/>
                <a:latin typeface="Constantia" panose="02030602050306030303" pitchFamily="18" charset="0"/>
                <a:ea typeface="Times New Roman" panose="02020603050405020304" pitchFamily="18" charset="0"/>
              </a:rPr>
              <a:t>Ox</a:t>
            </a:r>
            <a:r>
              <a:rPr lang="kk-KZ" sz="1800" dirty="0">
                <a:solidFill>
                  <a:srgbClr val="000000"/>
                </a:solidFill>
                <a:effectLst/>
                <a:latin typeface="Constantia" panose="02030602050306030303" pitchFamily="18" charset="0"/>
                <a:ea typeface="Times New Roman" panose="02020603050405020304" pitchFamily="18" charset="0"/>
              </a:rPr>
              <a:t> өсіне қатысты момент аламыз:</a:t>
            </a:r>
            <a:endParaRPr lang="ru-RU" sz="1100" dirty="0">
              <a:effectLst/>
              <a:latin typeface="Constantia" panose="02030602050306030303" pitchFamily="18" charset="0"/>
              <a:ea typeface="Times New Roman" panose="02020603050405020304" pitchFamily="18" charset="0"/>
            </a:endParaRPr>
          </a:p>
        </p:txBody>
      </p:sp>
      <p:pic>
        <p:nvPicPr>
          <p:cNvPr id="8" name="Рисунок 7">
            <a:extLst>
              <a:ext uri="{FF2B5EF4-FFF2-40B4-BE49-F238E27FC236}">
                <a16:creationId xmlns:a16="http://schemas.microsoft.com/office/drawing/2014/main" id="{B9EB017E-C37C-4D21-A0A8-6D0998D90E45}"/>
              </a:ext>
            </a:extLst>
          </p:cNvPr>
          <p:cNvPicPr/>
          <p:nvPr/>
        </p:nvPicPr>
        <p:blipFill>
          <a:blip r:embed="rId4"/>
          <a:stretch>
            <a:fillRect/>
          </a:stretch>
        </p:blipFill>
        <p:spPr>
          <a:xfrm>
            <a:off x="2951819" y="4014654"/>
            <a:ext cx="3240359" cy="621479"/>
          </a:xfrm>
          <a:prstGeom prst="rect">
            <a:avLst/>
          </a:prstGeom>
        </p:spPr>
      </p:pic>
      <p:sp>
        <p:nvSpPr>
          <p:cNvPr id="11" name="TextBox 10">
            <a:extLst>
              <a:ext uri="{FF2B5EF4-FFF2-40B4-BE49-F238E27FC236}">
                <a16:creationId xmlns:a16="http://schemas.microsoft.com/office/drawing/2014/main" id="{39B880A4-FD52-4D34-BE9E-993E0772CFAF}"/>
              </a:ext>
            </a:extLst>
          </p:cNvPr>
          <p:cNvSpPr txBox="1"/>
          <p:nvPr/>
        </p:nvSpPr>
        <p:spPr>
          <a:xfrm>
            <a:off x="827584" y="4634552"/>
            <a:ext cx="7992888" cy="923330"/>
          </a:xfrm>
          <a:prstGeom prst="rect">
            <a:avLst/>
          </a:prstGeom>
          <a:noFill/>
        </p:spPr>
        <p:txBody>
          <a:bodyPr wrap="square">
            <a:spAutoFit/>
          </a:bodyPr>
          <a:lstStyle/>
          <a:p>
            <a:pPr indent="288290" algn="just"/>
            <a:r>
              <a:rPr lang="kk-KZ" sz="1800" dirty="0">
                <a:solidFill>
                  <a:srgbClr val="000000"/>
                </a:solidFill>
                <a:effectLst/>
                <a:latin typeface="Constantia" panose="02030602050306030303" pitchFamily="18" charset="0"/>
                <a:ea typeface="Times New Roman" panose="02020603050405020304" pitchFamily="18" charset="0"/>
              </a:rPr>
              <a:t>Осыдан </a:t>
            </a:r>
            <a:r>
              <a:rPr lang="kk-KZ" sz="1800" i="1" dirty="0">
                <a:solidFill>
                  <a:srgbClr val="000000"/>
                </a:solidFill>
                <a:effectLst/>
                <a:latin typeface="Constantia" panose="02030602050306030303" pitchFamily="18" charset="0"/>
                <a:ea typeface="Times New Roman" panose="02020603050405020304" pitchFamily="18" charset="0"/>
              </a:rPr>
              <a:t>C</a:t>
            </a:r>
            <a:r>
              <a:rPr lang="kk-KZ" sz="1800" dirty="0">
                <a:solidFill>
                  <a:srgbClr val="000000"/>
                </a:solidFill>
                <a:effectLst/>
                <a:latin typeface="Constantia" panose="02030602050306030303" pitchFamily="18" charset="0"/>
                <a:ea typeface="Times New Roman" panose="02020603050405020304" pitchFamily="18" charset="0"/>
              </a:rPr>
              <a:t> нүктесінің </a:t>
            </a:r>
            <a:r>
              <a:rPr lang="kk-KZ" sz="1800" i="1" dirty="0">
                <a:solidFill>
                  <a:srgbClr val="000000"/>
                </a:solidFill>
                <a:effectLst/>
                <a:latin typeface="Constantia" panose="02030602050306030303" pitchFamily="18" charset="0"/>
                <a:ea typeface="Times New Roman" panose="02020603050405020304" pitchFamily="18" charset="0"/>
              </a:rPr>
              <a:t>z</a:t>
            </a:r>
            <a:r>
              <a:rPr lang="kk-KZ" sz="1800" i="1" baseline="-25000" dirty="0">
                <a:solidFill>
                  <a:srgbClr val="000000"/>
                </a:solidFill>
                <a:effectLst/>
                <a:latin typeface="Constantia" panose="02030602050306030303" pitchFamily="18" charset="0"/>
                <a:ea typeface="Times New Roman" panose="02020603050405020304" pitchFamily="18" charset="0"/>
              </a:rPr>
              <a:t>C</a:t>
            </a:r>
            <a:r>
              <a:rPr lang="kk-KZ" sz="1800" dirty="0">
                <a:solidFill>
                  <a:srgbClr val="000000"/>
                </a:solidFill>
                <a:effectLst/>
                <a:latin typeface="Constantia" panose="02030602050306030303" pitchFamily="18" charset="0"/>
                <a:ea typeface="Times New Roman" panose="02020603050405020304" pitchFamily="18" charset="0"/>
              </a:rPr>
              <a:t> координатын анықтаймыз.</a:t>
            </a:r>
            <a:endParaRPr lang="ru-RU" sz="1100" dirty="0">
              <a:effectLst/>
              <a:latin typeface="Constantia" panose="02030602050306030303" pitchFamily="18" charset="0"/>
              <a:ea typeface="Times New Roman" panose="02020603050405020304" pitchFamily="18" charset="0"/>
            </a:endParaRPr>
          </a:p>
          <a:p>
            <a:pPr indent="288290" algn="just"/>
            <a:r>
              <a:rPr lang="kk-KZ" sz="1800" dirty="0">
                <a:solidFill>
                  <a:srgbClr val="000000"/>
                </a:solidFill>
                <a:effectLst/>
                <a:latin typeface="Constantia" panose="02030602050306030303" pitchFamily="18" charset="0"/>
                <a:ea typeface="Times New Roman" panose="02020603050405020304" pitchFamily="18" charset="0"/>
              </a:rPr>
              <a:t>Нәтижесінде параллель күштер центрінің координаттарының төмендегі өрнектерін аламыз:</a:t>
            </a:r>
            <a:endParaRPr lang="ru-RU" sz="1100" dirty="0">
              <a:effectLst/>
              <a:latin typeface="Constantia" panose="02030602050306030303" pitchFamily="18" charset="0"/>
              <a:ea typeface="Times New Roman" panose="02020603050405020304" pitchFamily="18" charset="0"/>
            </a:endParaRPr>
          </a:p>
        </p:txBody>
      </p:sp>
      <p:pic>
        <p:nvPicPr>
          <p:cNvPr id="12" name="Рисунок 11">
            <a:extLst>
              <a:ext uri="{FF2B5EF4-FFF2-40B4-BE49-F238E27FC236}">
                <a16:creationId xmlns:a16="http://schemas.microsoft.com/office/drawing/2014/main" id="{3B141837-8FCD-4662-92B9-1CB44F595891}"/>
              </a:ext>
            </a:extLst>
          </p:cNvPr>
          <p:cNvPicPr/>
          <p:nvPr/>
        </p:nvPicPr>
        <p:blipFill>
          <a:blip r:embed="rId5"/>
          <a:stretch>
            <a:fillRect/>
          </a:stretch>
        </p:blipFill>
        <p:spPr>
          <a:xfrm>
            <a:off x="2987824" y="5661248"/>
            <a:ext cx="3651955" cy="792088"/>
          </a:xfrm>
          <a:prstGeom prst="rect">
            <a:avLst/>
          </a:prstGeom>
        </p:spPr>
      </p:pic>
    </p:spTree>
    <p:extLst>
      <p:ext uri="{BB962C8B-B14F-4D97-AF65-F5344CB8AC3E}">
        <p14:creationId xmlns:p14="http://schemas.microsoft.com/office/powerpoint/2010/main" val="111046904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6D8831A3-1751-413D-876C-FA8E927DAAA2}"/>
                  </a:ext>
                </a:extLst>
              </p:cNvPr>
              <p:cNvSpPr txBox="1"/>
              <p:nvPr/>
            </p:nvSpPr>
            <p:spPr>
              <a:xfrm>
                <a:off x="1475656" y="1066383"/>
                <a:ext cx="6696744" cy="1323439"/>
              </a:xfrm>
              <a:prstGeom prst="rect">
                <a:avLst/>
              </a:prstGeom>
              <a:noFill/>
            </p:spPr>
            <p:txBody>
              <a:bodyPr wrap="square">
                <a:spAutoFit/>
              </a:bodyPr>
              <a:lstStyle/>
              <a:p>
                <a:pPr indent="288290" algn="just"/>
                <a:r>
                  <a:rPr lang="kk-KZ" sz="2000" dirty="0">
                    <a:solidFill>
                      <a:srgbClr val="000000"/>
                    </a:solidFill>
                    <a:effectLst/>
                    <a:latin typeface="Constantia" panose="02030602050306030303" pitchFamily="18" charset="0"/>
                    <a:ea typeface="Times New Roman" panose="02020603050405020304" pitchFamily="18" charset="0"/>
                  </a:rPr>
                  <a:t>Егер параллель күштер центрінің орнын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𝑟</m:t>
                        </m:r>
                      </m:e>
                    </m:acc>
                  </m:oMath>
                </a14:m>
                <a:r>
                  <a:rPr lang="kk-KZ" sz="2000" i="1" baseline="-25000" dirty="0">
                    <a:solidFill>
                      <a:srgbClr val="000000"/>
                    </a:solidFill>
                    <a:effectLst/>
                    <a:latin typeface="Constantia" panose="02030602050306030303" pitchFamily="18" charset="0"/>
                    <a:ea typeface="Times New Roman" panose="02020603050405020304" pitchFamily="18" charset="0"/>
                  </a:rPr>
                  <a:t>C</a:t>
                </a:r>
                <a:r>
                  <a:rPr lang="kk-KZ" sz="2000" dirty="0">
                    <a:solidFill>
                      <a:srgbClr val="000000"/>
                    </a:solidFill>
                    <a:effectLst/>
                    <a:latin typeface="Constantia" panose="02030602050306030303" pitchFamily="18" charset="0"/>
                    <a:ea typeface="Times New Roman" panose="02020603050405020304" pitchFamily="18" charset="0"/>
                  </a:rPr>
                  <a:t> радиус-векторымен анықтайтын болсақ, онда осы өрнектерінен параллель күштер центрінің радиус-векторын аламыз:</a:t>
                </a:r>
                <a:endParaRPr lang="ru-RU" sz="1200" dirty="0">
                  <a:effectLst/>
                  <a:latin typeface="Constantia" panose="02030602050306030303" pitchFamily="18" charset="0"/>
                  <a:ea typeface="Times New Roman" panose="02020603050405020304" pitchFamily="18" charset="0"/>
                </a:endParaRPr>
              </a:p>
            </p:txBody>
          </p:sp>
        </mc:Choice>
        <mc:Fallback xmlns="">
          <p:sp>
            <p:nvSpPr>
              <p:cNvPr id="3" name="TextBox 2">
                <a:extLst>
                  <a:ext uri="{FF2B5EF4-FFF2-40B4-BE49-F238E27FC236}">
                    <a16:creationId xmlns:a16="http://schemas.microsoft.com/office/drawing/2014/main" id="{6D8831A3-1751-413D-876C-FA8E927DAAA2}"/>
                  </a:ext>
                </a:extLst>
              </p:cNvPr>
              <p:cNvSpPr txBox="1">
                <a:spLocks noRot="1" noChangeAspect="1" noMove="1" noResize="1" noEditPoints="1" noAdjustHandles="1" noChangeArrowheads="1" noChangeShapeType="1" noTextEdit="1"/>
              </p:cNvSpPr>
              <p:nvPr/>
            </p:nvSpPr>
            <p:spPr>
              <a:xfrm>
                <a:off x="1475656" y="1066383"/>
                <a:ext cx="6696744" cy="1323439"/>
              </a:xfrm>
              <a:prstGeom prst="rect">
                <a:avLst/>
              </a:prstGeom>
              <a:blipFill>
                <a:blip r:embed="rId2"/>
                <a:stretch>
                  <a:fillRect l="-910" t="-5530" r="-910" b="-7373"/>
                </a:stretch>
              </a:blipFill>
            </p:spPr>
            <p:txBody>
              <a:bodyPr/>
              <a:lstStyle/>
              <a:p>
                <a:r>
                  <a:rPr lang="ru-RU">
                    <a:noFill/>
                  </a:rPr>
                  <a:t> </a:t>
                </a:r>
              </a:p>
            </p:txBody>
          </p:sp>
        </mc:Fallback>
      </mc:AlternateContent>
      <p:pic>
        <p:nvPicPr>
          <p:cNvPr id="4" name="Рисунок 3">
            <a:extLst>
              <a:ext uri="{FF2B5EF4-FFF2-40B4-BE49-F238E27FC236}">
                <a16:creationId xmlns:a16="http://schemas.microsoft.com/office/drawing/2014/main" id="{FAEE431A-456D-40D2-B75F-B59590075599}"/>
              </a:ext>
            </a:extLst>
          </p:cNvPr>
          <p:cNvPicPr/>
          <p:nvPr/>
        </p:nvPicPr>
        <p:blipFill>
          <a:blip r:embed="rId3"/>
          <a:stretch>
            <a:fillRect/>
          </a:stretch>
        </p:blipFill>
        <p:spPr>
          <a:xfrm>
            <a:off x="3788058" y="3131750"/>
            <a:ext cx="1576030" cy="1323439"/>
          </a:xfrm>
          <a:prstGeom prst="rect">
            <a:avLst/>
          </a:prstGeom>
        </p:spPr>
      </p:pic>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D3498493-4066-4814-A9F8-F847449B1D21}"/>
                  </a:ext>
                </a:extLst>
              </p:cNvPr>
              <p:cNvSpPr txBox="1"/>
              <p:nvPr/>
            </p:nvSpPr>
            <p:spPr>
              <a:xfrm>
                <a:off x="1475656" y="4794186"/>
                <a:ext cx="7424970" cy="402931"/>
              </a:xfrm>
              <a:prstGeom prst="rect">
                <a:avLst/>
              </a:prstGeom>
              <a:noFill/>
            </p:spPr>
            <p:txBody>
              <a:bodyPr wrap="square">
                <a:spAutoFit/>
              </a:bodyPr>
              <a:lstStyle/>
              <a:p>
                <a:pPr algn="just"/>
                <a:r>
                  <a:rPr lang="kk-KZ" sz="1800" dirty="0">
                    <a:solidFill>
                      <a:srgbClr val="000000"/>
                    </a:solidFill>
                    <a:effectLst/>
                    <a:latin typeface="Constantia" panose="02030602050306030303" pitchFamily="18" charset="0"/>
                    <a:ea typeface="Times New Roman" panose="02020603050405020304" pitchFamily="18" charset="0"/>
                  </a:rPr>
                  <a:t>мұндағы </a:t>
                </a:r>
                <a14:m>
                  <m:oMath xmlns:m="http://schemas.openxmlformats.org/officeDocument/2006/math">
                    <m:acc>
                      <m:accPr>
                        <m:chr m:val="⃗"/>
                        <m:ctrlPr>
                          <a:rPr lang="ru-RU" sz="1800" i="1">
                            <a:effectLst/>
                            <a:latin typeface="Cambria Math" panose="02040503050406030204" pitchFamily="18" charset="0"/>
                            <a:ea typeface="Times New Roman" panose="02020603050405020304" pitchFamily="18" charset="0"/>
                          </a:rPr>
                        </m:ctrlPr>
                      </m:accPr>
                      <m:e>
                        <m:r>
                          <a:rPr lang="kk-KZ" sz="1800" i="1">
                            <a:solidFill>
                              <a:srgbClr val="000000"/>
                            </a:solidFill>
                            <a:effectLst/>
                            <a:latin typeface="Cambria Math" panose="02040503050406030204" pitchFamily="18" charset="0"/>
                            <a:ea typeface="Times New Roman" panose="02020603050405020304" pitchFamily="18" charset="0"/>
                          </a:rPr>
                          <m:t>𝑟</m:t>
                        </m:r>
                      </m:e>
                    </m:acc>
                  </m:oMath>
                </a14:m>
                <a:r>
                  <a:rPr lang="kk-KZ" sz="1800" baseline="-25000" dirty="0">
                    <a:solidFill>
                      <a:srgbClr val="000000"/>
                    </a:solidFill>
                    <a:effectLst/>
                    <a:latin typeface="Constantia" panose="02030602050306030303" pitchFamily="18" charset="0"/>
                    <a:ea typeface="Times New Roman" panose="02020603050405020304" pitchFamily="18" charset="0"/>
                  </a:rPr>
                  <a:t>k</a:t>
                </a:r>
                <a:r>
                  <a:rPr lang="kk-KZ" sz="1800" dirty="0">
                    <a:solidFill>
                      <a:srgbClr val="000000"/>
                    </a:solidFill>
                    <a:effectLst/>
                    <a:latin typeface="Constantia" panose="02030602050306030303" pitchFamily="18" charset="0"/>
                    <a:ea typeface="Times New Roman" panose="02020603050405020304" pitchFamily="18" charset="0"/>
                  </a:rPr>
                  <a:t> – </a:t>
                </a:r>
                <a14:m>
                  <m:oMath xmlns:m="http://schemas.openxmlformats.org/officeDocument/2006/math">
                    <m:acc>
                      <m:accPr>
                        <m:chr m:val="⃗"/>
                        <m:ctrlPr>
                          <a:rPr lang="ru-RU" sz="1800" i="1">
                            <a:effectLst/>
                            <a:latin typeface="Cambria Math" panose="02040503050406030204" pitchFamily="18" charset="0"/>
                            <a:ea typeface="Times New Roman" panose="02020603050405020304" pitchFamily="18" charset="0"/>
                          </a:rPr>
                        </m:ctrlPr>
                      </m:accPr>
                      <m:e>
                        <m:r>
                          <a:rPr lang="kk-KZ" sz="1800" i="1">
                            <a:solidFill>
                              <a:srgbClr val="000000"/>
                            </a:solidFill>
                            <a:effectLst/>
                            <a:latin typeface="Cambria Math" panose="02040503050406030204" pitchFamily="18" charset="0"/>
                            <a:ea typeface="Times New Roman" panose="02020603050405020304" pitchFamily="18" charset="0"/>
                          </a:rPr>
                          <m:t>𝐹</m:t>
                        </m:r>
                      </m:e>
                    </m:acc>
                  </m:oMath>
                </a14:m>
                <a:r>
                  <a:rPr lang="kk-KZ" sz="1800" baseline="-25000" dirty="0">
                    <a:solidFill>
                      <a:srgbClr val="000000"/>
                    </a:solidFill>
                    <a:effectLst/>
                    <a:latin typeface="Constantia" panose="02030602050306030303" pitchFamily="18" charset="0"/>
                    <a:ea typeface="Times New Roman" panose="02020603050405020304" pitchFamily="18" charset="0"/>
                  </a:rPr>
                  <a:t>k</a:t>
                </a:r>
                <a:r>
                  <a:rPr lang="kk-KZ" sz="1800" dirty="0">
                    <a:solidFill>
                      <a:srgbClr val="000000"/>
                    </a:solidFill>
                    <a:effectLst/>
                    <a:latin typeface="Constantia" panose="02030602050306030303" pitchFamily="18" charset="0"/>
                    <a:ea typeface="Times New Roman" panose="02020603050405020304" pitchFamily="18" charset="0"/>
                  </a:rPr>
                  <a:t> күшінің түсу нүктесінің радиус-векторы.</a:t>
                </a:r>
                <a:endParaRPr lang="ru-RU" sz="1100" dirty="0">
                  <a:effectLst/>
                  <a:latin typeface="Constantia" panose="02030602050306030303" pitchFamily="18" charset="0"/>
                  <a:ea typeface="Times New Roman" panose="02020603050405020304" pitchFamily="18" charset="0"/>
                </a:endParaRPr>
              </a:p>
            </p:txBody>
          </p:sp>
        </mc:Choice>
        <mc:Fallback xmlns="">
          <p:sp>
            <p:nvSpPr>
              <p:cNvPr id="7" name="TextBox 6">
                <a:extLst>
                  <a:ext uri="{FF2B5EF4-FFF2-40B4-BE49-F238E27FC236}">
                    <a16:creationId xmlns:a16="http://schemas.microsoft.com/office/drawing/2014/main" id="{D3498493-4066-4814-A9F8-F847449B1D21}"/>
                  </a:ext>
                </a:extLst>
              </p:cNvPr>
              <p:cNvSpPr txBox="1">
                <a:spLocks noRot="1" noChangeAspect="1" noMove="1" noResize="1" noEditPoints="1" noAdjustHandles="1" noChangeArrowheads="1" noChangeShapeType="1" noTextEdit="1"/>
              </p:cNvSpPr>
              <p:nvPr/>
            </p:nvSpPr>
            <p:spPr>
              <a:xfrm>
                <a:off x="1475656" y="4794186"/>
                <a:ext cx="7424970" cy="402931"/>
              </a:xfrm>
              <a:prstGeom prst="rect">
                <a:avLst/>
              </a:prstGeom>
              <a:blipFill>
                <a:blip r:embed="rId4"/>
                <a:stretch>
                  <a:fillRect l="-657" t="-22388" b="-22388"/>
                </a:stretch>
              </a:blipFill>
            </p:spPr>
            <p:txBody>
              <a:bodyPr/>
              <a:lstStyle/>
              <a:p>
                <a:r>
                  <a:rPr lang="ru-RU">
                    <a:noFill/>
                  </a:rPr>
                  <a:t> </a:t>
                </a:r>
              </a:p>
            </p:txBody>
          </p:sp>
        </mc:Fallback>
      </mc:AlternateContent>
    </p:spTree>
    <p:extLst>
      <p:ext uri="{BB962C8B-B14F-4D97-AF65-F5344CB8AC3E}">
        <p14:creationId xmlns:p14="http://schemas.microsoft.com/office/powerpoint/2010/main" val="2031960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6298C1E-F5F0-4A24-9C0E-0187B5AAE5A6}"/>
              </a:ext>
            </a:extLst>
          </p:cNvPr>
          <p:cNvSpPr txBox="1"/>
          <p:nvPr/>
        </p:nvSpPr>
        <p:spPr>
          <a:xfrm>
            <a:off x="1331640" y="692696"/>
            <a:ext cx="7128792" cy="5016758"/>
          </a:xfrm>
          <a:prstGeom prst="rect">
            <a:avLst/>
          </a:prstGeom>
          <a:noFill/>
        </p:spPr>
        <p:txBody>
          <a:bodyPr wrap="square">
            <a:spAutoFit/>
          </a:bodyPr>
          <a:lstStyle/>
          <a:p>
            <a:pPr indent="288290" algn="just"/>
            <a:r>
              <a:rPr lang="kk-KZ" sz="2000" i="1" dirty="0">
                <a:solidFill>
                  <a:schemeClr val="accent2"/>
                </a:solidFill>
                <a:effectLst/>
                <a:latin typeface="Constantia" panose="02030602050306030303" pitchFamily="18" charset="0"/>
                <a:ea typeface="Times New Roman" panose="02020603050405020304" pitchFamily="18" charset="0"/>
              </a:rPr>
              <a:t>Күш өрісі. Қатты дененің ауырлық центрі</a:t>
            </a:r>
            <a:endParaRPr lang="ru-RU" sz="1200" dirty="0">
              <a:solidFill>
                <a:schemeClr val="accent2"/>
              </a:solidFill>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Әр нүктесінде орналасқан материалдық бөлшекке осы нүктенің орнына (координатына) тәуелді күш әсер ететін аймақ күш өрісі деп аталады. Тартылыс өрісі күш өрісінің мысалы болады (Жерге тартылыс күштерінің немесе басқа аспан денесіне тартылыс күштерінің өрісі).   </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Жер бетінің маңындағы дененің кез келген бөлшегіне жердің центріне қарай бағытталған тартылыс күші әсер етеді. Мұндай күшті бөлшектің ауырлық күші деп атайды. Бұл күштер ауырлық күштерінің өрісін құрайды. </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Өлшемдері жердің радиусынан әлдеқайда кіші денелер үшін олардың бөлшектеріне әсер ететін ауырлық күштерді өзара параллель және әр бөлшек үшін олардың сан мәндері денені айналдырғаннан өзгермейді деуге болады. Осындай екі шарт орындалатын салмақ өрісі біртекті салмақ өрісі деп аталады.</a:t>
            </a:r>
            <a:endParaRPr lang="ru-RU" sz="1200" dirty="0">
              <a:effectLst/>
              <a:latin typeface="Constantia" panose="02030602050306030303" pitchFamily="18" charset="0"/>
              <a:ea typeface="Times New Roman" panose="02020603050405020304" pitchFamily="18" charset="0"/>
            </a:endParaRPr>
          </a:p>
        </p:txBody>
      </p:sp>
    </p:spTree>
    <p:extLst>
      <p:ext uri="{BB962C8B-B14F-4D97-AF65-F5344CB8AC3E}">
        <p14:creationId xmlns:p14="http://schemas.microsoft.com/office/powerpoint/2010/main" val="29468016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753F047E-F169-43BC-BD0D-04B03BBD6070}"/>
                  </a:ext>
                </a:extLst>
              </p:cNvPr>
              <p:cNvSpPr txBox="1"/>
              <p:nvPr/>
            </p:nvSpPr>
            <p:spPr>
              <a:xfrm>
                <a:off x="755576" y="332656"/>
                <a:ext cx="7776864" cy="2672526"/>
              </a:xfrm>
              <a:prstGeom prst="rect">
                <a:avLst/>
              </a:prstGeom>
              <a:noFill/>
            </p:spPr>
            <p:txBody>
              <a:bodyPr wrap="square">
                <a:spAutoFit/>
              </a:bodyPr>
              <a:lstStyle/>
              <a:p>
                <a:pPr indent="288290" algn="just"/>
                <a:r>
                  <a:rPr lang="kk-KZ" sz="2000" dirty="0">
                    <a:solidFill>
                      <a:srgbClr val="000000"/>
                    </a:solidFill>
                    <a:effectLst/>
                    <a:latin typeface="Constantia" panose="02030602050306030303" pitchFamily="18" charset="0"/>
                    <a:ea typeface="Times New Roman" panose="02020603050405020304" pitchFamily="18" charset="0"/>
                  </a:rPr>
                  <a:t>Дене бөлшектерінің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𝑝</m:t>
                        </m:r>
                      </m:e>
                    </m:acc>
                  </m:oMath>
                </a14:m>
                <a:r>
                  <a:rPr lang="kk-KZ" sz="2000" i="1" baseline="-25000" dirty="0">
                    <a:solidFill>
                      <a:srgbClr val="000000"/>
                    </a:solidFill>
                    <a:effectLst/>
                    <a:latin typeface="Constantia" panose="02030602050306030303" pitchFamily="18" charset="0"/>
                    <a:ea typeface="Times New Roman" panose="02020603050405020304" pitchFamily="18" charset="0"/>
                  </a:rPr>
                  <a:t>1</a:t>
                </a:r>
                <a:r>
                  <a:rPr lang="kk-KZ"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𝑝</m:t>
                        </m:r>
                      </m:e>
                    </m:acc>
                  </m:oMath>
                </a14:m>
                <a:r>
                  <a:rPr lang="kk-KZ" sz="2000" baseline="-25000" dirty="0">
                    <a:solidFill>
                      <a:srgbClr val="000000"/>
                    </a:solidFill>
                    <a:effectLst/>
                    <a:latin typeface="Constantia" panose="02030602050306030303" pitchFamily="18" charset="0"/>
                    <a:ea typeface="Times New Roman" panose="02020603050405020304" pitchFamily="18" charset="0"/>
                  </a:rPr>
                  <a:t>2</a:t>
                </a:r>
                <a:r>
                  <a:rPr lang="kk-KZ" sz="2000" dirty="0">
                    <a:solidFill>
                      <a:srgbClr val="000000"/>
                    </a:solidFill>
                    <a:effectLst/>
                    <a:latin typeface="Constantia" panose="02030602050306030303" pitchFamily="18" charset="0"/>
                    <a:ea typeface="Times New Roman" panose="02020603050405020304" pitchFamily="18" charset="0"/>
                  </a:rPr>
                  <a:t>, ...,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𝑝</m:t>
                        </m:r>
                      </m:e>
                    </m:acc>
                  </m:oMath>
                </a14:m>
                <a:r>
                  <a:rPr lang="kk-KZ" sz="2000" baseline="-25000" dirty="0">
                    <a:solidFill>
                      <a:srgbClr val="000000"/>
                    </a:solidFill>
                    <a:effectLst/>
                    <a:latin typeface="Constantia" panose="02030602050306030303" pitchFamily="18" charset="0"/>
                    <a:ea typeface="Times New Roman" panose="02020603050405020304" pitchFamily="18" charset="0"/>
                  </a:rPr>
                  <a:t>n</a:t>
                </a:r>
                <a:r>
                  <a:rPr lang="kk-KZ" sz="2000" dirty="0">
                    <a:solidFill>
                      <a:srgbClr val="000000"/>
                    </a:solidFill>
                    <a:effectLst/>
                    <a:latin typeface="Constantia" panose="02030602050306030303" pitchFamily="18" charset="0"/>
                    <a:ea typeface="Times New Roman" panose="02020603050405020304" pitchFamily="18" charset="0"/>
                  </a:rPr>
                  <a:t> ауырлық күштерінің тең әсерлі күшін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𝑃</m:t>
                        </m:r>
                      </m:e>
                    </m:acc>
                  </m:oMath>
                </a14:m>
                <a:r>
                  <a:rPr lang="kk-KZ" sz="2000" dirty="0">
                    <a:solidFill>
                      <a:srgbClr val="000000"/>
                    </a:solidFill>
                    <a:effectLst/>
                    <a:latin typeface="Constantia" panose="02030602050306030303" pitchFamily="18" charset="0"/>
                    <a:ea typeface="Times New Roman" panose="02020603050405020304" pitchFamily="18" charset="0"/>
                  </a:rPr>
                  <a:t> деп белгілейік (3.3-сурет). Осы күштің модулі дененің салмағы деп аталады және мына теңдікпен анықталады:</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𝑃</m:t>
                        </m:r>
                      </m:e>
                    </m:acc>
                    <m:r>
                      <a:rPr lang="kk-KZ" sz="2000" i="1">
                        <a:solidFill>
                          <a:srgbClr val="000000"/>
                        </a:solidFill>
                        <a:effectLst/>
                        <a:latin typeface="Cambria Math" panose="02040503050406030204" pitchFamily="18" charset="0"/>
                        <a:ea typeface="Times New Roman" panose="02020603050405020304" pitchFamily="18" charset="0"/>
                      </a:rPr>
                      <m:t>=</m:t>
                    </m:r>
                    <m:nary>
                      <m:naryPr>
                        <m:chr m:val="∑"/>
                        <m:limLoc m:val="undOvr"/>
                        <m:ctrlPr>
                          <a:rPr lang="ru-RU" sz="2000" i="1">
                            <a:effectLst/>
                            <a:latin typeface="Cambria Math" panose="02040503050406030204" pitchFamily="18" charset="0"/>
                            <a:ea typeface="Times New Roman" panose="02020603050405020304" pitchFamily="18" charset="0"/>
                          </a:rPr>
                        </m:ctrlPr>
                      </m:naryPr>
                      <m:sub>
                        <m:r>
                          <a:rPr lang="kk-KZ" sz="2000" i="1">
                            <a:solidFill>
                              <a:srgbClr val="000000"/>
                            </a:solidFill>
                            <a:effectLst/>
                            <a:latin typeface="Cambria Math" panose="02040503050406030204" pitchFamily="18" charset="0"/>
                            <a:ea typeface="Times New Roman" panose="02020603050405020304" pitchFamily="18" charset="0"/>
                          </a:rPr>
                          <m:t>𝑘</m:t>
                        </m:r>
                        <m:r>
                          <a:rPr lang="kk-KZ" sz="2000" i="1">
                            <a:solidFill>
                              <a:srgbClr val="000000"/>
                            </a:solidFill>
                            <a:effectLst/>
                            <a:latin typeface="Cambria Math" panose="02040503050406030204" pitchFamily="18" charset="0"/>
                            <a:ea typeface="Times New Roman" panose="02020603050405020304" pitchFamily="18" charset="0"/>
                          </a:rPr>
                          <m:t>=1</m:t>
                        </m:r>
                      </m:sub>
                      <m:sup>
                        <m:r>
                          <a:rPr lang="kk-KZ" sz="2000" i="1">
                            <a:solidFill>
                              <a:srgbClr val="000000"/>
                            </a:solidFill>
                            <a:effectLst/>
                            <a:latin typeface="Cambria Math" panose="02040503050406030204" pitchFamily="18" charset="0"/>
                            <a:ea typeface="Times New Roman" panose="02020603050405020304" pitchFamily="18" charset="0"/>
                          </a:rPr>
                          <m:t>𝑛</m:t>
                        </m:r>
                      </m:sup>
                      <m:e>
                        <m:acc>
                          <m:accPr>
                            <m:chr m:val="⃗"/>
                            <m:ctrlPr>
                              <a:rPr lang="ru-RU" sz="2000" i="1">
                                <a:effectLst/>
                                <a:latin typeface="Cambria Math" panose="02040503050406030204" pitchFamily="18" charset="0"/>
                                <a:ea typeface="Times New Roman" panose="02020603050405020304" pitchFamily="18" charset="0"/>
                              </a:rPr>
                            </m:ctrlPr>
                          </m:accPr>
                          <m:e>
                            <m:sSub>
                              <m:sSubPr>
                                <m:ctrlPr>
                                  <a:rPr lang="ru-RU" sz="2000" i="1">
                                    <a:effectLst/>
                                    <a:latin typeface="Cambria Math" panose="02040503050406030204" pitchFamily="18" charset="0"/>
                                    <a:ea typeface="Times New Roman" panose="02020603050405020304" pitchFamily="18" charset="0"/>
                                  </a:rPr>
                                </m:ctrlPr>
                              </m:sSubPr>
                              <m:e>
                                <m:r>
                                  <a:rPr lang="kk-KZ" sz="2000" i="1">
                                    <a:solidFill>
                                      <a:srgbClr val="000000"/>
                                    </a:solidFill>
                                    <a:effectLst/>
                                    <a:latin typeface="Cambria Math" panose="02040503050406030204" pitchFamily="18" charset="0"/>
                                    <a:ea typeface="Times New Roman" panose="02020603050405020304" pitchFamily="18" charset="0"/>
                                  </a:rPr>
                                  <m:t>𝐹</m:t>
                                </m:r>
                              </m:e>
                              <m:sub>
                                <m:r>
                                  <a:rPr lang="kk-KZ" sz="2000" i="1">
                                    <a:solidFill>
                                      <a:srgbClr val="000000"/>
                                    </a:solidFill>
                                    <a:effectLst/>
                                    <a:latin typeface="Cambria Math" panose="02040503050406030204" pitchFamily="18" charset="0"/>
                                    <a:ea typeface="Times New Roman" panose="02020603050405020304" pitchFamily="18" charset="0"/>
                                  </a:rPr>
                                  <m:t>𝑘</m:t>
                                </m:r>
                              </m:sub>
                            </m:sSub>
                          </m:e>
                        </m:acc>
                      </m:e>
                    </m:nary>
                  </m:oMath>
                </a14:m>
                <a:r>
                  <a:rPr lang="en-US" sz="2000" dirty="0">
                    <a:solidFill>
                      <a:srgbClr val="000000"/>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(3.4)</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Ауырлық күштерінің тең әсерлі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𝑃</m:t>
                        </m:r>
                      </m:e>
                    </m:acc>
                  </m:oMath>
                </a14:m>
                <a:r>
                  <a:rPr lang="kk-KZ" sz="2000" dirty="0">
                    <a:solidFill>
                      <a:srgbClr val="000000"/>
                    </a:solidFill>
                    <a:effectLst/>
                    <a:latin typeface="Constantia" panose="02030602050306030303" pitchFamily="18" charset="0"/>
                    <a:ea typeface="Times New Roman" panose="02020603050405020304" pitchFamily="18" charset="0"/>
                  </a:rPr>
                  <a:t> күшінің </a:t>
                </a:r>
                <a:r>
                  <a:rPr lang="kk-KZ" sz="2000" i="1" dirty="0">
                    <a:solidFill>
                      <a:srgbClr val="000000"/>
                    </a:solidFill>
                    <a:effectLst/>
                    <a:latin typeface="Constantia" panose="02030602050306030303" pitchFamily="18" charset="0"/>
                    <a:ea typeface="Times New Roman" panose="02020603050405020304" pitchFamily="18" charset="0"/>
                  </a:rPr>
                  <a:t>С</a:t>
                </a:r>
                <a:r>
                  <a:rPr lang="kk-KZ" sz="2000" dirty="0">
                    <a:solidFill>
                      <a:srgbClr val="000000"/>
                    </a:solidFill>
                    <a:effectLst/>
                    <a:latin typeface="Constantia" panose="02030602050306030303" pitchFamily="18" charset="0"/>
                    <a:ea typeface="Times New Roman" panose="02020603050405020304" pitchFamily="18" charset="0"/>
                  </a:rPr>
                  <a:t> түсу нүктесінің орны денені әртүрлі бұрышқа бұрғаннан өзгермейді. </a:t>
                </a:r>
                <a:endParaRPr lang="ru-RU" sz="1200" dirty="0">
                  <a:effectLst/>
                  <a:latin typeface="Constantia" panose="02030602050306030303" pitchFamily="18" charset="0"/>
                  <a:ea typeface="Times New Roman" panose="02020603050405020304" pitchFamily="18" charset="0"/>
                </a:endParaRPr>
              </a:p>
            </p:txBody>
          </p:sp>
        </mc:Choice>
        <mc:Fallback xmlns="">
          <p:sp>
            <p:nvSpPr>
              <p:cNvPr id="4" name="TextBox 3">
                <a:extLst>
                  <a:ext uri="{FF2B5EF4-FFF2-40B4-BE49-F238E27FC236}">
                    <a16:creationId xmlns:a16="http://schemas.microsoft.com/office/drawing/2014/main" id="{753F047E-F169-43BC-BD0D-04B03BBD6070}"/>
                  </a:ext>
                </a:extLst>
              </p:cNvPr>
              <p:cNvSpPr txBox="1">
                <a:spLocks noRot="1" noChangeAspect="1" noMove="1" noResize="1" noEditPoints="1" noAdjustHandles="1" noChangeArrowheads="1" noChangeShapeType="1" noTextEdit="1"/>
              </p:cNvSpPr>
              <p:nvPr/>
            </p:nvSpPr>
            <p:spPr>
              <a:xfrm>
                <a:off x="755576" y="332656"/>
                <a:ext cx="7776864" cy="2672526"/>
              </a:xfrm>
              <a:prstGeom prst="rect">
                <a:avLst/>
              </a:prstGeom>
              <a:blipFill>
                <a:blip r:embed="rId2"/>
                <a:stretch>
                  <a:fillRect l="-862" t="-2740" r="-784" b="-3196"/>
                </a:stretch>
              </a:blipFill>
            </p:spPr>
            <p:txBody>
              <a:bodyPr/>
              <a:lstStyle/>
              <a:p>
                <a:r>
                  <a:rPr lang="ru-RU">
                    <a:noFill/>
                  </a:rPr>
                  <a:t> </a:t>
                </a:r>
              </a:p>
            </p:txBody>
          </p:sp>
        </mc:Fallback>
      </mc:AlternateContent>
      <p:pic>
        <p:nvPicPr>
          <p:cNvPr id="5" name="Рисунок 4">
            <a:extLst>
              <a:ext uri="{FF2B5EF4-FFF2-40B4-BE49-F238E27FC236}">
                <a16:creationId xmlns:a16="http://schemas.microsoft.com/office/drawing/2014/main" id="{9E300C04-BEE2-47B3-BDC8-C88C9F1DCAFF}"/>
              </a:ext>
            </a:extLst>
          </p:cNvPr>
          <p:cNvPicPr/>
          <p:nvPr/>
        </p:nvPicPr>
        <p:blipFill>
          <a:blip r:embed="rId3"/>
          <a:stretch>
            <a:fillRect/>
          </a:stretch>
        </p:blipFill>
        <p:spPr>
          <a:xfrm>
            <a:off x="2953452" y="3005182"/>
            <a:ext cx="3562764" cy="3088114"/>
          </a:xfrm>
          <a:prstGeom prst="rect">
            <a:avLst/>
          </a:prstGeom>
        </p:spPr>
      </p:pic>
      <p:sp>
        <p:nvSpPr>
          <p:cNvPr id="8" name="TextBox 7">
            <a:extLst>
              <a:ext uri="{FF2B5EF4-FFF2-40B4-BE49-F238E27FC236}">
                <a16:creationId xmlns:a16="http://schemas.microsoft.com/office/drawing/2014/main" id="{1B698171-B701-4D8F-8505-164DD32CAE8B}"/>
              </a:ext>
            </a:extLst>
          </p:cNvPr>
          <p:cNvSpPr txBox="1"/>
          <p:nvPr/>
        </p:nvSpPr>
        <p:spPr>
          <a:xfrm>
            <a:off x="2358008" y="6093296"/>
            <a:ext cx="4572000" cy="400110"/>
          </a:xfrm>
          <a:prstGeom prst="rect">
            <a:avLst/>
          </a:prstGeom>
          <a:noFill/>
        </p:spPr>
        <p:txBody>
          <a:bodyPr wrap="square">
            <a:spAutoFit/>
          </a:bodyPr>
          <a:lstStyle/>
          <a:p>
            <a:pPr indent="288290" algn="ctr"/>
            <a:r>
              <a:rPr lang="kk-KZ" sz="2000" dirty="0">
                <a:solidFill>
                  <a:srgbClr val="000000"/>
                </a:solidFill>
                <a:latin typeface="Constantia" panose="02030602050306030303" pitchFamily="18" charset="0"/>
              </a:rPr>
              <a:t>3.3 – сурет. </a:t>
            </a:r>
            <a:endParaRPr lang="ru-RU" sz="2000" dirty="0">
              <a:solidFill>
                <a:srgbClr val="000000"/>
              </a:solidFill>
              <a:latin typeface="Constantia" panose="02030602050306030303" pitchFamily="18" charset="0"/>
            </a:endParaRPr>
          </a:p>
        </p:txBody>
      </p:sp>
    </p:spTree>
    <p:extLst>
      <p:ext uri="{BB962C8B-B14F-4D97-AF65-F5344CB8AC3E}">
        <p14:creationId xmlns:p14="http://schemas.microsoft.com/office/powerpoint/2010/main" val="335822288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1F41A8D-1AF1-4BA0-9BC5-E962F601421D}"/>
              </a:ext>
            </a:extLst>
          </p:cNvPr>
          <p:cNvSpPr txBox="1"/>
          <p:nvPr/>
        </p:nvSpPr>
        <p:spPr>
          <a:xfrm>
            <a:off x="827584" y="476672"/>
            <a:ext cx="7704856" cy="1015663"/>
          </a:xfrm>
          <a:prstGeom prst="rect">
            <a:avLst/>
          </a:prstGeom>
          <a:noFill/>
        </p:spPr>
        <p:txBody>
          <a:bodyPr wrap="square">
            <a:spAutoFit/>
          </a:bodyPr>
          <a:lstStyle/>
          <a:p>
            <a:pPr indent="288290" algn="just"/>
            <a:r>
              <a:rPr lang="kk-KZ" sz="2000" dirty="0">
                <a:solidFill>
                  <a:srgbClr val="000000"/>
                </a:solidFill>
                <a:effectLst/>
                <a:latin typeface="Constantia" panose="02030602050306030303" pitchFamily="18" charset="0"/>
                <a:ea typeface="Times New Roman" panose="02020603050405020304" pitchFamily="18" charset="0"/>
              </a:rPr>
              <a:t>Бұл нүкте дененің ауырлық центрі деп аталады. Дененің ауырлық центрінің координаттары параллель күштер центрі сияқты, (3.4) өрнектерімен анықталады:</a:t>
            </a:r>
            <a:endParaRPr lang="ru-RU" sz="1200" dirty="0">
              <a:effectLst/>
              <a:latin typeface="Constantia" panose="02030602050306030303" pitchFamily="18" charset="0"/>
              <a:ea typeface="Times New Roman" panose="02020603050405020304" pitchFamily="18" charset="0"/>
            </a:endParaRPr>
          </a:p>
        </p:txBody>
      </p:sp>
      <p:pic>
        <p:nvPicPr>
          <p:cNvPr id="4" name="Рисунок 3">
            <a:extLst>
              <a:ext uri="{FF2B5EF4-FFF2-40B4-BE49-F238E27FC236}">
                <a16:creationId xmlns:a16="http://schemas.microsoft.com/office/drawing/2014/main" id="{F3AA3632-97F5-4237-828C-1271A771825C}"/>
              </a:ext>
            </a:extLst>
          </p:cNvPr>
          <p:cNvPicPr/>
          <p:nvPr/>
        </p:nvPicPr>
        <p:blipFill>
          <a:blip r:embed="rId2"/>
          <a:stretch>
            <a:fillRect/>
          </a:stretch>
        </p:blipFill>
        <p:spPr>
          <a:xfrm>
            <a:off x="2987824" y="1628800"/>
            <a:ext cx="3649888" cy="720080"/>
          </a:xfrm>
          <a:prstGeom prst="rect">
            <a:avLst/>
          </a:prstGeom>
        </p:spPr>
      </p:pic>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1E1805AB-BAD4-48A7-8216-AC18D12AC71C}"/>
                  </a:ext>
                </a:extLst>
              </p:cNvPr>
              <p:cNvSpPr txBox="1"/>
              <p:nvPr/>
            </p:nvSpPr>
            <p:spPr>
              <a:xfrm>
                <a:off x="971600" y="2517197"/>
                <a:ext cx="7560840" cy="1631216"/>
              </a:xfrm>
              <a:prstGeom prst="rect">
                <a:avLst/>
              </a:prstGeom>
              <a:noFill/>
            </p:spPr>
            <p:txBody>
              <a:bodyPr wrap="square">
                <a:spAutoFit/>
              </a:bodyPr>
              <a:lstStyle/>
              <a:p>
                <a:pPr algn="just"/>
                <a:r>
                  <a:rPr lang="kk-KZ" sz="2000" dirty="0">
                    <a:solidFill>
                      <a:srgbClr val="000000"/>
                    </a:solidFill>
                    <a:effectLst/>
                    <a:latin typeface="Constantia" panose="02030602050306030303" pitchFamily="18" charset="0"/>
                    <a:ea typeface="Times New Roman" panose="02020603050405020304" pitchFamily="18" charset="0"/>
                  </a:rPr>
                  <a:t>мұндағы </a:t>
                </a:r>
                <a:r>
                  <a:rPr lang="kk-KZ" sz="2000" i="1" dirty="0">
                    <a:solidFill>
                      <a:srgbClr val="000000"/>
                    </a:solidFill>
                    <a:effectLst/>
                    <a:latin typeface="Constantia" panose="02030602050306030303" pitchFamily="18" charset="0"/>
                    <a:ea typeface="Times New Roman" panose="02020603050405020304" pitchFamily="18" charset="0"/>
                  </a:rPr>
                  <a:t>x</a:t>
                </a:r>
                <a:r>
                  <a:rPr lang="kk-KZ" sz="2000" i="1" baseline="-25000" dirty="0">
                    <a:solidFill>
                      <a:srgbClr val="000000"/>
                    </a:solidFill>
                    <a:effectLst/>
                    <a:latin typeface="Constantia" panose="02030602050306030303" pitchFamily="18" charset="0"/>
                    <a:ea typeface="Times New Roman" panose="02020603050405020304" pitchFamily="18" charset="0"/>
                  </a:rPr>
                  <a:t>k</a:t>
                </a:r>
                <a:r>
                  <a:rPr lang="kk-KZ" sz="2000" i="1" dirty="0">
                    <a:solidFill>
                      <a:srgbClr val="000000"/>
                    </a:solidFill>
                    <a:effectLst/>
                    <a:latin typeface="Constantia" panose="02030602050306030303" pitchFamily="18" charset="0"/>
                    <a:ea typeface="Times New Roman" panose="02020603050405020304" pitchFamily="18" charset="0"/>
                  </a:rPr>
                  <a:t>, y</a:t>
                </a:r>
                <a:r>
                  <a:rPr lang="kk-KZ" sz="2000" i="1" baseline="-25000" dirty="0">
                    <a:solidFill>
                      <a:srgbClr val="000000"/>
                    </a:solidFill>
                    <a:effectLst/>
                    <a:latin typeface="Constantia" panose="02030602050306030303" pitchFamily="18" charset="0"/>
                    <a:ea typeface="Times New Roman" panose="02020603050405020304" pitchFamily="18" charset="0"/>
                  </a:rPr>
                  <a:t>k</a:t>
                </a:r>
                <a:r>
                  <a:rPr lang="kk-KZ" sz="2000" i="1" dirty="0">
                    <a:solidFill>
                      <a:srgbClr val="000000"/>
                    </a:solidFill>
                    <a:effectLst/>
                    <a:latin typeface="Constantia" panose="02030602050306030303" pitchFamily="18" charset="0"/>
                    <a:ea typeface="Times New Roman" panose="02020603050405020304" pitchFamily="18" charset="0"/>
                  </a:rPr>
                  <a:t>, z</a:t>
                </a:r>
                <a:r>
                  <a:rPr lang="kk-KZ" sz="2000" i="1" baseline="-25000" dirty="0">
                    <a:solidFill>
                      <a:srgbClr val="000000"/>
                    </a:solidFill>
                    <a:effectLst/>
                    <a:latin typeface="Constantia" panose="02030602050306030303" pitchFamily="18" charset="0"/>
                    <a:ea typeface="Times New Roman" panose="02020603050405020304" pitchFamily="18" charset="0"/>
                  </a:rPr>
                  <a:t>k</a:t>
                </a:r>
                <a:r>
                  <a:rPr lang="kk-KZ" sz="2000" dirty="0">
                    <a:solidFill>
                      <a:srgbClr val="000000"/>
                    </a:solidFill>
                    <a:effectLst/>
                    <a:latin typeface="Constantia" panose="02030602050306030303" pitchFamily="18" charset="0"/>
                    <a:ea typeface="Times New Roman" panose="02020603050405020304" pitchFamily="18" charset="0"/>
                  </a:rPr>
                  <a:t> – дене бөлшектеріне әсер ететін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𝑝</m:t>
                        </m:r>
                      </m:e>
                    </m:acc>
                  </m:oMath>
                </a14:m>
                <a:r>
                  <a:rPr lang="kk-KZ" sz="2000" i="1" baseline="-25000" dirty="0">
                    <a:solidFill>
                      <a:srgbClr val="000000"/>
                    </a:solidFill>
                    <a:effectLst/>
                    <a:latin typeface="Constantia" panose="02030602050306030303" pitchFamily="18" charset="0"/>
                    <a:ea typeface="Times New Roman" panose="02020603050405020304" pitchFamily="18" charset="0"/>
                  </a:rPr>
                  <a:t>k</a:t>
                </a:r>
                <a:r>
                  <a:rPr lang="kk-KZ" sz="2000" dirty="0">
                    <a:solidFill>
                      <a:srgbClr val="000000"/>
                    </a:solidFill>
                    <a:effectLst/>
                    <a:latin typeface="Constantia" panose="02030602050306030303" pitchFamily="18" charset="0"/>
                    <a:ea typeface="Times New Roman" panose="02020603050405020304" pitchFamily="18" charset="0"/>
                  </a:rPr>
                  <a:t> ауырлық күшінің түсу нүктесінің координаттары. </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Егер </a:t>
                </a:r>
                <a:r>
                  <a:rPr lang="kk-KZ" sz="2000" i="1" dirty="0">
                    <a:solidFill>
                      <a:srgbClr val="000000"/>
                    </a:solidFill>
                    <a:effectLst/>
                    <a:latin typeface="Constantia" panose="02030602050306030303" pitchFamily="18" charset="0"/>
                    <a:ea typeface="Times New Roman" panose="02020603050405020304" pitchFamily="18" charset="0"/>
                  </a:rPr>
                  <a:t>С</a:t>
                </a:r>
                <a:r>
                  <a:rPr lang="kk-KZ" sz="2000" dirty="0">
                    <a:solidFill>
                      <a:srgbClr val="000000"/>
                    </a:solidFill>
                    <a:effectLst/>
                    <a:latin typeface="Constantia" panose="02030602050306030303" pitchFamily="18" charset="0"/>
                    <a:ea typeface="Times New Roman" panose="02020603050405020304" pitchFamily="18" charset="0"/>
                  </a:rPr>
                  <a:t> нүктесінің орнын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𝑟</m:t>
                        </m:r>
                      </m:e>
                    </m:acc>
                  </m:oMath>
                </a14:m>
                <a:r>
                  <a:rPr lang="kk-KZ" sz="2000" i="1" baseline="-25000" dirty="0">
                    <a:solidFill>
                      <a:srgbClr val="000000"/>
                    </a:solidFill>
                    <a:effectLst/>
                    <a:latin typeface="Constantia" panose="02030602050306030303" pitchFamily="18" charset="0"/>
                    <a:ea typeface="Times New Roman" panose="02020603050405020304" pitchFamily="18" charset="0"/>
                  </a:rPr>
                  <a:t>C</a:t>
                </a:r>
                <a:r>
                  <a:rPr lang="kk-KZ" sz="2000" dirty="0">
                    <a:solidFill>
                      <a:srgbClr val="000000"/>
                    </a:solidFill>
                    <a:effectLst/>
                    <a:latin typeface="Constantia" panose="02030602050306030303" pitchFamily="18" charset="0"/>
                    <a:ea typeface="Times New Roman" panose="02020603050405020304" pitchFamily="18" charset="0"/>
                  </a:rPr>
                  <a:t> радиус-векторымен анықтасақ, осы өрнектерінен дененің ауырлық центрінің радиус-векторын аламыз:</a:t>
                </a:r>
                <a:endParaRPr lang="ru-RU" sz="1200" dirty="0">
                  <a:effectLst/>
                  <a:latin typeface="Constantia" panose="02030602050306030303" pitchFamily="18" charset="0"/>
                  <a:ea typeface="Times New Roman" panose="02020603050405020304" pitchFamily="18" charset="0"/>
                </a:endParaRPr>
              </a:p>
            </p:txBody>
          </p:sp>
        </mc:Choice>
        <mc:Fallback xmlns="">
          <p:sp>
            <p:nvSpPr>
              <p:cNvPr id="7" name="TextBox 6">
                <a:extLst>
                  <a:ext uri="{FF2B5EF4-FFF2-40B4-BE49-F238E27FC236}">
                    <a16:creationId xmlns:a16="http://schemas.microsoft.com/office/drawing/2014/main" id="{1E1805AB-BAD4-48A7-8216-AC18D12AC71C}"/>
                  </a:ext>
                </a:extLst>
              </p:cNvPr>
              <p:cNvSpPr txBox="1">
                <a:spLocks noRot="1" noChangeAspect="1" noMove="1" noResize="1" noEditPoints="1" noAdjustHandles="1" noChangeArrowheads="1" noChangeShapeType="1" noTextEdit="1"/>
              </p:cNvSpPr>
              <p:nvPr/>
            </p:nvSpPr>
            <p:spPr>
              <a:xfrm>
                <a:off x="971600" y="2517197"/>
                <a:ext cx="7560840" cy="1631216"/>
              </a:xfrm>
              <a:prstGeom prst="rect">
                <a:avLst/>
              </a:prstGeom>
              <a:blipFill>
                <a:blip r:embed="rId3"/>
                <a:stretch>
                  <a:fillRect l="-806" t="-4478" r="-806" b="-5597"/>
                </a:stretch>
              </a:blipFill>
            </p:spPr>
            <p:txBody>
              <a:bodyPr/>
              <a:lstStyle/>
              <a:p>
                <a:r>
                  <a:rPr lang="ru-RU">
                    <a:noFill/>
                  </a:rPr>
                  <a:t> </a:t>
                </a:r>
              </a:p>
            </p:txBody>
          </p:sp>
        </mc:Fallback>
      </mc:AlternateContent>
      <p:pic>
        <p:nvPicPr>
          <p:cNvPr id="8" name="Рисунок 7">
            <a:extLst>
              <a:ext uri="{FF2B5EF4-FFF2-40B4-BE49-F238E27FC236}">
                <a16:creationId xmlns:a16="http://schemas.microsoft.com/office/drawing/2014/main" id="{C6B5309F-6E84-4520-931D-121EE6E501B5}"/>
              </a:ext>
            </a:extLst>
          </p:cNvPr>
          <p:cNvPicPr/>
          <p:nvPr/>
        </p:nvPicPr>
        <p:blipFill>
          <a:blip r:embed="rId4"/>
          <a:stretch>
            <a:fillRect/>
          </a:stretch>
        </p:blipFill>
        <p:spPr>
          <a:xfrm>
            <a:off x="3419872" y="4148413"/>
            <a:ext cx="2440665" cy="1440160"/>
          </a:xfrm>
          <a:prstGeom prst="rect">
            <a:avLst/>
          </a:prstGeom>
        </p:spPr>
      </p:pic>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0AAD33A3-49F2-4EAD-8031-41AB9DDDB677}"/>
                  </a:ext>
                </a:extLst>
              </p:cNvPr>
              <p:cNvSpPr txBox="1"/>
              <p:nvPr/>
            </p:nvSpPr>
            <p:spPr>
              <a:xfrm>
                <a:off x="1022056" y="5733256"/>
                <a:ext cx="7560840" cy="707886"/>
              </a:xfrm>
              <a:prstGeom prst="rect">
                <a:avLst/>
              </a:prstGeom>
              <a:noFill/>
            </p:spPr>
            <p:txBody>
              <a:bodyPr wrap="square">
                <a:spAutoFit/>
              </a:bodyPr>
              <a:lstStyle/>
              <a:p>
                <a:pPr algn="just"/>
                <a:r>
                  <a:rPr lang="kk-KZ" sz="2000" dirty="0">
                    <a:solidFill>
                      <a:srgbClr val="000000"/>
                    </a:solidFill>
                    <a:effectLst/>
                    <a:latin typeface="Constantia" panose="02030602050306030303" pitchFamily="18" charset="0"/>
                    <a:ea typeface="Times New Roman" panose="02020603050405020304" pitchFamily="18" charset="0"/>
                  </a:rPr>
                  <a:t>мұндағы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𝑟</m:t>
                        </m:r>
                      </m:e>
                    </m:acc>
                  </m:oMath>
                </a14:m>
                <a:r>
                  <a:rPr lang="kk-KZ" sz="2000" baseline="-25000" dirty="0">
                    <a:solidFill>
                      <a:srgbClr val="000000"/>
                    </a:solidFill>
                    <a:effectLst/>
                    <a:latin typeface="Constantia" panose="02030602050306030303" pitchFamily="18" charset="0"/>
                    <a:ea typeface="Times New Roman" panose="02020603050405020304" pitchFamily="18" charset="0"/>
                  </a:rPr>
                  <a:t>k</a:t>
                </a:r>
                <a:r>
                  <a:rPr lang="kk-KZ" sz="2000" dirty="0">
                    <a:solidFill>
                      <a:srgbClr val="000000"/>
                    </a:solidFill>
                    <a:effectLst/>
                    <a:latin typeface="Constantia" panose="02030602050306030303" pitchFamily="18" charset="0"/>
                    <a:ea typeface="Times New Roman" panose="02020603050405020304" pitchFamily="18" charset="0"/>
                  </a:rPr>
                  <a:t> –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р</m:t>
                        </m:r>
                      </m:e>
                    </m:acc>
                  </m:oMath>
                </a14:m>
                <a:r>
                  <a:rPr lang="kk-KZ" sz="2000" baseline="-25000" dirty="0">
                    <a:solidFill>
                      <a:srgbClr val="000000"/>
                    </a:solidFill>
                    <a:effectLst/>
                    <a:latin typeface="Constantia" panose="02030602050306030303" pitchFamily="18" charset="0"/>
                    <a:ea typeface="Times New Roman" panose="02020603050405020304" pitchFamily="18" charset="0"/>
                  </a:rPr>
                  <a:t>k</a:t>
                </a:r>
                <a:r>
                  <a:rPr lang="kk-KZ" sz="2000" dirty="0">
                    <a:solidFill>
                      <a:srgbClr val="000000"/>
                    </a:solidFill>
                    <a:effectLst/>
                    <a:latin typeface="Constantia" panose="02030602050306030303" pitchFamily="18" charset="0"/>
                    <a:ea typeface="Times New Roman" panose="02020603050405020304" pitchFamily="18" charset="0"/>
                  </a:rPr>
                  <a:t> ауырлық күшінің түсу нүктесінің радиус-векторы. </a:t>
                </a:r>
                <a:endParaRPr lang="ru-RU" sz="1200" dirty="0">
                  <a:effectLst/>
                  <a:latin typeface="Constantia" panose="02030602050306030303" pitchFamily="18" charset="0"/>
                  <a:ea typeface="Times New Roman" panose="02020603050405020304" pitchFamily="18" charset="0"/>
                </a:endParaRPr>
              </a:p>
            </p:txBody>
          </p:sp>
        </mc:Choice>
        <mc:Fallback xmlns="">
          <p:sp>
            <p:nvSpPr>
              <p:cNvPr id="11" name="TextBox 10">
                <a:extLst>
                  <a:ext uri="{FF2B5EF4-FFF2-40B4-BE49-F238E27FC236}">
                    <a16:creationId xmlns:a16="http://schemas.microsoft.com/office/drawing/2014/main" id="{0AAD33A3-49F2-4EAD-8031-41AB9DDDB677}"/>
                  </a:ext>
                </a:extLst>
              </p:cNvPr>
              <p:cNvSpPr txBox="1">
                <a:spLocks noRot="1" noChangeAspect="1" noMove="1" noResize="1" noEditPoints="1" noAdjustHandles="1" noChangeArrowheads="1" noChangeShapeType="1" noTextEdit="1"/>
              </p:cNvSpPr>
              <p:nvPr/>
            </p:nvSpPr>
            <p:spPr>
              <a:xfrm>
                <a:off x="1022056" y="5733256"/>
                <a:ext cx="7560840" cy="707886"/>
              </a:xfrm>
              <a:prstGeom prst="rect">
                <a:avLst/>
              </a:prstGeom>
              <a:blipFill>
                <a:blip r:embed="rId5"/>
                <a:stretch>
                  <a:fillRect l="-887" t="-10256" r="-806" b="-13675"/>
                </a:stretch>
              </a:blipFill>
            </p:spPr>
            <p:txBody>
              <a:bodyPr/>
              <a:lstStyle/>
              <a:p>
                <a:r>
                  <a:rPr lang="ru-RU">
                    <a:noFill/>
                  </a:rPr>
                  <a:t> </a:t>
                </a:r>
              </a:p>
            </p:txBody>
          </p:sp>
        </mc:Fallback>
      </mc:AlternateContent>
    </p:spTree>
    <p:extLst>
      <p:ext uri="{BB962C8B-B14F-4D97-AF65-F5344CB8AC3E}">
        <p14:creationId xmlns:p14="http://schemas.microsoft.com/office/powerpoint/2010/main" val="219628029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57ACBB5-9393-49CC-85CF-9AC65D012619}"/>
              </a:ext>
            </a:extLst>
          </p:cNvPr>
          <p:cNvSpPr txBox="1"/>
          <p:nvPr/>
        </p:nvSpPr>
        <p:spPr>
          <a:xfrm>
            <a:off x="1417893" y="311165"/>
            <a:ext cx="6696744" cy="3477875"/>
          </a:xfrm>
          <a:prstGeom prst="rect">
            <a:avLst/>
          </a:prstGeom>
          <a:noFill/>
        </p:spPr>
        <p:txBody>
          <a:bodyPr wrap="square">
            <a:spAutoFit/>
          </a:bodyPr>
          <a:lstStyle/>
          <a:p>
            <a:pPr indent="288290" algn="just"/>
            <a:r>
              <a:rPr lang="kk-KZ" sz="2000" i="1" dirty="0">
                <a:solidFill>
                  <a:schemeClr val="accent2"/>
                </a:solidFill>
                <a:effectLst/>
                <a:latin typeface="Constantia" panose="02030602050306030303" pitchFamily="18" charset="0"/>
                <a:ea typeface="Times New Roman" panose="02020603050405020304" pitchFamily="18" charset="0"/>
              </a:rPr>
              <a:t>Біртекті денелердің ауырлық центрінің координаттары</a:t>
            </a:r>
            <a:endParaRPr lang="ru-RU" sz="1200" dirty="0">
              <a:solidFill>
                <a:schemeClr val="accent2"/>
              </a:solidFill>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Біртекті дене үшін оның кез келген бөлшегінің </a:t>
            </a:r>
            <a:r>
              <a:rPr lang="kk-KZ" sz="2000" i="1" dirty="0">
                <a:solidFill>
                  <a:srgbClr val="000000"/>
                </a:solidFill>
                <a:effectLst/>
                <a:latin typeface="Constantia" panose="02030602050306030303" pitchFamily="18" charset="0"/>
                <a:ea typeface="Times New Roman" panose="02020603050405020304" pitchFamily="18" charset="0"/>
              </a:rPr>
              <a:t>p</a:t>
            </a:r>
            <a:r>
              <a:rPr lang="kk-KZ" sz="2000" i="1" baseline="-25000" dirty="0">
                <a:solidFill>
                  <a:srgbClr val="000000"/>
                </a:solidFill>
                <a:effectLst/>
                <a:latin typeface="Constantia" panose="02030602050306030303" pitchFamily="18" charset="0"/>
                <a:ea typeface="Times New Roman" panose="02020603050405020304" pitchFamily="18" charset="0"/>
              </a:rPr>
              <a:t>k</a:t>
            </a:r>
            <a:r>
              <a:rPr lang="kk-KZ" sz="2000" dirty="0">
                <a:solidFill>
                  <a:srgbClr val="000000"/>
                </a:solidFill>
                <a:effectLst/>
                <a:latin typeface="Constantia" panose="02030602050306030303" pitchFamily="18" charset="0"/>
                <a:ea typeface="Times New Roman" panose="02020603050405020304" pitchFamily="18" charset="0"/>
              </a:rPr>
              <a:t> ауырлық күші осы бөлшектің </a:t>
            </a:r>
            <a:r>
              <a:rPr lang="kk-KZ" sz="2000" i="1" dirty="0">
                <a:solidFill>
                  <a:srgbClr val="000000"/>
                </a:solidFill>
                <a:effectLst/>
                <a:latin typeface="Constantia" panose="02030602050306030303" pitchFamily="18" charset="0"/>
                <a:ea typeface="Times New Roman" panose="02020603050405020304" pitchFamily="18" charset="0"/>
              </a:rPr>
              <a:t>v</a:t>
            </a:r>
            <a:r>
              <a:rPr lang="kk-KZ" sz="2000" i="1" baseline="-25000" dirty="0">
                <a:solidFill>
                  <a:srgbClr val="000000"/>
                </a:solidFill>
                <a:effectLst/>
                <a:latin typeface="Constantia" panose="02030602050306030303" pitchFamily="18" charset="0"/>
                <a:ea typeface="Times New Roman" panose="02020603050405020304" pitchFamily="18" charset="0"/>
              </a:rPr>
              <a:t>k</a:t>
            </a:r>
            <a:r>
              <a:rPr lang="kk-KZ" sz="2000" dirty="0">
                <a:solidFill>
                  <a:srgbClr val="000000"/>
                </a:solidFill>
                <a:effectLst/>
                <a:latin typeface="Constantia" panose="02030602050306030303" pitchFamily="18" charset="0"/>
                <a:ea typeface="Times New Roman" panose="02020603050405020304" pitchFamily="18" charset="0"/>
              </a:rPr>
              <a:t> көлеміне пропорционал: </a:t>
            </a:r>
            <a:r>
              <a:rPr lang="kk-KZ" sz="2000" i="1" dirty="0">
                <a:solidFill>
                  <a:srgbClr val="000000"/>
                </a:solidFill>
                <a:effectLst/>
                <a:latin typeface="Constantia" panose="02030602050306030303" pitchFamily="18" charset="0"/>
                <a:ea typeface="Times New Roman" panose="02020603050405020304" pitchFamily="18" charset="0"/>
              </a:rPr>
              <a:t>p</a:t>
            </a:r>
            <a:r>
              <a:rPr lang="kk-KZ" sz="2000" i="1" baseline="-25000" dirty="0">
                <a:solidFill>
                  <a:srgbClr val="000000"/>
                </a:solidFill>
                <a:effectLst/>
                <a:latin typeface="Constantia" panose="02030602050306030303" pitchFamily="18" charset="0"/>
                <a:ea typeface="Times New Roman" panose="02020603050405020304" pitchFamily="18" charset="0"/>
              </a:rPr>
              <a:t>k</a:t>
            </a:r>
            <a:r>
              <a:rPr lang="kk-KZ" sz="2000" i="1" dirty="0">
                <a:solidFill>
                  <a:srgbClr val="000000"/>
                </a:solidFill>
                <a:effectLst/>
                <a:latin typeface="Constantia" panose="02030602050306030303" pitchFamily="18" charset="0"/>
                <a:ea typeface="Times New Roman" panose="02020603050405020304" pitchFamily="18" charset="0"/>
              </a:rPr>
              <a:t> = γv</a:t>
            </a:r>
            <a:r>
              <a:rPr lang="kk-KZ" sz="2000" i="1" baseline="-25000" dirty="0">
                <a:solidFill>
                  <a:srgbClr val="000000"/>
                </a:solidFill>
                <a:effectLst/>
                <a:latin typeface="Constantia" panose="02030602050306030303" pitchFamily="18" charset="0"/>
                <a:ea typeface="Times New Roman" panose="02020603050405020304" pitchFamily="18" charset="0"/>
              </a:rPr>
              <a:t>k</a:t>
            </a:r>
            <a:r>
              <a:rPr lang="kk-KZ" sz="2000" dirty="0">
                <a:solidFill>
                  <a:srgbClr val="000000"/>
                </a:solidFill>
                <a:effectLst/>
                <a:latin typeface="Constantia" panose="02030602050306030303" pitchFamily="18" charset="0"/>
                <a:ea typeface="Times New Roman" panose="02020603050405020304" pitchFamily="18" charset="0"/>
              </a:rPr>
              <a:t>, ал дененің </a:t>
            </a:r>
            <a:r>
              <a:rPr lang="kk-KZ" sz="2000" i="1" dirty="0">
                <a:solidFill>
                  <a:srgbClr val="000000"/>
                </a:solidFill>
                <a:effectLst/>
                <a:latin typeface="Constantia" panose="02030602050306030303" pitchFamily="18" charset="0"/>
                <a:ea typeface="Times New Roman" panose="02020603050405020304" pitchFamily="18" charset="0"/>
              </a:rPr>
              <a:t>P</a:t>
            </a:r>
            <a:r>
              <a:rPr lang="kk-KZ" sz="2000" dirty="0">
                <a:solidFill>
                  <a:srgbClr val="000000"/>
                </a:solidFill>
                <a:effectLst/>
                <a:latin typeface="Constantia" panose="02030602050306030303" pitchFamily="18" charset="0"/>
                <a:ea typeface="Times New Roman" panose="02020603050405020304" pitchFamily="18" charset="0"/>
              </a:rPr>
              <a:t> салмағы осы дененің </a:t>
            </a:r>
            <a:r>
              <a:rPr lang="kk-KZ" sz="2000" i="1" dirty="0">
                <a:solidFill>
                  <a:srgbClr val="000000"/>
                </a:solidFill>
                <a:effectLst/>
                <a:latin typeface="Constantia" panose="02030602050306030303" pitchFamily="18" charset="0"/>
                <a:ea typeface="Times New Roman" panose="02020603050405020304" pitchFamily="18" charset="0"/>
              </a:rPr>
              <a:t>V</a:t>
            </a:r>
            <a:r>
              <a:rPr lang="kk-KZ" sz="2000" dirty="0">
                <a:solidFill>
                  <a:srgbClr val="000000"/>
                </a:solidFill>
                <a:effectLst/>
                <a:latin typeface="Constantia" panose="02030602050306030303" pitchFamily="18" charset="0"/>
                <a:ea typeface="Times New Roman" panose="02020603050405020304" pitchFamily="18" charset="0"/>
              </a:rPr>
              <a:t> көлеміне пропорционал, яғни </a:t>
            </a:r>
            <a:r>
              <a:rPr lang="kk-KZ" sz="2000" i="1" dirty="0">
                <a:solidFill>
                  <a:srgbClr val="000000"/>
                </a:solidFill>
                <a:effectLst/>
                <a:latin typeface="Constantia" panose="02030602050306030303" pitchFamily="18" charset="0"/>
                <a:ea typeface="Times New Roman" panose="02020603050405020304" pitchFamily="18" charset="0"/>
              </a:rPr>
              <a:t>P = γV</a:t>
            </a:r>
            <a:r>
              <a:rPr lang="kk-KZ" sz="2000" dirty="0">
                <a:solidFill>
                  <a:srgbClr val="000000"/>
                </a:solidFill>
                <a:effectLst/>
                <a:latin typeface="Constantia" panose="02030602050306030303" pitchFamily="18" charset="0"/>
                <a:ea typeface="Times New Roman" panose="02020603050405020304" pitchFamily="18" charset="0"/>
              </a:rPr>
              <a:t> , мұндағы </a:t>
            </a:r>
            <a:r>
              <a:rPr lang="kk-KZ" sz="2000" i="1" dirty="0">
                <a:solidFill>
                  <a:srgbClr val="000000"/>
                </a:solidFill>
                <a:effectLst/>
                <a:latin typeface="Constantia" panose="02030602050306030303" pitchFamily="18" charset="0"/>
                <a:ea typeface="Times New Roman" panose="02020603050405020304" pitchFamily="18" charset="0"/>
              </a:rPr>
              <a:t>γ</a:t>
            </a:r>
            <a:r>
              <a:rPr lang="kk-KZ" sz="2000" dirty="0">
                <a:solidFill>
                  <a:srgbClr val="000000"/>
                </a:solidFill>
                <a:effectLst/>
                <a:latin typeface="Constantia" panose="02030602050306030303" pitchFamily="18" charset="0"/>
                <a:ea typeface="Times New Roman" panose="02020603050405020304" pitchFamily="18" charset="0"/>
              </a:rPr>
              <a:t> – дененің бірлік көлемінің салмағы (меншікті салмақ). </a:t>
            </a:r>
            <a:endParaRPr lang="ru-RU" sz="1200" dirty="0">
              <a:effectLst/>
              <a:latin typeface="Constantia" panose="02030602050306030303" pitchFamily="18" charset="0"/>
              <a:ea typeface="Times New Roman" panose="02020603050405020304" pitchFamily="18" charset="0"/>
            </a:endParaRPr>
          </a:p>
          <a:p>
            <a:pPr indent="288290" algn="just"/>
            <a:r>
              <a:rPr lang="kk-KZ" sz="2000" i="1" dirty="0">
                <a:solidFill>
                  <a:srgbClr val="000000"/>
                </a:solidFill>
                <a:effectLst/>
                <a:latin typeface="Constantia" panose="02030602050306030303" pitchFamily="18" charset="0"/>
                <a:ea typeface="Times New Roman" panose="02020603050405020304" pitchFamily="18" charset="0"/>
              </a:rPr>
              <a:t>P</a:t>
            </a:r>
            <a:r>
              <a:rPr lang="kk-KZ" sz="2000" dirty="0">
                <a:solidFill>
                  <a:srgbClr val="000000"/>
                </a:solidFill>
                <a:effectLst/>
                <a:latin typeface="Constantia" panose="02030602050306030303" pitchFamily="18" charset="0"/>
                <a:ea typeface="Times New Roman" panose="02020603050405020304" pitchFamily="18" charset="0"/>
              </a:rPr>
              <a:t> мен </a:t>
            </a:r>
            <a:r>
              <a:rPr lang="kk-KZ" sz="2000" i="1" dirty="0">
                <a:solidFill>
                  <a:srgbClr val="000000"/>
                </a:solidFill>
                <a:effectLst/>
                <a:latin typeface="Constantia" panose="02030602050306030303" pitchFamily="18" charset="0"/>
                <a:ea typeface="Times New Roman" panose="02020603050405020304" pitchFamily="18" charset="0"/>
              </a:rPr>
              <a:t>p</a:t>
            </a:r>
            <a:r>
              <a:rPr lang="kk-KZ" sz="2000" i="1" baseline="-25000" dirty="0">
                <a:solidFill>
                  <a:srgbClr val="000000"/>
                </a:solidFill>
                <a:effectLst/>
                <a:latin typeface="Constantia" panose="02030602050306030303" pitchFamily="18" charset="0"/>
                <a:ea typeface="Times New Roman" panose="02020603050405020304" pitchFamily="18" charset="0"/>
              </a:rPr>
              <a:t>k</a:t>
            </a:r>
            <a:r>
              <a:rPr lang="kk-KZ" sz="2000" dirty="0">
                <a:solidFill>
                  <a:srgbClr val="000000"/>
                </a:solidFill>
                <a:effectLst/>
                <a:latin typeface="Constantia" panose="02030602050306030303" pitchFamily="18" charset="0"/>
                <a:ea typeface="Times New Roman" panose="02020603050405020304" pitchFamily="18" charset="0"/>
              </a:rPr>
              <a:t> -ның осы мәндерін жоғарғы өрнекке қойсақ, қосындылардағы </a:t>
            </a:r>
            <a:r>
              <a:rPr lang="kk-KZ" sz="2000" i="1" dirty="0">
                <a:solidFill>
                  <a:srgbClr val="000000"/>
                </a:solidFill>
                <a:effectLst/>
                <a:latin typeface="Constantia" panose="02030602050306030303" pitchFamily="18" charset="0"/>
                <a:ea typeface="Times New Roman" panose="02020603050405020304" pitchFamily="18" charset="0"/>
              </a:rPr>
              <a:t>γ</a:t>
            </a:r>
            <a:r>
              <a:rPr lang="kk-KZ" sz="2000" dirty="0">
                <a:solidFill>
                  <a:srgbClr val="000000"/>
                </a:solidFill>
                <a:effectLst/>
                <a:latin typeface="Constantia" panose="02030602050306030303" pitchFamily="18" charset="0"/>
                <a:ea typeface="Times New Roman" panose="02020603050405020304" pitchFamily="18" charset="0"/>
              </a:rPr>
              <a:t> ортақ көбейгіш ретінде жақшаның сыртына шығып, бөлімдегі </a:t>
            </a:r>
            <a:r>
              <a:rPr lang="kk-KZ" sz="2000" i="1" dirty="0">
                <a:solidFill>
                  <a:srgbClr val="000000"/>
                </a:solidFill>
                <a:effectLst/>
                <a:latin typeface="Constantia" panose="02030602050306030303" pitchFamily="18" charset="0"/>
                <a:ea typeface="Times New Roman" panose="02020603050405020304" pitchFamily="18" charset="0"/>
              </a:rPr>
              <a:t>γ</a:t>
            </a:r>
            <a:r>
              <a:rPr lang="kk-KZ" sz="2000" dirty="0">
                <a:solidFill>
                  <a:srgbClr val="000000"/>
                </a:solidFill>
                <a:effectLst/>
                <a:latin typeface="Constantia" panose="02030602050306030303" pitchFamily="18" charset="0"/>
                <a:ea typeface="Times New Roman" panose="02020603050405020304" pitchFamily="18" charset="0"/>
              </a:rPr>
              <a:t>-мен қысқарады:</a:t>
            </a:r>
            <a:endParaRPr lang="ru-RU" sz="1200" dirty="0">
              <a:effectLst/>
              <a:latin typeface="Constantia" panose="02030602050306030303" pitchFamily="18" charset="0"/>
              <a:ea typeface="Times New Roman" panose="02020603050405020304" pitchFamily="18" charset="0"/>
            </a:endParaRPr>
          </a:p>
        </p:txBody>
      </p:sp>
      <p:pic>
        <p:nvPicPr>
          <p:cNvPr id="4" name="Рисунок 3">
            <a:extLst>
              <a:ext uri="{FF2B5EF4-FFF2-40B4-BE49-F238E27FC236}">
                <a16:creationId xmlns:a16="http://schemas.microsoft.com/office/drawing/2014/main" id="{77F4B5CF-89CE-47E6-B31E-5561C550B401}"/>
              </a:ext>
            </a:extLst>
          </p:cNvPr>
          <p:cNvPicPr/>
          <p:nvPr/>
        </p:nvPicPr>
        <p:blipFill>
          <a:blip r:embed="rId2"/>
          <a:stretch>
            <a:fillRect/>
          </a:stretch>
        </p:blipFill>
        <p:spPr>
          <a:xfrm>
            <a:off x="2915816" y="4293096"/>
            <a:ext cx="3844915" cy="1224136"/>
          </a:xfrm>
          <a:prstGeom prst="rect">
            <a:avLst/>
          </a:prstGeom>
        </p:spPr>
      </p:pic>
    </p:spTree>
    <p:extLst>
      <p:ext uri="{BB962C8B-B14F-4D97-AF65-F5344CB8AC3E}">
        <p14:creationId xmlns:p14="http://schemas.microsoft.com/office/powerpoint/2010/main" val="408095516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7634B65-E8DA-4B55-883B-7A7C725D1973}"/>
              </a:ext>
            </a:extLst>
          </p:cNvPr>
          <p:cNvSpPr txBox="1"/>
          <p:nvPr/>
        </p:nvSpPr>
        <p:spPr>
          <a:xfrm>
            <a:off x="1547664" y="908720"/>
            <a:ext cx="6480720" cy="2554545"/>
          </a:xfrm>
          <a:prstGeom prst="rect">
            <a:avLst/>
          </a:prstGeom>
          <a:noFill/>
        </p:spPr>
        <p:txBody>
          <a:bodyPr wrap="square">
            <a:spAutoFit/>
          </a:bodyPr>
          <a:lstStyle/>
          <a:p>
            <a:pPr indent="288290" algn="just"/>
            <a:r>
              <a:rPr lang="kk-KZ" sz="2000" dirty="0">
                <a:solidFill>
                  <a:srgbClr val="000000"/>
                </a:solidFill>
                <a:effectLst/>
                <a:latin typeface="Constantia" panose="02030602050306030303" pitchFamily="18" charset="0"/>
                <a:ea typeface="Times New Roman" panose="02020603050405020304" pitchFamily="18" charset="0"/>
              </a:rPr>
              <a:t>Біртекті дененің ауырлық центрінің орны оның тек геометриялық түріне тәуелді, ал дененің γ меншікті салмағына тәуелсіз. Сондықтан, координаттары осы өрнектерімен анықталатын </a:t>
            </a:r>
            <a:r>
              <a:rPr lang="kk-KZ" sz="2000" i="1" dirty="0">
                <a:solidFill>
                  <a:srgbClr val="000000"/>
                </a:solidFill>
                <a:effectLst/>
                <a:latin typeface="Constantia" panose="02030602050306030303" pitchFamily="18" charset="0"/>
                <a:ea typeface="Times New Roman" panose="02020603050405020304" pitchFamily="18" charset="0"/>
              </a:rPr>
              <a:t>С</a:t>
            </a:r>
            <a:r>
              <a:rPr lang="kk-KZ" sz="2000" dirty="0">
                <a:solidFill>
                  <a:srgbClr val="000000"/>
                </a:solidFill>
                <a:effectLst/>
                <a:latin typeface="Constantia" panose="02030602050306030303" pitchFamily="18" charset="0"/>
                <a:ea typeface="Times New Roman" panose="02020603050405020304" pitchFamily="18" charset="0"/>
              </a:rPr>
              <a:t> нүктесін </a:t>
            </a:r>
            <a:r>
              <a:rPr lang="kk-KZ" sz="2000" i="1" dirty="0">
                <a:solidFill>
                  <a:srgbClr val="000000"/>
                </a:solidFill>
                <a:effectLst/>
                <a:latin typeface="Constantia" panose="02030602050306030303" pitchFamily="18" charset="0"/>
                <a:ea typeface="Times New Roman" panose="02020603050405020304" pitchFamily="18" charset="0"/>
              </a:rPr>
              <a:t>V</a:t>
            </a:r>
            <a:r>
              <a:rPr lang="kk-KZ" sz="2000" dirty="0">
                <a:solidFill>
                  <a:srgbClr val="000000"/>
                </a:solidFill>
                <a:effectLst/>
                <a:latin typeface="Constantia" panose="02030602050306030303" pitchFamily="18" charset="0"/>
                <a:ea typeface="Times New Roman" panose="02020603050405020304" pitchFamily="18" charset="0"/>
              </a:rPr>
              <a:t> көлемнің ауырлық центрі дейді.</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Егер денені біртекті материалдық жазық қима деп алсақ, оның ауырлық центрінің координаттары мынандай болады:</a:t>
            </a:r>
            <a:endParaRPr lang="ru-RU" sz="1200" dirty="0">
              <a:effectLst/>
              <a:latin typeface="Constantia" panose="02030602050306030303" pitchFamily="18" charset="0"/>
              <a:ea typeface="Times New Roman" panose="02020603050405020304" pitchFamily="18" charset="0"/>
            </a:endParaRPr>
          </a:p>
        </p:txBody>
      </p:sp>
      <p:pic>
        <p:nvPicPr>
          <p:cNvPr id="5" name="Рисунок 4">
            <a:extLst>
              <a:ext uri="{FF2B5EF4-FFF2-40B4-BE49-F238E27FC236}">
                <a16:creationId xmlns:a16="http://schemas.microsoft.com/office/drawing/2014/main" id="{ACD15138-0F20-4B0A-A558-94E7399EA1FB}"/>
              </a:ext>
            </a:extLst>
          </p:cNvPr>
          <p:cNvPicPr/>
          <p:nvPr/>
        </p:nvPicPr>
        <p:blipFill>
          <a:blip r:embed="rId2"/>
          <a:stretch>
            <a:fillRect/>
          </a:stretch>
        </p:blipFill>
        <p:spPr>
          <a:xfrm>
            <a:off x="3563888" y="3573016"/>
            <a:ext cx="2448272" cy="936104"/>
          </a:xfrm>
          <a:prstGeom prst="rect">
            <a:avLst/>
          </a:prstGeom>
        </p:spPr>
      </p:pic>
      <p:sp>
        <p:nvSpPr>
          <p:cNvPr id="8" name="TextBox 7">
            <a:extLst>
              <a:ext uri="{FF2B5EF4-FFF2-40B4-BE49-F238E27FC236}">
                <a16:creationId xmlns:a16="http://schemas.microsoft.com/office/drawing/2014/main" id="{AADCE93E-9468-46DA-A7A8-7213DB7F77D6}"/>
              </a:ext>
            </a:extLst>
          </p:cNvPr>
          <p:cNvSpPr txBox="1"/>
          <p:nvPr/>
        </p:nvSpPr>
        <p:spPr>
          <a:xfrm>
            <a:off x="1691680" y="4941168"/>
            <a:ext cx="6264696" cy="1077218"/>
          </a:xfrm>
          <a:prstGeom prst="rect">
            <a:avLst/>
          </a:prstGeom>
          <a:noFill/>
        </p:spPr>
        <p:txBody>
          <a:bodyPr wrap="square">
            <a:spAutoFit/>
          </a:bodyPr>
          <a:lstStyle/>
          <a:p>
            <a:pPr algn="just"/>
            <a:r>
              <a:rPr lang="kk-KZ" sz="2000" dirty="0">
                <a:solidFill>
                  <a:srgbClr val="000000"/>
                </a:solidFill>
                <a:effectLst/>
                <a:latin typeface="Constantia" panose="02030602050306030303" pitchFamily="18" charset="0"/>
                <a:ea typeface="Times New Roman" panose="02020603050405020304" pitchFamily="18" charset="0"/>
              </a:rPr>
              <a:t>мұндағы </a:t>
            </a:r>
            <a:r>
              <a:rPr lang="kk-KZ" sz="2000" i="1" dirty="0">
                <a:solidFill>
                  <a:srgbClr val="000000"/>
                </a:solidFill>
                <a:effectLst/>
                <a:latin typeface="Constantia" panose="02030602050306030303" pitchFamily="18" charset="0"/>
                <a:ea typeface="Times New Roman" panose="02020603050405020304" pitchFamily="18" charset="0"/>
              </a:rPr>
              <a:t>s</a:t>
            </a:r>
            <a:r>
              <a:rPr lang="kk-KZ" sz="2000" i="1" baseline="-25000" dirty="0">
                <a:solidFill>
                  <a:srgbClr val="000000"/>
                </a:solidFill>
                <a:effectLst/>
                <a:latin typeface="Constantia" panose="02030602050306030303" pitchFamily="18" charset="0"/>
                <a:ea typeface="Times New Roman" panose="02020603050405020304" pitchFamily="18" charset="0"/>
              </a:rPr>
              <a:t>k</a:t>
            </a:r>
            <a:r>
              <a:rPr lang="kk-KZ" sz="2000" dirty="0">
                <a:solidFill>
                  <a:srgbClr val="000000"/>
                </a:solidFill>
                <a:effectLst/>
                <a:latin typeface="Constantia" panose="02030602050306030303" pitchFamily="18" charset="0"/>
                <a:ea typeface="Times New Roman" panose="02020603050405020304" pitchFamily="18" charset="0"/>
              </a:rPr>
              <a:t> – жазық қима бөлшектерінің ауданы, </a:t>
            </a:r>
            <a:r>
              <a:rPr lang="kk-KZ" sz="2000" i="1" dirty="0">
                <a:solidFill>
                  <a:srgbClr val="000000"/>
                </a:solidFill>
                <a:effectLst/>
                <a:latin typeface="Constantia" panose="02030602050306030303" pitchFamily="18" charset="0"/>
                <a:ea typeface="Times New Roman" panose="02020603050405020304" pitchFamily="18" charset="0"/>
              </a:rPr>
              <a:t>x</a:t>
            </a:r>
            <a:r>
              <a:rPr lang="kk-KZ" sz="2000" i="1" baseline="-25000" dirty="0">
                <a:solidFill>
                  <a:srgbClr val="000000"/>
                </a:solidFill>
                <a:effectLst/>
                <a:latin typeface="Constantia" panose="02030602050306030303" pitchFamily="18" charset="0"/>
                <a:ea typeface="Times New Roman" panose="02020603050405020304" pitchFamily="18" charset="0"/>
              </a:rPr>
              <a:t>k</a:t>
            </a:r>
            <a:r>
              <a:rPr lang="kk-KZ" sz="2000" i="1" dirty="0">
                <a:solidFill>
                  <a:srgbClr val="000000"/>
                </a:solidFill>
                <a:effectLst/>
                <a:latin typeface="Constantia" panose="02030602050306030303" pitchFamily="18" charset="0"/>
                <a:ea typeface="Times New Roman" panose="02020603050405020304" pitchFamily="18" charset="0"/>
              </a:rPr>
              <a:t> , y</a:t>
            </a:r>
            <a:r>
              <a:rPr lang="kk-KZ" sz="2000" i="1" baseline="-25000" dirty="0">
                <a:solidFill>
                  <a:srgbClr val="000000"/>
                </a:solidFill>
                <a:effectLst/>
                <a:latin typeface="Constantia" panose="02030602050306030303" pitchFamily="18" charset="0"/>
                <a:ea typeface="Times New Roman" panose="02020603050405020304" pitchFamily="18" charset="0"/>
              </a:rPr>
              <a:t>k</a:t>
            </a:r>
            <a:r>
              <a:rPr lang="kk-KZ" sz="2000" dirty="0">
                <a:solidFill>
                  <a:srgbClr val="000000"/>
                </a:solidFill>
                <a:effectLst/>
                <a:latin typeface="Constantia" panose="02030602050306030303" pitchFamily="18" charset="0"/>
                <a:ea typeface="Times New Roman" panose="02020603050405020304" pitchFamily="18" charset="0"/>
              </a:rPr>
              <a:t> – олардың ауырлық центрлерінің координаттары, </a:t>
            </a:r>
            <a:r>
              <a:rPr lang="kk-KZ" sz="2000" i="1" dirty="0">
                <a:solidFill>
                  <a:srgbClr val="000000"/>
                </a:solidFill>
                <a:effectLst/>
                <a:latin typeface="Constantia" panose="02030602050306030303" pitchFamily="18" charset="0"/>
                <a:ea typeface="Times New Roman" panose="02020603050405020304" pitchFamily="18" charset="0"/>
              </a:rPr>
              <a:t>S</a:t>
            </a:r>
            <a:r>
              <a:rPr lang="kk-KZ" sz="2000" dirty="0">
                <a:solidFill>
                  <a:srgbClr val="000000"/>
                </a:solidFill>
                <a:effectLst/>
                <a:latin typeface="Constantia" panose="02030602050306030303" pitchFamily="18" charset="0"/>
                <a:ea typeface="Times New Roman" panose="02020603050405020304" pitchFamily="18" charset="0"/>
              </a:rPr>
              <a:t> – бүкіл жазық қиманың ауданы.</a:t>
            </a:r>
            <a:r>
              <a:rPr lang="kk-KZ" sz="2400" dirty="0">
                <a:solidFill>
                  <a:srgbClr val="000000"/>
                </a:solidFill>
                <a:latin typeface="Constantia" panose="02030602050306030303" pitchFamily="18" charset="0"/>
              </a:rPr>
              <a:t> </a:t>
            </a:r>
            <a:endParaRPr lang="ru-RU" sz="2400" dirty="0">
              <a:solidFill>
                <a:srgbClr val="000000"/>
              </a:solidFill>
              <a:latin typeface="Constantia" panose="02030602050306030303" pitchFamily="18" charset="0"/>
            </a:endParaRPr>
          </a:p>
        </p:txBody>
      </p:sp>
    </p:spTree>
    <p:extLst>
      <p:ext uri="{BB962C8B-B14F-4D97-AF65-F5344CB8AC3E}">
        <p14:creationId xmlns:p14="http://schemas.microsoft.com/office/powerpoint/2010/main" val="55984404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C3A9F36-B6D7-494B-8287-B788E8AC164F}"/>
              </a:ext>
            </a:extLst>
          </p:cNvPr>
          <p:cNvSpPr txBox="1"/>
          <p:nvPr/>
        </p:nvSpPr>
        <p:spPr>
          <a:xfrm>
            <a:off x="1331640" y="692696"/>
            <a:ext cx="6984776" cy="1600438"/>
          </a:xfrm>
          <a:prstGeom prst="rect">
            <a:avLst/>
          </a:prstGeom>
          <a:noFill/>
        </p:spPr>
        <p:txBody>
          <a:bodyPr wrap="square">
            <a:spAutoFit/>
          </a:bodyPr>
          <a:lstStyle/>
          <a:p>
            <a:pPr indent="288290" algn="just"/>
            <a:r>
              <a:rPr lang="kk-KZ" sz="2000" dirty="0">
                <a:solidFill>
                  <a:srgbClr val="000000"/>
                </a:solidFill>
                <a:effectLst/>
                <a:latin typeface="Constantia" panose="02030602050306030303" pitchFamily="18" charset="0"/>
                <a:ea typeface="Times New Roman" panose="02020603050405020304" pitchFamily="18" charset="0"/>
              </a:rPr>
              <a:t>Координаттары жоғарғы өрнектерімен анықталатын нүктені </a:t>
            </a:r>
            <a:r>
              <a:rPr lang="kk-KZ" sz="2000" i="1" dirty="0">
                <a:solidFill>
                  <a:srgbClr val="000000"/>
                </a:solidFill>
                <a:effectLst/>
                <a:latin typeface="Constantia" panose="02030602050306030303" pitchFamily="18" charset="0"/>
                <a:ea typeface="Times New Roman" panose="02020603050405020304" pitchFamily="18" charset="0"/>
              </a:rPr>
              <a:t>S</a:t>
            </a:r>
            <a:r>
              <a:rPr lang="kk-KZ" sz="2000" dirty="0">
                <a:solidFill>
                  <a:srgbClr val="000000"/>
                </a:solidFill>
                <a:effectLst/>
                <a:latin typeface="Constantia" panose="02030602050306030303" pitchFamily="18" charset="0"/>
                <a:ea typeface="Times New Roman" panose="02020603050405020304" pitchFamily="18" charset="0"/>
              </a:rPr>
              <a:t> ауданның ауырлық центрі дейді. </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Материалдық сызықтың ауырлық центрінің координаттары келесі өрнектермен анықталады:</a:t>
            </a:r>
            <a:endParaRPr lang="ru-RU" sz="1200" dirty="0">
              <a:effectLst/>
              <a:latin typeface="Constantia" panose="02030602050306030303" pitchFamily="18" charset="0"/>
              <a:ea typeface="Times New Roman" panose="02020603050405020304" pitchFamily="18" charset="0"/>
            </a:endParaRPr>
          </a:p>
          <a:p>
            <a:pPr indent="288290" algn="just"/>
            <a:r>
              <a:rPr lang="kk-KZ" sz="1800" dirty="0">
                <a:effectLst/>
                <a:latin typeface="Times New Roman" panose="02020603050405020304" pitchFamily="18" charset="0"/>
                <a:ea typeface="Times New Roman" panose="02020603050405020304" pitchFamily="18" charset="0"/>
              </a:rPr>
              <a:t> </a:t>
            </a:r>
            <a:endParaRPr lang="ru-RU" sz="1100" dirty="0">
              <a:effectLst/>
              <a:latin typeface="Times New Roman" panose="02020603050405020304" pitchFamily="18" charset="0"/>
              <a:ea typeface="Times New Roman" panose="02020603050405020304" pitchFamily="18" charset="0"/>
            </a:endParaRPr>
          </a:p>
        </p:txBody>
      </p:sp>
      <p:pic>
        <p:nvPicPr>
          <p:cNvPr id="4" name="Рисунок 3">
            <a:extLst>
              <a:ext uri="{FF2B5EF4-FFF2-40B4-BE49-F238E27FC236}">
                <a16:creationId xmlns:a16="http://schemas.microsoft.com/office/drawing/2014/main" id="{4283DE03-1889-4AA4-99E9-ED8B80CE757E}"/>
              </a:ext>
            </a:extLst>
          </p:cNvPr>
          <p:cNvPicPr/>
          <p:nvPr/>
        </p:nvPicPr>
        <p:blipFill>
          <a:blip r:embed="rId2"/>
          <a:stretch>
            <a:fillRect/>
          </a:stretch>
        </p:blipFill>
        <p:spPr>
          <a:xfrm>
            <a:off x="2915816" y="2204864"/>
            <a:ext cx="3598009" cy="1008112"/>
          </a:xfrm>
          <a:prstGeom prst="rect">
            <a:avLst/>
          </a:prstGeom>
        </p:spPr>
      </p:pic>
      <p:sp>
        <p:nvSpPr>
          <p:cNvPr id="7" name="TextBox 6">
            <a:extLst>
              <a:ext uri="{FF2B5EF4-FFF2-40B4-BE49-F238E27FC236}">
                <a16:creationId xmlns:a16="http://schemas.microsoft.com/office/drawing/2014/main" id="{EBEC0639-3154-4D79-81B3-58CEA8B7EA28}"/>
              </a:ext>
            </a:extLst>
          </p:cNvPr>
          <p:cNvSpPr txBox="1"/>
          <p:nvPr/>
        </p:nvSpPr>
        <p:spPr>
          <a:xfrm>
            <a:off x="1403648" y="4149080"/>
            <a:ext cx="6840760" cy="1631216"/>
          </a:xfrm>
          <a:prstGeom prst="rect">
            <a:avLst/>
          </a:prstGeom>
          <a:noFill/>
        </p:spPr>
        <p:txBody>
          <a:bodyPr wrap="square">
            <a:spAutoFit/>
          </a:bodyPr>
          <a:lstStyle/>
          <a:p>
            <a:pPr algn="just"/>
            <a:r>
              <a:rPr lang="kk-KZ" sz="2000" dirty="0">
                <a:solidFill>
                  <a:srgbClr val="000000"/>
                </a:solidFill>
                <a:effectLst/>
                <a:latin typeface="Constantia" panose="02030602050306030303" pitchFamily="18" charset="0"/>
                <a:ea typeface="Times New Roman" panose="02020603050405020304" pitchFamily="18" charset="0"/>
              </a:rPr>
              <a:t>мұндағы </a:t>
            </a:r>
            <a:r>
              <a:rPr lang="kk-KZ" sz="2000" i="1" dirty="0">
                <a:solidFill>
                  <a:srgbClr val="000000"/>
                </a:solidFill>
                <a:effectLst/>
                <a:latin typeface="Constantia" panose="02030602050306030303" pitchFamily="18" charset="0"/>
                <a:ea typeface="Times New Roman" panose="02020603050405020304" pitchFamily="18" charset="0"/>
              </a:rPr>
              <a:t>L</a:t>
            </a:r>
            <a:r>
              <a:rPr lang="kk-KZ" sz="2000" dirty="0">
                <a:solidFill>
                  <a:srgbClr val="000000"/>
                </a:solidFill>
                <a:effectLst/>
                <a:latin typeface="Constantia" panose="02030602050306030303" pitchFamily="18" charset="0"/>
                <a:ea typeface="Times New Roman" panose="02020603050405020304" pitchFamily="18" charset="0"/>
              </a:rPr>
              <a:t> – бүкіл сызықтың ұзындығы, </a:t>
            </a:r>
            <a:r>
              <a:rPr lang="en-US" sz="2000" i="1" dirty="0">
                <a:solidFill>
                  <a:srgbClr val="000000"/>
                </a:solidFill>
                <a:effectLst/>
                <a:latin typeface="Constantia" panose="02030602050306030303" pitchFamily="18" charset="0"/>
                <a:ea typeface="Times New Roman" panose="02020603050405020304" pitchFamily="18" charset="0"/>
              </a:rPr>
              <a:t>l</a:t>
            </a:r>
            <a:r>
              <a:rPr lang="kk-KZ" sz="2000" i="1" baseline="-25000" dirty="0">
                <a:solidFill>
                  <a:srgbClr val="000000"/>
                </a:solidFill>
                <a:effectLst/>
                <a:latin typeface="Constantia" panose="02030602050306030303" pitchFamily="18" charset="0"/>
                <a:ea typeface="Times New Roman" panose="02020603050405020304" pitchFamily="18" charset="0"/>
              </a:rPr>
              <a:t>k</a:t>
            </a:r>
            <a:r>
              <a:rPr lang="kk-KZ" sz="2000" dirty="0">
                <a:solidFill>
                  <a:srgbClr val="000000"/>
                </a:solidFill>
                <a:effectLst/>
                <a:latin typeface="Constantia" panose="02030602050306030303" pitchFamily="18" charset="0"/>
                <a:ea typeface="Times New Roman" panose="02020603050405020304" pitchFamily="18" charset="0"/>
              </a:rPr>
              <a:t> – оның бөлшектерінің ұзындығы. </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Сонымен, біртекті дененің ауырлық центрі көлемнің, ауданның немесе сызықтың ауырлық центрі сияқты анықталады екен.</a:t>
            </a:r>
            <a:endParaRPr lang="ru-RU" sz="1200" dirty="0">
              <a:effectLst/>
              <a:latin typeface="Constantia" panose="02030602050306030303" pitchFamily="18" charset="0"/>
              <a:ea typeface="Times New Roman" panose="02020603050405020304" pitchFamily="18" charset="0"/>
            </a:endParaRPr>
          </a:p>
        </p:txBody>
      </p:sp>
    </p:spTree>
    <p:extLst>
      <p:ext uri="{BB962C8B-B14F-4D97-AF65-F5344CB8AC3E}">
        <p14:creationId xmlns:p14="http://schemas.microsoft.com/office/powerpoint/2010/main" val="320799114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884B3703-E5BA-4C36-867A-92E9A6624E9C}"/>
                  </a:ext>
                </a:extLst>
              </p:cNvPr>
              <p:cNvSpPr txBox="1"/>
              <p:nvPr/>
            </p:nvSpPr>
            <p:spPr>
              <a:xfrm>
                <a:off x="899592" y="908720"/>
                <a:ext cx="7848872" cy="5054141"/>
              </a:xfrm>
              <a:prstGeom prst="rect">
                <a:avLst/>
              </a:prstGeom>
              <a:noFill/>
            </p:spPr>
            <p:txBody>
              <a:bodyPr wrap="square">
                <a:spAutoFit/>
              </a:bodyPr>
              <a:lstStyle/>
              <a:p>
                <a:pPr indent="288290" algn="just"/>
                <a:r>
                  <a:rPr lang="kk-KZ" sz="2000" i="1" dirty="0">
                    <a:solidFill>
                      <a:schemeClr val="accent2"/>
                    </a:solidFill>
                    <a:effectLst/>
                    <a:latin typeface="Constantia" panose="02030602050306030303" pitchFamily="18" charset="0"/>
                    <a:ea typeface="Times New Roman" panose="02020603050405020304" pitchFamily="18" charset="0"/>
                  </a:rPr>
                  <a:t>Дененің ауырлық центрінің координаттарын анықтау тәсілдері</a:t>
                </a:r>
                <a:endParaRPr lang="ru-RU" sz="1200" dirty="0">
                  <a:solidFill>
                    <a:schemeClr val="accent2"/>
                  </a:solidFill>
                  <a:effectLst/>
                  <a:latin typeface="Constantia" panose="02030602050306030303" pitchFamily="18" charset="0"/>
                  <a:ea typeface="Times New Roman" panose="02020603050405020304" pitchFamily="18" charset="0"/>
                </a:endParaRPr>
              </a:p>
              <a:p>
                <a:pPr indent="288290" algn="just"/>
                <a:r>
                  <a:rPr lang="kk-KZ" sz="2000" i="1" dirty="0">
                    <a:solidFill>
                      <a:schemeClr val="accent2"/>
                    </a:solidFill>
                    <a:effectLst/>
                    <a:latin typeface="Constantia" panose="02030602050306030303" pitchFamily="18" charset="0"/>
                    <a:ea typeface="Times New Roman" panose="02020603050405020304" pitchFamily="18" charset="0"/>
                  </a:rPr>
                  <a:t>1. Симметрия тәсілі.</a:t>
                </a:r>
                <a:r>
                  <a:rPr lang="kk-KZ" sz="2000" dirty="0">
                    <a:solidFill>
                      <a:schemeClr val="accent2"/>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Егер біртекті дененің симметрия жазықтығы, симметрия өсі немесе симметрия центрі бар болса, онда оның ауырлық центрі симметрия жазықтығында, симметрия өсінде немесе симметрия центрінде жатады. </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Мысалы, біртекті дененің симметрия жазықтығы оны екі бөлікке бөледі. Олардың ауырлық күштері </a:t>
                </a:r>
                <a:r>
                  <a:rPr lang="kk-KZ" sz="2000" i="1" dirty="0">
                    <a:solidFill>
                      <a:srgbClr val="000000"/>
                    </a:solidFill>
                    <a:effectLst/>
                    <a:latin typeface="Constantia" panose="02030602050306030303" pitchFamily="18" charset="0"/>
                    <a:ea typeface="Times New Roman" panose="02020603050405020304" pitchFamily="18" charset="0"/>
                  </a:rPr>
                  <a:t>(P1 = P2 = P)</a:t>
                </a:r>
                <a:r>
                  <a:rPr lang="kk-KZ" sz="2000" dirty="0">
                    <a:solidFill>
                      <a:srgbClr val="000000"/>
                    </a:solidFill>
                    <a:effectLst/>
                    <a:latin typeface="Constantia" panose="02030602050306030303" pitchFamily="18" charset="0"/>
                    <a:ea typeface="Times New Roman" panose="02020603050405020304" pitchFamily="18" charset="0"/>
                  </a:rPr>
                  <a:t> тең болғандықтан,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𝑅</m:t>
                        </m:r>
                      </m:e>
                    </m:acc>
                  </m:oMath>
                </a14:m>
                <a:r>
                  <a:rPr lang="kk-KZ" sz="2000" dirty="0">
                    <a:solidFill>
                      <a:srgbClr val="000000"/>
                    </a:solidFill>
                    <a:effectLst/>
                    <a:latin typeface="Constantia" panose="02030602050306030303" pitchFamily="18" charset="0"/>
                    <a:ea typeface="Times New Roman" panose="02020603050405020304" pitchFamily="18" charset="0"/>
                  </a:rPr>
                  <a:t> тең әсерлі күші аталған күштердің дәл ортасында, яғни симметрия жазықтығында жатады.</a:t>
                </a:r>
                <a:endParaRPr lang="ru-RU" sz="1200" dirty="0">
                  <a:effectLst/>
                  <a:latin typeface="Constantia" panose="02030602050306030303" pitchFamily="18" charset="0"/>
                  <a:ea typeface="Times New Roman" panose="02020603050405020304" pitchFamily="18" charset="0"/>
                </a:endParaRPr>
              </a:p>
              <a:p>
                <a:pPr indent="288290" algn="just"/>
                <a:r>
                  <a:rPr lang="kk-KZ" sz="2000" i="1" dirty="0">
                    <a:solidFill>
                      <a:schemeClr val="accent2"/>
                    </a:solidFill>
                    <a:effectLst/>
                    <a:latin typeface="Constantia" panose="02030602050306030303" pitchFamily="18" charset="0"/>
                    <a:ea typeface="Times New Roman" panose="02020603050405020304" pitchFamily="18" charset="0"/>
                  </a:rPr>
                  <a:t>2. Бөлшектеу тәсілі.</a:t>
                </a:r>
                <a:r>
                  <a:rPr lang="kk-KZ" sz="2000" dirty="0">
                    <a:solidFill>
                      <a:schemeClr val="accent2"/>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Егер берілген дененің пішіні күрделі болса, онда оны ауырлық центрлері белгілі әрі оңай табылатын бірнеше бөлшекке бөледі де, бүкіл дененің ауырлық центрінің координаттарын жоғарыдағы өрнектерінің көмегімен санайды. Бұл өрнектердегі қосылғыштар саны дене бөлінген бөлшектердің санына тең. </a:t>
                </a:r>
                <a:endParaRPr lang="ru-RU" sz="1200" dirty="0">
                  <a:effectLst/>
                  <a:latin typeface="Constantia" panose="02030602050306030303" pitchFamily="18" charset="0"/>
                  <a:ea typeface="Times New Roman" panose="02020603050405020304" pitchFamily="18" charset="0"/>
                </a:endParaRPr>
              </a:p>
            </p:txBody>
          </p:sp>
        </mc:Choice>
        <mc:Fallback xmlns="">
          <p:sp>
            <p:nvSpPr>
              <p:cNvPr id="3" name="TextBox 2">
                <a:extLst>
                  <a:ext uri="{FF2B5EF4-FFF2-40B4-BE49-F238E27FC236}">
                    <a16:creationId xmlns:a16="http://schemas.microsoft.com/office/drawing/2014/main" id="{884B3703-E5BA-4C36-867A-92E9A6624E9C}"/>
                  </a:ext>
                </a:extLst>
              </p:cNvPr>
              <p:cNvSpPr txBox="1">
                <a:spLocks noRot="1" noChangeAspect="1" noMove="1" noResize="1" noEditPoints="1" noAdjustHandles="1" noChangeArrowheads="1" noChangeShapeType="1" noTextEdit="1"/>
              </p:cNvSpPr>
              <p:nvPr/>
            </p:nvSpPr>
            <p:spPr>
              <a:xfrm>
                <a:off x="899592" y="908720"/>
                <a:ext cx="7848872" cy="5054141"/>
              </a:xfrm>
              <a:prstGeom prst="rect">
                <a:avLst/>
              </a:prstGeom>
              <a:blipFill>
                <a:blip r:embed="rId2"/>
                <a:stretch>
                  <a:fillRect l="-855" t="-844" r="-777" b="-1206"/>
                </a:stretch>
              </a:blipFill>
            </p:spPr>
            <p:txBody>
              <a:bodyPr/>
              <a:lstStyle/>
              <a:p>
                <a:r>
                  <a:rPr lang="ru-RU">
                    <a:noFill/>
                  </a:rPr>
                  <a:t> </a:t>
                </a:r>
              </a:p>
            </p:txBody>
          </p:sp>
        </mc:Fallback>
      </mc:AlternateContent>
    </p:spTree>
    <p:extLst>
      <p:ext uri="{BB962C8B-B14F-4D97-AF65-F5344CB8AC3E}">
        <p14:creationId xmlns:p14="http://schemas.microsoft.com/office/powerpoint/2010/main" val="28344908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a:extLst>
              <a:ext uri="{FF2B5EF4-FFF2-40B4-BE49-F238E27FC236}">
                <a16:creationId xmlns:a16="http://schemas.microsoft.com/office/drawing/2014/main" id="{7C314F7B-A11F-44F8-9366-19DC0E86996D}"/>
              </a:ext>
            </a:extLst>
          </p:cNvPr>
          <p:cNvSpPr txBox="1">
            <a:spLocks noChangeArrowheads="1"/>
          </p:cNvSpPr>
          <p:nvPr/>
        </p:nvSpPr>
        <p:spPr>
          <a:xfrm>
            <a:off x="179388" y="4797425"/>
            <a:ext cx="8964612" cy="2628900"/>
          </a:xfrm>
          <a:prstGeom prst="rect">
            <a:avLst/>
          </a:prstGeom>
        </p:spPr>
        <p:txBody>
          <a:bodyPr/>
          <a:lstStyle/>
          <a:p>
            <a:pPr marL="365760" indent="-256032" eaLnBrk="1" fontAlgn="auto" hangingPunct="1">
              <a:lnSpc>
                <a:spcPct val="80000"/>
              </a:lnSpc>
              <a:spcBef>
                <a:spcPts val="300"/>
              </a:spcBef>
              <a:spcAft>
                <a:spcPts val="0"/>
              </a:spcAft>
              <a:buClr>
                <a:schemeClr val="accent3"/>
              </a:buClr>
              <a:buFont typeface="Wingdings" pitchFamily="2" charset="2"/>
              <a:buNone/>
              <a:defRPr/>
            </a:pPr>
            <a:endParaRPr lang="ru-RU" sz="1000" dirty="0">
              <a:latin typeface="+mn-lt"/>
            </a:endParaRPr>
          </a:p>
          <a:p>
            <a:pPr marL="365760" indent="-256032" eaLnBrk="1" fontAlgn="auto" hangingPunct="1">
              <a:lnSpc>
                <a:spcPct val="80000"/>
              </a:lnSpc>
              <a:spcBef>
                <a:spcPts val="300"/>
              </a:spcBef>
              <a:spcAft>
                <a:spcPts val="0"/>
              </a:spcAft>
              <a:buClr>
                <a:schemeClr val="accent3"/>
              </a:buClr>
              <a:buFont typeface="Wingdings" pitchFamily="2" charset="2"/>
              <a:buNone/>
              <a:defRPr/>
            </a:pPr>
            <a:endParaRPr lang="ru-RU" sz="1000" dirty="0">
              <a:latin typeface="+mn-lt"/>
            </a:endParaRPr>
          </a:p>
          <a:p>
            <a:pPr marL="365760" indent="-256032" eaLnBrk="1" fontAlgn="auto" hangingPunct="1">
              <a:lnSpc>
                <a:spcPct val="80000"/>
              </a:lnSpc>
              <a:spcBef>
                <a:spcPts val="300"/>
              </a:spcBef>
              <a:spcAft>
                <a:spcPts val="0"/>
              </a:spcAft>
              <a:buClr>
                <a:schemeClr val="accent3"/>
              </a:buClr>
              <a:buFont typeface="Wingdings" pitchFamily="2" charset="2"/>
              <a:buNone/>
              <a:defRPr/>
            </a:pPr>
            <a:endParaRPr lang="ru-RU" sz="1000" dirty="0">
              <a:latin typeface="+mn-lt"/>
            </a:endParaRPr>
          </a:p>
          <a:p>
            <a:pPr marL="365760" indent="-256032" eaLnBrk="1" fontAlgn="auto" hangingPunct="1">
              <a:lnSpc>
                <a:spcPct val="80000"/>
              </a:lnSpc>
              <a:spcBef>
                <a:spcPts val="300"/>
              </a:spcBef>
              <a:spcAft>
                <a:spcPts val="0"/>
              </a:spcAft>
              <a:buClr>
                <a:schemeClr val="accent3"/>
              </a:buClr>
              <a:buFont typeface="Wingdings" pitchFamily="2" charset="2"/>
              <a:buNone/>
              <a:defRPr/>
            </a:pPr>
            <a:endParaRPr lang="ru-RU" sz="1000" dirty="0">
              <a:latin typeface="+mn-lt"/>
            </a:endParaRPr>
          </a:p>
          <a:p>
            <a:pPr marL="365760" indent="-256032" eaLnBrk="1" fontAlgn="auto" hangingPunct="1">
              <a:lnSpc>
                <a:spcPct val="80000"/>
              </a:lnSpc>
              <a:spcBef>
                <a:spcPts val="300"/>
              </a:spcBef>
              <a:spcAft>
                <a:spcPts val="0"/>
              </a:spcAft>
              <a:buClr>
                <a:schemeClr val="accent3"/>
              </a:buClr>
              <a:buFont typeface="Wingdings" pitchFamily="2" charset="2"/>
              <a:buNone/>
              <a:defRPr/>
            </a:pPr>
            <a:endParaRPr lang="ru-RU" sz="1000" dirty="0">
              <a:latin typeface="+mn-lt"/>
            </a:endParaRPr>
          </a:p>
          <a:p>
            <a:pPr marL="365760" indent="-256032" eaLnBrk="1" fontAlgn="auto" hangingPunct="1">
              <a:lnSpc>
                <a:spcPct val="80000"/>
              </a:lnSpc>
              <a:spcBef>
                <a:spcPts val="300"/>
              </a:spcBef>
              <a:spcAft>
                <a:spcPts val="0"/>
              </a:spcAft>
              <a:buClr>
                <a:schemeClr val="accent3"/>
              </a:buClr>
              <a:buFont typeface="Wingdings" pitchFamily="2" charset="2"/>
              <a:buNone/>
              <a:defRPr/>
            </a:pPr>
            <a:endParaRPr lang="ru-RU" sz="1000" dirty="0">
              <a:latin typeface="+mn-lt"/>
            </a:endParaRPr>
          </a:p>
          <a:p>
            <a:pPr marL="365760" indent="-256032" eaLnBrk="1" fontAlgn="auto" hangingPunct="1">
              <a:lnSpc>
                <a:spcPct val="80000"/>
              </a:lnSpc>
              <a:spcBef>
                <a:spcPts val="300"/>
              </a:spcBef>
              <a:spcAft>
                <a:spcPts val="0"/>
              </a:spcAft>
              <a:buClr>
                <a:schemeClr val="accent3"/>
              </a:buClr>
              <a:buFont typeface="Wingdings" pitchFamily="2" charset="2"/>
              <a:buNone/>
              <a:defRPr/>
            </a:pPr>
            <a:endParaRPr lang="ru-RU" sz="1000" dirty="0">
              <a:latin typeface="+mn-lt"/>
            </a:endParaRPr>
          </a:p>
          <a:p>
            <a:pPr marL="365760" indent="-256032" eaLnBrk="1" fontAlgn="auto" hangingPunct="1">
              <a:lnSpc>
                <a:spcPct val="80000"/>
              </a:lnSpc>
              <a:spcBef>
                <a:spcPts val="300"/>
              </a:spcBef>
              <a:spcAft>
                <a:spcPts val="0"/>
              </a:spcAft>
              <a:buClr>
                <a:schemeClr val="accent3"/>
              </a:buClr>
              <a:buFont typeface="Wingdings" pitchFamily="2" charset="2"/>
              <a:buNone/>
              <a:defRPr/>
            </a:pPr>
            <a:endParaRPr lang="ru-RU" sz="1000" dirty="0">
              <a:latin typeface="+mn-lt"/>
            </a:endParaRPr>
          </a:p>
          <a:p>
            <a:pPr marL="365760" indent="-256032" eaLnBrk="1" fontAlgn="auto" hangingPunct="1">
              <a:lnSpc>
                <a:spcPct val="80000"/>
              </a:lnSpc>
              <a:spcBef>
                <a:spcPts val="300"/>
              </a:spcBef>
              <a:spcAft>
                <a:spcPts val="0"/>
              </a:spcAft>
              <a:buClr>
                <a:schemeClr val="accent3"/>
              </a:buClr>
              <a:buFont typeface="Wingdings" pitchFamily="2" charset="2"/>
              <a:buNone/>
              <a:defRPr/>
            </a:pPr>
            <a:endParaRPr lang="ru-RU" sz="1000" dirty="0">
              <a:latin typeface="+mn-lt"/>
            </a:endParaRPr>
          </a:p>
          <a:p>
            <a:pPr marL="365760" indent="-256032" eaLnBrk="1" fontAlgn="auto" hangingPunct="1">
              <a:lnSpc>
                <a:spcPct val="80000"/>
              </a:lnSpc>
              <a:spcBef>
                <a:spcPts val="300"/>
              </a:spcBef>
              <a:spcAft>
                <a:spcPts val="0"/>
              </a:spcAft>
              <a:buClr>
                <a:schemeClr val="accent3"/>
              </a:buClr>
              <a:buFont typeface="Wingdings" pitchFamily="2" charset="2"/>
              <a:buNone/>
              <a:defRPr/>
            </a:pPr>
            <a:endParaRPr lang="ru-RU" sz="1000" dirty="0">
              <a:latin typeface="+mn-lt"/>
            </a:endParaRPr>
          </a:p>
          <a:p>
            <a:pPr marL="365760" indent="-256032" eaLnBrk="1" fontAlgn="auto" hangingPunct="1">
              <a:lnSpc>
                <a:spcPct val="80000"/>
              </a:lnSpc>
              <a:spcBef>
                <a:spcPts val="300"/>
              </a:spcBef>
              <a:spcAft>
                <a:spcPts val="0"/>
              </a:spcAft>
              <a:buClr>
                <a:schemeClr val="accent3"/>
              </a:buClr>
              <a:buFont typeface="Wingdings" pitchFamily="2" charset="2"/>
              <a:buNone/>
              <a:defRPr/>
            </a:pPr>
            <a:endParaRPr lang="en-US" sz="1000" dirty="0">
              <a:latin typeface="+mn-lt"/>
            </a:endParaRPr>
          </a:p>
          <a:p>
            <a:pPr marL="365760" indent="-256032" eaLnBrk="1" fontAlgn="auto" hangingPunct="1">
              <a:lnSpc>
                <a:spcPct val="80000"/>
              </a:lnSpc>
              <a:spcBef>
                <a:spcPts val="300"/>
              </a:spcBef>
              <a:spcAft>
                <a:spcPts val="0"/>
              </a:spcAft>
              <a:buClr>
                <a:schemeClr val="accent3"/>
              </a:buClr>
              <a:buFont typeface="Wingdings" pitchFamily="2" charset="2"/>
              <a:buNone/>
              <a:defRPr/>
            </a:pPr>
            <a:endParaRPr lang="en-US" sz="1000" dirty="0">
              <a:latin typeface="+mn-lt"/>
            </a:endParaRPr>
          </a:p>
          <a:p>
            <a:pPr marL="365760" indent="-256032" eaLnBrk="1" fontAlgn="auto" hangingPunct="1">
              <a:lnSpc>
                <a:spcPct val="80000"/>
              </a:lnSpc>
              <a:spcBef>
                <a:spcPts val="300"/>
              </a:spcBef>
              <a:spcAft>
                <a:spcPts val="0"/>
              </a:spcAft>
              <a:buClr>
                <a:schemeClr val="accent3"/>
              </a:buClr>
              <a:buFont typeface="Wingdings" pitchFamily="2" charset="2"/>
              <a:buNone/>
              <a:defRPr/>
            </a:pPr>
            <a:endParaRPr lang="en-US" sz="1000" dirty="0">
              <a:latin typeface="+mn-lt"/>
            </a:endParaRPr>
          </a:p>
          <a:p>
            <a:pPr marL="365760" indent="-256032" eaLnBrk="1" fontAlgn="auto" hangingPunct="1">
              <a:lnSpc>
                <a:spcPct val="80000"/>
              </a:lnSpc>
              <a:spcBef>
                <a:spcPts val="300"/>
              </a:spcBef>
              <a:spcAft>
                <a:spcPts val="0"/>
              </a:spcAft>
              <a:buClr>
                <a:schemeClr val="accent3"/>
              </a:buClr>
              <a:buFont typeface="Wingdings" pitchFamily="2" charset="2"/>
              <a:buNone/>
              <a:defRPr/>
            </a:pPr>
            <a:endParaRPr lang="en-US" sz="1000" dirty="0">
              <a:latin typeface="+mn-lt"/>
            </a:endParaRPr>
          </a:p>
          <a:p>
            <a:pPr marL="365760" indent="-256032" eaLnBrk="1" fontAlgn="auto" hangingPunct="1">
              <a:lnSpc>
                <a:spcPct val="80000"/>
              </a:lnSpc>
              <a:spcBef>
                <a:spcPts val="300"/>
              </a:spcBef>
              <a:spcAft>
                <a:spcPts val="0"/>
              </a:spcAft>
              <a:buClr>
                <a:schemeClr val="accent3"/>
              </a:buClr>
              <a:buFont typeface="Wingdings" pitchFamily="2" charset="2"/>
              <a:buNone/>
              <a:defRPr/>
            </a:pPr>
            <a:endParaRPr lang="ru-RU" sz="1000" dirty="0">
              <a:latin typeface="+mn-lt"/>
            </a:endParaRPr>
          </a:p>
          <a:p>
            <a:pPr marL="365760" indent="-256032" eaLnBrk="1" fontAlgn="auto" hangingPunct="1">
              <a:lnSpc>
                <a:spcPct val="80000"/>
              </a:lnSpc>
              <a:spcBef>
                <a:spcPts val="300"/>
              </a:spcBef>
              <a:spcAft>
                <a:spcPts val="0"/>
              </a:spcAft>
              <a:buClr>
                <a:schemeClr val="accent3"/>
              </a:buClr>
              <a:buFont typeface="Wingdings" pitchFamily="2" charset="2"/>
              <a:buNone/>
              <a:defRPr/>
            </a:pPr>
            <a:endParaRPr lang="ru-RU" sz="1000" dirty="0">
              <a:latin typeface="+mn-lt"/>
            </a:endParaRPr>
          </a:p>
          <a:p>
            <a:pPr marL="365760" indent="-256032" eaLnBrk="1" fontAlgn="auto" hangingPunct="1">
              <a:lnSpc>
                <a:spcPct val="80000"/>
              </a:lnSpc>
              <a:spcBef>
                <a:spcPts val="300"/>
              </a:spcBef>
              <a:spcAft>
                <a:spcPts val="0"/>
              </a:spcAft>
              <a:buClr>
                <a:schemeClr val="accent3"/>
              </a:buClr>
              <a:buFont typeface="Wingdings" pitchFamily="2" charset="2"/>
              <a:buNone/>
              <a:defRPr/>
            </a:pPr>
            <a:endParaRPr lang="ru-RU" sz="2000" dirty="0">
              <a:latin typeface="+mn-lt"/>
            </a:endParaRPr>
          </a:p>
          <a:p>
            <a:pPr marL="365760" indent="-256032" eaLnBrk="1" fontAlgn="auto" hangingPunct="1">
              <a:lnSpc>
                <a:spcPct val="80000"/>
              </a:lnSpc>
              <a:spcBef>
                <a:spcPts val="300"/>
              </a:spcBef>
              <a:spcAft>
                <a:spcPts val="0"/>
              </a:spcAft>
              <a:buClr>
                <a:schemeClr val="accent3"/>
              </a:buClr>
              <a:buFont typeface="Wingdings" pitchFamily="2" charset="2"/>
              <a:buNone/>
              <a:defRPr/>
            </a:pPr>
            <a:endParaRPr lang="ru-RU" sz="2000" dirty="0">
              <a:latin typeface="+mn-lt"/>
            </a:endParaRPr>
          </a:p>
          <a:p>
            <a:pPr marL="365760" indent="-256032" eaLnBrk="1" fontAlgn="auto" hangingPunct="1">
              <a:lnSpc>
                <a:spcPct val="80000"/>
              </a:lnSpc>
              <a:spcBef>
                <a:spcPts val="300"/>
              </a:spcBef>
              <a:spcAft>
                <a:spcPts val="0"/>
              </a:spcAft>
              <a:buClr>
                <a:schemeClr val="accent3"/>
              </a:buClr>
              <a:buFont typeface="Wingdings" pitchFamily="2" charset="2"/>
              <a:buNone/>
              <a:defRPr/>
            </a:pPr>
            <a:endParaRPr lang="ru-RU" sz="2000" dirty="0">
              <a:latin typeface="+mn-lt"/>
            </a:endParaRPr>
          </a:p>
          <a:p>
            <a:pPr marL="365760" indent="-256032" eaLnBrk="1" fontAlgn="auto" hangingPunct="1">
              <a:lnSpc>
                <a:spcPct val="80000"/>
              </a:lnSpc>
              <a:spcBef>
                <a:spcPts val="300"/>
              </a:spcBef>
              <a:spcAft>
                <a:spcPts val="0"/>
              </a:spcAft>
              <a:buClr>
                <a:schemeClr val="accent3"/>
              </a:buClr>
              <a:buFont typeface="Wingdings" pitchFamily="2" charset="2"/>
              <a:buNone/>
              <a:defRPr/>
            </a:pPr>
            <a:endParaRPr lang="ru-RU" sz="2000" dirty="0">
              <a:latin typeface="+mn-lt"/>
            </a:endParaRPr>
          </a:p>
        </p:txBody>
      </p:sp>
      <p:sp>
        <p:nvSpPr>
          <p:cNvPr id="9220" name="Rectangle 6">
            <a:extLst>
              <a:ext uri="{FF2B5EF4-FFF2-40B4-BE49-F238E27FC236}">
                <a16:creationId xmlns:a16="http://schemas.microsoft.com/office/drawing/2014/main" id="{625440F4-39BC-4AF7-9576-98819A764B37}"/>
              </a:ext>
            </a:extLst>
          </p:cNvPr>
          <p:cNvSpPr>
            <a:spLocks noChangeArrowheads="1"/>
          </p:cNvSpPr>
          <p:nvPr/>
        </p:nvSpPr>
        <p:spPr bwMode="auto">
          <a:xfrm>
            <a:off x="2771800" y="756766"/>
            <a:ext cx="3600400" cy="493838"/>
          </a:xfrm>
          <a:prstGeom prst="rect">
            <a:avLst/>
          </a:prstGeom>
          <a:solidFill>
            <a:srgbClr val="FF000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ru-RU" altLang="ru-RU" sz="2800" b="1" dirty="0">
                <a:solidFill>
                  <a:schemeClr val="bg1"/>
                </a:solidFill>
                <a:latin typeface="Arial" panose="020B0604020202020204" pitchFamily="34" charset="0"/>
              </a:rPr>
              <a:t>Механика</a:t>
            </a:r>
          </a:p>
        </p:txBody>
      </p:sp>
      <p:sp>
        <p:nvSpPr>
          <p:cNvPr id="9221" name="Rectangle 8">
            <a:extLst>
              <a:ext uri="{FF2B5EF4-FFF2-40B4-BE49-F238E27FC236}">
                <a16:creationId xmlns:a16="http://schemas.microsoft.com/office/drawing/2014/main" id="{E8EEA39D-6BB4-4E95-9D41-CEA79C6F98FA}"/>
              </a:ext>
            </a:extLst>
          </p:cNvPr>
          <p:cNvSpPr>
            <a:spLocks noChangeArrowheads="1"/>
          </p:cNvSpPr>
          <p:nvPr/>
        </p:nvSpPr>
        <p:spPr bwMode="auto">
          <a:xfrm>
            <a:off x="449213" y="1701502"/>
            <a:ext cx="2016125" cy="279400"/>
          </a:xfrm>
          <a:prstGeom prst="rect">
            <a:avLst/>
          </a:prstGeom>
          <a:solidFill>
            <a:srgbClr val="00206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ru-RU" altLang="ru-RU" sz="1400">
                <a:solidFill>
                  <a:schemeClr val="bg1"/>
                </a:solidFill>
                <a:latin typeface="Arial" panose="020B0604020202020204" pitchFamily="34" charset="0"/>
              </a:rPr>
              <a:t>Қолданбалы механика </a:t>
            </a:r>
          </a:p>
        </p:txBody>
      </p:sp>
      <p:sp>
        <p:nvSpPr>
          <p:cNvPr id="9222" name="Rectangle 10">
            <a:extLst>
              <a:ext uri="{FF2B5EF4-FFF2-40B4-BE49-F238E27FC236}">
                <a16:creationId xmlns:a16="http://schemas.microsoft.com/office/drawing/2014/main" id="{E4E34AA6-AF00-45C1-A0C8-1104B4056C70}"/>
              </a:ext>
            </a:extLst>
          </p:cNvPr>
          <p:cNvSpPr>
            <a:spLocks noChangeArrowheads="1"/>
          </p:cNvSpPr>
          <p:nvPr/>
        </p:nvSpPr>
        <p:spPr bwMode="auto">
          <a:xfrm>
            <a:off x="2681238" y="1701502"/>
            <a:ext cx="2087562" cy="287338"/>
          </a:xfrm>
          <a:prstGeom prst="rect">
            <a:avLst/>
          </a:prstGeom>
          <a:solidFill>
            <a:srgbClr val="002060"/>
          </a:solidFill>
          <a:ln w="9525">
            <a:solidFill>
              <a:schemeClr val="tx1"/>
            </a:solidFill>
            <a:miter lim="800000"/>
            <a:headEnd/>
            <a:tailEnd/>
          </a:ln>
        </p:spPr>
        <p:txBody>
          <a:bodyPr wrap="none" anchor="ctr"/>
          <a:lstStyle/>
          <a:p>
            <a:pPr algn="ctr" eaLnBrk="1" hangingPunct="1">
              <a:defRPr/>
            </a:pPr>
            <a:r>
              <a:rPr lang="kk-KZ" sz="1400" dirty="0">
                <a:solidFill>
                  <a:schemeClr val="bg1"/>
                </a:solidFill>
                <a:cs typeface="Arial" pitchFamily="34" charset="0"/>
              </a:rPr>
              <a:t>Теориялық</a:t>
            </a:r>
            <a:r>
              <a:rPr lang="kk-KZ" sz="1400" b="1" dirty="0">
                <a:solidFill>
                  <a:schemeClr val="bg1"/>
                </a:solidFill>
                <a:effectLst>
                  <a:outerShdw blurRad="38100" dist="38100" dir="2700000" algn="tl">
                    <a:srgbClr val="000000">
                      <a:alpha val="43137"/>
                    </a:srgbClr>
                  </a:outerShdw>
                </a:effectLst>
                <a:cs typeface="Arial" pitchFamily="34" charset="0"/>
              </a:rPr>
              <a:t> </a:t>
            </a:r>
            <a:r>
              <a:rPr lang="ru-RU" altLang="ru-RU" sz="1400" dirty="0">
                <a:solidFill>
                  <a:schemeClr val="bg1"/>
                </a:solidFill>
                <a:latin typeface="Arial" charset="0"/>
              </a:rPr>
              <a:t>механика </a:t>
            </a:r>
          </a:p>
        </p:txBody>
      </p:sp>
      <p:sp>
        <p:nvSpPr>
          <p:cNvPr id="9223" name="Rectangle 11">
            <a:extLst>
              <a:ext uri="{FF2B5EF4-FFF2-40B4-BE49-F238E27FC236}">
                <a16:creationId xmlns:a16="http://schemas.microsoft.com/office/drawing/2014/main" id="{6D613C4E-20BE-4AF3-ACE3-AD112E70B940}"/>
              </a:ext>
            </a:extLst>
          </p:cNvPr>
          <p:cNvSpPr>
            <a:spLocks noChangeArrowheads="1"/>
          </p:cNvSpPr>
          <p:nvPr/>
        </p:nvSpPr>
        <p:spPr bwMode="auto">
          <a:xfrm>
            <a:off x="4984700" y="1701502"/>
            <a:ext cx="1511300" cy="279400"/>
          </a:xfrm>
          <a:prstGeom prst="rect">
            <a:avLst/>
          </a:prstGeom>
          <a:solidFill>
            <a:srgbClr val="00206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ru-RU" altLang="ru-RU" sz="1400">
                <a:solidFill>
                  <a:schemeClr val="bg1"/>
                </a:solidFill>
                <a:latin typeface="Arial" panose="020B0604020202020204" pitchFamily="34" charset="0"/>
              </a:rPr>
              <a:t>Газ механикасы </a:t>
            </a:r>
          </a:p>
        </p:txBody>
      </p:sp>
      <p:sp>
        <p:nvSpPr>
          <p:cNvPr id="9224" name="Rectangle 12">
            <a:extLst>
              <a:ext uri="{FF2B5EF4-FFF2-40B4-BE49-F238E27FC236}">
                <a16:creationId xmlns:a16="http://schemas.microsoft.com/office/drawing/2014/main" id="{77505B3D-DBBD-4EA6-AEDF-8FDB96591F58}"/>
              </a:ext>
            </a:extLst>
          </p:cNvPr>
          <p:cNvSpPr>
            <a:spLocks noChangeArrowheads="1"/>
          </p:cNvSpPr>
          <p:nvPr/>
        </p:nvSpPr>
        <p:spPr bwMode="auto">
          <a:xfrm>
            <a:off x="6642050" y="1691605"/>
            <a:ext cx="1800225" cy="287338"/>
          </a:xfrm>
          <a:prstGeom prst="rect">
            <a:avLst/>
          </a:prstGeom>
          <a:solidFill>
            <a:srgbClr val="00206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ru-RU" altLang="ru-RU" sz="1400">
                <a:solidFill>
                  <a:schemeClr val="bg1"/>
                </a:solidFill>
                <a:latin typeface="Arial" panose="020B0604020202020204" pitchFamily="34" charset="0"/>
              </a:rPr>
              <a:t>Аспан механикасы </a:t>
            </a:r>
          </a:p>
        </p:txBody>
      </p:sp>
      <p:sp>
        <p:nvSpPr>
          <p:cNvPr id="9225" name="Rectangle 13">
            <a:extLst>
              <a:ext uri="{FF2B5EF4-FFF2-40B4-BE49-F238E27FC236}">
                <a16:creationId xmlns:a16="http://schemas.microsoft.com/office/drawing/2014/main" id="{056DCD71-769D-42AC-A943-548EB4095B7C}"/>
              </a:ext>
            </a:extLst>
          </p:cNvPr>
          <p:cNvSpPr>
            <a:spLocks noChangeArrowheads="1"/>
          </p:cNvSpPr>
          <p:nvPr/>
        </p:nvSpPr>
        <p:spPr bwMode="auto">
          <a:xfrm>
            <a:off x="809575" y="2277567"/>
            <a:ext cx="2087563" cy="279400"/>
          </a:xfrm>
          <a:prstGeom prst="rect">
            <a:avLst/>
          </a:prstGeom>
          <a:solidFill>
            <a:srgbClr val="00206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kk-KZ" altLang="ru-RU" sz="1400">
                <a:solidFill>
                  <a:schemeClr val="bg1"/>
                </a:solidFill>
                <a:latin typeface="Arial" panose="020B0604020202020204" pitchFamily="34" charset="0"/>
              </a:rPr>
              <a:t>Ғимарат динамикасы</a:t>
            </a:r>
            <a:endParaRPr lang="ru-RU" altLang="ru-RU" sz="1400">
              <a:solidFill>
                <a:schemeClr val="bg1"/>
              </a:solidFill>
              <a:latin typeface="Arial" panose="020B0604020202020204" pitchFamily="34" charset="0"/>
            </a:endParaRPr>
          </a:p>
        </p:txBody>
      </p:sp>
      <p:sp>
        <p:nvSpPr>
          <p:cNvPr id="9226" name="Rectangle 14">
            <a:extLst>
              <a:ext uri="{FF2B5EF4-FFF2-40B4-BE49-F238E27FC236}">
                <a16:creationId xmlns:a16="http://schemas.microsoft.com/office/drawing/2014/main" id="{829178D2-D023-406D-963E-25E81DAC52C1}"/>
              </a:ext>
            </a:extLst>
          </p:cNvPr>
          <p:cNvSpPr>
            <a:spLocks noChangeArrowheads="1"/>
          </p:cNvSpPr>
          <p:nvPr/>
        </p:nvSpPr>
        <p:spPr bwMode="auto">
          <a:xfrm>
            <a:off x="3041600" y="2277567"/>
            <a:ext cx="1800225" cy="279400"/>
          </a:xfrm>
          <a:prstGeom prst="rect">
            <a:avLst/>
          </a:prstGeom>
          <a:solidFill>
            <a:srgbClr val="00206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ru-RU" altLang="ru-RU" sz="1400">
                <a:solidFill>
                  <a:schemeClr val="bg1"/>
                </a:solidFill>
                <a:latin typeface="Arial" panose="020B0604020202020204" pitchFamily="34" charset="0"/>
              </a:rPr>
              <a:t>Корабль механикасы</a:t>
            </a:r>
          </a:p>
        </p:txBody>
      </p:sp>
      <p:sp>
        <p:nvSpPr>
          <p:cNvPr id="9227" name="Rectangle 15">
            <a:extLst>
              <a:ext uri="{FF2B5EF4-FFF2-40B4-BE49-F238E27FC236}">
                <a16:creationId xmlns:a16="http://schemas.microsoft.com/office/drawing/2014/main" id="{72FED19F-DA8A-4813-AE4F-9F7780A24876}"/>
              </a:ext>
            </a:extLst>
          </p:cNvPr>
          <p:cNvSpPr>
            <a:spLocks noChangeArrowheads="1"/>
          </p:cNvSpPr>
          <p:nvPr/>
        </p:nvSpPr>
        <p:spPr bwMode="auto">
          <a:xfrm>
            <a:off x="952450" y="2933576"/>
            <a:ext cx="2168525" cy="277813"/>
          </a:xfrm>
          <a:prstGeom prst="rect">
            <a:avLst/>
          </a:prstGeom>
          <a:solidFill>
            <a:srgbClr val="00206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ru-RU" altLang="ru-RU" sz="1400">
                <a:solidFill>
                  <a:schemeClr val="bg1"/>
                </a:solidFill>
                <a:latin typeface="Arial" panose="020B0604020202020204" pitchFamily="34" charset="0"/>
              </a:rPr>
              <a:t>Құрылыс механикасы </a:t>
            </a:r>
          </a:p>
        </p:txBody>
      </p:sp>
      <p:sp>
        <p:nvSpPr>
          <p:cNvPr id="9228" name="Rectangle 16">
            <a:extLst>
              <a:ext uri="{FF2B5EF4-FFF2-40B4-BE49-F238E27FC236}">
                <a16:creationId xmlns:a16="http://schemas.microsoft.com/office/drawing/2014/main" id="{225A8488-A71F-41F2-9D4F-408781F22A17}"/>
              </a:ext>
            </a:extLst>
          </p:cNvPr>
          <p:cNvSpPr>
            <a:spLocks noChangeArrowheads="1"/>
          </p:cNvSpPr>
          <p:nvPr/>
        </p:nvSpPr>
        <p:spPr bwMode="auto">
          <a:xfrm>
            <a:off x="4984700" y="2277567"/>
            <a:ext cx="1657350" cy="287337"/>
          </a:xfrm>
          <a:prstGeom prst="rect">
            <a:avLst/>
          </a:prstGeom>
          <a:solidFill>
            <a:srgbClr val="00206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ru-RU" altLang="ru-RU" sz="1400">
                <a:solidFill>
                  <a:schemeClr val="bg1"/>
                </a:solidFill>
                <a:latin typeface="Arial" panose="020B0604020202020204" pitchFamily="34" charset="0"/>
              </a:rPr>
              <a:t>Сұйық динамикасы </a:t>
            </a:r>
          </a:p>
        </p:txBody>
      </p:sp>
      <p:sp>
        <p:nvSpPr>
          <p:cNvPr id="9229" name="Rectangle 17">
            <a:extLst>
              <a:ext uri="{FF2B5EF4-FFF2-40B4-BE49-F238E27FC236}">
                <a16:creationId xmlns:a16="http://schemas.microsoft.com/office/drawing/2014/main" id="{79FDF9B1-8925-40E7-8F26-2DE0441C4CAD}"/>
              </a:ext>
            </a:extLst>
          </p:cNvPr>
          <p:cNvSpPr>
            <a:spLocks noChangeArrowheads="1"/>
          </p:cNvSpPr>
          <p:nvPr/>
        </p:nvSpPr>
        <p:spPr bwMode="auto">
          <a:xfrm>
            <a:off x="6784925" y="2267992"/>
            <a:ext cx="1800225" cy="279400"/>
          </a:xfrm>
          <a:prstGeom prst="rect">
            <a:avLst/>
          </a:prstGeom>
          <a:solidFill>
            <a:srgbClr val="00206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ru-RU" altLang="ru-RU" sz="1400">
                <a:solidFill>
                  <a:schemeClr val="bg1"/>
                </a:solidFill>
                <a:latin typeface="Arial" panose="020B0604020202020204" pitchFamily="34" charset="0"/>
              </a:rPr>
              <a:t>Грунт механикасы </a:t>
            </a:r>
          </a:p>
        </p:txBody>
      </p:sp>
      <p:sp>
        <p:nvSpPr>
          <p:cNvPr id="9230" name="Rectangle 18">
            <a:extLst>
              <a:ext uri="{FF2B5EF4-FFF2-40B4-BE49-F238E27FC236}">
                <a16:creationId xmlns:a16="http://schemas.microsoft.com/office/drawing/2014/main" id="{DFAFCC5A-FD97-4339-A93A-CEAD113C9680}"/>
              </a:ext>
            </a:extLst>
          </p:cNvPr>
          <p:cNvSpPr>
            <a:spLocks noChangeArrowheads="1"/>
          </p:cNvSpPr>
          <p:nvPr/>
        </p:nvSpPr>
        <p:spPr bwMode="auto">
          <a:xfrm>
            <a:off x="881013" y="3644131"/>
            <a:ext cx="2087562" cy="288925"/>
          </a:xfrm>
          <a:prstGeom prst="rect">
            <a:avLst/>
          </a:prstGeom>
          <a:solidFill>
            <a:srgbClr val="00206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ru-RU" altLang="ru-RU" sz="1400">
                <a:solidFill>
                  <a:schemeClr val="bg1"/>
                </a:solidFill>
                <a:latin typeface="Arial" panose="020B0604020202020204" pitchFamily="34" charset="0"/>
              </a:rPr>
              <a:t>Материалдар кедергісі </a:t>
            </a:r>
          </a:p>
        </p:txBody>
      </p:sp>
      <p:sp>
        <p:nvSpPr>
          <p:cNvPr id="9231" name="Rectangle 19">
            <a:extLst>
              <a:ext uri="{FF2B5EF4-FFF2-40B4-BE49-F238E27FC236}">
                <a16:creationId xmlns:a16="http://schemas.microsoft.com/office/drawing/2014/main" id="{91D10D75-5DB7-48B7-9834-7E1D0576EC09}"/>
              </a:ext>
            </a:extLst>
          </p:cNvPr>
          <p:cNvSpPr>
            <a:spLocks noChangeArrowheads="1"/>
          </p:cNvSpPr>
          <p:nvPr/>
        </p:nvSpPr>
        <p:spPr bwMode="auto">
          <a:xfrm>
            <a:off x="3184475" y="3644131"/>
            <a:ext cx="1873250" cy="288925"/>
          </a:xfrm>
          <a:prstGeom prst="rect">
            <a:avLst/>
          </a:prstGeom>
          <a:solidFill>
            <a:srgbClr val="00206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ru-RU" altLang="ru-RU" sz="1400">
                <a:solidFill>
                  <a:schemeClr val="bg1"/>
                </a:solidFill>
                <a:latin typeface="Arial" panose="020B0604020202020204" pitchFamily="34" charset="0"/>
              </a:rPr>
              <a:t> Машин бөлшектері </a:t>
            </a:r>
          </a:p>
        </p:txBody>
      </p:sp>
      <p:sp>
        <p:nvSpPr>
          <p:cNvPr id="9232" name="Rectangle 20">
            <a:extLst>
              <a:ext uri="{FF2B5EF4-FFF2-40B4-BE49-F238E27FC236}">
                <a16:creationId xmlns:a16="http://schemas.microsoft.com/office/drawing/2014/main" id="{F248DB0C-614B-4109-9971-731E86546099}"/>
              </a:ext>
            </a:extLst>
          </p:cNvPr>
          <p:cNvSpPr>
            <a:spLocks noChangeArrowheads="1"/>
          </p:cNvSpPr>
          <p:nvPr/>
        </p:nvSpPr>
        <p:spPr bwMode="auto">
          <a:xfrm>
            <a:off x="5129163" y="3644131"/>
            <a:ext cx="3600450" cy="288925"/>
          </a:xfrm>
          <a:prstGeom prst="rect">
            <a:avLst/>
          </a:prstGeom>
          <a:solidFill>
            <a:srgbClr val="00206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ru-RU" altLang="ru-RU" sz="1400">
                <a:solidFill>
                  <a:schemeClr val="bg1"/>
                </a:solidFill>
                <a:latin typeface="Arial" panose="020B0604020202020204" pitchFamily="34" charset="0"/>
              </a:rPr>
              <a:t>Машиналар мен механизмдер теориясы</a:t>
            </a:r>
          </a:p>
        </p:txBody>
      </p:sp>
      <p:sp>
        <p:nvSpPr>
          <p:cNvPr id="9233" name="Rectangle 21">
            <a:extLst>
              <a:ext uri="{FF2B5EF4-FFF2-40B4-BE49-F238E27FC236}">
                <a16:creationId xmlns:a16="http://schemas.microsoft.com/office/drawing/2014/main" id="{3649F128-56B7-440E-8806-076E971D805E}"/>
              </a:ext>
            </a:extLst>
          </p:cNvPr>
          <p:cNvSpPr>
            <a:spLocks noChangeArrowheads="1"/>
          </p:cNvSpPr>
          <p:nvPr/>
        </p:nvSpPr>
        <p:spPr bwMode="auto">
          <a:xfrm>
            <a:off x="2484661" y="4540714"/>
            <a:ext cx="4300264" cy="529296"/>
          </a:xfrm>
          <a:prstGeom prst="rect">
            <a:avLst/>
          </a:prstGeom>
          <a:solidFill>
            <a:srgbClr val="FF0000"/>
          </a:solidFill>
          <a:ln w="9525">
            <a:solidFill>
              <a:schemeClr val="tx1"/>
            </a:solidFill>
            <a:miter lim="800000"/>
            <a:headEnd/>
            <a:tailEnd/>
          </a:ln>
        </p:spPr>
        <p:txBody>
          <a:bodyPr wrap="none" anchor="ctr"/>
          <a:lstStyle/>
          <a:p>
            <a:pPr algn="ctr" eaLnBrk="1" hangingPunct="1">
              <a:defRPr/>
            </a:pPr>
            <a:r>
              <a:rPr lang="kk-KZ" sz="2800" b="1" dirty="0">
                <a:solidFill>
                  <a:schemeClr val="bg1"/>
                </a:solidFill>
                <a:latin typeface="Arial" panose="020B0604020202020204" pitchFamily="34" charset="0"/>
              </a:rPr>
              <a:t>Инженерлік</a:t>
            </a:r>
            <a:r>
              <a:rPr lang="ru-RU" sz="2800" b="1" dirty="0">
                <a:solidFill>
                  <a:schemeClr val="bg1"/>
                </a:solidFill>
                <a:latin typeface="Arial" panose="020B0604020202020204" pitchFamily="34" charset="0"/>
              </a:rPr>
              <a:t> механика </a:t>
            </a:r>
          </a:p>
        </p:txBody>
      </p:sp>
      <p:sp>
        <p:nvSpPr>
          <p:cNvPr id="9234" name="Rectangle 22">
            <a:extLst>
              <a:ext uri="{FF2B5EF4-FFF2-40B4-BE49-F238E27FC236}">
                <a16:creationId xmlns:a16="http://schemas.microsoft.com/office/drawing/2014/main" id="{B10A1C1C-D1C5-4950-9DF5-054287A6A5A0}"/>
              </a:ext>
            </a:extLst>
          </p:cNvPr>
          <p:cNvSpPr>
            <a:spLocks noChangeArrowheads="1"/>
          </p:cNvSpPr>
          <p:nvPr/>
        </p:nvSpPr>
        <p:spPr bwMode="auto">
          <a:xfrm>
            <a:off x="3401963" y="2933576"/>
            <a:ext cx="2401887" cy="277813"/>
          </a:xfrm>
          <a:prstGeom prst="rect">
            <a:avLst/>
          </a:prstGeom>
          <a:solidFill>
            <a:srgbClr val="00206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ru-RU" altLang="ru-RU" sz="1400">
                <a:solidFill>
                  <a:schemeClr val="bg1"/>
                </a:solidFill>
                <a:latin typeface="Arial" panose="020B0604020202020204" pitchFamily="34" charset="0"/>
              </a:rPr>
              <a:t>Құрылыс конструкциясы</a:t>
            </a:r>
          </a:p>
        </p:txBody>
      </p:sp>
      <p:sp>
        <p:nvSpPr>
          <p:cNvPr id="9235" name="Rectangle 23">
            <a:extLst>
              <a:ext uri="{FF2B5EF4-FFF2-40B4-BE49-F238E27FC236}">
                <a16:creationId xmlns:a16="http://schemas.microsoft.com/office/drawing/2014/main" id="{26A57238-43E3-40B7-9220-5CA036B0B8C1}"/>
              </a:ext>
            </a:extLst>
          </p:cNvPr>
          <p:cNvSpPr>
            <a:spLocks noChangeArrowheads="1"/>
          </p:cNvSpPr>
          <p:nvPr/>
        </p:nvSpPr>
        <p:spPr bwMode="auto">
          <a:xfrm>
            <a:off x="6065788" y="2933576"/>
            <a:ext cx="2160587" cy="279400"/>
          </a:xfrm>
          <a:prstGeom prst="rect">
            <a:avLst/>
          </a:prstGeom>
          <a:solidFill>
            <a:srgbClr val="00206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ru-RU" altLang="ru-RU" sz="1400">
                <a:solidFill>
                  <a:schemeClr val="bg1"/>
                </a:solidFill>
                <a:latin typeface="Arial" panose="020B0604020202020204" pitchFamily="34" charset="0"/>
              </a:rPr>
              <a:t>Көпір мен тоннельдер </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657774F-3EB3-4201-B061-0338C4192D5E}"/>
              </a:ext>
            </a:extLst>
          </p:cNvPr>
          <p:cNvSpPr txBox="1"/>
          <p:nvPr/>
        </p:nvSpPr>
        <p:spPr>
          <a:xfrm>
            <a:off x="971600" y="476672"/>
            <a:ext cx="7560840" cy="2554545"/>
          </a:xfrm>
          <a:prstGeom prst="rect">
            <a:avLst/>
          </a:prstGeom>
          <a:noFill/>
        </p:spPr>
        <p:txBody>
          <a:bodyPr wrap="square">
            <a:spAutoFit/>
          </a:bodyPr>
          <a:lstStyle/>
          <a:p>
            <a:pPr indent="288290" algn="just"/>
            <a:r>
              <a:rPr lang="kk-KZ" sz="2000" i="1" dirty="0">
                <a:solidFill>
                  <a:schemeClr val="accent2"/>
                </a:solidFill>
                <a:effectLst/>
                <a:latin typeface="Constantia" panose="02030602050306030303" pitchFamily="18" charset="0"/>
                <a:ea typeface="Times New Roman" panose="02020603050405020304" pitchFamily="18" charset="0"/>
              </a:rPr>
              <a:t>3. Теріс массалар тәсілі.</a:t>
            </a:r>
            <a:r>
              <a:rPr lang="kk-KZ" sz="2000" dirty="0">
                <a:solidFill>
                  <a:schemeClr val="accent2"/>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Бұл тәсіл бөлшектеу тәсілінің бір түрі. Оны қуысы бар денелердің ауырлық центрлерін анықтағанда пайдаланады. Мұндай жағдайда қуыстарды теріс таңбалы көлемдер немесе аудандар деп есептейді. </a:t>
            </a:r>
            <a:endParaRPr lang="ru-RU" sz="1200" dirty="0">
              <a:effectLst/>
              <a:latin typeface="Constantia" panose="02030602050306030303" pitchFamily="18" charset="0"/>
              <a:ea typeface="Times New Roman" panose="02020603050405020304" pitchFamily="18" charset="0"/>
            </a:endParaRPr>
          </a:p>
          <a:p>
            <a:pPr indent="288290" algn="just"/>
            <a:r>
              <a:rPr lang="kk-KZ" sz="2000" i="1" dirty="0">
                <a:solidFill>
                  <a:schemeClr val="accent2"/>
                </a:solidFill>
                <a:latin typeface="Constantia" panose="02030602050306030303" pitchFamily="18" charset="0"/>
              </a:rPr>
              <a:t>4. Интегралдау тәсілі. </a:t>
            </a:r>
            <a:r>
              <a:rPr lang="kk-KZ" sz="2000" dirty="0">
                <a:solidFill>
                  <a:srgbClr val="000000"/>
                </a:solidFill>
                <a:effectLst/>
                <a:latin typeface="Constantia" panose="02030602050306030303" pitchFamily="18" charset="0"/>
                <a:ea typeface="Times New Roman" panose="02020603050405020304" pitchFamily="18" charset="0"/>
              </a:rPr>
              <a:t>Егер денені ауырлық центрлері оңай табылатын бөлшектерге бөлу мүмкін болмаса, онда оны өте кіші элементар </a:t>
            </a:r>
            <a:r>
              <a:rPr lang="kk-KZ" sz="2000" i="1" dirty="0">
                <a:solidFill>
                  <a:srgbClr val="000000"/>
                </a:solidFill>
                <a:effectLst/>
                <a:latin typeface="Constantia" panose="02030602050306030303" pitchFamily="18" charset="0"/>
                <a:ea typeface="Times New Roman" panose="02020603050405020304" pitchFamily="18" charset="0"/>
              </a:rPr>
              <a:t>∆V</a:t>
            </a:r>
            <a:r>
              <a:rPr lang="kk-KZ" sz="2000" i="1" baseline="-25000" dirty="0">
                <a:solidFill>
                  <a:srgbClr val="000000"/>
                </a:solidFill>
                <a:effectLst/>
                <a:latin typeface="Constantia" panose="02030602050306030303" pitchFamily="18" charset="0"/>
                <a:ea typeface="Times New Roman" panose="02020603050405020304" pitchFamily="18" charset="0"/>
              </a:rPr>
              <a:t>k</a:t>
            </a:r>
            <a:r>
              <a:rPr lang="kk-KZ" sz="2000" dirty="0">
                <a:solidFill>
                  <a:srgbClr val="000000"/>
                </a:solidFill>
                <a:effectLst/>
                <a:latin typeface="Constantia" panose="02030602050306030303" pitchFamily="18" charset="0"/>
                <a:ea typeface="Times New Roman" panose="02020603050405020304" pitchFamily="18" charset="0"/>
              </a:rPr>
              <a:t> көлемдерге бөледі. Олар үшін өрнектер мына түрге келеді:</a:t>
            </a:r>
            <a:endParaRPr lang="ru-RU" sz="1200" dirty="0">
              <a:effectLst/>
              <a:latin typeface="Constantia" panose="02030602050306030303" pitchFamily="18" charset="0"/>
              <a:ea typeface="Times New Roman" panose="02020603050405020304" pitchFamily="18" charset="0"/>
            </a:endParaRPr>
          </a:p>
        </p:txBody>
      </p:sp>
      <p:pic>
        <p:nvPicPr>
          <p:cNvPr id="4" name="Рисунок 3">
            <a:extLst>
              <a:ext uri="{FF2B5EF4-FFF2-40B4-BE49-F238E27FC236}">
                <a16:creationId xmlns:a16="http://schemas.microsoft.com/office/drawing/2014/main" id="{B6C28FED-A737-404F-8800-B6FB892784D4}"/>
              </a:ext>
            </a:extLst>
          </p:cNvPr>
          <p:cNvPicPr/>
          <p:nvPr/>
        </p:nvPicPr>
        <p:blipFill>
          <a:blip r:embed="rId2"/>
          <a:stretch>
            <a:fillRect/>
          </a:stretch>
        </p:blipFill>
        <p:spPr>
          <a:xfrm>
            <a:off x="2915816" y="3356992"/>
            <a:ext cx="3469868" cy="813812"/>
          </a:xfrm>
          <a:prstGeom prst="rect">
            <a:avLst/>
          </a:prstGeom>
        </p:spPr>
      </p:pic>
      <p:sp>
        <p:nvSpPr>
          <p:cNvPr id="7" name="TextBox 6">
            <a:extLst>
              <a:ext uri="{FF2B5EF4-FFF2-40B4-BE49-F238E27FC236}">
                <a16:creationId xmlns:a16="http://schemas.microsoft.com/office/drawing/2014/main" id="{C7D16487-5A1F-4A78-93E5-24BA1821F7EA}"/>
              </a:ext>
            </a:extLst>
          </p:cNvPr>
          <p:cNvSpPr txBox="1"/>
          <p:nvPr/>
        </p:nvSpPr>
        <p:spPr>
          <a:xfrm>
            <a:off x="1043608" y="4653136"/>
            <a:ext cx="7416824" cy="707886"/>
          </a:xfrm>
          <a:prstGeom prst="rect">
            <a:avLst/>
          </a:prstGeom>
          <a:noFill/>
        </p:spPr>
        <p:txBody>
          <a:bodyPr wrap="square">
            <a:spAutoFit/>
          </a:bodyPr>
          <a:lstStyle/>
          <a:p>
            <a:pPr algn="just"/>
            <a:r>
              <a:rPr lang="kk-KZ" sz="2000" dirty="0">
                <a:solidFill>
                  <a:srgbClr val="000000"/>
                </a:solidFill>
                <a:effectLst/>
                <a:latin typeface="Constantia" panose="02030602050306030303" pitchFamily="18" charset="0"/>
                <a:ea typeface="Times New Roman" panose="02020603050405020304" pitchFamily="18" charset="0"/>
              </a:rPr>
              <a:t>мұндағы </a:t>
            </a:r>
            <a:r>
              <a:rPr lang="kk-KZ" sz="2000" i="1" dirty="0">
                <a:solidFill>
                  <a:srgbClr val="000000"/>
                </a:solidFill>
                <a:effectLst/>
                <a:latin typeface="Constantia" panose="02030602050306030303" pitchFamily="18" charset="0"/>
                <a:ea typeface="Times New Roman" panose="02020603050405020304" pitchFamily="18" charset="0"/>
              </a:rPr>
              <a:t>x</a:t>
            </a:r>
            <a:r>
              <a:rPr lang="kk-KZ" sz="2000" i="1" baseline="-25000" dirty="0">
                <a:solidFill>
                  <a:srgbClr val="000000"/>
                </a:solidFill>
                <a:effectLst/>
                <a:latin typeface="Constantia" panose="02030602050306030303" pitchFamily="18" charset="0"/>
                <a:ea typeface="Times New Roman" panose="02020603050405020304" pitchFamily="18" charset="0"/>
              </a:rPr>
              <a:t>k</a:t>
            </a:r>
            <a:r>
              <a:rPr lang="kk-KZ" sz="2000" i="1" dirty="0">
                <a:solidFill>
                  <a:srgbClr val="000000"/>
                </a:solidFill>
                <a:effectLst/>
                <a:latin typeface="Constantia" panose="02030602050306030303" pitchFamily="18" charset="0"/>
                <a:ea typeface="Times New Roman" panose="02020603050405020304" pitchFamily="18" charset="0"/>
              </a:rPr>
              <a:t> , y</a:t>
            </a:r>
            <a:r>
              <a:rPr lang="kk-KZ" sz="2000" i="1" baseline="-25000" dirty="0">
                <a:solidFill>
                  <a:srgbClr val="000000"/>
                </a:solidFill>
                <a:effectLst/>
                <a:latin typeface="Constantia" panose="02030602050306030303" pitchFamily="18" charset="0"/>
                <a:ea typeface="Times New Roman" panose="02020603050405020304" pitchFamily="18" charset="0"/>
              </a:rPr>
              <a:t>k</a:t>
            </a:r>
            <a:r>
              <a:rPr lang="kk-KZ" sz="2000" i="1" dirty="0">
                <a:solidFill>
                  <a:srgbClr val="000000"/>
                </a:solidFill>
                <a:effectLst/>
                <a:latin typeface="Constantia" panose="02030602050306030303" pitchFamily="18" charset="0"/>
                <a:ea typeface="Times New Roman" panose="02020603050405020304" pitchFamily="18" charset="0"/>
              </a:rPr>
              <a:t> ,z</a:t>
            </a:r>
            <a:r>
              <a:rPr lang="kk-KZ" sz="2000" i="1" baseline="-25000" dirty="0">
                <a:solidFill>
                  <a:srgbClr val="000000"/>
                </a:solidFill>
                <a:effectLst/>
                <a:latin typeface="Constantia" panose="02030602050306030303" pitchFamily="18" charset="0"/>
                <a:ea typeface="Times New Roman" panose="02020603050405020304" pitchFamily="18" charset="0"/>
              </a:rPr>
              <a:t>k</a:t>
            </a:r>
            <a:r>
              <a:rPr lang="kk-KZ" sz="2000" i="1" dirty="0">
                <a:solidFill>
                  <a:srgbClr val="000000"/>
                </a:solidFill>
                <a:effectLst/>
                <a:latin typeface="Constantia" panose="02030602050306030303" pitchFamily="18" charset="0"/>
                <a:ea typeface="Times New Roman" panose="02020603050405020304" pitchFamily="18" charset="0"/>
              </a:rPr>
              <a:t> – ∆V</a:t>
            </a:r>
            <a:r>
              <a:rPr lang="kk-KZ" sz="2000" i="1" baseline="-25000" dirty="0">
                <a:solidFill>
                  <a:srgbClr val="000000"/>
                </a:solidFill>
                <a:effectLst/>
                <a:latin typeface="Constantia" panose="02030602050306030303" pitchFamily="18" charset="0"/>
                <a:ea typeface="Times New Roman" panose="02020603050405020304" pitchFamily="18" charset="0"/>
              </a:rPr>
              <a:t>k</a:t>
            </a:r>
            <a:r>
              <a:rPr lang="kk-KZ" sz="2000" dirty="0">
                <a:solidFill>
                  <a:srgbClr val="000000"/>
                </a:solidFill>
                <a:effectLst/>
                <a:latin typeface="Constantia" panose="02030602050306030303" pitchFamily="18" charset="0"/>
                <a:ea typeface="Times New Roman" panose="02020603050405020304" pitchFamily="18" charset="0"/>
              </a:rPr>
              <a:t> элементар көлем ішіндегі нүктенің координаттары. </a:t>
            </a:r>
            <a:endParaRPr lang="ru-RU" sz="1200" dirty="0">
              <a:effectLst/>
              <a:latin typeface="Constantia" panose="02030602050306030303" pitchFamily="18" charset="0"/>
              <a:ea typeface="Times New Roman" panose="02020603050405020304" pitchFamily="18" charset="0"/>
            </a:endParaRPr>
          </a:p>
        </p:txBody>
      </p:sp>
    </p:spTree>
    <p:extLst>
      <p:ext uri="{BB962C8B-B14F-4D97-AF65-F5344CB8AC3E}">
        <p14:creationId xmlns:p14="http://schemas.microsoft.com/office/powerpoint/2010/main" val="311346245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2F48C1D-2788-47F3-A99C-7D06490C2036}"/>
              </a:ext>
            </a:extLst>
          </p:cNvPr>
          <p:cNvSpPr txBox="1"/>
          <p:nvPr/>
        </p:nvSpPr>
        <p:spPr>
          <a:xfrm>
            <a:off x="1259632" y="764704"/>
            <a:ext cx="7200800" cy="1631216"/>
          </a:xfrm>
          <a:prstGeom prst="rect">
            <a:avLst/>
          </a:prstGeom>
          <a:noFill/>
        </p:spPr>
        <p:txBody>
          <a:bodyPr wrap="square">
            <a:spAutoFit/>
          </a:bodyPr>
          <a:lstStyle/>
          <a:p>
            <a:pPr indent="288290" algn="just"/>
            <a:r>
              <a:rPr lang="kk-KZ" sz="2000" dirty="0">
                <a:solidFill>
                  <a:srgbClr val="000000"/>
                </a:solidFill>
                <a:effectLst/>
                <a:latin typeface="Constantia" panose="02030602050306030303" pitchFamily="18" charset="0"/>
                <a:ea typeface="Times New Roman" panose="02020603050405020304" pitchFamily="18" charset="0"/>
              </a:rPr>
              <a:t>Одан кейін теңдіктеріндегі барлық ∆</a:t>
            </a:r>
            <a:r>
              <a:rPr lang="kk-KZ" sz="2000" i="1" dirty="0">
                <a:solidFill>
                  <a:srgbClr val="000000"/>
                </a:solidFill>
                <a:effectLst/>
                <a:latin typeface="Constantia" panose="02030602050306030303" pitchFamily="18" charset="0"/>
                <a:ea typeface="Times New Roman" panose="02020603050405020304" pitchFamily="18" charset="0"/>
              </a:rPr>
              <a:t>v</a:t>
            </a:r>
            <a:r>
              <a:rPr lang="kk-KZ" sz="2000" i="1" baseline="-25000" dirty="0">
                <a:solidFill>
                  <a:srgbClr val="000000"/>
                </a:solidFill>
                <a:effectLst/>
                <a:latin typeface="Constantia" panose="02030602050306030303" pitchFamily="18" charset="0"/>
                <a:ea typeface="Times New Roman" panose="02020603050405020304" pitchFamily="18" charset="0"/>
              </a:rPr>
              <a:t>k</a:t>
            </a:r>
            <a:r>
              <a:rPr lang="kk-KZ" sz="2000" dirty="0">
                <a:solidFill>
                  <a:srgbClr val="000000"/>
                </a:solidFill>
                <a:effectLst/>
                <a:latin typeface="Constantia" panose="02030602050306030303" pitchFamily="18" charset="0"/>
                <a:ea typeface="Times New Roman" panose="02020603050405020304" pitchFamily="18" charset="0"/>
              </a:rPr>
              <a:t> элементар көлемдерді нөлге ұмтылдырып, шекке өтеді, яғни осы көлемдерді бір нүктеге жинайды. Сонда теңдіктердегі қосындылар бүкіл көлемге таралған интегралдарға айналады да, ол теңдіктері мынаны береді:</a:t>
            </a:r>
            <a:endParaRPr lang="ru-RU" sz="1200" dirty="0">
              <a:effectLst/>
              <a:latin typeface="Constantia" panose="02030602050306030303" pitchFamily="18" charset="0"/>
              <a:ea typeface="Times New Roman" panose="02020603050405020304" pitchFamily="18" charset="0"/>
            </a:endParaRPr>
          </a:p>
        </p:txBody>
      </p:sp>
      <p:pic>
        <p:nvPicPr>
          <p:cNvPr id="4" name="Рисунок 3">
            <a:extLst>
              <a:ext uri="{FF2B5EF4-FFF2-40B4-BE49-F238E27FC236}">
                <a16:creationId xmlns:a16="http://schemas.microsoft.com/office/drawing/2014/main" id="{A6165B74-5050-4D2C-8F2F-61A16350C227}"/>
              </a:ext>
            </a:extLst>
          </p:cNvPr>
          <p:cNvPicPr/>
          <p:nvPr/>
        </p:nvPicPr>
        <p:blipFill>
          <a:blip r:embed="rId2"/>
          <a:stretch>
            <a:fillRect/>
          </a:stretch>
        </p:blipFill>
        <p:spPr>
          <a:xfrm>
            <a:off x="3203848" y="2564904"/>
            <a:ext cx="3672408" cy="648072"/>
          </a:xfrm>
          <a:prstGeom prst="rect">
            <a:avLst/>
          </a:prstGeom>
        </p:spPr>
      </p:pic>
      <p:sp>
        <p:nvSpPr>
          <p:cNvPr id="7" name="TextBox 6">
            <a:extLst>
              <a:ext uri="{FF2B5EF4-FFF2-40B4-BE49-F238E27FC236}">
                <a16:creationId xmlns:a16="http://schemas.microsoft.com/office/drawing/2014/main" id="{D32F2F43-C814-44BF-8325-6B260E4F047E}"/>
              </a:ext>
            </a:extLst>
          </p:cNvPr>
          <p:cNvSpPr txBox="1"/>
          <p:nvPr/>
        </p:nvSpPr>
        <p:spPr>
          <a:xfrm>
            <a:off x="1259632" y="3538751"/>
            <a:ext cx="7200800" cy="1015663"/>
          </a:xfrm>
          <a:prstGeom prst="rect">
            <a:avLst/>
          </a:prstGeom>
          <a:noFill/>
        </p:spPr>
        <p:txBody>
          <a:bodyPr wrap="square">
            <a:spAutoFit/>
          </a:bodyPr>
          <a:lstStyle/>
          <a:p>
            <a:pPr indent="288290" algn="just"/>
            <a:r>
              <a:rPr lang="kk-KZ" sz="2000" dirty="0">
                <a:solidFill>
                  <a:srgbClr val="000000"/>
                </a:solidFill>
                <a:latin typeface="Constantia" panose="02030602050306030303" pitchFamily="18" charset="0"/>
              </a:rPr>
              <a:t>Осы сияқты, аудан мен сызықтың ауырлық центрлерінің координаттары үшін осы теңдіктерінен мына өрнектерді аламыз:</a:t>
            </a:r>
            <a:endParaRPr lang="ru-RU" sz="2000" dirty="0">
              <a:solidFill>
                <a:srgbClr val="000000"/>
              </a:solidFill>
              <a:latin typeface="Constantia" panose="02030602050306030303" pitchFamily="18" charset="0"/>
            </a:endParaRPr>
          </a:p>
        </p:txBody>
      </p:sp>
      <p:pic>
        <p:nvPicPr>
          <p:cNvPr id="8" name="Рисунок 7">
            <a:extLst>
              <a:ext uri="{FF2B5EF4-FFF2-40B4-BE49-F238E27FC236}">
                <a16:creationId xmlns:a16="http://schemas.microsoft.com/office/drawing/2014/main" id="{D5D68D1C-A4D6-44AA-8546-C98EC3AD4EF1}"/>
              </a:ext>
            </a:extLst>
          </p:cNvPr>
          <p:cNvPicPr/>
          <p:nvPr/>
        </p:nvPicPr>
        <p:blipFill>
          <a:blip r:embed="rId3"/>
          <a:stretch>
            <a:fillRect/>
          </a:stretch>
        </p:blipFill>
        <p:spPr>
          <a:xfrm>
            <a:off x="3209124" y="4653136"/>
            <a:ext cx="3480217" cy="1349595"/>
          </a:xfrm>
          <a:prstGeom prst="rect">
            <a:avLst/>
          </a:prstGeom>
        </p:spPr>
      </p:pic>
    </p:spTree>
    <p:extLst>
      <p:ext uri="{BB962C8B-B14F-4D97-AF65-F5344CB8AC3E}">
        <p14:creationId xmlns:p14="http://schemas.microsoft.com/office/powerpoint/2010/main" val="340851311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B493AC2-CE74-4912-B838-0428D76EA3C2}"/>
              </a:ext>
            </a:extLst>
          </p:cNvPr>
          <p:cNvSpPr txBox="1"/>
          <p:nvPr/>
        </p:nvSpPr>
        <p:spPr>
          <a:xfrm>
            <a:off x="1187624" y="980728"/>
            <a:ext cx="7056784" cy="3046988"/>
          </a:xfrm>
          <a:prstGeom prst="rect">
            <a:avLst/>
          </a:prstGeom>
          <a:noFill/>
        </p:spPr>
        <p:txBody>
          <a:bodyPr wrap="square">
            <a:spAutoFit/>
          </a:bodyPr>
          <a:lstStyle/>
          <a:p>
            <a:pPr indent="288290" algn="just"/>
            <a:r>
              <a:rPr lang="kk-KZ" sz="2400" i="1" dirty="0">
                <a:solidFill>
                  <a:schemeClr val="accent2"/>
                </a:solidFill>
                <a:effectLst/>
                <a:latin typeface="Constantia" panose="02030602050306030303" pitchFamily="18" charset="0"/>
                <a:ea typeface="Times New Roman" panose="02020603050405020304" pitchFamily="18" charset="0"/>
              </a:rPr>
              <a:t>5. Экспериментальдық тәсіл.</a:t>
            </a:r>
            <a:r>
              <a:rPr lang="kk-KZ" sz="2400" dirty="0">
                <a:solidFill>
                  <a:schemeClr val="accent2"/>
                </a:solidFill>
                <a:effectLst/>
                <a:latin typeface="Constantia" panose="02030602050306030303" pitchFamily="18" charset="0"/>
                <a:ea typeface="Times New Roman" panose="02020603050405020304" pitchFamily="18" charset="0"/>
              </a:rPr>
              <a:t> </a:t>
            </a:r>
            <a:r>
              <a:rPr lang="kk-KZ" sz="2400" dirty="0">
                <a:solidFill>
                  <a:srgbClr val="000000"/>
                </a:solidFill>
                <a:effectLst/>
                <a:latin typeface="Constantia" panose="02030602050306030303" pitchFamily="18" charset="0"/>
                <a:ea typeface="Times New Roman" panose="02020603050405020304" pitchFamily="18" charset="0"/>
              </a:rPr>
              <a:t>Күрделі пішінді біртекті емес денелердің ауырлық центрін табу үшін, денені (самолет, паровоз, т.б.) сым арқанмен оның әртүрлі нүктелерінен іліп қою тәсілін пайдаланады. Дене ілінген жіп бағыты ауырлық күшінің бағытын береді. Осы сызықтардың қиылысқан нүктесі дененің ауырлық центрі болады.</a:t>
            </a:r>
            <a:endParaRPr lang="ru-RU" sz="1400" dirty="0">
              <a:effectLst/>
              <a:latin typeface="Constantia" panose="02030602050306030303" pitchFamily="18" charset="0"/>
              <a:ea typeface="Times New Roman" panose="02020603050405020304" pitchFamily="18" charset="0"/>
            </a:endParaRPr>
          </a:p>
        </p:txBody>
      </p:sp>
    </p:spTree>
    <p:extLst>
      <p:ext uri="{BB962C8B-B14F-4D97-AF65-F5344CB8AC3E}">
        <p14:creationId xmlns:p14="http://schemas.microsoft.com/office/powerpoint/2010/main" val="249255584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019229E-AF31-4A80-B2F0-C82BD8D88667}"/>
              </a:ext>
            </a:extLst>
          </p:cNvPr>
          <p:cNvSpPr txBox="1"/>
          <p:nvPr/>
        </p:nvSpPr>
        <p:spPr>
          <a:xfrm>
            <a:off x="1403648" y="1196752"/>
            <a:ext cx="6840760" cy="3416320"/>
          </a:xfrm>
          <a:prstGeom prst="rect">
            <a:avLst/>
          </a:prstGeom>
          <a:noFill/>
        </p:spPr>
        <p:txBody>
          <a:bodyPr wrap="square">
            <a:spAutoFit/>
          </a:bodyPr>
          <a:lstStyle/>
          <a:p>
            <a:pPr algn="ctr">
              <a:buFont typeface="Arial" charset="0"/>
              <a:buNone/>
            </a:pPr>
            <a:r>
              <a:rPr lang="kk-KZ" sz="2400" b="1" i="1" dirty="0">
                <a:latin typeface="Constantia" panose="02030602050306030303" pitchFamily="18" charset="0"/>
                <a:cs typeface="Times New Roman" pitchFamily="18" charset="0"/>
              </a:rPr>
              <a:t>Қорытынды</a:t>
            </a:r>
          </a:p>
          <a:p>
            <a:pPr algn="ctr">
              <a:buFont typeface="Arial" charset="0"/>
              <a:buNone/>
            </a:pPr>
            <a:endParaRPr lang="kk-KZ" sz="2400" dirty="0">
              <a:latin typeface="Constantia" panose="02030602050306030303" pitchFamily="18" charset="0"/>
              <a:cs typeface="Times New Roman" pitchFamily="18" charset="0"/>
            </a:endParaRPr>
          </a:p>
          <a:p>
            <a:pPr algn="just"/>
            <a:r>
              <a:rPr lang="kk-KZ" sz="2400" dirty="0">
                <a:latin typeface="Constantia" panose="02030602050306030303" pitchFamily="18" charset="0"/>
                <a:cs typeface="Times New Roman" pitchFamily="18" charset="0"/>
              </a:rPr>
              <a:t>1. Параллель күштер центрі қарастырылды;</a:t>
            </a:r>
            <a:endParaRPr lang="ru-RU" sz="2400" dirty="0">
              <a:latin typeface="Constantia" panose="02030602050306030303" pitchFamily="18" charset="0"/>
              <a:cs typeface="Times New Roman" panose="02020603050405020304" pitchFamily="18" charset="0"/>
            </a:endParaRPr>
          </a:p>
          <a:p>
            <a:pPr algn="just"/>
            <a:r>
              <a:rPr lang="en-US" sz="2400" dirty="0">
                <a:latin typeface="Constantia" panose="02030602050306030303" pitchFamily="18" charset="0"/>
                <a:cs typeface="Times New Roman" panose="02020603050405020304" pitchFamily="18" charset="0"/>
              </a:rPr>
              <a:t>2. </a:t>
            </a:r>
            <a:r>
              <a:rPr lang="kk-KZ" sz="2400" dirty="0">
                <a:latin typeface="Constantia" panose="02030602050306030303" pitchFamily="18" charset="0"/>
                <a:cs typeface="Times New Roman" panose="02020603050405020304" pitchFamily="18" charset="0"/>
              </a:rPr>
              <a:t>Күш өрісі. Қатты дененің ауырлық центрінің анықтамалары берілді;</a:t>
            </a:r>
            <a:endParaRPr lang="ru-RU" sz="2400" dirty="0">
              <a:latin typeface="Constantia" panose="02030602050306030303" pitchFamily="18" charset="0"/>
              <a:cs typeface="Times New Roman" panose="02020603050405020304" pitchFamily="18" charset="0"/>
            </a:endParaRPr>
          </a:p>
          <a:p>
            <a:pPr algn="just"/>
            <a:r>
              <a:rPr lang="en-US" sz="2400" dirty="0">
                <a:latin typeface="Constantia" panose="02030602050306030303" pitchFamily="18" charset="0"/>
                <a:cs typeface="Times New Roman" panose="02020603050405020304" pitchFamily="18" charset="0"/>
              </a:rPr>
              <a:t>3. </a:t>
            </a:r>
            <a:r>
              <a:rPr lang="kk-KZ" sz="2400" dirty="0">
                <a:latin typeface="Constantia" panose="02030602050306030303" pitchFamily="18" charset="0"/>
                <a:cs typeface="Times New Roman" panose="02020603050405020304" pitchFamily="18" charset="0"/>
              </a:rPr>
              <a:t>Біртекті денелердің ауырлық центрінің координаттары анықталды;</a:t>
            </a:r>
            <a:endParaRPr lang="ru-RU" sz="2400" dirty="0">
              <a:latin typeface="Constantia" panose="02030602050306030303" pitchFamily="18" charset="0"/>
              <a:cs typeface="Times New Roman" panose="02020603050405020304" pitchFamily="18" charset="0"/>
            </a:endParaRPr>
          </a:p>
          <a:p>
            <a:pPr algn="just"/>
            <a:r>
              <a:rPr lang="en-US" sz="2400" dirty="0">
                <a:latin typeface="Constantia" panose="02030602050306030303" pitchFamily="18" charset="0"/>
                <a:cs typeface="Times New Roman" panose="02020603050405020304" pitchFamily="18" charset="0"/>
              </a:rPr>
              <a:t>4. </a:t>
            </a:r>
            <a:r>
              <a:rPr lang="kk-KZ" sz="2400" dirty="0">
                <a:latin typeface="Constantia" panose="02030602050306030303" pitchFamily="18" charset="0"/>
                <a:cs typeface="Times New Roman" panose="02020603050405020304" pitchFamily="18" charset="0"/>
              </a:rPr>
              <a:t>Дененің ауырлық центрінің координаттарын анықтау тәсілдеріне  шолу жасалды</a:t>
            </a:r>
            <a:endParaRPr lang="ru-RU" sz="2400" dirty="0">
              <a:latin typeface="Constantia" panose="02030602050306030303" pitchFamily="18" charset="0"/>
              <a:cs typeface="Times New Roman" panose="02020603050405020304" pitchFamily="18" charset="0"/>
            </a:endParaRPr>
          </a:p>
        </p:txBody>
      </p:sp>
    </p:spTree>
    <p:extLst>
      <p:ext uri="{BB962C8B-B14F-4D97-AF65-F5344CB8AC3E}">
        <p14:creationId xmlns:p14="http://schemas.microsoft.com/office/powerpoint/2010/main" val="314158545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4B59033-76C0-40AB-BD3B-CBBD5B223951}"/>
              </a:ext>
            </a:extLst>
          </p:cNvPr>
          <p:cNvSpPr txBox="1"/>
          <p:nvPr/>
        </p:nvSpPr>
        <p:spPr>
          <a:xfrm>
            <a:off x="1187624" y="764704"/>
            <a:ext cx="7272808" cy="5016758"/>
          </a:xfrm>
          <a:prstGeom prst="rect">
            <a:avLst/>
          </a:prstGeom>
          <a:noFill/>
        </p:spPr>
        <p:txBody>
          <a:bodyPr wrap="square">
            <a:spAutoFit/>
          </a:bodyPr>
          <a:lstStyle/>
          <a:p>
            <a:pPr algn="ctr"/>
            <a:r>
              <a:rPr lang="ru-RU" sz="2000" b="1" dirty="0" err="1">
                <a:solidFill>
                  <a:srgbClr val="002060"/>
                </a:solidFill>
                <a:latin typeface="Constantia" pitchFamily="18" charset="0"/>
              </a:rPr>
              <a:t>Өзіндік</a:t>
            </a:r>
            <a:r>
              <a:rPr lang="ru-RU" sz="2000" b="1" dirty="0">
                <a:solidFill>
                  <a:srgbClr val="002060"/>
                </a:solidFill>
                <a:latin typeface="Constantia" pitchFamily="18" charset="0"/>
              </a:rPr>
              <a:t> </a:t>
            </a:r>
            <a:r>
              <a:rPr lang="ru-RU" sz="2000" b="1" dirty="0" err="1">
                <a:solidFill>
                  <a:srgbClr val="002060"/>
                </a:solidFill>
                <a:latin typeface="Constantia" pitchFamily="18" charset="0"/>
              </a:rPr>
              <a:t>бақылау</a:t>
            </a:r>
            <a:r>
              <a:rPr lang="ru-RU" sz="2000" b="1" dirty="0">
                <a:solidFill>
                  <a:srgbClr val="002060"/>
                </a:solidFill>
                <a:latin typeface="Constantia" pitchFamily="18" charset="0"/>
              </a:rPr>
              <a:t> </a:t>
            </a:r>
            <a:r>
              <a:rPr lang="ru-RU" sz="2000" b="1" dirty="0" err="1">
                <a:solidFill>
                  <a:srgbClr val="002060"/>
                </a:solidFill>
                <a:latin typeface="Constantia" pitchFamily="18" charset="0"/>
              </a:rPr>
              <a:t>сұрақтары</a:t>
            </a:r>
            <a:r>
              <a:rPr lang="ru-RU" sz="2000" b="1" dirty="0">
                <a:solidFill>
                  <a:srgbClr val="002060"/>
                </a:solidFill>
                <a:latin typeface="Constantia" pitchFamily="18" charset="0"/>
              </a:rPr>
              <a:t> </a:t>
            </a:r>
          </a:p>
          <a:p>
            <a:pPr algn="just"/>
            <a:r>
              <a:rPr lang="ru-RU" sz="2000" dirty="0">
                <a:solidFill>
                  <a:srgbClr val="002060"/>
                </a:solidFill>
                <a:latin typeface="Constantia" pitchFamily="18" charset="0"/>
              </a:rPr>
              <a:t>1. </a:t>
            </a:r>
            <a:r>
              <a:rPr lang="ru-RU" sz="2000" dirty="0" err="1">
                <a:solidFill>
                  <a:srgbClr val="002060"/>
                </a:solidFill>
                <a:latin typeface="Constantia" pitchFamily="18" charset="0"/>
              </a:rPr>
              <a:t>Күштерді</a:t>
            </a:r>
            <a:r>
              <a:rPr lang="ru-RU" sz="2000" dirty="0">
                <a:solidFill>
                  <a:srgbClr val="002060"/>
                </a:solidFill>
                <a:latin typeface="Constantia" pitchFamily="18" charset="0"/>
              </a:rPr>
              <a:t> </a:t>
            </a:r>
            <a:r>
              <a:rPr lang="ru-RU" sz="2000" dirty="0" err="1">
                <a:solidFill>
                  <a:srgbClr val="002060"/>
                </a:solidFill>
                <a:latin typeface="Constantia" pitchFamily="18" charset="0"/>
              </a:rPr>
              <a:t>геометриялық</a:t>
            </a:r>
            <a:r>
              <a:rPr lang="ru-RU" sz="2000" dirty="0">
                <a:solidFill>
                  <a:srgbClr val="002060"/>
                </a:solidFill>
                <a:latin typeface="Constantia" pitchFamily="18" charset="0"/>
              </a:rPr>
              <a:t> </a:t>
            </a:r>
            <a:r>
              <a:rPr lang="ru-RU" sz="2000" dirty="0" err="1">
                <a:solidFill>
                  <a:srgbClr val="002060"/>
                </a:solidFill>
                <a:latin typeface="Constantia" pitchFamily="18" charset="0"/>
              </a:rPr>
              <a:t>қосу</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2. </a:t>
            </a:r>
            <a:r>
              <a:rPr lang="ru-RU" sz="2000" dirty="0" err="1">
                <a:solidFill>
                  <a:srgbClr val="002060"/>
                </a:solidFill>
                <a:latin typeface="Constantia" pitchFamily="18" charset="0"/>
              </a:rPr>
              <a:t>Күштерді</a:t>
            </a:r>
            <a:r>
              <a:rPr lang="ru-RU" sz="2000" dirty="0">
                <a:solidFill>
                  <a:srgbClr val="002060"/>
                </a:solidFill>
                <a:latin typeface="Constantia" pitchFamily="18" charset="0"/>
              </a:rPr>
              <a:t> </a:t>
            </a:r>
            <a:r>
              <a:rPr lang="ru-RU" sz="2000" dirty="0" err="1">
                <a:solidFill>
                  <a:srgbClr val="002060"/>
                </a:solidFill>
                <a:latin typeface="Constantia" pitchFamily="18" charset="0"/>
              </a:rPr>
              <a:t>жіктеу</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3. </a:t>
            </a:r>
            <a:r>
              <a:rPr lang="ru-RU" sz="2000" dirty="0" err="1">
                <a:solidFill>
                  <a:srgbClr val="002060"/>
                </a:solidFill>
                <a:latin typeface="Constantia" pitchFamily="18" charset="0"/>
              </a:rPr>
              <a:t>Күштің</a:t>
            </a:r>
            <a:r>
              <a:rPr lang="ru-RU" sz="2000" dirty="0">
                <a:solidFill>
                  <a:srgbClr val="002060"/>
                </a:solidFill>
                <a:latin typeface="Constantia" pitchFamily="18" charset="0"/>
              </a:rPr>
              <a:t> </a:t>
            </a:r>
            <a:r>
              <a:rPr lang="ru-RU" sz="2000" dirty="0" err="1">
                <a:solidFill>
                  <a:srgbClr val="002060"/>
                </a:solidFill>
                <a:latin typeface="Constantia" pitchFamily="18" charset="0"/>
              </a:rPr>
              <a:t>өске</a:t>
            </a:r>
            <a:r>
              <a:rPr lang="ru-RU" sz="2000" dirty="0">
                <a:solidFill>
                  <a:srgbClr val="002060"/>
                </a:solidFill>
                <a:latin typeface="Constantia" pitchFamily="18" charset="0"/>
              </a:rPr>
              <a:t> </a:t>
            </a:r>
            <a:r>
              <a:rPr lang="ru-RU" sz="2000" dirty="0" err="1">
                <a:solidFill>
                  <a:srgbClr val="002060"/>
                </a:solidFill>
                <a:latin typeface="Constantia" pitchFamily="18" charset="0"/>
              </a:rPr>
              <a:t>проекциясы</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4. </a:t>
            </a:r>
            <a:r>
              <a:rPr lang="ru-RU" sz="2000" dirty="0" err="1">
                <a:solidFill>
                  <a:srgbClr val="002060"/>
                </a:solidFill>
                <a:latin typeface="Constantia" pitchFamily="18" charset="0"/>
              </a:rPr>
              <a:t>Күштің</a:t>
            </a:r>
            <a:r>
              <a:rPr lang="ru-RU" sz="2000" dirty="0">
                <a:solidFill>
                  <a:srgbClr val="002060"/>
                </a:solidFill>
                <a:latin typeface="Constantia" pitchFamily="18" charset="0"/>
              </a:rPr>
              <a:t> </a:t>
            </a:r>
            <a:r>
              <a:rPr lang="ru-RU" sz="2000" dirty="0" err="1">
                <a:solidFill>
                  <a:srgbClr val="002060"/>
                </a:solidFill>
                <a:latin typeface="Constantia" pitchFamily="18" charset="0"/>
              </a:rPr>
              <a:t>жазықтыққа</a:t>
            </a:r>
            <a:r>
              <a:rPr lang="ru-RU" sz="2000" dirty="0">
                <a:solidFill>
                  <a:srgbClr val="002060"/>
                </a:solidFill>
                <a:latin typeface="Constantia" pitchFamily="18" charset="0"/>
              </a:rPr>
              <a:t> </a:t>
            </a:r>
            <a:r>
              <a:rPr lang="ru-RU" sz="2000" dirty="0" err="1">
                <a:solidFill>
                  <a:srgbClr val="002060"/>
                </a:solidFill>
                <a:latin typeface="Constantia" pitchFamily="18" charset="0"/>
              </a:rPr>
              <a:t>проекциясы</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5. </a:t>
            </a:r>
            <a:r>
              <a:rPr lang="ru-RU" sz="2000" dirty="0" err="1">
                <a:solidFill>
                  <a:srgbClr val="002060"/>
                </a:solidFill>
                <a:latin typeface="Constantia" pitchFamily="18" charset="0"/>
              </a:rPr>
              <a:t>Жинақталатын</a:t>
            </a:r>
            <a:r>
              <a:rPr lang="ru-RU" sz="2000" dirty="0">
                <a:solidFill>
                  <a:srgbClr val="002060"/>
                </a:solidFill>
                <a:latin typeface="Constantia" pitchFamily="18" charset="0"/>
              </a:rPr>
              <a:t> </a:t>
            </a:r>
            <a:r>
              <a:rPr lang="ru-RU" sz="2000" dirty="0" err="1">
                <a:solidFill>
                  <a:srgbClr val="002060"/>
                </a:solidFill>
                <a:latin typeface="Constantia" pitchFamily="18" charset="0"/>
              </a:rPr>
              <a:t>күштер</a:t>
            </a:r>
            <a:r>
              <a:rPr lang="ru-RU" sz="2000" dirty="0">
                <a:solidFill>
                  <a:srgbClr val="002060"/>
                </a:solidFill>
                <a:latin typeface="Constantia" pitchFamily="18" charset="0"/>
              </a:rPr>
              <a:t> </a:t>
            </a:r>
            <a:r>
              <a:rPr lang="ru-RU" sz="2000" dirty="0" err="1">
                <a:solidFill>
                  <a:srgbClr val="002060"/>
                </a:solidFill>
                <a:latin typeface="Constantia" pitchFamily="18" charset="0"/>
              </a:rPr>
              <a:t>жүйесінің</a:t>
            </a:r>
            <a:r>
              <a:rPr lang="ru-RU" sz="2000" dirty="0">
                <a:solidFill>
                  <a:srgbClr val="002060"/>
                </a:solidFill>
                <a:latin typeface="Constantia" pitchFamily="18" charset="0"/>
              </a:rPr>
              <a:t> </a:t>
            </a:r>
            <a:r>
              <a:rPr lang="ru-RU" sz="2000" dirty="0" err="1">
                <a:solidFill>
                  <a:srgbClr val="002060"/>
                </a:solidFill>
                <a:latin typeface="Constantia" pitchFamily="18" charset="0"/>
              </a:rPr>
              <a:t>анықтамасы</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6. </a:t>
            </a:r>
            <a:r>
              <a:rPr lang="ru-RU" sz="2000" dirty="0" err="1">
                <a:solidFill>
                  <a:srgbClr val="002060"/>
                </a:solidFill>
                <a:latin typeface="Constantia" pitchFamily="18" charset="0"/>
              </a:rPr>
              <a:t>Жинақталатын</a:t>
            </a:r>
            <a:r>
              <a:rPr lang="ru-RU" sz="2000" dirty="0">
                <a:solidFill>
                  <a:srgbClr val="002060"/>
                </a:solidFill>
                <a:latin typeface="Constantia" pitchFamily="18" charset="0"/>
              </a:rPr>
              <a:t> </a:t>
            </a:r>
            <a:r>
              <a:rPr lang="ru-RU" sz="2000" dirty="0" err="1">
                <a:solidFill>
                  <a:srgbClr val="002060"/>
                </a:solidFill>
                <a:latin typeface="Constantia" pitchFamily="18" charset="0"/>
              </a:rPr>
              <a:t>күштер</a:t>
            </a:r>
            <a:r>
              <a:rPr lang="ru-RU" sz="2000" dirty="0">
                <a:solidFill>
                  <a:srgbClr val="002060"/>
                </a:solidFill>
                <a:latin typeface="Constantia" pitchFamily="18" charset="0"/>
              </a:rPr>
              <a:t> </a:t>
            </a:r>
            <a:r>
              <a:rPr lang="ru-RU" sz="2000" dirty="0" err="1">
                <a:solidFill>
                  <a:srgbClr val="002060"/>
                </a:solidFill>
                <a:latin typeface="Constantia" pitchFamily="18" charset="0"/>
              </a:rPr>
              <a:t>жүйесінің</a:t>
            </a:r>
            <a:r>
              <a:rPr lang="ru-RU" sz="2000" dirty="0">
                <a:solidFill>
                  <a:srgbClr val="002060"/>
                </a:solidFill>
                <a:latin typeface="Constantia" pitchFamily="18" charset="0"/>
              </a:rPr>
              <a:t> </a:t>
            </a:r>
            <a:r>
              <a:rPr lang="ru-RU" sz="2000" dirty="0" err="1">
                <a:solidFill>
                  <a:srgbClr val="002060"/>
                </a:solidFill>
                <a:latin typeface="Constantia" pitchFamily="18" charset="0"/>
              </a:rPr>
              <a:t>тең</a:t>
            </a:r>
            <a:r>
              <a:rPr lang="ru-RU" sz="2000" dirty="0">
                <a:solidFill>
                  <a:srgbClr val="002060"/>
                </a:solidFill>
                <a:latin typeface="Constantia" pitchFamily="18" charset="0"/>
              </a:rPr>
              <a:t> </a:t>
            </a:r>
            <a:r>
              <a:rPr lang="ru-RU" sz="2000" dirty="0" err="1">
                <a:solidFill>
                  <a:srgbClr val="002060"/>
                </a:solidFill>
                <a:latin typeface="Constantia" pitchFamily="18" charset="0"/>
              </a:rPr>
              <a:t>әсерлі</a:t>
            </a:r>
            <a:r>
              <a:rPr lang="ru-RU" sz="2000" dirty="0">
                <a:solidFill>
                  <a:srgbClr val="002060"/>
                </a:solidFill>
                <a:latin typeface="Constantia" pitchFamily="18" charset="0"/>
              </a:rPr>
              <a:t> </a:t>
            </a:r>
            <a:r>
              <a:rPr lang="ru-RU" sz="2000" dirty="0" err="1">
                <a:solidFill>
                  <a:srgbClr val="002060"/>
                </a:solidFill>
                <a:latin typeface="Constantia" pitchFamily="18" charset="0"/>
              </a:rPr>
              <a:t>күші</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7. </a:t>
            </a:r>
            <a:r>
              <a:rPr lang="ru-RU" sz="2000" dirty="0" err="1">
                <a:solidFill>
                  <a:srgbClr val="002060"/>
                </a:solidFill>
                <a:latin typeface="Constantia" pitchFamily="18" charset="0"/>
              </a:rPr>
              <a:t>Күштер</a:t>
            </a:r>
            <a:r>
              <a:rPr lang="ru-RU" sz="2000" dirty="0">
                <a:solidFill>
                  <a:srgbClr val="002060"/>
                </a:solidFill>
                <a:latin typeface="Constantia" pitchFamily="18" charset="0"/>
              </a:rPr>
              <a:t> </a:t>
            </a:r>
            <a:r>
              <a:rPr lang="ru-RU" sz="2000" dirty="0" err="1">
                <a:solidFill>
                  <a:srgbClr val="002060"/>
                </a:solidFill>
                <a:latin typeface="Constantia" pitchFamily="18" charset="0"/>
              </a:rPr>
              <a:t>көпбұрышын</a:t>
            </a:r>
            <a:r>
              <a:rPr lang="ru-RU" sz="2000" dirty="0">
                <a:solidFill>
                  <a:srgbClr val="002060"/>
                </a:solidFill>
                <a:latin typeface="Constantia" pitchFamily="18" charset="0"/>
              </a:rPr>
              <a:t> </a:t>
            </a:r>
            <a:r>
              <a:rPr lang="ru-RU" sz="2000" dirty="0" err="1">
                <a:solidFill>
                  <a:srgbClr val="002060"/>
                </a:solidFill>
                <a:latin typeface="Constantia" pitchFamily="18" charset="0"/>
              </a:rPr>
              <a:t>тұрғызғанда</a:t>
            </a:r>
            <a:r>
              <a:rPr lang="ru-RU" sz="2000" dirty="0">
                <a:solidFill>
                  <a:srgbClr val="002060"/>
                </a:solidFill>
                <a:latin typeface="Constantia" pitchFamily="18" charset="0"/>
              </a:rPr>
              <a:t> </a:t>
            </a:r>
            <a:r>
              <a:rPr lang="ru-RU" sz="2000" dirty="0" err="1">
                <a:solidFill>
                  <a:srgbClr val="002060"/>
                </a:solidFill>
                <a:latin typeface="Constantia" pitchFamily="18" charset="0"/>
              </a:rPr>
              <a:t>жинақталатын</a:t>
            </a:r>
            <a:r>
              <a:rPr lang="ru-RU" sz="2000" dirty="0">
                <a:solidFill>
                  <a:srgbClr val="002060"/>
                </a:solidFill>
                <a:latin typeface="Constantia" pitchFamily="18" charset="0"/>
              </a:rPr>
              <a:t> </a:t>
            </a:r>
            <a:r>
              <a:rPr lang="ru-RU" sz="2000" dirty="0" err="1">
                <a:solidFill>
                  <a:srgbClr val="002060"/>
                </a:solidFill>
                <a:latin typeface="Constantia" pitchFamily="18" charset="0"/>
              </a:rPr>
              <a:t>күштер</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жүйесінің</a:t>
            </a:r>
            <a:r>
              <a:rPr lang="ru-RU" sz="2000" dirty="0">
                <a:solidFill>
                  <a:srgbClr val="002060"/>
                </a:solidFill>
                <a:latin typeface="Constantia" pitchFamily="18" charset="0"/>
              </a:rPr>
              <a:t> </a:t>
            </a:r>
            <a:r>
              <a:rPr lang="ru-RU" sz="2000" dirty="0" err="1">
                <a:solidFill>
                  <a:srgbClr val="002060"/>
                </a:solidFill>
                <a:latin typeface="Constantia" pitchFamily="18" charset="0"/>
              </a:rPr>
              <a:t>тең</a:t>
            </a:r>
            <a:r>
              <a:rPr lang="ru-RU" sz="2000" dirty="0">
                <a:solidFill>
                  <a:srgbClr val="002060"/>
                </a:solidFill>
                <a:latin typeface="Constantia" pitchFamily="18" charset="0"/>
              </a:rPr>
              <a:t> </a:t>
            </a:r>
            <a:r>
              <a:rPr lang="ru-RU" sz="2000" dirty="0" err="1">
                <a:solidFill>
                  <a:srgbClr val="002060"/>
                </a:solidFill>
                <a:latin typeface="Constantia" pitchFamily="18" charset="0"/>
              </a:rPr>
              <a:t>әсерлі</a:t>
            </a:r>
            <a:r>
              <a:rPr lang="ru-RU" sz="2000" dirty="0">
                <a:solidFill>
                  <a:srgbClr val="002060"/>
                </a:solidFill>
                <a:latin typeface="Constantia" pitchFamily="18" charset="0"/>
              </a:rPr>
              <a:t> </a:t>
            </a:r>
            <a:r>
              <a:rPr lang="ru-RU" sz="2000" dirty="0" err="1">
                <a:solidFill>
                  <a:srgbClr val="002060"/>
                </a:solidFill>
                <a:latin typeface="Constantia" pitchFamily="18" charset="0"/>
              </a:rPr>
              <a:t>күшінің</a:t>
            </a:r>
            <a:r>
              <a:rPr lang="ru-RU" sz="2000" dirty="0">
                <a:solidFill>
                  <a:srgbClr val="002060"/>
                </a:solidFill>
                <a:latin typeface="Constantia" pitchFamily="18" charset="0"/>
              </a:rPr>
              <a:t> </a:t>
            </a:r>
            <a:r>
              <a:rPr lang="ru-RU" sz="2000" dirty="0" err="1">
                <a:solidFill>
                  <a:srgbClr val="002060"/>
                </a:solidFill>
                <a:latin typeface="Constantia" pitchFamily="18" charset="0"/>
              </a:rPr>
              <a:t>бағыты</a:t>
            </a:r>
            <a:r>
              <a:rPr lang="ru-RU" sz="2000" dirty="0">
                <a:solidFill>
                  <a:srgbClr val="002060"/>
                </a:solidFill>
                <a:latin typeface="Constantia" pitchFamily="18" charset="0"/>
              </a:rPr>
              <a:t> </a:t>
            </a:r>
            <a:r>
              <a:rPr lang="ru-RU" sz="2000" dirty="0" err="1">
                <a:solidFill>
                  <a:srgbClr val="002060"/>
                </a:solidFill>
                <a:latin typeface="Constantia" pitchFamily="18" charset="0"/>
              </a:rPr>
              <a:t>қалай</a:t>
            </a:r>
            <a:r>
              <a:rPr lang="ru-RU" sz="2000" dirty="0">
                <a:solidFill>
                  <a:srgbClr val="002060"/>
                </a:solidFill>
                <a:latin typeface="Constantia" pitchFamily="18" charset="0"/>
              </a:rPr>
              <a:t> </a:t>
            </a:r>
            <a:r>
              <a:rPr lang="ru-RU" sz="2000" dirty="0" err="1">
                <a:solidFill>
                  <a:srgbClr val="002060"/>
                </a:solidFill>
                <a:latin typeface="Constantia" pitchFamily="18" charset="0"/>
              </a:rPr>
              <a:t>анықталады</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8. </a:t>
            </a:r>
            <a:r>
              <a:rPr lang="ru-RU" sz="2000" dirty="0" err="1">
                <a:solidFill>
                  <a:srgbClr val="002060"/>
                </a:solidFill>
                <a:latin typeface="Constantia" pitchFamily="18" charset="0"/>
              </a:rPr>
              <a:t>Жинақталатын</a:t>
            </a:r>
            <a:r>
              <a:rPr lang="ru-RU" sz="2000" dirty="0">
                <a:solidFill>
                  <a:srgbClr val="002060"/>
                </a:solidFill>
                <a:latin typeface="Constantia" pitchFamily="18" charset="0"/>
              </a:rPr>
              <a:t> </a:t>
            </a:r>
            <a:r>
              <a:rPr lang="ru-RU" sz="2000" dirty="0" err="1">
                <a:solidFill>
                  <a:srgbClr val="002060"/>
                </a:solidFill>
                <a:latin typeface="Constantia" pitchFamily="18" charset="0"/>
              </a:rPr>
              <a:t>күштер</a:t>
            </a:r>
            <a:r>
              <a:rPr lang="ru-RU" sz="2000" dirty="0">
                <a:solidFill>
                  <a:srgbClr val="002060"/>
                </a:solidFill>
                <a:latin typeface="Constantia" pitchFamily="18" charset="0"/>
              </a:rPr>
              <a:t> </a:t>
            </a:r>
            <a:r>
              <a:rPr lang="ru-RU" sz="2000" dirty="0" err="1">
                <a:solidFill>
                  <a:srgbClr val="002060"/>
                </a:solidFill>
                <a:latin typeface="Constantia" pitchFamily="18" charset="0"/>
              </a:rPr>
              <a:t>жүйесінің</a:t>
            </a:r>
            <a:r>
              <a:rPr lang="ru-RU" sz="2000" dirty="0">
                <a:solidFill>
                  <a:srgbClr val="002060"/>
                </a:solidFill>
                <a:latin typeface="Constantia" pitchFamily="18" charset="0"/>
              </a:rPr>
              <a:t> </a:t>
            </a:r>
            <a:r>
              <a:rPr lang="ru-RU" sz="2000" dirty="0" err="1">
                <a:solidFill>
                  <a:srgbClr val="002060"/>
                </a:solidFill>
                <a:latin typeface="Constantia" pitchFamily="18" charset="0"/>
              </a:rPr>
              <a:t>геометриялық</a:t>
            </a:r>
            <a:r>
              <a:rPr lang="ru-RU" sz="2000" dirty="0">
                <a:solidFill>
                  <a:srgbClr val="002060"/>
                </a:solidFill>
                <a:latin typeface="Constantia" pitchFamily="18" charset="0"/>
              </a:rPr>
              <a:t> тепе-</a:t>
            </a:r>
          </a:p>
          <a:p>
            <a:pPr algn="just"/>
            <a:r>
              <a:rPr lang="ru-RU" sz="2000" dirty="0" err="1">
                <a:solidFill>
                  <a:srgbClr val="002060"/>
                </a:solidFill>
                <a:latin typeface="Constantia" pitchFamily="18" charset="0"/>
              </a:rPr>
              <a:t>теңдік</a:t>
            </a:r>
            <a:r>
              <a:rPr lang="ru-RU" sz="2000" dirty="0">
                <a:solidFill>
                  <a:srgbClr val="002060"/>
                </a:solidFill>
                <a:latin typeface="Constantia" pitchFamily="18" charset="0"/>
              </a:rPr>
              <a:t> </a:t>
            </a:r>
            <a:r>
              <a:rPr lang="ru-RU" sz="2000" dirty="0" err="1">
                <a:solidFill>
                  <a:srgbClr val="002060"/>
                </a:solidFill>
                <a:latin typeface="Constantia" pitchFamily="18" charset="0"/>
              </a:rPr>
              <a:t>шарттары</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9. </a:t>
            </a:r>
            <a:r>
              <a:rPr lang="ru-RU" sz="2000" dirty="0" err="1">
                <a:solidFill>
                  <a:srgbClr val="002060"/>
                </a:solidFill>
                <a:latin typeface="Constantia" pitchFamily="18" charset="0"/>
              </a:rPr>
              <a:t>Жазықтықтағы</a:t>
            </a:r>
            <a:r>
              <a:rPr lang="ru-RU" sz="2000" dirty="0">
                <a:solidFill>
                  <a:srgbClr val="002060"/>
                </a:solidFill>
                <a:latin typeface="Constantia" pitchFamily="18" charset="0"/>
              </a:rPr>
              <a:t> </a:t>
            </a:r>
            <a:r>
              <a:rPr lang="ru-RU" sz="2000" dirty="0" err="1">
                <a:solidFill>
                  <a:srgbClr val="002060"/>
                </a:solidFill>
                <a:latin typeface="Constantia" pitchFamily="18" charset="0"/>
              </a:rPr>
              <a:t>жинақталатын</a:t>
            </a:r>
            <a:r>
              <a:rPr lang="ru-RU" sz="2000" dirty="0">
                <a:solidFill>
                  <a:srgbClr val="002060"/>
                </a:solidFill>
                <a:latin typeface="Constantia" pitchFamily="18" charset="0"/>
              </a:rPr>
              <a:t> </a:t>
            </a:r>
            <a:r>
              <a:rPr lang="ru-RU" sz="2000" dirty="0" err="1">
                <a:solidFill>
                  <a:srgbClr val="002060"/>
                </a:solidFill>
                <a:latin typeface="Constantia" pitchFamily="18" charset="0"/>
              </a:rPr>
              <a:t>күштер</a:t>
            </a:r>
            <a:r>
              <a:rPr lang="ru-RU" sz="2000" dirty="0">
                <a:solidFill>
                  <a:srgbClr val="002060"/>
                </a:solidFill>
                <a:latin typeface="Constantia" pitchFamily="18" charset="0"/>
              </a:rPr>
              <a:t> </a:t>
            </a:r>
            <a:r>
              <a:rPr lang="ru-RU" sz="2000" dirty="0" err="1">
                <a:solidFill>
                  <a:srgbClr val="002060"/>
                </a:solidFill>
                <a:latin typeface="Constantia" pitchFamily="18" charset="0"/>
              </a:rPr>
              <a:t>жүйесінің</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аналитикалық</a:t>
            </a:r>
            <a:r>
              <a:rPr lang="ru-RU" sz="2000" dirty="0">
                <a:solidFill>
                  <a:srgbClr val="002060"/>
                </a:solidFill>
                <a:latin typeface="Constantia" pitchFamily="18" charset="0"/>
              </a:rPr>
              <a:t> тепе-</a:t>
            </a:r>
            <a:r>
              <a:rPr lang="ru-RU" sz="2000" dirty="0" err="1">
                <a:solidFill>
                  <a:srgbClr val="002060"/>
                </a:solidFill>
                <a:latin typeface="Constantia" pitchFamily="18" charset="0"/>
              </a:rPr>
              <a:t>теңдік</a:t>
            </a:r>
            <a:r>
              <a:rPr lang="ru-RU" sz="2000" dirty="0">
                <a:solidFill>
                  <a:srgbClr val="002060"/>
                </a:solidFill>
                <a:latin typeface="Constantia" pitchFamily="18" charset="0"/>
              </a:rPr>
              <a:t> </a:t>
            </a:r>
            <a:r>
              <a:rPr lang="ru-RU" sz="2000" dirty="0" err="1">
                <a:solidFill>
                  <a:srgbClr val="002060"/>
                </a:solidFill>
                <a:latin typeface="Constantia" pitchFamily="18" charset="0"/>
              </a:rPr>
              <a:t>шарттары</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10. </a:t>
            </a:r>
            <a:r>
              <a:rPr lang="ru-RU" sz="2000" dirty="0" err="1">
                <a:solidFill>
                  <a:srgbClr val="002060"/>
                </a:solidFill>
                <a:latin typeface="Constantia" pitchFamily="18" charset="0"/>
              </a:rPr>
              <a:t>Кеңістіктегі</a:t>
            </a:r>
            <a:r>
              <a:rPr lang="ru-RU" sz="2000" dirty="0">
                <a:solidFill>
                  <a:srgbClr val="002060"/>
                </a:solidFill>
                <a:latin typeface="Constantia" pitchFamily="18" charset="0"/>
              </a:rPr>
              <a:t> </a:t>
            </a:r>
            <a:r>
              <a:rPr lang="ru-RU" sz="2000" dirty="0" err="1">
                <a:solidFill>
                  <a:srgbClr val="002060"/>
                </a:solidFill>
                <a:latin typeface="Constantia" pitchFamily="18" charset="0"/>
              </a:rPr>
              <a:t>жинақталатын</a:t>
            </a:r>
            <a:r>
              <a:rPr lang="ru-RU" sz="2000" dirty="0">
                <a:solidFill>
                  <a:srgbClr val="002060"/>
                </a:solidFill>
                <a:latin typeface="Constantia" pitchFamily="18" charset="0"/>
              </a:rPr>
              <a:t> </a:t>
            </a:r>
            <a:r>
              <a:rPr lang="ru-RU" sz="2000" dirty="0" err="1">
                <a:solidFill>
                  <a:srgbClr val="002060"/>
                </a:solidFill>
                <a:latin typeface="Constantia" pitchFamily="18" charset="0"/>
              </a:rPr>
              <a:t>күштер</a:t>
            </a:r>
            <a:r>
              <a:rPr lang="ru-RU" sz="2000" dirty="0">
                <a:solidFill>
                  <a:srgbClr val="002060"/>
                </a:solidFill>
                <a:latin typeface="Constantia" pitchFamily="18" charset="0"/>
              </a:rPr>
              <a:t> </a:t>
            </a:r>
            <a:r>
              <a:rPr lang="ru-RU" sz="2000" dirty="0" err="1">
                <a:solidFill>
                  <a:srgbClr val="002060"/>
                </a:solidFill>
                <a:latin typeface="Constantia" pitchFamily="18" charset="0"/>
              </a:rPr>
              <a:t>жүйесінің</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аналитикалық</a:t>
            </a:r>
            <a:r>
              <a:rPr lang="ru-RU" sz="2000" dirty="0">
                <a:solidFill>
                  <a:srgbClr val="002060"/>
                </a:solidFill>
                <a:latin typeface="Constantia" pitchFamily="18" charset="0"/>
              </a:rPr>
              <a:t> тепе-</a:t>
            </a:r>
            <a:r>
              <a:rPr lang="ru-RU" sz="2000" dirty="0" err="1">
                <a:solidFill>
                  <a:srgbClr val="002060"/>
                </a:solidFill>
                <a:latin typeface="Constantia" pitchFamily="18" charset="0"/>
              </a:rPr>
              <a:t>теңдік</a:t>
            </a:r>
            <a:r>
              <a:rPr lang="ru-RU" sz="2000" dirty="0">
                <a:solidFill>
                  <a:srgbClr val="002060"/>
                </a:solidFill>
                <a:latin typeface="Constantia" pitchFamily="18" charset="0"/>
              </a:rPr>
              <a:t> </a:t>
            </a:r>
            <a:r>
              <a:rPr lang="ru-RU" sz="2000" dirty="0" err="1">
                <a:solidFill>
                  <a:srgbClr val="002060"/>
                </a:solidFill>
                <a:latin typeface="Constantia" pitchFamily="18" charset="0"/>
              </a:rPr>
              <a:t>шарттары</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11. </a:t>
            </a:r>
            <a:r>
              <a:rPr lang="ru-RU" sz="2000" dirty="0" err="1">
                <a:solidFill>
                  <a:srgbClr val="002060"/>
                </a:solidFill>
                <a:latin typeface="Constantia" pitchFamily="18" charset="0"/>
              </a:rPr>
              <a:t>Өзара</a:t>
            </a:r>
            <a:r>
              <a:rPr lang="ru-RU" sz="2000" dirty="0">
                <a:solidFill>
                  <a:srgbClr val="002060"/>
                </a:solidFill>
                <a:latin typeface="Constantia" pitchFamily="18" charset="0"/>
              </a:rPr>
              <a:t> параллель </a:t>
            </a:r>
            <a:r>
              <a:rPr lang="ru-RU" sz="2000" dirty="0" err="1">
                <a:solidFill>
                  <a:srgbClr val="002060"/>
                </a:solidFill>
                <a:latin typeface="Constantia" pitchFamily="18" charset="0"/>
              </a:rPr>
              <a:t>емес</a:t>
            </a:r>
            <a:r>
              <a:rPr lang="ru-RU" sz="2000" dirty="0">
                <a:solidFill>
                  <a:srgbClr val="002060"/>
                </a:solidFill>
                <a:latin typeface="Constantia" pitchFamily="18" charset="0"/>
              </a:rPr>
              <a:t> </a:t>
            </a:r>
            <a:r>
              <a:rPr lang="ru-RU" sz="2000" dirty="0" err="1">
                <a:solidFill>
                  <a:srgbClr val="002060"/>
                </a:solidFill>
                <a:latin typeface="Constantia" pitchFamily="18" charset="0"/>
              </a:rPr>
              <a:t>үш</a:t>
            </a:r>
            <a:r>
              <a:rPr lang="ru-RU" sz="2000" dirty="0">
                <a:solidFill>
                  <a:srgbClr val="002060"/>
                </a:solidFill>
                <a:latin typeface="Constantia" pitchFamily="18" charset="0"/>
              </a:rPr>
              <a:t> </a:t>
            </a:r>
            <a:r>
              <a:rPr lang="ru-RU" sz="2000" dirty="0" err="1">
                <a:solidFill>
                  <a:srgbClr val="002060"/>
                </a:solidFill>
                <a:latin typeface="Constantia" pitchFamily="18" charset="0"/>
              </a:rPr>
              <a:t>күш</a:t>
            </a:r>
            <a:r>
              <a:rPr lang="ru-RU" sz="2000" dirty="0">
                <a:solidFill>
                  <a:srgbClr val="002060"/>
                </a:solidFill>
                <a:latin typeface="Constantia" pitchFamily="18" charset="0"/>
              </a:rPr>
              <a:t> </a:t>
            </a:r>
            <a:r>
              <a:rPr lang="ru-RU" sz="2000" dirty="0" err="1">
                <a:solidFill>
                  <a:srgbClr val="002060"/>
                </a:solidFill>
                <a:latin typeface="Constantia" pitchFamily="18" charset="0"/>
              </a:rPr>
              <a:t>туралы</a:t>
            </a:r>
            <a:r>
              <a:rPr lang="ru-RU" sz="2000" dirty="0">
                <a:solidFill>
                  <a:srgbClr val="002060"/>
                </a:solidFill>
                <a:latin typeface="Constantia" pitchFamily="18" charset="0"/>
              </a:rPr>
              <a:t> теорема.</a:t>
            </a:r>
          </a:p>
        </p:txBody>
      </p:sp>
    </p:spTree>
    <p:extLst>
      <p:ext uri="{BB962C8B-B14F-4D97-AF65-F5344CB8AC3E}">
        <p14:creationId xmlns:p14="http://schemas.microsoft.com/office/powerpoint/2010/main" val="421207136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a:extLst>
              <a:ext uri="{FF2B5EF4-FFF2-40B4-BE49-F238E27FC236}">
                <a16:creationId xmlns:a16="http://schemas.microsoft.com/office/drawing/2014/main" id="{B77831FF-81A4-453A-949C-E14A89E4E9CC}"/>
              </a:ext>
            </a:extLst>
          </p:cNvPr>
          <p:cNvGraphicFramePr>
            <a:graphicFrameLocks noGrp="1"/>
          </p:cNvGraphicFramePr>
          <p:nvPr>
            <p:extLst>
              <p:ext uri="{D42A27DB-BD31-4B8C-83A1-F6EECF244321}">
                <p14:modId xmlns:p14="http://schemas.microsoft.com/office/powerpoint/2010/main" val="1338176900"/>
              </p:ext>
            </p:extLst>
          </p:nvPr>
        </p:nvGraphicFramePr>
        <p:xfrm>
          <a:off x="0" y="0"/>
          <a:ext cx="9144000" cy="1554480"/>
        </p:xfrm>
        <a:graphic>
          <a:graphicData uri="http://schemas.openxmlformats.org/drawingml/2006/table">
            <a:tbl>
              <a:tblPr firstRow="1" bandRow="1">
                <a:tableStyleId>{5C22544A-7EE6-4342-B048-85BDC9FD1C3A}</a:tableStyleId>
              </a:tblPr>
              <a:tblGrid>
                <a:gridCol w="2214578">
                  <a:extLst>
                    <a:ext uri="{9D8B030D-6E8A-4147-A177-3AD203B41FA5}">
                      <a16:colId xmlns:a16="http://schemas.microsoft.com/office/drawing/2014/main" val="3482235514"/>
                    </a:ext>
                  </a:extLst>
                </a:gridCol>
                <a:gridCol w="6929422">
                  <a:extLst>
                    <a:ext uri="{9D8B030D-6E8A-4147-A177-3AD203B41FA5}">
                      <a16:colId xmlns:a16="http://schemas.microsoft.com/office/drawing/2014/main" val="82615600"/>
                    </a:ext>
                  </a:extLst>
                </a:gridCol>
              </a:tblGrid>
              <a:tr h="112474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kk-KZ" sz="2400" b="1" i="1" dirty="0">
                          <a:solidFill>
                            <a:schemeClr val="tx1"/>
                          </a:solidFill>
                          <a:latin typeface="Constantia" panose="02030602050306030303" pitchFamily="18" charset="0"/>
                          <a:cs typeface="Times New Roman" pitchFamily="18" charset="0"/>
                          <a:hlinkClick r:id="rId2" action="ppaction://hlinksldjump">
                            <a:extLst>
                              <a:ext uri="{A12FA001-AC4F-418D-AE19-62706E023703}">
                                <ahyp:hlinkClr xmlns:ahyp="http://schemas.microsoft.com/office/drawing/2018/hyperlinkcolor" val="tx"/>
                              </a:ext>
                            </a:extLst>
                          </a:hlinkClick>
                        </a:rPr>
                        <a:t>Тақырып 4.</a:t>
                      </a:r>
                      <a:endParaRPr lang="LID4096" sz="2400" dirty="0">
                        <a:solidFill>
                          <a:schemeClr val="tx1"/>
                        </a:solidFill>
                        <a:latin typeface="Constantia" panose="02030602050306030303" pitchFamily="18" charset="0"/>
                        <a:cs typeface="Times New Roman" panose="02020603050405020304" pitchFamily="18" charset="0"/>
                      </a:endParaRPr>
                    </a:p>
                  </a:txBody>
                  <a:tcPr>
                    <a:solidFill>
                      <a:schemeClr val="accent6">
                        <a:lumMod val="40000"/>
                        <a:lumOff val="60000"/>
                      </a:schemeClr>
                    </a:solidFill>
                  </a:tcPr>
                </a:tc>
                <a:tc>
                  <a:txBody>
                    <a:bodyPr/>
                    <a:lstStyle/>
                    <a:p>
                      <a:pPr algn="just"/>
                      <a:r>
                        <a:rPr lang="kk-KZ" sz="2400" b="0" kern="1200" dirty="0">
                          <a:solidFill>
                            <a:schemeClr val="tx1"/>
                          </a:solidFill>
                          <a:effectLst/>
                          <a:latin typeface="Constantia" panose="02030602050306030303" pitchFamily="18" charset="0"/>
                          <a:ea typeface="+mn-ea"/>
                          <a:cs typeface="Times New Roman" panose="02020603050405020304" pitchFamily="18" charset="0"/>
                        </a:rPr>
                        <a:t>Моменттер теориясы. Күштің центрге қатысты моменті. Күштің өске қатысты моменті. </a:t>
                      </a:r>
                    </a:p>
                    <a:p>
                      <a:pPr algn="just"/>
                      <a:r>
                        <a:rPr lang="kk-KZ" sz="2400" b="0" kern="1200" dirty="0">
                          <a:solidFill>
                            <a:schemeClr val="tx1"/>
                          </a:solidFill>
                          <a:effectLst/>
                          <a:latin typeface="Constantia" panose="02030602050306030303" pitchFamily="18" charset="0"/>
                          <a:ea typeface="+mn-ea"/>
                          <a:cs typeface="Times New Roman" panose="02020603050405020304" pitchFamily="18" charset="0"/>
                        </a:rPr>
                        <a:t>Қос күштер теориясы.</a:t>
                      </a:r>
                      <a:endParaRPr lang="LID4096" sz="2400" b="0" kern="1200" dirty="0">
                        <a:solidFill>
                          <a:schemeClr val="tx1"/>
                        </a:solidFill>
                        <a:effectLst/>
                        <a:latin typeface="Constantia" panose="02030602050306030303" pitchFamily="18" charset="0"/>
                        <a:ea typeface="+mn-ea"/>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LID4096" sz="2400" b="0" i="0" dirty="0">
                        <a:solidFill>
                          <a:schemeClr val="tx1"/>
                        </a:solidFill>
                        <a:latin typeface="Constantia" panose="02030602050306030303" pitchFamily="18" charset="0"/>
                        <a:cs typeface="Times New Roman" panose="02020603050405020304" pitchFamily="18" charset="0"/>
                      </a:endParaRPr>
                    </a:p>
                  </a:txBody>
                  <a:tcPr>
                    <a:solidFill>
                      <a:schemeClr val="accent5"/>
                    </a:solidFill>
                  </a:tcPr>
                </a:tc>
                <a:extLst>
                  <a:ext uri="{0D108BD9-81ED-4DB2-BD59-A6C34878D82A}">
                    <a16:rowId xmlns:a16="http://schemas.microsoft.com/office/drawing/2014/main" val="1127541504"/>
                  </a:ext>
                </a:extLst>
              </a:tr>
            </a:tbl>
          </a:graphicData>
        </a:graphic>
      </p:graphicFrame>
      <p:sp>
        <p:nvSpPr>
          <p:cNvPr id="11" name="TextBox 10">
            <a:extLst>
              <a:ext uri="{FF2B5EF4-FFF2-40B4-BE49-F238E27FC236}">
                <a16:creationId xmlns:a16="http://schemas.microsoft.com/office/drawing/2014/main" id="{8E082679-F488-428D-9017-2F754BA96E11}"/>
              </a:ext>
            </a:extLst>
          </p:cNvPr>
          <p:cNvSpPr txBox="1"/>
          <p:nvPr/>
        </p:nvSpPr>
        <p:spPr>
          <a:xfrm>
            <a:off x="1259632" y="2780928"/>
            <a:ext cx="7200800" cy="2677656"/>
          </a:xfrm>
          <a:prstGeom prst="rect">
            <a:avLst/>
          </a:prstGeom>
          <a:solidFill>
            <a:schemeClr val="bg1"/>
          </a:solidFill>
        </p:spPr>
        <p:txBody>
          <a:bodyPr wrap="square">
            <a:spAutoFit/>
          </a:bodyPr>
          <a:lstStyle/>
          <a:p>
            <a:pPr algn="ctr"/>
            <a:r>
              <a:rPr lang="kk-KZ" sz="2400" dirty="0">
                <a:latin typeface="Constantia" panose="02030602050306030303" pitchFamily="18" charset="0"/>
                <a:cs typeface="Times New Roman" panose="02020603050405020304" pitchFamily="18" charset="0"/>
              </a:rPr>
              <a:t>Жоспар:</a:t>
            </a:r>
          </a:p>
          <a:p>
            <a:pPr algn="ctr"/>
            <a:endParaRPr lang="ru-RU" sz="2400" dirty="0">
              <a:latin typeface="Constantia" panose="02030602050306030303" pitchFamily="18" charset="0"/>
              <a:cs typeface="Times New Roman" panose="02020603050405020304" pitchFamily="18" charset="0"/>
            </a:endParaRPr>
          </a:p>
          <a:p>
            <a:pPr algn="just"/>
            <a:r>
              <a:rPr lang="en-US" sz="2400" dirty="0">
                <a:latin typeface="Constantia" panose="02030602050306030303" pitchFamily="18" charset="0"/>
                <a:cs typeface="Times New Roman" panose="02020603050405020304" pitchFamily="18" charset="0"/>
              </a:rPr>
              <a:t>1. </a:t>
            </a:r>
            <a:r>
              <a:rPr lang="kk-KZ" sz="2400" dirty="0">
                <a:latin typeface="Constantia" panose="02030602050306030303" pitchFamily="18" charset="0"/>
                <a:cs typeface="Times New Roman" panose="02020603050405020304" pitchFamily="18" charset="0"/>
              </a:rPr>
              <a:t>Күштің нүктеге (центрге) қатысты моментінің векторы;</a:t>
            </a:r>
            <a:endParaRPr lang="ru-RU" sz="2400" dirty="0">
              <a:latin typeface="Constantia" panose="02030602050306030303" pitchFamily="18" charset="0"/>
              <a:cs typeface="Times New Roman" panose="02020603050405020304" pitchFamily="18" charset="0"/>
            </a:endParaRPr>
          </a:p>
          <a:p>
            <a:pPr algn="just"/>
            <a:r>
              <a:rPr lang="en-US" sz="2400" dirty="0">
                <a:latin typeface="Constantia" panose="02030602050306030303" pitchFamily="18" charset="0"/>
                <a:cs typeface="Times New Roman" panose="02020603050405020304" pitchFamily="18" charset="0"/>
              </a:rPr>
              <a:t>2. </a:t>
            </a:r>
            <a:r>
              <a:rPr lang="kk-KZ" sz="2400" dirty="0">
                <a:latin typeface="Constantia" panose="02030602050306030303" pitchFamily="18" charset="0"/>
                <a:cs typeface="Times New Roman" panose="02020603050405020304" pitchFamily="18" charset="0"/>
              </a:rPr>
              <a:t>Қос күш. Қос күш моментінің векторы;</a:t>
            </a:r>
            <a:endParaRPr lang="ru-RU" sz="2400" dirty="0">
              <a:latin typeface="Constantia" panose="02030602050306030303" pitchFamily="18" charset="0"/>
              <a:cs typeface="Times New Roman" panose="02020603050405020304" pitchFamily="18" charset="0"/>
            </a:endParaRPr>
          </a:p>
          <a:p>
            <a:pPr algn="just"/>
            <a:r>
              <a:rPr lang="en-US" sz="2400" dirty="0">
                <a:latin typeface="Constantia" panose="02030602050306030303" pitchFamily="18" charset="0"/>
                <a:cs typeface="Times New Roman" panose="02020603050405020304" pitchFamily="18" charset="0"/>
              </a:rPr>
              <a:t>3. </a:t>
            </a:r>
            <a:r>
              <a:rPr lang="kk-KZ" sz="2400" dirty="0">
                <a:latin typeface="Constantia" panose="02030602050306030303" pitchFamily="18" charset="0"/>
                <a:cs typeface="Times New Roman" panose="02020603050405020304" pitchFamily="18" charset="0"/>
              </a:rPr>
              <a:t>Қос күш туралы теоремалар;</a:t>
            </a:r>
            <a:endParaRPr lang="ru-RU" sz="2400" dirty="0">
              <a:latin typeface="Constantia" panose="02030602050306030303" pitchFamily="18" charset="0"/>
              <a:cs typeface="Times New Roman" panose="02020603050405020304" pitchFamily="18" charset="0"/>
            </a:endParaRPr>
          </a:p>
          <a:p>
            <a:pPr algn="just"/>
            <a:r>
              <a:rPr lang="en-US" sz="2400" dirty="0">
                <a:latin typeface="Constantia" panose="02030602050306030303" pitchFamily="18" charset="0"/>
                <a:cs typeface="Times New Roman" panose="02020603050405020304" pitchFamily="18" charset="0"/>
              </a:rPr>
              <a:t>4. </a:t>
            </a:r>
            <a:r>
              <a:rPr lang="kk-KZ" sz="2400" dirty="0">
                <a:latin typeface="Constantia" panose="02030602050306030303" pitchFamily="18" charset="0"/>
                <a:cs typeface="Times New Roman" panose="02020603050405020304" pitchFamily="18" charset="0"/>
              </a:rPr>
              <a:t>Қос күштер жүйесінің тепе-теңдік шарттары</a:t>
            </a:r>
            <a:endParaRPr lang="ru-RU" sz="2400" dirty="0">
              <a:latin typeface="Constantia" panose="02030602050306030303" pitchFamily="18" charset="0"/>
              <a:cs typeface="Times New Roman" panose="02020603050405020304" pitchFamily="18" charset="0"/>
            </a:endParaRPr>
          </a:p>
        </p:txBody>
      </p:sp>
    </p:spTree>
    <p:extLst>
      <p:ext uri="{BB962C8B-B14F-4D97-AF65-F5344CB8AC3E}">
        <p14:creationId xmlns:p14="http://schemas.microsoft.com/office/powerpoint/2010/main" val="132355386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8E082679-F488-428D-9017-2F754BA96E11}"/>
              </a:ext>
            </a:extLst>
          </p:cNvPr>
          <p:cNvSpPr txBox="1"/>
          <p:nvPr/>
        </p:nvSpPr>
        <p:spPr>
          <a:xfrm>
            <a:off x="251520" y="58846"/>
            <a:ext cx="8640960" cy="6463308"/>
          </a:xfrm>
          <a:prstGeom prst="rect">
            <a:avLst/>
          </a:prstGeom>
          <a:solidFill>
            <a:schemeClr val="bg1"/>
          </a:solidFill>
        </p:spPr>
        <p:txBody>
          <a:bodyPr wrap="square">
            <a:spAutoFit/>
          </a:bodyPr>
          <a:lstStyle/>
          <a:p>
            <a:pPr indent="288290" algn="ctr"/>
            <a:r>
              <a:rPr lang="kk-KZ" i="1" dirty="0">
                <a:solidFill>
                  <a:srgbClr val="000000"/>
                </a:solidFill>
                <a:effectLst/>
                <a:latin typeface="Constantia" panose="02030602050306030303" pitchFamily="18" charset="0"/>
                <a:ea typeface="Times New Roman" panose="02020603050405020304" pitchFamily="18" charset="0"/>
              </a:rPr>
              <a:t>Негізгі әдебиеттер</a:t>
            </a:r>
            <a:endParaRPr lang="ru-RU" dirty="0">
              <a:effectLst/>
              <a:latin typeface="Constantia" panose="02030602050306030303" pitchFamily="18" charset="0"/>
              <a:ea typeface="Times New Roman" panose="02020603050405020304" pitchFamily="18" charset="0"/>
            </a:endParaRPr>
          </a:p>
          <a:p>
            <a:pPr indent="288290" algn="ctr"/>
            <a:r>
              <a:rPr lang="kk-KZ" b="1" i="1" dirty="0">
                <a:effectLst/>
                <a:latin typeface="Constantia" panose="02030602050306030303" pitchFamily="18" charset="0"/>
                <a:ea typeface="Times New Roman" panose="02020603050405020304" pitchFamily="18" charset="0"/>
              </a:rPr>
              <a:t>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1. Жолдасбеков Ө. А., Сағитов М. Н. Теориялық механика: Оқулық. Алматы, 2002.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2. Төреқожаев Ә. Н., Төлегенова Қ. Б. Материалдық нүктенің механикалық тербелістері: Оқу құралы. Алматы, 2003.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3. Төреқожаев Ә. Н., Именов И. М. Статика. Теориялық механиканың практикалық сабақтарына арналған әдістемелік нұсқау. Алматы, 2004.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4. Туғанбаева Д. Т., Төлегенова Қ. Б. Теориялық механика. Оқу құралы. Алматы, 2012.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5. Яблонский А. А. Курс теоретической механики: Учебник. Ч. I, II. – М.: Высш. школа, 1984.</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6. Никитин Н. Н. Курс теоретической механики: Учебник. – М.: Высшая школа, 1990.</a:t>
            </a:r>
            <a:endParaRPr lang="ru-RU" dirty="0">
              <a:effectLst/>
              <a:latin typeface="Constantia" panose="02030602050306030303" pitchFamily="18" charset="0"/>
              <a:ea typeface="Times New Roman" panose="02020603050405020304" pitchFamily="18" charset="0"/>
            </a:endParaRPr>
          </a:p>
          <a:p>
            <a:pPr indent="288290" algn="ctr"/>
            <a:endParaRPr lang="kk-KZ" b="0" i="1" u="none" strike="noStrike" spc="0" dirty="0">
              <a:solidFill>
                <a:srgbClr val="000000"/>
              </a:solidFill>
              <a:effectLst/>
              <a:latin typeface="Constantia" panose="02030602050306030303" pitchFamily="18" charset="0"/>
              <a:ea typeface="Times New Roman" panose="02020603050405020304" pitchFamily="18" charset="0"/>
              <a:cs typeface="Times New Roman" panose="02020603050405020304" pitchFamily="18" charset="0"/>
            </a:endParaRPr>
          </a:p>
          <a:p>
            <a:pPr indent="288290" algn="ctr"/>
            <a:r>
              <a:rPr lang="kk-KZ" b="0" i="1" u="none" strike="noStrike" spc="0" dirty="0">
                <a:solidFill>
                  <a:srgbClr val="000000"/>
                </a:solidFill>
                <a:effectLst/>
                <a:latin typeface="Constantia" panose="02030602050306030303" pitchFamily="18" charset="0"/>
                <a:ea typeface="Times New Roman" panose="02020603050405020304" pitchFamily="18" charset="0"/>
                <a:cs typeface="Times New Roman" panose="02020603050405020304" pitchFamily="18" charset="0"/>
              </a:rPr>
              <a:t>Қосымша әдебиеттер</a:t>
            </a:r>
            <a:endParaRPr lang="ru-RU" dirty="0">
              <a:effectLst/>
              <a:latin typeface="Constantia" panose="02030602050306030303" pitchFamily="18" charset="0"/>
              <a:ea typeface="Times New Roman" panose="02020603050405020304" pitchFamily="18" charset="0"/>
            </a:endParaRPr>
          </a:p>
          <a:p>
            <a:pPr indent="288290" algn="ctr"/>
            <a:r>
              <a:rPr lang="kk-KZ" b="1" i="1" u="none" strike="noStrike" spc="0" dirty="0">
                <a:solidFill>
                  <a:srgbClr val="000000"/>
                </a:solidFill>
                <a:effectLst/>
                <a:latin typeface="Constantia" panose="02030602050306030303" pitchFamily="18" charset="0"/>
                <a:ea typeface="Times New Roman" panose="02020603050405020304" pitchFamily="18" charset="0"/>
                <a:cs typeface="Times New Roman" panose="02020603050405020304" pitchFamily="18" charset="0"/>
              </a:rPr>
              <a:t>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1. Төреқожаев Ә. Н., Именов И. М., Төлегенова Қ. Б. Теориялық механика пәнінің курстық және семестрлік жұмыстары. Алматы, 2003.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2. Серғазиев М. Ж., Туғанбаева Д. Т. Механикалық жүйе динамикасы. Теориялық механиканың практикалық сабақтарына арналған әдістемелік нұсқау.  Алматы, 2004.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3. Именов И. М. Кинематика. Теориялық механиканың практикалық сабақтарына арналған әдістемелік нұсқау. Алматы, 2004. </a:t>
            </a:r>
            <a:endParaRPr lang="ru-RU" dirty="0">
              <a:effectLst/>
              <a:latin typeface="Constantia" panose="02030602050306030303" pitchFamily="18" charset="0"/>
              <a:ea typeface="Times New Roman" panose="02020603050405020304" pitchFamily="18" charset="0"/>
            </a:endParaRPr>
          </a:p>
        </p:txBody>
      </p:sp>
    </p:spTree>
    <p:extLst>
      <p:ext uri="{BB962C8B-B14F-4D97-AF65-F5344CB8AC3E}">
        <p14:creationId xmlns:p14="http://schemas.microsoft.com/office/powerpoint/2010/main" val="2888195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62963AB-DC0D-4415-A238-5084EA156A7A}"/>
              </a:ext>
            </a:extLst>
          </p:cNvPr>
          <p:cNvSpPr txBox="1"/>
          <p:nvPr/>
        </p:nvSpPr>
        <p:spPr>
          <a:xfrm>
            <a:off x="827584" y="404664"/>
            <a:ext cx="7704856" cy="2246769"/>
          </a:xfrm>
          <a:prstGeom prst="rect">
            <a:avLst/>
          </a:prstGeom>
          <a:noFill/>
        </p:spPr>
        <p:txBody>
          <a:bodyPr wrap="square">
            <a:spAutoFit/>
          </a:bodyPr>
          <a:lstStyle/>
          <a:p>
            <a:pPr indent="288290" algn="just"/>
            <a:r>
              <a:rPr lang="kk-KZ" sz="2000" i="1" dirty="0">
                <a:solidFill>
                  <a:schemeClr val="accent2"/>
                </a:solidFill>
                <a:effectLst/>
                <a:latin typeface="Constantia" panose="02030602050306030303" pitchFamily="18" charset="0"/>
                <a:ea typeface="Times New Roman" panose="02020603050405020304" pitchFamily="18" charset="0"/>
              </a:rPr>
              <a:t>Күштің нүктеге (центрге) қатысты моментінің векторы</a:t>
            </a:r>
            <a:endParaRPr lang="ru-RU" sz="1200" dirty="0">
              <a:solidFill>
                <a:schemeClr val="accent2"/>
              </a:solidFill>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Енді күштің нүктеге қатысты моменті туралы ұғымды енгіземіз. Момент алынатын нүктені момент центрі, ал күштің осы нүктеге қатысты моментін центрге қатысты момент деп атайтын боламыз. Күш әсерінен дене ілгерілемелі немесе айналмалы қозғалыс жасайды. Күштің айналдырушы әсері күш моментімен сипатталады.</a:t>
            </a:r>
            <a:endParaRPr lang="ru-RU" sz="1200" dirty="0">
              <a:effectLst/>
              <a:latin typeface="Constantia" panose="02030602050306030303" pitchFamily="18" charset="0"/>
              <a:ea typeface="Times New Roman" panose="02020603050405020304" pitchFamily="18" charset="0"/>
            </a:endParaRPr>
          </a:p>
        </p:txBody>
      </p:sp>
      <p:pic>
        <p:nvPicPr>
          <p:cNvPr id="4" name="Рисунок 3">
            <a:extLst>
              <a:ext uri="{FF2B5EF4-FFF2-40B4-BE49-F238E27FC236}">
                <a16:creationId xmlns:a16="http://schemas.microsoft.com/office/drawing/2014/main" id="{4395E47A-05E2-4A39-9179-3A4A6F630803}"/>
              </a:ext>
            </a:extLst>
          </p:cNvPr>
          <p:cNvPicPr/>
          <p:nvPr/>
        </p:nvPicPr>
        <p:blipFill>
          <a:blip r:embed="rId2"/>
          <a:stretch>
            <a:fillRect/>
          </a:stretch>
        </p:blipFill>
        <p:spPr>
          <a:xfrm>
            <a:off x="2771800" y="2924944"/>
            <a:ext cx="3874993" cy="2952328"/>
          </a:xfrm>
          <a:prstGeom prst="rect">
            <a:avLst/>
          </a:prstGeom>
        </p:spPr>
      </p:pic>
      <p:sp>
        <p:nvSpPr>
          <p:cNvPr id="7" name="TextBox 6">
            <a:extLst>
              <a:ext uri="{FF2B5EF4-FFF2-40B4-BE49-F238E27FC236}">
                <a16:creationId xmlns:a16="http://schemas.microsoft.com/office/drawing/2014/main" id="{19DF15EA-C843-40ED-AEF1-4680A3507720}"/>
              </a:ext>
            </a:extLst>
          </p:cNvPr>
          <p:cNvSpPr txBox="1"/>
          <p:nvPr/>
        </p:nvSpPr>
        <p:spPr>
          <a:xfrm>
            <a:off x="2555776" y="6064893"/>
            <a:ext cx="4572000" cy="400110"/>
          </a:xfrm>
          <a:prstGeom prst="rect">
            <a:avLst/>
          </a:prstGeom>
          <a:noFill/>
        </p:spPr>
        <p:txBody>
          <a:bodyPr wrap="square">
            <a:spAutoFit/>
          </a:bodyPr>
          <a:lstStyle/>
          <a:p>
            <a:pPr algn="ctr"/>
            <a:r>
              <a:rPr lang="kk-KZ" sz="2000" dirty="0">
                <a:solidFill>
                  <a:srgbClr val="000000"/>
                </a:solidFill>
                <a:latin typeface="Constantia" panose="02030602050306030303" pitchFamily="18" charset="0"/>
              </a:rPr>
              <a:t>4.1 – сурет. </a:t>
            </a:r>
            <a:endParaRPr lang="ru-RU" sz="2000" dirty="0">
              <a:solidFill>
                <a:srgbClr val="000000"/>
              </a:solidFill>
              <a:latin typeface="Constantia" panose="02030602050306030303" pitchFamily="18" charset="0"/>
            </a:endParaRPr>
          </a:p>
        </p:txBody>
      </p:sp>
    </p:spTree>
    <p:extLst>
      <p:ext uri="{BB962C8B-B14F-4D97-AF65-F5344CB8AC3E}">
        <p14:creationId xmlns:p14="http://schemas.microsoft.com/office/powerpoint/2010/main" val="327757925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2D0B6FAA-4429-4BE0-B885-589729671C3F}"/>
                  </a:ext>
                </a:extLst>
              </p:cNvPr>
              <p:cNvSpPr txBox="1"/>
              <p:nvPr/>
            </p:nvSpPr>
            <p:spPr>
              <a:xfrm>
                <a:off x="827584" y="692696"/>
                <a:ext cx="7776864" cy="5203669"/>
              </a:xfrm>
              <a:prstGeom prst="rect">
                <a:avLst/>
              </a:prstGeom>
              <a:noFill/>
            </p:spPr>
            <p:txBody>
              <a:bodyPr wrap="square">
                <a:spAutoFit/>
              </a:bodyPr>
              <a:lstStyle/>
              <a:p>
                <a:pPr indent="288290" algn="just"/>
                <a:r>
                  <a:rPr lang="kk-KZ" sz="2000" dirty="0">
                    <a:solidFill>
                      <a:srgbClr val="000000"/>
                    </a:solidFill>
                    <a:effectLst/>
                    <a:latin typeface="Constantia" panose="02030602050306030303" pitchFamily="18" charset="0"/>
                    <a:ea typeface="Times New Roman" panose="02020603050405020304" pitchFamily="18" charset="0"/>
                  </a:rPr>
                  <a:t>Дененің </a:t>
                </a:r>
                <a:r>
                  <a:rPr lang="kk-KZ" sz="2000" i="1" dirty="0">
                    <a:solidFill>
                      <a:srgbClr val="000000"/>
                    </a:solidFill>
                    <a:effectLst/>
                    <a:latin typeface="Constantia" panose="02030602050306030303" pitchFamily="18" charset="0"/>
                    <a:ea typeface="Times New Roman" panose="02020603050405020304" pitchFamily="18" charset="0"/>
                  </a:rPr>
                  <a:t>А</a:t>
                </a:r>
                <a:r>
                  <a:rPr lang="kk-KZ" sz="2000" dirty="0">
                    <a:solidFill>
                      <a:srgbClr val="000000"/>
                    </a:solidFill>
                    <a:effectLst/>
                    <a:latin typeface="Constantia" panose="02030602050306030303" pitchFamily="18" charset="0"/>
                    <a:ea typeface="Times New Roman" panose="02020603050405020304" pitchFamily="18" charset="0"/>
                  </a:rPr>
                  <a:t> нүктесіне түскен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dirty="0">
                    <a:solidFill>
                      <a:srgbClr val="000000"/>
                    </a:solidFill>
                    <a:effectLst/>
                    <a:latin typeface="Constantia" panose="02030602050306030303" pitchFamily="18" charset="0"/>
                    <a:ea typeface="Times New Roman" panose="02020603050405020304" pitchFamily="18" charset="0"/>
                  </a:rPr>
                  <a:t> күшін қарастырайық (4.1-сурет). </a:t>
                </a:r>
                <a:r>
                  <a:rPr lang="kk-KZ" sz="2000" i="1" dirty="0">
                    <a:solidFill>
                      <a:srgbClr val="000000"/>
                    </a:solidFill>
                    <a:effectLst/>
                    <a:latin typeface="Constantia" panose="02030602050306030303" pitchFamily="18" charset="0"/>
                    <a:ea typeface="Times New Roman" panose="02020603050405020304" pitchFamily="18" charset="0"/>
                  </a:rPr>
                  <a:t>О</a:t>
                </a:r>
                <a:r>
                  <a:rPr lang="kk-KZ" sz="2000" dirty="0">
                    <a:solidFill>
                      <a:srgbClr val="000000"/>
                    </a:solidFill>
                    <a:effectLst/>
                    <a:latin typeface="Constantia" panose="02030602050306030303" pitchFamily="18" charset="0"/>
                    <a:ea typeface="Times New Roman" panose="02020603050405020304" pitchFamily="18" charset="0"/>
                  </a:rPr>
                  <a:t> центрінен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dirty="0">
                    <a:solidFill>
                      <a:srgbClr val="000000"/>
                    </a:solidFill>
                    <a:effectLst/>
                    <a:latin typeface="Constantia" panose="02030602050306030303" pitchFamily="18" charset="0"/>
                    <a:ea typeface="Times New Roman" panose="02020603050405020304" pitchFamily="18" charset="0"/>
                  </a:rPr>
                  <a:t> күшінің әсер ету сызығына перпендикуляр түсіреміз. Осы перпендикулярдың ұзындығы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dirty="0">
                    <a:solidFill>
                      <a:srgbClr val="000000"/>
                    </a:solidFill>
                    <a:effectLst/>
                    <a:latin typeface="Constantia" panose="02030602050306030303" pitchFamily="18" charset="0"/>
                    <a:ea typeface="Times New Roman" panose="02020603050405020304" pitchFamily="18" charset="0"/>
                  </a:rPr>
                  <a:t> күшінің </a:t>
                </a:r>
                <a:r>
                  <a:rPr lang="kk-KZ" sz="2000" i="1" dirty="0">
                    <a:solidFill>
                      <a:srgbClr val="000000"/>
                    </a:solidFill>
                    <a:effectLst/>
                    <a:latin typeface="Constantia" panose="02030602050306030303" pitchFamily="18" charset="0"/>
                    <a:ea typeface="Times New Roman" panose="02020603050405020304" pitchFamily="18" charset="0"/>
                  </a:rPr>
                  <a:t>О</a:t>
                </a:r>
                <a:r>
                  <a:rPr lang="kk-KZ" sz="2000" dirty="0">
                    <a:solidFill>
                      <a:srgbClr val="000000"/>
                    </a:solidFill>
                    <a:effectLst/>
                    <a:latin typeface="Constantia" panose="02030602050306030303" pitchFamily="18" charset="0"/>
                    <a:ea typeface="Times New Roman" panose="02020603050405020304" pitchFamily="18" charset="0"/>
                  </a:rPr>
                  <a:t> центріне қатысты иіні </a:t>
                </a:r>
                <a:r>
                  <a:rPr lang="kk-KZ" sz="2000" i="1" dirty="0">
                    <a:solidFill>
                      <a:srgbClr val="000000"/>
                    </a:solidFill>
                    <a:effectLst/>
                    <a:latin typeface="Constantia" panose="02030602050306030303" pitchFamily="18" charset="0"/>
                    <a:ea typeface="Times New Roman" panose="02020603050405020304" pitchFamily="18" charset="0"/>
                  </a:rPr>
                  <a:t>(h)</a:t>
                </a:r>
                <a:r>
                  <a:rPr lang="kk-KZ" sz="2000" dirty="0">
                    <a:solidFill>
                      <a:srgbClr val="000000"/>
                    </a:solidFill>
                    <a:effectLst/>
                    <a:latin typeface="Constantia" panose="02030602050306030303" pitchFamily="18" charset="0"/>
                    <a:ea typeface="Times New Roman" panose="02020603050405020304" pitchFamily="18" charset="0"/>
                  </a:rPr>
                  <a:t> деп аталады.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dirty="0">
                    <a:solidFill>
                      <a:srgbClr val="000000"/>
                    </a:solidFill>
                    <a:effectLst/>
                    <a:latin typeface="Constantia" panose="02030602050306030303" pitchFamily="18" charset="0"/>
                    <a:ea typeface="Times New Roman" panose="02020603050405020304" pitchFamily="18" charset="0"/>
                  </a:rPr>
                  <a:t> күшінің </a:t>
                </a:r>
                <a:r>
                  <a:rPr lang="kk-KZ" sz="2000" i="1" dirty="0">
                    <a:solidFill>
                      <a:srgbClr val="000000"/>
                    </a:solidFill>
                    <a:effectLst/>
                    <a:latin typeface="Constantia" panose="02030602050306030303" pitchFamily="18" charset="0"/>
                    <a:ea typeface="Times New Roman" panose="02020603050405020304" pitchFamily="18" charset="0"/>
                  </a:rPr>
                  <a:t>О</a:t>
                </a:r>
                <a:r>
                  <a:rPr lang="kk-KZ" sz="2000" dirty="0">
                    <a:solidFill>
                      <a:srgbClr val="000000"/>
                    </a:solidFill>
                    <a:effectLst/>
                    <a:latin typeface="Constantia" panose="02030602050306030303" pitchFamily="18" charset="0"/>
                    <a:ea typeface="Times New Roman" panose="02020603050405020304" pitchFamily="18" charset="0"/>
                  </a:rPr>
                  <a:t> центріне қатысты моменті: </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1) күш пен иін көбейтіндісіне тең күш моментінің модулімен </a:t>
                </a:r>
                <a:r>
                  <a:rPr lang="kk-KZ" sz="2000" i="1" dirty="0">
                    <a:solidFill>
                      <a:srgbClr val="000000"/>
                    </a:solidFill>
                    <a:effectLst/>
                    <a:latin typeface="Constantia" panose="02030602050306030303" pitchFamily="18" charset="0"/>
                    <a:ea typeface="Times New Roman" panose="02020603050405020304" pitchFamily="18" charset="0"/>
                  </a:rPr>
                  <a:t>(Fh )</a:t>
                </a:r>
                <a:r>
                  <a:rPr lang="kk-KZ" sz="2000" dirty="0">
                    <a:solidFill>
                      <a:srgbClr val="000000"/>
                    </a:solidFill>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2) </a:t>
                </a:r>
                <a:r>
                  <a:rPr lang="kk-KZ" sz="2000" i="1" dirty="0">
                    <a:solidFill>
                      <a:srgbClr val="000000"/>
                    </a:solidFill>
                    <a:effectLst/>
                    <a:latin typeface="Constantia" panose="02030602050306030303" pitchFamily="18" charset="0"/>
                    <a:ea typeface="Times New Roman" panose="02020603050405020304" pitchFamily="18" charset="0"/>
                  </a:rPr>
                  <a:t>О</a:t>
                </a:r>
                <a:r>
                  <a:rPr lang="kk-KZ" sz="2000" dirty="0">
                    <a:solidFill>
                      <a:srgbClr val="000000"/>
                    </a:solidFill>
                    <a:effectLst/>
                    <a:latin typeface="Constantia" panose="02030602050306030303" pitchFamily="18" charset="0"/>
                    <a:ea typeface="Times New Roman" panose="02020603050405020304" pitchFamily="18" charset="0"/>
                  </a:rPr>
                  <a:t> центрі мен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dirty="0">
                    <a:solidFill>
                      <a:srgbClr val="000000"/>
                    </a:solidFill>
                    <a:effectLst/>
                    <a:latin typeface="Constantia" panose="02030602050306030303" pitchFamily="18" charset="0"/>
                    <a:ea typeface="Times New Roman" panose="02020603050405020304" pitchFamily="18" charset="0"/>
                  </a:rPr>
                  <a:t> күші арқылы өтетін </a:t>
                </a:r>
                <a:r>
                  <a:rPr lang="kk-KZ" sz="2000" i="1" dirty="0">
                    <a:solidFill>
                      <a:srgbClr val="000000"/>
                    </a:solidFill>
                    <a:effectLst/>
                    <a:latin typeface="Constantia" panose="02030602050306030303" pitchFamily="18" charset="0"/>
                    <a:ea typeface="Times New Roman" panose="02020603050405020304" pitchFamily="18" charset="0"/>
                  </a:rPr>
                  <a:t>ОАВ</a:t>
                </a:r>
                <a:r>
                  <a:rPr lang="kk-KZ" sz="2000" dirty="0">
                    <a:solidFill>
                      <a:srgbClr val="000000"/>
                    </a:solidFill>
                    <a:effectLst/>
                    <a:latin typeface="Constantia" panose="02030602050306030303" pitchFamily="18" charset="0"/>
                    <a:ea typeface="Times New Roman" panose="02020603050405020304" pitchFamily="18" charset="0"/>
                  </a:rPr>
                  <a:t> үшбұрышы жазықтығының (күштің әсер ету жазықтығы) кеңістіктегі орнымен; </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3) осы жазықтықтағы бұрылу бағытымен анықталады.</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Жазықтықтың кеңістіктегі орны оған жүргізілген нормаль (перпендикуляр) бағытымен анықталатыны бізге геометриядан белгілі. Яғни, күштің нүктеге қатысты моменті тек қана сан шамасымен емес, кеңістіктегі бағытымен де сипатталады екен, демек ол – векторлық шама. </a:t>
                </a:r>
                <a:endParaRPr lang="ru-RU" sz="1200" dirty="0">
                  <a:effectLst/>
                  <a:latin typeface="Constantia" panose="02030602050306030303" pitchFamily="18" charset="0"/>
                  <a:ea typeface="Times New Roman" panose="02020603050405020304" pitchFamily="18" charset="0"/>
                </a:endParaRPr>
              </a:p>
            </p:txBody>
          </p:sp>
        </mc:Choice>
        <mc:Fallback xmlns="">
          <p:sp>
            <p:nvSpPr>
              <p:cNvPr id="3" name="TextBox 2">
                <a:extLst>
                  <a:ext uri="{FF2B5EF4-FFF2-40B4-BE49-F238E27FC236}">
                    <a16:creationId xmlns:a16="http://schemas.microsoft.com/office/drawing/2014/main" id="{2D0B6FAA-4429-4BE0-B885-589729671C3F}"/>
                  </a:ext>
                </a:extLst>
              </p:cNvPr>
              <p:cNvSpPr txBox="1">
                <a:spLocks noRot="1" noChangeAspect="1" noMove="1" noResize="1" noEditPoints="1" noAdjustHandles="1" noChangeArrowheads="1" noChangeShapeType="1" noTextEdit="1"/>
              </p:cNvSpPr>
              <p:nvPr/>
            </p:nvSpPr>
            <p:spPr>
              <a:xfrm>
                <a:off x="827584" y="692696"/>
                <a:ext cx="7776864" cy="5203669"/>
              </a:xfrm>
              <a:prstGeom prst="rect">
                <a:avLst/>
              </a:prstGeom>
              <a:blipFill>
                <a:blip r:embed="rId2"/>
                <a:stretch>
                  <a:fillRect l="-863" t="-1641" r="-863" b="-1290"/>
                </a:stretch>
              </a:blipFill>
            </p:spPr>
            <p:txBody>
              <a:bodyPr/>
              <a:lstStyle/>
              <a:p>
                <a:r>
                  <a:rPr lang="ru-RU">
                    <a:noFill/>
                  </a:rPr>
                  <a:t> </a:t>
                </a:r>
              </a:p>
            </p:txBody>
          </p:sp>
        </mc:Fallback>
      </mc:AlternateContent>
    </p:spTree>
    <p:extLst>
      <p:ext uri="{BB962C8B-B14F-4D97-AF65-F5344CB8AC3E}">
        <p14:creationId xmlns:p14="http://schemas.microsoft.com/office/powerpoint/2010/main" val="213464550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0D99A369-1572-414C-BA21-AD2FDEBC0D79}"/>
                  </a:ext>
                </a:extLst>
              </p:cNvPr>
              <p:cNvSpPr txBox="1"/>
              <p:nvPr/>
            </p:nvSpPr>
            <p:spPr>
              <a:xfrm>
                <a:off x="827584" y="692696"/>
                <a:ext cx="7632848" cy="3478132"/>
              </a:xfrm>
              <a:prstGeom prst="rect">
                <a:avLst/>
              </a:prstGeom>
              <a:noFill/>
            </p:spPr>
            <p:txBody>
              <a:bodyPr wrap="square">
                <a:spAutoFit/>
              </a:bodyPr>
              <a:lstStyle/>
              <a:p>
                <a:pPr indent="288290" algn="just"/>
                <a:r>
                  <a:rPr lang="kk-KZ" sz="2000" dirty="0">
                    <a:solidFill>
                      <a:srgbClr val="000000"/>
                    </a:solidFill>
                    <a:effectLst/>
                    <a:latin typeface="Constantia" panose="02030602050306030303" pitchFamily="18" charset="0"/>
                    <a:ea typeface="Times New Roman" panose="02020603050405020304" pitchFamily="18" charset="0"/>
                  </a:rPr>
                  <a:t>Енді келесі анықтаманы енгіземіз: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dirty="0">
                    <a:solidFill>
                      <a:srgbClr val="000000"/>
                    </a:solidFill>
                    <a:effectLst/>
                    <a:latin typeface="Constantia" panose="02030602050306030303" pitchFamily="18" charset="0"/>
                    <a:ea typeface="Times New Roman" panose="02020603050405020304" pitchFamily="18" charset="0"/>
                  </a:rPr>
                  <a:t> күшінің </a:t>
                </a:r>
                <a:r>
                  <a:rPr lang="kk-KZ" sz="2000" i="1" dirty="0">
                    <a:solidFill>
                      <a:srgbClr val="000000"/>
                    </a:solidFill>
                    <a:effectLst/>
                    <a:latin typeface="Constantia" panose="02030602050306030303" pitchFamily="18" charset="0"/>
                    <a:ea typeface="Times New Roman" panose="02020603050405020304" pitchFamily="18" charset="0"/>
                  </a:rPr>
                  <a:t>О</a:t>
                </a:r>
                <a:r>
                  <a:rPr lang="kk-KZ" sz="2000" dirty="0">
                    <a:solidFill>
                      <a:srgbClr val="000000"/>
                    </a:solidFill>
                    <a:effectLst/>
                    <a:latin typeface="Constantia" panose="02030602050306030303" pitchFamily="18" charset="0"/>
                    <a:ea typeface="Times New Roman" panose="02020603050405020304" pitchFamily="18" charset="0"/>
                  </a:rPr>
                  <a:t> центріне (нүктесіне) қатысты моменті деп, модулі күш модулі мен иін көбейтіндісіне тең, осы нүктеге түскен, бағыты </a:t>
                </a:r>
                <a:r>
                  <a:rPr lang="kk-KZ" sz="2000" i="1" dirty="0">
                    <a:solidFill>
                      <a:srgbClr val="000000"/>
                    </a:solidFill>
                    <a:effectLst/>
                    <a:latin typeface="Constantia" panose="02030602050306030303" pitchFamily="18" charset="0"/>
                    <a:ea typeface="Times New Roman" panose="02020603050405020304" pitchFamily="18" charset="0"/>
                  </a:rPr>
                  <a:t>О</a:t>
                </a:r>
                <a:r>
                  <a:rPr lang="kk-KZ" sz="2000" dirty="0">
                    <a:solidFill>
                      <a:srgbClr val="000000"/>
                    </a:solidFill>
                    <a:effectLst/>
                    <a:latin typeface="Constantia" panose="02030602050306030303" pitchFamily="18" charset="0"/>
                    <a:ea typeface="Times New Roman" panose="02020603050405020304" pitchFamily="18" charset="0"/>
                  </a:rPr>
                  <a:t> центрі мен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dirty="0">
                    <a:solidFill>
                      <a:srgbClr val="000000"/>
                    </a:solidFill>
                    <a:effectLst/>
                    <a:latin typeface="Constantia" panose="02030602050306030303" pitchFamily="18" charset="0"/>
                    <a:ea typeface="Times New Roman" panose="02020603050405020304" pitchFamily="18" charset="0"/>
                  </a:rPr>
                  <a:t> күші арқылы өтетін жазықтыққа перпендикуляр, ұшынан қарағанда күш денені центрге қатысты сағат тіліне қарсы бұратындай етіп бағытталған,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𝑚</m:t>
                        </m:r>
                      </m:e>
                    </m:acc>
                  </m:oMath>
                </a14:m>
                <a:r>
                  <a:rPr lang="kk-KZ" sz="2000" i="1" baseline="-25000" dirty="0">
                    <a:solidFill>
                      <a:srgbClr val="000000"/>
                    </a:solidFill>
                    <a:effectLst/>
                    <a:latin typeface="Constantia" panose="02030602050306030303" pitchFamily="18" charset="0"/>
                    <a:ea typeface="Times New Roman" panose="02020603050405020304" pitchFamily="18" charset="0"/>
                  </a:rPr>
                  <a:t>O</a:t>
                </a:r>
                <a:r>
                  <a:rPr lang="kk-KZ"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dirty="0">
                    <a:solidFill>
                      <a:srgbClr val="000000"/>
                    </a:solidFill>
                    <a:effectLst/>
                    <a:latin typeface="Constantia" panose="02030602050306030303" pitchFamily="18" charset="0"/>
                    <a:ea typeface="Times New Roman" panose="02020603050405020304" pitchFamily="18" charset="0"/>
                  </a:rPr>
                  <a:t>) векторын айтады (4.1-сурет).</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Осы анықтамаға сәйкес, </a:t>
                </a: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r>
                          <a:rPr lang="kk-KZ" sz="2000" i="1">
                            <a:solidFill>
                              <a:srgbClr val="000000"/>
                            </a:solidFill>
                            <a:effectLst/>
                            <a:latin typeface="Cambria Math" panose="02040503050406030204" pitchFamily="18" charset="0"/>
                            <a:ea typeface="Times New Roman" panose="02020603050405020304" pitchFamily="18" charset="0"/>
                          </a:rPr>
                          <m:t>𝑆</m:t>
                        </m:r>
                      </m:e>
                      <m:sub>
                        <m:r>
                          <a:rPr lang="kk-KZ" sz="2000" i="1">
                            <a:solidFill>
                              <a:srgbClr val="000000"/>
                            </a:solidFill>
                            <a:effectLst/>
                            <a:latin typeface="Cambria Math" panose="02040503050406030204" pitchFamily="18" charset="0"/>
                            <a:ea typeface="Times New Roman" panose="02020603050405020304" pitchFamily="18" charset="0"/>
                          </a:rPr>
                          <m:t>∆</m:t>
                        </m:r>
                        <m:r>
                          <a:rPr lang="kk-KZ" sz="2000" i="1">
                            <a:solidFill>
                              <a:srgbClr val="000000"/>
                            </a:solidFill>
                            <a:effectLst/>
                            <a:latin typeface="Cambria Math" panose="02040503050406030204" pitchFamily="18" charset="0"/>
                            <a:ea typeface="Times New Roman" panose="02020603050405020304" pitchFamily="18" charset="0"/>
                          </a:rPr>
                          <m:t>𝑂𝐴𝐵</m:t>
                        </m:r>
                      </m:sub>
                    </m:sSub>
                    <m:r>
                      <a:rPr lang="en-US" sz="2000" i="1">
                        <a:solidFill>
                          <a:srgbClr val="000000"/>
                        </a:solidFill>
                        <a:effectLst/>
                        <a:latin typeface="Cambria Math" panose="02040503050406030204" pitchFamily="18" charset="0"/>
                        <a:ea typeface="Times New Roman" panose="02020603050405020304" pitchFamily="18" charset="0"/>
                      </a:rPr>
                      <m:t>=</m:t>
                    </m:r>
                    <m:r>
                      <a:rPr lang="en-US" sz="2000" i="1">
                        <a:solidFill>
                          <a:srgbClr val="000000"/>
                        </a:solidFill>
                        <a:effectLst/>
                        <a:latin typeface="Cambria Math" panose="02040503050406030204" pitchFamily="18" charset="0"/>
                        <a:ea typeface="Times New Roman" panose="02020603050405020304" pitchFamily="18" charset="0"/>
                      </a:rPr>
                      <m:t>𝐴𝐵</m:t>
                    </m:r>
                    <m:r>
                      <a:rPr lang="en-US" sz="2000" i="1">
                        <a:solidFill>
                          <a:srgbClr val="000000"/>
                        </a:solidFill>
                        <a:effectLst/>
                        <a:latin typeface="Cambria Math" panose="02040503050406030204" pitchFamily="18" charset="0"/>
                        <a:ea typeface="Times New Roman" panose="02020603050405020304" pitchFamily="18" charset="0"/>
                      </a:rPr>
                      <m:t>∙</m:t>
                    </m:r>
                    <m:f>
                      <m:fPr>
                        <m:ctrlPr>
                          <a:rPr lang="ru-RU" sz="2000" i="1">
                            <a:effectLst/>
                            <a:latin typeface="Cambria Math" panose="02040503050406030204" pitchFamily="18" charset="0"/>
                            <a:ea typeface="Times New Roman" panose="02020603050405020304" pitchFamily="18" charset="0"/>
                          </a:rPr>
                        </m:ctrlPr>
                      </m:fPr>
                      <m:num>
                        <m:r>
                          <a:rPr lang="en-US" sz="2000" i="1">
                            <a:solidFill>
                              <a:srgbClr val="000000"/>
                            </a:solidFill>
                            <a:effectLst/>
                            <a:latin typeface="Cambria Math" panose="02040503050406030204" pitchFamily="18" charset="0"/>
                            <a:ea typeface="Times New Roman" panose="02020603050405020304" pitchFamily="18" charset="0"/>
                          </a:rPr>
                          <m:t>h</m:t>
                        </m:r>
                      </m:num>
                      <m:den>
                        <m:r>
                          <a:rPr lang="en-US" sz="2000" i="1">
                            <a:solidFill>
                              <a:srgbClr val="000000"/>
                            </a:solidFill>
                            <a:effectLst/>
                            <a:latin typeface="Cambria Math" panose="02040503050406030204" pitchFamily="18" charset="0"/>
                            <a:ea typeface="Times New Roman" panose="02020603050405020304" pitchFamily="18" charset="0"/>
                          </a:rPr>
                          <m:t>2</m:t>
                        </m:r>
                      </m:den>
                    </m:f>
                    <m:r>
                      <a:rPr lang="en-US" sz="2000" i="1">
                        <a:solidFill>
                          <a:srgbClr val="000000"/>
                        </a:solidFill>
                        <a:effectLst/>
                        <a:latin typeface="Cambria Math" panose="02040503050406030204" pitchFamily="18" charset="0"/>
                        <a:ea typeface="Times New Roman" panose="02020603050405020304" pitchFamily="18" charset="0"/>
                      </a:rPr>
                      <m:t>=</m:t>
                    </m:r>
                    <m:r>
                      <a:rPr lang="en-US" sz="2000" i="1">
                        <a:solidFill>
                          <a:srgbClr val="000000"/>
                        </a:solidFill>
                        <a:effectLst/>
                        <a:latin typeface="Cambria Math" panose="02040503050406030204" pitchFamily="18" charset="0"/>
                        <a:ea typeface="Times New Roman" panose="02020603050405020304" pitchFamily="18" charset="0"/>
                      </a:rPr>
                      <m:t>𝐹</m:t>
                    </m:r>
                    <m:r>
                      <a:rPr lang="en-US" sz="2000" i="1">
                        <a:solidFill>
                          <a:srgbClr val="000000"/>
                        </a:solidFill>
                        <a:effectLst/>
                        <a:latin typeface="Cambria Math" panose="02040503050406030204" pitchFamily="18" charset="0"/>
                        <a:ea typeface="Times New Roman" panose="02020603050405020304" pitchFamily="18" charset="0"/>
                      </a:rPr>
                      <m:t>∙</m:t>
                    </m:r>
                    <m:f>
                      <m:fPr>
                        <m:ctrlPr>
                          <a:rPr lang="ru-RU" sz="2000" i="1">
                            <a:effectLst/>
                            <a:latin typeface="Cambria Math" panose="02040503050406030204" pitchFamily="18" charset="0"/>
                            <a:ea typeface="Times New Roman" panose="02020603050405020304" pitchFamily="18" charset="0"/>
                          </a:rPr>
                        </m:ctrlPr>
                      </m:fPr>
                      <m:num>
                        <m:r>
                          <a:rPr lang="en-US" sz="2000" i="1">
                            <a:solidFill>
                              <a:srgbClr val="000000"/>
                            </a:solidFill>
                            <a:effectLst/>
                            <a:latin typeface="Cambria Math" panose="02040503050406030204" pitchFamily="18" charset="0"/>
                            <a:ea typeface="Times New Roman" panose="02020603050405020304" pitchFamily="18" charset="0"/>
                          </a:rPr>
                          <m:t>h</m:t>
                        </m:r>
                      </m:num>
                      <m:den>
                        <m:r>
                          <a:rPr lang="en-US" sz="2000" i="1">
                            <a:solidFill>
                              <a:srgbClr val="000000"/>
                            </a:solidFill>
                            <a:effectLst/>
                            <a:latin typeface="Cambria Math" panose="02040503050406030204" pitchFamily="18" charset="0"/>
                            <a:ea typeface="Times New Roman" panose="02020603050405020304" pitchFamily="18" charset="0"/>
                          </a:rPr>
                          <m:t>2</m:t>
                        </m:r>
                      </m:den>
                    </m:f>
                  </m:oMath>
                </a14:m>
                <a:r>
                  <a:rPr lang="kk-KZ" sz="2000" dirty="0">
                    <a:solidFill>
                      <a:srgbClr val="000000"/>
                    </a:solidFill>
                    <a:effectLst/>
                    <a:latin typeface="Constantia" panose="02030602050306030303" pitchFamily="18" charset="0"/>
                    <a:ea typeface="Times New Roman" panose="02020603050405020304" pitchFamily="18" charset="0"/>
                  </a:rPr>
                  <a:t> болғандықтан:</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d>
                          <m:dPr>
                            <m:begChr m:val="|"/>
                            <m:endChr m:val="|"/>
                            <m:ctrlPr>
                              <a:rPr lang="ru-RU" sz="2000" i="1">
                                <a:effectLst/>
                                <a:latin typeface="Cambria Math" panose="02040503050406030204" pitchFamily="18" charset="0"/>
                                <a:ea typeface="Times New Roman" panose="02020603050405020304" pitchFamily="18" charset="0"/>
                              </a:rPr>
                            </m:ctrlPr>
                          </m:dPr>
                          <m:e>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𝑚</m:t>
                                    </m:r>
                                  </m:e>
                                </m:acc>
                              </m:e>
                              <m:sub>
                                <m:r>
                                  <a:rPr lang="kk-KZ" sz="2000" i="1">
                                    <a:solidFill>
                                      <a:srgbClr val="000000"/>
                                    </a:solidFill>
                                    <a:effectLst/>
                                    <a:latin typeface="Cambria Math" panose="02040503050406030204" pitchFamily="18" charset="0"/>
                                    <a:ea typeface="Times New Roman" panose="02020603050405020304" pitchFamily="18" charset="0"/>
                                  </a:rPr>
                                  <m:t>𝑂</m:t>
                                </m:r>
                              </m:sub>
                            </m:sSub>
                            <m:r>
                              <a:rPr lang="kk-KZ"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r>
                              <a:rPr lang="kk-KZ" sz="2000" i="1">
                                <a:solidFill>
                                  <a:srgbClr val="000000"/>
                                </a:solidFill>
                                <a:effectLst/>
                                <a:latin typeface="Cambria Math" panose="02040503050406030204" pitchFamily="18" charset="0"/>
                                <a:ea typeface="Times New Roman" panose="02020603050405020304" pitchFamily="18" charset="0"/>
                              </a:rPr>
                              <m:t>)</m:t>
                            </m:r>
                          </m:e>
                        </m:d>
                        <m:r>
                          <a:rPr lang="kk-KZ" sz="2000" i="1">
                            <a:solidFill>
                              <a:srgbClr val="000000"/>
                            </a:solidFill>
                            <a:effectLst/>
                            <a:latin typeface="Cambria Math" panose="02040503050406030204" pitchFamily="18" charset="0"/>
                            <a:ea typeface="Times New Roman" panose="02020603050405020304" pitchFamily="18" charset="0"/>
                          </a:rPr>
                          <m:t>=</m:t>
                        </m:r>
                        <m:r>
                          <a:rPr lang="kk-KZ" sz="2000" i="1">
                            <a:solidFill>
                              <a:srgbClr val="000000"/>
                            </a:solidFill>
                            <a:effectLst/>
                            <a:latin typeface="Cambria Math" panose="02040503050406030204" pitchFamily="18" charset="0"/>
                            <a:ea typeface="Times New Roman" panose="02020603050405020304" pitchFamily="18" charset="0"/>
                          </a:rPr>
                          <m:t>𝐹</m:t>
                        </m:r>
                        <m:r>
                          <a:rPr lang="kk-KZ" sz="2000" i="1">
                            <a:solidFill>
                              <a:srgbClr val="000000"/>
                            </a:solidFill>
                            <a:effectLst/>
                            <a:latin typeface="Cambria Math" panose="02040503050406030204" pitchFamily="18" charset="0"/>
                            <a:ea typeface="Times New Roman" panose="02020603050405020304" pitchFamily="18" charset="0"/>
                          </a:rPr>
                          <m:t>∙</m:t>
                        </m:r>
                        <m:r>
                          <a:rPr lang="kk-KZ" sz="2000" i="1">
                            <a:solidFill>
                              <a:srgbClr val="000000"/>
                            </a:solidFill>
                            <a:effectLst/>
                            <a:latin typeface="Cambria Math" panose="02040503050406030204" pitchFamily="18" charset="0"/>
                            <a:ea typeface="Times New Roman" panose="02020603050405020304" pitchFamily="18" charset="0"/>
                          </a:rPr>
                          <m:t>h</m:t>
                        </m:r>
                        <m:r>
                          <a:rPr lang="kk-KZ" sz="2000" i="1">
                            <a:solidFill>
                              <a:srgbClr val="000000"/>
                            </a:solidFill>
                            <a:effectLst/>
                            <a:latin typeface="Cambria Math" panose="02040503050406030204" pitchFamily="18" charset="0"/>
                            <a:ea typeface="Times New Roman" panose="02020603050405020304" pitchFamily="18" charset="0"/>
                          </a:rPr>
                          <m:t>=2</m:t>
                        </m:r>
                        <m:r>
                          <a:rPr lang="kk-KZ" sz="2000" i="1">
                            <a:solidFill>
                              <a:srgbClr val="000000"/>
                            </a:solidFill>
                            <a:effectLst/>
                            <a:latin typeface="Cambria Math" panose="02040503050406030204" pitchFamily="18" charset="0"/>
                            <a:ea typeface="Times New Roman" panose="02020603050405020304" pitchFamily="18" charset="0"/>
                          </a:rPr>
                          <m:t>𝑆</m:t>
                        </m:r>
                      </m:e>
                      <m:sub>
                        <m:r>
                          <a:rPr lang="kk-KZ" sz="2000" i="1">
                            <a:solidFill>
                              <a:srgbClr val="000000"/>
                            </a:solidFill>
                            <a:effectLst/>
                            <a:latin typeface="Cambria Math" panose="02040503050406030204" pitchFamily="18" charset="0"/>
                            <a:ea typeface="Times New Roman" panose="02020603050405020304" pitchFamily="18" charset="0"/>
                          </a:rPr>
                          <m:t>∆</m:t>
                        </m:r>
                        <m:r>
                          <a:rPr lang="kk-KZ" sz="2000" i="1">
                            <a:solidFill>
                              <a:srgbClr val="000000"/>
                            </a:solidFill>
                            <a:effectLst/>
                            <a:latin typeface="Cambria Math" panose="02040503050406030204" pitchFamily="18" charset="0"/>
                            <a:ea typeface="Times New Roman" panose="02020603050405020304" pitchFamily="18" charset="0"/>
                          </a:rPr>
                          <m:t>𝑂𝐴𝐵</m:t>
                        </m:r>
                      </m:sub>
                    </m:sSub>
                    <m:r>
                      <a:rPr lang="kk-KZ" sz="2000" i="1">
                        <a:solidFill>
                          <a:srgbClr val="000000"/>
                        </a:solidFill>
                        <a:effectLst/>
                        <a:latin typeface="Cambria Math" panose="02040503050406030204" pitchFamily="18" charset="0"/>
                        <a:ea typeface="Times New Roman" panose="02020603050405020304" pitchFamily="18" charset="0"/>
                      </a:rPr>
                      <m:t>.</m:t>
                    </m:r>
                  </m:oMath>
                </a14:m>
                <a:r>
                  <a:rPr lang="en-US" sz="2000" dirty="0">
                    <a:solidFill>
                      <a:srgbClr val="000000"/>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(4.1)</a:t>
                </a:r>
                <a:endParaRPr lang="ru-RU" sz="1100" dirty="0">
                  <a:effectLst/>
                  <a:latin typeface="Constantia" panose="02030602050306030303" pitchFamily="18" charset="0"/>
                  <a:ea typeface="Times New Roman" panose="02020603050405020304" pitchFamily="18" charset="0"/>
                </a:endParaRPr>
              </a:p>
            </p:txBody>
          </p:sp>
        </mc:Choice>
        <mc:Fallback xmlns="">
          <p:sp>
            <p:nvSpPr>
              <p:cNvPr id="4" name="TextBox 3">
                <a:extLst>
                  <a:ext uri="{FF2B5EF4-FFF2-40B4-BE49-F238E27FC236}">
                    <a16:creationId xmlns:a16="http://schemas.microsoft.com/office/drawing/2014/main" id="{0D99A369-1572-414C-BA21-AD2FDEBC0D79}"/>
                  </a:ext>
                </a:extLst>
              </p:cNvPr>
              <p:cNvSpPr txBox="1">
                <a:spLocks noRot="1" noChangeAspect="1" noMove="1" noResize="1" noEditPoints="1" noAdjustHandles="1" noChangeArrowheads="1" noChangeShapeType="1" noTextEdit="1"/>
              </p:cNvSpPr>
              <p:nvPr/>
            </p:nvSpPr>
            <p:spPr>
              <a:xfrm>
                <a:off x="827584" y="692696"/>
                <a:ext cx="7632848" cy="3478132"/>
              </a:xfrm>
              <a:prstGeom prst="rect">
                <a:avLst/>
              </a:prstGeom>
              <a:blipFill>
                <a:blip r:embed="rId2"/>
                <a:stretch>
                  <a:fillRect l="-879" t="-2456" r="-4073" b="-1930"/>
                </a:stretch>
              </a:blipFill>
            </p:spPr>
            <p:txBody>
              <a:bodyPr/>
              <a:lstStyle/>
              <a:p>
                <a:r>
                  <a:rPr lang="ru-RU">
                    <a:noFill/>
                  </a:rPr>
                  <a:t> </a:t>
                </a:r>
              </a:p>
            </p:txBody>
          </p:sp>
        </mc:Fallback>
      </mc:AlternateContent>
      <p:sp>
        <p:nvSpPr>
          <p:cNvPr id="7" name="TextBox 6">
            <a:extLst>
              <a:ext uri="{FF2B5EF4-FFF2-40B4-BE49-F238E27FC236}">
                <a16:creationId xmlns:a16="http://schemas.microsoft.com/office/drawing/2014/main" id="{57B1F79B-4E47-4DE5-9272-E7109D5C56FC}"/>
              </a:ext>
            </a:extLst>
          </p:cNvPr>
          <p:cNvSpPr txBox="1"/>
          <p:nvPr/>
        </p:nvSpPr>
        <p:spPr>
          <a:xfrm>
            <a:off x="1115616" y="4869160"/>
            <a:ext cx="7488832" cy="707886"/>
          </a:xfrm>
          <a:prstGeom prst="rect">
            <a:avLst/>
          </a:prstGeom>
          <a:noFill/>
        </p:spPr>
        <p:txBody>
          <a:bodyPr wrap="square">
            <a:spAutoFit/>
          </a:bodyPr>
          <a:lstStyle/>
          <a:p>
            <a:pPr indent="288290" algn="just"/>
            <a:r>
              <a:rPr lang="kk-KZ" sz="2000" dirty="0">
                <a:solidFill>
                  <a:srgbClr val="000000"/>
                </a:solidFill>
                <a:latin typeface="Constantia" panose="02030602050306030303" pitchFamily="18" charset="0"/>
              </a:rPr>
              <a:t>Халықаралық СИ өлшем бірліктер жүйесінде күш моменті Ньютон көбейтілген метрмен (Н⋅м) өлшенеді. </a:t>
            </a:r>
            <a:endParaRPr lang="ru-RU" sz="2000" dirty="0">
              <a:solidFill>
                <a:srgbClr val="000000"/>
              </a:solidFill>
              <a:latin typeface="Constantia" panose="02030602050306030303" pitchFamily="18" charset="0"/>
            </a:endParaRPr>
          </a:p>
        </p:txBody>
      </p:sp>
    </p:spTree>
    <p:extLst>
      <p:ext uri="{BB962C8B-B14F-4D97-AF65-F5344CB8AC3E}">
        <p14:creationId xmlns:p14="http://schemas.microsoft.com/office/powerpoint/2010/main" val="36461102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a:extLst>
              <a:ext uri="{FF2B5EF4-FFF2-40B4-BE49-F238E27FC236}">
                <a16:creationId xmlns:a16="http://schemas.microsoft.com/office/drawing/2014/main" id="{BD32ED14-CD1E-4CC7-B53A-91A0FB951528}"/>
              </a:ext>
            </a:extLst>
          </p:cNvPr>
          <p:cNvSpPr/>
          <p:nvPr/>
        </p:nvSpPr>
        <p:spPr>
          <a:xfrm>
            <a:off x="845269" y="872608"/>
            <a:ext cx="7632849" cy="4722447"/>
          </a:xfrm>
          <a:prstGeom prst="rect">
            <a:avLst/>
          </a:prstGeom>
        </p:spPr>
        <p:txBody>
          <a:bodyPr wrap="square">
            <a:spAutoFit/>
          </a:bodyPr>
          <a:lstStyle/>
          <a:p>
            <a:pPr algn="just">
              <a:lnSpc>
                <a:spcPct val="107000"/>
              </a:lnSpc>
              <a:spcAft>
                <a:spcPts val="0"/>
              </a:spcAft>
              <a:defRPr/>
            </a:pPr>
            <a:r>
              <a:rPr lang="ru-RU" sz="2200" i="1" dirty="0">
                <a:solidFill>
                  <a:srgbClr val="990033"/>
                </a:solidFill>
                <a:latin typeface="Constantia" pitchFamily="18" charset="0"/>
                <a:cs typeface="Times New Roman" pitchFamily="18" charset="0"/>
              </a:rPr>
              <a:t>МЕХАНИКА</a:t>
            </a:r>
            <a:r>
              <a:rPr lang="ru-RU" sz="2200" i="1" dirty="0">
                <a:solidFill>
                  <a:srgbClr val="304EA2"/>
                </a:solidFill>
                <a:latin typeface="Constantia" pitchFamily="18" charset="0"/>
                <a:cs typeface="Times New Roman" pitchFamily="18" charset="0"/>
              </a:rPr>
              <a:t> </a:t>
            </a:r>
            <a:r>
              <a:rPr lang="ru-RU" sz="2200" dirty="0">
                <a:solidFill>
                  <a:srgbClr val="3366CC"/>
                </a:solidFill>
                <a:latin typeface="Constantia" pitchFamily="18" charset="0"/>
                <a:cs typeface="Times New Roman" pitchFamily="18" charset="0"/>
              </a:rPr>
              <a:t>– </a:t>
            </a:r>
            <a:r>
              <a:rPr lang="kk-KZ" sz="2200" dirty="0">
                <a:solidFill>
                  <a:srgbClr val="002060"/>
                </a:solidFill>
                <a:latin typeface="Constantia" pitchFamily="18" charset="0"/>
                <a:cs typeface="Times New Roman" pitchFamily="18" charset="0"/>
              </a:rPr>
              <a:t>материалдық денелердің қозғалысы мен өзара әсерлесуі туралы ғылым.</a:t>
            </a:r>
            <a:endParaRPr lang="ru-RU" sz="2200" dirty="0">
              <a:solidFill>
                <a:srgbClr val="002060"/>
              </a:solidFill>
              <a:latin typeface="Constantia" pitchFamily="18" charset="0"/>
              <a:cs typeface="Times New Roman" pitchFamily="18" charset="0"/>
            </a:endParaRPr>
          </a:p>
          <a:p>
            <a:pPr algn="just" eaLnBrk="1" hangingPunct="1">
              <a:defRPr/>
            </a:pPr>
            <a:r>
              <a:rPr lang="ru-RU" sz="2200" i="1" dirty="0" err="1">
                <a:solidFill>
                  <a:srgbClr val="990033"/>
                </a:solidFill>
                <a:latin typeface="Constantia" pitchFamily="18" charset="0"/>
                <a:cs typeface="Times New Roman" pitchFamily="18" charset="0"/>
              </a:rPr>
              <a:t>Механикалық</a:t>
            </a:r>
            <a:r>
              <a:rPr lang="ru-RU" sz="2200" i="1" dirty="0">
                <a:solidFill>
                  <a:srgbClr val="990033"/>
                </a:solidFill>
                <a:latin typeface="Constantia" pitchFamily="18" charset="0"/>
                <a:cs typeface="Times New Roman" pitchFamily="18" charset="0"/>
              </a:rPr>
              <a:t> </a:t>
            </a:r>
            <a:r>
              <a:rPr lang="ru-RU" sz="2200" i="1" dirty="0" err="1">
                <a:solidFill>
                  <a:srgbClr val="990033"/>
                </a:solidFill>
                <a:latin typeface="Constantia" pitchFamily="18" charset="0"/>
                <a:cs typeface="Times New Roman" pitchFamily="18" charset="0"/>
              </a:rPr>
              <a:t>қозғалыс</a:t>
            </a:r>
            <a:r>
              <a:rPr lang="ru-RU" sz="2200" i="1" dirty="0">
                <a:solidFill>
                  <a:srgbClr val="990033"/>
                </a:solidFill>
                <a:latin typeface="Constantia" pitchFamily="18" charset="0"/>
                <a:cs typeface="Times New Roman" pitchFamily="18" charset="0"/>
              </a:rPr>
              <a:t> </a:t>
            </a:r>
            <a:r>
              <a:rPr lang="ru-RU" sz="2200" dirty="0" err="1">
                <a:solidFill>
                  <a:srgbClr val="002060"/>
                </a:solidFill>
                <a:latin typeface="Constantia" pitchFamily="18" charset="0"/>
                <a:cs typeface="Times New Roman" pitchFamily="18" charset="0"/>
              </a:rPr>
              <a:t>дегеніміз</a:t>
            </a:r>
            <a:r>
              <a:rPr lang="ru-RU" sz="2200" i="1" dirty="0">
                <a:solidFill>
                  <a:srgbClr val="002060"/>
                </a:solidFill>
                <a:latin typeface="Constantia" pitchFamily="18" charset="0"/>
                <a:cs typeface="Times New Roman" pitchFamily="18" charset="0"/>
              </a:rPr>
              <a:t> </a:t>
            </a:r>
            <a:r>
              <a:rPr lang="ru-RU" sz="2200" dirty="0" err="1">
                <a:solidFill>
                  <a:srgbClr val="002060"/>
                </a:solidFill>
                <a:latin typeface="Constantia" pitchFamily="18" charset="0"/>
                <a:cs typeface="Times New Roman" pitchFamily="18" charset="0"/>
              </a:rPr>
              <a:t>дененің</a:t>
            </a:r>
            <a:r>
              <a:rPr lang="ru-RU" sz="2200" dirty="0">
                <a:solidFill>
                  <a:srgbClr val="002060"/>
                </a:solidFill>
                <a:latin typeface="Constantia" pitchFamily="18" charset="0"/>
                <a:cs typeface="Times New Roman" pitchFamily="18" charset="0"/>
              </a:rPr>
              <a:t> </a:t>
            </a:r>
            <a:r>
              <a:rPr lang="ru-RU" sz="2200" dirty="0" err="1">
                <a:solidFill>
                  <a:srgbClr val="002060"/>
                </a:solidFill>
                <a:latin typeface="Constantia" pitchFamily="18" charset="0"/>
                <a:cs typeface="Times New Roman" pitchFamily="18" charset="0"/>
              </a:rPr>
              <a:t>уақыт</a:t>
            </a:r>
            <a:r>
              <a:rPr lang="ru-RU" sz="2200" dirty="0">
                <a:solidFill>
                  <a:srgbClr val="002060"/>
                </a:solidFill>
                <a:latin typeface="Constantia" pitchFamily="18" charset="0"/>
                <a:cs typeface="Times New Roman" pitchFamily="18" charset="0"/>
              </a:rPr>
              <a:t> </a:t>
            </a:r>
            <a:r>
              <a:rPr lang="ru-RU" sz="2200" dirty="0" err="1">
                <a:solidFill>
                  <a:srgbClr val="002060"/>
                </a:solidFill>
                <a:latin typeface="Constantia" pitchFamily="18" charset="0"/>
                <a:cs typeface="Times New Roman" pitchFamily="18" charset="0"/>
              </a:rPr>
              <a:t>озған</a:t>
            </a:r>
            <a:r>
              <a:rPr lang="ru-RU" sz="2200" dirty="0">
                <a:solidFill>
                  <a:srgbClr val="002060"/>
                </a:solidFill>
                <a:latin typeface="Constantia" pitchFamily="18" charset="0"/>
                <a:cs typeface="Times New Roman" pitchFamily="18" charset="0"/>
              </a:rPr>
              <a:t> </a:t>
            </a:r>
            <a:r>
              <a:rPr lang="ru-RU" sz="2200" dirty="0" err="1">
                <a:solidFill>
                  <a:srgbClr val="002060"/>
                </a:solidFill>
                <a:latin typeface="Constantia" pitchFamily="18" charset="0"/>
                <a:cs typeface="Times New Roman" pitchFamily="18" charset="0"/>
              </a:rPr>
              <a:t>сайын</a:t>
            </a:r>
            <a:r>
              <a:rPr lang="ru-RU" sz="2200" dirty="0">
                <a:solidFill>
                  <a:srgbClr val="002060"/>
                </a:solidFill>
                <a:latin typeface="Constantia" pitchFamily="18" charset="0"/>
                <a:cs typeface="Times New Roman" pitchFamily="18" charset="0"/>
              </a:rPr>
              <a:t> </a:t>
            </a:r>
            <a:r>
              <a:rPr lang="ru-RU" sz="2200" dirty="0" err="1">
                <a:solidFill>
                  <a:srgbClr val="002060"/>
                </a:solidFill>
                <a:latin typeface="Constantia" pitchFamily="18" charset="0"/>
                <a:cs typeface="Times New Roman" pitchFamily="18" charset="0"/>
              </a:rPr>
              <a:t>кеңістіктегі</a:t>
            </a:r>
            <a:r>
              <a:rPr lang="ru-RU" sz="2200" dirty="0">
                <a:solidFill>
                  <a:srgbClr val="002060"/>
                </a:solidFill>
                <a:latin typeface="Constantia" pitchFamily="18" charset="0"/>
                <a:cs typeface="Times New Roman" pitchFamily="18" charset="0"/>
              </a:rPr>
              <a:t> </a:t>
            </a:r>
            <a:r>
              <a:rPr lang="ru-RU" sz="2200" dirty="0" err="1">
                <a:solidFill>
                  <a:srgbClr val="002060"/>
                </a:solidFill>
                <a:latin typeface="Constantia" pitchFamily="18" charset="0"/>
                <a:cs typeface="Times New Roman" pitchFamily="18" charset="0"/>
              </a:rPr>
              <a:t>орын</a:t>
            </a:r>
            <a:r>
              <a:rPr lang="ru-RU" sz="2200" dirty="0">
                <a:solidFill>
                  <a:srgbClr val="002060"/>
                </a:solidFill>
                <a:latin typeface="Constantia" pitchFamily="18" charset="0"/>
                <a:cs typeface="Times New Roman" pitchFamily="18" charset="0"/>
              </a:rPr>
              <a:t> </a:t>
            </a:r>
            <a:r>
              <a:rPr lang="ru-RU" sz="2200" dirty="0" err="1">
                <a:solidFill>
                  <a:srgbClr val="002060"/>
                </a:solidFill>
                <a:latin typeface="Constantia" pitchFamily="18" charset="0"/>
                <a:cs typeface="Times New Roman" pitchFamily="18" charset="0"/>
              </a:rPr>
              <a:t>ауыстыруын</a:t>
            </a:r>
            <a:r>
              <a:rPr lang="ru-RU" sz="2200" dirty="0">
                <a:solidFill>
                  <a:srgbClr val="002060"/>
                </a:solidFill>
                <a:latin typeface="Constantia" pitchFamily="18" charset="0"/>
                <a:cs typeface="Times New Roman" pitchFamily="18" charset="0"/>
              </a:rPr>
              <a:t> </a:t>
            </a:r>
            <a:r>
              <a:rPr lang="ru-RU" sz="2200" dirty="0" err="1">
                <a:solidFill>
                  <a:srgbClr val="002060"/>
                </a:solidFill>
                <a:latin typeface="Constantia" pitchFamily="18" charset="0"/>
                <a:cs typeface="Times New Roman" pitchFamily="18" charset="0"/>
              </a:rPr>
              <a:t>айтады</a:t>
            </a:r>
            <a:r>
              <a:rPr lang="ru-RU" sz="2200" dirty="0">
                <a:solidFill>
                  <a:srgbClr val="002060"/>
                </a:solidFill>
                <a:latin typeface="Constantia" pitchFamily="18" charset="0"/>
                <a:cs typeface="Times New Roman" pitchFamily="18" charset="0"/>
              </a:rPr>
              <a:t>.</a:t>
            </a:r>
          </a:p>
          <a:p>
            <a:pPr algn="just" eaLnBrk="1" hangingPunct="1">
              <a:defRPr/>
            </a:pPr>
            <a:r>
              <a:rPr lang="kk-KZ" sz="2200" dirty="0">
                <a:solidFill>
                  <a:srgbClr val="002060"/>
                </a:solidFill>
                <a:latin typeface="Constantia" pitchFamily="18" charset="0"/>
                <a:cs typeface="Times New Roman" pitchFamily="18" charset="0"/>
              </a:rPr>
              <a:t>Механикада денелердің өзара механикалық әсерлесуінің өлшеуіші ретінде алынатын шаманы </a:t>
            </a:r>
            <a:r>
              <a:rPr lang="kk-KZ" sz="2200" i="1" dirty="0">
                <a:solidFill>
                  <a:srgbClr val="990033"/>
                </a:solidFill>
                <a:latin typeface="Constantia" pitchFamily="18" charset="0"/>
                <a:cs typeface="Times New Roman" pitchFamily="18" charset="0"/>
              </a:rPr>
              <a:t>күш</a:t>
            </a:r>
            <a:r>
              <a:rPr lang="kk-KZ" sz="2200" dirty="0">
                <a:solidFill>
                  <a:srgbClr val="002060"/>
                </a:solidFill>
                <a:latin typeface="Constantia" pitchFamily="18" charset="0"/>
                <a:cs typeface="Times New Roman" pitchFamily="18" charset="0"/>
              </a:rPr>
              <a:t> деп атайды</a:t>
            </a:r>
          </a:p>
          <a:p>
            <a:pPr algn="just">
              <a:lnSpc>
                <a:spcPct val="107000"/>
              </a:lnSpc>
              <a:spcAft>
                <a:spcPts val="0"/>
              </a:spcAft>
              <a:defRPr/>
            </a:pPr>
            <a:r>
              <a:rPr lang="kk-KZ" sz="2200" dirty="0">
                <a:solidFill>
                  <a:srgbClr val="002060"/>
                </a:solidFill>
                <a:latin typeface="Constantia" pitchFamily="18" charset="0"/>
                <a:cs typeface="Times New Roman" pitchFamily="18" charset="0"/>
              </a:rPr>
              <a:t>Механикада материалдық денелердің мынадай үлгілері қолданылады: </a:t>
            </a:r>
            <a:endParaRPr lang="ru-RU" sz="2200" dirty="0">
              <a:solidFill>
                <a:srgbClr val="002060"/>
              </a:solidFill>
              <a:latin typeface="Constantia" pitchFamily="18" charset="0"/>
              <a:cs typeface="Times New Roman" pitchFamily="18" charset="0"/>
            </a:endParaRPr>
          </a:p>
          <a:p>
            <a:pPr marL="457200" algn="just">
              <a:lnSpc>
                <a:spcPct val="107000"/>
              </a:lnSpc>
              <a:spcAft>
                <a:spcPts val="0"/>
              </a:spcAft>
              <a:defRPr/>
            </a:pPr>
            <a:r>
              <a:rPr lang="kk-KZ" sz="2200" dirty="0">
                <a:solidFill>
                  <a:srgbClr val="002060"/>
                </a:solidFill>
                <a:latin typeface="Constantia" pitchFamily="18" charset="0"/>
                <a:cs typeface="Times New Roman" pitchFamily="18" charset="0"/>
              </a:rPr>
              <a:t>1) материалдық нүкте және материалдық нүктелердің дискреттік жиынтығы (жүйе); </a:t>
            </a:r>
            <a:endParaRPr lang="ru-RU" sz="2200" dirty="0">
              <a:solidFill>
                <a:srgbClr val="002060"/>
              </a:solidFill>
              <a:latin typeface="Constantia" pitchFamily="18" charset="0"/>
              <a:cs typeface="Times New Roman" pitchFamily="18" charset="0"/>
            </a:endParaRPr>
          </a:p>
          <a:p>
            <a:pPr marL="457200" algn="just">
              <a:lnSpc>
                <a:spcPct val="107000"/>
              </a:lnSpc>
              <a:spcAft>
                <a:spcPts val="0"/>
              </a:spcAft>
              <a:defRPr/>
            </a:pPr>
            <a:r>
              <a:rPr lang="kk-KZ" sz="2200" dirty="0">
                <a:solidFill>
                  <a:srgbClr val="002060"/>
                </a:solidFill>
                <a:latin typeface="Constantia" pitchFamily="18" charset="0"/>
                <a:cs typeface="Times New Roman" pitchFamily="18" charset="0"/>
              </a:rPr>
              <a:t>2) тұтас орта, атап айтқанда абсолют қатты дене және деформацияланатын қатты дене, аққыш, аморфты, сусымалы, сұйық және газ тәрізді денелер.</a:t>
            </a:r>
            <a:r>
              <a:rPr lang="ru-RU" sz="2400" dirty="0">
                <a:solidFill>
                  <a:srgbClr val="304EA2"/>
                </a:solidFill>
                <a:latin typeface="Constantia" pitchFamily="18" charset="0"/>
                <a:cs typeface="Times New Roman" pitchFamily="18" charset="0"/>
              </a:rPr>
              <a:t> </a:t>
            </a:r>
          </a:p>
        </p:txBody>
      </p:sp>
      <p:sp>
        <p:nvSpPr>
          <p:cNvPr id="10" name="Rectangle 3">
            <a:extLst>
              <a:ext uri="{FF2B5EF4-FFF2-40B4-BE49-F238E27FC236}">
                <a16:creationId xmlns:a16="http://schemas.microsoft.com/office/drawing/2014/main" id="{7C314F7B-A11F-44F8-9366-19DC0E86996D}"/>
              </a:ext>
            </a:extLst>
          </p:cNvPr>
          <p:cNvSpPr txBox="1">
            <a:spLocks noChangeArrowheads="1"/>
          </p:cNvSpPr>
          <p:nvPr/>
        </p:nvSpPr>
        <p:spPr>
          <a:xfrm>
            <a:off x="179388" y="4797425"/>
            <a:ext cx="8964612" cy="2628900"/>
          </a:xfrm>
          <a:prstGeom prst="rect">
            <a:avLst/>
          </a:prstGeom>
        </p:spPr>
        <p:txBody>
          <a:bodyPr/>
          <a:lstStyle/>
          <a:p>
            <a:pPr marL="365760" indent="-256032" eaLnBrk="1" fontAlgn="auto" hangingPunct="1">
              <a:lnSpc>
                <a:spcPct val="80000"/>
              </a:lnSpc>
              <a:spcBef>
                <a:spcPts val="300"/>
              </a:spcBef>
              <a:spcAft>
                <a:spcPts val="0"/>
              </a:spcAft>
              <a:buClr>
                <a:schemeClr val="accent3"/>
              </a:buClr>
              <a:buFont typeface="Wingdings" pitchFamily="2" charset="2"/>
              <a:buNone/>
              <a:defRPr/>
            </a:pPr>
            <a:endParaRPr lang="ru-RU" sz="1000" dirty="0">
              <a:latin typeface="+mn-lt"/>
            </a:endParaRPr>
          </a:p>
          <a:p>
            <a:pPr marL="365760" indent="-256032" eaLnBrk="1" fontAlgn="auto" hangingPunct="1">
              <a:lnSpc>
                <a:spcPct val="80000"/>
              </a:lnSpc>
              <a:spcBef>
                <a:spcPts val="300"/>
              </a:spcBef>
              <a:spcAft>
                <a:spcPts val="0"/>
              </a:spcAft>
              <a:buClr>
                <a:schemeClr val="accent3"/>
              </a:buClr>
              <a:buFont typeface="Wingdings" pitchFamily="2" charset="2"/>
              <a:buNone/>
              <a:defRPr/>
            </a:pPr>
            <a:endParaRPr lang="ru-RU" sz="1000" dirty="0">
              <a:latin typeface="+mn-lt"/>
            </a:endParaRPr>
          </a:p>
          <a:p>
            <a:pPr marL="365760" indent="-256032" eaLnBrk="1" fontAlgn="auto" hangingPunct="1">
              <a:lnSpc>
                <a:spcPct val="80000"/>
              </a:lnSpc>
              <a:spcBef>
                <a:spcPts val="300"/>
              </a:spcBef>
              <a:spcAft>
                <a:spcPts val="0"/>
              </a:spcAft>
              <a:buClr>
                <a:schemeClr val="accent3"/>
              </a:buClr>
              <a:buFont typeface="Wingdings" pitchFamily="2" charset="2"/>
              <a:buNone/>
              <a:defRPr/>
            </a:pPr>
            <a:endParaRPr lang="ru-RU" sz="1000" dirty="0">
              <a:latin typeface="+mn-lt"/>
            </a:endParaRPr>
          </a:p>
          <a:p>
            <a:pPr marL="365760" indent="-256032" eaLnBrk="1" fontAlgn="auto" hangingPunct="1">
              <a:lnSpc>
                <a:spcPct val="80000"/>
              </a:lnSpc>
              <a:spcBef>
                <a:spcPts val="300"/>
              </a:spcBef>
              <a:spcAft>
                <a:spcPts val="0"/>
              </a:spcAft>
              <a:buClr>
                <a:schemeClr val="accent3"/>
              </a:buClr>
              <a:buFont typeface="Wingdings" pitchFamily="2" charset="2"/>
              <a:buNone/>
              <a:defRPr/>
            </a:pPr>
            <a:endParaRPr lang="ru-RU" sz="1000" dirty="0">
              <a:latin typeface="+mn-lt"/>
            </a:endParaRPr>
          </a:p>
          <a:p>
            <a:pPr marL="365760" indent="-256032" eaLnBrk="1" fontAlgn="auto" hangingPunct="1">
              <a:lnSpc>
                <a:spcPct val="80000"/>
              </a:lnSpc>
              <a:spcBef>
                <a:spcPts val="300"/>
              </a:spcBef>
              <a:spcAft>
                <a:spcPts val="0"/>
              </a:spcAft>
              <a:buClr>
                <a:schemeClr val="accent3"/>
              </a:buClr>
              <a:buFont typeface="Wingdings" pitchFamily="2" charset="2"/>
              <a:buNone/>
              <a:defRPr/>
            </a:pPr>
            <a:endParaRPr lang="ru-RU" sz="1000" dirty="0">
              <a:latin typeface="+mn-lt"/>
            </a:endParaRPr>
          </a:p>
          <a:p>
            <a:pPr marL="365760" indent="-256032" eaLnBrk="1" fontAlgn="auto" hangingPunct="1">
              <a:lnSpc>
                <a:spcPct val="80000"/>
              </a:lnSpc>
              <a:spcBef>
                <a:spcPts val="300"/>
              </a:spcBef>
              <a:spcAft>
                <a:spcPts val="0"/>
              </a:spcAft>
              <a:buClr>
                <a:schemeClr val="accent3"/>
              </a:buClr>
              <a:buFont typeface="Wingdings" pitchFamily="2" charset="2"/>
              <a:buNone/>
              <a:defRPr/>
            </a:pPr>
            <a:endParaRPr lang="ru-RU" sz="1000" dirty="0">
              <a:latin typeface="+mn-lt"/>
            </a:endParaRPr>
          </a:p>
          <a:p>
            <a:pPr marL="365760" indent="-256032" eaLnBrk="1" fontAlgn="auto" hangingPunct="1">
              <a:lnSpc>
                <a:spcPct val="80000"/>
              </a:lnSpc>
              <a:spcBef>
                <a:spcPts val="300"/>
              </a:spcBef>
              <a:spcAft>
                <a:spcPts val="0"/>
              </a:spcAft>
              <a:buClr>
                <a:schemeClr val="accent3"/>
              </a:buClr>
              <a:buFont typeface="Wingdings" pitchFamily="2" charset="2"/>
              <a:buNone/>
              <a:defRPr/>
            </a:pPr>
            <a:endParaRPr lang="ru-RU" sz="1000" dirty="0">
              <a:latin typeface="+mn-lt"/>
            </a:endParaRPr>
          </a:p>
          <a:p>
            <a:pPr marL="365760" indent="-256032" eaLnBrk="1" fontAlgn="auto" hangingPunct="1">
              <a:lnSpc>
                <a:spcPct val="80000"/>
              </a:lnSpc>
              <a:spcBef>
                <a:spcPts val="300"/>
              </a:spcBef>
              <a:spcAft>
                <a:spcPts val="0"/>
              </a:spcAft>
              <a:buClr>
                <a:schemeClr val="accent3"/>
              </a:buClr>
              <a:buFont typeface="Wingdings" pitchFamily="2" charset="2"/>
              <a:buNone/>
              <a:defRPr/>
            </a:pPr>
            <a:endParaRPr lang="ru-RU" sz="1000" dirty="0">
              <a:latin typeface="+mn-lt"/>
            </a:endParaRPr>
          </a:p>
          <a:p>
            <a:pPr marL="365760" indent="-256032" eaLnBrk="1" fontAlgn="auto" hangingPunct="1">
              <a:lnSpc>
                <a:spcPct val="80000"/>
              </a:lnSpc>
              <a:spcBef>
                <a:spcPts val="300"/>
              </a:spcBef>
              <a:spcAft>
                <a:spcPts val="0"/>
              </a:spcAft>
              <a:buClr>
                <a:schemeClr val="accent3"/>
              </a:buClr>
              <a:buFont typeface="Wingdings" pitchFamily="2" charset="2"/>
              <a:buNone/>
              <a:defRPr/>
            </a:pPr>
            <a:endParaRPr lang="ru-RU" sz="1000" dirty="0">
              <a:latin typeface="+mn-lt"/>
            </a:endParaRPr>
          </a:p>
          <a:p>
            <a:pPr marL="365760" indent="-256032" eaLnBrk="1" fontAlgn="auto" hangingPunct="1">
              <a:lnSpc>
                <a:spcPct val="80000"/>
              </a:lnSpc>
              <a:spcBef>
                <a:spcPts val="300"/>
              </a:spcBef>
              <a:spcAft>
                <a:spcPts val="0"/>
              </a:spcAft>
              <a:buClr>
                <a:schemeClr val="accent3"/>
              </a:buClr>
              <a:buFont typeface="Wingdings" pitchFamily="2" charset="2"/>
              <a:buNone/>
              <a:defRPr/>
            </a:pPr>
            <a:endParaRPr lang="ru-RU" sz="1000" dirty="0">
              <a:latin typeface="+mn-lt"/>
            </a:endParaRPr>
          </a:p>
          <a:p>
            <a:pPr marL="365760" indent="-256032" eaLnBrk="1" fontAlgn="auto" hangingPunct="1">
              <a:lnSpc>
                <a:spcPct val="80000"/>
              </a:lnSpc>
              <a:spcBef>
                <a:spcPts val="300"/>
              </a:spcBef>
              <a:spcAft>
                <a:spcPts val="0"/>
              </a:spcAft>
              <a:buClr>
                <a:schemeClr val="accent3"/>
              </a:buClr>
              <a:buFont typeface="Wingdings" pitchFamily="2" charset="2"/>
              <a:buNone/>
              <a:defRPr/>
            </a:pPr>
            <a:endParaRPr lang="en-US" sz="1000" dirty="0">
              <a:latin typeface="+mn-lt"/>
            </a:endParaRPr>
          </a:p>
          <a:p>
            <a:pPr marL="365760" indent="-256032" eaLnBrk="1" fontAlgn="auto" hangingPunct="1">
              <a:lnSpc>
                <a:spcPct val="80000"/>
              </a:lnSpc>
              <a:spcBef>
                <a:spcPts val="300"/>
              </a:spcBef>
              <a:spcAft>
                <a:spcPts val="0"/>
              </a:spcAft>
              <a:buClr>
                <a:schemeClr val="accent3"/>
              </a:buClr>
              <a:buFont typeface="Wingdings" pitchFamily="2" charset="2"/>
              <a:buNone/>
              <a:defRPr/>
            </a:pPr>
            <a:endParaRPr lang="en-US" sz="1000" dirty="0">
              <a:latin typeface="+mn-lt"/>
            </a:endParaRPr>
          </a:p>
          <a:p>
            <a:pPr marL="365760" indent="-256032" eaLnBrk="1" fontAlgn="auto" hangingPunct="1">
              <a:lnSpc>
                <a:spcPct val="80000"/>
              </a:lnSpc>
              <a:spcBef>
                <a:spcPts val="300"/>
              </a:spcBef>
              <a:spcAft>
                <a:spcPts val="0"/>
              </a:spcAft>
              <a:buClr>
                <a:schemeClr val="accent3"/>
              </a:buClr>
              <a:buFont typeface="Wingdings" pitchFamily="2" charset="2"/>
              <a:buNone/>
              <a:defRPr/>
            </a:pPr>
            <a:endParaRPr lang="en-US" sz="1000" dirty="0">
              <a:latin typeface="+mn-lt"/>
            </a:endParaRPr>
          </a:p>
          <a:p>
            <a:pPr marL="365760" indent="-256032" eaLnBrk="1" fontAlgn="auto" hangingPunct="1">
              <a:lnSpc>
                <a:spcPct val="80000"/>
              </a:lnSpc>
              <a:spcBef>
                <a:spcPts val="300"/>
              </a:spcBef>
              <a:spcAft>
                <a:spcPts val="0"/>
              </a:spcAft>
              <a:buClr>
                <a:schemeClr val="accent3"/>
              </a:buClr>
              <a:buFont typeface="Wingdings" pitchFamily="2" charset="2"/>
              <a:buNone/>
              <a:defRPr/>
            </a:pPr>
            <a:endParaRPr lang="en-US" sz="1000" dirty="0">
              <a:latin typeface="+mn-lt"/>
            </a:endParaRPr>
          </a:p>
          <a:p>
            <a:pPr marL="365760" indent="-256032" eaLnBrk="1" fontAlgn="auto" hangingPunct="1">
              <a:lnSpc>
                <a:spcPct val="80000"/>
              </a:lnSpc>
              <a:spcBef>
                <a:spcPts val="300"/>
              </a:spcBef>
              <a:spcAft>
                <a:spcPts val="0"/>
              </a:spcAft>
              <a:buClr>
                <a:schemeClr val="accent3"/>
              </a:buClr>
              <a:buFont typeface="Wingdings" pitchFamily="2" charset="2"/>
              <a:buNone/>
              <a:defRPr/>
            </a:pPr>
            <a:endParaRPr lang="ru-RU" sz="1000" dirty="0">
              <a:latin typeface="+mn-lt"/>
            </a:endParaRPr>
          </a:p>
          <a:p>
            <a:pPr marL="365760" indent="-256032" eaLnBrk="1" fontAlgn="auto" hangingPunct="1">
              <a:lnSpc>
                <a:spcPct val="80000"/>
              </a:lnSpc>
              <a:spcBef>
                <a:spcPts val="300"/>
              </a:spcBef>
              <a:spcAft>
                <a:spcPts val="0"/>
              </a:spcAft>
              <a:buClr>
                <a:schemeClr val="accent3"/>
              </a:buClr>
              <a:buFont typeface="Wingdings" pitchFamily="2" charset="2"/>
              <a:buNone/>
              <a:defRPr/>
            </a:pPr>
            <a:endParaRPr lang="ru-RU" sz="1000" dirty="0">
              <a:latin typeface="+mn-lt"/>
            </a:endParaRPr>
          </a:p>
          <a:p>
            <a:pPr marL="365760" indent="-256032" eaLnBrk="1" fontAlgn="auto" hangingPunct="1">
              <a:lnSpc>
                <a:spcPct val="80000"/>
              </a:lnSpc>
              <a:spcBef>
                <a:spcPts val="300"/>
              </a:spcBef>
              <a:spcAft>
                <a:spcPts val="0"/>
              </a:spcAft>
              <a:buClr>
                <a:schemeClr val="accent3"/>
              </a:buClr>
              <a:buFont typeface="Wingdings" pitchFamily="2" charset="2"/>
              <a:buNone/>
              <a:defRPr/>
            </a:pPr>
            <a:endParaRPr lang="ru-RU" sz="2000" dirty="0">
              <a:latin typeface="+mn-lt"/>
            </a:endParaRPr>
          </a:p>
          <a:p>
            <a:pPr marL="365760" indent="-256032" eaLnBrk="1" fontAlgn="auto" hangingPunct="1">
              <a:lnSpc>
                <a:spcPct val="80000"/>
              </a:lnSpc>
              <a:spcBef>
                <a:spcPts val="300"/>
              </a:spcBef>
              <a:spcAft>
                <a:spcPts val="0"/>
              </a:spcAft>
              <a:buClr>
                <a:schemeClr val="accent3"/>
              </a:buClr>
              <a:buFont typeface="Wingdings" pitchFamily="2" charset="2"/>
              <a:buNone/>
              <a:defRPr/>
            </a:pPr>
            <a:endParaRPr lang="ru-RU" sz="2000" dirty="0">
              <a:latin typeface="+mn-lt"/>
            </a:endParaRPr>
          </a:p>
          <a:p>
            <a:pPr marL="365760" indent="-256032" eaLnBrk="1" fontAlgn="auto" hangingPunct="1">
              <a:lnSpc>
                <a:spcPct val="80000"/>
              </a:lnSpc>
              <a:spcBef>
                <a:spcPts val="300"/>
              </a:spcBef>
              <a:spcAft>
                <a:spcPts val="0"/>
              </a:spcAft>
              <a:buClr>
                <a:schemeClr val="accent3"/>
              </a:buClr>
              <a:buFont typeface="Wingdings" pitchFamily="2" charset="2"/>
              <a:buNone/>
              <a:defRPr/>
            </a:pPr>
            <a:endParaRPr lang="ru-RU" sz="2000" dirty="0">
              <a:latin typeface="+mn-lt"/>
            </a:endParaRPr>
          </a:p>
          <a:p>
            <a:pPr marL="365760" indent="-256032" eaLnBrk="1" fontAlgn="auto" hangingPunct="1">
              <a:lnSpc>
                <a:spcPct val="80000"/>
              </a:lnSpc>
              <a:spcBef>
                <a:spcPts val="300"/>
              </a:spcBef>
              <a:spcAft>
                <a:spcPts val="0"/>
              </a:spcAft>
              <a:buClr>
                <a:schemeClr val="accent3"/>
              </a:buClr>
              <a:buFont typeface="Wingdings" pitchFamily="2" charset="2"/>
              <a:buNone/>
              <a:defRPr/>
            </a:pPr>
            <a:endParaRPr lang="ru-RU" sz="2000" dirty="0">
              <a:latin typeface="+mn-lt"/>
            </a:endParaRPr>
          </a:p>
        </p:txBody>
      </p:sp>
    </p:spTree>
    <p:extLst>
      <p:ext uri="{BB962C8B-B14F-4D97-AF65-F5344CB8AC3E}">
        <p14:creationId xmlns:p14="http://schemas.microsoft.com/office/powerpoint/2010/main" val="210429019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8A8AF7AF-4EF3-493C-B75B-2153AF39A0CD}"/>
                  </a:ext>
                </a:extLst>
              </p:cNvPr>
              <p:cNvSpPr txBox="1"/>
              <p:nvPr/>
            </p:nvSpPr>
            <p:spPr>
              <a:xfrm>
                <a:off x="1043608" y="476672"/>
                <a:ext cx="7488832" cy="5502981"/>
              </a:xfrm>
              <a:prstGeom prst="rect">
                <a:avLst/>
              </a:prstGeom>
              <a:noFill/>
            </p:spPr>
            <p:txBody>
              <a:bodyPr wrap="square">
                <a:spAutoFit/>
              </a:bodyPr>
              <a:lstStyle/>
              <a:p>
                <a:pPr indent="288290" algn="just"/>
                <a:r>
                  <a:rPr lang="kk-KZ" sz="2000" dirty="0">
                    <a:solidFill>
                      <a:srgbClr val="000000"/>
                    </a:solidFill>
                    <a:effectLst/>
                    <a:latin typeface="Constantia" panose="02030602050306030303" pitchFamily="18" charset="0"/>
                    <a:ea typeface="Times New Roman" panose="02020603050405020304" pitchFamily="18" charset="0"/>
                  </a:rPr>
                  <a:t>Енді </a:t>
                </a: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𝑚</m:t>
                            </m:r>
                          </m:e>
                        </m:acc>
                      </m:e>
                      <m:sub>
                        <m:r>
                          <a:rPr lang="kk-KZ" sz="2000" i="1">
                            <a:solidFill>
                              <a:srgbClr val="000000"/>
                            </a:solidFill>
                            <a:effectLst/>
                            <a:latin typeface="Cambria Math" panose="02040503050406030204" pitchFamily="18" charset="0"/>
                            <a:ea typeface="Times New Roman" panose="02020603050405020304" pitchFamily="18" charset="0"/>
                          </a:rPr>
                          <m:t>𝑂</m:t>
                        </m:r>
                      </m:sub>
                    </m:sSub>
                    <m:r>
                      <a:rPr lang="kk-KZ"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r>
                      <a:rPr lang="kk-KZ" sz="2000" i="1">
                        <a:solidFill>
                          <a:srgbClr val="000000"/>
                        </a:solidFill>
                        <a:effectLst/>
                        <a:latin typeface="Cambria Math" panose="02040503050406030204" pitchFamily="18" charset="0"/>
                        <a:ea typeface="Times New Roman" panose="02020603050405020304" pitchFamily="18" charset="0"/>
                      </a:rPr>
                      <m:t>)</m:t>
                    </m:r>
                  </m:oMath>
                </a14:m>
                <a:r>
                  <a:rPr lang="kk-KZ" sz="2000" dirty="0">
                    <a:solidFill>
                      <a:srgbClr val="000000"/>
                    </a:solidFill>
                    <a:effectLst/>
                    <a:latin typeface="Constantia" panose="02030602050306030303" pitchFamily="18" charset="0"/>
                    <a:ea typeface="Times New Roman" panose="02020603050405020304" pitchFamily="18" charset="0"/>
                  </a:rPr>
                  <a:t> күш моменті векторының өрнегін анықтайық. Ол үшін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𝑂𝐴</m:t>
                        </m:r>
                      </m:e>
                    </m:acc>
                  </m:oMath>
                </a14:m>
                <a:r>
                  <a:rPr lang="kk-KZ" sz="2000" dirty="0">
                    <a:solidFill>
                      <a:srgbClr val="000000"/>
                    </a:solidFill>
                    <a:effectLst/>
                    <a:latin typeface="Constantia" panose="02030602050306030303" pitchFamily="18" charset="0"/>
                    <a:ea typeface="Times New Roman" panose="02020603050405020304" pitchFamily="18" charset="0"/>
                  </a:rPr>
                  <a:t> және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dirty="0">
                    <a:solidFill>
                      <a:srgbClr val="000000"/>
                    </a:solidFill>
                    <a:effectLst/>
                    <a:latin typeface="Constantia" panose="02030602050306030303" pitchFamily="18" charset="0"/>
                    <a:ea typeface="Times New Roman" panose="02020603050405020304" pitchFamily="18" charset="0"/>
                  </a:rPr>
                  <a:t> векторларының векторлық көбейтіндісін қарастырамыз. Анықтама бойынша:</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14:m>
                  <m:oMathPara xmlns:m="http://schemas.openxmlformats.org/officeDocument/2006/math">
                    <m:oMathParaPr>
                      <m:jc m:val="centerGroup"/>
                    </m:oMathParaPr>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d>
                            <m:dPr>
                              <m:begChr m:val="|"/>
                              <m:endChr m:val="|"/>
                              <m:ctrlPr>
                                <a:rPr lang="ru-RU" sz="2000" i="1">
                                  <a:effectLst/>
                                  <a:latin typeface="Cambria Math" panose="02040503050406030204" pitchFamily="18" charset="0"/>
                                  <a:ea typeface="Times New Roman" panose="02020603050405020304" pitchFamily="18" charset="0"/>
                                </a:rPr>
                              </m:ctrlPr>
                            </m:dPr>
                            <m:e>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ОА</m:t>
                                  </m:r>
                                </m:e>
                              </m:acc>
                              <m:r>
                                <a:rPr lang="kk-KZ"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r>
                                <a:rPr lang="kk-KZ" sz="2000" i="1">
                                  <a:solidFill>
                                    <a:srgbClr val="000000"/>
                                  </a:solidFill>
                                  <a:effectLst/>
                                  <a:latin typeface="Cambria Math" panose="02040503050406030204" pitchFamily="18" charset="0"/>
                                  <a:ea typeface="Times New Roman" panose="02020603050405020304" pitchFamily="18" charset="0"/>
                                </a:rPr>
                                <m:t>)</m:t>
                              </m:r>
                            </m:e>
                          </m:d>
                          <m:r>
                            <a:rPr lang="kk-KZ" sz="2000" i="1">
                              <a:solidFill>
                                <a:srgbClr val="000000"/>
                              </a:solidFill>
                              <a:effectLst/>
                              <a:latin typeface="Cambria Math" panose="02040503050406030204" pitchFamily="18" charset="0"/>
                              <a:ea typeface="Times New Roman" panose="02020603050405020304" pitchFamily="18" charset="0"/>
                            </a:rPr>
                            <m:t>=2</m:t>
                          </m:r>
                          <m:r>
                            <a:rPr lang="kk-KZ" sz="2000" i="1">
                              <a:solidFill>
                                <a:srgbClr val="000000"/>
                              </a:solidFill>
                              <a:effectLst/>
                              <a:latin typeface="Cambria Math" panose="02040503050406030204" pitchFamily="18" charset="0"/>
                              <a:ea typeface="Times New Roman" panose="02020603050405020304" pitchFamily="18" charset="0"/>
                            </a:rPr>
                            <m:t>𝑆</m:t>
                          </m:r>
                        </m:e>
                        <m:sub>
                          <m:r>
                            <a:rPr lang="kk-KZ" sz="2000" i="1">
                              <a:solidFill>
                                <a:srgbClr val="000000"/>
                              </a:solidFill>
                              <a:effectLst/>
                              <a:latin typeface="Cambria Math" panose="02040503050406030204" pitchFamily="18" charset="0"/>
                              <a:ea typeface="Times New Roman" panose="02020603050405020304" pitchFamily="18" charset="0"/>
                            </a:rPr>
                            <m:t>∆</m:t>
                          </m:r>
                          <m:r>
                            <a:rPr lang="kk-KZ" sz="2000" i="1">
                              <a:solidFill>
                                <a:srgbClr val="000000"/>
                              </a:solidFill>
                              <a:effectLst/>
                              <a:latin typeface="Cambria Math" panose="02040503050406030204" pitchFamily="18" charset="0"/>
                              <a:ea typeface="Times New Roman" panose="02020603050405020304" pitchFamily="18" charset="0"/>
                            </a:rPr>
                            <m:t>𝑂𝐴𝐵</m:t>
                          </m:r>
                        </m:sub>
                      </m:sSub>
                      <m:r>
                        <a:rPr lang="kk-KZ" sz="2000" i="1">
                          <a:solidFill>
                            <a:srgbClr val="000000"/>
                          </a:solidFill>
                          <a:effectLst/>
                          <a:latin typeface="Cambria Math" panose="02040503050406030204" pitchFamily="18" charset="0"/>
                          <a:ea typeface="Times New Roman" panose="02020603050405020304" pitchFamily="18" charset="0"/>
                        </a:rPr>
                        <m:t>=</m:t>
                      </m:r>
                      <m:d>
                        <m:dPr>
                          <m:begChr m:val="|"/>
                          <m:endChr m:val="|"/>
                          <m:ctrlPr>
                            <a:rPr lang="ru-RU" sz="2000" i="1">
                              <a:effectLst/>
                              <a:latin typeface="Cambria Math" panose="02040503050406030204" pitchFamily="18" charset="0"/>
                              <a:ea typeface="Times New Roman" panose="02020603050405020304" pitchFamily="18" charset="0"/>
                            </a:rPr>
                          </m:ctrlPr>
                        </m:dPr>
                        <m:e>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𝑚</m:t>
                                  </m:r>
                                </m:e>
                              </m:acc>
                            </m:e>
                            <m:sub>
                              <m:r>
                                <a:rPr lang="kk-KZ" sz="2000" i="1">
                                  <a:solidFill>
                                    <a:srgbClr val="000000"/>
                                  </a:solidFill>
                                  <a:effectLst/>
                                  <a:latin typeface="Cambria Math" panose="02040503050406030204" pitchFamily="18" charset="0"/>
                                  <a:ea typeface="Times New Roman" panose="02020603050405020304" pitchFamily="18" charset="0"/>
                                </a:rPr>
                                <m:t>𝑂</m:t>
                              </m:r>
                            </m:sub>
                          </m:sSub>
                          <m:r>
                            <a:rPr lang="kk-KZ"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r>
                            <a:rPr lang="kk-KZ" sz="2000" i="1">
                              <a:solidFill>
                                <a:srgbClr val="000000"/>
                              </a:solidFill>
                              <a:effectLst/>
                              <a:latin typeface="Cambria Math" panose="02040503050406030204" pitchFamily="18" charset="0"/>
                              <a:ea typeface="Times New Roman" panose="02020603050405020304" pitchFamily="18" charset="0"/>
                            </a:rPr>
                            <m:t>)</m:t>
                          </m:r>
                        </m:e>
                      </m:d>
                      <m:r>
                        <a:rPr lang="kk-KZ" sz="2000" i="1">
                          <a:solidFill>
                            <a:srgbClr val="000000"/>
                          </a:solidFill>
                          <a:effectLst/>
                          <a:latin typeface="Cambria Math" panose="02040503050406030204" pitchFamily="18" charset="0"/>
                          <a:ea typeface="Times New Roman" panose="02020603050405020304" pitchFamily="18" charset="0"/>
                        </a:rPr>
                        <m:t>.</m:t>
                      </m:r>
                    </m:oMath>
                  </m:oMathPara>
                </a14:m>
                <a:endParaRPr lang="ru-RU" sz="1200" dirty="0">
                  <a:effectLst/>
                  <a:latin typeface="Constantia" panose="02030602050306030303" pitchFamily="18" charset="0"/>
                  <a:ea typeface="Times New Roman" panose="02020603050405020304" pitchFamily="18" charset="0"/>
                </a:endParaRPr>
              </a:p>
              <a:p>
                <a:pPr indent="288290" algn="just"/>
                <a:r>
                  <a:rPr lang="kk-KZ"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ОА</m:t>
                        </m:r>
                      </m:e>
                    </m:acc>
                    <m:r>
                      <a:rPr lang="kk-KZ" sz="2000" i="1">
                        <a:solidFill>
                          <a:srgbClr val="000000"/>
                        </a:solidFill>
                        <a:effectLst/>
                        <a:latin typeface="Cambria Math" panose="02040503050406030204" pitchFamily="18" charset="0"/>
                        <a:ea typeface="Times New Roman" panose="02020603050405020304" pitchFamily="18" charset="0"/>
                      </a:rPr>
                      <m:t>∙</m:t>
                    </m:r>
                    <m:d>
                      <m:dPr>
                        <m:ctrlPr>
                          <a:rPr lang="ru-RU" sz="2000" i="1">
                            <a:effectLst/>
                            <a:latin typeface="Cambria Math" panose="02040503050406030204" pitchFamily="18" charset="0"/>
                            <a:ea typeface="Times New Roman" panose="02020603050405020304" pitchFamily="18" charset="0"/>
                          </a:rPr>
                        </m:ctrlPr>
                      </m:dPr>
                      <m:e>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e>
                    </m:d>
                  </m:oMath>
                </a14:m>
                <a:r>
                  <a:rPr lang="kk-KZ" sz="2000" i="1" dirty="0">
                    <a:solidFill>
                      <a:srgbClr val="000000"/>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векторы, бағыты </a:t>
                </a:r>
                <a:r>
                  <a:rPr lang="kk-KZ" sz="2000" i="1" dirty="0">
                    <a:solidFill>
                      <a:srgbClr val="000000"/>
                    </a:solidFill>
                    <a:effectLst/>
                    <a:latin typeface="Constantia" panose="02030602050306030303" pitchFamily="18" charset="0"/>
                    <a:ea typeface="Times New Roman" panose="02020603050405020304" pitchFamily="18" charset="0"/>
                  </a:rPr>
                  <a:t>ОАВ</a:t>
                </a:r>
                <a:r>
                  <a:rPr lang="kk-KZ" sz="2000" dirty="0">
                    <a:solidFill>
                      <a:srgbClr val="000000"/>
                    </a:solidFill>
                    <a:effectLst/>
                    <a:latin typeface="Constantia" panose="02030602050306030303" pitchFamily="18" charset="0"/>
                    <a:ea typeface="Times New Roman" panose="02020603050405020304" pitchFamily="18" charset="0"/>
                  </a:rPr>
                  <a:t> үшбұрышының жазықтығына перпендикуляр, ұшынан қарағанда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𝑂𝐴</m:t>
                        </m:r>
                      </m:e>
                    </m:acc>
                  </m:oMath>
                </a14:m>
                <a:r>
                  <a:rPr lang="kk-KZ" sz="2000" dirty="0">
                    <a:solidFill>
                      <a:srgbClr val="000000"/>
                    </a:solidFill>
                    <a:effectLst/>
                    <a:latin typeface="Constantia" panose="02030602050306030303" pitchFamily="18" charset="0"/>
                    <a:ea typeface="Times New Roman" panose="02020603050405020304" pitchFamily="18" charset="0"/>
                  </a:rPr>
                  <a:t> мен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dirty="0">
                    <a:solidFill>
                      <a:srgbClr val="000000"/>
                    </a:solidFill>
                    <a:effectLst/>
                    <a:latin typeface="Constantia" panose="02030602050306030303" pitchFamily="18" charset="0"/>
                    <a:ea typeface="Times New Roman" panose="02020603050405020304" pitchFamily="18" charset="0"/>
                  </a:rPr>
                  <a:t> векторларының (егер оларды бір нүктеден салса) беттесуі </a:t>
                </a: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𝑚</m:t>
                            </m:r>
                          </m:e>
                        </m:acc>
                      </m:e>
                      <m:sub>
                        <m:r>
                          <a:rPr lang="kk-KZ" sz="2000" i="1">
                            <a:solidFill>
                              <a:srgbClr val="000000"/>
                            </a:solidFill>
                            <a:effectLst/>
                            <a:latin typeface="Cambria Math" panose="02040503050406030204" pitchFamily="18" charset="0"/>
                            <a:ea typeface="Times New Roman" panose="02020603050405020304" pitchFamily="18" charset="0"/>
                          </a:rPr>
                          <m:t>𝑂</m:t>
                        </m:r>
                      </m:sub>
                    </m:sSub>
                    <m:r>
                      <a:rPr lang="kk-KZ"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r>
                      <a:rPr lang="kk-KZ" sz="2000" i="1">
                        <a:solidFill>
                          <a:srgbClr val="000000"/>
                        </a:solidFill>
                        <a:effectLst/>
                        <a:latin typeface="Cambria Math" panose="02040503050406030204" pitchFamily="18" charset="0"/>
                        <a:ea typeface="Times New Roman" panose="02020603050405020304" pitchFamily="18" charset="0"/>
                      </a:rPr>
                      <m:t>)</m:t>
                    </m:r>
                  </m:oMath>
                </a14:m>
                <a:r>
                  <a:rPr lang="kk-KZ" sz="2000" dirty="0">
                    <a:solidFill>
                      <a:srgbClr val="000000"/>
                    </a:solidFill>
                    <a:effectLst/>
                    <a:latin typeface="Constantia" panose="02030602050306030303" pitchFamily="18" charset="0"/>
                    <a:ea typeface="Times New Roman" panose="02020603050405020304" pitchFamily="18" charset="0"/>
                  </a:rPr>
                  <a:t> векторы сияқты, сағат тіліне қарсы бағытта көрінеді. Демек,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ОА</m:t>
                        </m:r>
                      </m:e>
                    </m:acc>
                    <m:r>
                      <a:rPr lang="kk-KZ" sz="2000" i="1">
                        <a:solidFill>
                          <a:srgbClr val="000000"/>
                        </a:solidFill>
                        <a:effectLst/>
                        <a:latin typeface="Cambria Math" panose="02040503050406030204" pitchFamily="18" charset="0"/>
                        <a:ea typeface="Times New Roman" panose="02020603050405020304" pitchFamily="18" charset="0"/>
                      </a:rPr>
                      <m:t>∙</m:t>
                    </m:r>
                    <m:d>
                      <m:dPr>
                        <m:ctrlPr>
                          <a:rPr lang="ru-RU" sz="2000" i="1">
                            <a:effectLst/>
                            <a:latin typeface="Cambria Math" panose="02040503050406030204" pitchFamily="18" charset="0"/>
                            <a:ea typeface="Times New Roman" panose="02020603050405020304" pitchFamily="18" charset="0"/>
                          </a:rPr>
                        </m:ctrlPr>
                      </m:dPr>
                      <m:e>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e>
                    </m:d>
                  </m:oMath>
                </a14:m>
                <a:r>
                  <a:rPr lang="kk-KZ" sz="2000" dirty="0">
                    <a:solidFill>
                      <a:srgbClr val="000000"/>
                    </a:solidFill>
                    <a:effectLst/>
                    <a:latin typeface="Constantia" panose="02030602050306030303" pitchFamily="18" charset="0"/>
                    <a:ea typeface="Times New Roman" panose="02020603050405020304" pitchFamily="18" charset="0"/>
                  </a:rPr>
                  <a:t> және </a:t>
                </a: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𝑚</m:t>
                            </m:r>
                          </m:e>
                        </m:acc>
                      </m:e>
                      <m:sub>
                        <m:r>
                          <a:rPr lang="kk-KZ" sz="2000" i="1">
                            <a:solidFill>
                              <a:srgbClr val="000000"/>
                            </a:solidFill>
                            <a:effectLst/>
                            <a:latin typeface="Cambria Math" panose="02040503050406030204" pitchFamily="18" charset="0"/>
                            <a:ea typeface="Times New Roman" panose="02020603050405020304" pitchFamily="18" charset="0"/>
                          </a:rPr>
                          <m:t>𝑂</m:t>
                        </m:r>
                      </m:sub>
                    </m:sSub>
                    <m:r>
                      <a:rPr lang="kk-KZ"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r>
                      <a:rPr lang="kk-KZ" sz="2000" i="1">
                        <a:solidFill>
                          <a:srgbClr val="000000"/>
                        </a:solidFill>
                        <a:effectLst/>
                        <a:latin typeface="Cambria Math" panose="02040503050406030204" pitchFamily="18" charset="0"/>
                        <a:ea typeface="Times New Roman" panose="02020603050405020304" pitchFamily="18" charset="0"/>
                      </a:rPr>
                      <m:t>)</m:t>
                    </m:r>
                  </m:oMath>
                </a14:m>
                <a:r>
                  <a:rPr lang="kk-KZ" sz="2000" dirty="0">
                    <a:solidFill>
                      <a:srgbClr val="000000"/>
                    </a:solidFill>
                    <a:effectLst/>
                    <a:latin typeface="Constantia" panose="02030602050306030303" pitchFamily="18" charset="0"/>
                    <a:ea typeface="Times New Roman" panose="02020603050405020304" pitchFamily="18" charset="0"/>
                  </a:rPr>
                  <a:t> векторларының шамасы да, бағыты да, өлшемі де бірдей. Сондықтан:</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r"/>
                <a14:m>
                  <m:oMath xmlns:m="http://schemas.openxmlformats.org/officeDocument/2006/math">
                    <m:d>
                      <m:dPr>
                        <m:begChr m:val="|"/>
                        <m:endChr m:val="|"/>
                        <m:ctrlPr>
                          <a:rPr lang="ru-RU" sz="2000" i="1">
                            <a:effectLst/>
                            <a:latin typeface="Cambria Math" panose="02040503050406030204" pitchFamily="18" charset="0"/>
                            <a:ea typeface="Times New Roman" panose="02020603050405020304" pitchFamily="18" charset="0"/>
                          </a:rPr>
                        </m:ctrlPr>
                      </m:dPr>
                      <m:e>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𝑚</m:t>
                                </m:r>
                              </m:e>
                            </m:acc>
                          </m:e>
                          <m:sub>
                            <m:r>
                              <a:rPr lang="kk-KZ" sz="2000" i="1">
                                <a:solidFill>
                                  <a:srgbClr val="000000"/>
                                </a:solidFill>
                                <a:effectLst/>
                                <a:latin typeface="Cambria Math" panose="02040503050406030204" pitchFamily="18" charset="0"/>
                                <a:ea typeface="Times New Roman" panose="02020603050405020304" pitchFamily="18" charset="0"/>
                              </a:rPr>
                              <m:t>𝑂</m:t>
                            </m:r>
                          </m:sub>
                        </m:sSub>
                        <m:r>
                          <a:rPr lang="kk-KZ"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r>
                          <a:rPr lang="kk-KZ" sz="2000" i="1">
                            <a:solidFill>
                              <a:srgbClr val="000000"/>
                            </a:solidFill>
                            <a:effectLst/>
                            <a:latin typeface="Cambria Math" panose="02040503050406030204" pitchFamily="18" charset="0"/>
                            <a:ea typeface="Times New Roman" panose="02020603050405020304" pitchFamily="18" charset="0"/>
                          </a:rPr>
                          <m:t>)</m:t>
                        </m:r>
                      </m:e>
                    </m:d>
                    <m:r>
                      <a:rPr lang="kk-KZ"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ОА</m:t>
                        </m:r>
                      </m:e>
                    </m:acc>
                    <m:r>
                      <a:rPr lang="kk-KZ" sz="2000" i="1">
                        <a:solidFill>
                          <a:srgbClr val="000000"/>
                        </a:solidFill>
                        <a:effectLst/>
                        <a:latin typeface="Cambria Math" panose="02040503050406030204" pitchFamily="18" charset="0"/>
                        <a:ea typeface="Times New Roman" panose="02020603050405020304" pitchFamily="18" charset="0"/>
                      </a:rPr>
                      <m:t>∙</m:t>
                    </m:r>
                    <m:d>
                      <m:dPr>
                        <m:ctrlPr>
                          <a:rPr lang="ru-RU" sz="2000" i="1">
                            <a:effectLst/>
                            <a:latin typeface="Cambria Math" panose="02040503050406030204" pitchFamily="18" charset="0"/>
                            <a:ea typeface="Times New Roman" panose="02020603050405020304" pitchFamily="18" charset="0"/>
                          </a:rPr>
                        </m:ctrlPr>
                      </m:dPr>
                      <m:e>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e>
                    </m:d>
                  </m:oMath>
                </a14:m>
                <a:r>
                  <a:rPr lang="en-US" sz="2000" dirty="0">
                    <a:solidFill>
                      <a:srgbClr val="000000"/>
                    </a:solidFill>
                    <a:effectLst/>
                    <a:latin typeface="Constantia" panose="02030602050306030303" pitchFamily="18" charset="0"/>
                    <a:ea typeface="Times New Roman" panose="02020603050405020304" pitchFamily="18" charset="0"/>
                  </a:rPr>
                  <a:t>	</a:t>
                </a:r>
                <a:r>
                  <a:rPr lang="kk-KZ" sz="2000" dirty="0">
                    <a:solidFill>
                      <a:srgbClr val="000000"/>
                    </a:solidFill>
                    <a:effectLst/>
                    <a:latin typeface="Constantia" panose="02030602050306030303" pitchFamily="18" charset="0"/>
                    <a:ea typeface="Times New Roman" panose="02020603050405020304" pitchFamily="18" charset="0"/>
                  </a:rPr>
                  <a:t> немесе	 </a:t>
                </a: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𝑚</m:t>
                            </m:r>
                          </m:e>
                        </m:acc>
                      </m:e>
                      <m:sub>
                        <m:r>
                          <a:rPr lang="kk-KZ" sz="2000" i="1">
                            <a:solidFill>
                              <a:srgbClr val="000000"/>
                            </a:solidFill>
                            <a:effectLst/>
                            <a:latin typeface="Cambria Math" panose="02040503050406030204" pitchFamily="18" charset="0"/>
                            <a:ea typeface="Times New Roman" panose="02020603050405020304" pitchFamily="18" charset="0"/>
                          </a:rPr>
                          <m:t>𝑂</m:t>
                        </m:r>
                      </m:sub>
                    </m:sSub>
                    <m:r>
                      <a:rPr lang="kk-KZ"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r>
                      <a:rPr lang="kk-KZ"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𝑟</m:t>
                        </m:r>
                      </m:e>
                    </m:acc>
                    <m:r>
                      <a:rPr lang="kk-KZ"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dirty="0">
                    <a:solidFill>
                      <a:srgbClr val="000000"/>
                    </a:solidFill>
                    <a:effectLst/>
                    <a:latin typeface="Constantia" panose="02030602050306030303" pitchFamily="18" charset="0"/>
                    <a:ea typeface="Times New Roman" panose="02020603050405020304" pitchFamily="18" charset="0"/>
                  </a:rPr>
                  <a:t>	(4.</a:t>
                </a:r>
                <a:r>
                  <a:rPr lang="en-US" sz="2000" dirty="0">
                    <a:solidFill>
                      <a:srgbClr val="000000"/>
                    </a:solidFill>
                    <a:effectLst/>
                    <a:latin typeface="Constantia" panose="02030602050306030303" pitchFamily="18" charset="0"/>
                    <a:ea typeface="Times New Roman" panose="02020603050405020304" pitchFamily="18" charset="0"/>
                  </a:rPr>
                  <a:t>2</a:t>
                </a:r>
                <a:r>
                  <a:rPr lang="kk-KZ"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algn="just"/>
                <a:r>
                  <a:rPr lang="kk-KZ" sz="2000" dirty="0">
                    <a:solidFill>
                      <a:srgbClr val="000000"/>
                    </a:solidFill>
                    <a:effectLst/>
                    <a:latin typeface="Constantia" panose="02030602050306030303" pitchFamily="18" charset="0"/>
                    <a:ea typeface="Times New Roman" panose="02020603050405020304" pitchFamily="18" charset="0"/>
                  </a:rPr>
                  <a:t>мұндағы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𝑟</m:t>
                        </m:r>
                      </m:e>
                    </m:acc>
                    <m:r>
                      <a:rPr lang="kk-KZ"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ОА</m:t>
                        </m:r>
                      </m:e>
                    </m:acc>
                  </m:oMath>
                </a14:m>
                <a:r>
                  <a:rPr lang="kk-KZ" sz="2000" dirty="0">
                    <a:solidFill>
                      <a:srgbClr val="000000"/>
                    </a:solidFill>
                    <a:effectLst/>
                    <a:latin typeface="Constantia" panose="02030602050306030303" pitchFamily="18" charset="0"/>
                    <a:ea typeface="Times New Roman" panose="02020603050405020304" pitchFamily="18" charset="0"/>
                  </a:rPr>
                  <a:t> – </a:t>
                </a:r>
                <a:r>
                  <a:rPr lang="kk-KZ" sz="2000" i="1" dirty="0">
                    <a:solidFill>
                      <a:srgbClr val="000000"/>
                    </a:solidFill>
                    <a:effectLst/>
                    <a:latin typeface="Constantia" panose="02030602050306030303" pitchFamily="18" charset="0"/>
                    <a:ea typeface="Times New Roman" panose="02020603050405020304" pitchFamily="18" charset="0"/>
                  </a:rPr>
                  <a:t>А</a:t>
                </a:r>
                <a:r>
                  <a:rPr lang="kk-KZ" sz="2000" dirty="0">
                    <a:solidFill>
                      <a:srgbClr val="000000"/>
                    </a:solidFill>
                    <a:effectLst/>
                    <a:latin typeface="Constantia" panose="02030602050306030303" pitchFamily="18" charset="0"/>
                    <a:ea typeface="Times New Roman" panose="02020603050405020304" pitchFamily="18" charset="0"/>
                  </a:rPr>
                  <a:t> нүктесінің радиус-векторы. </a:t>
                </a:r>
                <a:endParaRPr lang="ru-RU" sz="1200" dirty="0">
                  <a:effectLst/>
                  <a:latin typeface="Constantia" panose="02030602050306030303" pitchFamily="18" charset="0"/>
                  <a:ea typeface="Times New Roman" panose="02020603050405020304" pitchFamily="18" charset="0"/>
                </a:endParaRPr>
              </a:p>
            </p:txBody>
          </p:sp>
        </mc:Choice>
        <mc:Fallback xmlns="">
          <p:sp>
            <p:nvSpPr>
              <p:cNvPr id="3" name="TextBox 2">
                <a:extLst>
                  <a:ext uri="{FF2B5EF4-FFF2-40B4-BE49-F238E27FC236}">
                    <a16:creationId xmlns:a16="http://schemas.microsoft.com/office/drawing/2014/main" id="{8A8AF7AF-4EF3-493C-B75B-2153AF39A0CD}"/>
                  </a:ext>
                </a:extLst>
              </p:cNvPr>
              <p:cNvSpPr txBox="1">
                <a:spLocks noRot="1" noChangeAspect="1" noMove="1" noResize="1" noEditPoints="1" noAdjustHandles="1" noChangeArrowheads="1" noChangeShapeType="1" noTextEdit="1"/>
              </p:cNvSpPr>
              <p:nvPr/>
            </p:nvSpPr>
            <p:spPr>
              <a:xfrm>
                <a:off x="1043608" y="476672"/>
                <a:ext cx="7488832" cy="5502981"/>
              </a:xfrm>
              <a:prstGeom prst="rect">
                <a:avLst/>
              </a:prstGeom>
              <a:blipFill>
                <a:blip r:embed="rId2"/>
                <a:stretch>
                  <a:fillRect l="-814" t="-1550" r="-2685" b="-997"/>
                </a:stretch>
              </a:blipFill>
            </p:spPr>
            <p:txBody>
              <a:bodyPr/>
              <a:lstStyle/>
              <a:p>
                <a:r>
                  <a:rPr lang="ru-RU">
                    <a:noFill/>
                  </a:rPr>
                  <a:t> </a:t>
                </a:r>
              </a:p>
            </p:txBody>
          </p:sp>
        </mc:Fallback>
      </mc:AlternateContent>
    </p:spTree>
    <p:extLst>
      <p:ext uri="{BB962C8B-B14F-4D97-AF65-F5344CB8AC3E}">
        <p14:creationId xmlns:p14="http://schemas.microsoft.com/office/powerpoint/2010/main" val="74577682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513EEC25-CCD4-456D-A1B1-7B651DDB9777}"/>
                  </a:ext>
                </a:extLst>
              </p:cNvPr>
              <p:cNvSpPr txBox="1"/>
              <p:nvPr/>
            </p:nvSpPr>
            <p:spPr>
              <a:xfrm>
                <a:off x="1115616" y="1124744"/>
                <a:ext cx="7416824" cy="4246932"/>
              </a:xfrm>
              <a:prstGeom prst="rect">
                <a:avLst/>
              </a:prstGeom>
              <a:noFill/>
            </p:spPr>
            <p:txBody>
              <a:bodyPr wrap="square">
                <a:spAutoFit/>
              </a:bodyPr>
              <a:lstStyle/>
              <a:p>
                <a:pPr indent="288290" algn="just"/>
                <a:r>
                  <a:rPr lang="kk-KZ" sz="2400" dirty="0">
                    <a:solidFill>
                      <a:srgbClr val="000000"/>
                    </a:solidFill>
                    <a:effectLst/>
                    <a:latin typeface="Constantia" panose="02030602050306030303" pitchFamily="18" charset="0"/>
                    <a:ea typeface="Times New Roman" panose="02020603050405020304" pitchFamily="18" charset="0"/>
                  </a:rPr>
                  <a:t>Сонымен,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kk-KZ" sz="2400" dirty="0">
                    <a:solidFill>
                      <a:srgbClr val="000000"/>
                    </a:solidFill>
                    <a:effectLst/>
                    <a:latin typeface="Constantia" panose="02030602050306030303" pitchFamily="18" charset="0"/>
                    <a:ea typeface="Times New Roman" panose="02020603050405020304" pitchFamily="18" charset="0"/>
                  </a:rPr>
                  <a:t> күшінің </a:t>
                </a:r>
                <a:r>
                  <a:rPr lang="kk-KZ" sz="2400" i="1" dirty="0">
                    <a:solidFill>
                      <a:srgbClr val="000000"/>
                    </a:solidFill>
                    <a:effectLst/>
                    <a:latin typeface="Constantia" panose="02030602050306030303" pitchFamily="18" charset="0"/>
                    <a:ea typeface="Times New Roman" panose="02020603050405020304" pitchFamily="18" charset="0"/>
                  </a:rPr>
                  <a:t>О</a:t>
                </a:r>
                <a:r>
                  <a:rPr lang="kk-KZ" sz="2400" dirty="0">
                    <a:solidFill>
                      <a:srgbClr val="000000"/>
                    </a:solidFill>
                    <a:effectLst/>
                    <a:latin typeface="Constantia" panose="02030602050306030303" pitchFamily="18" charset="0"/>
                    <a:ea typeface="Times New Roman" panose="02020603050405020304" pitchFamily="18" charset="0"/>
                  </a:rPr>
                  <a:t> центріне қатысты моменті осы нүктеден күштің түсу нүктесіне жүргізілген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𝑟</m:t>
                        </m:r>
                      </m:e>
                    </m:acc>
                    <m:r>
                      <a:rPr lang="kk-KZ" sz="2400" i="1">
                        <a:solidFill>
                          <a:srgbClr val="000000"/>
                        </a:solidFill>
                        <a:effectLst/>
                        <a:latin typeface="Cambria Math" panose="02040503050406030204" pitchFamily="18" charset="0"/>
                        <a:ea typeface="Times New Roman" panose="02020603050405020304" pitchFamily="18" charset="0"/>
                      </a:rPr>
                      <m:t>=</m:t>
                    </m:r>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ОА</m:t>
                        </m:r>
                      </m:e>
                    </m:acc>
                  </m:oMath>
                </a14:m>
                <a:r>
                  <a:rPr lang="kk-KZ" sz="2400" dirty="0">
                    <a:solidFill>
                      <a:srgbClr val="000000"/>
                    </a:solidFill>
                    <a:effectLst/>
                    <a:latin typeface="Constantia" panose="02030602050306030303" pitchFamily="18" charset="0"/>
                    <a:ea typeface="Times New Roman" panose="02020603050405020304" pitchFamily="18" charset="0"/>
                  </a:rPr>
                  <a:t> радиус-вектор мен күш векторының векторлық көбейтіндісіне тең. </a:t>
                </a:r>
                <a:endParaRPr lang="ru-RU" sz="1400" dirty="0">
                  <a:effectLst/>
                  <a:latin typeface="Constantia" panose="02030602050306030303" pitchFamily="18" charset="0"/>
                  <a:ea typeface="Times New Roman" panose="02020603050405020304" pitchFamily="18" charset="0"/>
                </a:endParaRPr>
              </a:p>
              <a:p>
                <a:pPr indent="288290" algn="just"/>
                <a:r>
                  <a:rPr lang="kk-KZ" sz="2400" dirty="0">
                    <a:solidFill>
                      <a:srgbClr val="000000"/>
                    </a:solidFill>
                    <a:effectLst/>
                    <a:latin typeface="Constantia" panose="02030602050306030303" pitchFamily="18" charset="0"/>
                    <a:ea typeface="Times New Roman" panose="02020603050405020304" pitchFamily="18" charset="0"/>
                  </a:rPr>
                  <a:t>Күш моментінің қасиеттері: </a:t>
                </a:r>
                <a:endParaRPr lang="ru-RU" sz="1400" dirty="0">
                  <a:effectLst/>
                  <a:latin typeface="Constantia" panose="02030602050306030303" pitchFamily="18" charset="0"/>
                  <a:ea typeface="Times New Roman" panose="02020603050405020304" pitchFamily="18" charset="0"/>
                </a:endParaRPr>
              </a:p>
              <a:p>
                <a:pPr indent="288290" algn="just"/>
                <a:r>
                  <a:rPr lang="kk-KZ" sz="2400" dirty="0">
                    <a:solidFill>
                      <a:srgbClr val="000000"/>
                    </a:solidFill>
                    <a:effectLst/>
                    <a:latin typeface="Constantia" panose="02030602050306030303" pitchFamily="18" charset="0"/>
                    <a:ea typeface="Times New Roman" panose="02020603050405020304" pitchFamily="18" charset="0"/>
                  </a:rPr>
                  <a:t>1) күштің түсу нүктесін, әсер ету сызығының бойымен басқа нүктеге көшіргеннен күштің центрге қатысты моменті өзгермейді; </a:t>
                </a:r>
                <a:endParaRPr lang="ru-RU" sz="1400" dirty="0">
                  <a:effectLst/>
                  <a:latin typeface="Constantia" panose="02030602050306030303" pitchFamily="18" charset="0"/>
                  <a:ea typeface="Times New Roman" panose="02020603050405020304" pitchFamily="18" charset="0"/>
                </a:endParaRPr>
              </a:p>
              <a:p>
                <a:pPr indent="288290" algn="just"/>
                <a:r>
                  <a:rPr lang="kk-KZ" sz="2400" dirty="0">
                    <a:solidFill>
                      <a:srgbClr val="000000"/>
                    </a:solidFill>
                    <a:effectLst/>
                    <a:latin typeface="Constantia" panose="02030602050306030303" pitchFamily="18" charset="0"/>
                    <a:ea typeface="Times New Roman" panose="02020603050405020304" pitchFamily="18" charset="0"/>
                  </a:rPr>
                  <a:t>2) күштің центрге қатысты моменті күш нөлге тең болғанда немесе күштің әсер ету сызығы центрден өткенде (иін жоқ) нөлге тең болады.  </a:t>
                </a:r>
                <a:endParaRPr lang="ru-RU" sz="1400" dirty="0">
                  <a:effectLst/>
                  <a:latin typeface="Constantia" panose="02030602050306030303" pitchFamily="18" charset="0"/>
                  <a:ea typeface="Times New Roman" panose="02020603050405020304" pitchFamily="18" charset="0"/>
                </a:endParaRPr>
              </a:p>
            </p:txBody>
          </p:sp>
        </mc:Choice>
        <mc:Fallback xmlns="">
          <p:sp>
            <p:nvSpPr>
              <p:cNvPr id="3" name="TextBox 2">
                <a:extLst>
                  <a:ext uri="{FF2B5EF4-FFF2-40B4-BE49-F238E27FC236}">
                    <a16:creationId xmlns:a16="http://schemas.microsoft.com/office/drawing/2014/main" id="{513EEC25-CCD4-456D-A1B1-7B651DDB9777}"/>
                  </a:ext>
                </a:extLst>
              </p:cNvPr>
              <p:cNvSpPr txBox="1">
                <a:spLocks noRot="1" noChangeAspect="1" noMove="1" noResize="1" noEditPoints="1" noAdjustHandles="1" noChangeArrowheads="1" noChangeShapeType="1" noTextEdit="1"/>
              </p:cNvSpPr>
              <p:nvPr/>
            </p:nvSpPr>
            <p:spPr>
              <a:xfrm>
                <a:off x="1115616" y="1124744"/>
                <a:ext cx="7416824" cy="4246932"/>
              </a:xfrm>
              <a:prstGeom prst="rect">
                <a:avLst/>
              </a:prstGeom>
              <a:blipFill>
                <a:blip r:embed="rId2"/>
                <a:stretch>
                  <a:fillRect l="-1233" t="-431" r="-1233" b="-2443"/>
                </a:stretch>
              </a:blipFill>
            </p:spPr>
            <p:txBody>
              <a:bodyPr/>
              <a:lstStyle/>
              <a:p>
                <a:r>
                  <a:rPr lang="ru-RU">
                    <a:noFill/>
                  </a:rPr>
                  <a:t> </a:t>
                </a:r>
              </a:p>
            </p:txBody>
          </p:sp>
        </mc:Fallback>
      </mc:AlternateContent>
    </p:spTree>
    <p:extLst>
      <p:ext uri="{BB962C8B-B14F-4D97-AF65-F5344CB8AC3E}">
        <p14:creationId xmlns:p14="http://schemas.microsoft.com/office/powerpoint/2010/main" val="184023369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5C3DA438-9673-42F4-9BA3-9D6EBA9B845F}"/>
                  </a:ext>
                </a:extLst>
              </p:cNvPr>
              <p:cNvSpPr txBox="1"/>
              <p:nvPr/>
            </p:nvSpPr>
            <p:spPr>
              <a:xfrm>
                <a:off x="899592" y="568088"/>
                <a:ext cx="7704856" cy="5721823"/>
              </a:xfrm>
              <a:prstGeom prst="rect">
                <a:avLst/>
              </a:prstGeom>
              <a:noFill/>
            </p:spPr>
            <p:txBody>
              <a:bodyPr wrap="square">
                <a:spAutoFit/>
              </a:bodyPr>
              <a:lstStyle/>
              <a:p>
                <a:pPr indent="288290" algn="just"/>
                <a:r>
                  <a:rPr lang="kk-KZ" sz="2400" i="1" dirty="0">
                    <a:solidFill>
                      <a:schemeClr val="accent2"/>
                    </a:solidFill>
                    <a:effectLst/>
                    <a:latin typeface="Constantia" panose="02030602050306030303" pitchFamily="18" charset="0"/>
                    <a:ea typeface="Times New Roman" panose="02020603050405020304" pitchFamily="18" charset="0"/>
                  </a:rPr>
                  <a:t>Қос күш. Қос күш моментінің векторы</a:t>
                </a:r>
                <a:endParaRPr lang="ru-RU" sz="1400" dirty="0">
                  <a:solidFill>
                    <a:schemeClr val="accent2"/>
                  </a:solidFill>
                  <a:effectLst/>
                  <a:latin typeface="Constantia" panose="02030602050306030303" pitchFamily="18" charset="0"/>
                  <a:ea typeface="Times New Roman" panose="02020603050405020304" pitchFamily="18" charset="0"/>
                </a:endParaRPr>
              </a:p>
              <a:p>
                <a:pPr indent="288290" algn="just"/>
                <a:r>
                  <a:rPr lang="kk-KZ" sz="2400" dirty="0">
                    <a:solidFill>
                      <a:srgbClr val="000000"/>
                    </a:solidFill>
                    <a:effectLst/>
                    <a:latin typeface="Constantia" panose="02030602050306030303" pitchFamily="18" charset="0"/>
                    <a:ea typeface="Times New Roman" panose="02020603050405020304" pitchFamily="18" charset="0"/>
                  </a:rPr>
                  <a:t>Абсолют қатты денеге әсер ететін, модульдері тең, бір біріне қарсы бағытталған екі параллель күштің жүйесі қос күш деп аталады (4.1-сурет). </a:t>
                </a:r>
                <a:endParaRPr lang="ru-RU" sz="1400" dirty="0">
                  <a:effectLst/>
                  <a:latin typeface="Constantia" panose="02030602050306030303" pitchFamily="18" charset="0"/>
                  <a:ea typeface="Times New Roman" panose="02020603050405020304" pitchFamily="18" charset="0"/>
                </a:endParaRPr>
              </a:p>
              <a:p>
                <a:pPr indent="288290" algn="just"/>
                <a:r>
                  <a:rPr lang="kk-KZ" sz="2400" dirty="0">
                    <a:solidFill>
                      <a:srgbClr val="000000"/>
                    </a:solidFill>
                    <a:effectLst/>
                    <a:latin typeface="Constantia" panose="02030602050306030303" pitchFamily="18" charset="0"/>
                    <a:ea typeface="Times New Roman" panose="02020603050405020304" pitchFamily="18" charset="0"/>
                  </a:rPr>
                  <a:t>Қос күшті құрайтын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r>
                      <a:rPr lang="kk-KZ" sz="2400" i="1">
                        <a:solidFill>
                          <a:srgbClr val="000000"/>
                        </a:solidFill>
                        <a:effectLst/>
                        <a:latin typeface="Cambria Math" panose="02040503050406030204" pitchFamily="18" charset="0"/>
                        <a:ea typeface="Times New Roman" panose="02020603050405020304" pitchFamily="18" charset="0"/>
                      </a:rPr>
                      <m:t>,  </m:t>
                    </m:r>
                    <m:sSup>
                      <m:sSupPr>
                        <m:ctrlPr>
                          <a:rPr lang="ru-RU" sz="2400" i="1">
                            <a:effectLst/>
                            <a:latin typeface="Cambria Math" panose="02040503050406030204" pitchFamily="18" charset="0"/>
                            <a:ea typeface="Times New Roman" panose="02020603050405020304" pitchFamily="18" charset="0"/>
                          </a:rPr>
                        </m:ctrlPr>
                      </m:sSupPr>
                      <m:e>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e>
                      <m:sup>
                        <m:r>
                          <a:rPr lang="kk-KZ" sz="2400" i="1">
                            <a:solidFill>
                              <a:srgbClr val="000000"/>
                            </a:solidFill>
                            <a:effectLst/>
                            <a:latin typeface="Cambria Math" panose="02040503050406030204" pitchFamily="18" charset="0"/>
                            <a:ea typeface="Times New Roman" panose="02020603050405020304" pitchFamily="18" charset="0"/>
                          </a:rPr>
                          <m:t>′</m:t>
                        </m:r>
                      </m:sup>
                    </m:sSup>
                  </m:oMath>
                </a14:m>
                <a:r>
                  <a:rPr lang="kk-KZ" sz="2400" dirty="0">
                    <a:solidFill>
                      <a:srgbClr val="000000"/>
                    </a:solidFill>
                    <a:effectLst/>
                    <a:latin typeface="Constantia" panose="02030602050306030303" pitchFamily="18" charset="0"/>
                    <a:ea typeface="Times New Roman" panose="02020603050405020304" pitchFamily="18" charset="0"/>
                  </a:rPr>
                  <a:t>) күштер бір түзудің бойымен бағытталмаған, демек олар тепе-теңдікте емес. </a:t>
                </a:r>
                <a:r>
                  <a:rPr lang="kk-KZ" sz="2400" i="1" dirty="0">
                    <a:solidFill>
                      <a:srgbClr val="000000"/>
                    </a:solidFill>
                    <a:effectLst/>
                    <a:latin typeface="Constantia" panose="02030602050306030303" pitchFamily="18" charset="0"/>
                    <a:ea typeface="Times New Roman" panose="02020603050405020304" pitchFamily="18" charset="0"/>
                  </a:rPr>
                  <a:t>R=</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kk-KZ" sz="2400" i="1" dirty="0">
                    <a:solidFill>
                      <a:srgbClr val="000000"/>
                    </a:solidFill>
                    <a:effectLst/>
                    <a:latin typeface="Constantia" panose="02030602050306030303" pitchFamily="18" charset="0"/>
                    <a:ea typeface="Times New Roman" panose="02020603050405020304" pitchFamily="18" charset="0"/>
                  </a:rPr>
                  <a:t>+</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kk-KZ" sz="2400" i="1" dirty="0">
                    <a:solidFill>
                      <a:srgbClr val="000000"/>
                    </a:solidFill>
                    <a:effectLst/>
                    <a:latin typeface="Constantia" panose="02030602050306030303" pitchFamily="18" charset="0"/>
                    <a:ea typeface="Times New Roman" panose="02020603050405020304" pitchFamily="18" charset="0"/>
                  </a:rPr>
                  <a:t>′=0 </a:t>
                </a:r>
                <a:r>
                  <a:rPr lang="kk-KZ" sz="2400" dirty="0">
                    <a:solidFill>
                      <a:srgbClr val="000000"/>
                    </a:solidFill>
                    <a:effectLst/>
                    <a:latin typeface="Constantia" panose="02030602050306030303" pitchFamily="18" charset="0"/>
                    <a:ea typeface="Times New Roman" panose="02020603050405020304" pitchFamily="18" charset="0"/>
                  </a:rPr>
                  <a:t>болғандықтан, қос күштің тең әсерлі күші болмайды. Сондықтан, денелердің өзара әсерлесуінің ерекше өлшеуіші болатын қос күштің қасиеттері бөлек қарастырылуы тиіс. </a:t>
                </a:r>
                <a:endParaRPr lang="ru-RU" sz="1400" dirty="0">
                  <a:effectLst/>
                  <a:latin typeface="Constantia" panose="02030602050306030303" pitchFamily="18" charset="0"/>
                  <a:ea typeface="Times New Roman" panose="02020603050405020304" pitchFamily="18" charset="0"/>
                </a:endParaRPr>
              </a:p>
              <a:p>
                <a:pPr indent="288290" algn="just"/>
                <a:r>
                  <a:rPr lang="kk-KZ" sz="2400" dirty="0">
                    <a:solidFill>
                      <a:srgbClr val="000000"/>
                    </a:solidFill>
                    <a:effectLst/>
                    <a:latin typeface="Constantia" panose="02030602050306030303" pitchFamily="18" charset="0"/>
                    <a:ea typeface="Times New Roman" panose="02020603050405020304" pitchFamily="18" charset="0"/>
                  </a:rPr>
                  <a:t>Қос күш жатқан жазықтық (П) қос күштің әсер ету жазықтығы деп аталады. Қос күшті құрайтын күштердің әсер ету сызықтарының арасындағы ең жақын арақашықтық қос күштің иіні (</a:t>
                </a:r>
                <a:r>
                  <a:rPr lang="kk-KZ" sz="2400" i="1" dirty="0">
                    <a:solidFill>
                      <a:srgbClr val="000000"/>
                    </a:solidFill>
                    <a:effectLst/>
                    <a:latin typeface="Constantia" panose="02030602050306030303" pitchFamily="18" charset="0"/>
                    <a:ea typeface="Times New Roman" panose="02020603050405020304" pitchFamily="18" charset="0"/>
                  </a:rPr>
                  <a:t>d</a:t>
                </a:r>
                <a:r>
                  <a:rPr lang="kk-KZ" sz="2400" dirty="0">
                    <a:solidFill>
                      <a:srgbClr val="000000"/>
                    </a:solidFill>
                    <a:effectLst/>
                    <a:latin typeface="Constantia" panose="02030602050306030303" pitchFamily="18" charset="0"/>
                    <a:ea typeface="Times New Roman" panose="02020603050405020304" pitchFamily="18" charset="0"/>
                  </a:rPr>
                  <a:t>) деп аталады (4.2, 4.3-суреттер). </a:t>
                </a:r>
                <a:endParaRPr lang="ru-RU" sz="1400" dirty="0">
                  <a:effectLst/>
                  <a:latin typeface="Constantia" panose="02030602050306030303" pitchFamily="18" charset="0"/>
                  <a:ea typeface="Times New Roman" panose="02020603050405020304" pitchFamily="18" charset="0"/>
                </a:endParaRPr>
              </a:p>
            </p:txBody>
          </p:sp>
        </mc:Choice>
        <mc:Fallback xmlns="">
          <p:sp>
            <p:nvSpPr>
              <p:cNvPr id="3" name="TextBox 2">
                <a:extLst>
                  <a:ext uri="{FF2B5EF4-FFF2-40B4-BE49-F238E27FC236}">
                    <a16:creationId xmlns:a16="http://schemas.microsoft.com/office/drawing/2014/main" id="{5C3DA438-9673-42F4-9BA3-9D6EBA9B845F}"/>
                  </a:ext>
                </a:extLst>
              </p:cNvPr>
              <p:cNvSpPr txBox="1">
                <a:spLocks noRot="1" noChangeAspect="1" noMove="1" noResize="1" noEditPoints="1" noAdjustHandles="1" noChangeArrowheads="1" noChangeShapeType="1" noTextEdit="1"/>
              </p:cNvSpPr>
              <p:nvPr/>
            </p:nvSpPr>
            <p:spPr>
              <a:xfrm>
                <a:off x="899592" y="568088"/>
                <a:ext cx="7704856" cy="5721823"/>
              </a:xfrm>
              <a:prstGeom prst="rect">
                <a:avLst/>
              </a:prstGeom>
              <a:blipFill>
                <a:blip r:embed="rId2"/>
                <a:stretch>
                  <a:fillRect l="-1267" t="-1065" r="-1267" b="-1384"/>
                </a:stretch>
              </a:blipFill>
            </p:spPr>
            <p:txBody>
              <a:bodyPr/>
              <a:lstStyle/>
              <a:p>
                <a:r>
                  <a:rPr lang="ru-RU">
                    <a:noFill/>
                  </a:rPr>
                  <a:t> </a:t>
                </a:r>
              </a:p>
            </p:txBody>
          </p:sp>
        </mc:Fallback>
      </mc:AlternateContent>
    </p:spTree>
    <p:extLst>
      <p:ext uri="{BB962C8B-B14F-4D97-AF65-F5344CB8AC3E}">
        <p14:creationId xmlns:p14="http://schemas.microsoft.com/office/powerpoint/2010/main" val="173006263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D8BCFC3-0159-44FB-AA4C-F728A8413577}"/>
              </a:ext>
            </a:extLst>
          </p:cNvPr>
          <p:cNvSpPr txBox="1"/>
          <p:nvPr/>
        </p:nvSpPr>
        <p:spPr>
          <a:xfrm>
            <a:off x="1043608" y="1340768"/>
            <a:ext cx="7488832" cy="3785652"/>
          </a:xfrm>
          <a:prstGeom prst="rect">
            <a:avLst/>
          </a:prstGeom>
          <a:noFill/>
        </p:spPr>
        <p:txBody>
          <a:bodyPr wrap="square">
            <a:spAutoFit/>
          </a:bodyPr>
          <a:lstStyle/>
          <a:p>
            <a:pPr indent="288290" algn="just"/>
            <a:r>
              <a:rPr lang="kk-KZ" sz="2400" dirty="0">
                <a:solidFill>
                  <a:srgbClr val="000000"/>
                </a:solidFill>
                <a:effectLst/>
                <a:latin typeface="Constantia" panose="02030602050306030303" pitchFamily="18" charset="0"/>
                <a:ea typeface="Times New Roman" panose="02020603050405020304" pitchFamily="18" charset="0"/>
              </a:rPr>
              <a:t>Қос күштің әсерінен дене айналмалы қозғалыс жасайды. </a:t>
            </a:r>
            <a:endParaRPr lang="ru-RU" sz="1400" dirty="0">
              <a:effectLst/>
              <a:latin typeface="Constantia" panose="02030602050306030303" pitchFamily="18" charset="0"/>
              <a:ea typeface="Times New Roman" panose="02020603050405020304" pitchFamily="18" charset="0"/>
            </a:endParaRPr>
          </a:p>
          <a:p>
            <a:pPr indent="288290" algn="just"/>
            <a:r>
              <a:rPr lang="kk-KZ" sz="2400" dirty="0">
                <a:solidFill>
                  <a:srgbClr val="000000"/>
                </a:solidFill>
                <a:effectLst/>
                <a:latin typeface="Constantia" panose="02030602050306030303" pitchFamily="18" charset="0"/>
                <a:ea typeface="Times New Roman" panose="02020603050405020304" pitchFamily="18" charset="0"/>
              </a:rPr>
              <a:t>Оның әсері қос күш моментімен анықталады. Бұл момент:  </a:t>
            </a:r>
            <a:endParaRPr lang="ru-RU" sz="1400" dirty="0">
              <a:effectLst/>
              <a:latin typeface="Constantia" panose="02030602050306030303" pitchFamily="18" charset="0"/>
              <a:ea typeface="Times New Roman" panose="02020603050405020304" pitchFamily="18" charset="0"/>
            </a:endParaRPr>
          </a:p>
          <a:p>
            <a:pPr indent="288290" algn="just"/>
            <a:r>
              <a:rPr lang="kk-KZ" sz="2400" dirty="0">
                <a:solidFill>
                  <a:srgbClr val="000000"/>
                </a:solidFill>
                <a:effectLst/>
                <a:latin typeface="Constantia" panose="02030602050306030303" pitchFamily="18" charset="0"/>
                <a:ea typeface="Times New Roman" panose="02020603050405020304" pitchFamily="18" charset="0"/>
              </a:rPr>
              <a:t>1) күш пен иін көбейтіндісіне тең қос күш моментінің модулімен (</a:t>
            </a:r>
            <a:r>
              <a:rPr lang="kk-KZ" sz="2400" i="1" dirty="0">
                <a:solidFill>
                  <a:srgbClr val="000000"/>
                </a:solidFill>
                <a:effectLst/>
                <a:latin typeface="Constantia" panose="02030602050306030303" pitchFamily="18" charset="0"/>
                <a:ea typeface="Times New Roman" panose="02020603050405020304" pitchFamily="18" charset="0"/>
              </a:rPr>
              <a:t>Fd</a:t>
            </a:r>
            <a:r>
              <a:rPr lang="kk-KZ" sz="2400" dirty="0">
                <a:solidFill>
                  <a:srgbClr val="000000"/>
                </a:solidFill>
                <a:effectLst/>
                <a:latin typeface="Constantia" panose="02030602050306030303" pitchFamily="18" charset="0"/>
                <a:ea typeface="Times New Roman" panose="02020603050405020304" pitchFamily="18" charset="0"/>
              </a:rPr>
              <a:t>); </a:t>
            </a:r>
            <a:endParaRPr lang="ru-RU" sz="1400" dirty="0">
              <a:effectLst/>
              <a:latin typeface="Constantia" panose="02030602050306030303" pitchFamily="18" charset="0"/>
              <a:ea typeface="Times New Roman" panose="02020603050405020304" pitchFamily="18" charset="0"/>
            </a:endParaRPr>
          </a:p>
          <a:p>
            <a:pPr indent="288290" algn="just"/>
            <a:r>
              <a:rPr lang="kk-KZ" sz="2400" dirty="0">
                <a:solidFill>
                  <a:srgbClr val="000000"/>
                </a:solidFill>
                <a:effectLst/>
                <a:latin typeface="Constantia" panose="02030602050306030303" pitchFamily="18" charset="0"/>
                <a:ea typeface="Times New Roman" panose="02020603050405020304" pitchFamily="18" charset="0"/>
              </a:rPr>
              <a:t>2) қос күштің әсер ету жазықтығының кеңістіктегі орнымен; </a:t>
            </a:r>
            <a:endParaRPr lang="ru-RU" sz="1400" dirty="0">
              <a:effectLst/>
              <a:latin typeface="Constantia" panose="02030602050306030303" pitchFamily="18" charset="0"/>
              <a:ea typeface="Times New Roman" panose="02020603050405020304" pitchFamily="18" charset="0"/>
            </a:endParaRPr>
          </a:p>
          <a:p>
            <a:pPr indent="288290" algn="just"/>
            <a:r>
              <a:rPr lang="kk-KZ" sz="2400" dirty="0">
                <a:solidFill>
                  <a:srgbClr val="000000"/>
                </a:solidFill>
                <a:effectLst/>
                <a:latin typeface="Constantia" panose="02030602050306030303" pitchFamily="18" charset="0"/>
                <a:ea typeface="Times New Roman" panose="02020603050405020304" pitchFamily="18" charset="0"/>
              </a:rPr>
              <a:t>3) қос күштің осы жазықтықтағы бұрылу бағытымен анықталады.  </a:t>
            </a:r>
            <a:endParaRPr lang="ru-RU" sz="1400" dirty="0">
              <a:effectLst/>
              <a:latin typeface="Constantia" panose="02030602050306030303" pitchFamily="18" charset="0"/>
              <a:ea typeface="Times New Roman" panose="02020603050405020304" pitchFamily="18" charset="0"/>
            </a:endParaRPr>
          </a:p>
        </p:txBody>
      </p:sp>
    </p:spTree>
    <p:extLst>
      <p:ext uri="{BB962C8B-B14F-4D97-AF65-F5344CB8AC3E}">
        <p14:creationId xmlns:p14="http://schemas.microsoft.com/office/powerpoint/2010/main" val="375078288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2154B902-EF6C-4CD0-8A17-3DC78B416087}"/>
                  </a:ext>
                </a:extLst>
              </p:cNvPr>
              <p:cNvSpPr txBox="1"/>
              <p:nvPr/>
            </p:nvSpPr>
            <p:spPr>
              <a:xfrm>
                <a:off x="1115616" y="692696"/>
                <a:ext cx="7560840" cy="1976375"/>
              </a:xfrm>
              <a:prstGeom prst="rect">
                <a:avLst/>
              </a:prstGeom>
              <a:noFill/>
            </p:spPr>
            <p:txBody>
              <a:bodyPr wrap="square">
                <a:spAutoFit/>
              </a:bodyPr>
              <a:lstStyle/>
              <a:p>
                <a:pPr indent="288290" algn="just"/>
                <a:r>
                  <a:rPr lang="kk-KZ" sz="2000" dirty="0">
                    <a:solidFill>
                      <a:srgbClr val="000000"/>
                    </a:solidFill>
                    <a:effectLst/>
                    <a:latin typeface="Constantia" panose="02030602050306030303" pitchFamily="18" charset="0"/>
                    <a:ea typeface="Times New Roman" panose="02020603050405020304" pitchFamily="18" charset="0"/>
                  </a:rPr>
                  <a:t>Енді келесі анықтаманы енгіземіз: қос күштің моменті деп, модулі күштердің біреуінің модулі мен қос күш иінінің көбейтіндісіне тең, бағыты қос күштің әсер ету жазықтығына перпендикуляр, ұшынан қарағанда қос күш денені сағат тіліне қарсы бұратындай етіп бағытталған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𝑚</m:t>
                        </m:r>
                      </m:e>
                    </m:acc>
                  </m:oMath>
                </a14:m>
                <a:r>
                  <a:rPr lang="kk-KZ" sz="2000" dirty="0">
                    <a:solidFill>
                      <a:srgbClr val="000000"/>
                    </a:solidFill>
                    <a:effectLst/>
                    <a:latin typeface="Constantia" panose="02030602050306030303" pitchFamily="18" charset="0"/>
                    <a:ea typeface="Times New Roman" panose="02020603050405020304" pitchFamily="18" charset="0"/>
                  </a:rPr>
                  <a:t>(</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dirty="0">
                    <a:solidFill>
                      <a:srgbClr val="000000"/>
                    </a:solidFill>
                    <a:effectLst/>
                    <a:latin typeface="Constantia" panose="02030602050306030303" pitchFamily="18" charset="0"/>
                    <a:ea typeface="Times New Roman" panose="02020603050405020304" pitchFamily="18" charset="0"/>
                  </a:rPr>
                  <a:t>,</a:t>
                </a:r>
                <a14:m>
                  <m:oMath xmlns:m="http://schemas.openxmlformats.org/officeDocument/2006/math">
                    <m:r>
                      <a:rPr lang="kk-KZ" sz="2000" i="1">
                        <a:solidFill>
                          <a:srgbClr val="000000"/>
                        </a:solidFill>
                        <a:effectLst/>
                        <a:latin typeface="Cambria Math" panose="02040503050406030204" pitchFamily="18" charset="0"/>
                        <a:ea typeface="Times New Roman" panose="02020603050405020304" pitchFamily="18" charset="0"/>
                      </a:rPr>
                      <m:t> </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dirty="0">
                    <a:solidFill>
                      <a:srgbClr val="000000"/>
                    </a:solidFill>
                    <a:effectLst/>
                    <a:latin typeface="Constantia" panose="02030602050306030303" pitchFamily="18" charset="0"/>
                    <a:ea typeface="Times New Roman" panose="02020603050405020304" pitchFamily="18" charset="0"/>
                  </a:rPr>
                  <a:t>′), векторын айтады (4.3-сурет).</a:t>
                </a:r>
                <a:endParaRPr lang="ru-RU" sz="1200" dirty="0">
                  <a:effectLst/>
                  <a:latin typeface="Constantia" panose="02030602050306030303" pitchFamily="18" charset="0"/>
                  <a:ea typeface="Times New Roman" panose="02020603050405020304" pitchFamily="18" charset="0"/>
                </a:endParaRPr>
              </a:p>
            </p:txBody>
          </p:sp>
        </mc:Choice>
        <mc:Fallback xmlns="">
          <p:sp>
            <p:nvSpPr>
              <p:cNvPr id="3" name="TextBox 2">
                <a:extLst>
                  <a:ext uri="{FF2B5EF4-FFF2-40B4-BE49-F238E27FC236}">
                    <a16:creationId xmlns:a16="http://schemas.microsoft.com/office/drawing/2014/main" id="{2154B902-EF6C-4CD0-8A17-3DC78B416087}"/>
                  </a:ext>
                </a:extLst>
              </p:cNvPr>
              <p:cNvSpPr txBox="1">
                <a:spLocks noRot="1" noChangeAspect="1" noMove="1" noResize="1" noEditPoints="1" noAdjustHandles="1" noChangeArrowheads="1" noChangeShapeType="1" noTextEdit="1"/>
              </p:cNvSpPr>
              <p:nvPr/>
            </p:nvSpPr>
            <p:spPr>
              <a:xfrm>
                <a:off x="1115616" y="692696"/>
                <a:ext cx="7560840" cy="1976375"/>
              </a:xfrm>
              <a:prstGeom prst="rect">
                <a:avLst/>
              </a:prstGeom>
              <a:blipFill>
                <a:blip r:embed="rId2"/>
                <a:stretch>
                  <a:fillRect l="-806" t="-2469" r="-887" b="-4630"/>
                </a:stretch>
              </a:blipFill>
            </p:spPr>
            <p:txBody>
              <a:bodyPr/>
              <a:lstStyle/>
              <a:p>
                <a:r>
                  <a:rPr lang="ru-RU">
                    <a:noFill/>
                  </a:rPr>
                  <a:t> </a:t>
                </a:r>
              </a:p>
            </p:txBody>
          </p:sp>
        </mc:Fallback>
      </mc:AlternateContent>
      <p:pic>
        <p:nvPicPr>
          <p:cNvPr id="4" name="Рисунок 3">
            <a:extLst>
              <a:ext uri="{FF2B5EF4-FFF2-40B4-BE49-F238E27FC236}">
                <a16:creationId xmlns:a16="http://schemas.microsoft.com/office/drawing/2014/main" id="{DE4E3286-8CE0-4AE2-B1B7-E13DACFC0568}"/>
              </a:ext>
            </a:extLst>
          </p:cNvPr>
          <p:cNvPicPr/>
          <p:nvPr/>
        </p:nvPicPr>
        <p:blipFill>
          <a:blip r:embed="rId3"/>
          <a:stretch>
            <a:fillRect/>
          </a:stretch>
        </p:blipFill>
        <p:spPr>
          <a:xfrm>
            <a:off x="1462586" y="3072806"/>
            <a:ext cx="3096344" cy="2232248"/>
          </a:xfrm>
          <a:prstGeom prst="rect">
            <a:avLst/>
          </a:prstGeom>
        </p:spPr>
      </p:pic>
      <p:pic>
        <p:nvPicPr>
          <p:cNvPr id="5" name="Рисунок 4">
            <a:extLst>
              <a:ext uri="{FF2B5EF4-FFF2-40B4-BE49-F238E27FC236}">
                <a16:creationId xmlns:a16="http://schemas.microsoft.com/office/drawing/2014/main" id="{A7F2215F-BAF9-42FB-8837-2FF5A5FF8301}"/>
              </a:ext>
            </a:extLst>
          </p:cNvPr>
          <p:cNvPicPr/>
          <p:nvPr/>
        </p:nvPicPr>
        <p:blipFill>
          <a:blip r:embed="rId4"/>
          <a:stretch>
            <a:fillRect/>
          </a:stretch>
        </p:blipFill>
        <p:spPr>
          <a:xfrm>
            <a:off x="5076056" y="2924944"/>
            <a:ext cx="3232904" cy="2232248"/>
          </a:xfrm>
          <a:prstGeom prst="rect">
            <a:avLst/>
          </a:prstGeom>
        </p:spPr>
      </p:pic>
      <p:sp>
        <p:nvSpPr>
          <p:cNvPr id="8" name="TextBox 7">
            <a:extLst>
              <a:ext uri="{FF2B5EF4-FFF2-40B4-BE49-F238E27FC236}">
                <a16:creationId xmlns:a16="http://schemas.microsoft.com/office/drawing/2014/main" id="{93140DD7-49D6-49F3-9C13-C327F241536C}"/>
              </a:ext>
            </a:extLst>
          </p:cNvPr>
          <p:cNvSpPr txBox="1"/>
          <p:nvPr/>
        </p:nvSpPr>
        <p:spPr>
          <a:xfrm>
            <a:off x="2339752" y="5560927"/>
            <a:ext cx="4572000" cy="400110"/>
          </a:xfrm>
          <a:prstGeom prst="rect">
            <a:avLst/>
          </a:prstGeom>
          <a:noFill/>
        </p:spPr>
        <p:txBody>
          <a:bodyPr wrap="square">
            <a:spAutoFit/>
          </a:bodyPr>
          <a:lstStyle/>
          <a:p>
            <a:r>
              <a:rPr lang="kk-KZ" sz="1800" dirty="0">
                <a:effectLst/>
                <a:latin typeface="Times New Roman" panose="02020603050405020304" pitchFamily="18" charset="0"/>
                <a:ea typeface="Times New Roman" panose="02020603050405020304" pitchFamily="18" charset="0"/>
              </a:rPr>
              <a:t>4.2 – </a:t>
            </a:r>
            <a:r>
              <a:rPr lang="kk-KZ" sz="2000" dirty="0">
                <a:solidFill>
                  <a:srgbClr val="000000"/>
                </a:solidFill>
                <a:latin typeface="Constantia" panose="02030602050306030303" pitchFamily="18" charset="0"/>
              </a:rPr>
              <a:t>сурет</a:t>
            </a:r>
            <a:r>
              <a:rPr lang="kk-KZ" sz="1800" dirty="0">
                <a:effectLst/>
                <a:latin typeface="Times New Roman" panose="02020603050405020304" pitchFamily="18" charset="0"/>
                <a:ea typeface="Times New Roman" panose="02020603050405020304" pitchFamily="18" charset="0"/>
              </a:rPr>
              <a:t>.</a:t>
            </a:r>
            <a:endParaRPr lang="ru-RU" dirty="0"/>
          </a:p>
        </p:txBody>
      </p:sp>
      <p:sp>
        <p:nvSpPr>
          <p:cNvPr id="11" name="TextBox 10">
            <a:extLst>
              <a:ext uri="{FF2B5EF4-FFF2-40B4-BE49-F238E27FC236}">
                <a16:creationId xmlns:a16="http://schemas.microsoft.com/office/drawing/2014/main" id="{63BDCDF2-6C5F-4834-A6FF-DDECC426D904}"/>
              </a:ext>
            </a:extLst>
          </p:cNvPr>
          <p:cNvSpPr txBox="1"/>
          <p:nvPr/>
        </p:nvSpPr>
        <p:spPr>
          <a:xfrm>
            <a:off x="4104456" y="5487319"/>
            <a:ext cx="4572000" cy="400110"/>
          </a:xfrm>
          <a:prstGeom prst="rect">
            <a:avLst/>
          </a:prstGeom>
          <a:noFill/>
        </p:spPr>
        <p:txBody>
          <a:bodyPr wrap="square">
            <a:spAutoFit/>
          </a:bodyPr>
          <a:lstStyle>
            <a:defPPr>
              <a:defRPr lang="ru-RU"/>
            </a:defPPr>
            <a:lvl1pPr indent="630555" algn="ctr">
              <a:defRPr>
                <a:effectLst/>
                <a:latin typeface="Times New Roman" panose="02020603050405020304" pitchFamily="18" charset="0"/>
                <a:ea typeface="Times New Roman" panose="02020603050405020304" pitchFamily="18" charset="0"/>
              </a:defRPr>
            </a:lvl1pPr>
          </a:lstStyle>
          <a:p>
            <a:r>
              <a:rPr lang="kk-KZ" sz="2000" dirty="0">
                <a:solidFill>
                  <a:srgbClr val="000000"/>
                </a:solidFill>
                <a:latin typeface="Constantia" panose="02030602050306030303" pitchFamily="18" charset="0"/>
              </a:rPr>
              <a:t>4.3 – сурет. </a:t>
            </a:r>
            <a:endParaRPr lang="ru-RU" sz="2000" dirty="0">
              <a:solidFill>
                <a:srgbClr val="000000"/>
              </a:solidFill>
              <a:latin typeface="Constantia" panose="02030602050306030303" pitchFamily="18" charset="0"/>
            </a:endParaRPr>
          </a:p>
        </p:txBody>
      </p:sp>
    </p:spTree>
    <p:extLst>
      <p:ext uri="{BB962C8B-B14F-4D97-AF65-F5344CB8AC3E}">
        <p14:creationId xmlns:p14="http://schemas.microsoft.com/office/powerpoint/2010/main" val="387280155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AA62CB7A-8B56-40B8-8BFB-5EC0E2A5307B}"/>
                  </a:ext>
                </a:extLst>
              </p:cNvPr>
              <p:cNvSpPr txBox="1"/>
              <p:nvPr/>
            </p:nvSpPr>
            <p:spPr>
              <a:xfrm>
                <a:off x="1259632" y="1052736"/>
                <a:ext cx="7200800" cy="3922356"/>
              </a:xfrm>
              <a:prstGeom prst="rect">
                <a:avLst/>
              </a:prstGeom>
              <a:noFill/>
            </p:spPr>
            <p:txBody>
              <a:bodyPr wrap="square">
                <a:spAutoFit/>
              </a:bodyPr>
              <a:lstStyle/>
              <a:p>
                <a:pPr indent="288290" algn="just"/>
                <a:r>
                  <a:rPr lang="kk-KZ" sz="2400" dirty="0">
                    <a:solidFill>
                      <a:srgbClr val="000000"/>
                    </a:solidFill>
                    <a:effectLst/>
                    <a:latin typeface="Constantia" panose="02030602050306030303" pitchFamily="18" charset="0"/>
                    <a:ea typeface="Times New Roman" panose="02020603050405020304" pitchFamily="18" charset="0"/>
                  </a:rPr>
                  <a:t>Бұл жерде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kk-KZ" sz="2400" dirty="0">
                    <a:solidFill>
                      <a:srgbClr val="000000"/>
                    </a:solidFill>
                    <a:effectLst/>
                    <a:latin typeface="Constantia" panose="02030602050306030303" pitchFamily="18" charset="0"/>
                    <a:ea typeface="Times New Roman" panose="02020603050405020304" pitchFamily="18" charset="0"/>
                  </a:rPr>
                  <a:t> күшінің </a:t>
                </a:r>
                <a:r>
                  <a:rPr lang="kk-KZ" sz="2400" i="1" dirty="0">
                    <a:solidFill>
                      <a:srgbClr val="000000"/>
                    </a:solidFill>
                    <a:effectLst/>
                    <a:latin typeface="Constantia" panose="02030602050306030303" pitchFamily="18" charset="0"/>
                    <a:ea typeface="Times New Roman" panose="02020603050405020304" pitchFamily="18" charset="0"/>
                  </a:rPr>
                  <a:t>А</a:t>
                </a:r>
                <a:r>
                  <a:rPr lang="kk-KZ" sz="2400" dirty="0">
                    <a:solidFill>
                      <a:srgbClr val="000000"/>
                    </a:solidFill>
                    <a:effectLst/>
                    <a:latin typeface="Constantia" panose="02030602050306030303" pitchFamily="18" charset="0"/>
                    <a:ea typeface="Times New Roman" panose="02020603050405020304" pitchFamily="18" charset="0"/>
                  </a:rPr>
                  <a:t> нүктеге қатысты иіні </a:t>
                </a:r>
                <a:r>
                  <a:rPr lang="kk-KZ" sz="2400" i="1" dirty="0">
                    <a:solidFill>
                      <a:srgbClr val="000000"/>
                    </a:solidFill>
                    <a:effectLst/>
                    <a:latin typeface="Constantia" panose="02030602050306030303" pitchFamily="18" charset="0"/>
                    <a:ea typeface="Times New Roman" panose="02020603050405020304" pitchFamily="18" charset="0"/>
                  </a:rPr>
                  <a:t>d</a:t>
                </a:r>
                <a:r>
                  <a:rPr lang="kk-KZ" sz="2400" dirty="0">
                    <a:solidFill>
                      <a:srgbClr val="000000"/>
                    </a:solidFill>
                    <a:effectLst/>
                    <a:latin typeface="Constantia" panose="02030602050306030303" pitchFamily="18" charset="0"/>
                    <a:ea typeface="Times New Roman" panose="02020603050405020304" pitchFamily="18" charset="0"/>
                  </a:rPr>
                  <a:t> , ал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kk-KZ" sz="2400" dirty="0">
                    <a:solidFill>
                      <a:srgbClr val="000000"/>
                    </a:solidFill>
                    <a:effectLst/>
                    <a:latin typeface="Constantia" panose="02030602050306030303" pitchFamily="18" charset="0"/>
                    <a:ea typeface="Times New Roman" panose="02020603050405020304" pitchFamily="18" charset="0"/>
                  </a:rPr>
                  <a:t> күші мен </a:t>
                </a:r>
                <a:r>
                  <a:rPr lang="kk-KZ" sz="2400" i="1" dirty="0">
                    <a:solidFill>
                      <a:srgbClr val="000000"/>
                    </a:solidFill>
                    <a:effectLst/>
                    <a:latin typeface="Constantia" panose="02030602050306030303" pitchFamily="18" charset="0"/>
                    <a:ea typeface="Times New Roman" panose="02020603050405020304" pitchFamily="18" charset="0"/>
                  </a:rPr>
                  <a:t>А</a:t>
                </a:r>
                <a:r>
                  <a:rPr lang="kk-KZ" sz="2400" dirty="0">
                    <a:solidFill>
                      <a:srgbClr val="000000"/>
                    </a:solidFill>
                    <a:effectLst/>
                    <a:latin typeface="Constantia" panose="02030602050306030303" pitchFamily="18" charset="0"/>
                    <a:ea typeface="Times New Roman" panose="02020603050405020304" pitchFamily="18" charset="0"/>
                  </a:rPr>
                  <a:t> нүктесі арқылы өтетін жазықтық қос күштің әсер ету жазықтығымен дәл келгендіктен, бір мезгілд </a:t>
                </a:r>
                <a14:m>
                  <m:oMath xmlns:m="http://schemas.openxmlformats.org/officeDocument/2006/math">
                    <m:sSub>
                      <m:sSubPr>
                        <m:ctrlPr>
                          <a:rPr lang="ru-RU" sz="2400" i="1">
                            <a:effectLst/>
                            <a:latin typeface="Cambria Math" panose="02040503050406030204" pitchFamily="18" charset="0"/>
                            <a:ea typeface="Times New Roman" panose="02020603050405020304" pitchFamily="18" charset="0"/>
                          </a:rPr>
                        </m:ctrlPr>
                      </m:sSubPr>
                      <m:e>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𝑚</m:t>
                            </m:r>
                          </m:e>
                        </m:acc>
                        <m:r>
                          <a:rPr lang="kk-KZ" sz="2400" i="1">
                            <a:solidFill>
                              <a:srgbClr val="000000"/>
                            </a:solidFill>
                            <a:effectLst/>
                            <a:latin typeface="Cambria Math" panose="02040503050406030204" pitchFamily="18" charset="0"/>
                            <a:ea typeface="Times New Roman" panose="02020603050405020304" pitchFamily="18" charset="0"/>
                          </a:rPr>
                          <m:t>=</m:t>
                        </m:r>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𝑚</m:t>
                            </m:r>
                          </m:e>
                        </m:acc>
                      </m:e>
                      <m:sub>
                        <m:r>
                          <a:rPr lang="kk-KZ" sz="2400" i="1">
                            <a:solidFill>
                              <a:srgbClr val="000000"/>
                            </a:solidFill>
                            <a:effectLst/>
                            <a:latin typeface="Cambria Math" panose="02040503050406030204" pitchFamily="18" charset="0"/>
                            <a:ea typeface="Times New Roman" panose="02020603050405020304" pitchFamily="18" charset="0"/>
                          </a:rPr>
                          <m:t>𝐴</m:t>
                        </m:r>
                      </m:sub>
                    </m:sSub>
                  </m:oMath>
                </a14:m>
                <a:r>
                  <a:rPr lang="kk-KZ" sz="2400" dirty="0">
                    <a:solidFill>
                      <a:srgbClr val="000000"/>
                    </a:solidFill>
                    <a:effectLst/>
                    <a:latin typeface="Constantia" panose="02030602050306030303" pitchFamily="18" charset="0"/>
                    <a:ea typeface="Times New Roman" panose="02020603050405020304" pitchFamily="18" charset="0"/>
                  </a:rPr>
                  <a:t>(</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kk-KZ" sz="2400" dirty="0">
                    <a:solidFill>
                      <a:srgbClr val="000000"/>
                    </a:solidFill>
                    <a:effectLst/>
                    <a:latin typeface="Constantia" panose="02030602050306030303" pitchFamily="18" charset="0"/>
                    <a:ea typeface="Times New Roman" panose="02020603050405020304" pitchFamily="18" charset="0"/>
                  </a:rPr>
                  <a:t>)</a:t>
                </a:r>
                <a:r>
                  <a:rPr lang="en-US" sz="2400" dirty="0">
                    <a:solidFill>
                      <a:srgbClr val="000000"/>
                    </a:solidFill>
                    <a:effectLst/>
                    <a:latin typeface="Constantia" panose="02030602050306030303" pitchFamily="18" charset="0"/>
                    <a:ea typeface="Times New Roman" panose="02020603050405020304" pitchFamily="18" charset="0"/>
                  </a:rPr>
                  <a:t>=</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en-US" sz="2400" i="1">
                            <a:solidFill>
                              <a:srgbClr val="000000"/>
                            </a:solidFill>
                            <a:effectLst/>
                            <a:latin typeface="Cambria Math" panose="02040503050406030204" pitchFamily="18" charset="0"/>
                            <a:ea typeface="Times New Roman" panose="02020603050405020304" pitchFamily="18" charset="0"/>
                          </a:rPr>
                          <m:t>𝐴𝐵</m:t>
                        </m:r>
                      </m:e>
                    </m:acc>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m:t>
                        </m:r>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kk-KZ" sz="2400" dirty="0">
                    <a:solidFill>
                      <a:srgbClr val="000000"/>
                    </a:solidFill>
                    <a:effectLst/>
                    <a:latin typeface="Constantia" panose="02030602050306030303" pitchFamily="18" charset="0"/>
                    <a:ea typeface="Times New Roman" panose="02020603050405020304" pitchFamily="18" charset="0"/>
                  </a:rPr>
                  <a:t> болатынын айта кету керек. Бірақ күштің центрге қатысты моментінен айырмашылығы,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𝑚</m:t>
                        </m:r>
                      </m:e>
                    </m:acc>
                  </m:oMath>
                </a14:m>
                <a:r>
                  <a:rPr lang="kk-KZ" sz="2400" dirty="0">
                    <a:solidFill>
                      <a:srgbClr val="000000"/>
                    </a:solidFill>
                    <a:effectLst/>
                    <a:latin typeface="Constantia" panose="02030602050306030303" pitchFamily="18" charset="0"/>
                    <a:ea typeface="Times New Roman" panose="02020603050405020304" pitchFamily="18" charset="0"/>
                  </a:rPr>
                  <a:t> векторы кез </a:t>
                </a:r>
                <a:r>
                  <a:rPr lang="en-US" sz="2400" dirty="0" err="1">
                    <a:solidFill>
                      <a:srgbClr val="000000"/>
                    </a:solidFill>
                    <a:effectLst/>
                    <a:latin typeface="Constantia" panose="02030602050306030303" pitchFamily="18" charset="0"/>
                    <a:ea typeface="Times New Roman" panose="02020603050405020304" pitchFamily="18" charset="0"/>
                  </a:rPr>
                  <a:t>келген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нүктеге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түсуі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мүмкін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сондықтан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қос</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күш</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моментінің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векторы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еркін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вектор</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болады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Қос</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күш</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моменті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күш</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моменті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сияқты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Ньютон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көбейтілген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метрмен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Н</a:t>
                </a:r>
                <a:r>
                  <a:rPr lang="en-US" sz="2400" dirty="0" err="1">
                    <a:solidFill>
                      <a:srgbClr val="000000"/>
                    </a:solidFill>
                    <a:effectLst/>
                    <a:latin typeface="Constantia" panose="02030602050306030303" pitchFamily="18" charset="0"/>
                    <a:ea typeface="Times New Roman" panose="02020603050405020304" pitchFamily="18" charset="0"/>
                    <a:cs typeface="Cambria Math" panose="02040503050406030204" pitchFamily="18" charset="0"/>
                  </a:rPr>
                  <a:t>⋅</a:t>
                </a:r>
                <a:r>
                  <a:rPr lang="en-US" sz="2400" dirty="0" err="1">
                    <a:solidFill>
                      <a:srgbClr val="000000"/>
                    </a:solidFill>
                    <a:effectLst/>
                    <a:latin typeface="Constantia" panose="02030602050306030303" pitchFamily="18" charset="0"/>
                    <a:ea typeface="Times New Roman" panose="02020603050405020304" pitchFamily="18" charset="0"/>
                  </a:rPr>
                  <a:t>м</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өлшенеді</a:t>
                </a:r>
                <a:r>
                  <a:rPr lang="en-US" sz="2400" dirty="0">
                    <a:solidFill>
                      <a:srgbClr val="000000"/>
                    </a:solidFill>
                    <a:effectLst/>
                    <a:latin typeface="Constantia" panose="02030602050306030303" pitchFamily="18" charset="0"/>
                    <a:ea typeface="Times New Roman" panose="02020603050405020304" pitchFamily="18" charset="0"/>
                  </a:rPr>
                  <a:t>. </a:t>
                </a:r>
                <a:endParaRPr lang="ru-RU" sz="1400" dirty="0">
                  <a:effectLst/>
                  <a:latin typeface="Constantia" panose="02030602050306030303" pitchFamily="18" charset="0"/>
                  <a:ea typeface="Times New Roman" panose="02020603050405020304" pitchFamily="18" charset="0"/>
                </a:endParaRPr>
              </a:p>
            </p:txBody>
          </p:sp>
        </mc:Choice>
        <mc:Fallback xmlns="">
          <p:sp>
            <p:nvSpPr>
              <p:cNvPr id="3" name="TextBox 2">
                <a:extLst>
                  <a:ext uri="{FF2B5EF4-FFF2-40B4-BE49-F238E27FC236}">
                    <a16:creationId xmlns:a16="http://schemas.microsoft.com/office/drawing/2014/main" id="{AA62CB7A-8B56-40B8-8BFB-5EC0E2A5307B}"/>
                  </a:ext>
                </a:extLst>
              </p:cNvPr>
              <p:cNvSpPr txBox="1">
                <a:spLocks noRot="1" noChangeAspect="1" noMove="1" noResize="1" noEditPoints="1" noAdjustHandles="1" noChangeArrowheads="1" noChangeShapeType="1" noTextEdit="1"/>
              </p:cNvSpPr>
              <p:nvPr/>
            </p:nvSpPr>
            <p:spPr>
              <a:xfrm>
                <a:off x="1259632" y="1052736"/>
                <a:ext cx="7200800" cy="3922356"/>
              </a:xfrm>
              <a:prstGeom prst="rect">
                <a:avLst/>
              </a:prstGeom>
              <a:blipFill>
                <a:blip r:embed="rId2"/>
                <a:stretch>
                  <a:fillRect l="-1355" t="-467" r="-1270" b="-2644"/>
                </a:stretch>
              </a:blipFill>
            </p:spPr>
            <p:txBody>
              <a:bodyPr/>
              <a:lstStyle/>
              <a:p>
                <a:r>
                  <a:rPr lang="ru-RU">
                    <a:noFill/>
                  </a:rPr>
                  <a:t> </a:t>
                </a:r>
              </a:p>
            </p:txBody>
          </p:sp>
        </mc:Fallback>
      </mc:AlternateContent>
    </p:spTree>
    <p:extLst>
      <p:ext uri="{BB962C8B-B14F-4D97-AF65-F5344CB8AC3E}">
        <p14:creationId xmlns:p14="http://schemas.microsoft.com/office/powerpoint/2010/main" val="422622340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901B3296-2FC9-4E53-804A-3E126231FA62}"/>
                  </a:ext>
                </a:extLst>
              </p:cNvPr>
              <p:cNvSpPr txBox="1"/>
              <p:nvPr/>
            </p:nvSpPr>
            <p:spPr>
              <a:xfrm>
                <a:off x="683568" y="548680"/>
                <a:ext cx="8064896" cy="5151923"/>
              </a:xfrm>
              <a:prstGeom prst="rect">
                <a:avLst/>
              </a:prstGeom>
              <a:noFill/>
            </p:spPr>
            <p:txBody>
              <a:bodyPr wrap="square">
                <a:spAutoFit/>
              </a:bodyPr>
              <a:lstStyle/>
              <a:p>
                <a:pPr indent="288290" algn="just"/>
                <a:r>
                  <a:rPr lang="en-US" sz="2400" dirty="0" err="1">
                    <a:solidFill>
                      <a:srgbClr val="000000"/>
                    </a:solidFill>
                    <a:effectLst/>
                    <a:latin typeface="Constantia" panose="02030602050306030303" pitchFamily="18" charset="0"/>
                    <a:ea typeface="Times New Roman" panose="02020603050405020304" pitchFamily="18" charset="0"/>
                  </a:rPr>
                  <a:t>Қос</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күш</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моментіне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басқа</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мән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беруге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болатынын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көрсетейік</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қос</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күштің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моменті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оны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құрайтын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күштердің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кез</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келген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i="1" dirty="0">
                    <a:solidFill>
                      <a:srgbClr val="000000"/>
                    </a:solidFill>
                    <a:effectLst/>
                    <a:latin typeface="Constantia" panose="02030602050306030303" pitchFamily="18" charset="0"/>
                    <a:ea typeface="Times New Roman" panose="02020603050405020304" pitchFamily="18" charset="0"/>
                  </a:rPr>
                  <a:t>О</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центріне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қатысты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моменттерінің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қосындысына</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тең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яғни</a:t>
                </a:r>
                <a:endParaRPr lang="ru-RU" sz="1400" dirty="0">
                  <a:effectLst/>
                  <a:latin typeface="Constantia" panose="02030602050306030303" pitchFamily="18" charset="0"/>
                  <a:ea typeface="Times New Roman" panose="02020603050405020304" pitchFamily="18" charset="0"/>
                </a:endParaRPr>
              </a:p>
              <a:p>
                <a:pPr indent="288290" algn="just"/>
                <a:r>
                  <a:rPr lang="kk-KZ" sz="2400" dirty="0">
                    <a:effectLst/>
                    <a:latin typeface="Constantia" panose="02030602050306030303" pitchFamily="18" charset="0"/>
                    <a:ea typeface="Times New Roman" panose="02020603050405020304" pitchFamily="18" charset="0"/>
                  </a:rPr>
                  <a:t> </a:t>
                </a:r>
                <a:endParaRPr lang="ru-RU" sz="1400" dirty="0">
                  <a:effectLst/>
                  <a:latin typeface="Constantia" panose="02030602050306030303" pitchFamily="18" charset="0"/>
                  <a:ea typeface="Times New Roman" panose="02020603050405020304" pitchFamily="18" charset="0"/>
                </a:endParaRPr>
              </a:p>
              <a:p>
                <a:pPr indent="288290" algn="r"/>
                <a14:m>
                  <m:oMath xmlns:m="http://schemas.openxmlformats.org/officeDocument/2006/math">
                    <m:sSub>
                      <m:sSubPr>
                        <m:ctrlPr>
                          <a:rPr lang="ru-RU" sz="2400" i="1">
                            <a:effectLst/>
                            <a:latin typeface="Cambria Math" panose="02040503050406030204" pitchFamily="18" charset="0"/>
                            <a:ea typeface="Times New Roman" panose="02020603050405020304" pitchFamily="18" charset="0"/>
                          </a:rPr>
                        </m:ctrlPr>
                      </m:sSubPr>
                      <m:e>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𝑚</m:t>
                            </m:r>
                          </m:e>
                        </m:acc>
                        <m:d>
                          <m:dPr>
                            <m:ctrlPr>
                              <a:rPr lang="ru-RU" sz="2400" i="1">
                                <a:effectLst/>
                                <a:latin typeface="Cambria Math" panose="02040503050406030204" pitchFamily="18" charset="0"/>
                                <a:ea typeface="Times New Roman" panose="02020603050405020304" pitchFamily="18" charset="0"/>
                              </a:rPr>
                            </m:ctrlPr>
                          </m:dPr>
                          <m:e>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r>
                              <a:rPr lang="kk-KZ" sz="2400">
                                <a:solidFill>
                                  <a:srgbClr val="000000"/>
                                </a:solidFill>
                                <a:effectLst/>
                                <a:latin typeface="Cambria Math" panose="02040503050406030204" pitchFamily="18" charset="0"/>
                                <a:ea typeface="Times New Roman" panose="02020603050405020304" pitchFamily="18" charset="0"/>
                              </a:rPr>
                              <m:t>,</m:t>
                            </m:r>
                            <m:r>
                              <a:rPr lang="kk-KZ" sz="2400" i="1">
                                <a:solidFill>
                                  <a:srgbClr val="000000"/>
                                </a:solidFill>
                                <a:effectLst/>
                                <a:latin typeface="Cambria Math" panose="02040503050406030204" pitchFamily="18" charset="0"/>
                                <a:ea typeface="Times New Roman" panose="02020603050405020304" pitchFamily="18" charset="0"/>
                              </a:rPr>
                              <m:t> </m:t>
                            </m:r>
                            <m:sSup>
                              <m:sSupPr>
                                <m:ctrlPr>
                                  <a:rPr lang="ru-RU" sz="2400" i="1">
                                    <a:effectLst/>
                                    <a:latin typeface="Cambria Math" panose="02040503050406030204" pitchFamily="18" charset="0"/>
                                    <a:ea typeface="Times New Roman" panose="02020603050405020304" pitchFamily="18" charset="0"/>
                                  </a:rPr>
                                </m:ctrlPr>
                              </m:sSupPr>
                              <m:e>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e>
                              <m:sup>
                                <m:r>
                                  <a:rPr lang="kk-KZ" sz="2400" i="1">
                                    <a:solidFill>
                                      <a:srgbClr val="000000"/>
                                    </a:solidFill>
                                    <a:effectLst/>
                                    <a:latin typeface="Cambria Math" panose="02040503050406030204" pitchFamily="18" charset="0"/>
                                    <a:ea typeface="Times New Roman" panose="02020603050405020304" pitchFamily="18" charset="0"/>
                                  </a:rPr>
                                  <m:t>′</m:t>
                                </m:r>
                              </m:sup>
                            </m:sSup>
                          </m:e>
                        </m:d>
                        <m:r>
                          <a:rPr lang="kk-KZ" sz="2400">
                            <a:solidFill>
                              <a:srgbClr val="000000"/>
                            </a:solidFill>
                            <a:effectLst/>
                            <a:latin typeface="Cambria Math" panose="02040503050406030204" pitchFamily="18" charset="0"/>
                            <a:ea typeface="Times New Roman" panose="02020603050405020304" pitchFamily="18" charset="0"/>
                          </a:rPr>
                          <m:t>=</m:t>
                        </m:r>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𝑚</m:t>
                            </m:r>
                          </m:e>
                        </m:acc>
                      </m:e>
                      <m:sub>
                        <m:r>
                          <a:rPr lang="kk-KZ" sz="2400" i="1">
                            <a:solidFill>
                              <a:srgbClr val="000000"/>
                            </a:solidFill>
                            <a:effectLst/>
                            <a:latin typeface="Cambria Math" panose="02040503050406030204" pitchFamily="18" charset="0"/>
                            <a:ea typeface="Times New Roman" panose="02020603050405020304" pitchFamily="18" charset="0"/>
                          </a:rPr>
                          <m:t>𝑂</m:t>
                        </m:r>
                      </m:sub>
                    </m:sSub>
                  </m:oMath>
                </a14:m>
                <a:r>
                  <a:rPr lang="kk-KZ" sz="2400" dirty="0">
                    <a:solidFill>
                      <a:srgbClr val="000000"/>
                    </a:solidFill>
                    <a:effectLst/>
                    <a:latin typeface="Constantia" panose="02030602050306030303" pitchFamily="18" charset="0"/>
                    <a:ea typeface="Times New Roman" panose="02020603050405020304" pitchFamily="18" charset="0"/>
                  </a:rPr>
                  <a:t>(</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r>
                      <a:rPr lang="kk-KZ" sz="2400" i="1">
                        <a:solidFill>
                          <a:srgbClr val="000000"/>
                        </a:solidFill>
                        <a:effectLst/>
                        <a:latin typeface="Cambria Math" panose="02040503050406030204" pitchFamily="18" charset="0"/>
                        <a:ea typeface="Times New Roman" panose="02020603050405020304" pitchFamily="18" charset="0"/>
                      </a:rPr>
                      <m:t>)+</m:t>
                    </m:r>
                    <m:sSub>
                      <m:sSubPr>
                        <m:ctrlPr>
                          <a:rPr lang="ru-RU" sz="2400" i="1">
                            <a:effectLst/>
                            <a:latin typeface="Cambria Math" panose="02040503050406030204" pitchFamily="18" charset="0"/>
                            <a:ea typeface="Times New Roman" panose="02020603050405020304" pitchFamily="18" charset="0"/>
                          </a:rPr>
                        </m:ctrlPr>
                      </m:sSubPr>
                      <m:e>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𝑚</m:t>
                            </m:r>
                          </m:e>
                        </m:acc>
                      </m:e>
                      <m:sub>
                        <m:r>
                          <a:rPr lang="kk-KZ" sz="2400" i="1">
                            <a:solidFill>
                              <a:srgbClr val="000000"/>
                            </a:solidFill>
                            <a:effectLst/>
                            <a:latin typeface="Cambria Math" panose="02040503050406030204" pitchFamily="18" charset="0"/>
                            <a:ea typeface="Times New Roman" panose="02020603050405020304" pitchFamily="18" charset="0"/>
                          </a:rPr>
                          <m:t>𝑂</m:t>
                        </m:r>
                      </m:sub>
                    </m:sSub>
                    <m:d>
                      <m:dPr>
                        <m:ctrlPr>
                          <a:rPr lang="ru-RU" sz="2400" i="1">
                            <a:effectLst/>
                            <a:latin typeface="Cambria Math" panose="02040503050406030204" pitchFamily="18" charset="0"/>
                            <a:ea typeface="Times New Roman" panose="02020603050405020304" pitchFamily="18" charset="0"/>
                          </a:rPr>
                        </m:ctrlPr>
                      </m:dPr>
                      <m:e>
                        <m:sSup>
                          <m:sSupPr>
                            <m:ctrlPr>
                              <a:rPr lang="ru-RU" sz="2400" i="1">
                                <a:effectLst/>
                                <a:latin typeface="Cambria Math" panose="02040503050406030204" pitchFamily="18" charset="0"/>
                                <a:ea typeface="Times New Roman" panose="02020603050405020304" pitchFamily="18" charset="0"/>
                              </a:rPr>
                            </m:ctrlPr>
                          </m:sSupPr>
                          <m:e>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e>
                          <m:sup>
                            <m:r>
                              <a:rPr lang="kk-KZ" sz="2400" i="1">
                                <a:solidFill>
                                  <a:srgbClr val="000000"/>
                                </a:solidFill>
                                <a:effectLst/>
                                <a:latin typeface="Cambria Math" panose="02040503050406030204" pitchFamily="18" charset="0"/>
                                <a:ea typeface="Times New Roman" panose="02020603050405020304" pitchFamily="18" charset="0"/>
                              </a:rPr>
                              <m:t>′</m:t>
                            </m:r>
                          </m:sup>
                        </m:sSup>
                      </m:e>
                    </m:d>
                    <m:r>
                      <a:rPr lang="kk-KZ" sz="2400" i="1">
                        <a:solidFill>
                          <a:srgbClr val="000000"/>
                        </a:solidFill>
                        <a:effectLst/>
                        <a:latin typeface="Cambria Math" panose="02040503050406030204" pitchFamily="18" charset="0"/>
                        <a:ea typeface="Times New Roman" panose="02020603050405020304" pitchFamily="18" charset="0"/>
                      </a:rPr>
                      <m:t>.</m:t>
                    </m:r>
                  </m:oMath>
                </a14:m>
                <a:r>
                  <a:rPr lang="en-US" sz="2400" dirty="0">
                    <a:solidFill>
                      <a:srgbClr val="000000"/>
                    </a:solidFill>
                    <a:effectLst/>
                    <a:latin typeface="Constantia" panose="02030602050306030303" pitchFamily="18" charset="0"/>
                    <a:ea typeface="Times New Roman" panose="02020603050405020304" pitchFamily="18" charset="0"/>
                  </a:rPr>
                  <a:t> 		</a:t>
                </a:r>
                <a:r>
                  <a:rPr lang="kk-KZ" sz="2400" dirty="0">
                    <a:solidFill>
                      <a:srgbClr val="000000"/>
                    </a:solidFill>
                    <a:effectLst/>
                    <a:latin typeface="Constantia" panose="02030602050306030303" pitchFamily="18" charset="0"/>
                    <a:ea typeface="Times New Roman" panose="02020603050405020304" pitchFamily="18" charset="0"/>
                  </a:rPr>
                  <a:t>(4.</a:t>
                </a:r>
                <a:r>
                  <a:rPr lang="en-US" sz="2400" dirty="0">
                    <a:solidFill>
                      <a:srgbClr val="000000"/>
                    </a:solidFill>
                    <a:effectLst/>
                    <a:latin typeface="Constantia" panose="02030602050306030303" pitchFamily="18" charset="0"/>
                    <a:ea typeface="Times New Roman" panose="02020603050405020304" pitchFamily="18" charset="0"/>
                  </a:rPr>
                  <a:t>3</a:t>
                </a:r>
                <a:r>
                  <a:rPr lang="kk-KZ" sz="2400" dirty="0">
                    <a:solidFill>
                      <a:srgbClr val="000000"/>
                    </a:solidFill>
                    <a:effectLst/>
                    <a:latin typeface="Constantia" panose="02030602050306030303" pitchFamily="18" charset="0"/>
                    <a:ea typeface="Times New Roman" panose="02020603050405020304" pitchFamily="18" charset="0"/>
                  </a:rPr>
                  <a:t>)</a:t>
                </a:r>
                <a:endParaRPr lang="ru-RU" sz="1400" dirty="0">
                  <a:effectLst/>
                  <a:latin typeface="Constantia" panose="02030602050306030303" pitchFamily="18" charset="0"/>
                  <a:ea typeface="Times New Roman" panose="02020603050405020304" pitchFamily="18" charset="0"/>
                </a:endParaRPr>
              </a:p>
              <a:p>
                <a:pPr indent="288290" algn="ctr"/>
                <a:r>
                  <a:rPr lang="kk-KZ" sz="2400" dirty="0">
                    <a:effectLst/>
                    <a:latin typeface="Constantia" panose="02030602050306030303" pitchFamily="18" charset="0"/>
                    <a:ea typeface="Times New Roman" panose="02020603050405020304" pitchFamily="18" charset="0"/>
                  </a:rPr>
                  <a:t> </a:t>
                </a:r>
                <a:endParaRPr lang="ru-RU" sz="1400" dirty="0">
                  <a:effectLst/>
                  <a:latin typeface="Constantia" panose="02030602050306030303" pitchFamily="18" charset="0"/>
                  <a:ea typeface="Times New Roman" panose="02020603050405020304" pitchFamily="18" charset="0"/>
                </a:endParaRPr>
              </a:p>
              <a:p>
                <a:pPr indent="288290" algn="just"/>
                <a:r>
                  <a:rPr lang="kk-KZ" sz="2400" dirty="0">
                    <a:solidFill>
                      <a:srgbClr val="000000"/>
                    </a:solidFill>
                    <a:effectLst/>
                    <a:latin typeface="Constantia" panose="02030602050306030303" pitchFamily="18" charset="0"/>
                    <a:ea typeface="Times New Roman" panose="02020603050405020304" pitchFamily="18" charset="0"/>
                  </a:rPr>
                  <a:t>Дәлелдеу үшін </a:t>
                </a:r>
                <a:r>
                  <a:rPr lang="kk-KZ" sz="2400" i="1" dirty="0">
                    <a:solidFill>
                      <a:srgbClr val="000000"/>
                    </a:solidFill>
                    <a:effectLst/>
                    <a:latin typeface="Constantia" panose="02030602050306030303" pitchFamily="18" charset="0"/>
                    <a:ea typeface="Times New Roman" panose="02020603050405020304" pitchFamily="18" charset="0"/>
                  </a:rPr>
                  <a:t>О</a:t>
                </a:r>
                <a:r>
                  <a:rPr lang="kk-KZ" sz="2400" dirty="0">
                    <a:solidFill>
                      <a:srgbClr val="000000"/>
                    </a:solidFill>
                    <a:effectLst/>
                    <a:latin typeface="Constantia" panose="02030602050306030303" pitchFamily="18" charset="0"/>
                    <a:ea typeface="Times New Roman" panose="02020603050405020304" pitchFamily="18" charset="0"/>
                  </a:rPr>
                  <a:t> нүктеден (</a:t>
                </a:r>
                <a:r>
                  <a:rPr lang="en-US" sz="2400" dirty="0">
                    <a:solidFill>
                      <a:srgbClr val="000000"/>
                    </a:solidFill>
                    <a:effectLst/>
                    <a:latin typeface="Constantia" panose="02030602050306030303" pitchFamily="18" charset="0"/>
                    <a:ea typeface="Times New Roman" panose="02020603050405020304" pitchFamily="18" charset="0"/>
                  </a:rPr>
                  <a:t>4.3</a:t>
                </a:r>
                <a:r>
                  <a:rPr lang="kk-KZ" sz="2400" dirty="0">
                    <a:solidFill>
                      <a:srgbClr val="000000"/>
                    </a:solidFill>
                    <a:effectLst/>
                    <a:latin typeface="Constantia" panose="02030602050306030303" pitchFamily="18" charset="0"/>
                    <a:ea typeface="Times New Roman" panose="02020603050405020304" pitchFamily="18" charset="0"/>
                  </a:rPr>
                  <a:t>-сурет) </a:t>
                </a:r>
                <a:r>
                  <a:rPr lang="kk-KZ" sz="2400" i="1" dirty="0">
                    <a:solidFill>
                      <a:srgbClr val="000000"/>
                    </a:solidFill>
                    <a:effectLst/>
                    <a:latin typeface="Constantia" panose="02030602050306030303" pitchFamily="18" charset="0"/>
                    <a:ea typeface="Times New Roman" panose="02020603050405020304" pitchFamily="18" charset="0"/>
                  </a:rPr>
                  <a:t>А</a:t>
                </a:r>
                <a:r>
                  <a:rPr lang="kk-KZ" sz="2400" dirty="0">
                    <a:solidFill>
                      <a:srgbClr val="000000"/>
                    </a:solidFill>
                    <a:effectLst/>
                    <a:latin typeface="Constantia" panose="02030602050306030303" pitchFamily="18" charset="0"/>
                    <a:ea typeface="Times New Roman" panose="02020603050405020304" pitchFamily="18" charset="0"/>
                  </a:rPr>
                  <a:t> және </a:t>
                </a:r>
                <a:r>
                  <a:rPr lang="kk-KZ" sz="2400" i="1" dirty="0">
                    <a:solidFill>
                      <a:srgbClr val="000000"/>
                    </a:solidFill>
                    <a:effectLst/>
                    <a:latin typeface="Constantia" panose="02030602050306030303" pitchFamily="18" charset="0"/>
                    <a:ea typeface="Times New Roman" panose="02020603050405020304" pitchFamily="18" charset="0"/>
                  </a:rPr>
                  <a:t>В</a:t>
                </a:r>
                <a:r>
                  <a:rPr lang="kk-KZ" sz="2400" dirty="0">
                    <a:solidFill>
                      <a:srgbClr val="000000"/>
                    </a:solidFill>
                    <a:effectLst/>
                    <a:latin typeface="Constantia" panose="02030602050306030303" pitchFamily="18" charset="0"/>
                    <a:ea typeface="Times New Roman" panose="02020603050405020304" pitchFamily="18" charset="0"/>
                  </a:rPr>
                  <a:t> нүктелерінің </a:t>
                </a:r>
                <a14:m>
                  <m:oMath xmlns:m="http://schemas.openxmlformats.org/officeDocument/2006/math">
                    <m:sSub>
                      <m:sSubPr>
                        <m:ctrlPr>
                          <a:rPr lang="ru-RU" sz="2400" i="1">
                            <a:effectLst/>
                            <a:latin typeface="Cambria Math" panose="02040503050406030204" pitchFamily="18" charset="0"/>
                            <a:ea typeface="Times New Roman" panose="02020603050405020304" pitchFamily="18" charset="0"/>
                          </a:rPr>
                        </m:ctrlPr>
                      </m:sSubPr>
                      <m:e>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𝑟</m:t>
                            </m:r>
                          </m:e>
                        </m:acc>
                      </m:e>
                      <m:sub>
                        <m:r>
                          <a:rPr lang="kk-KZ" sz="2400" i="1">
                            <a:solidFill>
                              <a:srgbClr val="000000"/>
                            </a:solidFill>
                            <a:effectLst/>
                            <a:latin typeface="Cambria Math" panose="02040503050406030204" pitchFamily="18" charset="0"/>
                            <a:ea typeface="Times New Roman" panose="02020603050405020304" pitchFamily="18" charset="0"/>
                          </a:rPr>
                          <m:t>𝐴</m:t>
                        </m:r>
                      </m:sub>
                    </m:sSub>
                    <m:r>
                      <a:rPr lang="kk-KZ" sz="2400" i="1">
                        <a:solidFill>
                          <a:srgbClr val="000000"/>
                        </a:solidFill>
                        <a:effectLst/>
                        <a:latin typeface="Cambria Math" panose="02040503050406030204" pitchFamily="18" charset="0"/>
                        <a:ea typeface="Times New Roman" panose="02020603050405020304" pitchFamily="18" charset="0"/>
                      </a:rPr>
                      <m:t>=</m:t>
                    </m:r>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𝑂𝐴</m:t>
                        </m:r>
                      </m:e>
                    </m:acc>
                  </m:oMath>
                </a14:m>
                <a:r>
                  <a:rPr lang="kk-KZ" sz="2400" dirty="0">
                    <a:solidFill>
                      <a:srgbClr val="000000"/>
                    </a:solidFill>
                    <a:effectLst/>
                    <a:latin typeface="Constantia" panose="02030602050306030303" pitchFamily="18" charset="0"/>
                    <a:ea typeface="Times New Roman" panose="02020603050405020304" pitchFamily="18" charset="0"/>
                  </a:rPr>
                  <a:t> және </a:t>
                </a:r>
                <a14:m>
                  <m:oMath xmlns:m="http://schemas.openxmlformats.org/officeDocument/2006/math">
                    <m:sSub>
                      <m:sSubPr>
                        <m:ctrlPr>
                          <a:rPr lang="ru-RU" sz="2400" i="1">
                            <a:effectLst/>
                            <a:latin typeface="Cambria Math" panose="02040503050406030204" pitchFamily="18" charset="0"/>
                            <a:ea typeface="Times New Roman" panose="02020603050405020304" pitchFamily="18" charset="0"/>
                          </a:rPr>
                        </m:ctrlPr>
                      </m:sSubPr>
                      <m:e>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𝑟</m:t>
                            </m:r>
                          </m:e>
                        </m:acc>
                      </m:e>
                      <m:sub>
                        <m:r>
                          <a:rPr lang="kk-KZ" sz="2400" i="1">
                            <a:solidFill>
                              <a:srgbClr val="000000"/>
                            </a:solidFill>
                            <a:effectLst/>
                            <a:latin typeface="Cambria Math" panose="02040503050406030204" pitchFamily="18" charset="0"/>
                            <a:ea typeface="Times New Roman" panose="02020603050405020304" pitchFamily="18" charset="0"/>
                          </a:rPr>
                          <m:t>𝐵</m:t>
                        </m:r>
                      </m:sub>
                    </m:sSub>
                    <m:r>
                      <a:rPr lang="kk-KZ" sz="2400" i="1">
                        <a:solidFill>
                          <a:srgbClr val="000000"/>
                        </a:solidFill>
                        <a:effectLst/>
                        <a:latin typeface="Cambria Math" panose="02040503050406030204" pitchFamily="18" charset="0"/>
                        <a:ea typeface="Times New Roman" panose="02020603050405020304" pitchFamily="18" charset="0"/>
                      </a:rPr>
                      <m:t>=</m:t>
                    </m:r>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𝑂𝐵</m:t>
                        </m:r>
                      </m:e>
                    </m:acc>
                  </m:oMath>
                </a14:m>
                <a:r>
                  <a:rPr lang="kk-KZ" sz="2400" dirty="0">
                    <a:solidFill>
                      <a:srgbClr val="000000"/>
                    </a:solidFill>
                    <a:effectLst/>
                    <a:latin typeface="Constantia" panose="02030602050306030303" pitchFamily="18" charset="0"/>
                    <a:ea typeface="Times New Roman" panose="02020603050405020304" pitchFamily="18" charset="0"/>
                  </a:rPr>
                  <a:t> радиус-векторларын жүргіземіз. Сонда </a:t>
                </a:r>
                <a14:m>
                  <m:oMath xmlns:m="http://schemas.openxmlformats.org/officeDocument/2006/math">
                    <m:sSup>
                      <m:sSupPr>
                        <m:ctrlPr>
                          <a:rPr lang="ru-RU" sz="2400" i="1">
                            <a:effectLst/>
                            <a:latin typeface="Cambria Math" panose="02040503050406030204" pitchFamily="18" charset="0"/>
                            <a:ea typeface="Times New Roman" panose="02020603050405020304" pitchFamily="18" charset="0"/>
                          </a:rPr>
                        </m:ctrlPr>
                      </m:sSupPr>
                      <m:e>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e>
                      <m:sup>
                        <m:r>
                          <a:rPr lang="kk-KZ" sz="2400" i="1">
                            <a:solidFill>
                              <a:srgbClr val="000000"/>
                            </a:solidFill>
                            <a:effectLst/>
                            <a:latin typeface="Cambria Math" panose="02040503050406030204" pitchFamily="18" charset="0"/>
                            <a:ea typeface="Times New Roman" panose="02020603050405020304" pitchFamily="18" charset="0"/>
                          </a:rPr>
                          <m:t>′</m:t>
                        </m:r>
                      </m:sup>
                    </m:sSup>
                    <m:r>
                      <a:rPr lang="kk-KZ" sz="2400" i="1">
                        <a:solidFill>
                          <a:srgbClr val="000000"/>
                        </a:solidFill>
                        <a:effectLst/>
                        <a:latin typeface="Cambria Math" panose="02040503050406030204" pitchFamily="18" charset="0"/>
                        <a:ea typeface="Times New Roman" panose="02020603050405020304" pitchFamily="18" charset="0"/>
                      </a:rPr>
                      <m:t>=−</m:t>
                    </m:r>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kk-KZ" sz="2400" dirty="0">
                    <a:solidFill>
                      <a:srgbClr val="000000"/>
                    </a:solidFill>
                    <a:effectLst/>
                    <a:latin typeface="Constantia" panose="02030602050306030303" pitchFamily="18" charset="0"/>
                    <a:ea typeface="Times New Roman" panose="02020603050405020304" pitchFamily="18" charset="0"/>
                  </a:rPr>
                  <a:t> екенін ескерсек, </a:t>
                </a:r>
                <a14:m>
                  <m:oMath xmlns:m="http://schemas.openxmlformats.org/officeDocument/2006/math">
                    <m:sSub>
                      <m:sSubPr>
                        <m:ctrlPr>
                          <a:rPr lang="ru-RU" sz="2400" i="1">
                            <a:effectLst/>
                            <a:latin typeface="Cambria Math" panose="02040503050406030204" pitchFamily="18" charset="0"/>
                            <a:ea typeface="Times New Roman" panose="02020603050405020304" pitchFamily="18" charset="0"/>
                          </a:rPr>
                        </m:ctrlPr>
                      </m:sSubPr>
                      <m:e>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𝑚</m:t>
                            </m:r>
                          </m:e>
                        </m:acc>
                      </m:e>
                      <m:sub>
                        <m:r>
                          <a:rPr lang="kk-KZ" sz="2400" i="1">
                            <a:solidFill>
                              <a:srgbClr val="000000"/>
                            </a:solidFill>
                            <a:effectLst/>
                            <a:latin typeface="Cambria Math" panose="02040503050406030204" pitchFamily="18" charset="0"/>
                            <a:ea typeface="Times New Roman" panose="02020603050405020304" pitchFamily="18" charset="0"/>
                          </a:rPr>
                          <m:t>𝑂</m:t>
                        </m:r>
                      </m:sub>
                    </m:sSub>
                  </m:oMath>
                </a14:m>
                <a:r>
                  <a:rPr lang="kk-KZ" sz="2400" dirty="0">
                    <a:solidFill>
                      <a:srgbClr val="000000"/>
                    </a:solidFill>
                    <a:effectLst/>
                    <a:latin typeface="Constantia" panose="02030602050306030303" pitchFamily="18" charset="0"/>
                    <a:ea typeface="Times New Roman" panose="02020603050405020304" pitchFamily="18" charset="0"/>
                  </a:rPr>
                  <a:t>(</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r>
                      <a:rPr lang="kk-KZ" sz="2400" i="1">
                        <a:solidFill>
                          <a:srgbClr val="000000"/>
                        </a:solidFill>
                        <a:effectLst/>
                        <a:latin typeface="Cambria Math" panose="02040503050406030204" pitchFamily="18" charset="0"/>
                        <a:ea typeface="Times New Roman" panose="02020603050405020304" pitchFamily="18" charset="0"/>
                      </a:rPr>
                      <m:t>)=</m:t>
                    </m:r>
                    <m:sSub>
                      <m:sSubPr>
                        <m:ctrlPr>
                          <a:rPr lang="ru-RU" sz="2400" i="1">
                            <a:effectLst/>
                            <a:latin typeface="Cambria Math" panose="02040503050406030204" pitchFamily="18" charset="0"/>
                            <a:ea typeface="Times New Roman" panose="02020603050405020304" pitchFamily="18" charset="0"/>
                          </a:rPr>
                        </m:ctrlPr>
                      </m:sSubPr>
                      <m:e>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𝑟</m:t>
                            </m:r>
                          </m:e>
                        </m:acc>
                      </m:e>
                      <m:sub>
                        <m:r>
                          <a:rPr lang="kk-KZ" sz="2400" i="1">
                            <a:solidFill>
                              <a:srgbClr val="000000"/>
                            </a:solidFill>
                            <a:effectLst/>
                            <a:latin typeface="Cambria Math" panose="02040503050406030204" pitchFamily="18" charset="0"/>
                            <a:ea typeface="Times New Roman" panose="02020603050405020304" pitchFamily="18" charset="0"/>
                          </a:rPr>
                          <m:t>𝐵</m:t>
                        </m:r>
                      </m:sub>
                    </m:sSub>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en-US" sz="24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sSub>
                      <m:sSubPr>
                        <m:ctrlPr>
                          <a:rPr lang="ru-RU" sz="2400" i="1">
                            <a:effectLst/>
                            <a:latin typeface="Cambria Math" panose="02040503050406030204" pitchFamily="18" charset="0"/>
                            <a:ea typeface="Times New Roman" panose="02020603050405020304" pitchFamily="18" charset="0"/>
                          </a:rPr>
                        </m:ctrlPr>
                      </m:sSubPr>
                      <m:e>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𝑚</m:t>
                            </m:r>
                          </m:e>
                        </m:acc>
                      </m:e>
                      <m:sub>
                        <m:r>
                          <a:rPr lang="kk-KZ" sz="2400" i="1">
                            <a:solidFill>
                              <a:srgbClr val="000000"/>
                            </a:solidFill>
                            <a:effectLst/>
                            <a:latin typeface="Cambria Math" panose="02040503050406030204" pitchFamily="18" charset="0"/>
                            <a:ea typeface="Times New Roman" panose="02020603050405020304" pitchFamily="18" charset="0"/>
                          </a:rPr>
                          <m:t>𝑂</m:t>
                        </m:r>
                      </m:sub>
                    </m:sSub>
                  </m:oMath>
                </a14:m>
                <a:r>
                  <a:rPr lang="kk-KZ" sz="2400" dirty="0">
                    <a:solidFill>
                      <a:srgbClr val="000000"/>
                    </a:solidFill>
                    <a:effectLst/>
                    <a:latin typeface="Constantia" panose="02030602050306030303" pitchFamily="18" charset="0"/>
                    <a:ea typeface="Times New Roman" panose="02020603050405020304" pitchFamily="18" charset="0"/>
                  </a:rPr>
                  <a:t>(</a:t>
                </a:r>
                <a14:m>
                  <m:oMath xmlns:m="http://schemas.openxmlformats.org/officeDocument/2006/math">
                    <m:sSup>
                      <m:sSupPr>
                        <m:ctrlPr>
                          <a:rPr lang="ru-RU" sz="2400" i="1">
                            <a:effectLst/>
                            <a:latin typeface="Cambria Math" panose="02040503050406030204" pitchFamily="18" charset="0"/>
                            <a:ea typeface="Times New Roman" panose="02020603050405020304" pitchFamily="18" charset="0"/>
                          </a:rPr>
                        </m:ctrlPr>
                      </m:sSupPr>
                      <m:e>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e>
                      <m:sup>
                        <m:r>
                          <a:rPr lang="kk-KZ" sz="2400" i="1">
                            <a:solidFill>
                              <a:srgbClr val="000000"/>
                            </a:solidFill>
                            <a:effectLst/>
                            <a:latin typeface="Cambria Math" panose="02040503050406030204" pitchFamily="18" charset="0"/>
                            <a:ea typeface="Times New Roman" panose="02020603050405020304" pitchFamily="18" charset="0"/>
                          </a:rPr>
                          <m:t>′</m:t>
                        </m:r>
                      </m:sup>
                    </m:sSup>
                    <m:r>
                      <a:rPr lang="kk-KZ" sz="2400" i="1">
                        <a:solidFill>
                          <a:srgbClr val="000000"/>
                        </a:solidFill>
                        <a:effectLst/>
                        <a:latin typeface="Cambria Math" panose="02040503050406030204" pitchFamily="18" charset="0"/>
                        <a:ea typeface="Times New Roman" panose="02020603050405020304" pitchFamily="18" charset="0"/>
                      </a:rPr>
                      <m:t>)=−</m:t>
                    </m:r>
                    <m:sSub>
                      <m:sSubPr>
                        <m:ctrlPr>
                          <a:rPr lang="ru-RU" sz="2400" i="1">
                            <a:effectLst/>
                            <a:latin typeface="Cambria Math" panose="02040503050406030204" pitchFamily="18" charset="0"/>
                            <a:ea typeface="Times New Roman" panose="02020603050405020304" pitchFamily="18" charset="0"/>
                          </a:rPr>
                        </m:ctrlPr>
                      </m:sSubPr>
                      <m:e>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𝑟</m:t>
                            </m:r>
                          </m:e>
                        </m:acc>
                      </m:e>
                      <m:sub>
                        <m:r>
                          <a:rPr lang="kk-KZ" sz="2400" i="1">
                            <a:solidFill>
                              <a:srgbClr val="000000"/>
                            </a:solidFill>
                            <a:effectLst/>
                            <a:latin typeface="Cambria Math" panose="02040503050406030204" pitchFamily="18" charset="0"/>
                            <a:ea typeface="Times New Roman" panose="02020603050405020304" pitchFamily="18" charset="0"/>
                          </a:rPr>
                          <m:t>𝐴</m:t>
                        </m:r>
                      </m:sub>
                    </m:sSub>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kk-KZ" sz="2400" dirty="0">
                    <a:solidFill>
                      <a:srgbClr val="000000"/>
                    </a:solidFill>
                    <a:effectLst/>
                    <a:latin typeface="Constantia" panose="02030602050306030303" pitchFamily="18" charset="0"/>
                    <a:ea typeface="Times New Roman" panose="02020603050405020304" pitchFamily="18" charset="0"/>
                  </a:rPr>
                  <a:t> болады. Демек:</a:t>
                </a:r>
                <a:endParaRPr lang="ru-RU" sz="1400" dirty="0">
                  <a:effectLst/>
                  <a:latin typeface="Constantia" panose="02030602050306030303" pitchFamily="18" charset="0"/>
                  <a:ea typeface="Times New Roman" panose="02020603050405020304" pitchFamily="18" charset="0"/>
                </a:endParaRPr>
              </a:p>
              <a:p>
                <a:pPr indent="288290" algn="just"/>
                <a:r>
                  <a:rPr lang="kk-KZ" sz="2400" dirty="0">
                    <a:effectLst/>
                    <a:latin typeface="Constantia" panose="02030602050306030303" pitchFamily="18" charset="0"/>
                    <a:ea typeface="Times New Roman" panose="02020603050405020304" pitchFamily="18" charset="0"/>
                  </a:rPr>
                  <a:t> </a:t>
                </a:r>
                <a:endParaRPr lang="ru-RU" sz="1400" dirty="0">
                  <a:effectLst/>
                  <a:latin typeface="Constantia" panose="02030602050306030303" pitchFamily="18" charset="0"/>
                  <a:ea typeface="Times New Roman" panose="02020603050405020304" pitchFamily="18" charset="0"/>
                </a:endParaRPr>
              </a:p>
              <a:p>
                <a:pPr indent="288290" algn="ctr"/>
                <a14:m>
                  <m:oMath xmlns:m="http://schemas.openxmlformats.org/officeDocument/2006/math">
                    <m:sSub>
                      <m:sSubPr>
                        <m:ctrlPr>
                          <a:rPr lang="ru-RU" sz="2400" i="1">
                            <a:effectLst/>
                            <a:latin typeface="Cambria Math" panose="02040503050406030204" pitchFamily="18" charset="0"/>
                            <a:ea typeface="Times New Roman" panose="02020603050405020304" pitchFamily="18" charset="0"/>
                          </a:rPr>
                        </m:ctrlPr>
                      </m:sSubPr>
                      <m:e>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𝑚</m:t>
                            </m:r>
                          </m:e>
                        </m:acc>
                      </m:e>
                      <m:sub>
                        <m:r>
                          <a:rPr lang="kk-KZ" sz="2400" i="1">
                            <a:solidFill>
                              <a:srgbClr val="000000"/>
                            </a:solidFill>
                            <a:effectLst/>
                            <a:latin typeface="Cambria Math" panose="02040503050406030204" pitchFamily="18" charset="0"/>
                            <a:ea typeface="Times New Roman" panose="02020603050405020304" pitchFamily="18" charset="0"/>
                          </a:rPr>
                          <m:t>𝑂</m:t>
                        </m:r>
                      </m:sub>
                    </m:sSub>
                  </m:oMath>
                </a14:m>
                <a:r>
                  <a:rPr lang="kk-KZ" sz="2400" dirty="0">
                    <a:solidFill>
                      <a:srgbClr val="000000"/>
                    </a:solidFill>
                    <a:effectLst/>
                    <a:latin typeface="Constantia" panose="02030602050306030303" pitchFamily="18" charset="0"/>
                    <a:ea typeface="Times New Roman" panose="02020603050405020304" pitchFamily="18" charset="0"/>
                  </a:rPr>
                  <a:t>(</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r>
                      <a:rPr lang="kk-KZ" sz="2400" i="1">
                        <a:solidFill>
                          <a:srgbClr val="000000"/>
                        </a:solidFill>
                        <a:effectLst/>
                        <a:latin typeface="Cambria Math" panose="02040503050406030204" pitchFamily="18" charset="0"/>
                        <a:ea typeface="Times New Roman" panose="02020603050405020304" pitchFamily="18" charset="0"/>
                      </a:rPr>
                      <m:t>)+</m:t>
                    </m:r>
                    <m:sSub>
                      <m:sSubPr>
                        <m:ctrlPr>
                          <a:rPr lang="ru-RU" sz="2400" i="1">
                            <a:effectLst/>
                            <a:latin typeface="Cambria Math" panose="02040503050406030204" pitchFamily="18" charset="0"/>
                            <a:ea typeface="Times New Roman" panose="02020603050405020304" pitchFamily="18" charset="0"/>
                          </a:rPr>
                        </m:ctrlPr>
                      </m:sSubPr>
                      <m:e>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𝑚</m:t>
                            </m:r>
                          </m:e>
                        </m:acc>
                      </m:e>
                      <m:sub>
                        <m:r>
                          <a:rPr lang="kk-KZ" sz="2400" i="1">
                            <a:solidFill>
                              <a:srgbClr val="000000"/>
                            </a:solidFill>
                            <a:effectLst/>
                            <a:latin typeface="Cambria Math" panose="02040503050406030204" pitchFamily="18" charset="0"/>
                            <a:ea typeface="Times New Roman" panose="02020603050405020304" pitchFamily="18" charset="0"/>
                          </a:rPr>
                          <m:t>𝑂</m:t>
                        </m:r>
                      </m:sub>
                    </m:sSub>
                  </m:oMath>
                </a14:m>
                <a:r>
                  <a:rPr lang="kk-KZ" sz="2400" dirty="0">
                    <a:solidFill>
                      <a:srgbClr val="000000"/>
                    </a:solidFill>
                    <a:effectLst/>
                    <a:latin typeface="Constantia" panose="02030602050306030303" pitchFamily="18" charset="0"/>
                    <a:ea typeface="Times New Roman" panose="02020603050405020304" pitchFamily="18" charset="0"/>
                  </a:rPr>
                  <a:t>(</a:t>
                </a:r>
                <a14:m>
                  <m:oMath xmlns:m="http://schemas.openxmlformats.org/officeDocument/2006/math">
                    <m:sSup>
                      <m:sSupPr>
                        <m:ctrlPr>
                          <a:rPr lang="ru-RU" sz="2400" i="1">
                            <a:effectLst/>
                            <a:latin typeface="Cambria Math" panose="02040503050406030204" pitchFamily="18" charset="0"/>
                            <a:ea typeface="Times New Roman" panose="02020603050405020304" pitchFamily="18" charset="0"/>
                          </a:rPr>
                        </m:ctrlPr>
                      </m:sSupPr>
                      <m:e>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e>
                      <m:sup>
                        <m:r>
                          <a:rPr lang="kk-KZ" sz="2400" i="1">
                            <a:solidFill>
                              <a:srgbClr val="000000"/>
                            </a:solidFill>
                            <a:effectLst/>
                            <a:latin typeface="Cambria Math" panose="02040503050406030204" pitchFamily="18" charset="0"/>
                            <a:ea typeface="Times New Roman" panose="02020603050405020304" pitchFamily="18" charset="0"/>
                          </a:rPr>
                          <m:t>′</m:t>
                        </m:r>
                      </m:sup>
                    </m:sSup>
                    <m:r>
                      <a:rPr lang="kk-KZ" sz="2400" i="1">
                        <a:solidFill>
                          <a:srgbClr val="000000"/>
                        </a:solidFill>
                        <a:effectLst/>
                        <a:latin typeface="Cambria Math" panose="02040503050406030204" pitchFamily="18" charset="0"/>
                        <a:ea typeface="Times New Roman" panose="02020603050405020304" pitchFamily="18" charset="0"/>
                      </a:rPr>
                      <m:t>)=(</m:t>
                    </m:r>
                    <m:sSub>
                      <m:sSubPr>
                        <m:ctrlPr>
                          <a:rPr lang="ru-RU" sz="2400" i="1">
                            <a:effectLst/>
                            <a:latin typeface="Cambria Math" panose="02040503050406030204" pitchFamily="18" charset="0"/>
                            <a:ea typeface="Times New Roman" panose="02020603050405020304" pitchFamily="18" charset="0"/>
                          </a:rPr>
                        </m:ctrlPr>
                      </m:sSubPr>
                      <m:e>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𝑟</m:t>
                            </m:r>
                          </m:e>
                        </m:acc>
                      </m:e>
                      <m:sub>
                        <m:r>
                          <a:rPr lang="kk-KZ" sz="2400" i="1">
                            <a:solidFill>
                              <a:srgbClr val="000000"/>
                            </a:solidFill>
                            <a:effectLst/>
                            <a:latin typeface="Cambria Math" panose="02040503050406030204" pitchFamily="18" charset="0"/>
                            <a:ea typeface="Times New Roman" panose="02020603050405020304" pitchFamily="18" charset="0"/>
                          </a:rPr>
                          <m:t>𝐵</m:t>
                        </m:r>
                      </m:sub>
                    </m:sSub>
                    <m:r>
                      <a:rPr lang="kk-KZ" sz="2400" i="1">
                        <a:solidFill>
                          <a:srgbClr val="000000"/>
                        </a:solidFill>
                        <a:effectLst/>
                        <a:latin typeface="Cambria Math" panose="02040503050406030204" pitchFamily="18" charset="0"/>
                        <a:ea typeface="Times New Roman" panose="02020603050405020304" pitchFamily="18" charset="0"/>
                      </a:rPr>
                      <m:t>−</m:t>
                    </m:r>
                    <m:sSub>
                      <m:sSubPr>
                        <m:ctrlPr>
                          <a:rPr lang="ru-RU" sz="2400" i="1">
                            <a:effectLst/>
                            <a:latin typeface="Cambria Math" panose="02040503050406030204" pitchFamily="18" charset="0"/>
                            <a:ea typeface="Times New Roman" panose="02020603050405020304" pitchFamily="18" charset="0"/>
                          </a:rPr>
                        </m:ctrlPr>
                      </m:sSubPr>
                      <m:e>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𝑟</m:t>
                            </m:r>
                          </m:e>
                        </m:acc>
                      </m:e>
                      <m:sub>
                        <m:r>
                          <a:rPr lang="kk-KZ" sz="2400" i="1">
                            <a:solidFill>
                              <a:srgbClr val="000000"/>
                            </a:solidFill>
                            <a:effectLst/>
                            <a:latin typeface="Cambria Math" panose="02040503050406030204" pitchFamily="18" charset="0"/>
                            <a:ea typeface="Times New Roman" panose="02020603050405020304" pitchFamily="18" charset="0"/>
                          </a:rPr>
                          <m:t>𝐴</m:t>
                        </m:r>
                      </m:sub>
                    </m:sSub>
                    <m:r>
                      <a:rPr lang="kk-KZ" sz="2400" i="1">
                        <a:solidFill>
                          <a:srgbClr val="000000"/>
                        </a:solidFill>
                        <a:effectLst/>
                        <a:latin typeface="Cambria Math" panose="02040503050406030204" pitchFamily="18" charset="0"/>
                        <a:ea typeface="Times New Roman" panose="02020603050405020304" pitchFamily="18" charset="0"/>
                      </a:rPr>
                      <m:t>)</m:t>
                    </m:r>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r>
                      <a:rPr lang="kk-KZ" sz="2400" i="1">
                        <a:solidFill>
                          <a:srgbClr val="000000"/>
                        </a:solidFill>
                        <a:effectLst/>
                        <a:latin typeface="Cambria Math" panose="02040503050406030204" pitchFamily="18" charset="0"/>
                        <a:ea typeface="Times New Roman" panose="02020603050405020304" pitchFamily="18" charset="0"/>
                      </a:rPr>
                      <m:t>=</m:t>
                    </m:r>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𝐴</m:t>
                        </m:r>
                        <m:r>
                          <a:rPr lang="en-US" sz="2400" i="1">
                            <a:solidFill>
                              <a:srgbClr val="000000"/>
                            </a:solidFill>
                            <a:effectLst/>
                            <a:latin typeface="Cambria Math" panose="02040503050406030204" pitchFamily="18" charset="0"/>
                            <a:ea typeface="Times New Roman" panose="02020603050405020304" pitchFamily="18" charset="0"/>
                          </a:rPr>
                          <m:t>𝐷</m:t>
                        </m:r>
                      </m:e>
                    </m:acc>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en-US" sz="2400" dirty="0">
                    <a:solidFill>
                      <a:srgbClr val="000000"/>
                    </a:solidFill>
                    <a:effectLst/>
                    <a:latin typeface="Constantia" panose="02030602050306030303" pitchFamily="18" charset="0"/>
                    <a:ea typeface="Times New Roman" panose="02020603050405020304" pitchFamily="18" charset="0"/>
                  </a:rPr>
                  <a:t>.</a:t>
                </a:r>
                <a:endParaRPr lang="ru-RU" sz="1400" dirty="0">
                  <a:effectLst/>
                  <a:latin typeface="Constantia" panose="02030602050306030303" pitchFamily="18" charset="0"/>
                  <a:ea typeface="Times New Roman" panose="02020603050405020304" pitchFamily="18" charset="0"/>
                </a:endParaRPr>
              </a:p>
            </p:txBody>
          </p:sp>
        </mc:Choice>
        <mc:Fallback xmlns="">
          <p:sp>
            <p:nvSpPr>
              <p:cNvPr id="3" name="TextBox 2">
                <a:extLst>
                  <a:ext uri="{FF2B5EF4-FFF2-40B4-BE49-F238E27FC236}">
                    <a16:creationId xmlns:a16="http://schemas.microsoft.com/office/drawing/2014/main" id="{901B3296-2FC9-4E53-804A-3E126231FA62}"/>
                  </a:ext>
                </a:extLst>
              </p:cNvPr>
              <p:cNvSpPr txBox="1">
                <a:spLocks noRot="1" noChangeAspect="1" noMove="1" noResize="1" noEditPoints="1" noAdjustHandles="1" noChangeArrowheads="1" noChangeShapeType="1" noTextEdit="1"/>
              </p:cNvSpPr>
              <p:nvPr/>
            </p:nvSpPr>
            <p:spPr>
              <a:xfrm>
                <a:off x="683568" y="548680"/>
                <a:ext cx="8064896" cy="5151923"/>
              </a:xfrm>
              <a:prstGeom prst="rect">
                <a:avLst/>
              </a:prstGeom>
              <a:blipFill>
                <a:blip r:embed="rId2"/>
                <a:stretch>
                  <a:fillRect l="-1134" t="-1183" r="-1209" b="-1775"/>
                </a:stretch>
              </a:blipFill>
            </p:spPr>
            <p:txBody>
              <a:bodyPr/>
              <a:lstStyle/>
              <a:p>
                <a:r>
                  <a:rPr lang="ru-RU">
                    <a:noFill/>
                  </a:rPr>
                  <a:t> </a:t>
                </a:r>
              </a:p>
            </p:txBody>
          </p:sp>
        </mc:Fallback>
      </mc:AlternateContent>
    </p:spTree>
    <p:extLst>
      <p:ext uri="{BB962C8B-B14F-4D97-AF65-F5344CB8AC3E}">
        <p14:creationId xmlns:p14="http://schemas.microsoft.com/office/powerpoint/2010/main" val="69045815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C25B0919-2E54-4856-8796-9BB22CC6D995}"/>
                  </a:ext>
                </a:extLst>
              </p:cNvPr>
              <p:cNvSpPr txBox="1"/>
              <p:nvPr/>
            </p:nvSpPr>
            <p:spPr>
              <a:xfrm>
                <a:off x="827584" y="545120"/>
                <a:ext cx="7992888" cy="5449312"/>
              </a:xfrm>
              <a:prstGeom prst="rect">
                <a:avLst/>
              </a:prstGeom>
              <a:noFill/>
            </p:spPr>
            <p:txBody>
              <a:bodyPr wrap="square">
                <a:spAutoFit/>
              </a:bodyPr>
              <a:lstStyle/>
              <a:p>
                <a:pPr indent="288290"/>
                <a14:m>
                  <m:oMath xmlns:m="http://schemas.openxmlformats.org/officeDocument/2006/math">
                    <m:acc>
                      <m:accPr>
                        <m:chr m:val="⃗"/>
                        <m:ctrlPr>
                          <a:rPr lang="ru-RU" sz="2400" i="1" smtClean="0">
                            <a:effectLst/>
                            <a:latin typeface="Cambria Math" panose="02040503050406030204" pitchFamily="18" charset="0"/>
                            <a:ea typeface="Times New Roman" panose="02020603050405020304" pitchFamily="18" charset="0"/>
                          </a:rPr>
                        </m:ctrlPr>
                      </m:accPr>
                      <m:e>
                        <m:r>
                          <a:rPr lang="en-US" sz="2400" i="1">
                            <a:solidFill>
                              <a:srgbClr val="000000"/>
                            </a:solidFill>
                            <a:effectLst/>
                            <a:latin typeface="Cambria Math" panose="02040503050406030204" pitchFamily="18" charset="0"/>
                            <a:ea typeface="Times New Roman" panose="02020603050405020304" pitchFamily="18" charset="0"/>
                          </a:rPr>
                          <m:t>𝐴𝐵</m:t>
                        </m:r>
                      </m:e>
                    </m:acc>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r>
                      <a:rPr lang="kk-KZ" sz="2400" i="1">
                        <a:solidFill>
                          <a:srgbClr val="000000"/>
                        </a:solidFill>
                        <a:effectLst/>
                        <a:latin typeface="Cambria Math" panose="02040503050406030204" pitchFamily="18" charset="0"/>
                        <a:ea typeface="Times New Roman" panose="02020603050405020304" pitchFamily="18" charset="0"/>
                      </a:rPr>
                      <m:t>=</m:t>
                    </m:r>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𝑚</m:t>
                        </m:r>
                      </m:e>
                    </m:acc>
                  </m:oMath>
                </a14:m>
                <a:r>
                  <a:rPr lang="kk-KZ" sz="2400" dirty="0">
                    <a:solidFill>
                      <a:srgbClr val="000000"/>
                    </a:solidFill>
                    <a:effectLst/>
                    <a:latin typeface="Constantia" panose="02030602050306030303" pitchFamily="18" charset="0"/>
                    <a:ea typeface="Times New Roman" panose="02020603050405020304" pitchFamily="18" charset="0"/>
                  </a:rPr>
                  <a:t>(</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r>
                      <a:rPr lang="kk-KZ" sz="2400" i="1">
                        <a:solidFill>
                          <a:srgbClr val="000000"/>
                        </a:solidFill>
                        <a:effectLst/>
                        <a:latin typeface="Cambria Math" panose="02040503050406030204" pitchFamily="18" charset="0"/>
                        <a:ea typeface="Times New Roman" panose="02020603050405020304" pitchFamily="18" charset="0"/>
                      </a:rPr>
                      <m:t>,</m:t>
                    </m:r>
                    <m:sSup>
                      <m:sSupPr>
                        <m:ctrlPr>
                          <a:rPr lang="ru-RU" sz="2400" i="1">
                            <a:effectLst/>
                            <a:latin typeface="Cambria Math" panose="02040503050406030204" pitchFamily="18" charset="0"/>
                            <a:ea typeface="Times New Roman" panose="02020603050405020304" pitchFamily="18" charset="0"/>
                          </a:rPr>
                        </m:ctrlPr>
                      </m:sSupPr>
                      <m:e>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e>
                      <m:sup>
                        <m:r>
                          <a:rPr lang="kk-KZ" sz="2400" i="1">
                            <a:solidFill>
                              <a:srgbClr val="000000"/>
                            </a:solidFill>
                            <a:effectLst/>
                            <a:latin typeface="Cambria Math" panose="02040503050406030204" pitchFamily="18" charset="0"/>
                            <a:ea typeface="Times New Roman" panose="02020603050405020304" pitchFamily="18" charset="0"/>
                          </a:rPr>
                          <m:t>′</m:t>
                        </m:r>
                      </m:sup>
                    </m:sSup>
                    <m:r>
                      <a:rPr lang="kk-KZ" sz="2400" i="1">
                        <a:solidFill>
                          <a:srgbClr val="000000"/>
                        </a:solidFill>
                        <a:effectLst/>
                        <a:latin typeface="Cambria Math" panose="02040503050406030204" pitchFamily="18" charset="0"/>
                        <a:ea typeface="Times New Roman" panose="02020603050405020304" pitchFamily="18" charset="0"/>
                      </a:rPr>
                      <m:t>)</m:t>
                    </m:r>
                  </m:oMath>
                </a14:m>
                <a:r>
                  <a:rPr lang="kk-KZ" sz="2400" dirty="0">
                    <a:solidFill>
                      <a:srgbClr val="000000"/>
                    </a:solidFill>
                    <a:effectLst/>
                    <a:latin typeface="Constantia" panose="02030602050306030303" pitchFamily="18" charset="0"/>
                    <a:ea typeface="Times New Roman" panose="02020603050405020304" pitchFamily="18" charset="0"/>
                  </a:rPr>
                  <a:t> болғандықтан, (4.3) теңдігінің орын алатыны дәлелденді. Осыдан жоғарыда айтылған тұжырым алынады:</a:t>
                </a:r>
                <a:endParaRPr lang="ru-RU" sz="1400" dirty="0">
                  <a:effectLst/>
                  <a:latin typeface="Constantia" panose="02030602050306030303" pitchFamily="18" charset="0"/>
                  <a:ea typeface="Times New Roman" panose="02020603050405020304" pitchFamily="18" charset="0"/>
                </a:endParaRPr>
              </a:p>
              <a:p>
                <a:pPr indent="288290"/>
                <a:r>
                  <a:rPr lang="en-US" sz="2400" dirty="0">
                    <a:effectLst/>
                    <a:latin typeface="Constantia" panose="02030602050306030303" pitchFamily="18" charset="0"/>
                    <a:ea typeface="Times New Roman" panose="02020603050405020304" pitchFamily="18" charset="0"/>
                  </a:rPr>
                  <a:t> </a:t>
                </a:r>
                <a:endParaRPr lang="ru-RU" sz="1400" dirty="0">
                  <a:effectLst/>
                  <a:latin typeface="Constantia" panose="02030602050306030303" pitchFamily="18" charset="0"/>
                  <a:ea typeface="Times New Roman" panose="02020603050405020304" pitchFamily="18" charset="0"/>
                </a:endParaRPr>
              </a:p>
              <a:p>
                <a:pPr indent="288290" algn="ct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𝑚</m:t>
                        </m:r>
                      </m:e>
                    </m:acc>
                  </m:oMath>
                </a14:m>
                <a:r>
                  <a:rPr lang="kk-KZ" sz="2400" dirty="0">
                    <a:solidFill>
                      <a:srgbClr val="000000"/>
                    </a:solidFill>
                    <a:effectLst/>
                    <a:latin typeface="Constantia" panose="02030602050306030303" pitchFamily="18" charset="0"/>
                    <a:ea typeface="Times New Roman" panose="02020603050405020304" pitchFamily="18" charset="0"/>
                  </a:rPr>
                  <a:t>(</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r>
                      <a:rPr lang="kk-KZ" sz="2400" i="1">
                        <a:solidFill>
                          <a:srgbClr val="000000"/>
                        </a:solidFill>
                        <a:effectLst/>
                        <a:latin typeface="Cambria Math" panose="02040503050406030204" pitchFamily="18" charset="0"/>
                        <a:ea typeface="Times New Roman" panose="02020603050405020304" pitchFamily="18" charset="0"/>
                      </a:rPr>
                      <m:t>,</m:t>
                    </m:r>
                    <m:sSup>
                      <m:sSupPr>
                        <m:ctrlPr>
                          <a:rPr lang="ru-RU" sz="2400" i="1">
                            <a:effectLst/>
                            <a:latin typeface="Cambria Math" panose="02040503050406030204" pitchFamily="18" charset="0"/>
                            <a:ea typeface="Times New Roman" panose="02020603050405020304" pitchFamily="18" charset="0"/>
                          </a:rPr>
                        </m:ctrlPr>
                      </m:sSupPr>
                      <m:e>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e>
                      <m:sup>
                        <m:r>
                          <a:rPr lang="kk-KZ" sz="2400" i="1">
                            <a:solidFill>
                              <a:srgbClr val="000000"/>
                            </a:solidFill>
                            <a:effectLst/>
                            <a:latin typeface="Cambria Math" panose="02040503050406030204" pitchFamily="18" charset="0"/>
                            <a:ea typeface="Times New Roman" panose="02020603050405020304" pitchFamily="18" charset="0"/>
                          </a:rPr>
                          <m:t>′</m:t>
                        </m:r>
                      </m:sup>
                    </m:sSup>
                    <m:r>
                      <a:rPr lang="kk-KZ" sz="2400" i="1">
                        <a:solidFill>
                          <a:srgbClr val="000000"/>
                        </a:solidFill>
                        <a:effectLst/>
                        <a:latin typeface="Cambria Math" panose="02040503050406030204" pitchFamily="18" charset="0"/>
                        <a:ea typeface="Times New Roman" panose="02020603050405020304" pitchFamily="18" charset="0"/>
                      </a:rPr>
                      <m:t>)=</m:t>
                    </m:r>
                    <m:acc>
                      <m:accPr>
                        <m:chr m:val="⃗"/>
                        <m:ctrlPr>
                          <a:rPr lang="ru-RU" sz="2400" i="1">
                            <a:effectLst/>
                            <a:latin typeface="Cambria Math" panose="02040503050406030204" pitchFamily="18" charset="0"/>
                            <a:ea typeface="Times New Roman" panose="02020603050405020304" pitchFamily="18" charset="0"/>
                          </a:rPr>
                        </m:ctrlPr>
                      </m:accPr>
                      <m:e>
                        <m:r>
                          <a:rPr lang="en-US" sz="2400" i="1">
                            <a:solidFill>
                              <a:srgbClr val="000000"/>
                            </a:solidFill>
                            <a:effectLst/>
                            <a:latin typeface="Cambria Math" panose="02040503050406030204" pitchFamily="18" charset="0"/>
                            <a:ea typeface="Times New Roman" panose="02020603050405020304" pitchFamily="18" charset="0"/>
                          </a:rPr>
                          <m:t>𝐴𝐵</m:t>
                        </m:r>
                      </m:e>
                    </m:acc>
                    <m:r>
                      <a:rPr lang="en-US" sz="2400" i="1">
                        <a:solidFill>
                          <a:srgbClr val="000000"/>
                        </a:solidFill>
                        <a:effectLst/>
                        <a:latin typeface="Cambria Math" panose="02040503050406030204" pitchFamily="18" charset="0"/>
                        <a:ea typeface="Times New Roman" panose="02020603050405020304" pitchFamily="18" charset="0"/>
                      </a:rPr>
                      <m:t>∙</m:t>
                    </m:r>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r>
                      <a:rPr lang="kk-KZ" sz="2400" i="1">
                        <a:solidFill>
                          <a:srgbClr val="000000"/>
                        </a:solidFill>
                        <a:effectLst/>
                        <a:latin typeface="Cambria Math" panose="02040503050406030204" pitchFamily="18" charset="0"/>
                        <a:ea typeface="Times New Roman" panose="02020603050405020304" pitchFamily="18" charset="0"/>
                      </a:rPr>
                      <m:t>=</m:t>
                    </m:r>
                    <m:sSub>
                      <m:sSubPr>
                        <m:ctrlPr>
                          <a:rPr lang="ru-RU" sz="2400" i="1">
                            <a:effectLst/>
                            <a:latin typeface="Cambria Math" panose="02040503050406030204" pitchFamily="18" charset="0"/>
                            <a:ea typeface="Times New Roman" panose="02020603050405020304" pitchFamily="18" charset="0"/>
                          </a:rPr>
                        </m:ctrlPr>
                      </m:sSubPr>
                      <m:e>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𝑚</m:t>
                            </m:r>
                          </m:e>
                        </m:acc>
                      </m:e>
                      <m:sub>
                        <m:r>
                          <a:rPr lang="kk-KZ" sz="2400" i="1">
                            <a:solidFill>
                              <a:srgbClr val="000000"/>
                            </a:solidFill>
                            <a:effectLst/>
                            <a:latin typeface="Cambria Math" panose="02040503050406030204" pitchFamily="18" charset="0"/>
                            <a:ea typeface="Times New Roman" panose="02020603050405020304" pitchFamily="18" charset="0"/>
                          </a:rPr>
                          <m:t>𝐴</m:t>
                        </m:r>
                      </m:sub>
                    </m:sSub>
                  </m:oMath>
                </a14:m>
                <a:r>
                  <a:rPr lang="kk-KZ" sz="2400" dirty="0">
                    <a:solidFill>
                      <a:srgbClr val="000000"/>
                    </a:solidFill>
                    <a:effectLst/>
                    <a:latin typeface="Constantia" panose="02030602050306030303" pitchFamily="18" charset="0"/>
                    <a:ea typeface="Times New Roman" panose="02020603050405020304" pitchFamily="18" charset="0"/>
                  </a:rPr>
                  <a:t>(</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r>
                      <a:rPr lang="kk-KZ" sz="2400" i="1">
                        <a:solidFill>
                          <a:srgbClr val="000000"/>
                        </a:solidFill>
                        <a:effectLst/>
                        <a:latin typeface="Cambria Math" panose="02040503050406030204" pitchFamily="18" charset="0"/>
                        <a:ea typeface="Times New Roman" panose="02020603050405020304" pitchFamily="18" charset="0"/>
                      </a:rPr>
                      <m:t>)</m:t>
                    </m:r>
                  </m:oMath>
                </a14:m>
                <a:endParaRPr lang="ru-RU" sz="1400" dirty="0">
                  <a:effectLst/>
                  <a:latin typeface="Constantia" panose="02030602050306030303" pitchFamily="18" charset="0"/>
                  <a:ea typeface="Times New Roman" panose="02020603050405020304" pitchFamily="18" charset="0"/>
                </a:endParaRPr>
              </a:p>
              <a:p>
                <a:r>
                  <a:rPr lang="kk-KZ" sz="2400" dirty="0">
                    <a:solidFill>
                      <a:srgbClr val="000000"/>
                    </a:solidFill>
                    <a:effectLst/>
                    <a:latin typeface="Constantia" panose="02030602050306030303" pitchFamily="18" charset="0"/>
                    <a:ea typeface="Times New Roman" panose="02020603050405020304" pitchFamily="18" charset="0"/>
                  </a:rPr>
                  <a:t>немесе</a:t>
                </a:r>
                <a:endParaRPr lang="ru-RU" sz="1400" dirty="0">
                  <a:effectLst/>
                  <a:latin typeface="Constantia" panose="02030602050306030303" pitchFamily="18" charset="0"/>
                  <a:ea typeface="Times New Roman" panose="02020603050405020304" pitchFamily="18" charset="0"/>
                </a:endParaRPr>
              </a:p>
              <a:p>
                <a:pPr indent="288290" algn="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𝑚</m:t>
                        </m:r>
                      </m:e>
                    </m:acc>
                  </m:oMath>
                </a14:m>
                <a:r>
                  <a:rPr lang="kk-KZ" sz="2400" dirty="0">
                    <a:solidFill>
                      <a:srgbClr val="000000"/>
                    </a:solidFill>
                    <a:effectLst/>
                    <a:latin typeface="Constantia" panose="02030602050306030303" pitchFamily="18" charset="0"/>
                    <a:ea typeface="Times New Roman" panose="02020603050405020304" pitchFamily="18" charset="0"/>
                  </a:rPr>
                  <a:t>(</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r>
                      <a:rPr lang="kk-KZ" sz="2400" i="1">
                        <a:solidFill>
                          <a:srgbClr val="000000"/>
                        </a:solidFill>
                        <a:effectLst/>
                        <a:latin typeface="Cambria Math" panose="02040503050406030204" pitchFamily="18" charset="0"/>
                        <a:ea typeface="Times New Roman" panose="02020603050405020304" pitchFamily="18" charset="0"/>
                      </a:rPr>
                      <m:t>,</m:t>
                    </m:r>
                    <m:sSup>
                      <m:sSupPr>
                        <m:ctrlPr>
                          <a:rPr lang="ru-RU" sz="2400" i="1">
                            <a:effectLst/>
                            <a:latin typeface="Cambria Math" panose="02040503050406030204" pitchFamily="18" charset="0"/>
                            <a:ea typeface="Times New Roman" panose="02020603050405020304" pitchFamily="18" charset="0"/>
                          </a:rPr>
                        </m:ctrlPr>
                      </m:sSupPr>
                      <m:e>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e>
                      <m:sup>
                        <m:r>
                          <a:rPr lang="kk-KZ" sz="2400" i="1">
                            <a:solidFill>
                              <a:srgbClr val="000000"/>
                            </a:solidFill>
                            <a:effectLst/>
                            <a:latin typeface="Cambria Math" panose="02040503050406030204" pitchFamily="18" charset="0"/>
                            <a:ea typeface="Times New Roman" panose="02020603050405020304" pitchFamily="18" charset="0"/>
                          </a:rPr>
                          <m:t>′</m:t>
                        </m:r>
                      </m:sup>
                    </m:sSup>
                    <m:r>
                      <a:rPr lang="kk-KZ" sz="2400" i="1">
                        <a:solidFill>
                          <a:srgbClr val="000000"/>
                        </a:solidFill>
                        <a:effectLst/>
                        <a:latin typeface="Cambria Math" panose="02040503050406030204" pitchFamily="18" charset="0"/>
                        <a:ea typeface="Times New Roman" panose="02020603050405020304" pitchFamily="18" charset="0"/>
                      </a:rPr>
                      <m:t>)=</m:t>
                    </m:r>
                    <m:sSub>
                      <m:sSubPr>
                        <m:ctrlPr>
                          <a:rPr lang="ru-RU" sz="2400" i="1">
                            <a:effectLst/>
                            <a:latin typeface="Cambria Math" panose="02040503050406030204" pitchFamily="18" charset="0"/>
                            <a:ea typeface="Times New Roman" panose="02020603050405020304" pitchFamily="18" charset="0"/>
                          </a:rPr>
                        </m:ctrlPr>
                      </m:sSubPr>
                      <m:e>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𝑚</m:t>
                            </m:r>
                          </m:e>
                        </m:acc>
                      </m:e>
                      <m:sub>
                        <m:r>
                          <a:rPr lang="kk-KZ" sz="2400" i="1">
                            <a:solidFill>
                              <a:srgbClr val="000000"/>
                            </a:solidFill>
                            <a:effectLst/>
                            <a:latin typeface="Cambria Math" panose="02040503050406030204" pitchFamily="18" charset="0"/>
                            <a:ea typeface="Times New Roman" panose="02020603050405020304" pitchFamily="18" charset="0"/>
                          </a:rPr>
                          <m:t>В</m:t>
                        </m:r>
                      </m:sub>
                    </m:sSub>
                    <m:r>
                      <a:rPr lang="kk-KZ" sz="2400" i="1">
                        <a:solidFill>
                          <a:srgbClr val="000000"/>
                        </a:solidFill>
                        <a:effectLst/>
                        <a:latin typeface="Cambria Math" panose="02040503050406030204" pitchFamily="18" charset="0"/>
                        <a:ea typeface="Times New Roman" panose="02020603050405020304" pitchFamily="18" charset="0"/>
                      </a:rPr>
                      <m:t>(</m:t>
                    </m:r>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r>
                      <a:rPr lang="kk-KZ" sz="2400" i="1">
                        <a:solidFill>
                          <a:srgbClr val="000000"/>
                        </a:solidFill>
                        <a:effectLst/>
                        <a:latin typeface="Cambria Math" panose="02040503050406030204" pitchFamily="18" charset="0"/>
                        <a:ea typeface="Times New Roman" panose="02020603050405020304" pitchFamily="18" charset="0"/>
                      </a:rPr>
                      <m:t>)</m:t>
                    </m:r>
                  </m:oMath>
                </a14:m>
                <a:r>
                  <a:rPr lang="kk-KZ" sz="2400" dirty="0">
                    <a:solidFill>
                      <a:srgbClr val="000000"/>
                    </a:solidFill>
                    <a:effectLst/>
                    <a:latin typeface="Constantia" panose="02030602050306030303" pitchFamily="18" charset="0"/>
                    <a:ea typeface="Times New Roman" panose="02020603050405020304" pitchFamily="18" charset="0"/>
                  </a:rPr>
                  <a:t>, </a:t>
                </a:r>
                <a:r>
                  <a:rPr lang="en-US" sz="2400" dirty="0">
                    <a:solidFill>
                      <a:srgbClr val="000000"/>
                    </a:solidFill>
                    <a:effectLst/>
                    <a:latin typeface="Constantia" panose="02030602050306030303" pitchFamily="18" charset="0"/>
                    <a:ea typeface="Times New Roman" panose="02020603050405020304" pitchFamily="18" charset="0"/>
                  </a:rPr>
                  <a:t>			</a:t>
                </a:r>
                <a:r>
                  <a:rPr lang="kk-KZ" sz="2400" dirty="0">
                    <a:solidFill>
                      <a:srgbClr val="000000"/>
                    </a:solidFill>
                    <a:effectLst/>
                    <a:latin typeface="Constantia" panose="02030602050306030303" pitchFamily="18" charset="0"/>
                    <a:ea typeface="Times New Roman" panose="02020603050405020304" pitchFamily="18" charset="0"/>
                  </a:rPr>
                  <a:t>(4.4)</a:t>
                </a:r>
                <a:endParaRPr lang="ru-RU" sz="1400" dirty="0">
                  <a:effectLst/>
                  <a:latin typeface="Constantia" panose="02030602050306030303" pitchFamily="18" charset="0"/>
                  <a:ea typeface="Times New Roman" panose="02020603050405020304" pitchFamily="18" charset="0"/>
                </a:endParaRPr>
              </a:p>
              <a:p>
                <a:pPr indent="288290" algn="ctr"/>
                <a:r>
                  <a:rPr lang="kk-KZ" sz="2400" dirty="0">
                    <a:effectLst/>
                    <a:latin typeface="Constantia" panose="02030602050306030303" pitchFamily="18" charset="0"/>
                    <a:ea typeface="Times New Roman" panose="02020603050405020304" pitchFamily="18" charset="0"/>
                  </a:rPr>
                  <a:t> </a:t>
                </a:r>
                <a:endParaRPr lang="ru-RU" sz="1400" dirty="0">
                  <a:effectLst/>
                  <a:latin typeface="Constantia" panose="02030602050306030303" pitchFamily="18" charset="0"/>
                  <a:ea typeface="Times New Roman" panose="02020603050405020304" pitchFamily="18" charset="0"/>
                </a:endParaRPr>
              </a:p>
              <a:p>
                <a:pPr algn="just"/>
                <a:r>
                  <a:rPr lang="kk-KZ" sz="2400" dirty="0">
                    <a:solidFill>
                      <a:srgbClr val="000000"/>
                    </a:solidFill>
                    <a:effectLst/>
                    <a:latin typeface="Constantia" panose="02030602050306030303" pitchFamily="18" charset="0"/>
                    <a:ea typeface="Times New Roman" panose="02020603050405020304" pitchFamily="18" charset="0"/>
                  </a:rPr>
                  <a:t>яғни қос күштің моменті оны құрайтын күштердің біреуінің екіншісінің түсу нүктесіне қатысты моментіне тең. Алынған өрнек қос күш моментінің векторы болады, ол </a:t>
                </a:r>
                <a:r>
                  <a:rPr lang="kk-KZ" sz="2400" i="1" dirty="0">
                    <a:solidFill>
                      <a:srgbClr val="000000"/>
                    </a:solidFill>
                    <a:effectLst/>
                    <a:latin typeface="Constantia" panose="02030602050306030303" pitchFamily="18" charset="0"/>
                    <a:ea typeface="Times New Roman" panose="02020603050405020304" pitchFamily="18" charset="0"/>
                  </a:rPr>
                  <a:t>О</a:t>
                </a:r>
                <a:r>
                  <a:rPr lang="kk-KZ" sz="2400" dirty="0">
                    <a:solidFill>
                      <a:srgbClr val="000000"/>
                    </a:solidFill>
                    <a:effectLst/>
                    <a:latin typeface="Constantia" panose="02030602050306030303" pitchFamily="18" charset="0"/>
                    <a:ea typeface="Times New Roman" panose="02020603050405020304" pitchFamily="18" charset="0"/>
                  </a:rPr>
                  <a:t> нүктесіне тәуелсіз:</a:t>
                </a:r>
                <a:endParaRPr lang="ru-RU" sz="1400" dirty="0">
                  <a:effectLst/>
                  <a:latin typeface="Constantia" panose="02030602050306030303" pitchFamily="18" charset="0"/>
                  <a:ea typeface="Times New Roman" panose="02020603050405020304" pitchFamily="18" charset="0"/>
                </a:endParaRPr>
              </a:p>
              <a:p>
                <a:pPr algn="just"/>
                <a:r>
                  <a:rPr lang="kk-KZ" sz="2400" dirty="0">
                    <a:effectLst/>
                    <a:latin typeface="Constantia" panose="02030602050306030303" pitchFamily="18" charset="0"/>
                    <a:ea typeface="Times New Roman" panose="02020603050405020304" pitchFamily="18" charset="0"/>
                  </a:rPr>
                  <a:t> </a:t>
                </a:r>
                <a:endParaRPr lang="ru-RU" sz="1400" dirty="0">
                  <a:effectLst/>
                  <a:latin typeface="Constantia" panose="02030602050306030303" pitchFamily="18" charset="0"/>
                  <a:ea typeface="Times New Roman" panose="02020603050405020304" pitchFamily="18" charset="0"/>
                </a:endParaRPr>
              </a:p>
              <a:p>
                <a:pPr indent="288290" algn="ct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𝑚</m:t>
                        </m:r>
                      </m:e>
                    </m:acc>
                  </m:oMath>
                </a14:m>
                <a:r>
                  <a:rPr lang="kk-KZ" sz="2400" dirty="0">
                    <a:solidFill>
                      <a:srgbClr val="000000"/>
                    </a:solidFill>
                    <a:effectLst/>
                    <a:latin typeface="Constantia" panose="02030602050306030303" pitchFamily="18" charset="0"/>
                    <a:ea typeface="Times New Roman" panose="02020603050405020304" pitchFamily="18" charset="0"/>
                  </a:rPr>
                  <a:t>(</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r>
                      <a:rPr lang="kk-KZ" sz="2400" i="1">
                        <a:solidFill>
                          <a:srgbClr val="000000"/>
                        </a:solidFill>
                        <a:effectLst/>
                        <a:latin typeface="Cambria Math" panose="02040503050406030204" pitchFamily="18" charset="0"/>
                        <a:ea typeface="Times New Roman" panose="02020603050405020304" pitchFamily="18" charset="0"/>
                      </a:rPr>
                      <m:t>,</m:t>
                    </m:r>
                    <m:sSup>
                      <m:sSupPr>
                        <m:ctrlPr>
                          <a:rPr lang="ru-RU" sz="2400" i="1">
                            <a:effectLst/>
                            <a:latin typeface="Cambria Math" panose="02040503050406030204" pitchFamily="18" charset="0"/>
                            <a:ea typeface="Times New Roman" panose="02020603050405020304" pitchFamily="18" charset="0"/>
                          </a:rPr>
                        </m:ctrlPr>
                      </m:sSupPr>
                      <m:e>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e>
                      <m:sup>
                        <m:r>
                          <a:rPr lang="kk-KZ" sz="2400" i="1">
                            <a:solidFill>
                              <a:srgbClr val="000000"/>
                            </a:solidFill>
                            <a:effectLst/>
                            <a:latin typeface="Cambria Math" panose="02040503050406030204" pitchFamily="18" charset="0"/>
                            <a:ea typeface="Times New Roman" panose="02020603050405020304" pitchFamily="18" charset="0"/>
                          </a:rPr>
                          <m:t>′</m:t>
                        </m:r>
                      </m:sup>
                    </m:sSup>
                    <m:r>
                      <a:rPr lang="kk-KZ" sz="2400" i="1">
                        <a:solidFill>
                          <a:srgbClr val="000000"/>
                        </a:solidFill>
                        <a:effectLst/>
                        <a:latin typeface="Cambria Math" panose="02040503050406030204" pitchFamily="18" charset="0"/>
                        <a:ea typeface="Times New Roman" panose="02020603050405020304" pitchFamily="18" charset="0"/>
                      </a:rPr>
                      <m:t>)=</m:t>
                    </m:r>
                    <m:acc>
                      <m:accPr>
                        <m:chr m:val="⃗"/>
                        <m:ctrlPr>
                          <a:rPr lang="ru-RU" sz="2400" i="1">
                            <a:effectLst/>
                            <a:latin typeface="Cambria Math" panose="02040503050406030204" pitchFamily="18" charset="0"/>
                            <a:ea typeface="Times New Roman" panose="02020603050405020304" pitchFamily="18" charset="0"/>
                          </a:rPr>
                        </m:ctrlPr>
                      </m:accPr>
                      <m:e>
                        <m:r>
                          <a:rPr lang="en-US" sz="2400" i="1">
                            <a:solidFill>
                              <a:srgbClr val="000000"/>
                            </a:solidFill>
                            <a:effectLst/>
                            <a:latin typeface="Cambria Math" panose="02040503050406030204" pitchFamily="18" charset="0"/>
                            <a:ea typeface="Times New Roman" panose="02020603050405020304" pitchFamily="18" charset="0"/>
                          </a:rPr>
                          <m:t>𝐴𝐵</m:t>
                        </m:r>
                      </m:e>
                    </m:acc>
                    <m:r>
                      <a:rPr lang="en-US" sz="2400" i="1">
                        <a:solidFill>
                          <a:srgbClr val="000000"/>
                        </a:solidFill>
                        <a:effectLst/>
                        <a:latin typeface="Cambria Math" panose="02040503050406030204" pitchFamily="18" charset="0"/>
                        <a:ea typeface="Times New Roman" panose="02020603050405020304" pitchFamily="18" charset="0"/>
                      </a:rPr>
                      <m:t>∙</m:t>
                    </m:r>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r>
                      <a:rPr lang="kk-KZ" sz="2400" i="1">
                        <a:solidFill>
                          <a:srgbClr val="000000"/>
                        </a:solidFill>
                        <a:effectLst/>
                        <a:latin typeface="Cambria Math" panose="02040503050406030204" pitchFamily="18" charset="0"/>
                        <a:ea typeface="Times New Roman" panose="02020603050405020304" pitchFamily="18" charset="0"/>
                      </a:rPr>
                      <m:t>=</m:t>
                    </m:r>
                    <m:acc>
                      <m:accPr>
                        <m:chr m:val="⃗"/>
                        <m:ctrlPr>
                          <a:rPr lang="ru-RU" sz="2400" i="1">
                            <a:effectLst/>
                            <a:latin typeface="Cambria Math" panose="02040503050406030204" pitchFamily="18" charset="0"/>
                            <a:ea typeface="Times New Roman" panose="02020603050405020304" pitchFamily="18" charset="0"/>
                          </a:rPr>
                        </m:ctrlPr>
                      </m:accPr>
                      <m:e>
                        <m:r>
                          <a:rPr lang="en-US" sz="2400" i="1">
                            <a:solidFill>
                              <a:srgbClr val="000000"/>
                            </a:solidFill>
                            <a:effectLst/>
                            <a:latin typeface="Cambria Math" panose="02040503050406030204" pitchFamily="18" charset="0"/>
                            <a:ea typeface="Times New Roman" panose="02020603050405020304" pitchFamily="18" charset="0"/>
                          </a:rPr>
                          <m:t>𝐵𝐴</m:t>
                        </m:r>
                      </m:e>
                    </m:acc>
                    <m:r>
                      <a:rPr lang="en-US" sz="2400" i="1">
                        <a:solidFill>
                          <a:srgbClr val="000000"/>
                        </a:solidFill>
                        <a:effectLst/>
                        <a:latin typeface="Cambria Math" panose="02040503050406030204" pitchFamily="18" charset="0"/>
                        <a:ea typeface="Times New Roman" panose="02020603050405020304" pitchFamily="18" charset="0"/>
                      </a:rPr>
                      <m:t>∙</m:t>
                    </m:r>
                    <m:sSup>
                      <m:sSupPr>
                        <m:ctrlPr>
                          <a:rPr lang="ru-RU" sz="2400" i="1">
                            <a:effectLst/>
                            <a:latin typeface="Cambria Math" panose="02040503050406030204" pitchFamily="18" charset="0"/>
                            <a:ea typeface="Times New Roman" panose="02020603050405020304" pitchFamily="18" charset="0"/>
                          </a:rPr>
                        </m:ctrlPr>
                      </m:sSupPr>
                      <m:e>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e>
                      <m:sup>
                        <m:r>
                          <a:rPr lang="kk-KZ" sz="2400" i="1">
                            <a:solidFill>
                              <a:srgbClr val="000000"/>
                            </a:solidFill>
                            <a:effectLst/>
                            <a:latin typeface="Cambria Math" panose="02040503050406030204" pitchFamily="18" charset="0"/>
                            <a:ea typeface="Times New Roman" panose="02020603050405020304" pitchFamily="18" charset="0"/>
                          </a:rPr>
                          <m:t>′</m:t>
                        </m:r>
                      </m:sup>
                    </m:sSup>
                  </m:oMath>
                </a14:m>
                <a:endParaRPr lang="ru-RU" sz="1400" dirty="0">
                  <a:effectLst/>
                  <a:latin typeface="Constantia" panose="02030602050306030303" pitchFamily="18" charset="0"/>
                  <a:ea typeface="Times New Roman" panose="02020603050405020304" pitchFamily="18" charset="0"/>
                </a:endParaRPr>
              </a:p>
            </p:txBody>
          </p:sp>
        </mc:Choice>
        <mc:Fallback xmlns="">
          <p:sp>
            <p:nvSpPr>
              <p:cNvPr id="3" name="TextBox 2">
                <a:extLst>
                  <a:ext uri="{FF2B5EF4-FFF2-40B4-BE49-F238E27FC236}">
                    <a16:creationId xmlns:a16="http://schemas.microsoft.com/office/drawing/2014/main" id="{C25B0919-2E54-4856-8796-9BB22CC6D995}"/>
                  </a:ext>
                </a:extLst>
              </p:cNvPr>
              <p:cNvSpPr txBox="1">
                <a:spLocks noRot="1" noChangeAspect="1" noMove="1" noResize="1" noEditPoints="1" noAdjustHandles="1" noChangeArrowheads="1" noChangeShapeType="1" noTextEdit="1"/>
              </p:cNvSpPr>
              <p:nvPr/>
            </p:nvSpPr>
            <p:spPr>
              <a:xfrm>
                <a:off x="827584" y="545120"/>
                <a:ext cx="7992888" cy="5449312"/>
              </a:xfrm>
              <a:prstGeom prst="rect">
                <a:avLst/>
              </a:prstGeom>
              <a:blipFill>
                <a:blip r:embed="rId2"/>
                <a:stretch>
                  <a:fillRect l="-1220" t="-224" r="-1144" b="-1566"/>
                </a:stretch>
              </a:blipFill>
            </p:spPr>
            <p:txBody>
              <a:bodyPr/>
              <a:lstStyle/>
              <a:p>
                <a:r>
                  <a:rPr lang="ru-RU">
                    <a:noFill/>
                  </a:rPr>
                  <a:t> </a:t>
                </a:r>
              </a:p>
            </p:txBody>
          </p:sp>
        </mc:Fallback>
      </mc:AlternateContent>
    </p:spTree>
    <p:extLst>
      <p:ext uri="{BB962C8B-B14F-4D97-AF65-F5344CB8AC3E}">
        <p14:creationId xmlns:p14="http://schemas.microsoft.com/office/powerpoint/2010/main" val="350606885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BC3F47B6-153E-4BF6-AEF5-93CC53A44D05}"/>
                  </a:ext>
                </a:extLst>
              </p:cNvPr>
              <p:cNvSpPr txBox="1"/>
              <p:nvPr/>
            </p:nvSpPr>
            <p:spPr>
              <a:xfrm>
                <a:off x="1403648" y="1152306"/>
                <a:ext cx="6840760" cy="4199739"/>
              </a:xfrm>
              <a:prstGeom prst="rect">
                <a:avLst/>
              </a:prstGeom>
              <a:noFill/>
            </p:spPr>
            <p:txBody>
              <a:bodyPr wrap="square">
                <a:spAutoFit/>
              </a:bodyPr>
              <a:lstStyle/>
              <a:p>
                <a:pPr indent="288290" algn="just"/>
                <a:r>
                  <a:rPr lang="kk-KZ" sz="2400" dirty="0">
                    <a:solidFill>
                      <a:srgbClr val="000000"/>
                    </a:solidFill>
                    <a:effectLst/>
                    <a:latin typeface="Constantia" panose="02030602050306030303" pitchFamily="18" charset="0"/>
                    <a:ea typeface="Times New Roman" panose="02020603050405020304" pitchFamily="18" charset="0"/>
                  </a:rPr>
                  <a:t>Қос күш моментінің модулі:</a:t>
                </a:r>
                <a:endParaRPr lang="ru-RU" sz="1400" dirty="0">
                  <a:effectLst/>
                  <a:latin typeface="Constantia" panose="02030602050306030303" pitchFamily="18" charset="0"/>
                  <a:ea typeface="Times New Roman" panose="02020603050405020304" pitchFamily="18" charset="0"/>
                </a:endParaRPr>
              </a:p>
              <a:p>
                <a:pPr algn="just"/>
                <a:r>
                  <a:rPr lang="kk-KZ" sz="2400" dirty="0">
                    <a:effectLst/>
                    <a:latin typeface="Constantia" panose="02030602050306030303" pitchFamily="18" charset="0"/>
                    <a:ea typeface="Times New Roman" panose="02020603050405020304" pitchFamily="18" charset="0"/>
                  </a:rPr>
                  <a:t> </a:t>
                </a:r>
                <a:endParaRPr lang="ru-RU" sz="1400" dirty="0">
                  <a:effectLst/>
                  <a:latin typeface="Constantia" panose="02030602050306030303" pitchFamily="18" charset="0"/>
                  <a:ea typeface="Times New Roman" panose="02020603050405020304" pitchFamily="18" charset="0"/>
                </a:endParaRPr>
              </a:p>
              <a:p>
                <a:pPr algn="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𝑚</m:t>
                        </m:r>
                      </m:e>
                    </m:acc>
                  </m:oMath>
                </a14:m>
                <a:r>
                  <a:rPr lang="kk-KZ" sz="2400" dirty="0">
                    <a:solidFill>
                      <a:srgbClr val="000000"/>
                    </a:solidFill>
                    <a:effectLst/>
                    <a:latin typeface="Constantia" panose="02030602050306030303" pitchFamily="18" charset="0"/>
                    <a:ea typeface="Times New Roman" panose="02020603050405020304" pitchFamily="18" charset="0"/>
                  </a:rPr>
                  <a:t>(</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r>
                      <a:rPr lang="kk-KZ" sz="2400" i="1">
                        <a:solidFill>
                          <a:srgbClr val="000000"/>
                        </a:solidFill>
                        <a:effectLst/>
                        <a:latin typeface="Cambria Math" panose="02040503050406030204" pitchFamily="18" charset="0"/>
                        <a:ea typeface="Times New Roman" panose="02020603050405020304" pitchFamily="18" charset="0"/>
                      </a:rPr>
                      <m:t>,</m:t>
                    </m:r>
                    <m:sSup>
                      <m:sSupPr>
                        <m:ctrlPr>
                          <a:rPr lang="ru-RU" sz="2400" i="1">
                            <a:effectLst/>
                            <a:latin typeface="Cambria Math" panose="02040503050406030204" pitchFamily="18" charset="0"/>
                            <a:ea typeface="Times New Roman" panose="02020603050405020304" pitchFamily="18" charset="0"/>
                          </a:rPr>
                        </m:ctrlPr>
                      </m:sSupPr>
                      <m:e>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e>
                      <m:sup>
                        <m:r>
                          <a:rPr lang="kk-KZ" sz="2400" i="1">
                            <a:solidFill>
                              <a:srgbClr val="000000"/>
                            </a:solidFill>
                            <a:effectLst/>
                            <a:latin typeface="Cambria Math" panose="02040503050406030204" pitchFamily="18" charset="0"/>
                            <a:ea typeface="Times New Roman" panose="02020603050405020304" pitchFamily="18" charset="0"/>
                          </a:rPr>
                          <m:t>′</m:t>
                        </m:r>
                      </m:sup>
                    </m:sSup>
                    <m:r>
                      <a:rPr lang="kk-KZ" sz="2400" i="1">
                        <a:solidFill>
                          <a:srgbClr val="000000"/>
                        </a:solidFill>
                        <a:effectLst/>
                        <a:latin typeface="Cambria Math" panose="02040503050406030204" pitchFamily="18" charset="0"/>
                        <a:ea typeface="Times New Roman" panose="02020603050405020304" pitchFamily="18" charset="0"/>
                      </a:rPr>
                      <m:t>)=</m:t>
                    </m:r>
                    <m:r>
                      <a:rPr lang="kk-KZ" sz="2400" i="1">
                        <a:solidFill>
                          <a:srgbClr val="000000"/>
                        </a:solidFill>
                        <a:effectLst/>
                        <a:latin typeface="Cambria Math" panose="02040503050406030204" pitchFamily="18" charset="0"/>
                        <a:ea typeface="Times New Roman" panose="02020603050405020304" pitchFamily="18" charset="0"/>
                      </a:rPr>
                      <m:t>𝐹</m:t>
                    </m:r>
                    <m:r>
                      <a:rPr lang="kk-KZ" sz="2400" i="1">
                        <a:solidFill>
                          <a:srgbClr val="000000"/>
                        </a:solidFill>
                        <a:effectLst/>
                        <a:latin typeface="Cambria Math" panose="02040503050406030204" pitchFamily="18" charset="0"/>
                        <a:ea typeface="Times New Roman" panose="02020603050405020304" pitchFamily="18" charset="0"/>
                      </a:rPr>
                      <m:t>∙</m:t>
                    </m:r>
                    <m:r>
                      <a:rPr lang="kk-KZ" sz="2400" i="1">
                        <a:solidFill>
                          <a:srgbClr val="000000"/>
                        </a:solidFill>
                        <a:effectLst/>
                        <a:latin typeface="Cambria Math" panose="02040503050406030204" pitchFamily="18" charset="0"/>
                        <a:ea typeface="Times New Roman" panose="02020603050405020304" pitchFamily="18" charset="0"/>
                      </a:rPr>
                      <m:t>𝑑</m:t>
                    </m:r>
                  </m:oMath>
                </a14:m>
                <a:r>
                  <a:rPr lang="en-US" sz="2400" dirty="0">
                    <a:solidFill>
                      <a:srgbClr val="000000"/>
                    </a:solidFill>
                    <a:effectLst/>
                    <a:latin typeface="Constantia" panose="02030602050306030303" pitchFamily="18" charset="0"/>
                    <a:ea typeface="Times New Roman" panose="02020603050405020304" pitchFamily="18" charset="0"/>
                  </a:rPr>
                  <a:t>			</a:t>
                </a:r>
                <a:r>
                  <a:rPr lang="kk-KZ" sz="2400" dirty="0">
                    <a:solidFill>
                      <a:srgbClr val="000000"/>
                    </a:solidFill>
                    <a:effectLst/>
                    <a:latin typeface="Constantia" panose="02030602050306030303" pitchFamily="18" charset="0"/>
                    <a:ea typeface="Times New Roman" panose="02020603050405020304" pitchFamily="18" charset="0"/>
                  </a:rPr>
                  <a:t>(4.4)</a:t>
                </a:r>
                <a:endParaRPr lang="ru-RU" sz="1400" dirty="0">
                  <a:effectLst/>
                  <a:latin typeface="Constantia" panose="02030602050306030303" pitchFamily="18" charset="0"/>
                  <a:ea typeface="Times New Roman" panose="02020603050405020304" pitchFamily="18" charset="0"/>
                </a:endParaRPr>
              </a:p>
              <a:p>
                <a:pPr algn="just"/>
                <a:r>
                  <a:rPr lang="kk-KZ" sz="2400" dirty="0">
                    <a:effectLst/>
                    <a:latin typeface="Constantia" panose="02030602050306030303" pitchFamily="18" charset="0"/>
                    <a:ea typeface="Times New Roman" panose="02020603050405020304" pitchFamily="18" charset="0"/>
                  </a:rPr>
                  <a:t> </a:t>
                </a:r>
                <a:endParaRPr lang="ru-RU" sz="1400" dirty="0">
                  <a:effectLst/>
                  <a:latin typeface="Constantia" panose="02030602050306030303" pitchFamily="18" charset="0"/>
                  <a:ea typeface="Times New Roman" panose="02020603050405020304" pitchFamily="18" charset="0"/>
                </a:endParaRPr>
              </a:p>
              <a:p>
                <a:pPr indent="288290" algn="just"/>
                <a:r>
                  <a:rPr lang="kk-KZ" sz="2400" dirty="0">
                    <a:solidFill>
                      <a:srgbClr val="000000"/>
                    </a:solidFill>
                    <a:effectLst/>
                    <a:latin typeface="Constantia" panose="02030602050306030303" pitchFamily="18" charset="0"/>
                    <a:ea typeface="Times New Roman" panose="02020603050405020304" pitchFamily="18" charset="0"/>
                  </a:rPr>
                  <a:t>Қос күштің денеге әсері (айналдырушы әсері) оны құрайтын күштердің кез келген </a:t>
                </a:r>
                <a:r>
                  <a:rPr lang="kk-KZ" sz="2400" i="1" dirty="0">
                    <a:solidFill>
                      <a:srgbClr val="000000"/>
                    </a:solidFill>
                    <a:effectLst/>
                    <a:latin typeface="Constantia" panose="02030602050306030303" pitchFamily="18" charset="0"/>
                    <a:ea typeface="Times New Roman" panose="02020603050405020304" pitchFamily="18" charset="0"/>
                  </a:rPr>
                  <a:t>О</a:t>
                </a:r>
                <a:r>
                  <a:rPr lang="kk-KZ" sz="2400" dirty="0">
                    <a:solidFill>
                      <a:srgbClr val="000000"/>
                    </a:solidFill>
                    <a:effectLst/>
                    <a:latin typeface="Constantia" panose="02030602050306030303" pitchFamily="18" charset="0"/>
                    <a:ea typeface="Times New Roman" panose="02020603050405020304" pitchFamily="18" charset="0"/>
                  </a:rPr>
                  <a:t> центрге қатысты моменттерінің қосындысымен толық анықталатынын ескерсек, (</a:t>
                </a:r>
                <a:r>
                  <a:rPr lang="en-US" sz="2400" dirty="0">
                    <a:solidFill>
                      <a:srgbClr val="000000"/>
                    </a:solidFill>
                    <a:effectLst/>
                    <a:latin typeface="Constantia" panose="02030602050306030303" pitchFamily="18" charset="0"/>
                    <a:ea typeface="Times New Roman" panose="02020603050405020304" pitchFamily="18" charset="0"/>
                  </a:rPr>
                  <a:t>4</a:t>
                </a:r>
                <a:r>
                  <a:rPr lang="kk-KZ" sz="2400" dirty="0">
                    <a:solidFill>
                      <a:srgbClr val="000000"/>
                    </a:solidFill>
                    <a:effectLst/>
                    <a:latin typeface="Constantia" panose="02030602050306030303" pitchFamily="18" charset="0"/>
                    <a:ea typeface="Times New Roman" panose="02020603050405020304" pitchFamily="18" charset="0"/>
                  </a:rPr>
                  <a:t>.3) өрнектен моменттері бірдей екі қос күш парапар болатынын, яғни олардың денеге механикалық әсері бірдей екенін көреміз. </a:t>
                </a:r>
                <a:endParaRPr lang="ru-RU" sz="1400" dirty="0">
                  <a:effectLst/>
                  <a:latin typeface="Constantia" panose="02030602050306030303" pitchFamily="18" charset="0"/>
                  <a:ea typeface="Times New Roman" panose="02020603050405020304" pitchFamily="18" charset="0"/>
                </a:endParaRPr>
              </a:p>
            </p:txBody>
          </p:sp>
        </mc:Choice>
        <mc:Fallback xmlns="">
          <p:sp>
            <p:nvSpPr>
              <p:cNvPr id="4" name="TextBox 3">
                <a:extLst>
                  <a:ext uri="{FF2B5EF4-FFF2-40B4-BE49-F238E27FC236}">
                    <a16:creationId xmlns:a16="http://schemas.microsoft.com/office/drawing/2014/main" id="{BC3F47B6-153E-4BF6-AEF5-93CC53A44D05}"/>
                  </a:ext>
                </a:extLst>
              </p:cNvPr>
              <p:cNvSpPr txBox="1">
                <a:spLocks noRot="1" noChangeAspect="1" noMove="1" noResize="1" noEditPoints="1" noAdjustHandles="1" noChangeArrowheads="1" noChangeShapeType="1" noTextEdit="1"/>
              </p:cNvSpPr>
              <p:nvPr/>
            </p:nvSpPr>
            <p:spPr>
              <a:xfrm>
                <a:off x="1403648" y="1152306"/>
                <a:ext cx="6840760" cy="4199739"/>
              </a:xfrm>
              <a:prstGeom prst="rect">
                <a:avLst/>
              </a:prstGeom>
              <a:blipFill>
                <a:blip r:embed="rId2"/>
                <a:stretch>
                  <a:fillRect l="-1337" t="-1451" r="-1426" b="-2322"/>
                </a:stretch>
              </a:blipFill>
            </p:spPr>
            <p:txBody>
              <a:bodyPr/>
              <a:lstStyle/>
              <a:p>
                <a:r>
                  <a:rPr lang="ru-RU">
                    <a:noFill/>
                  </a:rPr>
                  <a:t> </a:t>
                </a:r>
              </a:p>
            </p:txBody>
          </p:sp>
        </mc:Fallback>
      </mc:AlternateContent>
    </p:spTree>
    <p:extLst>
      <p:ext uri="{BB962C8B-B14F-4D97-AF65-F5344CB8AC3E}">
        <p14:creationId xmlns:p14="http://schemas.microsoft.com/office/powerpoint/2010/main" val="352534476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2DF76872-328B-4BA2-9F8C-97D6878910A4}"/>
                  </a:ext>
                </a:extLst>
              </p:cNvPr>
              <p:cNvSpPr txBox="1"/>
              <p:nvPr/>
            </p:nvSpPr>
            <p:spPr>
              <a:xfrm>
                <a:off x="1115616" y="908720"/>
                <a:ext cx="7344816" cy="2308324"/>
              </a:xfrm>
              <a:prstGeom prst="rect">
                <a:avLst/>
              </a:prstGeom>
              <a:noFill/>
            </p:spPr>
            <p:txBody>
              <a:bodyPr wrap="square">
                <a:spAutoFit/>
              </a:bodyPr>
              <a:lstStyle/>
              <a:p>
                <a:pPr indent="288290" algn="just"/>
                <a:r>
                  <a:rPr lang="kk-KZ" sz="2400" dirty="0">
                    <a:solidFill>
                      <a:srgbClr val="000000"/>
                    </a:solidFill>
                    <a:effectLst/>
                    <a:latin typeface="Constantia" panose="02030602050306030303" pitchFamily="18" charset="0"/>
                    <a:ea typeface="Times New Roman" panose="02020603050405020304" pitchFamily="18" charset="0"/>
                  </a:rPr>
                  <a:t>Әдетте, суретте қос күштің орнына оның денеге әсерін толық сипаттайтын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𝑚</m:t>
                        </m:r>
                      </m:e>
                    </m:acc>
                  </m:oMath>
                </a14:m>
                <a:r>
                  <a:rPr lang="kk-KZ" sz="2400" dirty="0">
                    <a:solidFill>
                      <a:srgbClr val="000000"/>
                    </a:solidFill>
                    <a:effectLst/>
                    <a:latin typeface="Constantia" panose="02030602050306030303" pitchFamily="18" charset="0"/>
                    <a:ea typeface="Times New Roman" panose="02020603050405020304" pitchFamily="18" charset="0"/>
                  </a:rPr>
                  <a:t> векторын бейнелейді (</a:t>
                </a:r>
                <a:r>
                  <a:rPr lang="en-US" sz="2400" dirty="0">
                    <a:solidFill>
                      <a:srgbClr val="000000"/>
                    </a:solidFill>
                    <a:effectLst/>
                    <a:latin typeface="Constantia" panose="02030602050306030303" pitchFamily="18" charset="0"/>
                    <a:ea typeface="Times New Roman" panose="02020603050405020304" pitchFamily="18" charset="0"/>
                  </a:rPr>
                  <a:t>4</a:t>
                </a:r>
                <a:r>
                  <a:rPr lang="kk-KZ" sz="2400" dirty="0">
                    <a:solidFill>
                      <a:srgbClr val="000000"/>
                    </a:solidFill>
                    <a:effectLst/>
                    <a:latin typeface="Constantia" panose="02030602050306030303" pitchFamily="18" charset="0"/>
                    <a:ea typeface="Times New Roman" panose="02020603050405020304" pitchFamily="18" charset="0"/>
                  </a:rPr>
                  <a:t>.</a:t>
                </a:r>
                <a:r>
                  <a:rPr lang="en-US" sz="2400" dirty="0">
                    <a:solidFill>
                      <a:srgbClr val="000000"/>
                    </a:solidFill>
                    <a:effectLst/>
                    <a:latin typeface="Constantia" panose="02030602050306030303" pitchFamily="18" charset="0"/>
                    <a:ea typeface="Times New Roman" panose="02020603050405020304" pitchFamily="18" charset="0"/>
                  </a:rPr>
                  <a:t>4</a:t>
                </a:r>
                <a:r>
                  <a:rPr lang="kk-KZ" sz="2400" dirty="0">
                    <a:solidFill>
                      <a:srgbClr val="000000"/>
                    </a:solidFill>
                    <a:effectLst/>
                    <a:latin typeface="Constantia" panose="02030602050306030303" pitchFamily="18" charset="0"/>
                    <a:ea typeface="Times New Roman" panose="02020603050405020304" pitchFamily="18" charset="0"/>
                  </a:rPr>
                  <a:t>-сурет). Бұл вектордың модулі қос күш моментінің модулін, ал бағыты қос күштің әсер ету жазықтығын және осы жазықтықтағы бұрылу бағытын анықтайды.</a:t>
                </a:r>
                <a:endParaRPr lang="ru-RU" sz="1400" dirty="0">
                  <a:effectLst/>
                  <a:latin typeface="Constantia" panose="02030602050306030303" pitchFamily="18" charset="0"/>
                  <a:ea typeface="Times New Roman" panose="02020603050405020304" pitchFamily="18" charset="0"/>
                </a:endParaRPr>
              </a:p>
            </p:txBody>
          </p:sp>
        </mc:Choice>
        <mc:Fallback xmlns="">
          <p:sp>
            <p:nvSpPr>
              <p:cNvPr id="5" name="TextBox 4">
                <a:extLst>
                  <a:ext uri="{FF2B5EF4-FFF2-40B4-BE49-F238E27FC236}">
                    <a16:creationId xmlns:a16="http://schemas.microsoft.com/office/drawing/2014/main" id="{2DF76872-328B-4BA2-9F8C-97D6878910A4}"/>
                  </a:ext>
                </a:extLst>
              </p:cNvPr>
              <p:cNvSpPr txBox="1">
                <a:spLocks noRot="1" noChangeAspect="1" noMove="1" noResize="1" noEditPoints="1" noAdjustHandles="1" noChangeArrowheads="1" noChangeShapeType="1" noTextEdit="1"/>
              </p:cNvSpPr>
              <p:nvPr/>
            </p:nvSpPr>
            <p:spPr>
              <a:xfrm>
                <a:off x="1115616" y="908720"/>
                <a:ext cx="7344816" cy="2308324"/>
              </a:xfrm>
              <a:prstGeom prst="rect">
                <a:avLst/>
              </a:prstGeom>
              <a:blipFill>
                <a:blip r:embed="rId2"/>
                <a:stretch>
                  <a:fillRect l="-1245" t="-2639" r="-1328" b="-5013"/>
                </a:stretch>
              </a:blipFill>
            </p:spPr>
            <p:txBody>
              <a:bodyPr/>
              <a:lstStyle/>
              <a:p>
                <a:r>
                  <a:rPr lang="ru-RU">
                    <a:noFill/>
                  </a:rPr>
                  <a:t> </a:t>
                </a:r>
              </a:p>
            </p:txBody>
          </p:sp>
        </mc:Fallback>
      </mc:AlternateContent>
      <p:pic>
        <p:nvPicPr>
          <p:cNvPr id="6" name="Рисунок 5">
            <a:extLst>
              <a:ext uri="{FF2B5EF4-FFF2-40B4-BE49-F238E27FC236}">
                <a16:creationId xmlns:a16="http://schemas.microsoft.com/office/drawing/2014/main" id="{19F40D37-997D-451B-A08E-0C199E90E3B5}"/>
              </a:ext>
            </a:extLst>
          </p:cNvPr>
          <p:cNvPicPr/>
          <p:nvPr/>
        </p:nvPicPr>
        <p:blipFill>
          <a:blip r:embed="rId3"/>
          <a:stretch>
            <a:fillRect/>
          </a:stretch>
        </p:blipFill>
        <p:spPr>
          <a:xfrm>
            <a:off x="3203848" y="3429000"/>
            <a:ext cx="2905353" cy="2076534"/>
          </a:xfrm>
          <a:prstGeom prst="rect">
            <a:avLst/>
          </a:prstGeom>
        </p:spPr>
      </p:pic>
      <p:sp>
        <p:nvSpPr>
          <p:cNvPr id="9" name="TextBox 8">
            <a:extLst>
              <a:ext uri="{FF2B5EF4-FFF2-40B4-BE49-F238E27FC236}">
                <a16:creationId xmlns:a16="http://schemas.microsoft.com/office/drawing/2014/main" id="{8D253F83-7C5A-43B5-A95A-641D6DB230F4}"/>
              </a:ext>
            </a:extLst>
          </p:cNvPr>
          <p:cNvSpPr txBox="1"/>
          <p:nvPr/>
        </p:nvSpPr>
        <p:spPr>
          <a:xfrm>
            <a:off x="2627784" y="5764614"/>
            <a:ext cx="4572000" cy="461665"/>
          </a:xfrm>
          <a:prstGeom prst="rect">
            <a:avLst/>
          </a:prstGeom>
          <a:noFill/>
        </p:spPr>
        <p:txBody>
          <a:bodyPr wrap="square">
            <a:spAutoFit/>
          </a:bodyPr>
          <a:lstStyle/>
          <a:p>
            <a:pPr algn="ctr"/>
            <a:r>
              <a:rPr lang="kk-KZ" sz="2400" dirty="0">
                <a:solidFill>
                  <a:srgbClr val="000000"/>
                </a:solidFill>
                <a:latin typeface="Constantia" panose="02030602050306030303" pitchFamily="18" charset="0"/>
              </a:rPr>
              <a:t>4.</a:t>
            </a:r>
            <a:r>
              <a:rPr lang="en-US" sz="2400" dirty="0">
                <a:solidFill>
                  <a:srgbClr val="000000"/>
                </a:solidFill>
                <a:latin typeface="Constantia" panose="02030602050306030303" pitchFamily="18" charset="0"/>
              </a:rPr>
              <a:t>4</a:t>
            </a:r>
            <a:r>
              <a:rPr lang="kk-KZ" sz="2400" dirty="0">
                <a:solidFill>
                  <a:srgbClr val="000000"/>
                </a:solidFill>
                <a:latin typeface="Constantia" panose="02030602050306030303" pitchFamily="18" charset="0"/>
              </a:rPr>
              <a:t> – сурет</a:t>
            </a:r>
            <a:r>
              <a:rPr lang="en-US" sz="2400" dirty="0">
                <a:solidFill>
                  <a:srgbClr val="000000"/>
                </a:solidFill>
                <a:latin typeface="Constantia" panose="02030602050306030303" pitchFamily="18" charset="0"/>
              </a:rPr>
              <a:t>.</a:t>
            </a:r>
            <a:endParaRPr lang="ru-RU" sz="2400" dirty="0">
              <a:solidFill>
                <a:srgbClr val="000000"/>
              </a:solidFill>
              <a:latin typeface="Constantia" panose="02030602050306030303" pitchFamily="18" charset="0"/>
            </a:endParaRPr>
          </a:p>
        </p:txBody>
      </p:sp>
    </p:spTree>
    <p:extLst>
      <p:ext uri="{BB962C8B-B14F-4D97-AF65-F5344CB8AC3E}">
        <p14:creationId xmlns:p14="http://schemas.microsoft.com/office/powerpoint/2010/main" val="40896035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4B11E14-FC3A-43D3-8717-7BCD02513EFE}"/>
              </a:ext>
            </a:extLst>
          </p:cNvPr>
          <p:cNvSpPr txBox="1"/>
          <p:nvPr/>
        </p:nvSpPr>
        <p:spPr>
          <a:xfrm>
            <a:off x="611560" y="289679"/>
            <a:ext cx="8136904" cy="6278642"/>
          </a:xfrm>
          <a:prstGeom prst="rect">
            <a:avLst/>
          </a:prstGeom>
          <a:noFill/>
        </p:spPr>
        <p:txBody>
          <a:bodyPr wrap="square">
            <a:spAutoFit/>
          </a:bodyPr>
          <a:lstStyle/>
          <a:p>
            <a:pPr indent="288290" algn="just"/>
            <a:r>
              <a:rPr lang="kk-KZ" sz="2200" b="1" dirty="0">
                <a:solidFill>
                  <a:srgbClr val="002060"/>
                </a:solidFill>
                <a:latin typeface="Constantia" pitchFamily="18" charset="0"/>
                <a:cs typeface="Times New Roman" pitchFamily="18" charset="0"/>
              </a:rPr>
              <a:t>Статиканың негізгі ұғымдары мен аксиомалары</a:t>
            </a:r>
            <a:endParaRPr lang="ru-RU" sz="2200" b="1" dirty="0">
              <a:solidFill>
                <a:srgbClr val="002060"/>
              </a:solidFill>
              <a:latin typeface="Constantia" pitchFamily="18" charset="0"/>
              <a:cs typeface="Times New Roman" pitchFamily="18" charset="0"/>
            </a:endParaRPr>
          </a:p>
          <a:p>
            <a:pPr indent="288290" algn="just"/>
            <a:r>
              <a:rPr lang="kk-KZ" sz="2000" dirty="0">
                <a:solidFill>
                  <a:srgbClr val="002060"/>
                </a:solidFill>
                <a:latin typeface="Constantia" pitchFamily="18" charset="0"/>
                <a:cs typeface="Times New Roman" pitchFamily="18" charset="0"/>
              </a:rPr>
              <a:t>Статика – денеге түсірілген күштер жүйесін қарапайым түрге келтіретін және олардың тепе-теңдік шарттарын тағайындайтын теориялық механиканың бөлімі. </a:t>
            </a:r>
            <a:endParaRPr lang="ru-RU" sz="2000" dirty="0">
              <a:solidFill>
                <a:srgbClr val="002060"/>
              </a:solidFill>
              <a:latin typeface="Constantia" pitchFamily="18" charset="0"/>
              <a:cs typeface="Times New Roman" pitchFamily="18" charset="0"/>
            </a:endParaRPr>
          </a:p>
          <a:p>
            <a:pPr indent="288290" algn="just"/>
            <a:r>
              <a:rPr lang="kk-KZ" sz="2000" dirty="0">
                <a:solidFill>
                  <a:srgbClr val="002060"/>
                </a:solidFill>
                <a:latin typeface="Constantia" pitchFamily="18" charset="0"/>
                <a:cs typeface="Times New Roman" pitchFamily="18" charset="0"/>
              </a:rPr>
              <a:t>Механикада денелердің кеңістікте қозғалмайды деп алынған бір денеге қатысты қозғалысы қарастырылады. Қозғалмайтын денемен тік бұрышты декарттық санақ жүйесін байланыстырады. Ондай қозғалмайтын санақ жүйесін абсолюттік немесе инерциалдық санақ жүйесі деп атайды. Көп жағдайда жермен байланысқан санақ жүйесін инерциалдық абсолюттік жүйеге жатқызуға болады.  </a:t>
            </a:r>
            <a:endParaRPr lang="ru-RU" sz="2000" dirty="0">
              <a:solidFill>
                <a:srgbClr val="002060"/>
              </a:solidFill>
              <a:latin typeface="Constantia" pitchFamily="18" charset="0"/>
              <a:cs typeface="Times New Roman" pitchFamily="18" charset="0"/>
            </a:endParaRPr>
          </a:p>
          <a:p>
            <a:pPr indent="288290" algn="just"/>
            <a:r>
              <a:rPr lang="kk-KZ" sz="2000" dirty="0">
                <a:solidFill>
                  <a:srgbClr val="002060"/>
                </a:solidFill>
                <a:latin typeface="Constantia" pitchFamily="18" charset="0"/>
                <a:cs typeface="Times New Roman" pitchFamily="18" charset="0"/>
              </a:rPr>
              <a:t>Теориялық механика қатты денелердің қозғалысын және тыныштығын қарастырады. Абсолют қатты дене деп кез келген екі нүктесінің арақашықтығы ешқандай жағдайда өзгермейтін денені айтады. </a:t>
            </a:r>
            <a:endParaRPr lang="ru-RU" sz="2000" dirty="0">
              <a:solidFill>
                <a:srgbClr val="002060"/>
              </a:solidFill>
              <a:latin typeface="Constantia" pitchFamily="18" charset="0"/>
              <a:cs typeface="Times New Roman" pitchFamily="18" charset="0"/>
            </a:endParaRPr>
          </a:p>
          <a:p>
            <a:pPr indent="288290" algn="just"/>
            <a:r>
              <a:rPr lang="kk-KZ" sz="2000" dirty="0">
                <a:solidFill>
                  <a:srgbClr val="002060"/>
                </a:solidFill>
                <a:latin typeface="Constantia" pitchFamily="18" charset="0"/>
                <a:cs typeface="Times New Roman" pitchFamily="18" charset="0"/>
              </a:rPr>
              <a:t>Статика бөлімінде денеге әсер ететін күштерге байланысты екі мәселе қарастырылады: </a:t>
            </a:r>
            <a:endParaRPr lang="ru-RU" sz="2000" dirty="0">
              <a:solidFill>
                <a:srgbClr val="002060"/>
              </a:solidFill>
              <a:latin typeface="Constantia" pitchFamily="18" charset="0"/>
              <a:cs typeface="Times New Roman" pitchFamily="18" charset="0"/>
            </a:endParaRPr>
          </a:p>
          <a:p>
            <a:pPr indent="288290" algn="just"/>
            <a:r>
              <a:rPr lang="kk-KZ" sz="2000" dirty="0">
                <a:solidFill>
                  <a:srgbClr val="002060"/>
                </a:solidFill>
                <a:latin typeface="Constantia" pitchFamily="18" charset="0"/>
                <a:cs typeface="Times New Roman" pitchFamily="18" charset="0"/>
              </a:rPr>
              <a:t>1) абсолют қатты денеге әсер ететін күштер жүйесін қарапайым түрге келтіру;  </a:t>
            </a:r>
            <a:endParaRPr lang="ru-RU" sz="2000" dirty="0">
              <a:solidFill>
                <a:srgbClr val="002060"/>
              </a:solidFill>
              <a:latin typeface="Constantia" pitchFamily="18" charset="0"/>
              <a:cs typeface="Times New Roman" pitchFamily="18" charset="0"/>
            </a:endParaRPr>
          </a:p>
          <a:p>
            <a:pPr indent="288290" algn="just"/>
            <a:r>
              <a:rPr lang="kk-KZ" sz="2000" dirty="0">
                <a:solidFill>
                  <a:srgbClr val="002060"/>
                </a:solidFill>
                <a:latin typeface="Constantia" pitchFamily="18" charset="0"/>
                <a:cs typeface="Times New Roman" pitchFamily="18" charset="0"/>
              </a:rPr>
              <a:t>2) денеге әсер ететін күштер жүйесінің тепе-теңдік шарттарын анықтау.</a:t>
            </a:r>
            <a:endParaRPr lang="ru-RU" sz="2000" dirty="0">
              <a:solidFill>
                <a:srgbClr val="002060"/>
              </a:solidFill>
              <a:latin typeface="Constantia" pitchFamily="18" charset="0"/>
              <a:cs typeface="Times New Roman" pitchFamily="18" charset="0"/>
            </a:endParaRPr>
          </a:p>
        </p:txBody>
      </p:sp>
    </p:spTree>
    <p:extLst>
      <p:ext uri="{BB962C8B-B14F-4D97-AF65-F5344CB8AC3E}">
        <p14:creationId xmlns:p14="http://schemas.microsoft.com/office/powerpoint/2010/main" val="201219538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AB7367D9-AC3A-4A9E-9B33-99A92DEE1387}"/>
                  </a:ext>
                </a:extLst>
              </p:cNvPr>
              <p:cNvSpPr txBox="1"/>
              <p:nvPr/>
            </p:nvSpPr>
            <p:spPr>
              <a:xfrm>
                <a:off x="1187624" y="1484784"/>
                <a:ext cx="7344816" cy="3468194"/>
              </a:xfrm>
              <a:prstGeom prst="rect">
                <a:avLst/>
              </a:prstGeom>
              <a:noFill/>
            </p:spPr>
            <p:txBody>
              <a:bodyPr wrap="square">
                <a:spAutoFit/>
              </a:bodyPr>
              <a:lstStyle/>
              <a:p>
                <a:pPr indent="288290" algn="just"/>
                <a:r>
                  <a:rPr lang="kk-KZ" sz="2400" dirty="0">
                    <a:solidFill>
                      <a:srgbClr val="000000"/>
                    </a:solidFill>
                    <a:effectLst/>
                    <a:latin typeface="Constantia" panose="02030602050306030303" pitchFamily="18" charset="0"/>
                    <a:ea typeface="Times New Roman" panose="02020603050405020304" pitchFamily="18" charset="0"/>
                  </a:rPr>
                  <a:t>Егер денеге моменттері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𝑚</m:t>
                        </m:r>
                      </m:e>
                    </m:acc>
                  </m:oMath>
                </a14:m>
                <a:r>
                  <a:rPr lang="kk-KZ" sz="2400" baseline="-25000" dirty="0">
                    <a:solidFill>
                      <a:srgbClr val="000000"/>
                    </a:solidFill>
                    <a:effectLst/>
                    <a:latin typeface="Constantia" panose="02030602050306030303" pitchFamily="18" charset="0"/>
                    <a:ea typeface="Times New Roman" panose="02020603050405020304" pitchFamily="18" charset="0"/>
                  </a:rPr>
                  <a:t>1</a:t>
                </a:r>
                <a:r>
                  <a:rPr lang="kk-KZ" sz="24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𝑚</m:t>
                        </m:r>
                      </m:e>
                    </m:acc>
                  </m:oMath>
                </a14:m>
                <a:r>
                  <a:rPr lang="kk-KZ" sz="2400" baseline="-25000" dirty="0">
                    <a:solidFill>
                      <a:srgbClr val="000000"/>
                    </a:solidFill>
                    <a:effectLst/>
                    <a:latin typeface="Constantia" panose="02030602050306030303" pitchFamily="18" charset="0"/>
                    <a:ea typeface="Times New Roman" panose="02020603050405020304" pitchFamily="18" charset="0"/>
                  </a:rPr>
                  <a:t>2</a:t>
                </a:r>
                <a:r>
                  <a:rPr lang="kk-KZ" sz="2400" dirty="0">
                    <a:solidFill>
                      <a:srgbClr val="000000"/>
                    </a:solidFill>
                    <a:effectLst/>
                    <a:latin typeface="Constantia" panose="02030602050306030303" pitchFamily="18" charset="0"/>
                    <a:ea typeface="Times New Roman" panose="02020603050405020304" pitchFamily="18" charset="0"/>
                  </a:rPr>
                  <a:t> , ...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𝑚</m:t>
                        </m:r>
                      </m:e>
                    </m:acc>
                  </m:oMath>
                </a14:m>
                <a:r>
                  <a:rPr lang="kk-KZ" sz="2400" baseline="-25000" dirty="0">
                    <a:solidFill>
                      <a:srgbClr val="000000"/>
                    </a:solidFill>
                    <a:effectLst/>
                    <a:latin typeface="Constantia" panose="02030602050306030303" pitchFamily="18" charset="0"/>
                    <a:ea typeface="Times New Roman" panose="02020603050405020304" pitchFamily="18" charset="0"/>
                  </a:rPr>
                  <a:t>n</a:t>
                </a:r>
                <a:r>
                  <a:rPr lang="kk-KZ" sz="2400" dirty="0">
                    <a:solidFill>
                      <a:srgbClr val="000000"/>
                    </a:solidFill>
                    <a:effectLst/>
                    <a:latin typeface="Constantia" panose="02030602050306030303" pitchFamily="18" charset="0"/>
                    <a:ea typeface="Times New Roman" panose="02020603050405020304" pitchFamily="18" charset="0"/>
                  </a:rPr>
                  <a:t> бірнеше қос күштің жиынтығы әсер етсе, онда (</a:t>
                </a:r>
                <a:r>
                  <a:rPr lang="en-US" sz="2400" dirty="0">
                    <a:solidFill>
                      <a:srgbClr val="000000"/>
                    </a:solidFill>
                    <a:effectLst/>
                    <a:latin typeface="Constantia" panose="02030602050306030303" pitchFamily="18" charset="0"/>
                    <a:ea typeface="Times New Roman" panose="02020603050405020304" pitchFamily="18" charset="0"/>
                  </a:rPr>
                  <a:t>4</a:t>
                </a:r>
                <a:r>
                  <a:rPr lang="kk-KZ" sz="2400" dirty="0">
                    <a:solidFill>
                      <a:srgbClr val="000000"/>
                    </a:solidFill>
                    <a:effectLst/>
                    <a:latin typeface="Constantia" panose="02030602050306030303" pitchFamily="18" charset="0"/>
                    <a:ea typeface="Times New Roman" panose="02020603050405020304" pitchFamily="18" charset="0"/>
                  </a:rPr>
                  <a:t>.3) өрнегінің көмегімен осы қос күштерді құрайтын барлық күштердің кез келген центрге қатысты моменттерінің қосындысы </a:t>
                </a:r>
                <a:endParaRPr lang="ru-RU" sz="1400" dirty="0">
                  <a:effectLst/>
                  <a:latin typeface="Constantia" panose="02030602050306030303" pitchFamily="18" charset="0"/>
                  <a:ea typeface="Times New Roman" panose="02020603050405020304" pitchFamily="18" charset="0"/>
                </a:endParaRPr>
              </a:p>
              <a:p>
                <a:pPr algn="just"/>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𝑚</m:t>
                        </m:r>
                      </m:e>
                    </m:acc>
                  </m:oMath>
                </a14:m>
                <a:r>
                  <a:rPr lang="kk-KZ" sz="2400" baseline="-25000" dirty="0">
                    <a:solidFill>
                      <a:srgbClr val="000000"/>
                    </a:solidFill>
                    <a:effectLst/>
                    <a:latin typeface="Constantia" panose="02030602050306030303" pitchFamily="18" charset="0"/>
                    <a:ea typeface="Times New Roman" panose="02020603050405020304" pitchFamily="18" charset="0"/>
                  </a:rPr>
                  <a:t>1</a:t>
                </a:r>
                <a:r>
                  <a:rPr lang="en-US" sz="2400" dirty="0">
                    <a:solidFill>
                      <a:srgbClr val="000000"/>
                    </a:solidFill>
                    <a:effectLst/>
                    <a:latin typeface="Constantia" panose="02030602050306030303" pitchFamily="18" charset="0"/>
                    <a:ea typeface="Times New Roman" panose="02020603050405020304" pitchFamily="18" charset="0"/>
                  </a:rPr>
                  <a:t>+</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𝑚</m:t>
                        </m:r>
                      </m:e>
                    </m:acc>
                  </m:oMath>
                </a14:m>
                <a:r>
                  <a:rPr lang="kk-KZ" sz="2400" baseline="-25000" dirty="0">
                    <a:solidFill>
                      <a:srgbClr val="000000"/>
                    </a:solidFill>
                    <a:effectLst/>
                    <a:latin typeface="Constantia" panose="02030602050306030303" pitchFamily="18" charset="0"/>
                    <a:ea typeface="Times New Roman" panose="02020603050405020304" pitchFamily="18" charset="0"/>
                  </a:rPr>
                  <a:t>2</a:t>
                </a:r>
                <a:r>
                  <a:rPr lang="en-US" sz="2400" dirty="0">
                    <a:solidFill>
                      <a:srgbClr val="000000"/>
                    </a:solidFill>
                    <a:effectLst/>
                    <a:latin typeface="Constantia" panose="02030602050306030303" pitchFamily="18" charset="0"/>
                    <a:ea typeface="Times New Roman" panose="02020603050405020304" pitchFamily="18" charset="0"/>
                  </a:rPr>
                  <a:t>+</a:t>
                </a:r>
                <a:r>
                  <a:rPr lang="kk-KZ" sz="2400" dirty="0">
                    <a:solidFill>
                      <a:srgbClr val="000000"/>
                    </a:solidFill>
                    <a:effectLst/>
                    <a:latin typeface="Constantia" panose="02030602050306030303" pitchFamily="18" charset="0"/>
                    <a:ea typeface="Times New Roman" panose="02020603050405020304" pitchFamily="18" charset="0"/>
                  </a:rPr>
                  <a:t> ...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𝑚</m:t>
                        </m:r>
                      </m:e>
                    </m:acc>
                  </m:oMath>
                </a14:m>
                <a:r>
                  <a:rPr lang="kk-KZ" sz="2400" baseline="-25000" dirty="0">
                    <a:solidFill>
                      <a:srgbClr val="000000"/>
                    </a:solidFill>
                    <a:effectLst/>
                    <a:latin typeface="Constantia" panose="02030602050306030303" pitchFamily="18" charset="0"/>
                    <a:ea typeface="Times New Roman" panose="02020603050405020304" pitchFamily="18" charset="0"/>
                  </a:rPr>
                  <a:t>n</a:t>
                </a:r>
                <a:r>
                  <a:rPr lang="kk-KZ" sz="2400" dirty="0">
                    <a:solidFill>
                      <a:srgbClr val="000000"/>
                    </a:solidFill>
                    <a:effectLst/>
                    <a:latin typeface="Constantia" panose="02030602050306030303" pitchFamily="18" charset="0"/>
                    <a:ea typeface="Times New Roman" panose="02020603050405020304" pitchFamily="18" charset="0"/>
                  </a:rPr>
                  <a:t> болатынын көреміз. Демек, осы қос күштердің жиынтығы моменті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𝑀</m:t>
                        </m:r>
                      </m:e>
                    </m:acc>
                    <m:r>
                      <a:rPr lang="kk-KZ" sz="2400" i="1">
                        <a:solidFill>
                          <a:srgbClr val="000000"/>
                        </a:solidFill>
                        <a:effectLst/>
                        <a:latin typeface="Cambria Math" panose="02040503050406030204" pitchFamily="18" charset="0"/>
                        <a:ea typeface="Times New Roman" panose="02020603050405020304" pitchFamily="18" charset="0"/>
                      </a:rPr>
                      <m:t>=</m:t>
                    </m:r>
                    <m:nary>
                      <m:naryPr>
                        <m:chr m:val="∑"/>
                        <m:limLoc m:val="undOvr"/>
                        <m:ctrlPr>
                          <a:rPr lang="ru-RU" sz="2400" i="1">
                            <a:effectLst/>
                            <a:latin typeface="Cambria Math" panose="02040503050406030204" pitchFamily="18" charset="0"/>
                            <a:ea typeface="Times New Roman" panose="02020603050405020304" pitchFamily="18" charset="0"/>
                          </a:rPr>
                        </m:ctrlPr>
                      </m:naryPr>
                      <m:sub>
                        <m:r>
                          <a:rPr lang="kk-KZ" sz="2400" i="1">
                            <a:solidFill>
                              <a:srgbClr val="000000"/>
                            </a:solidFill>
                            <a:effectLst/>
                            <a:latin typeface="Cambria Math" panose="02040503050406030204" pitchFamily="18" charset="0"/>
                            <a:ea typeface="Times New Roman" panose="02020603050405020304" pitchFamily="18" charset="0"/>
                          </a:rPr>
                          <m:t>𝑘</m:t>
                        </m:r>
                        <m:r>
                          <a:rPr lang="kk-KZ" sz="2400" i="1">
                            <a:solidFill>
                              <a:srgbClr val="000000"/>
                            </a:solidFill>
                            <a:effectLst/>
                            <a:latin typeface="Cambria Math" panose="02040503050406030204" pitchFamily="18" charset="0"/>
                            <a:ea typeface="Times New Roman" panose="02020603050405020304" pitchFamily="18" charset="0"/>
                          </a:rPr>
                          <m:t>=1</m:t>
                        </m:r>
                      </m:sub>
                      <m:sup>
                        <m:r>
                          <a:rPr lang="kk-KZ" sz="2400" i="1">
                            <a:solidFill>
                              <a:srgbClr val="000000"/>
                            </a:solidFill>
                            <a:effectLst/>
                            <a:latin typeface="Cambria Math" panose="02040503050406030204" pitchFamily="18" charset="0"/>
                            <a:ea typeface="Times New Roman" panose="02020603050405020304" pitchFamily="18" charset="0"/>
                          </a:rPr>
                          <m:t>𝑛</m:t>
                        </m:r>
                      </m:sup>
                      <m:e>
                        <m:acc>
                          <m:accPr>
                            <m:chr m:val="⃗"/>
                            <m:ctrlPr>
                              <a:rPr lang="ru-RU" sz="2400" i="1">
                                <a:effectLst/>
                                <a:latin typeface="Cambria Math" panose="02040503050406030204" pitchFamily="18" charset="0"/>
                                <a:ea typeface="Times New Roman" panose="02020603050405020304" pitchFamily="18" charset="0"/>
                              </a:rPr>
                            </m:ctrlPr>
                          </m:accPr>
                          <m:e>
                            <m:sSub>
                              <m:sSubPr>
                                <m:ctrlPr>
                                  <a:rPr lang="ru-RU" sz="2400" i="1">
                                    <a:effectLst/>
                                    <a:latin typeface="Cambria Math" panose="02040503050406030204" pitchFamily="18" charset="0"/>
                                    <a:ea typeface="Times New Roman" panose="02020603050405020304" pitchFamily="18" charset="0"/>
                                  </a:rPr>
                                </m:ctrlPr>
                              </m:sSubPr>
                              <m:e>
                                <m:r>
                                  <a:rPr lang="kk-KZ" sz="2400" i="1">
                                    <a:solidFill>
                                      <a:srgbClr val="000000"/>
                                    </a:solidFill>
                                    <a:effectLst/>
                                    <a:latin typeface="Cambria Math" panose="02040503050406030204" pitchFamily="18" charset="0"/>
                                    <a:ea typeface="Times New Roman" panose="02020603050405020304" pitchFamily="18" charset="0"/>
                                  </a:rPr>
                                  <m:t>𝑚</m:t>
                                </m:r>
                              </m:e>
                              <m:sub>
                                <m:r>
                                  <m:rPr>
                                    <m:sty m:val="p"/>
                                  </m:rPr>
                                  <a:rPr lang="kk-KZ" sz="2400" baseline="-25000">
                                    <a:solidFill>
                                      <a:srgbClr val="000000"/>
                                    </a:solidFill>
                                    <a:effectLst/>
                                    <a:latin typeface="Cambria Math" panose="02040503050406030204" pitchFamily="18" charset="0"/>
                                    <a:ea typeface="Times New Roman" panose="02020603050405020304" pitchFamily="18" charset="0"/>
                                  </a:rPr>
                                  <m:t>n</m:t>
                                </m:r>
                              </m:sub>
                            </m:sSub>
                          </m:e>
                        </m:acc>
                      </m:e>
                    </m:nary>
                  </m:oMath>
                </a14:m>
                <a:r>
                  <a:rPr lang="kk-KZ" sz="2400" dirty="0">
                    <a:solidFill>
                      <a:srgbClr val="000000"/>
                    </a:solidFill>
                    <a:effectLst/>
                    <a:latin typeface="Constantia" panose="02030602050306030303" pitchFamily="18" charset="0"/>
                    <a:ea typeface="Times New Roman" panose="02020603050405020304" pitchFamily="18" charset="0"/>
                  </a:rPr>
                  <a:t> бір қос күшке парапар болады. Бұл тұжырым қос күштерді қосу туралы теореманы білдіреді.</a:t>
                </a:r>
                <a:endParaRPr lang="ru-RU" sz="1400" dirty="0">
                  <a:effectLst/>
                  <a:latin typeface="Constantia" panose="02030602050306030303" pitchFamily="18" charset="0"/>
                  <a:ea typeface="Times New Roman" panose="02020603050405020304" pitchFamily="18" charset="0"/>
                </a:endParaRPr>
              </a:p>
            </p:txBody>
          </p:sp>
        </mc:Choice>
        <mc:Fallback xmlns="">
          <p:sp>
            <p:nvSpPr>
              <p:cNvPr id="4" name="TextBox 3">
                <a:extLst>
                  <a:ext uri="{FF2B5EF4-FFF2-40B4-BE49-F238E27FC236}">
                    <a16:creationId xmlns:a16="http://schemas.microsoft.com/office/drawing/2014/main" id="{AB7367D9-AC3A-4A9E-9B33-99A92DEE1387}"/>
                  </a:ext>
                </a:extLst>
              </p:cNvPr>
              <p:cNvSpPr txBox="1">
                <a:spLocks noRot="1" noChangeAspect="1" noMove="1" noResize="1" noEditPoints="1" noAdjustHandles="1" noChangeArrowheads="1" noChangeShapeType="1" noTextEdit="1"/>
              </p:cNvSpPr>
              <p:nvPr/>
            </p:nvSpPr>
            <p:spPr>
              <a:xfrm>
                <a:off x="1187624" y="1484784"/>
                <a:ext cx="7344816" cy="3468194"/>
              </a:xfrm>
              <a:prstGeom prst="rect">
                <a:avLst/>
              </a:prstGeom>
              <a:blipFill>
                <a:blip r:embed="rId2"/>
                <a:stretch>
                  <a:fillRect l="-1328" t="-1408" r="-1245" b="-3345"/>
                </a:stretch>
              </a:blipFill>
            </p:spPr>
            <p:txBody>
              <a:bodyPr/>
              <a:lstStyle/>
              <a:p>
                <a:r>
                  <a:rPr lang="ru-RU">
                    <a:noFill/>
                  </a:rPr>
                  <a:t> </a:t>
                </a:r>
              </a:p>
            </p:txBody>
          </p:sp>
        </mc:Fallback>
      </mc:AlternateContent>
    </p:spTree>
    <p:extLst>
      <p:ext uri="{BB962C8B-B14F-4D97-AF65-F5344CB8AC3E}">
        <p14:creationId xmlns:p14="http://schemas.microsoft.com/office/powerpoint/2010/main" val="164872173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5D9AD4EF-FC61-4931-9070-D998D934B930}"/>
                  </a:ext>
                </a:extLst>
              </p:cNvPr>
              <p:cNvSpPr txBox="1"/>
              <p:nvPr/>
            </p:nvSpPr>
            <p:spPr>
              <a:xfrm>
                <a:off x="1115616" y="730729"/>
                <a:ext cx="7416824" cy="5396542"/>
              </a:xfrm>
              <a:prstGeom prst="rect">
                <a:avLst/>
              </a:prstGeom>
              <a:noFill/>
            </p:spPr>
            <p:txBody>
              <a:bodyPr wrap="square">
                <a:spAutoFit/>
              </a:bodyPr>
              <a:lstStyle/>
              <a:p>
                <a:pPr indent="288290" algn="just"/>
                <a:r>
                  <a:rPr lang="kk-KZ" sz="2000" i="1" dirty="0">
                    <a:solidFill>
                      <a:schemeClr val="accent2"/>
                    </a:solidFill>
                    <a:effectLst/>
                    <a:latin typeface="Constantia" panose="02030602050306030303" pitchFamily="18" charset="0"/>
                    <a:ea typeface="Times New Roman" panose="02020603050405020304" pitchFamily="18" charset="0"/>
                  </a:rPr>
                  <a:t>Қос күш туралы теоремалар</a:t>
                </a:r>
                <a:endParaRPr lang="ru-RU" sz="1200" dirty="0">
                  <a:solidFill>
                    <a:schemeClr val="accent2"/>
                  </a:solidFill>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Жоғарыда айтылған тұжырымдарды дәлелдеуге болады. Қатты денеге әсер ететін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r>
                      <a:rPr lang="kk-KZ" sz="2000" i="1">
                        <a:solidFill>
                          <a:srgbClr val="000000"/>
                        </a:solidFill>
                        <a:effectLst/>
                        <a:latin typeface="Cambria Math" panose="02040503050406030204" pitchFamily="18" charset="0"/>
                        <a:ea typeface="Times New Roman" panose="02020603050405020304" pitchFamily="18" charset="0"/>
                      </a:rPr>
                      <m:t>,</m:t>
                    </m:r>
                    <m:sSup>
                      <m:sSupPr>
                        <m:ctrlPr>
                          <a:rPr lang="ru-RU" sz="2000" i="1">
                            <a:effectLst/>
                            <a:latin typeface="Cambria Math" panose="02040503050406030204" pitchFamily="18" charset="0"/>
                            <a:ea typeface="Times New Roman" panose="02020603050405020304" pitchFamily="18" charset="0"/>
                          </a:rPr>
                        </m:ctrlPr>
                      </m:sSupPr>
                      <m:e>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e>
                      <m:sup>
                        <m:r>
                          <a:rPr lang="kk-KZ" sz="2000" i="1">
                            <a:solidFill>
                              <a:srgbClr val="000000"/>
                            </a:solidFill>
                            <a:effectLst/>
                            <a:latin typeface="Cambria Math" panose="02040503050406030204" pitchFamily="18" charset="0"/>
                            <a:ea typeface="Times New Roman" panose="02020603050405020304" pitchFamily="18" charset="0"/>
                          </a:rPr>
                          <m:t>′</m:t>
                        </m:r>
                      </m:sup>
                    </m:sSup>
                  </m:oMath>
                </a14:m>
                <a:r>
                  <a:rPr lang="kk-KZ" sz="2000" dirty="0">
                    <a:solidFill>
                      <a:srgbClr val="000000"/>
                    </a:solidFill>
                    <a:effectLst/>
                    <a:latin typeface="Constantia" panose="02030602050306030303" pitchFamily="18" charset="0"/>
                    <a:ea typeface="Times New Roman" panose="02020603050405020304" pitchFamily="18" charset="0"/>
                  </a:rPr>
                  <a:t>) қос күшті қарастырайық. Осы қос күштің әсер ету жазықтығында жатқан </a:t>
                </a:r>
                <a:r>
                  <a:rPr lang="kk-KZ" sz="2000" i="1" dirty="0">
                    <a:solidFill>
                      <a:srgbClr val="000000"/>
                    </a:solidFill>
                    <a:effectLst/>
                    <a:latin typeface="Constantia" panose="02030602050306030303" pitchFamily="18" charset="0"/>
                    <a:ea typeface="Times New Roman" panose="02020603050405020304" pitchFamily="18" charset="0"/>
                  </a:rPr>
                  <a:t>D</a:t>
                </a:r>
                <a:r>
                  <a:rPr lang="kk-KZ" sz="2000" dirty="0">
                    <a:solidFill>
                      <a:srgbClr val="000000"/>
                    </a:solidFill>
                    <a:effectLst/>
                    <a:latin typeface="Constantia" panose="02030602050306030303" pitchFamily="18" charset="0"/>
                    <a:ea typeface="Times New Roman" panose="02020603050405020304" pitchFamily="18" charset="0"/>
                  </a:rPr>
                  <a:t> және </a:t>
                </a:r>
                <a:r>
                  <a:rPr lang="kk-KZ" sz="2000" i="1" dirty="0">
                    <a:solidFill>
                      <a:srgbClr val="000000"/>
                    </a:solidFill>
                    <a:effectLst/>
                    <a:latin typeface="Constantia" panose="02030602050306030303" pitchFamily="18" charset="0"/>
                    <a:ea typeface="Times New Roman" panose="02020603050405020304" pitchFamily="18" charset="0"/>
                  </a:rPr>
                  <a:t>Е </a:t>
                </a:r>
                <a:r>
                  <a:rPr lang="kk-KZ" sz="2000" dirty="0">
                    <a:solidFill>
                      <a:srgbClr val="000000"/>
                    </a:solidFill>
                    <a:effectLst/>
                    <a:latin typeface="Constantia" panose="02030602050306030303" pitchFamily="18" charset="0"/>
                    <a:ea typeface="Times New Roman" panose="02020603050405020304" pitchFamily="18" charset="0"/>
                  </a:rPr>
                  <a:t>нүктелері арқылы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r>
                      <a:rPr lang="kk-KZ" sz="2000" i="1">
                        <a:solidFill>
                          <a:srgbClr val="000000"/>
                        </a:solidFill>
                        <a:effectLst/>
                        <a:latin typeface="Cambria Math" panose="02040503050406030204" pitchFamily="18" charset="0"/>
                        <a:ea typeface="Times New Roman" panose="02020603050405020304" pitchFamily="18" charset="0"/>
                      </a:rPr>
                      <m:t>,</m:t>
                    </m:r>
                    <m:sSup>
                      <m:sSupPr>
                        <m:ctrlPr>
                          <a:rPr lang="ru-RU" sz="2000" i="1">
                            <a:effectLst/>
                            <a:latin typeface="Cambria Math" panose="02040503050406030204" pitchFamily="18" charset="0"/>
                            <a:ea typeface="Times New Roman" panose="02020603050405020304" pitchFamily="18" charset="0"/>
                          </a:rPr>
                        </m:ctrlPr>
                      </m:sSupPr>
                      <m:e>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e>
                      <m:sup>
                        <m:r>
                          <a:rPr lang="kk-KZ" sz="2000" i="1">
                            <a:solidFill>
                              <a:srgbClr val="000000"/>
                            </a:solidFill>
                            <a:effectLst/>
                            <a:latin typeface="Cambria Math" panose="02040503050406030204" pitchFamily="18" charset="0"/>
                            <a:ea typeface="Times New Roman" panose="02020603050405020304" pitchFamily="18" charset="0"/>
                          </a:rPr>
                          <m:t>′</m:t>
                        </m:r>
                      </m:sup>
                    </m:sSup>
                  </m:oMath>
                </a14:m>
                <a:r>
                  <a:rPr lang="kk-KZ" sz="2000" dirty="0">
                    <a:solidFill>
                      <a:srgbClr val="000000"/>
                    </a:solidFill>
                    <a:effectLst/>
                    <a:latin typeface="Constantia" panose="02030602050306030303" pitchFamily="18" charset="0"/>
                    <a:ea typeface="Times New Roman" panose="02020603050405020304" pitchFamily="18" charset="0"/>
                  </a:rPr>
                  <a:t> күштерінің әсер ету сызықтарымен </a:t>
                </a:r>
                <a:r>
                  <a:rPr lang="kk-KZ" sz="2000" i="1" dirty="0">
                    <a:solidFill>
                      <a:srgbClr val="000000"/>
                    </a:solidFill>
                    <a:effectLst/>
                    <a:latin typeface="Constantia" panose="02030602050306030303" pitchFamily="18" charset="0"/>
                    <a:ea typeface="Times New Roman" panose="02020603050405020304" pitchFamily="18" charset="0"/>
                  </a:rPr>
                  <a:t>А</a:t>
                </a:r>
                <a:r>
                  <a:rPr lang="kk-KZ" sz="2000" dirty="0">
                    <a:solidFill>
                      <a:srgbClr val="000000"/>
                    </a:solidFill>
                    <a:effectLst/>
                    <a:latin typeface="Constantia" panose="02030602050306030303" pitchFamily="18" charset="0"/>
                    <a:ea typeface="Times New Roman" panose="02020603050405020304" pitchFamily="18" charset="0"/>
                  </a:rPr>
                  <a:t> және </a:t>
                </a:r>
                <a:r>
                  <a:rPr lang="kk-KZ" sz="2000" i="1" dirty="0">
                    <a:solidFill>
                      <a:srgbClr val="000000"/>
                    </a:solidFill>
                    <a:effectLst/>
                    <a:latin typeface="Constantia" panose="02030602050306030303" pitchFamily="18" charset="0"/>
                    <a:ea typeface="Times New Roman" panose="02020603050405020304" pitchFamily="18" charset="0"/>
                  </a:rPr>
                  <a:t>В</a:t>
                </a:r>
                <a:r>
                  <a:rPr lang="kk-KZ" sz="2000" dirty="0">
                    <a:solidFill>
                      <a:srgbClr val="000000"/>
                    </a:solidFill>
                    <a:effectLst/>
                    <a:latin typeface="Constantia" panose="02030602050306030303" pitchFamily="18" charset="0"/>
                    <a:ea typeface="Times New Roman" panose="02020603050405020304" pitchFamily="18" charset="0"/>
                  </a:rPr>
                  <a:t> нүктелерінде қиылысатын екі параллель түзу жүргізіп (4.5-сурет),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r>
                      <a:rPr lang="kk-KZ" sz="2000" i="1">
                        <a:solidFill>
                          <a:srgbClr val="000000"/>
                        </a:solidFill>
                        <a:effectLst/>
                        <a:latin typeface="Cambria Math" panose="02040503050406030204" pitchFamily="18" charset="0"/>
                        <a:ea typeface="Times New Roman" panose="02020603050405020304" pitchFamily="18" charset="0"/>
                      </a:rPr>
                      <m:t>, </m:t>
                    </m:r>
                    <m:sSup>
                      <m:sSupPr>
                        <m:ctrlPr>
                          <a:rPr lang="ru-RU" sz="2000" i="1">
                            <a:effectLst/>
                            <a:latin typeface="Cambria Math" panose="02040503050406030204" pitchFamily="18" charset="0"/>
                            <a:ea typeface="Times New Roman" panose="02020603050405020304" pitchFamily="18" charset="0"/>
                          </a:rPr>
                        </m:ctrlPr>
                      </m:sSupPr>
                      <m:e>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e>
                      <m:sup>
                        <m:r>
                          <a:rPr lang="kk-KZ" sz="2000" i="1">
                            <a:solidFill>
                              <a:srgbClr val="000000"/>
                            </a:solidFill>
                            <a:effectLst/>
                            <a:latin typeface="Cambria Math" panose="02040503050406030204" pitchFamily="18" charset="0"/>
                            <a:ea typeface="Times New Roman" panose="02020603050405020304" pitchFamily="18" charset="0"/>
                          </a:rPr>
                          <m:t>′</m:t>
                        </m:r>
                      </m:sup>
                    </m:sSup>
                  </m:oMath>
                </a14:m>
                <a:r>
                  <a:rPr lang="kk-KZ" sz="2000" dirty="0">
                    <a:solidFill>
                      <a:srgbClr val="000000"/>
                    </a:solidFill>
                    <a:effectLst/>
                    <a:latin typeface="Constantia" panose="02030602050306030303" pitchFamily="18" charset="0"/>
                    <a:ea typeface="Times New Roman" panose="02020603050405020304" pitchFamily="18" charset="0"/>
                  </a:rPr>
                  <a:t> күштерін осы нүктелерге түсіреміз (басында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r>
                      <a:rPr lang="kk-KZ" sz="2000" i="1">
                        <a:solidFill>
                          <a:srgbClr val="000000"/>
                        </a:solidFill>
                        <a:effectLst/>
                        <a:latin typeface="Cambria Math" panose="02040503050406030204" pitchFamily="18" charset="0"/>
                        <a:ea typeface="Times New Roman" panose="02020603050405020304" pitchFamily="18" charset="0"/>
                      </a:rPr>
                      <m:t>,  </m:t>
                    </m:r>
                    <m:sSup>
                      <m:sSupPr>
                        <m:ctrlPr>
                          <a:rPr lang="ru-RU" sz="2000" i="1">
                            <a:effectLst/>
                            <a:latin typeface="Cambria Math" panose="02040503050406030204" pitchFamily="18" charset="0"/>
                            <a:ea typeface="Times New Roman" panose="02020603050405020304" pitchFamily="18" charset="0"/>
                          </a:rPr>
                        </m:ctrlPr>
                      </m:sSupPr>
                      <m:e>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e>
                      <m:sup>
                        <m:r>
                          <a:rPr lang="kk-KZ" sz="2000" i="1">
                            <a:solidFill>
                              <a:srgbClr val="000000"/>
                            </a:solidFill>
                            <a:effectLst/>
                            <a:latin typeface="Cambria Math" panose="02040503050406030204" pitchFamily="18" charset="0"/>
                            <a:ea typeface="Times New Roman" panose="02020603050405020304" pitchFamily="18" charset="0"/>
                          </a:rPr>
                          <m:t>′</m:t>
                        </m:r>
                      </m:sup>
                    </m:sSup>
                  </m:oMath>
                </a14:m>
                <a:r>
                  <a:rPr lang="kk-KZ" sz="2000" dirty="0">
                    <a:solidFill>
                      <a:srgbClr val="000000"/>
                    </a:solidFill>
                    <a:effectLst/>
                    <a:latin typeface="Constantia" panose="02030602050306030303" pitchFamily="18" charset="0"/>
                    <a:ea typeface="Times New Roman" panose="02020603050405020304" pitchFamily="18" charset="0"/>
                  </a:rPr>
                  <a:t>күштері әсер ету сызықтарының бойындағы кез келген нүктеге түсірілуі мүмкін). Енді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dirty="0">
                    <a:solidFill>
                      <a:srgbClr val="000000"/>
                    </a:solidFill>
                    <a:effectLst/>
                    <a:latin typeface="Constantia" panose="02030602050306030303" pitchFamily="18" charset="0"/>
                    <a:ea typeface="Times New Roman" panose="02020603050405020304" pitchFamily="18" charset="0"/>
                  </a:rPr>
                  <a:t> күшін </a:t>
                </a:r>
                <a:r>
                  <a:rPr lang="kk-KZ" sz="2000" i="1" dirty="0">
                    <a:solidFill>
                      <a:srgbClr val="000000"/>
                    </a:solidFill>
                    <a:effectLst/>
                    <a:latin typeface="Constantia" panose="02030602050306030303" pitchFamily="18" charset="0"/>
                    <a:ea typeface="Times New Roman" panose="02020603050405020304" pitchFamily="18" charset="0"/>
                  </a:rPr>
                  <a:t>АВ</a:t>
                </a:r>
                <a:r>
                  <a:rPr lang="kk-KZ" sz="2000" dirty="0">
                    <a:solidFill>
                      <a:srgbClr val="000000"/>
                    </a:solidFill>
                    <a:effectLst/>
                    <a:latin typeface="Constantia" panose="02030602050306030303" pitchFamily="18" charset="0"/>
                    <a:ea typeface="Times New Roman" panose="02020603050405020304" pitchFamily="18" charset="0"/>
                  </a:rPr>
                  <a:t> және </a:t>
                </a:r>
                <a:r>
                  <a:rPr lang="kk-KZ" sz="2000" i="1" dirty="0">
                    <a:solidFill>
                      <a:srgbClr val="000000"/>
                    </a:solidFill>
                    <a:effectLst/>
                    <a:latin typeface="Constantia" panose="02030602050306030303" pitchFamily="18" charset="0"/>
                    <a:ea typeface="Times New Roman" panose="02020603050405020304" pitchFamily="18" charset="0"/>
                  </a:rPr>
                  <a:t>ЕВ</a:t>
                </a:r>
                <a:r>
                  <a:rPr lang="kk-KZ" sz="2000" dirty="0">
                    <a:solidFill>
                      <a:srgbClr val="000000"/>
                    </a:solidFill>
                    <a:effectLst/>
                    <a:latin typeface="Constantia" panose="02030602050306030303" pitchFamily="18" charset="0"/>
                    <a:ea typeface="Times New Roman" panose="02020603050405020304" pitchFamily="18" charset="0"/>
                  </a:rPr>
                  <a:t> бағыттарымен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𝑄</m:t>
                        </m:r>
                      </m:e>
                    </m:acc>
                  </m:oMath>
                </a14:m>
                <a:r>
                  <a:rPr lang="kk-KZ" sz="2000" dirty="0">
                    <a:solidFill>
                      <a:srgbClr val="000000"/>
                    </a:solidFill>
                    <a:effectLst/>
                    <a:latin typeface="Constantia" panose="02030602050306030303" pitchFamily="18" charset="0"/>
                    <a:ea typeface="Times New Roman" panose="02020603050405020304" pitchFamily="18" charset="0"/>
                  </a:rPr>
                  <a:t> және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𝑃</m:t>
                        </m:r>
                      </m:e>
                    </m:acc>
                  </m:oMath>
                </a14:m>
                <a:r>
                  <a:rPr lang="kk-KZ" sz="2000" dirty="0">
                    <a:solidFill>
                      <a:srgbClr val="000000"/>
                    </a:solidFill>
                    <a:effectLst/>
                    <a:latin typeface="Constantia" panose="02030602050306030303" pitchFamily="18" charset="0"/>
                    <a:ea typeface="Times New Roman" panose="02020603050405020304" pitchFamily="18" charset="0"/>
                  </a:rPr>
                  <a:t>, ал </a:t>
                </a:r>
                <a14:m>
                  <m:oMath xmlns:m="http://schemas.openxmlformats.org/officeDocument/2006/math">
                    <m:sSup>
                      <m:sSupPr>
                        <m:ctrlPr>
                          <a:rPr lang="ru-RU" sz="2000" i="1">
                            <a:effectLst/>
                            <a:latin typeface="Cambria Math" panose="02040503050406030204" pitchFamily="18" charset="0"/>
                            <a:ea typeface="Times New Roman" panose="02020603050405020304" pitchFamily="18" charset="0"/>
                          </a:rPr>
                        </m:ctrlPr>
                      </m:sSupPr>
                      <m:e>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e>
                      <m:sup>
                        <m:r>
                          <a:rPr lang="kk-KZ" sz="2000" i="1">
                            <a:solidFill>
                              <a:srgbClr val="000000"/>
                            </a:solidFill>
                            <a:effectLst/>
                            <a:latin typeface="Cambria Math" panose="02040503050406030204" pitchFamily="18" charset="0"/>
                            <a:ea typeface="Times New Roman" panose="02020603050405020304" pitchFamily="18" charset="0"/>
                          </a:rPr>
                          <m:t>′</m:t>
                        </m:r>
                      </m:sup>
                    </m:sSup>
                  </m:oMath>
                </a14:m>
                <a:r>
                  <a:rPr lang="kk-KZ" sz="2000" dirty="0">
                    <a:solidFill>
                      <a:srgbClr val="000000"/>
                    </a:solidFill>
                    <a:effectLst/>
                    <a:latin typeface="Constantia" panose="02030602050306030303" pitchFamily="18" charset="0"/>
                    <a:ea typeface="Times New Roman" panose="02020603050405020304" pitchFamily="18" charset="0"/>
                  </a:rPr>
                  <a:t> күшін </a:t>
                </a:r>
                <a:r>
                  <a:rPr lang="kk-KZ" sz="2000" i="1" dirty="0">
                    <a:solidFill>
                      <a:srgbClr val="000000"/>
                    </a:solidFill>
                    <a:effectLst/>
                    <a:latin typeface="Constantia" panose="02030602050306030303" pitchFamily="18" charset="0"/>
                    <a:ea typeface="Times New Roman" panose="02020603050405020304" pitchFamily="18" charset="0"/>
                  </a:rPr>
                  <a:t>ВА</a:t>
                </a:r>
                <a:r>
                  <a:rPr lang="kk-KZ" sz="2000" dirty="0">
                    <a:solidFill>
                      <a:srgbClr val="000000"/>
                    </a:solidFill>
                    <a:effectLst/>
                    <a:latin typeface="Constantia" panose="02030602050306030303" pitchFamily="18" charset="0"/>
                    <a:ea typeface="Times New Roman" panose="02020603050405020304" pitchFamily="18" charset="0"/>
                  </a:rPr>
                  <a:t> және </a:t>
                </a:r>
                <a:r>
                  <a:rPr lang="kk-KZ" sz="2000" i="1" dirty="0">
                    <a:solidFill>
                      <a:srgbClr val="000000"/>
                    </a:solidFill>
                    <a:effectLst/>
                    <a:latin typeface="Constantia" panose="02030602050306030303" pitchFamily="18" charset="0"/>
                    <a:ea typeface="Times New Roman" panose="02020603050405020304" pitchFamily="18" charset="0"/>
                  </a:rPr>
                  <a:t>АD</a:t>
                </a:r>
                <a:r>
                  <a:rPr lang="kk-KZ" sz="2000" dirty="0">
                    <a:solidFill>
                      <a:srgbClr val="000000"/>
                    </a:solidFill>
                    <a:effectLst/>
                    <a:latin typeface="Constantia" panose="02030602050306030303" pitchFamily="18" charset="0"/>
                    <a:ea typeface="Times New Roman" panose="02020603050405020304" pitchFamily="18" charset="0"/>
                  </a:rPr>
                  <a:t> бағыттарымен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𝑄</m:t>
                        </m:r>
                      </m:e>
                    </m:acc>
                  </m:oMath>
                </a14:m>
                <a:r>
                  <a:rPr lang="kk-KZ" sz="2000" dirty="0">
                    <a:solidFill>
                      <a:srgbClr val="000000"/>
                    </a:solidFill>
                    <a:effectLst/>
                    <a:latin typeface="Constantia" panose="02030602050306030303" pitchFamily="18" charset="0"/>
                    <a:ea typeface="Times New Roman" panose="02020603050405020304" pitchFamily="18" charset="0"/>
                  </a:rPr>
                  <a:t>′ және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𝑃</m:t>
                        </m:r>
                      </m:e>
                    </m:acc>
                  </m:oMath>
                </a14:m>
                <a:r>
                  <a:rPr lang="kk-KZ" sz="2000" dirty="0">
                    <a:solidFill>
                      <a:srgbClr val="000000"/>
                    </a:solidFill>
                    <a:effectLst/>
                    <a:latin typeface="Constantia" panose="02030602050306030303" pitchFamily="18" charset="0"/>
                    <a:ea typeface="Times New Roman" panose="02020603050405020304" pitchFamily="18" charset="0"/>
                  </a:rPr>
                  <a:t>′ күштеріне жіктейміз. Сонда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𝑃</m:t>
                        </m:r>
                      </m:e>
                    </m:acc>
                  </m:oMath>
                </a14:m>
                <a:r>
                  <a:rPr lang="kk-KZ" sz="2000" dirty="0">
                    <a:solidFill>
                      <a:srgbClr val="000000"/>
                    </a:solidFill>
                    <a:effectLst/>
                    <a:latin typeface="Constantia" panose="02030602050306030303" pitchFamily="18" charset="0"/>
                    <a:ea typeface="Times New Roman" panose="02020603050405020304" pitchFamily="18" charset="0"/>
                  </a:rPr>
                  <a:t>′=</a:t>
                </a:r>
                <a14:m>
                  <m:oMath xmlns:m="http://schemas.openxmlformats.org/officeDocument/2006/math">
                    <m:r>
                      <a:rPr lang="kk-KZ"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𝑃</m:t>
                        </m:r>
                      </m:e>
                    </m:acc>
                  </m:oMath>
                </a14:m>
                <a:r>
                  <a:rPr lang="kk-KZ" sz="2000" dirty="0">
                    <a:solidFill>
                      <a:srgbClr val="000000"/>
                    </a:solidFill>
                    <a:effectLst/>
                    <a:latin typeface="Constantia" panose="02030602050306030303" pitchFamily="18" charset="0"/>
                    <a:ea typeface="Times New Roman" panose="02020603050405020304" pitchFamily="18" charset="0"/>
                  </a:rPr>
                  <a:t>, ал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𝑄</m:t>
                        </m:r>
                      </m:e>
                    </m:acc>
                  </m:oMath>
                </a14:m>
                <a:r>
                  <a:rPr lang="kk-KZ" sz="2000" dirty="0">
                    <a:solidFill>
                      <a:srgbClr val="000000"/>
                    </a:solidFill>
                    <a:effectLst/>
                    <a:latin typeface="Constantia" panose="02030602050306030303" pitchFamily="18" charset="0"/>
                    <a:ea typeface="Times New Roman" panose="02020603050405020304" pitchFamily="18" charset="0"/>
                  </a:rPr>
                  <a:t>′=</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𝑄</m:t>
                        </m:r>
                      </m:e>
                    </m:acc>
                  </m:oMath>
                </a14:m>
                <a:r>
                  <a:rPr lang="kk-KZ" sz="2000" dirty="0">
                    <a:solidFill>
                      <a:srgbClr val="000000"/>
                    </a:solidFill>
                    <a:effectLst/>
                    <a:latin typeface="Constantia" panose="02030602050306030303" pitchFamily="18" charset="0"/>
                    <a:ea typeface="Times New Roman" panose="02020603050405020304" pitchFamily="18" charset="0"/>
                  </a:rPr>
                  <a:t> болады. Енді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𝑄</m:t>
                        </m:r>
                      </m:e>
                    </m:acc>
                  </m:oMath>
                </a14:m>
                <a:r>
                  <a:rPr lang="kk-KZ" sz="2000" dirty="0">
                    <a:solidFill>
                      <a:srgbClr val="000000"/>
                    </a:solidFill>
                    <a:effectLst/>
                    <a:latin typeface="Constantia" panose="02030602050306030303" pitchFamily="18" charset="0"/>
                    <a:ea typeface="Times New Roman" panose="02020603050405020304" pitchFamily="18" charset="0"/>
                  </a:rPr>
                  <a:t> және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𝑄</m:t>
                        </m:r>
                      </m:e>
                    </m:acc>
                  </m:oMath>
                </a14:m>
                <a:r>
                  <a:rPr lang="kk-KZ" sz="2000" dirty="0">
                    <a:solidFill>
                      <a:srgbClr val="000000"/>
                    </a:solidFill>
                    <a:effectLst/>
                    <a:latin typeface="Constantia" panose="02030602050306030303" pitchFamily="18" charset="0"/>
                    <a:ea typeface="Times New Roman" panose="02020603050405020304" pitchFamily="18" charset="0"/>
                  </a:rPr>
                  <a:t>′ күштерін теңестірілген күштер ретінде алып тастаймыз. Нәтижесінде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r>
                      <a:rPr lang="kk-KZ" sz="2000" i="1">
                        <a:solidFill>
                          <a:srgbClr val="000000"/>
                        </a:solidFill>
                        <a:effectLst/>
                        <a:latin typeface="Cambria Math" panose="02040503050406030204" pitchFamily="18" charset="0"/>
                        <a:ea typeface="Times New Roman" panose="02020603050405020304" pitchFamily="18" charset="0"/>
                      </a:rPr>
                      <m:t>,</m:t>
                    </m:r>
                    <m:sSup>
                      <m:sSupPr>
                        <m:ctrlPr>
                          <a:rPr lang="ru-RU" sz="2000" i="1">
                            <a:effectLst/>
                            <a:latin typeface="Cambria Math" panose="02040503050406030204" pitchFamily="18" charset="0"/>
                            <a:ea typeface="Times New Roman" panose="02020603050405020304" pitchFamily="18" charset="0"/>
                          </a:rPr>
                        </m:ctrlPr>
                      </m:sSupPr>
                      <m:e>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e>
                      <m:sup>
                        <m:r>
                          <a:rPr lang="kk-KZ" sz="2000" i="1">
                            <a:solidFill>
                              <a:srgbClr val="000000"/>
                            </a:solidFill>
                            <a:effectLst/>
                            <a:latin typeface="Cambria Math" panose="02040503050406030204" pitchFamily="18" charset="0"/>
                            <a:ea typeface="Times New Roman" panose="02020603050405020304" pitchFamily="18" charset="0"/>
                          </a:rPr>
                          <m:t>′</m:t>
                        </m:r>
                      </m:sup>
                    </m:sSup>
                  </m:oMath>
                </a14:m>
                <a:r>
                  <a:rPr lang="kk-KZ" sz="2000" dirty="0">
                    <a:solidFill>
                      <a:srgbClr val="000000"/>
                    </a:solidFill>
                    <a:effectLst/>
                    <a:latin typeface="Constantia" panose="02030602050306030303" pitchFamily="18" charset="0"/>
                    <a:ea typeface="Times New Roman" panose="02020603050405020304" pitchFamily="18" charset="0"/>
                  </a:rPr>
                  <a:t>) қос күші, иіні мен құрайтын күштері басқа, әсер ету сызықтарындағы D мен Е нүктелеріне түсіруге болатын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𝑃</m:t>
                        </m:r>
                      </m:e>
                    </m:acc>
                    <m:r>
                      <a:rPr lang="kk-KZ"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𝑃</m:t>
                        </m:r>
                      </m:e>
                    </m:acc>
                  </m:oMath>
                </a14:m>
                <a:r>
                  <a:rPr lang="kk-KZ" sz="2000" dirty="0">
                    <a:solidFill>
                      <a:srgbClr val="000000"/>
                    </a:solidFill>
                    <a:effectLst/>
                    <a:latin typeface="Constantia" panose="02030602050306030303" pitchFamily="18" charset="0"/>
                    <a:ea typeface="Times New Roman" panose="02020603050405020304" pitchFamily="18" charset="0"/>
                  </a:rPr>
                  <a:t>′) қос күшімен алмасқан болады.</a:t>
                </a:r>
                <a:endParaRPr lang="ru-RU" sz="1200" dirty="0">
                  <a:effectLst/>
                  <a:latin typeface="Constantia" panose="02030602050306030303" pitchFamily="18" charset="0"/>
                  <a:ea typeface="Times New Roman" panose="02020603050405020304" pitchFamily="18" charset="0"/>
                </a:endParaRPr>
              </a:p>
            </p:txBody>
          </p:sp>
        </mc:Choice>
        <mc:Fallback xmlns="">
          <p:sp>
            <p:nvSpPr>
              <p:cNvPr id="4" name="TextBox 3">
                <a:extLst>
                  <a:ext uri="{FF2B5EF4-FFF2-40B4-BE49-F238E27FC236}">
                    <a16:creationId xmlns:a16="http://schemas.microsoft.com/office/drawing/2014/main" id="{5D9AD4EF-FC61-4931-9070-D998D934B930}"/>
                  </a:ext>
                </a:extLst>
              </p:cNvPr>
              <p:cNvSpPr txBox="1">
                <a:spLocks noRot="1" noChangeAspect="1" noMove="1" noResize="1" noEditPoints="1" noAdjustHandles="1" noChangeArrowheads="1" noChangeShapeType="1" noTextEdit="1"/>
              </p:cNvSpPr>
              <p:nvPr/>
            </p:nvSpPr>
            <p:spPr>
              <a:xfrm>
                <a:off x="1115616" y="730729"/>
                <a:ext cx="7416824" cy="5396542"/>
              </a:xfrm>
              <a:prstGeom prst="rect">
                <a:avLst/>
              </a:prstGeom>
              <a:blipFill>
                <a:blip r:embed="rId2"/>
                <a:stretch>
                  <a:fillRect l="-822" t="-904" r="-3451" b="-1130"/>
                </a:stretch>
              </a:blipFill>
            </p:spPr>
            <p:txBody>
              <a:bodyPr/>
              <a:lstStyle/>
              <a:p>
                <a:r>
                  <a:rPr lang="ru-RU">
                    <a:noFill/>
                  </a:rPr>
                  <a:t> </a:t>
                </a:r>
              </a:p>
            </p:txBody>
          </p:sp>
        </mc:Fallback>
      </mc:AlternateContent>
    </p:spTree>
    <p:extLst>
      <p:ext uri="{BB962C8B-B14F-4D97-AF65-F5344CB8AC3E}">
        <p14:creationId xmlns:p14="http://schemas.microsoft.com/office/powerpoint/2010/main" val="313026105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49E94D64-302F-423A-940E-5A1A645FACC2}"/>
              </a:ext>
            </a:extLst>
          </p:cNvPr>
          <p:cNvPicPr/>
          <p:nvPr/>
        </p:nvPicPr>
        <p:blipFill>
          <a:blip r:embed="rId2"/>
          <a:stretch>
            <a:fillRect/>
          </a:stretch>
        </p:blipFill>
        <p:spPr>
          <a:xfrm>
            <a:off x="2843808" y="404664"/>
            <a:ext cx="3639428" cy="2736304"/>
          </a:xfrm>
          <a:prstGeom prst="rect">
            <a:avLst/>
          </a:prstGeom>
        </p:spPr>
      </p:pic>
      <p:sp>
        <p:nvSpPr>
          <p:cNvPr id="5" name="TextBox 4">
            <a:extLst>
              <a:ext uri="{FF2B5EF4-FFF2-40B4-BE49-F238E27FC236}">
                <a16:creationId xmlns:a16="http://schemas.microsoft.com/office/drawing/2014/main" id="{9464AB1C-ADFB-4979-BBCF-30D9189609CE}"/>
              </a:ext>
            </a:extLst>
          </p:cNvPr>
          <p:cNvSpPr txBox="1"/>
          <p:nvPr/>
        </p:nvSpPr>
        <p:spPr>
          <a:xfrm>
            <a:off x="3563888" y="3316923"/>
            <a:ext cx="4572000" cy="400110"/>
          </a:xfrm>
          <a:prstGeom prst="rect">
            <a:avLst/>
          </a:prstGeom>
          <a:noFill/>
        </p:spPr>
        <p:txBody>
          <a:bodyPr wrap="square">
            <a:spAutoFit/>
          </a:bodyPr>
          <a:lstStyle/>
          <a:p>
            <a:pPr indent="288290" algn="just"/>
            <a:r>
              <a:rPr lang="kk-KZ" sz="2000" dirty="0">
                <a:solidFill>
                  <a:srgbClr val="000000"/>
                </a:solidFill>
                <a:latin typeface="Constantia" panose="02030602050306030303" pitchFamily="18" charset="0"/>
              </a:rPr>
              <a:t>4.</a:t>
            </a:r>
            <a:r>
              <a:rPr lang="ru-RU" sz="2000" dirty="0">
                <a:solidFill>
                  <a:srgbClr val="000000"/>
                </a:solidFill>
                <a:latin typeface="Constantia" panose="02030602050306030303" pitchFamily="18" charset="0"/>
              </a:rPr>
              <a:t>5</a:t>
            </a:r>
            <a:r>
              <a:rPr lang="kk-KZ" sz="2000" dirty="0">
                <a:solidFill>
                  <a:srgbClr val="000000"/>
                </a:solidFill>
                <a:latin typeface="Constantia" panose="02030602050306030303" pitchFamily="18" charset="0"/>
              </a:rPr>
              <a:t> – сурет</a:t>
            </a:r>
            <a:r>
              <a:rPr lang="en-US" sz="2000" dirty="0">
                <a:solidFill>
                  <a:srgbClr val="000000"/>
                </a:solidFill>
                <a:latin typeface="Constantia" panose="02030602050306030303" pitchFamily="18" charset="0"/>
              </a:rPr>
              <a:t>.</a:t>
            </a:r>
            <a:endParaRPr lang="ru-RU" sz="2000" dirty="0">
              <a:solidFill>
                <a:srgbClr val="000000"/>
              </a:solidFill>
              <a:latin typeface="Constantia" panose="02030602050306030303" pitchFamily="18" charset="0"/>
            </a:endParaRPr>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706E9BB0-715B-44B2-93A2-8E0E058E3672}"/>
                  </a:ext>
                </a:extLst>
              </p:cNvPr>
              <p:cNvSpPr txBox="1"/>
              <p:nvPr/>
            </p:nvSpPr>
            <p:spPr>
              <a:xfrm>
                <a:off x="1187624" y="4005064"/>
                <a:ext cx="7416824" cy="1786708"/>
              </a:xfrm>
              <a:prstGeom prst="rect">
                <a:avLst/>
              </a:prstGeom>
              <a:noFill/>
            </p:spPr>
            <p:txBody>
              <a:bodyPr wrap="square">
                <a:spAutoFit/>
              </a:bodyPr>
              <a:lstStyle/>
              <a:p>
                <a:pPr indent="288290" algn="just"/>
                <a:r>
                  <a:rPr lang="kk-KZ" sz="2000" dirty="0">
                    <a:solidFill>
                      <a:srgbClr val="000000"/>
                    </a:solidFill>
                    <a:effectLst/>
                    <a:latin typeface="Constantia" panose="02030602050306030303" pitchFamily="18" charset="0"/>
                    <a:ea typeface="Times New Roman" panose="02020603050405020304" pitchFamily="18" charset="0"/>
                  </a:rPr>
                  <a:t>Соңында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r>
                      <a:rPr lang="kk-KZ" sz="2000" i="1">
                        <a:solidFill>
                          <a:srgbClr val="000000"/>
                        </a:solidFill>
                        <a:effectLst/>
                        <a:latin typeface="Cambria Math" panose="02040503050406030204" pitchFamily="18" charset="0"/>
                        <a:ea typeface="Times New Roman" panose="02020603050405020304" pitchFamily="18" charset="0"/>
                      </a:rPr>
                      <m:t>,</m:t>
                    </m:r>
                    <m:sSup>
                      <m:sSupPr>
                        <m:ctrlPr>
                          <a:rPr lang="ru-RU" sz="2000" i="1">
                            <a:effectLst/>
                            <a:latin typeface="Cambria Math" panose="02040503050406030204" pitchFamily="18" charset="0"/>
                            <a:ea typeface="Times New Roman" panose="02020603050405020304" pitchFamily="18" charset="0"/>
                          </a:rPr>
                        </m:ctrlPr>
                      </m:sSupPr>
                      <m:e>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e>
                      <m:sup>
                        <m:r>
                          <a:rPr lang="kk-KZ" sz="2000" i="1">
                            <a:solidFill>
                              <a:srgbClr val="000000"/>
                            </a:solidFill>
                            <a:effectLst/>
                            <a:latin typeface="Cambria Math" panose="02040503050406030204" pitchFamily="18" charset="0"/>
                            <a:ea typeface="Times New Roman" panose="02020603050405020304" pitchFamily="18" charset="0"/>
                          </a:rPr>
                          <m:t>′</m:t>
                        </m:r>
                      </m:sup>
                    </m:sSup>
                  </m:oMath>
                </a14:m>
                <a:r>
                  <a:rPr lang="kk-KZ" sz="2000" dirty="0">
                    <a:solidFill>
                      <a:srgbClr val="000000"/>
                    </a:solidFill>
                    <a:effectLst/>
                    <a:latin typeface="Constantia" panose="02030602050306030303" pitchFamily="18" charset="0"/>
                    <a:ea typeface="Times New Roman" panose="02020603050405020304" pitchFamily="18" charset="0"/>
                  </a:rPr>
                  <a:t>) және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𝑃</m:t>
                        </m:r>
                      </m:e>
                    </m:acc>
                    <m:r>
                      <a:rPr lang="kk-KZ"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𝑃</m:t>
                        </m:r>
                      </m:e>
                    </m:acc>
                  </m:oMath>
                </a14:m>
                <a:r>
                  <a:rPr lang="kk-KZ" sz="2000" dirty="0">
                    <a:solidFill>
                      <a:srgbClr val="000000"/>
                    </a:solidFill>
                    <a:effectLst/>
                    <a:latin typeface="Constantia" panose="02030602050306030303" pitchFamily="18" charset="0"/>
                    <a:ea typeface="Times New Roman" panose="02020603050405020304" pitchFamily="18" charset="0"/>
                  </a:rPr>
                  <a:t>′) қос күштерінің моменттері бірдей екенін көрсетейік. Ол үшін бұл қос күштердің моменттерін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𝑚</m:t>
                        </m:r>
                      </m:e>
                    </m:acc>
                  </m:oMath>
                </a14:m>
                <a:r>
                  <a:rPr lang="kk-KZ" sz="2000" baseline="-25000" dirty="0">
                    <a:solidFill>
                      <a:srgbClr val="000000"/>
                    </a:solidFill>
                    <a:effectLst/>
                    <a:latin typeface="Constantia" panose="02030602050306030303" pitchFamily="18" charset="0"/>
                    <a:ea typeface="Times New Roman" panose="02020603050405020304" pitchFamily="18" charset="0"/>
                  </a:rPr>
                  <a:t>1</a:t>
                </a:r>
                <a:r>
                  <a:rPr lang="kk-KZ" sz="2000" dirty="0">
                    <a:solidFill>
                      <a:srgbClr val="000000"/>
                    </a:solidFill>
                    <a:effectLst/>
                    <a:latin typeface="Constantia" panose="02030602050306030303" pitchFamily="18" charset="0"/>
                    <a:ea typeface="Times New Roman" panose="02020603050405020304" pitchFamily="18" charset="0"/>
                  </a:rPr>
                  <a:t> және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𝑚</m:t>
                        </m:r>
                      </m:e>
                    </m:acc>
                  </m:oMath>
                </a14:m>
                <a:r>
                  <a:rPr lang="kk-KZ" sz="2000" baseline="-25000" dirty="0">
                    <a:solidFill>
                      <a:srgbClr val="000000"/>
                    </a:solidFill>
                    <a:effectLst/>
                    <a:latin typeface="Constantia" panose="02030602050306030303" pitchFamily="18" charset="0"/>
                    <a:ea typeface="Times New Roman" panose="02020603050405020304" pitchFamily="18" charset="0"/>
                  </a:rPr>
                  <a:t>2</a:t>
                </a:r>
                <a:r>
                  <a:rPr lang="kk-KZ" sz="2000" dirty="0">
                    <a:solidFill>
                      <a:srgbClr val="000000"/>
                    </a:solidFill>
                    <a:effectLst/>
                    <a:latin typeface="Constantia" panose="02030602050306030303" pitchFamily="18" charset="0"/>
                    <a:ea typeface="Times New Roman" panose="02020603050405020304" pitchFamily="18" charset="0"/>
                  </a:rPr>
                  <a:t> деп белгілейміз. Сонда жоғарғы өрнегіне сәйкес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𝑚</m:t>
                        </m:r>
                      </m:e>
                    </m:acc>
                  </m:oMath>
                </a14:m>
                <a:r>
                  <a:rPr lang="kk-KZ" sz="2000" baseline="-25000" dirty="0">
                    <a:solidFill>
                      <a:srgbClr val="000000"/>
                    </a:solidFill>
                    <a:effectLst/>
                    <a:latin typeface="Constantia" panose="02030602050306030303" pitchFamily="18" charset="0"/>
                    <a:ea typeface="Times New Roman" panose="02020603050405020304" pitchFamily="18" charset="0"/>
                  </a:rPr>
                  <a:t>1</a:t>
                </a:r>
                <a14:m>
                  <m:oMath xmlns:m="http://schemas.openxmlformats.org/officeDocument/2006/math">
                    <m:r>
                      <a:rPr lang="kk-KZ"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АВ</m:t>
                        </m:r>
                      </m:e>
                    </m:acc>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𝑚</m:t>
                        </m:r>
                      </m:e>
                    </m:acc>
                  </m:oMath>
                </a14:m>
                <a:r>
                  <a:rPr lang="kk-KZ" sz="2000" baseline="-25000" dirty="0">
                    <a:solidFill>
                      <a:srgbClr val="000000"/>
                    </a:solidFill>
                    <a:effectLst/>
                    <a:latin typeface="Constantia" panose="02030602050306030303" pitchFamily="18" charset="0"/>
                    <a:ea typeface="Times New Roman" panose="02020603050405020304" pitchFamily="18" charset="0"/>
                  </a:rPr>
                  <a:t>2</a:t>
                </a:r>
                <a14:m>
                  <m:oMath xmlns:m="http://schemas.openxmlformats.org/officeDocument/2006/math">
                    <m:r>
                      <a:rPr lang="kk-KZ"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АВ</m:t>
                        </m:r>
                      </m:e>
                    </m:acc>
                    <m:acc>
                      <m:accPr>
                        <m:chr m:val="⃗"/>
                        <m:ctrlPr>
                          <a:rPr lang="ru-RU" sz="2000" i="1">
                            <a:effectLst/>
                            <a:latin typeface="Cambria Math" panose="02040503050406030204" pitchFamily="18" charset="0"/>
                            <a:ea typeface="Times New Roman" panose="02020603050405020304" pitchFamily="18" charset="0"/>
                          </a:rPr>
                        </m:ctrlPr>
                      </m:accPr>
                      <m:e>
                        <m:r>
                          <m:rPr>
                            <m:sty m:val="p"/>
                          </m:rPr>
                          <a:rPr lang="kk-KZ" sz="2000">
                            <a:solidFill>
                              <a:srgbClr val="000000"/>
                            </a:solidFill>
                            <a:effectLst/>
                            <a:latin typeface="Cambria Math" panose="02040503050406030204" pitchFamily="18" charset="0"/>
                            <a:ea typeface="Times New Roman" panose="02020603050405020304" pitchFamily="18" charset="0"/>
                          </a:rPr>
                          <m:t>P</m:t>
                        </m:r>
                      </m:e>
                    </m:acc>
                  </m:oMath>
                </a14:m>
                <a:r>
                  <a:rPr lang="kk-KZ" sz="2000" dirty="0">
                    <a:solidFill>
                      <a:srgbClr val="000000"/>
                    </a:solidFill>
                    <a:effectLst/>
                    <a:latin typeface="Constantia" panose="02030602050306030303" pitchFamily="18" charset="0"/>
                    <a:ea typeface="Times New Roman" panose="02020603050405020304" pitchFamily="18" charset="0"/>
                  </a:rPr>
                  <a:t> болады. Ал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r>
                      <a:rPr lang="en-US"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𝑃</m:t>
                        </m:r>
                      </m:e>
                    </m:acc>
                    <m:r>
                      <a:rPr lang="kk-KZ"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𝑄</m:t>
                        </m:r>
                      </m:e>
                    </m:acc>
                  </m:oMath>
                </a14:m>
                <a:r>
                  <a:rPr lang="kk-KZ" sz="2000" dirty="0">
                    <a:solidFill>
                      <a:srgbClr val="000000"/>
                    </a:solidFill>
                    <a:effectLst/>
                    <a:latin typeface="Constantia" panose="02030602050306030303" pitchFamily="18" charset="0"/>
                    <a:ea typeface="Times New Roman" panose="02020603050405020304" pitchFamily="18" charset="0"/>
                  </a:rPr>
                  <a:t> болғандықтан,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АВ</m:t>
                        </m:r>
                      </m:e>
                    </m:acc>
                    <m:r>
                      <a:rPr lang="kk-KZ"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r>
                      <a:rPr lang="ru-RU"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АВ</m:t>
                        </m:r>
                      </m:e>
                    </m:acc>
                    <m:r>
                      <a:rPr lang="kk-KZ"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m:rPr>
                            <m:sty m:val="p"/>
                          </m:rPr>
                          <a:rPr lang="kk-KZ" sz="2000">
                            <a:solidFill>
                              <a:srgbClr val="000000"/>
                            </a:solidFill>
                            <a:effectLst/>
                            <a:latin typeface="Cambria Math" panose="02040503050406030204" pitchFamily="18" charset="0"/>
                            <a:ea typeface="Times New Roman" panose="02020603050405020304" pitchFamily="18" charset="0"/>
                          </a:rPr>
                          <m:t>P</m:t>
                        </m:r>
                      </m:e>
                    </m:acc>
                    <m:r>
                      <a:rPr lang="kk-KZ"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АВ</m:t>
                        </m:r>
                      </m:e>
                    </m:acc>
                    <m:r>
                      <a:rPr lang="kk-KZ"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m:rPr>
                            <m:sty m:val="p"/>
                          </m:rPr>
                          <a:rPr lang="kk-KZ" sz="2000">
                            <a:solidFill>
                              <a:srgbClr val="000000"/>
                            </a:solidFill>
                            <a:effectLst/>
                            <a:latin typeface="Cambria Math" panose="02040503050406030204" pitchFamily="18" charset="0"/>
                            <a:ea typeface="Times New Roman" panose="02020603050405020304" pitchFamily="18" charset="0"/>
                          </a:rPr>
                          <m:t>Q</m:t>
                        </m:r>
                      </m:e>
                    </m:acc>
                  </m:oMath>
                </a14:m>
                <a:r>
                  <a:rPr lang="kk-KZ" sz="2000" dirty="0">
                    <a:solidFill>
                      <a:srgbClr val="000000"/>
                    </a:solidFill>
                    <a:effectLst/>
                    <a:latin typeface="Constantia" panose="02030602050306030303" pitchFamily="18" charset="0"/>
                    <a:ea typeface="Times New Roman" panose="02020603050405020304" pitchFamily="18" charset="0"/>
                  </a:rPr>
                  <a:t>. Бірақ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АВ</m:t>
                        </m:r>
                      </m:e>
                    </m:acc>
                    <m:r>
                      <a:rPr lang="kk-KZ"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m:rPr>
                            <m:sty m:val="p"/>
                          </m:rPr>
                          <a:rPr lang="kk-KZ" sz="2000">
                            <a:solidFill>
                              <a:srgbClr val="000000"/>
                            </a:solidFill>
                            <a:effectLst/>
                            <a:latin typeface="Cambria Math" panose="02040503050406030204" pitchFamily="18" charset="0"/>
                            <a:ea typeface="Times New Roman" panose="02020603050405020304" pitchFamily="18" charset="0"/>
                          </a:rPr>
                          <m:t>Q</m:t>
                        </m:r>
                      </m:e>
                    </m:acc>
                  </m:oMath>
                </a14:m>
                <a:r>
                  <a:rPr lang="en-US" sz="2000" dirty="0">
                    <a:solidFill>
                      <a:srgbClr val="000000"/>
                    </a:solidFill>
                    <a:effectLst/>
                    <a:latin typeface="Constantia" panose="02030602050306030303" pitchFamily="18" charset="0"/>
                    <a:ea typeface="Times New Roman" panose="02020603050405020304" pitchFamily="18" charset="0"/>
                  </a:rPr>
                  <a:t>=0. </a:t>
                </a:r>
                <a:endParaRPr lang="ru-RU" sz="1200" dirty="0">
                  <a:effectLst/>
                  <a:latin typeface="Constantia" panose="02030602050306030303" pitchFamily="18" charset="0"/>
                  <a:ea typeface="Times New Roman" panose="02020603050405020304" pitchFamily="18" charset="0"/>
                </a:endParaRPr>
              </a:p>
            </p:txBody>
          </p:sp>
        </mc:Choice>
        <mc:Fallback xmlns="">
          <p:sp>
            <p:nvSpPr>
              <p:cNvPr id="8" name="TextBox 7">
                <a:extLst>
                  <a:ext uri="{FF2B5EF4-FFF2-40B4-BE49-F238E27FC236}">
                    <a16:creationId xmlns:a16="http://schemas.microsoft.com/office/drawing/2014/main" id="{706E9BB0-715B-44B2-93A2-8E0E058E3672}"/>
                  </a:ext>
                </a:extLst>
              </p:cNvPr>
              <p:cNvSpPr txBox="1">
                <a:spLocks noRot="1" noChangeAspect="1" noMove="1" noResize="1" noEditPoints="1" noAdjustHandles="1" noChangeArrowheads="1" noChangeShapeType="1" noTextEdit="1"/>
              </p:cNvSpPr>
              <p:nvPr/>
            </p:nvSpPr>
            <p:spPr>
              <a:xfrm>
                <a:off x="1187624" y="4005064"/>
                <a:ext cx="7416824" cy="1786708"/>
              </a:xfrm>
              <a:prstGeom prst="rect">
                <a:avLst/>
              </a:prstGeom>
              <a:blipFill>
                <a:blip r:embed="rId3"/>
                <a:stretch>
                  <a:fillRect l="-905" t="-4778" r="-822" b="-3072"/>
                </a:stretch>
              </a:blipFill>
            </p:spPr>
            <p:txBody>
              <a:bodyPr/>
              <a:lstStyle/>
              <a:p>
                <a:r>
                  <a:rPr lang="ru-RU">
                    <a:noFill/>
                  </a:rPr>
                  <a:t> </a:t>
                </a:r>
              </a:p>
            </p:txBody>
          </p:sp>
        </mc:Fallback>
      </mc:AlternateContent>
    </p:spTree>
    <p:extLst>
      <p:ext uri="{BB962C8B-B14F-4D97-AF65-F5344CB8AC3E}">
        <p14:creationId xmlns:p14="http://schemas.microsoft.com/office/powerpoint/2010/main" val="168111788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39D4800F-8D06-4843-B71E-C3A0BBE713F2}"/>
                  </a:ext>
                </a:extLst>
              </p:cNvPr>
              <p:cNvSpPr txBox="1"/>
              <p:nvPr/>
            </p:nvSpPr>
            <p:spPr>
              <a:xfrm>
                <a:off x="971600" y="764704"/>
                <a:ext cx="7632848" cy="5016758"/>
              </a:xfrm>
              <a:prstGeom prst="rect">
                <a:avLst/>
              </a:prstGeom>
              <a:noFill/>
            </p:spPr>
            <p:txBody>
              <a:bodyPr wrap="square">
                <a:spAutoFit/>
              </a:bodyPr>
              <a:lstStyle/>
              <a:p>
                <a:pPr indent="288290" algn="just"/>
                <a:r>
                  <a:rPr lang="kk-KZ" sz="2000" dirty="0">
                    <a:solidFill>
                      <a:srgbClr val="000000"/>
                    </a:solidFill>
                    <a:effectLst/>
                    <a:latin typeface="Constantia" panose="02030602050306030303" pitchFamily="18" charset="0"/>
                    <a:ea typeface="Times New Roman" panose="02020603050405020304" pitchFamily="18" charset="0"/>
                  </a:rPr>
                  <a:t>Демек,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𝑚</m:t>
                        </m:r>
                      </m:e>
                    </m:acc>
                  </m:oMath>
                </a14:m>
                <a:r>
                  <a:rPr lang="kk-KZ" sz="2000" baseline="-25000" dirty="0">
                    <a:solidFill>
                      <a:srgbClr val="000000"/>
                    </a:solidFill>
                    <a:effectLst/>
                    <a:latin typeface="Constantia" panose="02030602050306030303" pitchFamily="18" charset="0"/>
                    <a:ea typeface="Times New Roman" panose="02020603050405020304" pitchFamily="18" charset="0"/>
                  </a:rPr>
                  <a:t>1</a:t>
                </a:r>
                <a14:m>
                  <m:oMath xmlns:m="http://schemas.openxmlformats.org/officeDocument/2006/math">
                    <m:r>
                      <a:rPr lang="kk-KZ"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𝑚</m:t>
                        </m:r>
                      </m:e>
                    </m:acc>
                  </m:oMath>
                </a14:m>
                <a:r>
                  <a:rPr lang="kk-KZ" sz="2000" baseline="-25000" dirty="0">
                    <a:solidFill>
                      <a:srgbClr val="000000"/>
                    </a:solidFill>
                    <a:effectLst/>
                    <a:latin typeface="Constantia" panose="02030602050306030303" pitchFamily="18" charset="0"/>
                    <a:ea typeface="Times New Roman" panose="02020603050405020304" pitchFamily="18" charset="0"/>
                  </a:rPr>
                  <a:t>2</a:t>
                </a:r>
                <a:r>
                  <a:rPr lang="kk-KZ"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Осыдан қос күштердің келесі қасиеттерін аламыз: </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1. Дененің күйін өзгертпей, қос күшті оның әсер ету жазықтығында кез келген жерге көшіруге болады.  </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2. Қос күштің моменті мен айналу бағытын сақтай отырып, шамасы мен иінін өзгертуге болады. Одан дененің күйі өзгермейді. </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3. Дененің күйін өзгертпей, қос күшті параллель жазықтыққа көшіруге болады. </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Осыдан қос күштердің парапарлығы туралы теореманы аламыз: </a:t>
                </a:r>
                <a:endParaRPr lang="ru-RU" sz="1200" dirty="0">
                  <a:effectLst/>
                  <a:latin typeface="Constantia" panose="02030602050306030303" pitchFamily="18" charset="0"/>
                  <a:ea typeface="Times New Roman" panose="02020603050405020304" pitchFamily="18" charset="0"/>
                </a:endParaRPr>
              </a:p>
              <a:p>
                <a:pPr indent="288290" algn="just"/>
                <a:r>
                  <a:rPr lang="kk-KZ" sz="2000" i="1" dirty="0">
                    <a:solidFill>
                      <a:srgbClr val="000000"/>
                    </a:solidFill>
                    <a:effectLst/>
                    <a:latin typeface="Constantia" panose="02030602050306030303" pitchFamily="18" charset="0"/>
                    <a:ea typeface="Times New Roman" panose="02020603050405020304" pitchFamily="18" charset="0"/>
                  </a:rPr>
                  <a:t>Теорема.</a:t>
                </a:r>
                <a:r>
                  <a:rPr lang="kk-KZ" sz="2000" dirty="0">
                    <a:solidFill>
                      <a:srgbClr val="000000"/>
                    </a:solidFill>
                    <a:effectLst/>
                    <a:latin typeface="Constantia" panose="02030602050306030303" pitchFamily="18" charset="0"/>
                    <a:ea typeface="Times New Roman" panose="02020603050405020304" pitchFamily="18" charset="0"/>
                  </a:rPr>
                  <a:t> Моменттері тең екі қос күш өзара парапар болады. </a:t>
                </a:r>
                <a:endParaRPr lang="ru-RU" sz="1200" dirty="0">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Енді қос күштерді қосу туралы теореманы дәлелдейік. </a:t>
                </a:r>
                <a:endParaRPr lang="ru-RU" sz="1200" dirty="0">
                  <a:effectLst/>
                  <a:latin typeface="Constantia" panose="02030602050306030303" pitchFamily="18" charset="0"/>
                  <a:ea typeface="Times New Roman" panose="02020603050405020304" pitchFamily="18" charset="0"/>
                </a:endParaRPr>
              </a:p>
              <a:p>
                <a:pPr indent="288290" algn="just"/>
                <a:r>
                  <a:rPr lang="kk-KZ" sz="2000" i="1" dirty="0">
                    <a:solidFill>
                      <a:srgbClr val="000000"/>
                    </a:solidFill>
                    <a:effectLst/>
                    <a:latin typeface="Constantia" panose="02030602050306030303" pitchFamily="18" charset="0"/>
                    <a:ea typeface="Times New Roman" panose="02020603050405020304" pitchFamily="18" charset="0"/>
                  </a:rPr>
                  <a:t>Теорема.</a:t>
                </a:r>
                <a:r>
                  <a:rPr lang="kk-KZ" sz="2000" dirty="0">
                    <a:solidFill>
                      <a:srgbClr val="000000"/>
                    </a:solidFill>
                    <a:effectLst/>
                    <a:latin typeface="Constantia" panose="02030602050306030303" pitchFamily="18" charset="0"/>
                    <a:ea typeface="Times New Roman" panose="02020603050405020304" pitchFamily="18" charset="0"/>
                  </a:rPr>
                  <a:t> Абсолют қатты денеге әсер ететін қос күштер жүйесі моменті жүйедегі барлық қос күштердің моменттерінің геометриялық қосындысына тең бір қос күшке парапар болады. </a:t>
                </a:r>
                <a:endParaRPr lang="ru-RU" sz="1200" dirty="0">
                  <a:effectLst/>
                  <a:latin typeface="Constantia" panose="02030602050306030303" pitchFamily="18" charset="0"/>
                  <a:ea typeface="Times New Roman" panose="02020603050405020304" pitchFamily="18" charset="0"/>
                </a:endParaRPr>
              </a:p>
            </p:txBody>
          </p:sp>
        </mc:Choice>
        <mc:Fallback xmlns="">
          <p:sp>
            <p:nvSpPr>
              <p:cNvPr id="3" name="TextBox 2">
                <a:extLst>
                  <a:ext uri="{FF2B5EF4-FFF2-40B4-BE49-F238E27FC236}">
                    <a16:creationId xmlns:a16="http://schemas.microsoft.com/office/drawing/2014/main" id="{39D4800F-8D06-4843-B71E-C3A0BBE713F2}"/>
                  </a:ext>
                </a:extLst>
              </p:cNvPr>
              <p:cNvSpPr txBox="1">
                <a:spLocks noRot="1" noChangeAspect="1" noMove="1" noResize="1" noEditPoints="1" noAdjustHandles="1" noChangeArrowheads="1" noChangeShapeType="1" noTextEdit="1"/>
              </p:cNvSpPr>
              <p:nvPr/>
            </p:nvSpPr>
            <p:spPr>
              <a:xfrm>
                <a:off x="971600" y="764704"/>
                <a:ext cx="7632848" cy="5016758"/>
              </a:xfrm>
              <a:prstGeom prst="rect">
                <a:avLst/>
              </a:prstGeom>
              <a:blipFill>
                <a:blip r:embed="rId2"/>
                <a:stretch>
                  <a:fillRect l="-799" t="-608" r="-879" b="-1215"/>
                </a:stretch>
              </a:blipFill>
            </p:spPr>
            <p:txBody>
              <a:bodyPr/>
              <a:lstStyle/>
              <a:p>
                <a:r>
                  <a:rPr lang="ru-RU">
                    <a:noFill/>
                  </a:rPr>
                  <a:t> </a:t>
                </a:r>
              </a:p>
            </p:txBody>
          </p:sp>
        </mc:Fallback>
      </mc:AlternateContent>
    </p:spTree>
    <p:extLst>
      <p:ext uri="{BB962C8B-B14F-4D97-AF65-F5344CB8AC3E}">
        <p14:creationId xmlns:p14="http://schemas.microsoft.com/office/powerpoint/2010/main" val="28151068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B50195B9-F011-473E-AEC2-4B8D62897A6E}"/>
                  </a:ext>
                </a:extLst>
              </p:cNvPr>
              <p:cNvSpPr txBox="1"/>
              <p:nvPr/>
            </p:nvSpPr>
            <p:spPr>
              <a:xfrm>
                <a:off x="971600" y="548680"/>
                <a:ext cx="7632848" cy="1668790"/>
              </a:xfrm>
              <a:prstGeom prst="rect">
                <a:avLst/>
              </a:prstGeom>
              <a:noFill/>
            </p:spPr>
            <p:txBody>
              <a:bodyPr wrap="square">
                <a:spAutoFit/>
              </a:bodyPr>
              <a:lstStyle/>
              <a:p>
                <a:pPr indent="288290" algn="just"/>
                <a:r>
                  <a:rPr lang="kk-KZ" sz="2000" dirty="0">
                    <a:solidFill>
                      <a:srgbClr val="000000"/>
                    </a:solidFill>
                    <a:effectLst/>
                    <a:latin typeface="Constantia" panose="02030602050306030303" pitchFamily="18" charset="0"/>
                    <a:ea typeface="Times New Roman" panose="02020603050405020304" pitchFamily="18" charset="0"/>
                  </a:rPr>
                  <a:t>Алдымен І және ІІ жазықтықтарда жатқан моменттері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𝑚</m:t>
                        </m:r>
                      </m:e>
                    </m:acc>
                  </m:oMath>
                </a14:m>
                <a:r>
                  <a:rPr lang="kk-KZ" sz="2000" baseline="-25000" dirty="0">
                    <a:solidFill>
                      <a:srgbClr val="000000"/>
                    </a:solidFill>
                    <a:effectLst/>
                    <a:latin typeface="Constantia" panose="02030602050306030303" pitchFamily="18" charset="0"/>
                    <a:ea typeface="Times New Roman" panose="02020603050405020304" pitchFamily="18" charset="0"/>
                  </a:rPr>
                  <a:t>1</a:t>
                </a:r>
                <a:r>
                  <a:rPr lang="kk-KZ" sz="2000" dirty="0">
                    <a:solidFill>
                      <a:srgbClr val="000000"/>
                    </a:solidFill>
                    <a:effectLst/>
                    <a:latin typeface="Constantia" panose="02030602050306030303" pitchFamily="18" charset="0"/>
                    <a:ea typeface="Times New Roman" panose="02020603050405020304" pitchFamily="18" charset="0"/>
                  </a:rPr>
                  <a:t>, мен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𝑚</m:t>
                        </m:r>
                      </m:e>
                    </m:acc>
                  </m:oMath>
                </a14:m>
                <a:r>
                  <a:rPr lang="kk-KZ" sz="2000" baseline="-25000" dirty="0">
                    <a:solidFill>
                      <a:srgbClr val="000000"/>
                    </a:solidFill>
                    <a:effectLst/>
                    <a:latin typeface="Constantia" panose="02030602050306030303" pitchFamily="18" charset="0"/>
                    <a:ea typeface="Times New Roman" panose="02020603050405020304" pitchFamily="18" charset="0"/>
                  </a:rPr>
                  <a:t>2</a:t>
                </a:r>
                <a:r>
                  <a:rPr lang="kk-KZ" sz="2000" dirty="0">
                    <a:solidFill>
                      <a:srgbClr val="000000"/>
                    </a:solidFill>
                    <a:effectLst/>
                    <a:latin typeface="Constantia" panose="02030602050306030303" pitchFamily="18" charset="0"/>
                    <a:ea typeface="Times New Roman" panose="02020603050405020304" pitchFamily="18" charset="0"/>
                  </a:rPr>
                  <a:t> , екі қос күшті қарастырамыз (4.6-сурет). Жазықтықтардың қиылысу сызығында жатқан </a:t>
                </a:r>
                <a:r>
                  <a:rPr lang="kk-KZ" sz="2000" i="1" dirty="0">
                    <a:solidFill>
                      <a:srgbClr val="000000"/>
                    </a:solidFill>
                    <a:effectLst/>
                    <a:latin typeface="Constantia" panose="02030602050306030303" pitchFamily="18" charset="0"/>
                    <a:ea typeface="Times New Roman" panose="02020603050405020304" pitchFamily="18" charset="0"/>
                  </a:rPr>
                  <a:t>АВ=d</a:t>
                </a:r>
                <a:r>
                  <a:rPr lang="kk-KZ" sz="2000" dirty="0">
                    <a:solidFill>
                      <a:srgbClr val="000000"/>
                    </a:solidFill>
                    <a:effectLst/>
                    <a:latin typeface="Constantia" panose="02030602050306030303" pitchFamily="18" charset="0"/>
                    <a:ea typeface="Times New Roman" panose="02020603050405020304" pitchFamily="18" charset="0"/>
                  </a:rPr>
                  <a:t> кесіндісін алып, моменті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𝑚</m:t>
                        </m:r>
                      </m:e>
                    </m:acc>
                  </m:oMath>
                </a14:m>
                <a:r>
                  <a:rPr lang="kk-KZ" sz="2000" baseline="-25000" dirty="0">
                    <a:solidFill>
                      <a:srgbClr val="000000"/>
                    </a:solidFill>
                    <a:effectLst/>
                    <a:latin typeface="Constantia" panose="02030602050306030303" pitchFamily="18" charset="0"/>
                    <a:ea typeface="Times New Roman" panose="02020603050405020304" pitchFamily="18" charset="0"/>
                  </a:rPr>
                  <a:t>1</a:t>
                </a:r>
                <a:r>
                  <a:rPr lang="kk-KZ" sz="2000" dirty="0">
                    <a:solidFill>
                      <a:srgbClr val="000000"/>
                    </a:solidFill>
                    <a:effectLst/>
                    <a:latin typeface="Constantia" panose="02030602050306030303" pitchFamily="18" charset="0"/>
                    <a:ea typeface="Times New Roman" panose="02020603050405020304" pitchFamily="18" charset="0"/>
                  </a:rPr>
                  <a:t> қос күшті </a:t>
                </a: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e>
                      <m:sub>
                        <m:r>
                          <a:rPr lang="kk-KZ" sz="2000" i="1">
                            <a:solidFill>
                              <a:srgbClr val="000000"/>
                            </a:solidFill>
                            <a:effectLst/>
                            <a:latin typeface="Cambria Math" panose="02040503050406030204" pitchFamily="18" charset="0"/>
                            <a:ea typeface="Times New Roman" panose="02020603050405020304" pitchFamily="18" charset="0"/>
                          </a:rPr>
                          <m:t>1</m:t>
                        </m:r>
                      </m:sub>
                    </m:sSub>
                    <m:r>
                      <a:rPr lang="kk-KZ" sz="2000" i="1">
                        <a:solidFill>
                          <a:srgbClr val="000000"/>
                        </a:solidFill>
                        <a:effectLst/>
                        <a:latin typeface="Cambria Math" panose="02040503050406030204" pitchFamily="18" charset="0"/>
                        <a:ea typeface="Times New Roman" panose="02020603050405020304" pitchFamily="18" charset="0"/>
                      </a:rPr>
                      <m:t> ,  </m:t>
                    </m:r>
                    <m:sSubSup>
                      <m:sSubSupPr>
                        <m:ctrlPr>
                          <a:rPr lang="ru-RU" sz="2000" i="1">
                            <a:effectLst/>
                            <a:latin typeface="Cambria Math" panose="02040503050406030204" pitchFamily="18" charset="0"/>
                            <a:ea typeface="Times New Roman" panose="02020603050405020304" pitchFamily="18" charset="0"/>
                          </a:rPr>
                        </m:ctrlPr>
                      </m:sSubSupPr>
                      <m:e>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e>
                      <m:sub>
                        <m:r>
                          <a:rPr lang="kk-KZ" sz="2000" i="1">
                            <a:solidFill>
                              <a:srgbClr val="000000"/>
                            </a:solidFill>
                            <a:effectLst/>
                            <a:latin typeface="Cambria Math" panose="02040503050406030204" pitchFamily="18" charset="0"/>
                            <a:ea typeface="Times New Roman" panose="02020603050405020304" pitchFamily="18" charset="0"/>
                          </a:rPr>
                          <m:t>1</m:t>
                        </m:r>
                      </m:sub>
                      <m:sup>
                        <m:r>
                          <a:rPr lang="kk-KZ" sz="2000" i="1">
                            <a:solidFill>
                              <a:srgbClr val="000000"/>
                            </a:solidFill>
                            <a:effectLst/>
                            <a:latin typeface="Cambria Math" panose="02040503050406030204" pitchFamily="18" charset="0"/>
                            <a:ea typeface="Times New Roman" panose="02020603050405020304" pitchFamily="18" charset="0"/>
                          </a:rPr>
                          <m:t>′</m:t>
                        </m:r>
                      </m:sup>
                    </m:sSubSup>
                  </m:oMath>
                </a14:m>
                <a:r>
                  <a:rPr lang="kk-KZ" sz="2000" dirty="0">
                    <a:solidFill>
                      <a:srgbClr val="000000"/>
                    </a:solidFill>
                    <a:effectLst/>
                    <a:latin typeface="Constantia" panose="02030602050306030303" pitchFamily="18" charset="0"/>
                    <a:ea typeface="Times New Roman" panose="02020603050405020304" pitchFamily="18" charset="0"/>
                  </a:rPr>
                  <a:t> күштерімен, ал моменті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𝑚</m:t>
                        </m:r>
                      </m:e>
                    </m:acc>
                  </m:oMath>
                </a14:m>
                <a:r>
                  <a:rPr lang="kk-KZ" sz="2000" baseline="-25000" dirty="0">
                    <a:solidFill>
                      <a:srgbClr val="000000"/>
                    </a:solidFill>
                    <a:effectLst/>
                    <a:latin typeface="Constantia" panose="02030602050306030303" pitchFamily="18" charset="0"/>
                    <a:ea typeface="Times New Roman" panose="02020603050405020304" pitchFamily="18" charset="0"/>
                  </a:rPr>
                  <a:t>2</a:t>
                </a:r>
                <a:r>
                  <a:rPr lang="kk-KZ" sz="2000" dirty="0">
                    <a:solidFill>
                      <a:srgbClr val="000000"/>
                    </a:solidFill>
                    <a:effectLst/>
                    <a:latin typeface="Constantia" panose="02030602050306030303" pitchFamily="18" charset="0"/>
                    <a:ea typeface="Times New Roman" panose="02020603050405020304" pitchFamily="18" charset="0"/>
                  </a:rPr>
                  <a:t> қос күшті </a:t>
                </a: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e>
                      <m:sub>
                        <m:r>
                          <a:rPr lang="kk-KZ" sz="2000" i="1">
                            <a:solidFill>
                              <a:srgbClr val="000000"/>
                            </a:solidFill>
                            <a:effectLst/>
                            <a:latin typeface="Cambria Math" panose="02040503050406030204" pitchFamily="18" charset="0"/>
                            <a:ea typeface="Times New Roman" panose="02020603050405020304" pitchFamily="18" charset="0"/>
                          </a:rPr>
                          <m:t>2</m:t>
                        </m:r>
                      </m:sub>
                    </m:sSub>
                    <m:r>
                      <a:rPr lang="kk-KZ" sz="2000" i="1">
                        <a:solidFill>
                          <a:srgbClr val="000000"/>
                        </a:solidFill>
                        <a:effectLst/>
                        <a:latin typeface="Cambria Math" panose="02040503050406030204" pitchFamily="18" charset="0"/>
                        <a:ea typeface="Times New Roman" panose="02020603050405020304" pitchFamily="18" charset="0"/>
                      </a:rPr>
                      <m:t> ,  </m:t>
                    </m:r>
                    <m:sSubSup>
                      <m:sSubSupPr>
                        <m:ctrlPr>
                          <a:rPr lang="ru-RU" sz="2000" i="1">
                            <a:effectLst/>
                            <a:latin typeface="Cambria Math" panose="02040503050406030204" pitchFamily="18" charset="0"/>
                            <a:ea typeface="Times New Roman" panose="02020603050405020304" pitchFamily="18" charset="0"/>
                          </a:rPr>
                        </m:ctrlPr>
                      </m:sSubSupPr>
                      <m:e>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e>
                      <m:sub>
                        <m:r>
                          <a:rPr lang="kk-KZ" sz="2000" i="1">
                            <a:solidFill>
                              <a:srgbClr val="000000"/>
                            </a:solidFill>
                            <a:effectLst/>
                            <a:latin typeface="Cambria Math" panose="02040503050406030204" pitchFamily="18" charset="0"/>
                            <a:ea typeface="Times New Roman" panose="02020603050405020304" pitchFamily="18" charset="0"/>
                          </a:rPr>
                          <m:t>2</m:t>
                        </m:r>
                      </m:sub>
                      <m:sup>
                        <m:r>
                          <a:rPr lang="kk-KZ" sz="2000" i="1">
                            <a:solidFill>
                              <a:srgbClr val="000000"/>
                            </a:solidFill>
                            <a:effectLst/>
                            <a:latin typeface="Cambria Math" panose="02040503050406030204" pitchFamily="18" charset="0"/>
                            <a:ea typeface="Times New Roman" panose="02020603050405020304" pitchFamily="18" charset="0"/>
                          </a:rPr>
                          <m:t>′</m:t>
                        </m:r>
                      </m:sup>
                    </m:sSubSup>
                  </m:oMath>
                </a14:m>
                <a:r>
                  <a:rPr lang="kk-KZ" sz="2000" dirty="0">
                    <a:solidFill>
                      <a:srgbClr val="000000"/>
                    </a:solidFill>
                    <a:effectLst/>
                    <a:latin typeface="Constantia" panose="02030602050306030303" pitchFamily="18" charset="0"/>
                    <a:ea typeface="Times New Roman" panose="02020603050405020304" pitchFamily="18" charset="0"/>
                  </a:rPr>
                  <a:t> күштерімен бейнелейміз (әрине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𝑚</m:t>
                        </m:r>
                      </m:e>
                    </m:acc>
                  </m:oMath>
                </a14:m>
                <a:r>
                  <a:rPr lang="kk-KZ" sz="2000" i="1" baseline="-25000" dirty="0">
                    <a:solidFill>
                      <a:srgbClr val="000000"/>
                    </a:solidFill>
                    <a:effectLst/>
                    <a:latin typeface="Constantia" panose="02030602050306030303" pitchFamily="18" charset="0"/>
                    <a:ea typeface="Times New Roman" panose="02020603050405020304" pitchFamily="18" charset="0"/>
                  </a:rPr>
                  <a:t>1</a:t>
                </a:r>
                <a:r>
                  <a:rPr lang="kk-KZ" sz="2000" i="1" dirty="0">
                    <a:solidFill>
                      <a:srgbClr val="000000"/>
                    </a:solidFill>
                    <a:effectLst/>
                    <a:latin typeface="Constantia" panose="02030602050306030303" pitchFamily="18" charset="0"/>
                    <a:ea typeface="Times New Roman" panose="02020603050405020304" pitchFamily="18" charset="0"/>
                  </a:rPr>
                  <a:t>=F</a:t>
                </a:r>
                <a:r>
                  <a:rPr lang="kk-KZ" sz="2000" i="1" baseline="-25000" dirty="0">
                    <a:solidFill>
                      <a:srgbClr val="000000"/>
                    </a:solidFill>
                    <a:effectLst/>
                    <a:latin typeface="Constantia" panose="02030602050306030303" pitchFamily="18" charset="0"/>
                    <a:ea typeface="Times New Roman" panose="02020603050405020304" pitchFamily="18" charset="0"/>
                  </a:rPr>
                  <a:t>1</a:t>
                </a:r>
                <a:r>
                  <a:rPr lang="kk-KZ" sz="2000" i="1" dirty="0">
                    <a:solidFill>
                      <a:srgbClr val="000000"/>
                    </a:solidFill>
                    <a:effectLst/>
                    <a:latin typeface="Constantia" panose="02030602050306030303" pitchFamily="18" charset="0"/>
                    <a:ea typeface="Times New Roman" panose="02020603050405020304" pitchFamily="18" charset="0"/>
                    <a:cs typeface="Cambria Math" panose="02040503050406030204" pitchFamily="18" charset="0"/>
                  </a:rPr>
                  <a:t>⋅</a:t>
                </a:r>
                <a:r>
                  <a:rPr lang="kk-KZ" sz="2000" i="1" dirty="0">
                    <a:solidFill>
                      <a:srgbClr val="000000"/>
                    </a:solidFill>
                    <a:effectLst/>
                    <a:latin typeface="Constantia" panose="02030602050306030303" pitchFamily="18" charset="0"/>
                    <a:ea typeface="Times New Roman" panose="02020603050405020304" pitchFamily="18" charset="0"/>
                  </a:rPr>
                  <a:t>d,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𝑚</m:t>
                        </m:r>
                      </m:e>
                    </m:acc>
                  </m:oMath>
                </a14:m>
                <a:r>
                  <a:rPr lang="kk-KZ" sz="2000" i="1" baseline="-25000" dirty="0">
                    <a:solidFill>
                      <a:srgbClr val="000000"/>
                    </a:solidFill>
                    <a:effectLst/>
                    <a:latin typeface="Constantia" panose="02030602050306030303" pitchFamily="18" charset="0"/>
                    <a:ea typeface="Times New Roman" panose="02020603050405020304" pitchFamily="18" charset="0"/>
                  </a:rPr>
                  <a:t>2</a:t>
                </a:r>
                <a:r>
                  <a:rPr lang="kk-KZ" sz="2000" i="1" dirty="0">
                    <a:solidFill>
                      <a:srgbClr val="000000"/>
                    </a:solidFill>
                    <a:effectLst/>
                    <a:latin typeface="Constantia" panose="02030602050306030303" pitchFamily="18" charset="0"/>
                    <a:ea typeface="Times New Roman" panose="02020603050405020304" pitchFamily="18" charset="0"/>
                  </a:rPr>
                  <a:t>=F</a:t>
                </a:r>
                <a:r>
                  <a:rPr lang="kk-KZ" sz="2000" i="1" baseline="-25000" dirty="0">
                    <a:solidFill>
                      <a:srgbClr val="000000"/>
                    </a:solidFill>
                    <a:effectLst/>
                    <a:latin typeface="Constantia" panose="02030602050306030303" pitchFamily="18" charset="0"/>
                    <a:ea typeface="Times New Roman" panose="02020603050405020304" pitchFamily="18" charset="0"/>
                  </a:rPr>
                  <a:t>2</a:t>
                </a:r>
                <a:r>
                  <a:rPr lang="kk-KZ" sz="2000" i="1" dirty="0">
                    <a:solidFill>
                      <a:srgbClr val="000000"/>
                    </a:solidFill>
                    <a:effectLst/>
                    <a:latin typeface="Constantia" panose="02030602050306030303" pitchFamily="18" charset="0"/>
                    <a:ea typeface="Times New Roman" panose="02020603050405020304" pitchFamily="18" charset="0"/>
                    <a:cs typeface="Cambria Math" panose="02040503050406030204" pitchFamily="18" charset="0"/>
                  </a:rPr>
                  <a:t>⋅</a:t>
                </a:r>
                <a:r>
                  <a:rPr lang="kk-KZ" sz="2000" i="1" dirty="0">
                    <a:solidFill>
                      <a:srgbClr val="000000"/>
                    </a:solidFill>
                    <a:effectLst/>
                    <a:latin typeface="Constantia" panose="02030602050306030303" pitchFamily="18" charset="0"/>
                    <a:ea typeface="Times New Roman" panose="02020603050405020304" pitchFamily="18" charset="0"/>
                  </a:rPr>
                  <a:t>d</a:t>
                </a:r>
                <a:r>
                  <a:rPr lang="kk-KZ"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p:txBody>
          </p:sp>
        </mc:Choice>
        <mc:Fallback xmlns="">
          <p:sp>
            <p:nvSpPr>
              <p:cNvPr id="3" name="TextBox 2">
                <a:extLst>
                  <a:ext uri="{FF2B5EF4-FFF2-40B4-BE49-F238E27FC236}">
                    <a16:creationId xmlns:a16="http://schemas.microsoft.com/office/drawing/2014/main" id="{B50195B9-F011-473E-AEC2-4B8D62897A6E}"/>
                  </a:ext>
                </a:extLst>
              </p:cNvPr>
              <p:cNvSpPr txBox="1">
                <a:spLocks noRot="1" noChangeAspect="1" noMove="1" noResize="1" noEditPoints="1" noAdjustHandles="1" noChangeArrowheads="1" noChangeShapeType="1" noTextEdit="1"/>
              </p:cNvSpPr>
              <p:nvPr/>
            </p:nvSpPr>
            <p:spPr>
              <a:xfrm>
                <a:off x="971600" y="548680"/>
                <a:ext cx="7632848" cy="1668790"/>
              </a:xfrm>
              <a:prstGeom prst="rect">
                <a:avLst/>
              </a:prstGeom>
              <a:blipFill>
                <a:blip r:embed="rId2"/>
                <a:stretch>
                  <a:fillRect l="-799" t="-2555" r="-3115" b="-5474"/>
                </a:stretch>
              </a:blipFill>
            </p:spPr>
            <p:txBody>
              <a:bodyPr/>
              <a:lstStyle/>
              <a:p>
                <a:r>
                  <a:rPr lang="ru-RU">
                    <a:noFill/>
                  </a:rPr>
                  <a:t> </a:t>
                </a:r>
              </a:p>
            </p:txBody>
          </p:sp>
        </mc:Fallback>
      </mc:AlternateContent>
      <p:pic>
        <p:nvPicPr>
          <p:cNvPr id="4" name="Рисунок 3">
            <a:extLst>
              <a:ext uri="{FF2B5EF4-FFF2-40B4-BE49-F238E27FC236}">
                <a16:creationId xmlns:a16="http://schemas.microsoft.com/office/drawing/2014/main" id="{7F74DEF7-BC2F-406F-AE54-F993D3C7BA7E}"/>
              </a:ext>
            </a:extLst>
          </p:cNvPr>
          <p:cNvPicPr/>
          <p:nvPr/>
        </p:nvPicPr>
        <p:blipFill>
          <a:blip r:embed="rId3"/>
          <a:stretch>
            <a:fillRect/>
          </a:stretch>
        </p:blipFill>
        <p:spPr>
          <a:xfrm>
            <a:off x="2843808" y="2492896"/>
            <a:ext cx="4104456" cy="3024336"/>
          </a:xfrm>
          <a:prstGeom prst="rect">
            <a:avLst/>
          </a:prstGeom>
        </p:spPr>
      </p:pic>
      <p:sp>
        <p:nvSpPr>
          <p:cNvPr id="7" name="TextBox 6">
            <a:extLst>
              <a:ext uri="{FF2B5EF4-FFF2-40B4-BE49-F238E27FC236}">
                <a16:creationId xmlns:a16="http://schemas.microsoft.com/office/drawing/2014/main" id="{2EDA457F-3F2A-4772-9681-40E0A88E1583}"/>
              </a:ext>
            </a:extLst>
          </p:cNvPr>
          <p:cNvSpPr txBox="1"/>
          <p:nvPr/>
        </p:nvSpPr>
        <p:spPr>
          <a:xfrm>
            <a:off x="2286000" y="5733256"/>
            <a:ext cx="4572000" cy="400110"/>
          </a:xfrm>
          <a:prstGeom prst="rect">
            <a:avLst/>
          </a:prstGeom>
          <a:noFill/>
        </p:spPr>
        <p:txBody>
          <a:bodyPr wrap="square">
            <a:spAutoFit/>
          </a:bodyPr>
          <a:lstStyle/>
          <a:p>
            <a:pPr indent="288290" algn="ctr"/>
            <a:r>
              <a:rPr lang="kk-KZ" sz="2000" dirty="0">
                <a:solidFill>
                  <a:srgbClr val="000000"/>
                </a:solidFill>
                <a:latin typeface="Constantia" panose="02030602050306030303" pitchFamily="18" charset="0"/>
              </a:rPr>
              <a:t>4.6-сурет</a:t>
            </a:r>
            <a:endParaRPr lang="ru-RU" sz="2000" dirty="0">
              <a:solidFill>
                <a:srgbClr val="000000"/>
              </a:solidFill>
              <a:latin typeface="Constantia" panose="02030602050306030303" pitchFamily="18" charset="0"/>
            </a:endParaRPr>
          </a:p>
        </p:txBody>
      </p:sp>
    </p:spTree>
    <p:extLst>
      <p:ext uri="{BB962C8B-B14F-4D97-AF65-F5344CB8AC3E}">
        <p14:creationId xmlns:p14="http://schemas.microsoft.com/office/powerpoint/2010/main" val="326109498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F646062B-D736-41E2-8A56-D7999777C4F4}"/>
                  </a:ext>
                </a:extLst>
              </p:cNvPr>
              <p:cNvSpPr txBox="1"/>
              <p:nvPr/>
            </p:nvSpPr>
            <p:spPr>
              <a:xfrm>
                <a:off x="827584" y="394611"/>
                <a:ext cx="7848872" cy="5122621"/>
              </a:xfrm>
              <a:prstGeom prst="rect">
                <a:avLst/>
              </a:prstGeom>
              <a:noFill/>
            </p:spPr>
            <p:txBody>
              <a:bodyPr wrap="square">
                <a:spAutoFit/>
              </a:bodyPr>
              <a:lstStyle/>
              <a:p>
                <a:pPr indent="288290" algn="just"/>
                <a:r>
                  <a:rPr lang="kk-KZ" sz="2400" dirty="0">
                    <a:solidFill>
                      <a:srgbClr val="000000"/>
                    </a:solidFill>
                    <a:effectLst/>
                    <a:latin typeface="Constantia" panose="02030602050306030303" pitchFamily="18" charset="0"/>
                    <a:ea typeface="Times New Roman" panose="02020603050405020304" pitchFamily="18" charset="0"/>
                  </a:rPr>
                  <a:t>А мен В нүктелеріне түскен күштерді қосып, </a:t>
                </a:r>
                <a14:m>
                  <m:oMath xmlns:m="http://schemas.openxmlformats.org/officeDocument/2006/math">
                    <m:sSub>
                      <m:sSubPr>
                        <m:ctrlPr>
                          <a:rPr lang="ru-RU" sz="2400" i="1">
                            <a:effectLst/>
                            <a:latin typeface="Cambria Math" panose="02040503050406030204" pitchFamily="18" charset="0"/>
                            <a:ea typeface="Times New Roman" panose="02020603050405020304" pitchFamily="18" charset="0"/>
                          </a:rPr>
                        </m:ctrlPr>
                      </m:sSubPr>
                      <m:e>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e>
                      <m:sub>
                        <m:r>
                          <a:rPr lang="kk-KZ" sz="2400" i="1">
                            <a:solidFill>
                              <a:srgbClr val="000000"/>
                            </a:solidFill>
                            <a:effectLst/>
                            <a:latin typeface="Cambria Math" panose="02040503050406030204" pitchFamily="18" charset="0"/>
                            <a:ea typeface="Times New Roman" panose="02020603050405020304" pitchFamily="18" charset="0"/>
                          </a:rPr>
                          <m:t>1</m:t>
                        </m:r>
                      </m:sub>
                    </m:sSub>
                    <m:r>
                      <a:rPr lang="kk-KZ" sz="2400" i="1">
                        <a:solidFill>
                          <a:srgbClr val="000000"/>
                        </a:solidFill>
                        <a:effectLst/>
                        <a:latin typeface="Cambria Math" panose="02040503050406030204" pitchFamily="18" charset="0"/>
                        <a:ea typeface="Times New Roman" panose="02020603050405020304" pitchFamily="18" charset="0"/>
                      </a:rPr>
                      <m:t> ,  </m:t>
                    </m:r>
                    <m:sSubSup>
                      <m:sSubSupPr>
                        <m:ctrlPr>
                          <a:rPr lang="ru-RU" sz="2400" i="1">
                            <a:effectLst/>
                            <a:latin typeface="Cambria Math" panose="02040503050406030204" pitchFamily="18" charset="0"/>
                            <a:ea typeface="Times New Roman" panose="02020603050405020304" pitchFamily="18" charset="0"/>
                          </a:rPr>
                        </m:ctrlPr>
                      </m:sSubSupPr>
                      <m:e>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e>
                      <m:sub>
                        <m:r>
                          <a:rPr lang="kk-KZ" sz="2400" i="1">
                            <a:solidFill>
                              <a:srgbClr val="000000"/>
                            </a:solidFill>
                            <a:effectLst/>
                            <a:latin typeface="Cambria Math" panose="02040503050406030204" pitchFamily="18" charset="0"/>
                            <a:ea typeface="Times New Roman" panose="02020603050405020304" pitchFamily="18" charset="0"/>
                          </a:rPr>
                          <m:t>1</m:t>
                        </m:r>
                      </m:sub>
                      <m:sup>
                        <m:r>
                          <a:rPr lang="kk-KZ" sz="2400" i="1">
                            <a:solidFill>
                              <a:srgbClr val="000000"/>
                            </a:solidFill>
                            <a:effectLst/>
                            <a:latin typeface="Cambria Math" panose="02040503050406030204" pitchFamily="18" charset="0"/>
                            <a:ea typeface="Times New Roman" panose="02020603050405020304" pitchFamily="18" charset="0"/>
                          </a:rPr>
                          <m:t>′</m:t>
                        </m:r>
                      </m:sup>
                    </m:sSubSup>
                  </m:oMath>
                </a14:m>
                <a:r>
                  <a:rPr lang="kk-KZ" sz="2400" dirty="0">
                    <a:solidFill>
                      <a:srgbClr val="000000"/>
                    </a:solidFill>
                    <a:effectLst/>
                    <a:latin typeface="Constantia" panose="02030602050306030303" pitchFamily="18" charset="0"/>
                    <a:ea typeface="Times New Roman" panose="02020603050405020304" pitchFamily="18" charset="0"/>
                  </a:rPr>
                  <a:t> және </a:t>
                </a:r>
                <a14:m>
                  <m:oMath xmlns:m="http://schemas.openxmlformats.org/officeDocument/2006/math">
                    <m:sSub>
                      <m:sSubPr>
                        <m:ctrlPr>
                          <a:rPr lang="ru-RU" sz="2400" i="1">
                            <a:effectLst/>
                            <a:latin typeface="Cambria Math" panose="02040503050406030204" pitchFamily="18" charset="0"/>
                            <a:ea typeface="Times New Roman" panose="02020603050405020304" pitchFamily="18" charset="0"/>
                          </a:rPr>
                        </m:ctrlPr>
                      </m:sSubPr>
                      <m:e>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e>
                      <m:sub>
                        <m:r>
                          <a:rPr lang="kk-KZ" sz="2400" i="1">
                            <a:solidFill>
                              <a:srgbClr val="000000"/>
                            </a:solidFill>
                            <a:effectLst/>
                            <a:latin typeface="Cambria Math" panose="02040503050406030204" pitchFamily="18" charset="0"/>
                            <a:ea typeface="Times New Roman" panose="02020603050405020304" pitchFamily="18" charset="0"/>
                          </a:rPr>
                          <m:t>2</m:t>
                        </m:r>
                      </m:sub>
                    </m:sSub>
                    <m:r>
                      <a:rPr lang="kk-KZ" sz="2400" i="1">
                        <a:solidFill>
                          <a:srgbClr val="000000"/>
                        </a:solidFill>
                        <a:effectLst/>
                        <a:latin typeface="Cambria Math" panose="02040503050406030204" pitchFamily="18" charset="0"/>
                        <a:ea typeface="Times New Roman" panose="02020603050405020304" pitchFamily="18" charset="0"/>
                      </a:rPr>
                      <m:t> ,  </m:t>
                    </m:r>
                    <m:sSubSup>
                      <m:sSubSupPr>
                        <m:ctrlPr>
                          <a:rPr lang="ru-RU" sz="2400" i="1">
                            <a:effectLst/>
                            <a:latin typeface="Cambria Math" panose="02040503050406030204" pitchFamily="18" charset="0"/>
                            <a:ea typeface="Times New Roman" panose="02020603050405020304" pitchFamily="18" charset="0"/>
                          </a:rPr>
                        </m:ctrlPr>
                      </m:sSubSupPr>
                      <m:e>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e>
                      <m:sub>
                        <m:r>
                          <a:rPr lang="kk-KZ" sz="2400" i="1">
                            <a:solidFill>
                              <a:srgbClr val="000000"/>
                            </a:solidFill>
                            <a:effectLst/>
                            <a:latin typeface="Cambria Math" panose="02040503050406030204" pitchFamily="18" charset="0"/>
                            <a:ea typeface="Times New Roman" panose="02020603050405020304" pitchFamily="18" charset="0"/>
                          </a:rPr>
                          <m:t>2</m:t>
                        </m:r>
                      </m:sub>
                      <m:sup>
                        <m:r>
                          <a:rPr lang="kk-KZ" sz="2400" i="1">
                            <a:solidFill>
                              <a:srgbClr val="000000"/>
                            </a:solidFill>
                            <a:effectLst/>
                            <a:latin typeface="Cambria Math" panose="02040503050406030204" pitchFamily="18" charset="0"/>
                            <a:ea typeface="Times New Roman" panose="02020603050405020304" pitchFamily="18" charset="0"/>
                          </a:rPr>
                          <m:t>′</m:t>
                        </m:r>
                      </m:sup>
                    </m:sSubSup>
                  </m:oMath>
                </a14:m>
                <a:r>
                  <a:rPr lang="kk-KZ" sz="2400" dirty="0">
                    <a:solidFill>
                      <a:srgbClr val="000000"/>
                    </a:solidFill>
                    <a:effectLst/>
                    <a:latin typeface="Constantia" panose="02030602050306030303" pitchFamily="18" charset="0"/>
                    <a:ea typeface="Times New Roman" panose="02020603050405020304" pitchFamily="18" charset="0"/>
                  </a:rPr>
                  <a:t> қос күштерінің шынымен бір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𝑅</m:t>
                        </m:r>
                      </m:e>
                    </m:acc>
                  </m:oMath>
                </a14:m>
                <a:r>
                  <a:rPr lang="kk-KZ" sz="2400" dirty="0">
                    <a:solidFill>
                      <a:srgbClr val="000000"/>
                    </a:solidFill>
                    <a:effectLst/>
                    <a:latin typeface="Constantia" panose="02030602050306030303" pitchFamily="18" charset="0"/>
                    <a:ea typeface="Times New Roman" panose="02020603050405020304" pitchFamily="18" charset="0"/>
                  </a:rPr>
                  <a:t>,</a:t>
                </a:r>
                <a14:m>
                  <m:oMath xmlns:m="http://schemas.openxmlformats.org/officeDocument/2006/math">
                    <m:r>
                      <a:rPr lang="kk-KZ" sz="2400" i="1">
                        <a:solidFill>
                          <a:srgbClr val="000000"/>
                        </a:solidFill>
                        <a:effectLst/>
                        <a:latin typeface="Cambria Math" panose="02040503050406030204" pitchFamily="18" charset="0"/>
                        <a:ea typeface="Times New Roman" panose="02020603050405020304" pitchFamily="18" charset="0"/>
                      </a:rPr>
                      <m:t> </m:t>
                    </m:r>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𝑅</m:t>
                        </m:r>
                      </m:e>
                    </m:acc>
                  </m:oMath>
                </a14:m>
                <a:r>
                  <a:rPr lang="kk-KZ" sz="2400" dirty="0">
                    <a:solidFill>
                      <a:srgbClr val="000000"/>
                    </a:solidFill>
                    <a:effectLst/>
                    <a:latin typeface="Constantia" panose="02030602050306030303" pitchFamily="18" charset="0"/>
                    <a:ea typeface="Times New Roman" panose="02020603050405020304" pitchFamily="18" charset="0"/>
                  </a:rPr>
                  <a:t>′ қос күшке парапар екенін көреміз. Енді осы қос күштің моментін табамыз.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𝑅</m:t>
                        </m:r>
                      </m:e>
                    </m:acc>
                    <m:r>
                      <a:rPr lang="kk-KZ" sz="2400" i="1">
                        <a:solidFill>
                          <a:srgbClr val="000000"/>
                        </a:solidFill>
                        <a:effectLst/>
                        <a:latin typeface="Cambria Math" panose="02040503050406030204" pitchFamily="18" charset="0"/>
                        <a:ea typeface="Times New Roman" panose="02020603050405020304" pitchFamily="18" charset="0"/>
                      </a:rPr>
                      <m:t>=</m:t>
                    </m:r>
                    <m:sSub>
                      <m:sSubPr>
                        <m:ctrlPr>
                          <a:rPr lang="ru-RU" sz="2400" i="1">
                            <a:effectLst/>
                            <a:latin typeface="Cambria Math" panose="02040503050406030204" pitchFamily="18" charset="0"/>
                            <a:ea typeface="Times New Roman" panose="02020603050405020304" pitchFamily="18" charset="0"/>
                          </a:rPr>
                        </m:ctrlPr>
                      </m:sSubPr>
                      <m:e>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e>
                      <m:sub>
                        <m:r>
                          <a:rPr lang="kk-KZ" sz="2400" i="1">
                            <a:solidFill>
                              <a:srgbClr val="000000"/>
                            </a:solidFill>
                            <a:effectLst/>
                            <a:latin typeface="Cambria Math" panose="02040503050406030204" pitchFamily="18" charset="0"/>
                            <a:ea typeface="Times New Roman" panose="02020603050405020304" pitchFamily="18" charset="0"/>
                          </a:rPr>
                          <m:t>1</m:t>
                        </m:r>
                      </m:sub>
                    </m:sSub>
                    <m:r>
                      <a:rPr lang="kk-KZ" sz="2400" i="1">
                        <a:solidFill>
                          <a:srgbClr val="000000"/>
                        </a:solidFill>
                        <a:effectLst/>
                        <a:latin typeface="Cambria Math" panose="02040503050406030204" pitchFamily="18" charset="0"/>
                        <a:ea typeface="Times New Roman" panose="02020603050405020304" pitchFamily="18" charset="0"/>
                      </a:rPr>
                      <m:t>+</m:t>
                    </m:r>
                    <m:sSubSup>
                      <m:sSubSupPr>
                        <m:ctrlPr>
                          <a:rPr lang="ru-RU" sz="2400" i="1">
                            <a:effectLst/>
                            <a:latin typeface="Cambria Math" panose="02040503050406030204" pitchFamily="18" charset="0"/>
                            <a:ea typeface="Times New Roman" panose="02020603050405020304" pitchFamily="18" charset="0"/>
                          </a:rPr>
                        </m:ctrlPr>
                      </m:sSubSupPr>
                      <m:e>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e>
                      <m:sub>
                        <m:r>
                          <a:rPr lang="kk-KZ" sz="2400" i="1">
                            <a:solidFill>
                              <a:srgbClr val="000000"/>
                            </a:solidFill>
                            <a:effectLst/>
                            <a:latin typeface="Cambria Math" panose="02040503050406030204" pitchFamily="18" charset="0"/>
                            <a:ea typeface="Times New Roman" panose="02020603050405020304" pitchFamily="18" charset="0"/>
                          </a:rPr>
                          <m:t>2</m:t>
                        </m:r>
                      </m:sub>
                      <m:sup>
                        <m:r>
                          <a:rPr lang="kk-KZ" sz="2400" i="1">
                            <a:solidFill>
                              <a:srgbClr val="000000"/>
                            </a:solidFill>
                            <a:effectLst/>
                            <a:latin typeface="Cambria Math" panose="02040503050406030204" pitchFamily="18" charset="0"/>
                            <a:ea typeface="Times New Roman" panose="02020603050405020304" pitchFamily="18" charset="0"/>
                          </a:rPr>
                          <m:t>′</m:t>
                        </m:r>
                      </m:sup>
                    </m:sSubSup>
                  </m:oMath>
                </a14:m>
                <a:r>
                  <a:rPr lang="kk-KZ" sz="2400" dirty="0">
                    <a:solidFill>
                      <a:srgbClr val="000000"/>
                    </a:solidFill>
                    <a:effectLst/>
                    <a:latin typeface="Constantia" panose="02030602050306030303" pitchFamily="18" charset="0"/>
                    <a:ea typeface="Times New Roman" panose="02020603050405020304" pitchFamily="18" charset="0"/>
                  </a:rPr>
                  <a:t> болғандықтан,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АВ</m:t>
                        </m:r>
                      </m:e>
                    </m:acc>
                  </m:oMath>
                </a14:m>
                <a:r>
                  <a:rPr lang="kk-KZ" sz="24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𝑅</m:t>
                        </m:r>
                      </m:e>
                    </m:acc>
                    <m:r>
                      <a:rPr lang="kk-KZ" sz="2400" i="1">
                        <a:solidFill>
                          <a:srgbClr val="000000"/>
                        </a:solidFill>
                        <a:effectLst/>
                        <a:latin typeface="Cambria Math" panose="02040503050406030204" pitchFamily="18" charset="0"/>
                        <a:ea typeface="Times New Roman" panose="02020603050405020304" pitchFamily="18" charset="0"/>
                      </a:rPr>
                      <m:t>=</m:t>
                    </m:r>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АВ</m:t>
                        </m:r>
                      </m:e>
                    </m:acc>
                  </m:oMath>
                </a14:m>
                <a:r>
                  <a:rPr lang="kk-KZ" sz="24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sSub>
                      <m:sSubPr>
                        <m:ctrlPr>
                          <a:rPr lang="ru-RU" sz="2400" i="1">
                            <a:effectLst/>
                            <a:latin typeface="Cambria Math" panose="02040503050406030204" pitchFamily="18" charset="0"/>
                            <a:ea typeface="Times New Roman" panose="02020603050405020304" pitchFamily="18" charset="0"/>
                          </a:rPr>
                        </m:ctrlPr>
                      </m:sSubPr>
                      <m:e>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e>
                      <m:sub>
                        <m:r>
                          <a:rPr lang="kk-KZ" sz="2400" i="1">
                            <a:solidFill>
                              <a:srgbClr val="000000"/>
                            </a:solidFill>
                            <a:effectLst/>
                            <a:latin typeface="Cambria Math" panose="02040503050406030204" pitchFamily="18" charset="0"/>
                            <a:ea typeface="Times New Roman" panose="02020603050405020304" pitchFamily="18" charset="0"/>
                          </a:rPr>
                          <m:t>1</m:t>
                        </m:r>
                      </m:sub>
                    </m:sSub>
                  </m:oMath>
                </a14:m>
                <a:r>
                  <a:rPr lang="en-US" sz="2400" dirty="0">
                    <a:solidFill>
                      <a:srgbClr val="000000"/>
                    </a:solidFill>
                    <a:effectLst/>
                    <a:latin typeface="Constantia" panose="02030602050306030303" pitchFamily="18" charset="0"/>
                    <a:ea typeface="Times New Roman" panose="02020603050405020304" pitchFamily="18" charset="0"/>
                  </a:rPr>
                  <a:t>+</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АВ</m:t>
                        </m:r>
                      </m:e>
                    </m:acc>
                  </m:oMath>
                </a14:m>
                <a:r>
                  <a:rPr lang="kk-KZ" sz="24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sSub>
                      <m:sSubPr>
                        <m:ctrlPr>
                          <a:rPr lang="ru-RU" sz="2400" i="1">
                            <a:effectLst/>
                            <a:latin typeface="Cambria Math" panose="02040503050406030204" pitchFamily="18" charset="0"/>
                            <a:ea typeface="Times New Roman" panose="02020603050405020304" pitchFamily="18" charset="0"/>
                          </a:rPr>
                        </m:ctrlPr>
                      </m:sSubPr>
                      <m:e>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e>
                      <m:sub>
                        <m:r>
                          <a:rPr lang="kk-KZ" sz="2400" i="1">
                            <a:solidFill>
                              <a:srgbClr val="000000"/>
                            </a:solidFill>
                            <a:effectLst/>
                            <a:latin typeface="Cambria Math" panose="02040503050406030204" pitchFamily="18" charset="0"/>
                            <a:ea typeface="Times New Roman" panose="02020603050405020304" pitchFamily="18" charset="0"/>
                          </a:rPr>
                          <m:t>2</m:t>
                        </m:r>
                      </m:sub>
                    </m:sSub>
                  </m:oMath>
                </a14:m>
                <a:r>
                  <a:rPr lang="kk-KZ" sz="2400" dirty="0">
                    <a:solidFill>
                      <a:srgbClr val="000000"/>
                    </a:solidFill>
                    <a:effectLst/>
                    <a:latin typeface="Constantia" panose="02030602050306030303" pitchFamily="18" charset="0"/>
                    <a:ea typeface="Times New Roman" panose="02020603050405020304" pitchFamily="18" charset="0"/>
                  </a:rPr>
                  <a:t> немесе (</a:t>
                </a:r>
                <a:r>
                  <a:rPr lang="en-US" sz="2400" dirty="0">
                    <a:solidFill>
                      <a:srgbClr val="000000"/>
                    </a:solidFill>
                    <a:effectLst/>
                    <a:latin typeface="Constantia" panose="02030602050306030303" pitchFamily="18" charset="0"/>
                    <a:ea typeface="Times New Roman" panose="02020603050405020304" pitchFamily="18" charset="0"/>
                  </a:rPr>
                  <a:t>4.4</a:t>
                </a:r>
                <a:r>
                  <a:rPr lang="kk-KZ" sz="2400" dirty="0">
                    <a:solidFill>
                      <a:srgbClr val="000000"/>
                    </a:solidFill>
                    <a:effectLst/>
                    <a:latin typeface="Constantia" panose="02030602050306030303" pitchFamily="18" charset="0"/>
                    <a:ea typeface="Times New Roman" panose="02020603050405020304" pitchFamily="18" charset="0"/>
                  </a:rPr>
                  <a:t>) өрнегіне сәйкес: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𝑀</m:t>
                        </m:r>
                      </m:e>
                    </m:acc>
                    <m:r>
                      <a:rPr lang="kk-KZ" sz="2400" i="1">
                        <a:solidFill>
                          <a:srgbClr val="000000"/>
                        </a:solidFill>
                        <a:effectLst/>
                        <a:latin typeface="Cambria Math" panose="02040503050406030204" pitchFamily="18" charset="0"/>
                        <a:ea typeface="Times New Roman" panose="02020603050405020304" pitchFamily="18" charset="0"/>
                      </a:rPr>
                      <m:t>=</m:t>
                    </m:r>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𝑚</m:t>
                        </m:r>
                      </m:e>
                    </m:acc>
                  </m:oMath>
                </a14:m>
                <a:r>
                  <a:rPr lang="kk-KZ" sz="2400" baseline="-25000" dirty="0">
                    <a:solidFill>
                      <a:srgbClr val="000000"/>
                    </a:solidFill>
                    <a:effectLst/>
                    <a:latin typeface="Constantia" panose="02030602050306030303" pitchFamily="18" charset="0"/>
                    <a:ea typeface="Times New Roman" panose="02020603050405020304" pitchFamily="18" charset="0"/>
                  </a:rPr>
                  <a:t>1</a:t>
                </a:r>
                <a:r>
                  <a:rPr lang="en-US" sz="2400" dirty="0">
                    <a:solidFill>
                      <a:srgbClr val="000000"/>
                    </a:solidFill>
                    <a:effectLst/>
                    <a:latin typeface="Constantia" panose="02030602050306030303" pitchFamily="18" charset="0"/>
                    <a:ea typeface="Times New Roman" panose="02020603050405020304" pitchFamily="18" charset="0"/>
                  </a:rPr>
                  <a:t>+</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𝑚</m:t>
                        </m:r>
                      </m:e>
                    </m:acc>
                  </m:oMath>
                </a14:m>
                <a:r>
                  <a:rPr lang="kk-KZ" sz="2400" baseline="-25000" dirty="0">
                    <a:solidFill>
                      <a:srgbClr val="000000"/>
                    </a:solidFill>
                    <a:effectLst/>
                    <a:latin typeface="Constantia" panose="02030602050306030303" pitchFamily="18" charset="0"/>
                    <a:ea typeface="Times New Roman" panose="02020603050405020304" pitchFamily="18" charset="0"/>
                  </a:rPr>
                  <a:t>2</a:t>
                </a:r>
                <a:r>
                  <a:rPr lang="en-US" sz="2400" dirty="0">
                    <a:solidFill>
                      <a:srgbClr val="000000"/>
                    </a:solidFill>
                    <a:effectLst/>
                    <a:latin typeface="Constantia" panose="02030602050306030303" pitchFamily="18" charset="0"/>
                    <a:ea typeface="Times New Roman" panose="02020603050405020304" pitchFamily="18" charset="0"/>
                  </a:rPr>
                  <a:t>.</a:t>
                </a:r>
                <a:endParaRPr lang="ru-RU" sz="1400" dirty="0">
                  <a:effectLst/>
                  <a:latin typeface="Constantia" panose="02030602050306030303" pitchFamily="18" charset="0"/>
                  <a:ea typeface="Times New Roman" panose="02020603050405020304" pitchFamily="18" charset="0"/>
                </a:endParaRPr>
              </a:p>
              <a:p>
                <a:pPr indent="288290" algn="just"/>
                <a:r>
                  <a:rPr lang="kk-KZ" sz="2400" dirty="0">
                    <a:solidFill>
                      <a:srgbClr val="000000"/>
                    </a:solidFill>
                    <a:effectLst/>
                    <a:latin typeface="Constantia" panose="02030602050306030303" pitchFamily="18" charset="0"/>
                    <a:ea typeface="Times New Roman" panose="02020603050405020304" pitchFamily="18" charset="0"/>
                  </a:rPr>
                  <a:t>Екі қос күш үшін теорема дәлелденді. І және ІІ жазықтықтар беттескенде, яғни қосылғыш қос күштер бір жазықтықта жатса да осы дәлелдеу сақталады. Егер денеге моменттері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𝑚</m:t>
                        </m:r>
                      </m:e>
                    </m:acc>
                  </m:oMath>
                </a14:m>
                <a:r>
                  <a:rPr lang="kk-KZ" sz="2400" baseline="-25000" dirty="0">
                    <a:solidFill>
                      <a:srgbClr val="000000"/>
                    </a:solidFill>
                    <a:effectLst/>
                    <a:latin typeface="Constantia" panose="02030602050306030303" pitchFamily="18" charset="0"/>
                    <a:ea typeface="Times New Roman" panose="02020603050405020304" pitchFamily="18" charset="0"/>
                  </a:rPr>
                  <a:t>1</a:t>
                </a:r>
                <a:r>
                  <a:rPr lang="kk-KZ" sz="24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𝑚</m:t>
                        </m:r>
                      </m:e>
                    </m:acc>
                  </m:oMath>
                </a14:m>
                <a:r>
                  <a:rPr lang="kk-KZ" sz="2400" baseline="-25000" dirty="0">
                    <a:solidFill>
                      <a:srgbClr val="000000"/>
                    </a:solidFill>
                    <a:effectLst/>
                    <a:latin typeface="Constantia" panose="02030602050306030303" pitchFamily="18" charset="0"/>
                    <a:ea typeface="Times New Roman" panose="02020603050405020304" pitchFamily="18" charset="0"/>
                  </a:rPr>
                  <a:t>2</a:t>
                </a:r>
                <a:r>
                  <a:rPr lang="kk-KZ" sz="2400" dirty="0">
                    <a:solidFill>
                      <a:srgbClr val="000000"/>
                    </a:solidFill>
                    <a:effectLst/>
                    <a:latin typeface="Constantia" panose="02030602050306030303" pitchFamily="18" charset="0"/>
                    <a:ea typeface="Times New Roman" panose="02020603050405020304" pitchFamily="18" charset="0"/>
                  </a:rPr>
                  <a:t> , ... ,</a:t>
                </a:r>
                <a:r>
                  <a:rPr lang="kk-KZ" sz="2400" i="1"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sSub>
                          <m:sSubPr>
                            <m:ctrlPr>
                              <a:rPr lang="ru-RU" sz="2400" i="1">
                                <a:effectLst/>
                                <a:latin typeface="Cambria Math" panose="02040503050406030204" pitchFamily="18" charset="0"/>
                                <a:ea typeface="Times New Roman" panose="02020603050405020304" pitchFamily="18" charset="0"/>
                              </a:rPr>
                            </m:ctrlPr>
                          </m:sSubPr>
                          <m:e>
                            <m:r>
                              <a:rPr lang="kk-KZ" sz="2400" i="1">
                                <a:solidFill>
                                  <a:srgbClr val="000000"/>
                                </a:solidFill>
                                <a:effectLst/>
                                <a:latin typeface="Cambria Math" panose="02040503050406030204" pitchFamily="18" charset="0"/>
                                <a:ea typeface="Times New Roman" panose="02020603050405020304" pitchFamily="18" charset="0"/>
                              </a:rPr>
                              <m:t>𝑚</m:t>
                            </m:r>
                          </m:e>
                          <m:sub>
                            <m:r>
                              <m:rPr>
                                <m:sty m:val="p"/>
                              </m:rPr>
                              <a:rPr lang="kk-KZ" sz="2400" baseline="-25000">
                                <a:solidFill>
                                  <a:srgbClr val="000000"/>
                                </a:solidFill>
                                <a:effectLst/>
                                <a:latin typeface="Cambria Math" panose="02040503050406030204" pitchFamily="18" charset="0"/>
                                <a:ea typeface="Times New Roman" panose="02020603050405020304" pitchFamily="18" charset="0"/>
                              </a:rPr>
                              <m:t>n</m:t>
                            </m:r>
                          </m:sub>
                        </m:sSub>
                      </m:e>
                    </m:acc>
                  </m:oMath>
                </a14:m>
                <a:r>
                  <a:rPr lang="kk-KZ" sz="2400" dirty="0">
                    <a:solidFill>
                      <a:srgbClr val="000000"/>
                    </a:solidFill>
                    <a:effectLst/>
                    <a:latin typeface="Constantia" panose="02030602050306030303" pitchFamily="18" charset="0"/>
                    <a:ea typeface="Times New Roman" panose="02020603050405020304" pitchFamily="18" charset="0"/>
                  </a:rPr>
                  <a:t> болатын </a:t>
                </a:r>
                <a:r>
                  <a:rPr lang="kk-KZ" sz="2400" i="1" dirty="0">
                    <a:solidFill>
                      <a:srgbClr val="000000"/>
                    </a:solidFill>
                    <a:effectLst/>
                    <a:latin typeface="Constantia" panose="02030602050306030303" pitchFamily="18" charset="0"/>
                    <a:ea typeface="Times New Roman" panose="02020603050405020304" pitchFamily="18" charset="0"/>
                  </a:rPr>
                  <a:t>n</a:t>
                </a:r>
                <a:r>
                  <a:rPr lang="kk-KZ" sz="2400" dirty="0">
                    <a:solidFill>
                      <a:srgbClr val="000000"/>
                    </a:solidFill>
                    <a:effectLst/>
                    <a:latin typeface="Constantia" panose="02030602050306030303" pitchFamily="18" charset="0"/>
                    <a:ea typeface="Times New Roman" panose="02020603050405020304" pitchFamily="18" charset="0"/>
                  </a:rPr>
                  <a:t> қос күштер жүйесі әсер етсе, онда екі қос күш үшін алынған нәтижені қолданып, бұл қос күштер жүйесі шынында да моменті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𝑀</m:t>
                        </m:r>
                      </m:e>
                    </m:acc>
                  </m:oMath>
                </a14:m>
                <a:r>
                  <a:rPr lang="kk-KZ" sz="2400" dirty="0">
                    <a:solidFill>
                      <a:srgbClr val="000000"/>
                    </a:solidFill>
                    <a:effectLst/>
                    <a:latin typeface="Constantia" panose="02030602050306030303" pitchFamily="18" charset="0"/>
                    <a:ea typeface="Times New Roman" panose="02020603050405020304" pitchFamily="18" charset="0"/>
                  </a:rPr>
                  <a:t> бір қос күшке парапар болатынын көреміз:  </a:t>
                </a:r>
                <a:endParaRPr lang="ru-RU" sz="1400" dirty="0">
                  <a:effectLst/>
                  <a:latin typeface="Constantia" panose="02030602050306030303" pitchFamily="18" charset="0"/>
                  <a:ea typeface="Times New Roman" panose="02020603050405020304" pitchFamily="18" charset="0"/>
                </a:endParaRPr>
              </a:p>
            </p:txBody>
          </p:sp>
        </mc:Choice>
        <mc:Fallback xmlns="">
          <p:sp>
            <p:nvSpPr>
              <p:cNvPr id="7" name="TextBox 6">
                <a:extLst>
                  <a:ext uri="{FF2B5EF4-FFF2-40B4-BE49-F238E27FC236}">
                    <a16:creationId xmlns:a16="http://schemas.microsoft.com/office/drawing/2014/main" id="{F646062B-D736-41E2-8A56-D7999777C4F4}"/>
                  </a:ext>
                </a:extLst>
              </p:cNvPr>
              <p:cNvSpPr txBox="1">
                <a:spLocks noRot="1" noChangeAspect="1" noMove="1" noResize="1" noEditPoints="1" noAdjustHandles="1" noChangeArrowheads="1" noChangeShapeType="1" noTextEdit="1"/>
              </p:cNvSpPr>
              <p:nvPr/>
            </p:nvSpPr>
            <p:spPr>
              <a:xfrm>
                <a:off x="827584" y="394611"/>
                <a:ext cx="7848872" cy="5122621"/>
              </a:xfrm>
              <a:prstGeom prst="rect">
                <a:avLst/>
              </a:prstGeom>
              <a:blipFill>
                <a:blip r:embed="rId2"/>
                <a:stretch>
                  <a:fillRect l="-1243" t="-357" r="-1166" b="-1786"/>
                </a:stretch>
              </a:blipFill>
            </p:spPr>
            <p:txBody>
              <a:bodyPr/>
              <a:lstStyle/>
              <a:p>
                <a:r>
                  <a:rPr lang="ru-RU">
                    <a:noFill/>
                  </a:rPr>
                  <a:t> </a:t>
                </a:r>
              </a:p>
            </p:txBody>
          </p:sp>
        </mc:Fallback>
      </mc:AlternateContent>
      <p:pic>
        <p:nvPicPr>
          <p:cNvPr id="8" name="Рисунок 7">
            <a:extLst>
              <a:ext uri="{FF2B5EF4-FFF2-40B4-BE49-F238E27FC236}">
                <a16:creationId xmlns:a16="http://schemas.microsoft.com/office/drawing/2014/main" id="{74CFB5D9-B9C2-449C-A735-85BCF93E197C}"/>
              </a:ext>
            </a:extLst>
          </p:cNvPr>
          <p:cNvPicPr/>
          <p:nvPr/>
        </p:nvPicPr>
        <p:blipFill>
          <a:blip r:embed="rId3"/>
          <a:stretch>
            <a:fillRect/>
          </a:stretch>
        </p:blipFill>
        <p:spPr>
          <a:xfrm>
            <a:off x="3203848" y="5517232"/>
            <a:ext cx="3096344" cy="919367"/>
          </a:xfrm>
          <a:prstGeom prst="rect">
            <a:avLst/>
          </a:prstGeom>
        </p:spPr>
      </p:pic>
    </p:spTree>
    <p:extLst>
      <p:ext uri="{BB962C8B-B14F-4D97-AF65-F5344CB8AC3E}">
        <p14:creationId xmlns:p14="http://schemas.microsoft.com/office/powerpoint/2010/main" val="346910575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81186F90-F24A-4160-AFD4-41C2F2F40302}"/>
                  </a:ext>
                </a:extLst>
              </p:cNvPr>
              <p:cNvSpPr txBox="1"/>
              <p:nvPr/>
            </p:nvSpPr>
            <p:spPr>
              <a:xfrm>
                <a:off x="1259632" y="852326"/>
                <a:ext cx="6768752" cy="3416320"/>
              </a:xfrm>
              <a:prstGeom prst="rect">
                <a:avLst/>
              </a:prstGeom>
              <a:noFill/>
            </p:spPr>
            <p:txBody>
              <a:bodyPr wrap="square">
                <a:spAutoFit/>
              </a:bodyPr>
              <a:lstStyle/>
              <a:p>
                <a:pPr indent="288290" algn="just"/>
                <a:r>
                  <a:rPr lang="kk-KZ" sz="2400" dirty="0">
                    <a:solidFill>
                      <a:srgbClr val="000000"/>
                    </a:solidFill>
                    <a:effectLst/>
                    <a:latin typeface="Constantia" panose="02030602050306030303" pitchFamily="18" charset="0"/>
                    <a:ea typeface="Times New Roman" panose="02020603050405020304" pitchFamily="18" charset="0"/>
                  </a:rPr>
                  <a:t>Алынған нәтижеге сүйеніп қатты денеге әсер ететін қос күштер жүйесінің тепе-теңдік шартын оңай алуға болады. </a:t>
                </a:r>
                <a:endParaRPr lang="ru-RU" sz="1400" dirty="0">
                  <a:effectLst/>
                  <a:latin typeface="Constantia" panose="02030602050306030303" pitchFamily="18" charset="0"/>
                  <a:ea typeface="Times New Roman" panose="02020603050405020304" pitchFamily="18" charset="0"/>
                </a:endParaRPr>
              </a:p>
              <a:p>
                <a:pPr indent="288290" algn="just"/>
                <a:r>
                  <a:rPr lang="kk-KZ" sz="2400" i="1" dirty="0">
                    <a:solidFill>
                      <a:srgbClr val="000000"/>
                    </a:solidFill>
                    <a:effectLst/>
                    <a:latin typeface="Constantia" panose="02030602050306030303" pitchFamily="18" charset="0"/>
                    <a:ea typeface="Times New Roman" panose="02020603050405020304" pitchFamily="18" charset="0"/>
                  </a:rPr>
                  <a:t>Қос күштер жүйесінің тепе-теңдік шарттары.</a:t>
                </a:r>
                <a:r>
                  <a:rPr lang="kk-KZ" sz="2400" dirty="0">
                    <a:solidFill>
                      <a:srgbClr val="000000"/>
                    </a:solidFill>
                    <a:effectLst/>
                    <a:latin typeface="Constantia" panose="02030602050306030303" pitchFamily="18" charset="0"/>
                    <a:ea typeface="Times New Roman" panose="02020603050405020304" pitchFamily="18" charset="0"/>
                  </a:rPr>
                  <a:t> Моменттері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𝑚</m:t>
                        </m:r>
                      </m:e>
                    </m:acc>
                  </m:oMath>
                </a14:m>
                <a:r>
                  <a:rPr lang="kk-KZ" sz="2400" baseline="-25000" dirty="0">
                    <a:solidFill>
                      <a:srgbClr val="000000"/>
                    </a:solidFill>
                    <a:effectLst/>
                    <a:latin typeface="Constantia" panose="02030602050306030303" pitchFamily="18" charset="0"/>
                    <a:ea typeface="Times New Roman" panose="02020603050405020304" pitchFamily="18" charset="0"/>
                  </a:rPr>
                  <a:t>1</a:t>
                </a:r>
                <a:r>
                  <a:rPr lang="kk-KZ" sz="24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𝑚</m:t>
                        </m:r>
                      </m:e>
                    </m:acc>
                  </m:oMath>
                </a14:m>
                <a:r>
                  <a:rPr lang="kk-KZ" sz="2400" baseline="-25000" dirty="0">
                    <a:solidFill>
                      <a:srgbClr val="000000"/>
                    </a:solidFill>
                    <a:effectLst/>
                    <a:latin typeface="Constantia" panose="02030602050306030303" pitchFamily="18" charset="0"/>
                    <a:ea typeface="Times New Roman" panose="02020603050405020304" pitchFamily="18" charset="0"/>
                  </a:rPr>
                  <a:t>2</a:t>
                </a:r>
                <a:r>
                  <a:rPr lang="kk-KZ" sz="2400" dirty="0">
                    <a:solidFill>
                      <a:srgbClr val="000000"/>
                    </a:solidFill>
                    <a:effectLst/>
                    <a:latin typeface="Constantia" panose="02030602050306030303" pitchFamily="18" charset="0"/>
                    <a:ea typeface="Times New Roman" panose="02020603050405020304" pitchFamily="18" charset="0"/>
                  </a:rPr>
                  <a:t> , ... ,</a:t>
                </a:r>
                <a:r>
                  <a:rPr lang="kk-KZ" sz="2400" i="1"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sSub>
                          <m:sSubPr>
                            <m:ctrlPr>
                              <a:rPr lang="ru-RU" sz="2400" i="1">
                                <a:effectLst/>
                                <a:latin typeface="Cambria Math" panose="02040503050406030204" pitchFamily="18" charset="0"/>
                                <a:ea typeface="Times New Roman" panose="02020603050405020304" pitchFamily="18" charset="0"/>
                              </a:rPr>
                            </m:ctrlPr>
                          </m:sSubPr>
                          <m:e>
                            <m:r>
                              <a:rPr lang="kk-KZ" sz="2400" i="1">
                                <a:solidFill>
                                  <a:srgbClr val="000000"/>
                                </a:solidFill>
                                <a:effectLst/>
                                <a:latin typeface="Cambria Math" panose="02040503050406030204" pitchFamily="18" charset="0"/>
                                <a:ea typeface="Times New Roman" panose="02020603050405020304" pitchFamily="18" charset="0"/>
                              </a:rPr>
                              <m:t>𝑚</m:t>
                            </m:r>
                          </m:e>
                          <m:sub>
                            <m:r>
                              <m:rPr>
                                <m:sty m:val="p"/>
                              </m:rPr>
                              <a:rPr lang="kk-KZ" sz="2400" baseline="-25000">
                                <a:solidFill>
                                  <a:srgbClr val="000000"/>
                                </a:solidFill>
                                <a:effectLst/>
                                <a:latin typeface="Cambria Math" panose="02040503050406030204" pitchFamily="18" charset="0"/>
                                <a:ea typeface="Times New Roman" panose="02020603050405020304" pitchFamily="18" charset="0"/>
                              </a:rPr>
                              <m:t>n</m:t>
                            </m:r>
                          </m:sub>
                        </m:sSub>
                      </m:e>
                    </m:acc>
                  </m:oMath>
                </a14:m>
                <a:r>
                  <a:rPr lang="kk-KZ" sz="2400" dirty="0">
                    <a:solidFill>
                      <a:srgbClr val="000000"/>
                    </a:solidFill>
                    <a:effectLst/>
                    <a:latin typeface="Constantia" panose="02030602050306030303" pitchFamily="18" charset="0"/>
                    <a:ea typeface="Times New Roman" panose="02020603050405020304" pitchFamily="18" charset="0"/>
                  </a:rPr>
                  <a:t> қос күштер жүйесі әсер ететін </a:t>
                </a:r>
                <a:r>
                  <a:rPr lang="en-US" sz="2400" dirty="0" err="1">
                    <a:solidFill>
                      <a:srgbClr val="000000"/>
                    </a:solidFill>
                    <a:effectLst/>
                    <a:latin typeface="Constantia" panose="02030602050306030303" pitchFamily="18" charset="0"/>
                    <a:ea typeface="Times New Roman" panose="02020603050405020304" pitchFamily="18" charset="0"/>
                  </a:rPr>
                  <a:t>дене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тепе-теңдікте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болу</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үшін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барлық</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қос</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күштердің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моменттерінің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геометриялық</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қосындысы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нөлге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тең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болуы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қажет</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және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жеткілікті</a:t>
                </a:r>
                <a:r>
                  <a:rPr lang="en-US" sz="2400" dirty="0">
                    <a:solidFill>
                      <a:srgbClr val="000000"/>
                    </a:solidFill>
                    <a:effectLst/>
                    <a:latin typeface="Constantia" panose="02030602050306030303" pitchFamily="18" charset="0"/>
                    <a:ea typeface="Times New Roman" panose="02020603050405020304" pitchFamily="18" charset="0"/>
                  </a:rPr>
                  <a:t>:</a:t>
                </a:r>
                <a:endParaRPr lang="ru-RU" sz="1400" dirty="0">
                  <a:effectLst/>
                  <a:latin typeface="Constantia" panose="02030602050306030303" pitchFamily="18" charset="0"/>
                  <a:ea typeface="Times New Roman" panose="02020603050405020304" pitchFamily="18" charset="0"/>
                </a:endParaRPr>
              </a:p>
            </p:txBody>
          </p:sp>
        </mc:Choice>
        <mc:Fallback xmlns="">
          <p:sp>
            <p:nvSpPr>
              <p:cNvPr id="3" name="TextBox 2">
                <a:extLst>
                  <a:ext uri="{FF2B5EF4-FFF2-40B4-BE49-F238E27FC236}">
                    <a16:creationId xmlns:a16="http://schemas.microsoft.com/office/drawing/2014/main" id="{81186F90-F24A-4160-AFD4-41C2F2F40302}"/>
                  </a:ext>
                </a:extLst>
              </p:cNvPr>
              <p:cNvSpPr txBox="1">
                <a:spLocks noRot="1" noChangeAspect="1" noMove="1" noResize="1" noEditPoints="1" noAdjustHandles="1" noChangeArrowheads="1" noChangeShapeType="1" noTextEdit="1"/>
              </p:cNvSpPr>
              <p:nvPr/>
            </p:nvSpPr>
            <p:spPr>
              <a:xfrm>
                <a:off x="1259632" y="852326"/>
                <a:ext cx="6768752" cy="3416320"/>
              </a:xfrm>
              <a:prstGeom prst="rect">
                <a:avLst/>
              </a:prstGeom>
              <a:blipFill>
                <a:blip r:embed="rId2"/>
                <a:stretch>
                  <a:fillRect l="-1441" t="-1786" r="-1351" b="-3214"/>
                </a:stretch>
              </a:blipFill>
            </p:spPr>
            <p:txBody>
              <a:bodyPr/>
              <a:lstStyle/>
              <a:p>
                <a:r>
                  <a:rPr lang="ru-RU">
                    <a:noFill/>
                  </a:rPr>
                  <a:t> </a:t>
                </a:r>
              </a:p>
            </p:txBody>
          </p:sp>
        </mc:Fallback>
      </mc:AlternateContent>
      <p:pic>
        <p:nvPicPr>
          <p:cNvPr id="4" name="Рисунок 3">
            <a:extLst>
              <a:ext uri="{FF2B5EF4-FFF2-40B4-BE49-F238E27FC236}">
                <a16:creationId xmlns:a16="http://schemas.microsoft.com/office/drawing/2014/main" id="{68154187-44F3-430B-8ABC-0C82A2F87A51}"/>
              </a:ext>
            </a:extLst>
          </p:cNvPr>
          <p:cNvPicPr/>
          <p:nvPr/>
        </p:nvPicPr>
        <p:blipFill>
          <a:blip r:embed="rId3"/>
          <a:stretch>
            <a:fillRect/>
          </a:stretch>
        </p:blipFill>
        <p:spPr>
          <a:xfrm>
            <a:off x="3131840" y="4581128"/>
            <a:ext cx="3600400" cy="936104"/>
          </a:xfrm>
          <a:prstGeom prst="rect">
            <a:avLst/>
          </a:prstGeom>
        </p:spPr>
      </p:pic>
    </p:spTree>
    <p:extLst>
      <p:ext uri="{BB962C8B-B14F-4D97-AF65-F5344CB8AC3E}">
        <p14:creationId xmlns:p14="http://schemas.microsoft.com/office/powerpoint/2010/main" val="275961086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019229E-AF31-4A80-B2F0-C82BD8D88667}"/>
              </a:ext>
            </a:extLst>
          </p:cNvPr>
          <p:cNvSpPr txBox="1"/>
          <p:nvPr/>
        </p:nvSpPr>
        <p:spPr>
          <a:xfrm>
            <a:off x="1403648" y="1196752"/>
            <a:ext cx="6840760" cy="3416320"/>
          </a:xfrm>
          <a:prstGeom prst="rect">
            <a:avLst/>
          </a:prstGeom>
          <a:noFill/>
        </p:spPr>
        <p:txBody>
          <a:bodyPr wrap="square">
            <a:spAutoFit/>
          </a:bodyPr>
          <a:lstStyle/>
          <a:p>
            <a:pPr algn="ctr">
              <a:buFont typeface="Arial" charset="0"/>
              <a:buNone/>
            </a:pPr>
            <a:r>
              <a:rPr lang="kk-KZ" sz="2400" b="1" i="1" dirty="0">
                <a:latin typeface="Constantia" panose="02030602050306030303" pitchFamily="18" charset="0"/>
                <a:cs typeface="Times New Roman" pitchFamily="18" charset="0"/>
              </a:rPr>
              <a:t>Қорытынды</a:t>
            </a:r>
          </a:p>
          <a:p>
            <a:pPr algn="ctr">
              <a:buFont typeface="Arial" charset="0"/>
              <a:buNone/>
            </a:pPr>
            <a:endParaRPr lang="kk-KZ" sz="2400" dirty="0">
              <a:latin typeface="Constantia" panose="02030602050306030303" pitchFamily="18" charset="0"/>
              <a:cs typeface="Times New Roman" pitchFamily="18" charset="0"/>
            </a:endParaRPr>
          </a:p>
          <a:p>
            <a:pPr algn="just"/>
            <a:r>
              <a:rPr lang="en-US" sz="2400" dirty="0">
                <a:latin typeface="Constantia" panose="02030602050306030303" pitchFamily="18" charset="0"/>
                <a:cs typeface="Times New Roman" panose="02020603050405020304" pitchFamily="18" charset="0"/>
              </a:rPr>
              <a:t>1. </a:t>
            </a:r>
            <a:r>
              <a:rPr lang="kk-KZ" sz="2400" dirty="0">
                <a:latin typeface="Constantia" panose="02030602050306030303" pitchFamily="18" charset="0"/>
                <a:cs typeface="Times New Roman" panose="02020603050405020304" pitchFamily="18" charset="0"/>
              </a:rPr>
              <a:t>Күштің нүктеге (центрге) қатысты моментінің векторы қарастырылды;</a:t>
            </a:r>
            <a:endParaRPr lang="ru-RU" sz="2400" dirty="0">
              <a:latin typeface="Constantia" panose="02030602050306030303" pitchFamily="18" charset="0"/>
              <a:cs typeface="Times New Roman" panose="02020603050405020304" pitchFamily="18" charset="0"/>
            </a:endParaRPr>
          </a:p>
          <a:p>
            <a:pPr algn="just"/>
            <a:r>
              <a:rPr lang="en-US" sz="2400" dirty="0">
                <a:latin typeface="Constantia" panose="02030602050306030303" pitchFamily="18" charset="0"/>
                <a:cs typeface="Times New Roman" panose="02020603050405020304" pitchFamily="18" charset="0"/>
              </a:rPr>
              <a:t>2. </a:t>
            </a:r>
            <a:r>
              <a:rPr lang="kk-KZ" sz="2400" dirty="0">
                <a:latin typeface="Constantia" panose="02030602050306030303" pitchFamily="18" charset="0"/>
                <a:cs typeface="Times New Roman" panose="02020603050405020304" pitchFamily="18" charset="0"/>
              </a:rPr>
              <a:t>Қос күш. Қос күш моментінің векторы анықталды;</a:t>
            </a:r>
            <a:endParaRPr lang="ru-RU" sz="2400" dirty="0">
              <a:latin typeface="Constantia" panose="02030602050306030303" pitchFamily="18" charset="0"/>
              <a:cs typeface="Times New Roman" panose="02020603050405020304" pitchFamily="18" charset="0"/>
            </a:endParaRPr>
          </a:p>
          <a:p>
            <a:pPr algn="just"/>
            <a:r>
              <a:rPr lang="en-US" sz="2400" dirty="0">
                <a:latin typeface="Constantia" panose="02030602050306030303" pitchFamily="18" charset="0"/>
                <a:cs typeface="Times New Roman" panose="02020603050405020304" pitchFamily="18" charset="0"/>
              </a:rPr>
              <a:t>3. </a:t>
            </a:r>
            <a:r>
              <a:rPr lang="kk-KZ" sz="2400" dirty="0">
                <a:latin typeface="Constantia" panose="02030602050306030303" pitchFamily="18" charset="0"/>
                <a:cs typeface="Times New Roman" panose="02020603050405020304" pitchFamily="18" charset="0"/>
              </a:rPr>
              <a:t>Қос күш туралы теоремалар тұжырымдалды;</a:t>
            </a:r>
            <a:endParaRPr lang="ru-RU" sz="2400" dirty="0">
              <a:latin typeface="Constantia" panose="02030602050306030303" pitchFamily="18" charset="0"/>
              <a:cs typeface="Times New Roman" panose="02020603050405020304" pitchFamily="18" charset="0"/>
            </a:endParaRPr>
          </a:p>
          <a:p>
            <a:pPr algn="just"/>
            <a:r>
              <a:rPr lang="en-US" sz="2400" dirty="0">
                <a:latin typeface="Constantia" panose="02030602050306030303" pitchFamily="18" charset="0"/>
                <a:cs typeface="Times New Roman" panose="02020603050405020304" pitchFamily="18" charset="0"/>
              </a:rPr>
              <a:t>4. </a:t>
            </a:r>
            <a:r>
              <a:rPr lang="kk-KZ" sz="2400" dirty="0">
                <a:latin typeface="Constantia" panose="02030602050306030303" pitchFamily="18" charset="0"/>
                <a:cs typeface="Times New Roman" panose="02020603050405020304" pitchFamily="18" charset="0"/>
              </a:rPr>
              <a:t>Қос күштер жүйесінің тепе-теңдік шарттары қарастырылды.</a:t>
            </a:r>
            <a:endParaRPr lang="ru-RU" sz="2400" dirty="0">
              <a:latin typeface="Constantia" panose="02030602050306030303" pitchFamily="18" charset="0"/>
              <a:cs typeface="Times New Roman" panose="02020603050405020304" pitchFamily="18" charset="0"/>
            </a:endParaRPr>
          </a:p>
        </p:txBody>
      </p:sp>
    </p:spTree>
    <p:extLst>
      <p:ext uri="{BB962C8B-B14F-4D97-AF65-F5344CB8AC3E}">
        <p14:creationId xmlns:p14="http://schemas.microsoft.com/office/powerpoint/2010/main" val="63103638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4B59033-76C0-40AB-BD3B-CBBD5B223951}"/>
              </a:ext>
            </a:extLst>
          </p:cNvPr>
          <p:cNvSpPr txBox="1"/>
          <p:nvPr/>
        </p:nvSpPr>
        <p:spPr>
          <a:xfrm>
            <a:off x="1187624" y="836712"/>
            <a:ext cx="7272808" cy="4708981"/>
          </a:xfrm>
          <a:prstGeom prst="rect">
            <a:avLst/>
          </a:prstGeom>
          <a:noFill/>
        </p:spPr>
        <p:txBody>
          <a:bodyPr wrap="square">
            <a:spAutoFit/>
          </a:bodyPr>
          <a:lstStyle/>
          <a:p>
            <a:pPr algn="ctr"/>
            <a:r>
              <a:rPr lang="ru-RU" sz="2000" b="1" dirty="0" err="1">
                <a:solidFill>
                  <a:srgbClr val="002060"/>
                </a:solidFill>
                <a:latin typeface="Constantia" pitchFamily="18" charset="0"/>
              </a:rPr>
              <a:t>Өзіндік</a:t>
            </a:r>
            <a:r>
              <a:rPr lang="ru-RU" sz="2000" b="1" dirty="0">
                <a:solidFill>
                  <a:srgbClr val="002060"/>
                </a:solidFill>
                <a:latin typeface="Constantia" pitchFamily="18" charset="0"/>
              </a:rPr>
              <a:t> </a:t>
            </a:r>
            <a:r>
              <a:rPr lang="ru-RU" sz="2000" b="1" dirty="0" err="1">
                <a:solidFill>
                  <a:srgbClr val="002060"/>
                </a:solidFill>
                <a:latin typeface="Constantia" pitchFamily="18" charset="0"/>
              </a:rPr>
              <a:t>бақылау</a:t>
            </a:r>
            <a:r>
              <a:rPr lang="ru-RU" sz="2000" b="1" dirty="0">
                <a:solidFill>
                  <a:srgbClr val="002060"/>
                </a:solidFill>
                <a:latin typeface="Constantia" pitchFamily="18" charset="0"/>
              </a:rPr>
              <a:t> </a:t>
            </a:r>
            <a:r>
              <a:rPr lang="ru-RU" sz="2000" b="1" dirty="0" err="1">
                <a:solidFill>
                  <a:srgbClr val="002060"/>
                </a:solidFill>
                <a:latin typeface="Constantia" pitchFamily="18" charset="0"/>
              </a:rPr>
              <a:t>сұрақтары</a:t>
            </a:r>
            <a:r>
              <a:rPr lang="ru-RU" sz="2000" b="1" dirty="0">
                <a:solidFill>
                  <a:srgbClr val="002060"/>
                </a:solidFill>
                <a:latin typeface="Constantia" pitchFamily="18" charset="0"/>
              </a:rPr>
              <a:t> </a:t>
            </a:r>
          </a:p>
          <a:p>
            <a:pPr algn="just"/>
            <a:r>
              <a:rPr lang="ru-RU" sz="2000" dirty="0">
                <a:solidFill>
                  <a:srgbClr val="002060"/>
                </a:solidFill>
                <a:latin typeface="Constantia" pitchFamily="18" charset="0"/>
              </a:rPr>
              <a:t>1. </a:t>
            </a:r>
            <a:r>
              <a:rPr lang="ru-RU" sz="2000" dirty="0" err="1">
                <a:solidFill>
                  <a:srgbClr val="002060"/>
                </a:solidFill>
                <a:latin typeface="Constantia" pitchFamily="18" charset="0"/>
              </a:rPr>
              <a:t>Күштің</a:t>
            </a:r>
            <a:r>
              <a:rPr lang="ru-RU" sz="2000" dirty="0">
                <a:solidFill>
                  <a:srgbClr val="002060"/>
                </a:solidFill>
                <a:latin typeface="Constantia" pitchFamily="18" charset="0"/>
              </a:rPr>
              <a:t> </a:t>
            </a:r>
            <a:r>
              <a:rPr lang="ru-RU" sz="2000" dirty="0" err="1">
                <a:solidFill>
                  <a:srgbClr val="002060"/>
                </a:solidFill>
                <a:latin typeface="Constantia" pitchFamily="18" charset="0"/>
              </a:rPr>
              <a:t>берілген</a:t>
            </a:r>
            <a:r>
              <a:rPr lang="ru-RU" sz="2000" dirty="0">
                <a:solidFill>
                  <a:srgbClr val="002060"/>
                </a:solidFill>
                <a:latin typeface="Constantia" pitchFamily="18" charset="0"/>
              </a:rPr>
              <a:t> </a:t>
            </a:r>
            <a:r>
              <a:rPr lang="ru-RU" sz="2000" dirty="0" err="1">
                <a:solidFill>
                  <a:srgbClr val="002060"/>
                </a:solidFill>
                <a:latin typeface="Constantia" pitchFamily="18" charset="0"/>
              </a:rPr>
              <a:t>нүктеге</a:t>
            </a:r>
            <a:r>
              <a:rPr lang="ru-RU" sz="2000" dirty="0">
                <a:solidFill>
                  <a:srgbClr val="002060"/>
                </a:solidFill>
                <a:latin typeface="Constantia" pitchFamily="18" charset="0"/>
              </a:rPr>
              <a:t> </a:t>
            </a:r>
            <a:r>
              <a:rPr lang="ru-RU" sz="2000" dirty="0" err="1">
                <a:solidFill>
                  <a:srgbClr val="002060"/>
                </a:solidFill>
                <a:latin typeface="Constantia" pitchFamily="18" charset="0"/>
              </a:rPr>
              <a:t>қатысты</a:t>
            </a:r>
            <a:r>
              <a:rPr lang="ru-RU" sz="2000" dirty="0">
                <a:solidFill>
                  <a:srgbClr val="002060"/>
                </a:solidFill>
                <a:latin typeface="Constantia" pitchFamily="18" charset="0"/>
              </a:rPr>
              <a:t> </a:t>
            </a:r>
            <a:r>
              <a:rPr lang="ru-RU" sz="2000" dirty="0" err="1">
                <a:solidFill>
                  <a:srgbClr val="002060"/>
                </a:solidFill>
                <a:latin typeface="Constantia" pitchFamily="18" charset="0"/>
              </a:rPr>
              <a:t>моменті</a:t>
            </a:r>
            <a:r>
              <a:rPr lang="ru-RU" sz="2000" dirty="0">
                <a:solidFill>
                  <a:srgbClr val="002060"/>
                </a:solidFill>
                <a:latin typeface="Constantia" pitchFamily="18" charset="0"/>
              </a:rPr>
              <a:t> </a:t>
            </a:r>
            <a:r>
              <a:rPr lang="ru-RU" sz="2000" dirty="0" err="1">
                <a:solidFill>
                  <a:srgbClr val="002060"/>
                </a:solidFill>
                <a:latin typeface="Constantia" pitchFamily="18" charset="0"/>
              </a:rPr>
              <a:t>күшті</a:t>
            </a:r>
            <a:r>
              <a:rPr lang="ru-RU" sz="2000" dirty="0">
                <a:solidFill>
                  <a:srgbClr val="002060"/>
                </a:solidFill>
                <a:latin typeface="Constantia" pitchFamily="18" charset="0"/>
              </a:rPr>
              <a:t> </a:t>
            </a:r>
            <a:r>
              <a:rPr lang="ru-RU" sz="2000" dirty="0" err="1">
                <a:solidFill>
                  <a:srgbClr val="002060"/>
                </a:solidFill>
                <a:latin typeface="Constantia" pitchFamily="18" charset="0"/>
              </a:rPr>
              <a:t>оның</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әсер</a:t>
            </a:r>
            <a:r>
              <a:rPr lang="ru-RU" sz="2000" dirty="0">
                <a:solidFill>
                  <a:srgbClr val="002060"/>
                </a:solidFill>
                <a:latin typeface="Constantia" pitchFamily="18" charset="0"/>
              </a:rPr>
              <a:t> </a:t>
            </a:r>
            <a:r>
              <a:rPr lang="ru-RU" sz="2000" dirty="0" err="1">
                <a:solidFill>
                  <a:srgbClr val="002060"/>
                </a:solidFill>
                <a:latin typeface="Constantia" pitchFamily="18" charset="0"/>
              </a:rPr>
              <a:t>ету</a:t>
            </a:r>
            <a:r>
              <a:rPr lang="ru-RU" sz="2000" dirty="0">
                <a:solidFill>
                  <a:srgbClr val="002060"/>
                </a:solidFill>
                <a:latin typeface="Constantia" pitchFamily="18" charset="0"/>
              </a:rPr>
              <a:t> </a:t>
            </a:r>
            <a:r>
              <a:rPr lang="ru-RU" sz="2000" dirty="0" err="1">
                <a:solidFill>
                  <a:srgbClr val="002060"/>
                </a:solidFill>
                <a:latin typeface="Constantia" pitchFamily="18" charset="0"/>
              </a:rPr>
              <a:t>сызығымен</a:t>
            </a:r>
            <a:r>
              <a:rPr lang="ru-RU" sz="2000" dirty="0">
                <a:solidFill>
                  <a:srgbClr val="002060"/>
                </a:solidFill>
                <a:latin typeface="Constantia" pitchFamily="18" charset="0"/>
              </a:rPr>
              <a:t> </a:t>
            </a:r>
            <a:r>
              <a:rPr lang="ru-RU" sz="2000" dirty="0" err="1">
                <a:solidFill>
                  <a:srgbClr val="002060"/>
                </a:solidFill>
                <a:latin typeface="Constantia" pitchFamily="18" charset="0"/>
              </a:rPr>
              <a:t>басқа</a:t>
            </a:r>
            <a:r>
              <a:rPr lang="ru-RU" sz="2000" dirty="0">
                <a:solidFill>
                  <a:srgbClr val="002060"/>
                </a:solidFill>
                <a:latin typeface="Constantia" pitchFamily="18" charset="0"/>
              </a:rPr>
              <a:t> </a:t>
            </a:r>
            <a:r>
              <a:rPr lang="ru-RU" sz="2000" dirty="0" err="1">
                <a:solidFill>
                  <a:srgbClr val="002060"/>
                </a:solidFill>
                <a:latin typeface="Constantia" pitchFamily="18" charset="0"/>
              </a:rPr>
              <a:t>нүктеге</a:t>
            </a:r>
            <a:r>
              <a:rPr lang="ru-RU" sz="2000" dirty="0">
                <a:solidFill>
                  <a:srgbClr val="002060"/>
                </a:solidFill>
                <a:latin typeface="Constantia" pitchFamily="18" charset="0"/>
              </a:rPr>
              <a:t> </a:t>
            </a:r>
            <a:r>
              <a:rPr lang="ru-RU" sz="2000" dirty="0" err="1">
                <a:solidFill>
                  <a:srgbClr val="002060"/>
                </a:solidFill>
                <a:latin typeface="Constantia" pitchFamily="18" charset="0"/>
              </a:rPr>
              <a:t>көшіргеннен</a:t>
            </a:r>
            <a:r>
              <a:rPr lang="ru-RU" sz="2000" dirty="0">
                <a:solidFill>
                  <a:srgbClr val="002060"/>
                </a:solidFill>
                <a:latin typeface="Constantia" pitchFamily="18" charset="0"/>
              </a:rPr>
              <a:t> </a:t>
            </a:r>
            <a:r>
              <a:rPr lang="ru-RU" sz="2000" dirty="0" err="1">
                <a:solidFill>
                  <a:srgbClr val="002060"/>
                </a:solidFill>
                <a:latin typeface="Constantia" pitchFamily="18" charset="0"/>
              </a:rPr>
              <a:t>өзгере</a:t>
            </a:r>
            <a:r>
              <a:rPr lang="ru-RU" sz="2000" dirty="0">
                <a:solidFill>
                  <a:srgbClr val="002060"/>
                </a:solidFill>
                <a:latin typeface="Constantia" pitchFamily="18" charset="0"/>
              </a:rPr>
              <a:t> ме? </a:t>
            </a:r>
          </a:p>
          <a:p>
            <a:pPr algn="just"/>
            <a:r>
              <a:rPr lang="ru-RU" sz="2000" dirty="0">
                <a:solidFill>
                  <a:srgbClr val="002060"/>
                </a:solidFill>
                <a:latin typeface="Constantia" pitchFamily="18" charset="0"/>
              </a:rPr>
              <a:t>2. </a:t>
            </a:r>
            <a:r>
              <a:rPr lang="ru-RU" sz="2000" dirty="0" err="1">
                <a:solidFill>
                  <a:srgbClr val="002060"/>
                </a:solidFill>
                <a:latin typeface="Constantia" pitchFamily="18" charset="0"/>
              </a:rPr>
              <a:t>Күштің</a:t>
            </a:r>
            <a:r>
              <a:rPr lang="ru-RU" sz="2000" dirty="0">
                <a:solidFill>
                  <a:srgbClr val="002060"/>
                </a:solidFill>
                <a:latin typeface="Constantia" pitchFamily="18" charset="0"/>
              </a:rPr>
              <a:t> </a:t>
            </a:r>
            <a:r>
              <a:rPr lang="ru-RU" sz="2000" dirty="0" err="1">
                <a:solidFill>
                  <a:srgbClr val="002060"/>
                </a:solidFill>
                <a:latin typeface="Constantia" pitchFamily="18" charset="0"/>
              </a:rPr>
              <a:t>нүктеге</a:t>
            </a:r>
            <a:r>
              <a:rPr lang="ru-RU" sz="2000" dirty="0">
                <a:solidFill>
                  <a:srgbClr val="002060"/>
                </a:solidFill>
                <a:latin typeface="Constantia" pitchFamily="18" charset="0"/>
              </a:rPr>
              <a:t> </a:t>
            </a:r>
            <a:r>
              <a:rPr lang="ru-RU" sz="2000" dirty="0" err="1">
                <a:solidFill>
                  <a:srgbClr val="002060"/>
                </a:solidFill>
                <a:latin typeface="Constantia" pitchFamily="18" charset="0"/>
              </a:rPr>
              <a:t>қатысты</a:t>
            </a:r>
            <a:r>
              <a:rPr lang="ru-RU" sz="2000" dirty="0">
                <a:solidFill>
                  <a:srgbClr val="002060"/>
                </a:solidFill>
                <a:latin typeface="Constantia" pitchFamily="18" charset="0"/>
              </a:rPr>
              <a:t> </a:t>
            </a:r>
            <a:r>
              <a:rPr lang="ru-RU" sz="2000" dirty="0" err="1">
                <a:solidFill>
                  <a:srgbClr val="002060"/>
                </a:solidFill>
                <a:latin typeface="Constantia" pitchFamily="18" charset="0"/>
              </a:rPr>
              <a:t>иіні</a:t>
            </a:r>
            <a:r>
              <a:rPr lang="ru-RU" sz="2000" dirty="0">
                <a:solidFill>
                  <a:srgbClr val="002060"/>
                </a:solidFill>
                <a:latin typeface="Constantia" pitchFamily="18" charset="0"/>
              </a:rPr>
              <a:t> </a:t>
            </a:r>
            <a:r>
              <a:rPr lang="ru-RU" sz="2000" dirty="0" err="1">
                <a:solidFill>
                  <a:srgbClr val="002060"/>
                </a:solidFill>
                <a:latin typeface="Constantia" pitchFamily="18" charset="0"/>
              </a:rPr>
              <a:t>дегеніміз</a:t>
            </a:r>
            <a:r>
              <a:rPr lang="ru-RU" sz="2000" dirty="0">
                <a:solidFill>
                  <a:srgbClr val="002060"/>
                </a:solidFill>
                <a:latin typeface="Constantia" pitchFamily="18" charset="0"/>
              </a:rPr>
              <a:t> не? </a:t>
            </a:r>
          </a:p>
          <a:p>
            <a:pPr algn="just"/>
            <a:r>
              <a:rPr lang="ru-RU" sz="2000" dirty="0">
                <a:solidFill>
                  <a:srgbClr val="002060"/>
                </a:solidFill>
                <a:latin typeface="Constantia" pitchFamily="18" charset="0"/>
              </a:rPr>
              <a:t>3. </a:t>
            </a:r>
            <a:r>
              <a:rPr lang="ru-RU" sz="2000" dirty="0" err="1">
                <a:solidFill>
                  <a:srgbClr val="002060"/>
                </a:solidFill>
                <a:latin typeface="Constantia" pitchFamily="18" charset="0"/>
              </a:rPr>
              <a:t>Қандай</a:t>
            </a:r>
            <a:r>
              <a:rPr lang="ru-RU" sz="2000" dirty="0">
                <a:solidFill>
                  <a:srgbClr val="002060"/>
                </a:solidFill>
                <a:latin typeface="Constantia" pitchFamily="18" charset="0"/>
              </a:rPr>
              <a:t> </a:t>
            </a:r>
            <a:r>
              <a:rPr lang="ru-RU" sz="2000" dirty="0" err="1">
                <a:solidFill>
                  <a:srgbClr val="002060"/>
                </a:solidFill>
                <a:latin typeface="Constantia" pitchFamily="18" charset="0"/>
              </a:rPr>
              <a:t>жағдайда</a:t>
            </a:r>
            <a:r>
              <a:rPr lang="ru-RU" sz="2000" dirty="0">
                <a:solidFill>
                  <a:srgbClr val="002060"/>
                </a:solidFill>
                <a:latin typeface="Constantia" pitchFamily="18" charset="0"/>
              </a:rPr>
              <a:t> </a:t>
            </a:r>
            <a:r>
              <a:rPr lang="ru-RU" sz="2000" dirty="0" err="1">
                <a:solidFill>
                  <a:srgbClr val="002060"/>
                </a:solidFill>
                <a:latin typeface="Constantia" pitchFamily="18" charset="0"/>
              </a:rPr>
              <a:t>күштің</a:t>
            </a:r>
            <a:r>
              <a:rPr lang="ru-RU" sz="2000" dirty="0">
                <a:solidFill>
                  <a:srgbClr val="002060"/>
                </a:solidFill>
                <a:latin typeface="Constantia" pitchFamily="18" charset="0"/>
              </a:rPr>
              <a:t> </a:t>
            </a:r>
            <a:r>
              <a:rPr lang="ru-RU" sz="2000" dirty="0" err="1">
                <a:solidFill>
                  <a:srgbClr val="002060"/>
                </a:solidFill>
                <a:latin typeface="Constantia" pitchFamily="18" charset="0"/>
              </a:rPr>
              <a:t>нүктеге</a:t>
            </a:r>
            <a:r>
              <a:rPr lang="ru-RU" sz="2000" dirty="0">
                <a:solidFill>
                  <a:srgbClr val="002060"/>
                </a:solidFill>
                <a:latin typeface="Constantia" pitchFamily="18" charset="0"/>
              </a:rPr>
              <a:t> </a:t>
            </a:r>
            <a:r>
              <a:rPr lang="ru-RU" sz="2000" dirty="0" err="1">
                <a:solidFill>
                  <a:srgbClr val="002060"/>
                </a:solidFill>
                <a:latin typeface="Constantia" pitchFamily="18" charset="0"/>
              </a:rPr>
              <a:t>қатысты</a:t>
            </a:r>
            <a:r>
              <a:rPr lang="ru-RU" sz="2000" dirty="0">
                <a:solidFill>
                  <a:srgbClr val="002060"/>
                </a:solidFill>
                <a:latin typeface="Constantia" pitchFamily="18" charset="0"/>
              </a:rPr>
              <a:t> </a:t>
            </a:r>
            <a:r>
              <a:rPr lang="ru-RU" sz="2000" dirty="0" err="1">
                <a:solidFill>
                  <a:srgbClr val="002060"/>
                </a:solidFill>
                <a:latin typeface="Constantia" pitchFamily="18" charset="0"/>
              </a:rPr>
              <a:t>моменті</a:t>
            </a:r>
            <a:r>
              <a:rPr lang="ru-RU" sz="2000" dirty="0">
                <a:solidFill>
                  <a:srgbClr val="002060"/>
                </a:solidFill>
                <a:latin typeface="Constantia" pitchFamily="18" charset="0"/>
              </a:rPr>
              <a:t> </a:t>
            </a:r>
            <a:r>
              <a:rPr lang="ru-RU" sz="2000" dirty="0" err="1">
                <a:solidFill>
                  <a:srgbClr val="002060"/>
                </a:solidFill>
                <a:latin typeface="Constantia" pitchFamily="18" charset="0"/>
              </a:rPr>
              <a:t>нөлге</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тең</a:t>
            </a:r>
            <a:r>
              <a:rPr lang="ru-RU" sz="2000" dirty="0">
                <a:solidFill>
                  <a:srgbClr val="002060"/>
                </a:solidFill>
                <a:latin typeface="Constantia" pitchFamily="18" charset="0"/>
              </a:rPr>
              <a:t> </a:t>
            </a:r>
            <a:r>
              <a:rPr lang="ru-RU" sz="2000" dirty="0" err="1">
                <a:solidFill>
                  <a:srgbClr val="002060"/>
                </a:solidFill>
                <a:latin typeface="Constantia" pitchFamily="18" charset="0"/>
              </a:rPr>
              <a:t>болады</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4. </a:t>
            </a:r>
            <a:r>
              <a:rPr lang="ru-RU" sz="2000" dirty="0" err="1">
                <a:solidFill>
                  <a:srgbClr val="002060"/>
                </a:solidFill>
                <a:latin typeface="Constantia" pitchFamily="18" charset="0"/>
              </a:rPr>
              <a:t>Қандай</a:t>
            </a:r>
            <a:r>
              <a:rPr lang="ru-RU" sz="2000" dirty="0">
                <a:solidFill>
                  <a:srgbClr val="002060"/>
                </a:solidFill>
                <a:latin typeface="Constantia" pitchFamily="18" charset="0"/>
              </a:rPr>
              <a:t> </a:t>
            </a:r>
            <a:r>
              <a:rPr lang="ru-RU" sz="2000" dirty="0" err="1">
                <a:solidFill>
                  <a:srgbClr val="002060"/>
                </a:solidFill>
                <a:latin typeface="Constantia" pitchFamily="18" charset="0"/>
              </a:rPr>
              <a:t>күштер</a:t>
            </a:r>
            <a:r>
              <a:rPr lang="ru-RU" sz="2000" dirty="0">
                <a:solidFill>
                  <a:srgbClr val="002060"/>
                </a:solidFill>
                <a:latin typeface="Constantia" pitchFamily="18" charset="0"/>
              </a:rPr>
              <a:t> </a:t>
            </a:r>
            <a:r>
              <a:rPr lang="ru-RU" sz="2000" dirty="0" err="1">
                <a:solidFill>
                  <a:srgbClr val="002060"/>
                </a:solidFill>
                <a:latin typeface="Constantia" pitchFamily="18" charset="0"/>
              </a:rPr>
              <a:t>жүйесі</a:t>
            </a:r>
            <a:r>
              <a:rPr lang="ru-RU" sz="2000" dirty="0">
                <a:solidFill>
                  <a:srgbClr val="002060"/>
                </a:solidFill>
                <a:latin typeface="Constantia" pitchFamily="18" charset="0"/>
              </a:rPr>
              <a:t> </a:t>
            </a:r>
            <a:r>
              <a:rPr lang="ru-RU" sz="2000" dirty="0" err="1">
                <a:solidFill>
                  <a:srgbClr val="002060"/>
                </a:solidFill>
                <a:latin typeface="Constantia" pitchFamily="18" charset="0"/>
              </a:rPr>
              <a:t>қос</a:t>
            </a:r>
            <a:r>
              <a:rPr lang="ru-RU" sz="2000" dirty="0">
                <a:solidFill>
                  <a:srgbClr val="002060"/>
                </a:solidFill>
                <a:latin typeface="Constantia" pitchFamily="18" charset="0"/>
              </a:rPr>
              <a:t> </a:t>
            </a:r>
            <a:r>
              <a:rPr lang="ru-RU" sz="2000" dirty="0" err="1">
                <a:solidFill>
                  <a:srgbClr val="002060"/>
                </a:solidFill>
                <a:latin typeface="Constantia" pitchFamily="18" charset="0"/>
              </a:rPr>
              <a:t>күш</a:t>
            </a:r>
            <a:r>
              <a:rPr lang="ru-RU" sz="2000" dirty="0">
                <a:solidFill>
                  <a:srgbClr val="002060"/>
                </a:solidFill>
                <a:latin typeface="Constantia" pitchFamily="18" charset="0"/>
              </a:rPr>
              <a:t> </a:t>
            </a:r>
            <a:r>
              <a:rPr lang="ru-RU" sz="2000" dirty="0" err="1">
                <a:solidFill>
                  <a:srgbClr val="002060"/>
                </a:solidFill>
                <a:latin typeface="Constantia" pitchFamily="18" charset="0"/>
              </a:rPr>
              <a:t>деп</a:t>
            </a:r>
            <a:r>
              <a:rPr lang="ru-RU" sz="2000" dirty="0">
                <a:solidFill>
                  <a:srgbClr val="002060"/>
                </a:solidFill>
                <a:latin typeface="Constantia" pitchFamily="18" charset="0"/>
              </a:rPr>
              <a:t> </a:t>
            </a:r>
            <a:r>
              <a:rPr lang="ru-RU" sz="2000" dirty="0" err="1">
                <a:solidFill>
                  <a:srgbClr val="002060"/>
                </a:solidFill>
                <a:latin typeface="Constantia" pitchFamily="18" charset="0"/>
              </a:rPr>
              <a:t>аталады</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5. </a:t>
            </a:r>
            <a:r>
              <a:rPr lang="ru-RU" sz="2000" dirty="0" err="1">
                <a:solidFill>
                  <a:srgbClr val="002060"/>
                </a:solidFill>
                <a:latin typeface="Constantia" pitchFamily="18" charset="0"/>
              </a:rPr>
              <a:t>Қос</a:t>
            </a:r>
            <a:r>
              <a:rPr lang="ru-RU" sz="2000" dirty="0">
                <a:solidFill>
                  <a:srgbClr val="002060"/>
                </a:solidFill>
                <a:latin typeface="Constantia" pitchFamily="18" charset="0"/>
              </a:rPr>
              <a:t> </a:t>
            </a:r>
            <a:r>
              <a:rPr lang="ru-RU" sz="2000" dirty="0" err="1">
                <a:solidFill>
                  <a:srgbClr val="002060"/>
                </a:solidFill>
                <a:latin typeface="Constantia" pitchFamily="18" charset="0"/>
              </a:rPr>
              <a:t>күштің</a:t>
            </a:r>
            <a:r>
              <a:rPr lang="ru-RU" sz="2000" dirty="0">
                <a:solidFill>
                  <a:srgbClr val="002060"/>
                </a:solidFill>
                <a:latin typeface="Constantia" pitchFamily="18" charset="0"/>
              </a:rPr>
              <a:t> </a:t>
            </a:r>
            <a:r>
              <a:rPr lang="ru-RU" sz="2000" dirty="0" err="1">
                <a:solidFill>
                  <a:srgbClr val="002060"/>
                </a:solidFill>
                <a:latin typeface="Constantia" pitchFamily="18" charset="0"/>
              </a:rPr>
              <a:t>иіні</a:t>
            </a:r>
            <a:r>
              <a:rPr lang="ru-RU" sz="2000" dirty="0">
                <a:solidFill>
                  <a:srgbClr val="002060"/>
                </a:solidFill>
                <a:latin typeface="Constantia" pitchFamily="18" charset="0"/>
              </a:rPr>
              <a:t> мен </a:t>
            </a:r>
            <a:r>
              <a:rPr lang="ru-RU" sz="2000" dirty="0" err="1">
                <a:solidFill>
                  <a:srgbClr val="002060"/>
                </a:solidFill>
                <a:latin typeface="Constantia" pitchFamily="18" charset="0"/>
              </a:rPr>
              <a:t>әсер</a:t>
            </a:r>
            <a:r>
              <a:rPr lang="ru-RU" sz="2000" dirty="0">
                <a:solidFill>
                  <a:srgbClr val="002060"/>
                </a:solidFill>
                <a:latin typeface="Constantia" pitchFamily="18" charset="0"/>
              </a:rPr>
              <a:t> </a:t>
            </a:r>
            <a:r>
              <a:rPr lang="ru-RU" sz="2000" dirty="0" err="1">
                <a:solidFill>
                  <a:srgbClr val="002060"/>
                </a:solidFill>
                <a:latin typeface="Constantia" pitchFamily="18" charset="0"/>
              </a:rPr>
              <a:t>ету</a:t>
            </a:r>
            <a:r>
              <a:rPr lang="ru-RU" sz="2000" dirty="0">
                <a:solidFill>
                  <a:srgbClr val="002060"/>
                </a:solidFill>
                <a:latin typeface="Constantia" pitchFamily="18" charset="0"/>
              </a:rPr>
              <a:t> </a:t>
            </a:r>
            <a:r>
              <a:rPr lang="ru-RU" sz="2000" dirty="0" err="1">
                <a:solidFill>
                  <a:srgbClr val="002060"/>
                </a:solidFill>
                <a:latin typeface="Constantia" pitchFamily="18" charset="0"/>
              </a:rPr>
              <a:t>жазықтығының</a:t>
            </a:r>
            <a:r>
              <a:rPr lang="ru-RU" sz="2000" dirty="0">
                <a:solidFill>
                  <a:srgbClr val="002060"/>
                </a:solidFill>
                <a:latin typeface="Constantia" pitchFamily="18" charset="0"/>
              </a:rPr>
              <a:t> </a:t>
            </a:r>
          </a:p>
          <a:p>
            <a:pPr algn="just"/>
            <a:r>
              <a:rPr lang="ru-RU" sz="2000" dirty="0" err="1">
                <a:solidFill>
                  <a:srgbClr val="002060"/>
                </a:solidFill>
                <a:latin typeface="Constantia" pitchFamily="18" charset="0"/>
              </a:rPr>
              <a:t>анықтамасы</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6. Неге </a:t>
            </a:r>
            <a:r>
              <a:rPr lang="ru-RU" sz="2000" dirty="0" err="1">
                <a:solidFill>
                  <a:srgbClr val="002060"/>
                </a:solidFill>
                <a:latin typeface="Constantia" pitchFamily="18" charset="0"/>
              </a:rPr>
              <a:t>қос</a:t>
            </a:r>
            <a:r>
              <a:rPr lang="ru-RU" sz="2000" dirty="0">
                <a:solidFill>
                  <a:srgbClr val="002060"/>
                </a:solidFill>
                <a:latin typeface="Constantia" pitchFamily="18" charset="0"/>
              </a:rPr>
              <a:t> </a:t>
            </a:r>
            <a:r>
              <a:rPr lang="ru-RU" sz="2000" dirty="0" err="1">
                <a:solidFill>
                  <a:srgbClr val="002060"/>
                </a:solidFill>
                <a:latin typeface="Constantia" pitchFamily="18" charset="0"/>
              </a:rPr>
              <a:t>күштің</a:t>
            </a:r>
            <a:r>
              <a:rPr lang="ru-RU" sz="2000" dirty="0">
                <a:solidFill>
                  <a:srgbClr val="002060"/>
                </a:solidFill>
                <a:latin typeface="Constantia" pitchFamily="18" charset="0"/>
              </a:rPr>
              <a:t> </a:t>
            </a:r>
            <a:r>
              <a:rPr lang="ru-RU" sz="2000" dirty="0" err="1">
                <a:solidFill>
                  <a:srgbClr val="002060"/>
                </a:solidFill>
                <a:latin typeface="Constantia" pitchFamily="18" charset="0"/>
              </a:rPr>
              <a:t>тең</a:t>
            </a:r>
            <a:r>
              <a:rPr lang="ru-RU" sz="2000" dirty="0">
                <a:solidFill>
                  <a:srgbClr val="002060"/>
                </a:solidFill>
                <a:latin typeface="Constantia" pitchFamily="18" charset="0"/>
              </a:rPr>
              <a:t> </a:t>
            </a:r>
            <a:r>
              <a:rPr lang="ru-RU" sz="2000" dirty="0" err="1">
                <a:solidFill>
                  <a:srgbClr val="002060"/>
                </a:solidFill>
                <a:latin typeface="Constantia" pitchFamily="18" charset="0"/>
              </a:rPr>
              <a:t>әсерлісі</a:t>
            </a:r>
            <a:r>
              <a:rPr lang="ru-RU" sz="2000" dirty="0">
                <a:solidFill>
                  <a:srgbClr val="002060"/>
                </a:solidFill>
                <a:latin typeface="Constantia" pitchFamily="18" charset="0"/>
              </a:rPr>
              <a:t> </a:t>
            </a:r>
            <a:r>
              <a:rPr lang="ru-RU" sz="2000" dirty="0" err="1">
                <a:solidFill>
                  <a:srgbClr val="002060"/>
                </a:solidFill>
                <a:latin typeface="Constantia" pitchFamily="18" charset="0"/>
              </a:rPr>
              <a:t>болмайды</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7. </a:t>
            </a:r>
            <a:r>
              <a:rPr lang="ru-RU" sz="2000" dirty="0" err="1">
                <a:solidFill>
                  <a:srgbClr val="002060"/>
                </a:solidFill>
                <a:latin typeface="Constantia" pitchFamily="18" charset="0"/>
              </a:rPr>
              <a:t>Қос</a:t>
            </a:r>
            <a:r>
              <a:rPr lang="ru-RU" sz="2000" dirty="0">
                <a:solidFill>
                  <a:srgbClr val="002060"/>
                </a:solidFill>
                <a:latin typeface="Constantia" pitchFamily="18" charset="0"/>
              </a:rPr>
              <a:t> </a:t>
            </a:r>
            <a:r>
              <a:rPr lang="ru-RU" sz="2000" dirty="0" err="1">
                <a:solidFill>
                  <a:srgbClr val="002060"/>
                </a:solidFill>
                <a:latin typeface="Constantia" pitchFamily="18" charset="0"/>
              </a:rPr>
              <a:t>күш</a:t>
            </a:r>
            <a:r>
              <a:rPr lang="ru-RU" sz="2000" dirty="0">
                <a:solidFill>
                  <a:srgbClr val="002060"/>
                </a:solidFill>
                <a:latin typeface="Constantia" pitchFamily="18" charset="0"/>
              </a:rPr>
              <a:t> </a:t>
            </a:r>
            <a:r>
              <a:rPr lang="ru-RU" sz="2000" dirty="0" err="1">
                <a:solidFill>
                  <a:srgbClr val="002060"/>
                </a:solidFill>
                <a:latin typeface="Constantia" pitchFamily="18" charset="0"/>
              </a:rPr>
              <a:t>моментінің</a:t>
            </a:r>
            <a:r>
              <a:rPr lang="ru-RU" sz="2000" dirty="0">
                <a:solidFill>
                  <a:srgbClr val="002060"/>
                </a:solidFill>
                <a:latin typeface="Constantia" pitchFamily="18" charset="0"/>
              </a:rPr>
              <a:t> векторы </a:t>
            </a:r>
            <a:r>
              <a:rPr lang="ru-RU" sz="2000" dirty="0" err="1">
                <a:solidFill>
                  <a:srgbClr val="002060"/>
                </a:solidFill>
                <a:latin typeface="Constantia" pitchFamily="18" charset="0"/>
              </a:rPr>
              <a:t>қалай</a:t>
            </a:r>
            <a:r>
              <a:rPr lang="ru-RU" sz="2000" dirty="0">
                <a:solidFill>
                  <a:srgbClr val="002060"/>
                </a:solidFill>
                <a:latin typeface="Constantia" pitchFamily="18" charset="0"/>
              </a:rPr>
              <a:t> </a:t>
            </a:r>
            <a:r>
              <a:rPr lang="ru-RU" sz="2000" dirty="0" err="1">
                <a:solidFill>
                  <a:srgbClr val="002060"/>
                </a:solidFill>
                <a:latin typeface="Constantia" pitchFamily="18" charset="0"/>
              </a:rPr>
              <a:t>бағытталады</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8. </a:t>
            </a:r>
            <a:r>
              <a:rPr lang="ru-RU" sz="2000" dirty="0" err="1">
                <a:solidFill>
                  <a:srgbClr val="002060"/>
                </a:solidFill>
                <a:latin typeface="Constantia" pitchFamily="18" charset="0"/>
              </a:rPr>
              <a:t>Қос</a:t>
            </a:r>
            <a:r>
              <a:rPr lang="ru-RU" sz="2000" dirty="0">
                <a:solidFill>
                  <a:srgbClr val="002060"/>
                </a:solidFill>
                <a:latin typeface="Constantia" pitchFamily="18" charset="0"/>
              </a:rPr>
              <a:t> </a:t>
            </a:r>
            <a:r>
              <a:rPr lang="ru-RU" sz="2000" dirty="0" err="1">
                <a:solidFill>
                  <a:srgbClr val="002060"/>
                </a:solidFill>
                <a:latin typeface="Constantia" pitchFamily="18" charset="0"/>
              </a:rPr>
              <a:t>күш</a:t>
            </a:r>
            <a:r>
              <a:rPr lang="ru-RU" sz="2000" dirty="0">
                <a:solidFill>
                  <a:srgbClr val="002060"/>
                </a:solidFill>
                <a:latin typeface="Constantia" pitchFamily="18" charset="0"/>
              </a:rPr>
              <a:t> </a:t>
            </a:r>
            <a:r>
              <a:rPr lang="ru-RU" sz="2000" dirty="0" err="1">
                <a:solidFill>
                  <a:srgbClr val="002060"/>
                </a:solidFill>
                <a:latin typeface="Constantia" pitchFamily="18" charset="0"/>
              </a:rPr>
              <a:t>моментінің</a:t>
            </a:r>
            <a:r>
              <a:rPr lang="ru-RU" sz="2000" dirty="0">
                <a:solidFill>
                  <a:srgbClr val="002060"/>
                </a:solidFill>
                <a:latin typeface="Constantia" pitchFamily="18" charset="0"/>
              </a:rPr>
              <a:t> векторы неге </a:t>
            </a:r>
            <a:r>
              <a:rPr lang="ru-RU" sz="2000" dirty="0" err="1">
                <a:solidFill>
                  <a:srgbClr val="002060"/>
                </a:solidFill>
                <a:latin typeface="Constantia" pitchFamily="18" charset="0"/>
              </a:rPr>
              <a:t>жылжымалы</a:t>
            </a:r>
            <a:r>
              <a:rPr lang="ru-RU" sz="2000" dirty="0">
                <a:solidFill>
                  <a:srgbClr val="002060"/>
                </a:solidFill>
                <a:latin typeface="Constantia" pitchFamily="18" charset="0"/>
              </a:rPr>
              <a:t> вектор </a:t>
            </a:r>
          </a:p>
          <a:p>
            <a:pPr algn="just"/>
            <a:r>
              <a:rPr lang="ru-RU" sz="2000" dirty="0" err="1">
                <a:solidFill>
                  <a:srgbClr val="002060"/>
                </a:solidFill>
                <a:latin typeface="Constantia" pitchFamily="18" charset="0"/>
              </a:rPr>
              <a:t>болады</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9. </a:t>
            </a:r>
            <a:r>
              <a:rPr lang="ru-RU" sz="2000" dirty="0" err="1">
                <a:solidFill>
                  <a:srgbClr val="002060"/>
                </a:solidFill>
                <a:latin typeface="Constantia" pitchFamily="18" charset="0"/>
              </a:rPr>
              <a:t>Қос</a:t>
            </a:r>
            <a:r>
              <a:rPr lang="ru-RU" sz="2000" dirty="0">
                <a:solidFill>
                  <a:srgbClr val="002060"/>
                </a:solidFill>
                <a:latin typeface="Constantia" pitchFamily="18" charset="0"/>
              </a:rPr>
              <a:t> </a:t>
            </a:r>
            <a:r>
              <a:rPr lang="ru-RU" sz="2000" dirty="0" err="1">
                <a:solidFill>
                  <a:srgbClr val="002060"/>
                </a:solidFill>
                <a:latin typeface="Constantia" pitchFamily="18" charset="0"/>
              </a:rPr>
              <a:t>күш</a:t>
            </a:r>
            <a:r>
              <a:rPr lang="ru-RU" sz="2000" dirty="0">
                <a:solidFill>
                  <a:srgbClr val="002060"/>
                </a:solidFill>
                <a:latin typeface="Constantia" pitchFamily="18" charset="0"/>
              </a:rPr>
              <a:t> </a:t>
            </a:r>
            <a:r>
              <a:rPr lang="ru-RU" sz="2000" dirty="0" err="1">
                <a:solidFill>
                  <a:srgbClr val="002060"/>
                </a:solidFill>
                <a:latin typeface="Constantia" pitchFamily="18" charset="0"/>
              </a:rPr>
              <a:t>туралы</a:t>
            </a:r>
            <a:r>
              <a:rPr lang="ru-RU" sz="2000" dirty="0">
                <a:solidFill>
                  <a:srgbClr val="002060"/>
                </a:solidFill>
                <a:latin typeface="Constantia" pitchFamily="18" charset="0"/>
              </a:rPr>
              <a:t> </a:t>
            </a:r>
            <a:r>
              <a:rPr lang="ru-RU" sz="2000" dirty="0" err="1">
                <a:solidFill>
                  <a:srgbClr val="002060"/>
                </a:solidFill>
                <a:latin typeface="Constantia" pitchFamily="18" charset="0"/>
              </a:rPr>
              <a:t>теоремалар</a:t>
            </a:r>
            <a:r>
              <a:rPr lang="ru-RU" sz="2000" dirty="0">
                <a:solidFill>
                  <a:srgbClr val="002060"/>
                </a:solidFill>
                <a:latin typeface="Constantia" pitchFamily="18" charset="0"/>
              </a:rPr>
              <a:t>. </a:t>
            </a:r>
          </a:p>
          <a:p>
            <a:pPr algn="just"/>
            <a:r>
              <a:rPr lang="ru-RU" sz="2000" dirty="0">
                <a:solidFill>
                  <a:srgbClr val="002060"/>
                </a:solidFill>
                <a:latin typeface="Constantia" pitchFamily="18" charset="0"/>
              </a:rPr>
              <a:t>10. </a:t>
            </a:r>
            <a:r>
              <a:rPr lang="ru-RU" sz="2000" dirty="0" err="1">
                <a:solidFill>
                  <a:srgbClr val="002060"/>
                </a:solidFill>
                <a:latin typeface="Constantia" pitchFamily="18" charset="0"/>
              </a:rPr>
              <a:t>Қос</a:t>
            </a:r>
            <a:r>
              <a:rPr lang="ru-RU" sz="2000" dirty="0">
                <a:solidFill>
                  <a:srgbClr val="002060"/>
                </a:solidFill>
                <a:latin typeface="Constantia" pitchFamily="18" charset="0"/>
              </a:rPr>
              <a:t> </a:t>
            </a:r>
            <a:r>
              <a:rPr lang="ru-RU" sz="2000" dirty="0" err="1">
                <a:solidFill>
                  <a:srgbClr val="002060"/>
                </a:solidFill>
                <a:latin typeface="Constantia" pitchFamily="18" charset="0"/>
              </a:rPr>
              <a:t>күштер</a:t>
            </a:r>
            <a:r>
              <a:rPr lang="ru-RU" sz="2000" dirty="0">
                <a:solidFill>
                  <a:srgbClr val="002060"/>
                </a:solidFill>
                <a:latin typeface="Constantia" pitchFamily="18" charset="0"/>
              </a:rPr>
              <a:t> </a:t>
            </a:r>
            <a:r>
              <a:rPr lang="ru-RU" sz="2000" dirty="0" err="1">
                <a:solidFill>
                  <a:srgbClr val="002060"/>
                </a:solidFill>
                <a:latin typeface="Constantia" pitchFamily="18" charset="0"/>
              </a:rPr>
              <a:t>жүйесінің</a:t>
            </a:r>
            <a:r>
              <a:rPr lang="ru-RU" sz="2000" dirty="0">
                <a:solidFill>
                  <a:srgbClr val="002060"/>
                </a:solidFill>
                <a:latin typeface="Constantia" pitchFamily="18" charset="0"/>
              </a:rPr>
              <a:t> тепе-</a:t>
            </a:r>
            <a:r>
              <a:rPr lang="ru-RU" sz="2000" dirty="0" err="1">
                <a:solidFill>
                  <a:srgbClr val="002060"/>
                </a:solidFill>
                <a:latin typeface="Constantia" pitchFamily="18" charset="0"/>
              </a:rPr>
              <a:t>теңдік</a:t>
            </a:r>
            <a:r>
              <a:rPr lang="ru-RU" sz="2000" dirty="0">
                <a:solidFill>
                  <a:srgbClr val="002060"/>
                </a:solidFill>
                <a:latin typeface="Constantia" pitchFamily="18" charset="0"/>
              </a:rPr>
              <a:t> </a:t>
            </a:r>
            <a:r>
              <a:rPr lang="ru-RU" sz="2000" dirty="0" err="1">
                <a:solidFill>
                  <a:srgbClr val="002060"/>
                </a:solidFill>
                <a:latin typeface="Constantia" pitchFamily="18" charset="0"/>
              </a:rPr>
              <a:t>шарттары</a:t>
            </a:r>
            <a:r>
              <a:rPr lang="ru-RU" sz="2000" dirty="0">
                <a:solidFill>
                  <a:srgbClr val="002060"/>
                </a:solidFill>
                <a:latin typeface="Constantia" pitchFamily="18" charset="0"/>
              </a:rPr>
              <a:t>. </a:t>
            </a:r>
          </a:p>
        </p:txBody>
      </p:sp>
    </p:spTree>
    <p:extLst>
      <p:ext uri="{BB962C8B-B14F-4D97-AF65-F5344CB8AC3E}">
        <p14:creationId xmlns:p14="http://schemas.microsoft.com/office/powerpoint/2010/main" val="182367182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a:extLst>
              <a:ext uri="{FF2B5EF4-FFF2-40B4-BE49-F238E27FC236}">
                <a16:creationId xmlns:a16="http://schemas.microsoft.com/office/drawing/2014/main" id="{B77831FF-81A4-453A-949C-E14A89E4E9CC}"/>
              </a:ext>
            </a:extLst>
          </p:cNvPr>
          <p:cNvGraphicFramePr>
            <a:graphicFrameLocks noGrp="1"/>
          </p:cNvGraphicFramePr>
          <p:nvPr>
            <p:extLst>
              <p:ext uri="{D42A27DB-BD31-4B8C-83A1-F6EECF244321}">
                <p14:modId xmlns:p14="http://schemas.microsoft.com/office/powerpoint/2010/main" val="2951968708"/>
              </p:ext>
            </p:extLst>
          </p:nvPr>
        </p:nvGraphicFramePr>
        <p:xfrm>
          <a:off x="0" y="0"/>
          <a:ext cx="9144000" cy="1920240"/>
        </p:xfrm>
        <a:graphic>
          <a:graphicData uri="http://schemas.openxmlformats.org/drawingml/2006/table">
            <a:tbl>
              <a:tblPr firstRow="1" bandRow="1">
                <a:tableStyleId>{5C22544A-7EE6-4342-B048-85BDC9FD1C3A}</a:tableStyleId>
              </a:tblPr>
              <a:tblGrid>
                <a:gridCol w="2214578">
                  <a:extLst>
                    <a:ext uri="{9D8B030D-6E8A-4147-A177-3AD203B41FA5}">
                      <a16:colId xmlns:a16="http://schemas.microsoft.com/office/drawing/2014/main" val="3482235514"/>
                    </a:ext>
                  </a:extLst>
                </a:gridCol>
                <a:gridCol w="6929422">
                  <a:extLst>
                    <a:ext uri="{9D8B030D-6E8A-4147-A177-3AD203B41FA5}">
                      <a16:colId xmlns:a16="http://schemas.microsoft.com/office/drawing/2014/main" val="82615600"/>
                    </a:ext>
                  </a:extLst>
                </a:gridCol>
              </a:tblGrid>
              <a:tr h="112474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kk-KZ" sz="2400" b="1" i="1" dirty="0">
                          <a:solidFill>
                            <a:schemeClr val="tx1"/>
                          </a:solidFill>
                          <a:latin typeface="Constantia" panose="02030602050306030303" pitchFamily="18" charset="0"/>
                          <a:cs typeface="Times New Roman" pitchFamily="18" charset="0"/>
                          <a:hlinkClick r:id="rId2" action="ppaction://hlinksldjump">
                            <a:extLst>
                              <a:ext uri="{A12FA001-AC4F-418D-AE19-62706E023703}">
                                <ahyp:hlinkClr xmlns:ahyp="http://schemas.microsoft.com/office/drawing/2018/hyperlinkcolor" val="tx"/>
                              </a:ext>
                            </a:extLst>
                          </a:hlinkClick>
                        </a:rPr>
                        <a:t>Тақырып 5.</a:t>
                      </a:r>
                      <a:endParaRPr lang="LID4096" sz="2400" dirty="0">
                        <a:solidFill>
                          <a:schemeClr val="tx1"/>
                        </a:solidFill>
                        <a:latin typeface="Constantia" panose="02030602050306030303" pitchFamily="18" charset="0"/>
                        <a:cs typeface="Times New Roman" panose="02020603050405020304" pitchFamily="18" charset="0"/>
                      </a:endParaRPr>
                    </a:p>
                  </a:txBody>
                  <a:tcPr>
                    <a:solidFill>
                      <a:schemeClr val="accent6">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2400" b="0" kern="1200" dirty="0">
                          <a:solidFill>
                            <a:schemeClr val="tx1"/>
                          </a:solidFill>
                          <a:effectLst/>
                          <a:latin typeface="Constantia" panose="02030602050306030303" pitchFamily="18" charset="0"/>
                          <a:ea typeface="+mn-ea"/>
                          <a:cs typeface="Times New Roman" panose="02020603050405020304" pitchFamily="18" charset="0"/>
                        </a:rPr>
                        <a:t>Кеңістіктегі күштер жүйесі. Күштер жүйесінің бас векторы мен бас моменті. Кеңістіктегі кез келген күштер жүйесінің тепе-теңдік шарттары</a:t>
                      </a:r>
                      <a:endParaRPr lang="ru-RU" sz="2400" b="0" kern="1200" dirty="0">
                        <a:solidFill>
                          <a:schemeClr val="tx1"/>
                        </a:solidFill>
                        <a:effectLst/>
                        <a:latin typeface="Constantia" panose="02030602050306030303" pitchFamily="18" charset="0"/>
                        <a:ea typeface="+mn-ea"/>
                        <a:cs typeface="Times New Roman" panose="02020603050405020304" pitchFamily="18" charset="0"/>
                      </a:endParaRPr>
                    </a:p>
                    <a:p>
                      <a:endParaRPr lang="LID4096" sz="2400" b="0" kern="1200" dirty="0">
                        <a:solidFill>
                          <a:schemeClr val="tx1"/>
                        </a:solidFill>
                        <a:effectLst/>
                        <a:highlight>
                          <a:srgbClr val="FFFF00"/>
                        </a:highlight>
                        <a:latin typeface="Constantia" panose="02030602050306030303" pitchFamily="18" charset="0"/>
                        <a:ea typeface="+mn-ea"/>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LID4096" sz="2400" b="0" i="0" dirty="0">
                        <a:solidFill>
                          <a:schemeClr val="tx1"/>
                        </a:solidFill>
                        <a:latin typeface="Constantia" panose="02030602050306030303" pitchFamily="18" charset="0"/>
                        <a:cs typeface="Times New Roman" panose="02020603050405020304" pitchFamily="18" charset="0"/>
                      </a:endParaRPr>
                    </a:p>
                  </a:txBody>
                  <a:tcPr>
                    <a:solidFill>
                      <a:schemeClr val="accent5"/>
                    </a:solidFill>
                  </a:tcPr>
                </a:tc>
                <a:extLst>
                  <a:ext uri="{0D108BD9-81ED-4DB2-BD59-A6C34878D82A}">
                    <a16:rowId xmlns:a16="http://schemas.microsoft.com/office/drawing/2014/main" val="1127541504"/>
                  </a:ext>
                </a:extLst>
              </a:tr>
            </a:tbl>
          </a:graphicData>
        </a:graphic>
      </p:graphicFrame>
      <p:sp>
        <p:nvSpPr>
          <p:cNvPr id="11" name="TextBox 10">
            <a:extLst>
              <a:ext uri="{FF2B5EF4-FFF2-40B4-BE49-F238E27FC236}">
                <a16:creationId xmlns:a16="http://schemas.microsoft.com/office/drawing/2014/main" id="{8E082679-F488-428D-9017-2F754BA96E11}"/>
              </a:ext>
            </a:extLst>
          </p:cNvPr>
          <p:cNvSpPr txBox="1"/>
          <p:nvPr/>
        </p:nvSpPr>
        <p:spPr>
          <a:xfrm>
            <a:off x="1115616" y="2708919"/>
            <a:ext cx="7488832" cy="2308324"/>
          </a:xfrm>
          <a:prstGeom prst="rect">
            <a:avLst/>
          </a:prstGeom>
          <a:solidFill>
            <a:schemeClr val="bg1"/>
          </a:solidFill>
        </p:spPr>
        <p:txBody>
          <a:bodyPr wrap="square">
            <a:spAutoFit/>
          </a:bodyPr>
          <a:lstStyle>
            <a:defPPr>
              <a:defRPr lang="ru-RU"/>
            </a:defPPr>
            <a:lvl1pPr algn="ctr">
              <a:defRPr sz="2400">
                <a:latin typeface="Constantia" panose="02030602050306030303" pitchFamily="18" charset="0"/>
                <a:cs typeface="Times New Roman" panose="02020603050405020304" pitchFamily="18" charset="0"/>
              </a:defRPr>
            </a:lvl1pPr>
          </a:lstStyle>
          <a:p>
            <a:r>
              <a:rPr lang="kk-KZ" dirty="0"/>
              <a:t>Жоспар:</a:t>
            </a:r>
          </a:p>
          <a:p>
            <a:endParaRPr lang="ru-RU" dirty="0"/>
          </a:p>
          <a:p>
            <a:pPr algn="just"/>
            <a:r>
              <a:rPr lang="en-US" dirty="0"/>
              <a:t>1. </a:t>
            </a:r>
            <a:r>
              <a:rPr lang="kk-KZ" dirty="0"/>
              <a:t>Кеңістіктегі күштер жүйесі.;</a:t>
            </a:r>
            <a:endParaRPr lang="ru-RU" dirty="0"/>
          </a:p>
          <a:p>
            <a:pPr algn="just"/>
            <a:r>
              <a:rPr lang="en-US" dirty="0"/>
              <a:t>2. </a:t>
            </a:r>
            <a:r>
              <a:rPr lang="kk-KZ" dirty="0"/>
              <a:t>Күштер жүйесінің бас векторы мен бас моменті;</a:t>
            </a:r>
            <a:endParaRPr lang="ru-RU" dirty="0"/>
          </a:p>
          <a:p>
            <a:pPr algn="just"/>
            <a:r>
              <a:rPr lang="en-US" dirty="0"/>
              <a:t>3. </a:t>
            </a:r>
            <a:r>
              <a:rPr lang="kk-KZ" dirty="0"/>
              <a:t>Кеңістіктегі кез келген күштер жүйесінің тепе-теңдік шарттары</a:t>
            </a:r>
            <a:endParaRPr lang="ru-RU" dirty="0"/>
          </a:p>
        </p:txBody>
      </p:sp>
    </p:spTree>
    <p:extLst>
      <p:ext uri="{BB962C8B-B14F-4D97-AF65-F5344CB8AC3E}">
        <p14:creationId xmlns:p14="http://schemas.microsoft.com/office/powerpoint/2010/main" val="41645227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42" name="Объект 6">
            <a:extLst>
              <a:ext uri="{FF2B5EF4-FFF2-40B4-BE49-F238E27FC236}">
                <a16:creationId xmlns:a16="http://schemas.microsoft.com/office/drawing/2014/main" id="{296BB132-C8E1-40C8-9B79-3FC9BD968CE0}"/>
              </a:ext>
            </a:extLst>
          </p:cNvPr>
          <p:cNvGraphicFramePr>
            <a:graphicFrameLocks noChangeAspect="1"/>
          </p:cNvGraphicFramePr>
          <p:nvPr>
            <p:extLst>
              <p:ext uri="{D42A27DB-BD31-4B8C-83A1-F6EECF244321}">
                <p14:modId xmlns:p14="http://schemas.microsoft.com/office/powerpoint/2010/main" val="892597424"/>
              </p:ext>
            </p:extLst>
          </p:nvPr>
        </p:nvGraphicFramePr>
        <p:xfrm>
          <a:off x="4356100" y="238125"/>
          <a:ext cx="1652588" cy="423863"/>
        </p:xfrm>
        <a:graphic>
          <a:graphicData uri="http://schemas.openxmlformats.org/presentationml/2006/ole">
            <mc:AlternateContent xmlns:mc="http://schemas.openxmlformats.org/markup-compatibility/2006">
              <mc:Choice xmlns:v="urn:schemas-microsoft-com:vml" Requires="v">
                <p:oleObj spid="_x0000_s2205" name="Equation" r:id="rId3" imgW="1079500" imgH="279400" progId="Equation.DSMT4">
                  <p:embed/>
                </p:oleObj>
              </mc:Choice>
              <mc:Fallback>
                <p:oleObj name="Equation" r:id="rId3" imgW="1079500" imgH="279400" progId="Equation.DSMT4">
                  <p:embed/>
                  <p:pic>
                    <p:nvPicPr>
                      <p:cNvPr id="10242" name="Объект 6">
                        <a:extLst>
                          <a:ext uri="{FF2B5EF4-FFF2-40B4-BE49-F238E27FC236}">
                            <a16:creationId xmlns:a16="http://schemas.microsoft.com/office/drawing/2014/main" id="{296BB132-C8E1-40C8-9B79-3FC9BD968C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6100" y="238125"/>
                        <a:ext cx="1652588" cy="42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243" name="Объект 8">
            <a:extLst>
              <a:ext uri="{FF2B5EF4-FFF2-40B4-BE49-F238E27FC236}">
                <a16:creationId xmlns:a16="http://schemas.microsoft.com/office/drawing/2014/main" id="{751B553B-DA4B-4DAD-A61F-135DFD5E6FC1}"/>
              </a:ext>
            </a:extLst>
          </p:cNvPr>
          <p:cNvGraphicFramePr>
            <a:graphicFrameLocks noChangeAspect="1"/>
          </p:cNvGraphicFramePr>
          <p:nvPr>
            <p:extLst>
              <p:ext uri="{D42A27DB-BD31-4B8C-83A1-F6EECF244321}">
                <p14:modId xmlns:p14="http://schemas.microsoft.com/office/powerpoint/2010/main" val="2275804030"/>
              </p:ext>
            </p:extLst>
          </p:nvPr>
        </p:nvGraphicFramePr>
        <p:xfrm>
          <a:off x="4306888" y="1352550"/>
          <a:ext cx="1782762" cy="461963"/>
        </p:xfrm>
        <a:graphic>
          <a:graphicData uri="http://schemas.openxmlformats.org/presentationml/2006/ole">
            <mc:AlternateContent xmlns:mc="http://schemas.openxmlformats.org/markup-compatibility/2006">
              <mc:Choice xmlns:v="urn:schemas-microsoft-com:vml" Requires="v">
                <p:oleObj spid="_x0000_s2206" name="Equation" r:id="rId5" imgW="1066800" imgH="279400" progId="Equation.DSMT4">
                  <p:embed/>
                </p:oleObj>
              </mc:Choice>
              <mc:Fallback>
                <p:oleObj name="Equation" r:id="rId5" imgW="1066800" imgH="279400" progId="Equation.DSMT4">
                  <p:embed/>
                  <p:pic>
                    <p:nvPicPr>
                      <p:cNvPr id="10243" name="Объект 8">
                        <a:extLst>
                          <a:ext uri="{FF2B5EF4-FFF2-40B4-BE49-F238E27FC236}">
                            <a16:creationId xmlns:a16="http://schemas.microsoft.com/office/drawing/2014/main" id="{751B553B-DA4B-4DAD-A61F-135DFD5E6FC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06888" y="1352550"/>
                        <a:ext cx="17827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Rectangle 5">
            <a:extLst>
              <a:ext uri="{FF2B5EF4-FFF2-40B4-BE49-F238E27FC236}">
                <a16:creationId xmlns:a16="http://schemas.microsoft.com/office/drawing/2014/main" id="{97597C6B-8A0B-455C-9AFA-A88F4361AF89}"/>
              </a:ext>
            </a:extLst>
          </p:cNvPr>
          <p:cNvSpPr>
            <a:spLocks noChangeArrowheads="1"/>
          </p:cNvSpPr>
          <p:nvPr/>
        </p:nvSpPr>
        <p:spPr bwMode="auto">
          <a:xfrm>
            <a:off x="523875" y="217488"/>
            <a:ext cx="8134350" cy="1046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L="457200" indent="-457200" algn="just">
              <a:buFontTx/>
              <a:buAutoNum type="arabicPeriod"/>
              <a:defRPr/>
            </a:pPr>
            <a:r>
              <a:rPr lang="kk-KZ" altLang="ru-RU" sz="2200" dirty="0">
                <a:solidFill>
                  <a:srgbClr val="002060"/>
                </a:solidFill>
                <a:latin typeface="Constantia" pitchFamily="18" charset="0"/>
                <a:cs typeface="Times New Roman" pitchFamily="18" charset="0"/>
              </a:rPr>
              <a:t>Бір денеге әсер ететін                       күштер жынтығы                                                    </a:t>
            </a:r>
            <a:r>
              <a:rPr lang="kk-KZ" altLang="ru-RU" sz="2200" i="1" dirty="0">
                <a:solidFill>
                  <a:srgbClr val="FF0000"/>
                </a:solidFill>
                <a:latin typeface="Constantia" pitchFamily="18" charset="0"/>
                <a:cs typeface="Times New Roman" pitchFamily="18" charset="0"/>
              </a:rPr>
              <a:t>күштер жүйесі  </a:t>
            </a:r>
            <a:r>
              <a:rPr lang="kk-KZ" altLang="ru-RU" sz="2200" dirty="0">
                <a:solidFill>
                  <a:srgbClr val="002060"/>
                </a:solidFill>
                <a:latin typeface="Constantia" pitchFamily="18" charset="0"/>
                <a:cs typeface="Times New Roman" pitchFamily="18" charset="0"/>
              </a:rPr>
              <a:t>деп аталады.</a:t>
            </a:r>
            <a:endParaRPr lang="ru-RU" altLang="ru-RU" sz="2200" dirty="0">
              <a:solidFill>
                <a:srgbClr val="002060"/>
              </a:solidFill>
              <a:latin typeface="Constantia" pitchFamily="18" charset="0"/>
              <a:cs typeface="Times New Roman" pitchFamily="18" charset="0"/>
            </a:endParaRPr>
          </a:p>
          <a:p>
            <a:pPr algn="just">
              <a:defRPr/>
            </a:pPr>
            <a:endParaRPr lang="kk-KZ" altLang="ru-RU" dirty="0"/>
          </a:p>
        </p:txBody>
      </p:sp>
      <p:sp>
        <p:nvSpPr>
          <p:cNvPr id="12" name="Rectangle 6">
            <a:extLst>
              <a:ext uri="{FF2B5EF4-FFF2-40B4-BE49-F238E27FC236}">
                <a16:creationId xmlns:a16="http://schemas.microsoft.com/office/drawing/2014/main" id="{18E07018-FABB-457D-99D3-7FF15DD40D81}"/>
              </a:ext>
            </a:extLst>
          </p:cNvPr>
          <p:cNvSpPr>
            <a:spLocks noChangeArrowheads="1"/>
          </p:cNvSpPr>
          <p:nvPr/>
        </p:nvSpPr>
        <p:spPr bwMode="auto">
          <a:xfrm>
            <a:off x="539750" y="1017588"/>
            <a:ext cx="6626225"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just">
              <a:defRPr/>
            </a:pPr>
            <a:r>
              <a:rPr lang="kk-KZ" altLang="ru-RU" sz="2200" dirty="0">
                <a:solidFill>
                  <a:srgbClr val="002060"/>
                </a:solidFill>
                <a:latin typeface="Constantia" pitchFamily="18" charset="0"/>
                <a:cs typeface="Times New Roman" pitchFamily="18" charset="0"/>
              </a:rPr>
              <a:t>2.   Егер дененің күйін өзгертпей, оған әсер ететін </a:t>
            </a:r>
          </a:p>
        </p:txBody>
      </p:sp>
      <p:sp>
        <p:nvSpPr>
          <p:cNvPr id="13" name="Rectangle 7">
            <a:extLst>
              <a:ext uri="{FF2B5EF4-FFF2-40B4-BE49-F238E27FC236}">
                <a16:creationId xmlns:a16="http://schemas.microsoft.com/office/drawing/2014/main" id="{E8C8125D-3010-451A-8046-4DD24C536749}"/>
              </a:ext>
            </a:extLst>
          </p:cNvPr>
          <p:cNvSpPr>
            <a:spLocks noChangeArrowheads="1"/>
          </p:cNvSpPr>
          <p:nvPr/>
        </p:nvSpPr>
        <p:spPr bwMode="auto">
          <a:xfrm>
            <a:off x="865188" y="1352550"/>
            <a:ext cx="8004175" cy="132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a:defRPr/>
            </a:pPr>
            <a:r>
              <a:rPr lang="kk-KZ" altLang="ru-RU" sz="1100" dirty="0">
                <a:latin typeface="Calibri" panose="020F0502020204030204" pitchFamily="34" charset="0"/>
                <a:ea typeface="Calibri" panose="020F0502020204030204" pitchFamily="34" charset="0"/>
                <a:cs typeface="Times New Roman" panose="02020603050405020304" pitchFamily="18" charset="0"/>
              </a:rPr>
              <a:t> </a:t>
            </a:r>
            <a:r>
              <a:rPr lang="kk-KZ" altLang="ru-RU" sz="2200" dirty="0">
                <a:solidFill>
                  <a:srgbClr val="002060"/>
                </a:solidFill>
                <a:latin typeface="Constantia" panose="02030602050306030303" pitchFamily="18" charset="0"/>
                <a:ea typeface="Calibri" panose="020F0502020204030204" pitchFamily="34" charset="0"/>
                <a:cs typeface="Times New Roman" panose="02020603050405020304" pitchFamily="18" charset="0"/>
              </a:rPr>
              <a:t>күштер жүйесін басқа бір                              күштер жүйесімен </a:t>
            </a:r>
          </a:p>
          <a:p>
            <a:pPr algn="just">
              <a:defRPr/>
            </a:pPr>
            <a:r>
              <a:rPr lang="kk-KZ" altLang="ru-RU" sz="2200" dirty="0">
                <a:solidFill>
                  <a:srgbClr val="002060"/>
                </a:solidFill>
                <a:latin typeface="Constantia" panose="02030602050306030303" pitchFamily="18" charset="0"/>
                <a:ea typeface="Calibri" panose="020F0502020204030204" pitchFamily="34" charset="0"/>
                <a:cs typeface="Times New Roman" panose="02020603050405020304" pitchFamily="18" charset="0"/>
              </a:rPr>
              <a:t>алмастыруға болатын болса, онда мұндай екі жүйе </a:t>
            </a:r>
          </a:p>
          <a:p>
            <a:pPr algn="just">
              <a:defRPr/>
            </a:pPr>
            <a:r>
              <a:rPr lang="kk-KZ" altLang="ru-RU" sz="2200" i="1" dirty="0">
                <a:solidFill>
                  <a:srgbClr val="FF0000"/>
                </a:solidFill>
                <a:latin typeface="Constantia" panose="02030602050306030303" pitchFamily="18" charset="0"/>
                <a:ea typeface="Calibri" panose="020F0502020204030204" pitchFamily="34" charset="0"/>
                <a:cs typeface="Times New Roman" panose="02020603050405020304" pitchFamily="18" charset="0"/>
              </a:rPr>
              <a:t>парапар жүйелер </a:t>
            </a:r>
            <a:r>
              <a:rPr lang="kk-KZ" altLang="ru-RU" sz="2200" dirty="0">
                <a:solidFill>
                  <a:srgbClr val="002060"/>
                </a:solidFill>
                <a:latin typeface="Constantia" panose="02030602050306030303" pitchFamily="18" charset="0"/>
                <a:ea typeface="Calibri" panose="020F0502020204030204" pitchFamily="34" charset="0"/>
                <a:cs typeface="Times New Roman" panose="02020603050405020304" pitchFamily="18" charset="0"/>
              </a:rPr>
              <a:t>деп </a:t>
            </a:r>
            <a:r>
              <a:rPr lang="kk-KZ" altLang="ru-RU" sz="2200" b="1" dirty="0">
                <a:solidFill>
                  <a:srgbClr val="002060"/>
                </a:solidFill>
                <a:latin typeface="Constantia" panose="02030602050306030303" pitchFamily="18" charset="0"/>
                <a:ea typeface="Calibri" panose="020F0502020204030204" pitchFamily="34" charset="0"/>
                <a:cs typeface="Times New Roman" panose="02020603050405020304" pitchFamily="18" charset="0"/>
              </a:rPr>
              <a:t>аталады: </a:t>
            </a:r>
          </a:p>
          <a:p>
            <a:pPr algn="just">
              <a:defRPr/>
            </a:pPr>
            <a:r>
              <a:rPr lang="kk-KZ" altLang="ru-RU" sz="1400" b="1" dirty="0">
                <a:ea typeface="Calibri" panose="020F0502020204030204" pitchFamily="34" charset="0"/>
                <a:cs typeface="Arial" panose="020B0604020202020204" pitchFamily="34" charset="0"/>
              </a:rPr>
              <a:t> </a:t>
            </a:r>
            <a:endParaRPr lang="kk-KZ" altLang="ru-RU" b="1" dirty="0"/>
          </a:p>
        </p:txBody>
      </p:sp>
      <p:graphicFrame>
        <p:nvGraphicFramePr>
          <p:cNvPr id="10247" name="Объект 20">
            <a:extLst>
              <a:ext uri="{FF2B5EF4-FFF2-40B4-BE49-F238E27FC236}">
                <a16:creationId xmlns:a16="http://schemas.microsoft.com/office/drawing/2014/main" id="{EB057521-A393-42A3-A05F-057D5256A74F}"/>
              </a:ext>
            </a:extLst>
          </p:cNvPr>
          <p:cNvGraphicFramePr>
            <a:graphicFrameLocks noChangeAspect="1"/>
          </p:cNvGraphicFramePr>
          <p:nvPr>
            <p:extLst>
              <p:ext uri="{D42A27DB-BD31-4B8C-83A1-F6EECF244321}">
                <p14:modId xmlns:p14="http://schemas.microsoft.com/office/powerpoint/2010/main" val="2191034122"/>
              </p:ext>
            </p:extLst>
          </p:nvPr>
        </p:nvGraphicFramePr>
        <p:xfrm>
          <a:off x="7019925" y="1033463"/>
          <a:ext cx="1652588" cy="422275"/>
        </p:xfrm>
        <a:graphic>
          <a:graphicData uri="http://schemas.openxmlformats.org/presentationml/2006/ole">
            <mc:AlternateContent xmlns:mc="http://schemas.openxmlformats.org/markup-compatibility/2006">
              <mc:Choice xmlns:v="urn:schemas-microsoft-com:vml" Requires="v">
                <p:oleObj spid="_x0000_s2207" name="Equation" r:id="rId7" imgW="1652163" imgH="422295" progId="Equation.DSMT4">
                  <p:embed/>
                </p:oleObj>
              </mc:Choice>
              <mc:Fallback>
                <p:oleObj name="Equation" r:id="rId7" imgW="1652163" imgH="422295" progId="Equation.DSMT4">
                  <p:embed/>
                  <p:pic>
                    <p:nvPicPr>
                      <p:cNvPr id="10247" name="Объект 20">
                        <a:extLst>
                          <a:ext uri="{FF2B5EF4-FFF2-40B4-BE49-F238E27FC236}">
                            <a16:creationId xmlns:a16="http://schemas.microsoft.com/office/drawing/2014/main" id="{EB057521-A393-42A3-A05F-057D5256A74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19925" y="1033463"/>
                        <a:ext cx="1652588"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3" name="Rectangle 5">
            <a:extLst>
              <a:ext uri="{FF2B5EF4-FFF2-40B4-BE49-F238E27FC236}">
                <a16:creationId xmlns:a16="http://schemas.microsoft.com/office/drawing/2014/main" id="{7F7BD718-90A1-4F5B-A83D-C29F2BA8B12E}"/>
              </a:ext>
            </a:extLst>
          </p:cNvPr>
          <p:cNvSpPr>
            <a:spLocks noChangeArrowheads="1"/>
          </p:cNvSpPr>
          <p:nvPr/>
        </p:nvSpPr>
        <p:spPr bwMode="auto">
          <a:xfrm>
            <a:off x="468313" y="2994025"/>
            <a:ext cx="8204200" cy="138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
              <a:defRPr/>
            </a:pPr>
            <a:r>
              <a:rPr lang="kk-KZ" altLang="ru-RU" sz="2200" dirty="0">
                <a:solidFill>
                  <a:srgbClr val="002060"/>
                </a:solidFill>
                <a:latin typeface="Constantia" pitchFamily="18" charset="0"/>
                <a:cs typeface="Times New Roman" pitchFamily="18" charset="0"/>
              </a:rPr>
              <a:t>3.   Егер дененің күйін өзгертпей, оған әсер ететін</a:t>
            </a:r>
          </a:p>
          <a:p>
            <a:pPr marL="442913" algn="just">
              <a:defRPr/>
            </a:pPr>
            <a:r>
              <a:rPr lang="kk-KZ" altLang="ru-RU" sz="2200" dirty="0">
                <a:solidFill>
                  <a:srgbClr val="002060"/>
                </a:solidFill>
                <a:latin typeface="Constantia" pitchFamily="18" charset="0"/>
                <a:cs typeface="Times New Roman" pitchFamily="18" charset="0"/>
              </a:rPr>
              <a:t>күштер жүйесін   </a:t>
            </a:r>
            <a:r>
              <a:rPr lang="en-US" altLang="ru-RU" sz="2200" b="1" i="1" dirty="0">
                <a:solidFill>
                  <a:srgbClr val="0070C0"/>
                </a:solidFill>
                <a:latin typeface="Constantia" pitchFamily="18" charset="0"/>
                <a:cs typeface="Times New Roman" pitchFamily="18" charset="0"/>
              </a:rPr>
              <a:t>R</a:t>
            </a:r>
            <a:r>
              <a:rPr lang="en-US" altLang="ru-RU" sz="2200" i="1" dirty="0">
                <a:solidFill>
                  <a:srgbClr val="002060"/>
                </a:solidFill>
                <a:latin typeface="Constantia" pitchFamily="18" charset="0"/>
                <a:cs typeface="Times New Roman" pitchFamily="18" charset="0"/>
              </a:rPr>
              <a:t>  </a:t>
            </a:r>
            <a:r>
              <a:rPr lang="kk-KZ" altLang="ru-RU" sz="2200" dirty="0">
                <a:solidFill>
                  <a:srgbClr val="002060"/>
                </a:solidFill>
                <a:latin typeface="Constantia" pitchFamily="18" charset="0"/>
                <a:cs typeface="Times New Roman" pitchFamily="18" charset="0"/>
              </a:rPr>
              <a:t>күшпен </a:t>
            </a:r>
            <a:r>
              <a:rPr lang="kk-KZ" altLang="ru-RU" sz="2200" i="1" dirty="0">
                <a:solidFill>
                  <a:srgbClr val="FF0000"/>
                </a:solidFill>
                <a:latin typeface="Constantia" pitchFamily="18" charset="0"/>
                <a:cs typeface="Times New Roman" pitchFamily="18" charset="0"/>
              </a:rPr>
              <a:t> </a:t>
            </a:r>
            <a:r>
              <a:rPr lang="kk-KZ" altLang="ru-RU" sz="2200" dirty="0">
                <a:solidFill>
                  <a:srgbClr val="002060"/>
                </a:solidFill>
                <a:latin typeface="Constantia" pitchFamily="18" charset="0"/>
                <a:cs typeface="Times New Roman" pitchFamily="18" charset="0"/>
              </a:rPr>
              <a:t>алмастыруға болатын болса, онда бұл күш тең </a:t>
            </a:r>
            <a:r>
              <a:rPr lang="kk-KZ" altLang="ru-RU" sz="2200" i="1" dirty="0">
                <a:solidFill>
                  <a:srgbClr val="C00000"/>
                </a:solidFill>
                <a:latin typeface="Constantia" pitchFamily="18" charset="0"/>
                <a:cs typeface="Times New Roman" pitchFamily="18" charset="0"/>
              </a:rPr>
              <a:t>әсерлі күш</a:t>
            </a:r>
            <a:r>
              <a:rPr lang="kk-KZ" altLang="ru-RU" sz="2200" dirty="0">
                <a:solidFill>
                  <a:srgbClr val="002060"/>
                </a:solidFill>
                <a:latin typeface="Constantia" pitchFamily="18" charset="0"/>
                <a:cs typeface="Times New Roman" pitchFamily="18" charset="0"/>
              </a:rPr>
              <a:t>  деп аталады.</a:t>
            </a:r>
            <a:endParaRPr lang="ru-RU" altLang="ru-RU" sz="2200" dirty="0">
              <a:solidFill>
                <a:srgbClr val="002060"/>
              </a:solidFill>
              <a:latin typeface="Constantia" pitchFamily="18" charset="0"/>
              <a:cs typeface="Times New Roman" pitchFamily="18" charset="0"/>
            </a:endParaRPr>
          </a:p>
          <a:p>
            <a:pPr algn="just">
              <a:defRPr/>
            </a:pPr>
            <a:endParaRPr lang="kk-KZ" altLang="ru-RU" dirty="0"/>
          </a:p>
        </p:txBody>
      </p:sp>
      <p:cxnSp>
        <p:nvCxnSpPr>
          <p:cNvPr id="25" name="Прямая со стрелкой 24">
            <a:extLst>
              <a:ext uri="{FF2B5EF4-FFF2-40B4-BE49-F238E27FC236}">
                <a16:creationId xmlns:a16="http://schemas.microsoft.com/office/drawing/2014/main" id="{172D988D-49B3-4543-97FC-B2B65C4187A9}"/>
              </a:ext>
            </a:extLst>
          </p:cNvPr>
          <p:cNvCxnSpPr/>
          <p:nvPr/>
        </p:nvCxnSpPr>
        <p:spPr>
          <a:xfrm>
            <a:off x="3348038" y="3408363"/>
            <a:ext cx="2159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aphicFrame>
        <p:nvGraphicFramePr>
          <p:cNvPr id="10250" name="Объект 26">
            <a:extLst>
              <a:ext uri="{FF2B5EF4-FFF2-40B4-BE49-F238E27FC236}">
                <a16:creationId xmlns:a16="http://schemas.microsoft.com/office/drawing/2014/main" id="{AD0833B1-52EC-481B-8C66-DF4136742E5B}"/>
              </a:ext>
            </a:extLst>
          </p:cNvPr>
          <p:cNvGraphicFramePr>
            <a:graphicFrameLocks noChangeAspect="1"/>
          </p:cNvGraphicFramePr>
          <p:nvPr>
            <p:extLst>
              <p:ext uri="{D42A27DB-BD31-4B8C-83A1-F6EECF244321}">
                <p14:modId xmlns:p14="http://schemas.microsoft.com/office/powerpoint/2010/main" val="611760002"/>
              </p:ext>
            </p:extLst>
          </p:nvPr>
        </p:nvGraphicFramePr>
        <p:xfrm>
          <a:off x="7004050" y="3000375"/>
          <a:ext cx="1651000" cy="423863"/>
        </p:xfrm>
        <a:graphic>
          <a:graphicData uri="http://schemas.openxmlformats.org/presentationml/2006/ole">
            <mc:AlternateContent xmlns:mc="http://schemas.openxmlformats.org/markup-compatibility/2006">
              <mc:Choice xmlns:v="urn:schemas-microsoft-com:vml" Requires="v">
                <p:oleObj spid="_x0000_s2208" name="Equation" r:id="rId9" imgW="1650363" imgH="423735" progId="Equation.DSMT4">
                  <p:embed/>
                </p:oleObj>
              </mc:Choice>
              <mc:Fallback>
                <p:oleObj name="Equation" r:id="rId9" imgW="1650363" imgH="423735" progId="Equation.DSMT4">
                  <p:embed/>
                  <p:pic>
                    <p:nvPicPr>
                      <p:cNvPr id="10250" name="Объект 26">
                        <a:extLst>
                          <a:ext uri="{FF2B5EF4-FFF2-40B4-BE49-F238E27FC236}">
                            <a16:creationId xmlns:a16="http://schemas.microsoft.com/office/drawing/2014/main" id="{AD0833B1-52EC-481B-8C66-DF4136742E5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004050" y="3000375"/>
                        <a:ext cx="1651000" cy="42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0251" name="Рисунок 27">
            <a:extLst>
              <a:ext uri="{FF2B5EF4-FFF2-40B4-BE49-F238E27FC236}">
                <a16:creationId xmlns:a16="http://schemas.microsoft.com/office/drawing/2014/main" id="{8C2139C9-66CD-4017-B2BC-656C1CB5A7FF}"/>
              </a:ext>
            </a:extLst>
          </p:cNvPr>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3181350" y="2500313"/>
            <a:ext cx="4033838"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2" name="Рисунок 28">
            <a:extLst>
              <a:ext uri="{FF2B5EF4-FFF2-40B4-BE49-F238E27FC236}">
                <a16:creationId xmlns:a16="http://schemas.microsoft.com/office/drawing/2014/main" id="{ECFBABB1-EC8B-42B5-A776-7AAF1B7DF1E4}"/>
              </a:ext>
            </a:extLst>
          </p:cNvPr>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3563938" y="4221163"/>
            <a:ext cx="23987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3" name="Рисунок 29">
            <a:extLst>
              <a:ext uri="{FF2B5EF4-FFF2-40B4-BE49-F238E27FC236}">
                <a16:creationId xmlns:a16="http://schemas.microsoft.com/office/drawing/2014/main" id="{496939A4-6990-443E-A8C1-71CA91A47C6A}"/>
              </a:ext>
            </a:extLst>
          </p:cNvPr>
          <p:cNvPicPr>
            <a:picLocks noChangeAspect="1"/>
          </p:cNvPicPr>
          <p:nvPr/>
        </p:nvPicPr>
        <p:blipFill>
          <a:blip r:embed="rId13">
            <a:extLst>
              <a:ext uri="{28A0092B-C50C-407E-A947-70E740481C1C}">
                <a14:useLocalDpi xmlns:a14="http://schemas.microsoft.com/office/drawing/2010/main" val="0"/>
              </a:ext>
            </a:extLst>
          </a:blip>
          <a:srcRect l="34006" t="67003" r="36923"/>
          <a:stretch>
            <a:fillRect/>
          </a:stretch>
        </p:blipFill>
        <p:spPr bwMode="auto">
          <a:xfrm>
            <a:off x="3527425" y="5834063"/>
            <a:ext cx="2435225"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Прямоугольник 31">
            <a:extLst>
              <a:ext uri="{FF2B5EF4-FFF2-40B4-BE49-F238E27FC236}">
                <a16:creationId xmlns:a16="http://schemas.microsoft.com/office/drawing/2014/main" id="{039B2BE9-4694-4C0C-84F5-555FC93490A3}"/>
              </a:ext>
            </a:extLst>
          </p:cNvPr>
          <p:cNvSpPr/>
          <p:nvPr/>
        </p:nvSpPr>
        <p:spPr>
          <a:xfrm>
            <a:off x="539750" y="4756150"/>
            <a:ext cx="8115300" cy="1108075"/>
          </a:xfrm>
          <a:prstGeom prst="rect">
            <a:avLst/>
          </a:prstGeom>
        </p:spPr>
        <p:txBody>
          <a:bodyPr>
            <a:spAutoFit/>
          </a:bodyPr>
          <a:lstStyle/>
          <a:p>
            <a:pPr marL="361950" indent="-361950" algn="just">
              <a:defRPr/>
            </a:pPr>
            <a:r>
              <a:rPr lang="kk-KZ" altLang="ru-RU" sz="2200" dirty="0">
                <a:solidFill>
                  <a:srgbClr val="002060"/>
                </a:solidFill>
                <a:latin typeface="Constantia" pitchFamily="18" charset="0"/>
                <a:cs typeface="Times New Roman" pitchFamily="18" charset="0"/>
              </a:rPr>
              <a:t>4. Егер дене күштер жүйесінің әсерінен тепе-теңдікте болса, онда бұл жүйе теңестірілген немесе нөлге парапар  жүйе деп аталады:</a:t>
            </a:r>
            <a:endParaRPr lang="ru-RU" dirty="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8E082679-F488-428D-9017-2F754BA96E11}"/>
              </a:ext>
            </a:extLst>
          </p:cNvPr>
          <p:cNvSpPr txBox="1"/>
          <p:nvPr/>
        </p:nvSpPr>
        <p:spPr>
          <a:xfrm>
            <a:off x="251520" y="58846"/>
            <a:ext cx="8640960" cy="6463308"/>
          </a:xfrm>
          <a:prstGeom prst="rect">
            <a:avLst/>
          </a:prstGeom>
          <a:solidFill>
            <a:schemeClr val="bg1"/>
          </a:solidFill>
        </p:spPr>
        <p:txBody>
          <a:bodyPr wrap="square">
            <a:spAutoFit/>
          </a:bodyPr>
          <a:lstStyle/>
          <a:p>
            <a:pPr indent="288290" algn="ctr"/>
            <a:r>
              <a:rPr lang="kk-KZ" i="1" dirty="0">
                <a:solidFill>
                  <a:srgbClr val="000000"/>
                </a:solidFill>
                <a:effectLst/>
                <a:latin typeface="Constantia" panose="02030602050306030303" pitchFamily="18" charset="0"/>
                <a:ea typeface="Times New Roman" panose="02020603050405020304" pitchFamily="18" charset="0"/>
              </a:rPr>
              <a:t>Негізгі әдебиеттер</a:t>
            </a:r>
            <a:endParaRPr lang="ru-RU" dirty="0">
              <a:effectLst/>
              <a:latin typeface="Constantia" panose="02030602050306030303" pitchFamily="18" charset="0"/>
              <a:ea typeface="Times New Roman" panose="02020603050405020304" pitchFamily="18" charset="0"/>
            </a:endParaRPr>
          </a:p>
          <a:p>
            <a:pPr indent="288290" algn="ctr"/>
            <a:r>
              <a:rPr lang="kk-KZ" b="1" i="1" dirty="0">
                <a:effectLst/>
                <a:latin typeface="Constantia" panose="02030602050306030303" pitchFamily="18" charset="0"/>
                <a:ea typeface="Times New Roman" panose="02020603050405020304" pitchFamily="18" charset="0"/>
              </a:rPr>
              <a:t>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1. Жолдасбеков Ө. А., Сағитов М. Н. Теориялық механика: Оқулық. Алматы, 2002.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2. Төреқожаев Ә. Н., Төлегенова Қ. Б. Материалдық нүктенің механикалық тербелістері: Оқу құралы. Алматы, 2003.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3. Төреқожаев Ә. Н., Именов И. М. Статика. Теориялық механиканың практикалық сабақтарына арналған әдістемелік нұсқау. Алматы, 2004.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4. Туғанбаева Д. Т., Төлегенова Қ. Б. Теориялық механика. Оқу құралы. Алматы, 2012.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5. Яблонский А. А. Курс теоретической механики: Учебник. Ч. I, II. – М.: Высш. школа, 1984.</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6. Никитин Н. Н. Курс теоретической механики: Учебник. – М.: Высшая школа, 1990.</a:t>
            </a:r>
            <a:endParaRPr lang="ru-RU" dirty="0">
              <a:effectLst/>
              <a:latin typeface="Constantia" panose="02030602050306030303" pitchFamily="18" charset="0"/>
              <a:ea typeface="Times New Roman" panose="02020603050405020304" pitchFamily="18" charset="0"/>
            </a:endParaRPr>
          </a:p>
          <a:p>
            <a:pPr indent="288290" algn="ctr"/>
            <a:endParaRPr lang="kk-KZ" b="0" i="1" u="none" strike="noStrike" spc="0" dirty="0">
              <a:solidFill>
                <a:srgbClr val="000000"/>
              </a:solidFill>
              <a:effectLst/>
              <a:latin typeface="Constantia" panose="02030602050306030303" pitchFamily="18" charset="0"/>
              <a:ea typeface="Times New Roman" panose="02020603050405020304" pitchFamily="18" charset="0"/>
              <a:cs typeface="Times New Roman" panose="02020603050405020304" pitchFamily="18" charset="0"/>
            </a:endParaRPr>
          </a:p>
          <a:p>
            <a:pPr indent="288290" algn="ctr"/>
            <a:r>
              <a:rPr lang="kk-KZ" b="0" i="1" u="none" strike="noStrike" spc="0" dirty="0">
                <a:solidFill>
                  <a:srgbClr val="000000"/>
                </a:solidFill>
                <a:effectLst/>
                <a:latin typeface="Constantia" panose="02030602050306030303" pitchFamily="18" charset="0"/>
                <a:ea typeface="Times New Roman" panose="02020603050405020304" pitchFamily="18" charset="0"/>
                <a:cs typeface="Times New Roman" panose="02020603050405020304" pitchFamily="18" charset="0"/>
              </a:rPr>
              <a:t>Қосымша әдебиеттер</a:t>
            </a:r>
            <a:endParaRPr lang="ru-RU" dirty="0">
              <a:effectLst/>
              <a:latin typeface="Constantia" panose="02030602050306030303" pitchFamily="18" charset="0"/>
              <a:ea typeface="Times New Roman" panose="02020603050405020304" pitchFamily="18" charset="0"/>
            </a:endParaRPr>
          </a:p>
          <a:p>
            <a:pPr indent="288290" algn="ctr"/>
            <a:r>
              <a:rPr lang="kk-KZ" b="1" i="1" u="none" strike="noStrike" spc="0" dirty="0">
                <a:solidFill>
                  <a:srgbClr val="000000"/>
                </a:solidFill>
                <a:effectLst/>
                <a:latin typeface="Constantia" panose="02030602050306030303" pitchFamily="18" charset="0"/>
                <a:ea typeface="Times New Roman" panose="02020603050405020304" pitchFamily="18" charset="0"/>
                <a:cs typeface="Times New Roman" panose="02020603050405020304" pitchFamily="18" charset="0"/>
              </a:rPr>
              <a:t>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1. Төреқожаев Ә. Н., Именов И. М., Төлегенова Қ. Б. Теориялық механика пәнінің курстық және семестрлік жұмыстары. Алматы, 2003.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2. Серғазиев М. Ж., Туғанбаева Д. Т. Механикалық жүйе динамикасы. Теориялық механиканың практикалық сабақтарына арналған әдістемелік нұсқау.  Алматы, 2004. </a:t>
            </a:r>
            <a:endParaRPr lang="ru-RU" dirty="0">
              <a:effectLst/>
              <a:latin typeface="Constantia" panose="02030602050306030303" pitchFamily="18" charset="0"/>
              <a:ea typeface="Times New Roman" panose="02020603050405020304" pitchFamily="18" charset="0"/>
            </a:endParaRPr>
          </a:p>
          <a:p>
            <a:pPr algn="just"/>
            <a:r>
              <a:rPr lang="kk-KZ" dirty="0">
                <a:effectLst/>
                <a:latin typeface="Constantia" panose="02030602050306030303" pitchFamily="18" charset="0"/>
                <a:ea typeface="Times New Roman" panose="02020603050405020304" pitchFamily="18" charset="0"/>
              </a:rPr>
              <a:t>3. Именов И. М. Кинематика. Теориялық механиканың практикалық сабақтарына арналған әдістемелік нұсқау. Алматы, 2004. </a:t>
            </a:r>
            <a:endParaRPr lang="ru-RU" dirty="0">
              <a:effectLst/>
              <a:latin typeface="Constantia" panose="02030602050306030303" pitchFamily="18" charset="0"/>
              <a:ea typeface="Times New Roman" panose="02020603050405020304" pitchFamily="18" charset="0"/>
            </a:endParaRPr>
          </a:p>
        </p:txBody>
      </p:sp>
    </p:spTree>
    <p:extLst>
      <p:ext uri="{BB962C8B-B14F-4D97-AF65-F5344CB8AC3E}">
        <p14:creationId xmlns:p14="http://schemas.microsoft.com/office/powerpoint/2010/main" val="169061888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3FE98E2B-4B6C-4807-A943-3370990186FC}"/>
                  </a:ext>
                </a:extLst>
              </p:cNvPr>
              <p:cNvSpPr txBox="1"/>
              <p:nvPr/>
            </p:nvSpPr>
            <p:spPr>
              <a:xfrm>
                <a:off x="1259632" y="304510"/>
                <a:ext cx="6912768" cy="5707075"/>
              </a:xfrm>
              <a:prstGeom prst="rect">
                <a:avLst/>
              </a:prstGeom>
              <a:noFill/>
            </p:spPr>
            <p:txBody>
              <a:bodyPr wrap="square">
                <a:spAutoFit/>
              </a:bodyPr>
              <a:lstStyle/>
              <a:p>
                <a:pPr indent="288290"/>
                <a:r>
                  <a:rPr lang="kk-KZ" sz="2000" i="1" dirty="0">
                    <a:solidFill>
                      <a:srgbClr val="FF0000"/>
                    </a:solidFill>
                    <a:effectLst/>
                    <a:latin typeface="Constantia" panose="02030602050306030303" pitchFamily="18" charset="0"/>
                    <a:ea typeface="Times New Roman" panose="02020603050405020304" pitchFamily="18" charset="0"/>
                  </a:rPr>
                  <a:t>Кеңістіктегі күштер жүйесі</a:t>
                </a:r>
                <a:endParaRPr lang="ru-RU" sz="1200" dirty="0">
                  <a:solidFill>
                    <a:srgbClr val="FF0000"/>
                  </a:solidFill>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Әсер ету сызықтары кеңістікте әртүрлі тәртіппен орналасқан күштер жүйесі кеңістіктегі кез келген күштер жүйесі деп аталады. Бұл күштердің әсерінен дене кеңістікте орналасқан өстерге қатысты айналмалы қозғалыс жасауы мүмкін. Осыған байланысты мұндай күштер жүйесі үшін күштің өске қатысты моменті деген ұғымды енгізу қажет.</a:t>
                </a:r>
                <a:endParaRPr lang="ru-RU" sz="1200" dirty="0">
                  <a:effectLst/>
                  <a:latin typeface="Constantia" panose="02030602050306030303" pitchFamily="18" charset="0"/>
                  <a:ea typeface="Times New Roman" panose="02020603050405020304" pitchFamily="18" charset="0"/>
                </a:endParaRPr>
              </a:p>
              <a:p>
                <a:pPr indent="288290"/>
                <a:r>
                  <a:rPr lang="kk-KZ"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r>
                  <a:rPr lang="kk-KZ" sz="2000" i="1" dirty="0">
                    <a:solidFill>
                      <a:srgbClr val="FF0000"/>
                    </a:solidFill>
                    <a:effectLst/>
                    <a:latin typeface="Constantia" panose="02030602050306030303" pitchFamily="18" charset="0"/>
                    <a:ea typeface="Times New Roman" panose="02020603050405020304" pitchFamily="18" charset="0"/>
                  </a:rPr>
                  <a:t>Күштің өске қатысты моменті</a:t>
                </a:r>
                <a:endParaRPr lang="ru-RU" sz="1200" dirty="0">
                  <a:solidFill>
                    <a:srgbClr val="FF0000"/>
                  </a:solidFill>
                  <a:effectLst/>
                  <a:latin typeface="Constantia" panose="02030602050306030303" pitchFamily="18" charset="0"/>
                  <a:ea typeface="Times New Roman" panose="02020603050405020304" pitchFamily="18" charset="0"/>
                </a:endParaRPr>
              </a:p>
              <a:p>
                <a:pPr indent="288290" algn="just"/>
                <a:r>
                  <a:rPr lang="kk-KZ" sz="2000" dirty="0">
                    <a:solidFill>
                      <a:srgbClr val="000000"/>
                    </a:solidFill>
                    <a:effectLst/>
                    <a:latin typeface="Constantia" panose="02030602050306030303" pitchFamily="18" charset="0"/>
                    <a:ea typeface="Times New Roman" panose="02020603050405020304" pitchFamily="18" charset="0"/>
                  </a:rPr>
                  <a:t>3 дәрісте «Күштің нүктеге (центрге) қатысты моментінің векторы» деген тақырыпта күштің </a:t>
                </a:r>
                <a:r>
                  <a:rPr lang="kk-KZ" sz="2000" i="1" dirty="0">
                    <a:solidFill>
                      <a:srgbClr val="000000"/>
                    </a:solidFill>
                    <a:effectLst/>
                    <a:latin typeface="Constantia" panose="02030602050306030303" pitchFamily="18" charset="0"/>
                    <a:ea typeface="Times New Roman" panose="02020603050405020304" pitchFamily="18" charset="0"/>
                  </a:rPr>
                  <a:t>О</a:t>
                </a:r>
                <a:r>
                  <a:rPr lang="kk-KZ" sz="2000" dirty="0">
                    <a:solidFill>
                      <a:srgbClr val="000000"/>
                    </a:solidFill>
                    <a:effectLst/>
                    <a:latin typeface="Constantia" panose="02030602050306030303" pitchFamily="18" charset="0"/>
                    <a:ea typeface="Times New Roman" panose="02020603050405020304" pitchFamily="18" charset="0"/>
                  </a:rPr>
                  <a:t> нүктесіне қатысты моменті туралы түсінік берілген болатын. Күштің центрге қатысты моменті </a:t>
                </a:r>
                <a:r>
                  <a:rPr lang="kk-KZ" sz="2000" i="1" dirty="0">
                    <a:solidFill>
                      <a:srgbClr val="000000"/>
                    </a:solidFill>
                    <a:effectLst/>
                    <a:latin typeface="Constantia" panose="02030602050306030303" pitchFamily="18" charset="0"/>
                    <a:ea typeface="Times New Roman" panose="02020603050405020304" pitchFamily="18" charset="0"/>
                  </a:rPr>
                  <a:t>ОАВ</a:t>
                </a:r>
                <a:r>
                  <a:rPr lang="kk-KZ" sz="2000" dirty="0">
                    <a:solidFill>
                      <a:srgbClr val="000000"/>
                    </a:solidFill>
                    <a:effectLst/>
                    <a:latin typeface="Constantia" panose="02030602050306030303" pitchFamily="18" charset="0"/>
                    <a:ea typeface="Times New Roman" panose="02020603050405020304" pitchFamily="18" charset="0"/>
                  </a:rPr>
                  <a:t> үшбұрышының жазықтығына перпендикуляр бағытталған </a:t>
                </a: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𝑚</m:t>
                            </m:r>
                          </m:e>
                        </m:acc>
                      </m:e>
                      <m:sub>
                        <m:r>
                          <a:rPr lang="kk-KZ" sz="2000" i="1">
                            <a:solidFill>
                              <a:srgbClr val="000000"/>
                            </a:solidFill>
                            <a:effectLst/>
                            <a:latin typeface="Cambria Math" panose="02040503050406030204" pitchFamily="18" charset="0"/>
                            <a:ea typeface="Times New Roman" panose="02020603050405020304" pitchFamily="18" charset="0"/>
                          </a:rPr>
                          <m:t>𝑂</m:t>
                        </m:r>
                      </m:sub>
                    </m:sSub>
                  </m:oMath>
                </a14:m>
                <a:r>
                  <a:rPr lang="kk-KZ" sz="2000" dirty="0">
                    <a:solidFill>
                      <a:srgbClr val="000000"/>
                    </a:solidFill>
                    <a:effectLst/>
                    <a:latin typeface="Constantia" panose="02030602050306030303" pitchFamily="18" charset="0"/>
                    <a:ea typeface="Times New Roman" panose="02020603050405020304" pitchFamily="18" charset="0"/>
                  </a:rPr>
                  <a:t>(</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r>
                      <a:rPr lang="kk-KZ" sz="2000" i="1">
                        <a:solidFill>
                          <a:srgbClr val="000000"/>
                        </a:solidFill>
                        <a:effectLst/>
                        <a:latin typeface="Cambria Math" panose="02040503050406030204" pitchFamily="18" charset="0"/>
                        <a:ea typeface="Times New Roman" panose="02020603050405020304" pitchFamily="18" charset="0"/>
                      </a:rPr>
                      <m:t>)</m:t>
                    </m:r>
                  </m:oMath>
                </a14:m>
                <a:r>
                  <a:rPr lang="kk-KZ" sz="2000" dirty="0">
                    <a:solidFill>
                      <a:srgbClr val="000000"/>
                    </a:solidFill>
                    <a:effectLst/>
                    <a:latin typeface="Constantia" panose="02030602050306030303" pitchFamily="18" charset="0"/>
                    <a:ea typeface="Times New Roman" panose="02020603050405020304" pitchFamily="18" charset="0"/>
                  </a:rPr>
                  <a:t> вектор болған еді (5.1-сурет):</a:t>
                </a:r>
                <a:endParaRPr lang="ru-RU" sz="1200" dirty="0">
                  <a:effectLst/>
                  <a:latin typeface="Constantia" panose="02030602050306030303" pitchFamily="18" charset="0"/>
                  <a:ea typeface="Times New Roman" panose="02020603050405020304" pitchFamily="18" charset="0"/>
                </a:endParaRPr>
              </a:p>
              <a:p>
                <a:pPr indent="288290"/>
                <a:r>
                  <a:rPr lang="kk-KZ" sz="2000" dirty="0">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ctr"/>
                <a14:m>
                  <m:oMath xmlns:m="http://schemas.openxmlformats.org/officeDocument/2006/math">
                    <m:sSub>
                      <m:sSubPr>
                        <m:ctrlPr>
                          <a:rPr lang="ru-RU" sz="2000" i="1">
                            <a:effectLst/>
                            <a:latin typeface="Cambria Math" panose="02040503050406030204" pitchFamily="18" charset="0"/>
                            <a:ea typeface="Times New Roman" panose="02020603050405020304" pitchFamily="18" charset="0"/>
                          </a:rPr>
                        </m:ctrlPr>
                      </m:sSubPr>
                      <m:e>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𝑚</m:t>
                            </m:r>
                          </m:e>
                        </m:acc>
                      </m:e>
                      <m:sub>
                        <m:r>
                          <a:rPr lang="kk-KZ" sz="2000" i="1">
                            <a:solidFill>
                              <a:srgbClr val="000000"/>
                            </a:solidFill>
                            <a:effectLst/>
                            <a:latin typeface="Cambria Math" panose="02040503050406030204" pitchFamily="18" charset="0"/>
                            <a:ea typeface="Times New Roman" panose="02020603050405020304" pitchFamily="18" charset="0"/>
                          </a:rPr>
                          <m:t>𝑂</m:t>
                        </m:r>
                      </m:sub>
                    </m:sSub>
                  </m:oMath>
                </a14:m>
                <a:r>
                  <a:rPr lang="kk-KZ" sz="2000" dirty="0">
                    <a:solidFill>
                      <a:srgbClr val="000000"/>
                    </a:solidFill>
                    <a:effectLst/>
                    <a:latin typeface="Constantia" panose="02030602050306030303" pitchFamily="18" charset="0"/>
                    <a:ea typeface="Times New Roman" panose="02020603050405020304" pitchFamily="18" charset="0"/>
                  </a:rPr>
                  <a:t>(</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r>
                      <a:rPr lang="kk-KZ" sz="2000" i="1">
                        <a:solidFill>
                          <a:srgbClr val="000000"/>
                        </a:solidFill>
                        <a:effectLst/>
                        <a:latin typeface="Cambria Math" panose="02040503050406030204" pitchFamily="18" charset="0"/>
                        <a:ea typeface="Times New Roman" panose="02020603050405020304" pitchFamily="18" charset="0"/>
                      </a:rPr>
                      <m:t>)</m:t>
                    </m:r>
                    <m:r>
                      <a:rPr lang="en-US"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en-US" sz="2000" i="1">
                            <a:solidFill>
                              <a:srgbClr val="000000"/>
                            </a:solidFill>
                            <a:effectLst/>
                            <a:latin typeface="Cambria Math" panose="02040503050406030204" pitchFamily="18" charset="0"/>
                            <a:ea typeface="Times New Roman" panose="02020603050405020304" pitchFamily="18" charset="0"/>
                          </a:rPr>
                          <m:t>𝑟</m:t>
                        </m:r>
                      </m:e>
                    </m:acc>
                    <m:r>
                      <a:rPr lang="en-US" sz="2000" i="1">
                        <a:solidFill>
                          <a:srgbClr val="000000"/>
                        </a:solidFill>
                        <a:effectLst/>
                        <a:latin typeface="Cambria Math" panose="02040503050406030204" pitchFamily="18" charset="0"/>
                        <a:ea typeface="Times New Roman" panose="02020603050405020304" pitchFamily="18" charset="0"/>
                      </a:rPr>
                      <m:t>∙</m:t>
                    </m:r>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en-US"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p:txBody>
          </p:sp>
        </mc:Choice>
        <mc:Fallback xmlns="">
          <p:sp>
            <p:nvSpPr>
              <p:cNvPr id="3" name="TextBox 2">
                <a:extLst>
                  <a:ext uri="{FF2B5EF4-FFF2-40B4-BE49-F238E27FC236}">
                    <a16:creationId xmlns:a16="http://schemas.microsoft.com/office/drawing/2014/main" id="{3FE98E2B-4B6C-4807-A943-3370990186FC}"/>
                  </a:ext>
                </a:extLst>
              </p:cNvPr>
              <p:cNvSpPr txBox="1">
                <a:spLocks noRot="1" noChangeAspect="1" noMove="1" noResize="1" noEditPoints="1" noAdjustHandles="1" noChangeArrowheads="1" noChangeShapeType="1" noTextEdit="1"/>
              </p:cNvSpPr>
              <p:nvPr/>
            </p:nvSpPr>
            <p:spPr>
              <a:xfrm>
                <a:off x="1259632" y="304510"/>
                <a:ext cx="6912768" cy="5707075"/>
              </a:xfrm>
              <a:prstGeom prst="rect">
                <a:avLst/>
              </a:prstGeom>
              <a:blipFill>
                <a:blip r:embed="rId2"/>
                <a:stretch>
                  <a:fillRect l="-970" t="-855" r="-882" b="-962"/>
                </a:stretch>
              </a:blipFill>
            </p:spPr>
            <p:txBody>
              <a:bodyPr/>
              <a:lstStyle/>
              <a:p>
                <a:r>
                  <a:rPr lang="ru-RU">
                    <a:noFill/>
                  </a:rPr>
                  <a:t> </a:t>
                </a:r>
              </a:p>
            </p:txBody>
          </p:sp>
        </mc:Fallback>
      </mc:AlternateContent>
    </p:spTree>
    <p:extLst>
      <p:ext uri="{BB962C8B-B14F-4D97-AF65-F5344CB8AC3E}">
        <p14:creationId xmlns:p14="http://schemas.microsoft.com/office/powerpoint/2010/main" val="72101415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BDC6ABC7-6D2F-4D37-88E2-21D1EF26FA26}"/>
                  </a:ext>
                </a:extLst>
              </p:cNvPr>
              <p:cNvSpPr txBox="1"/>
              <p:nvPr/>
            </p:nvSpPr>
            <p:spPr>
              <a:xfrm>
                <a:off x="1043608" y="764704"/>
                <a:ext cx="7272808" cy="1614416"/>
              </a:xfrm>
              <a:prstGeom prst="rect">
                <a:avLst/>
              </a:prstGeom>
              <a:noFill/>
            </p:spPr>
            <p:txBody>
              <a:bodyPr wrap="square">
                <a:spAutoFit/>
              </a:bodyPr>
              <a:lstStyle/>
              <a:p>
                <a:pPr indent="288290" algn="just"/>
                <a:r>
                  <a:rPr lang="kk-KZ" sz="2400" dirty="0">
                    <a:solidFill>
                      <a:srgbClr val="000000"/>
                    </a:solidFill>
                    <a:effectLst/>
                    <a:latin typeface="Constantia" panose="02030602050306030303" pitchFamily="18" charset="0"/>
                    <a:ea typeface="Times New Roman" panose="02020603050405020304" pitchFamily="18" charset="0"/>
                  </a:rPr>
                  <a:t>Екі вектордың векторлық көбейтіндісін анықтауыш түрінде жазып, </a:t>
                </a:r>
                <a14:m>
                  <m:oMath xmlns:m="http://schemas.openxmlformats.org/officeDocument/2006/math">
                    <m:sSub>
                      <m:sSubPr>
                        <m:ctrlPr>
                          <a:rPr lang="ru-RU" sz="2400" i="1">
                            <a:effectLst/>
                            <a:latin typeface="Cambria Math" panose="02040503050406030204" pitchFamily="18" charset="0"/>
                            <a:ea typeface="Times New Roman" panose="02020603050405020304" pitchFamily="18" charset="0"/>
                          </a:rPr>
                        </m:ctrlPr>
                      </m:sSubPr>
                      <m:e>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𝑚</m:t>
                            </m:r>
                          </m:e>
                        </m:acc>
                      </m:e>
                      <m:sub>
                        <m:r>
                          <a:rPr lang="kk-KZ" sz="2400" i="1">
                            <a:solidFill>
                              <a:srgbClr val="000000"/>
                            </a:solidFill>
                            <a:effectLst/>
                            <a:latin typeface="Cambria Math" panose="02040503050406030204" pitchFamily="18" charset="0"/>
                            <a:ea typeface="Times New Roman" panose="02020603050405020304" pitchFamily="18" charset="0"/>
                          </a:rPr>
                          <m:t>𝑂</m:t>
                        </m:r>
                      </m:sub>
                    </m:sSub>
                  </m:oMath>
                </a14:m>
                <a:r>
                  <a:rPr lang="kk-KZ" sz="2400" dirty="0">
                    <a:solidFill>
                      <a:srgbClr val="000000"/>
                    </a:solidFill>
                    <a:effectLst/>
                    <a:latin typeface="Constantia" panose="02030602050306030303" pitchFamily="18" charset="0"/>
                    <a:ea typeface="Times New Roman" panose="02020603050405020304" pitchFamily="18" charset="0"/>
                  </a:rPr>
                  <a:t>(</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r>
                      <a:rPr lang="kk-KZ" sz="2400" i="1">
                        <a:solidFill>
                          <a:srgbClr val="000000"/>
                        </a:solidFill>
                        <a:effectLst/>
                        <a:latin typeface="Cambria Math" panose="02040503050406030204" pitchFamily="18" charset="0"/>
                        <a:ea typeface="Times New Roman" panose="02020603050405020304" pitchFamily="18" charset="0"/>
                      </a:rPr>
                      <m:t>)</m:t>
                    </m:r>
                  </m:oMath>
                </a14:m>
                <a:r>
                  <a:rPr lang="kk-KZ" sz="2400" dirty="0">
                    <a:solidFill>
                      <a:srgbClr val="000000"/>
                    </a:solidFill>
                    <a:effectLst/>
                    <a:latin typeface="Constantia" panose="02030602050306030303" pitchFamily="18" charset="0"/>
                    <a:ea typeface="Times New Roman" panose="02020603050405020304" pitchFamily="18" charset="0"/>
                  </a:rPr>
                  <a:t>  векторының декарттық координат өстеріне проекцияларын анықтаймыз:</a:t>
                </a:r>
                <a:endParaRPr lang="ru-RU" sz="1400" dirty="0">
                  <a:effectLst/>
                  <a:latin typeface="Constantia" panose="02030602050306030303" pitchFamily="18" charset="0"/>
                  <a:ea typeface="Times New Roman" panose="02020603050405020304" pitchFamily="18" charset="0"/>
                </a:endParaRPr>
              </a:p>
            </p:txBody>
          </p:sp>
        </mc:Choice>
        <mc:Fallback xmlns="">
          <p:sp>
            <p:nvSpPr>
              <p:cNvPr id="7" name="TextBox 6">
                <a:extLst>
                  <a:ext uri="{FF2B5EF4-FFF2-40B4-BE49-F238E27FC236}">
                    <a16:creationId xmlns:a16="http://schemas.microsoft.com/office/drawing/2014/main" id="{BDC6ABC7-6D2F-4D37-88E2-21D1EF26FA26}"/>
                  </a:ext>
                </a:extLst>
              </p:cNvPr>
              <p:cNvSpPr txBox="1">
                <a:spLocks noRot="1" noChangeAspect="1" noMove="1" noResize="1" noEditPoints="1" noAdjustHandles="1" noChangeArrowheads="1" noChangeShapeType="1" noTextEdit="1"/>
              </p:cNvSpPr>
              <p:nvPr/>
            </p:nvSpPr>
            <p:spPr>
              <a:xfrm>
                <a:off x="1043608" y="764704"/>
                <a:ext cx="7272808" cy="1614416"/>
              </a:xfrm>
              <a:prstGeom prst="rect">
                <a:avLst/>
              </a:prstGeom>
              <a:blipFill>
                <a:blip r:embed="rId2"/>
                <a:stretch>
                  <a:fillRect l="-1257" t="-3774" r="-1341" b="-7547"/>
                </a:stretch>
              </a:blipFill>
            </p:spPr>
            <p:txBody>
              <a:bodyPr/>
              <a:lstStyle/>
              <a:p>
                <a:r>
                  <a:rPr lang="ru-RU">
                    <a:noFill/>
                  </a:rPr>
                  <a:t> </a:t>
                </a:r>
              </a:p>
            </p:txBody>
          </p:sp>
        </mc:Fallback>
      </mc:AlternateContent>
      <p:pic>
        <p:nvPicPr>
          <p:cNvPr id="8" name="Рисунок 7">
            <a:extLst>
              <a:ext uri="{FF2B5EF4-FFF2-40B4-BE49-F238E27FC236}">
                <a16:creationId xmlns:a16="http://schemas.microsoft.com/office/drawing/2014/main" id="{4CD10A6F-3CC0-4B78-A0C9-78F3D6C1B57C}"/>
              </a:ext>
            </a:extLst>
          </p:cNvPr>
          <p:cNvPicPr/>
          <p:nvPr/>
        </p:nvPicPr>
        <p:blipFill>
          <a:blip r:embed="rId3"/>
          <a:stretch>
            <a:fillRect/>
          </a:stretch>
        </p:blipFill>
        <p:spPr>
          <a:xfrm>
            <a:off x="1619672" y="3140968"/>
            <a:ext cx="6696744" cy="1614416"/>
          </a:xfrm>
          <a:prstGeom prst="rect">
            <a:avLst/>
          </a:prstGeom>
        </p:spPr>
      </p:pic>
    </p:spTree>
    <p:extLst>
      <p:ext uri="{BB962C8B-B14F-4D97-AF65-F5344CB8AC3E}">
        <p14:creationId xmlns:p14="http://schemas.microsoft.com/office/powerpoint/2010/main" val="373173925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CFE14C75-0133-4C57-8F43-34478BDFE4CC}"/>
                  </a:ext>
                </a:extLst>
              </p:cNvPr>
              <p:cNvSpPr txBox="1"/>
              <p:nvPr/>
            </p:nvSpPr>
            <p:spPr>
              <a:xfrm>
                <a:off x="1259632" y="620688"/>
                <a:ext cx="7200800" cy="3181255"/>
              </a:xfrm>
              <a:prstGeom prst="rect">
                <a:avLst/>
              </a:prstGeom>
              <a:noFill/>
            </p:spPr>
            <p:txBody>
              <a:bodyPr wrap="square">
                <a:spAutoFit/>
              </a:bodyPr>
              <a:lstStyle/>
              <a:p>
                <a:pPr indent="288290" algn="just"/>
                <a14:m>
                  <m:oMath xmlns:m="http://schemas.openxmlformats.org/officeDocument/2006/math">
                    <m:acc>
                      <m:accPr>
                        <m:chr m:val="⃗"/>
                        <m:ctrlPr>
                          <a:rPr lang="ru-RU" sz="2400" i="1" smtClean="0">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kk-KZ" sz="2400" dirty="0">
                    <a:solidFill>
                      <a:srgbClr val="000000"/>
                    </a:solidFill>
                    <a:effectLst/>
                    <a:latin typeface="Constantia" panose="02030602050306030303" pitchFamily="18" charset="0"/>
                    <a:ea typeface="Times New Roman" panose="02020603050405020304" pitchFamily="18" charset="0"/>
                  </a:rPr>
                  <a:t> күшінің </a:t>
                </a:r>
                <a:r>
                  <a:rPr lang="kk-KZ" sz="2400" i="1" dirty="0">
                    <a:solidFill>
                      <a:srgbClr val="000000"/>
                    </a:solidFill>
                    <a:effectLst/>
                    <a:latin typeface="Constantia" panose="02030602050306030303" pitchFamily="18" charset="0"/>
                    <a:ea typeface="Times New Roman" panose="02020603050405020304" pitchFamily="18" charset="0"/>
                  </a:rPr>
                  <a:t>О</a:t>
                </a:r>
                <a:r>
                  <a:rPr lang="kk-KZ" sz="2400" dirty="0">
                    <a:solidFill>
                      <a:srgbClr val="000000"/>
                    </a:solidFill>
                    <a:effectLst/>
                    <a:latin typeface="Constantia" panose="02030602050306030303" pitchFamily="18" charset="0"/>
                    <a:ea typeface="Times New Roman" panose="02020603050405020304" pitchFamily="18" charset="0"/>
                  </a:rPr>
                  <a:t> нүктесіне қатысты моментінің (яғни </a:t>
                </a:r>
                <a14:m>
                  <m:oMath xmlns:m="http://schemas.openxmlformats.org/officeDocument/2006/math">
                    <m:sSub>
                      <m:sSubPr>
                        <m:ctrlPr>
                          <a:rPr lang="ru-RU" sz="2400" i="1">
                            <a:effectLst/>
                            <a:latin typeface="Cambria Math" panose="02040503050406030204" pitchFamily="18" charset="0"/>
                            <a:ea typeface="Times New Roman" panose="02020603050405020304" pitchFamily="18" charset="0"/>
                          </a:rPr>
                        </m:ctrlPr>
                      </m:sSubPr>
                      <m:e>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𝑚</m:t>
                            </m:r>
                          </m:e>
                        </m:acc>
                      </m:e>
                      <m:sub>
                        <m:r>
                          <a:rPr lang="kk-KZ" sz="2400" i="1">
                            <a:solidFill>
                              <a:srgbClr val="000000"/>
                            </a:solidFill>
                            <a:effectLst/>
                            <a:latin typeface="Cambria Math" panose="02040503050406030204" pitchFamily="18" charset="0"/>
                            <a:ea typeface="Times New Roman" panose="02020603050405020304" pitchFamily="18" charset="0"/>
                          </a:rPr>
                          <m:t>𝑂</m:t>
                        </m:r>
                      </m:sub>
                    </m:sSub>
                  </m:oMath>
                </a14:m>
                <a:r>
                  <a:rPr lang="kk-KZ" sz="2400" dirty="0">
                    <a:solidFill>
                      <a:srgbClr val="000000"/>
                    </a:solidFill>
                    <a:effectLst/>
                    <a:latin typeface="Constantia" panose="02030602050306030303" pitchFamily="18" charset="0"/>
                    <a:ea typeface="Times New Roman" panose="02020603050405020304" pitchFamily="18" charset="0"/>
                  </a:rPr>
                  <a:t>(</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r>
                      <a:rPr lang="kk-KZ" sz="2400" i="1">
                        <a:solidFill>
                          <a:srgbClr val="000000"/>
                        </a:solidFill>
                        <a:effectLst/>
                        <a:latin typeface="Cambria Math" panose="02040503050406030204" pitchFamily="18" charset="0"/>
                        <a:ea typeface="Times New Roman" panose="02020603050405020304" pitchFamily="18" charset="0"/>
                      </a:rPr>
                      <m:t>)</m:t>
                    </m:r>
                  </m:oMath>
                </a14:m>
                <a:r>
                  <a:rPr lang="en-US" sz="2400" dirty="0">
                    <a:solidFill>
                      <a:srgbClr val="000000"/>
                    </a:solidFill>
                    <a:effectLst/>
                    <a:latin typeface="Constantia" panose="02030602050306030303" pitchFamily="18" charset="0"/>
                    <a:ea typeface="Times New Roman" panose="02020603050405020304" pitchFamily="18" charset="0"/>
                  </a:rPr>
                  <a:t> d</a:t>
                </a:r>
                <a:r>
                  <a:rPr lang="kk-KZ" sz="2400" dirty="0">
                    <a:solidFill>
                      <a:srgbClr val="000000"/>
                    </a:solidFill>
                    <a:effectLst/>
                    <a:latin typeface="Constantia" panose="02030602050306030303" pitchFamily="18" charset="0"/>
                    <a:ea typeface="Times New Roman" panose="02020603050405020304" pitchFamily="18" charset="0"/>
                  </a:rPr>
                  <a:t>екторының) </a:t>
                </a:r>
                <a:r>
                  <a:rPr lang="en-US" sz="2400" dirty="0">
                    <a:solidFill>
                      <a:srgbClr val="000000"/>
                    </a:solidFill>
                    <a:effectLst/>
                    <a:latin typeface="Constantia" panose="02030602050306030303" pitchFamily="18" charset="0"/>
                    <a:ea typeface="Times New Roman" panose="02020603050405020304" pitchFamily="18" charset="0"/>
                  </a:rPr>
                  <a:t>o</a:t>
                </a:r>
                <a:r>
                  <a:rPr lang="kk-KZ" sz="2400" dirty="0">
                    <a:solidFill>
                      <a:srgbClr val="000000"/>
                    </a:solidFill>
                    <a:effectLst/>
                    <a:latin typeface="Constantia" panose="02030602050306030303" pitchFamily="18" charset="0"/>
                    <a:ea typeface="Times New Roman" panose="02020603050405020304" pitchFamily="18" charset="0"/>
                  </a:rPr>
                  <a:t>сы нүкте арқылы өтетін кез келген өске проекциясы күштің осы өске қатысты моменті деп аталады. Яғни, күштің </a:t>
                </a:r>
                <a:r>
                  <a:rPr lang="kk-KZ" sz="2400" i="1" dirty="0">
                    <a:solidFill>
                      <a:srgbClr val="000000"/>
                    </a:solidFill>
                    <a:effectLst/>
                    <a:latin typeface="Constantia" panose="02030602050306030303" pitchFamily="18" charset="0"/>
                    <a:ea typeface="Times New Roman" panose="02020603050405020304" pitchFamily="18" charset="0"/>
                  </a:rPr>
                  <a:t>О</a:t>
                </a:r>
                <a:r>
                  <a:rPr lang="kk-KZ" sz="2400" dirty="0">
                    <a:solidFill>
                      <a:srgbClr val="000000"/>
                    </a:solidFill>
                    <a:effectLst/>
                    <a:latin typeface="Constantia" panose="02030602050306030303" pitchFamily="18" charset="0"/>
                    <a:ea typeface="Times New Roman" panose="02020603050405020304" pitchFamily="18" charset="0"/>
                  </a:rPr>
                  <a:t> нүктесіне қатысты моменті векторының </a:t>
                </a:r>
                <a:r>
                  <a:rPr lang="kk-KZ" sz="2400" i="1" dirty="0">
                    <a:solidFill>
                      <a:srgbClr val="000000"/>
                    </a:solidFill>
                    <a:effectLst/>
                    <a:latin typeface="Constantia" panose="02030602050306030303" pitchFamily="18" charset="0"/>
                    <a:ea typeface="Times New Roman" panose="02020603050405020304" pitchFamily="18" charset="0"/>
                  </a:rPr>
                  <a:t>x, y, z</a:t>
                </a:r>
                <a:r>
                  <a:rPr lang="kk-KZ" sz="2400" dirty="0">
                    <a:solidFill>
                      <a:srgbClr val="000000"/>
                    </a:solidFill>
                    <a:effectLst/>
                    <a:latin typeface="Constantia" panose="02030602050306030303" pitchFamily="18" charset="0"/>
                    <a:ea typeface="Times New Roman" panose="02020603050405020304" pitchFamily="18" charset="0"/>
                  </a:rPr>
                  <a:t> өстеріне проекцияларын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kk-KZ" sz="2400" dirty="0">
                    <a:solidFill>
                      <a:srgbClr val="000000"/>
                    </a:solidFill>
                    <a:effectLst/>
                    <a:latin typeface="Constantia" panose="02030602050306030303" pitchFamily="18" charset="0"/>
                    <a:ea typeface="Times New Roman" panose="02020603050405020304" pitchFamily="18" charset="0"/>
                  </a:rPr>
                  <a:t> күшінің </a:t>
                </a:r>
                <a:r>
                  <a:rPr lang="kk-KZ" sz="2400" i="1" dirty="0">
                    <a:solidFill>
                      <a:srgbClr val="000000"/>
                    </a:solidFill>
                    <a:effectLst/>
                    <a:latin typeface="Constantia" panose="02030602050306030303" pitchFamily="18" charset="0"/>
                    <a:ea typeface="Times New Roman" panose="02020603050405020304" pitchFamily="18" charset="0"/>
                  </a:rPr>
                  <a:t>x, y, z</a:t>
                </a:r>
                <a:r>
                  <a:rPr lang="kk-KZ" sz="2400" dirty="0">
                    <a:solidFill>
                      <a:srgbClr val="000000"/>
                    </a:solidFill>
                    <a:effectLst/>
                    <a:latin typeface="Constantia" panose="02030602050306030303" pitchFamily="18" charset="0"/>
                    <a:ea typeface="Times New Roman" panose="02020603050405020304" pitchFamily="18" charset="0"/>
                  </a:rPr>
                  <a:t> координат өстеріне қатысты моментінің аналитикалық өрнектері ретінде жазуға болады:</a:t>
                </a:r>
                <a:endParaRPr lang="ru-RU" sz="1400" dirty="0">
                  <a:effectLst/>
                  <a:latin typeface="Constantia" panose="02030602050306030303" pitchFamily="18" charset="0"/>
                  <a:ea typeface="Times New Roman" panose="02020603050405020304" pitchFamily="18" charset="0"/>
                </a:endParaRPr>
              </a:p>
            </p:txBody>
          </p:sp>
        </mc:Choice>
        <mc:Fallback xmlns="">
          <p:sp>
            <p:nvSpPr>
              <p:cNvPr id="3" name="TextBox 2">
                <a:extLst>
                  <a:ext uri="{FF2B5EF4-FFF2-40B4-BE49-F238E27FC236}">
                    <a16:creationId xmlns:a16="http://schemas.microsoft.com/office/drawing/2014/main" id="{CFE14C75-0133-4C57-8F43-34478BDFE4CC}"/>
                  </a:ext>
                </a:extLst>
              </p:cNvPr>
              <p:cNvSpPr txBox="1">
                <a:spLocks noRot="1" noChangeAspect="1" noMove="1" noResize="1" noEditPoints="1" noAdjustHandles="1" noChangeArrowheads="1" noChangeShapeType="1" noTextEdit="1"/>
              </p:cNvSpPr>
              <p:nvPr/>
            </p:nvSpPr>
            <p:spPr>
              <a:xfrm>
                <a:off x="1259632" y="620688"/>
                <a:ext cx="7200800" cy="3181255"/>
              </a:xfrm>
              <a:prstGeom prst="rect">
                <a:avLst/>
              </a:prstGeom>
              <a:blipFill>
                <a:blip r:embed="rId2"/>
                <a:stretch>
                  <a:fillRect l="-1355" t="-575" r="-1270" b="-3448"/>
                </a:stretch>
              </a:blipFill>
            </p:spPr>
            <p:txBody>
              <a:bodyPr/>
              <a:lstStyle/>
              <a:p>
                <a:r>
                  <a:rPr lang="ru-RU">
                    <a:noFill/>
                  </a:rPr>
                  <a:t> </a:t>
                </a:r>
              </a:p>
            </p:txBody>
          </p:sp>
        </mc:Fallback>
      </mc:AlternateContent>
      <p:pic>
        <p:nvPicPr>
          <p:cNvPr id="4" name="Рисунок 3">
            <a:extLst>
              <a:ext uri="{FF2B5EF4-FFF2-40B4-BE49-F238E27FC236}">
                <a16:creationId xmlns:a16="http://schemas.microsoft.com/office/drawing/2014/main" id="{AB08B398-5BE3-4CA6-B19D-E8B1529A87F6}"/>
              </a:ext>
            </a:extLst>
          </p:cNvPr>
          <p:cNvPicPr/>
          <p:nvPr/>
        </p:nvPicPr>
        <p:blipFill>
          <a:blip r:embed="rId3"/>
          <a:stretch>
            <a:fillRect/>
          </a:stretch>
        </p:blipFill>
        <p:spPr>
          <a:xfrm>
            <a:off x="3275856" y="4221088"/>
            <a:ext cx="3024336" cy="1800200"/>
          </a:xfrm>
          <a:prstGeom prst="rect">
            <a:avLst/>
          </a:prstGeom>
        </p:spPr>
      </p:pic>
    </p:spTree>
    <p:extLst>
      <p:ext uri="{BB962C8B-B14F-4D97-AF65-F5344CB8AC3E}">
        <p14:creationId xmlns:p14="http://schemas.microsoft.com/office/powerpoint/2010/main" val="280045557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0D56E46-383F-4B48-8A95-03F4D0703C41}"/>
              </a:ext>
            </a:extLst>
          </p:cNvPr>
          <p:cNvSpPr txBox="1"/>
          <p:nvPr/>
        </p:nvSpPr>
        <p:spPr>
          <a:xfrm>
            <a:off x="971600" y="554702"/>
            <a:ext cx="7632848" cy="2246769"/>
          </a:xfrm>
          <a:prstGeom prst="rect">
            <a:avLst/>
          </a:prstGeom>
          <a:noFill/>
        </p:spPr>
        <p:txBody>
          <a:bodyPr wrap="square">
            <a:spAutoFit/>
          </a:bodyPr>
          <a:lstStyle/>
          <a:p>
            <a:pPr indent="288290" algn="just"/>
            <a:r>
              <a:rPr lang="en-US" sz="2000" dirty="0" err="1">
                <a:solidFill>
                  <a:srgbClr val="000000"/>
                </a:solidFill>
                <a:effectLst/>
                <a:latin typeface="Constantia" panose="02030602050306030303" pitchFamily="18" charset="0"/>
                <a:ea typeface="Times New Roman" panose="02020603050405020304" pitchFamily="18" charset="0"/>
              </a:rPr>
              <a:t>Анықтама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бойынша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күштің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өске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қатысты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моменті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осы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өстегі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i="1" dirty="0">
                <a:solidFill>
                  <a:srgbClr val="000000"/>
                </a:solidFill>
                <a:effectLst/>
                <a:latin typeface="Constantia" panose="02030602050306030303" pitchFamily="18" charset="0"/>
                <a:ea typeface="Times New Roman" panose="02020603050405020304" pitchFamily="18" charset="0"/>
              </a:rPr>
              <a:t>О</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нүктесінің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орнына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тәуелсіз</a:t>
            </a:r>
            <a:r>
              <a:rPr lang="en-US" sz="2000" dirty="0">
                <a:solidFill>
                  <a:srgbClr val="000000"/>
                </a:solidFill>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err="1">
                <a:solidFill>
                  <a:srgbClr val="000000"/>
                </a:solidFill>
                <a:effectLst/>
                <a:latin typeface="Constantia" panose="02030602050306030303" pitchFamily="18" charset="0"/>
                <a:ea typeface="Times New Roman" panose="02020603050405020304" pitchFamily="18" charset="0"/>
              </a:rPr>
              <a:t>Күштің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өске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қатысты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моментін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санау</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үшін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басқа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анықтаманы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қолданады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күштің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өске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қатысты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моменті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деп</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күштің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өске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перпендикуляр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жазықтыққа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проекциясынан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өстің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жазықтықпен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қиылысу</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нүктесіне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қатысты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алынған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алгебралық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моментті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айтады</a:t>
            </a:r>
            <a:r>
              <a:rPr lang="en-US" sz="2000" dirty="0">
                <a:solidFill>
                  <a:srgbClr val="000000"/>
                </a:solidFill>
                <a:effectLst/>
                <a:latin typeface="Constantia" panose="02030602050306030303" pitchFamily="18" charset="0"/>
                <a:ea typeface="Times New Roman" panose="02020603050405020304" pitchFamily="18" charset="0"/>
              </a:rPr>
              <a:t> (5.1-сурет).</a:t>
            </a:r>
            <a:endParaRPr lang="ru-RU" sz="1200" dirty="0">
              <a:effectLst/>
              <a:latin typeface="Constantia" panose="02030602050306030303" pitchFamily="18" charset="0"/>
              <a:ea typeface="Times New Roman" panose="02020603050405020304" pitchFamily="18" charset="0"/>
            </a:endParaRPr>
          </a:p>
        </p:txBody>
      </p:sp>
      <p:pic>
        <p:nvPicPr>
          <p:cNvPr id="4" name="Рисунок 3">
            <a:extLst>
              <a:ext uri="{FF2B5EF4-FFF2-40B4-BE49-F238E27FC236}">
                <a16:creationId xmlns:a16="http://schemas.microsoft.com/office/drawing/2014/main" id="{54F92571-58C2-4E4D-82BD-27A2207EEC6C}"/>
              </a:ext>
            </a:extLst>
          </p:cNvPr>
          <p:cNvPicPr/>
          <p:nvPr/>
        </p:nvPicPr>
        <p:blipFill>
          <a:blip r:embed="rId2"/>
          <a:stretch>
            <a:fillRect/>
          </a:stretch>
        </p:blipFill>
        <p:spPr>
          <a:xfrm>
            <a:off x="2699792" y="2827447"/>
            <a:ext cx="4320480" cy="2985612"/>
          </a:xfrm>
          <a:prstGeom prst="rect">
            <a:avLst/>
          </a:prstGeom>
        </p:spPr>
      </p:pic>
      <p:sp>
        <p:nvSpPr>
          <p:cNvPr id="6" name="TextBox 5">
            <a:extLst>
              <a:ext uri="{FF2B5EF4-FFF2-40B4-BE49-F238E27FC236}">
                <a16:creationId xmlns:a16="http://schemas.microsoft.com/office/drawing/2014/main" id="{50165ED7-9D00-41CC-88AD-386DF3808D53}"/>
              </a:ext>
            </a:extLst>
          </p:cNvPr>
          <p:cNvSpPr txBox="1"/>
          <p:nvPr/>
        </p:nvSpPr>
        <p:spPr>
          <a:xfrm>
            <a:off x="4427984" y="5959702"/>
            <a:ext cx="4572000" cy="400110"/>
          </a:xfrm>
          <a:prstGeom prst="rect">
            <a:avLst/>
          </a:prstGeom>
          <a:noFill/>
        </p:spPr>
        <p:txBody>
          <a:bodyPr wrap="square">
            <a:spAutoFit/>
          </a:bodyPr>
          <a:lstStyle/>
          <a:p>
            <a:r>
              <a:rPr lang="en-US" sz="2000" dirty="0">
                <a:solidFill>
                  <a:srgbClr val="000000"/>
                </a:solidFill>
                <a:latin typeface="Constantia" panose="02030602050306030303" pitchFamily="18" charset="0"/>
              </a:rPr>
              <a:t>5.1-сурет</a:t>
            </a:r>
            <a:endParaRPr lang="ru-RU" sz="2000" dirty="0">
              <a:solidFill>
                <a:srgbClr val="000000"/>
              </a:solidFill>
              <a:latin typeface="Constantia" panose="02030602050306030303" pitchFamily="18" charset="0"/>
            </a:endParaRPr>
          </a:p>
        </p:txBody>
      </p:sp>
    </p:spTree>
    <p:extLst>
      <p:ext uri="{BB962C8B-B14F-4D97-AF65-F5344CB8AC3E}">
        <p14:creationId xmlns:p14="http://schemas.microsoft.com/office/powerpoint/2010/main" val="130411870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80706AD2-2856-45BB-B031-2858A909CA66}"/>
                  </a:ext>
                </a:extLst>
              </p:cNvPr>
              <p:cNvSpPr txBox="1"/>
              <p:nvPr/>
            </p:nvSpPr>
            <p:spPr>
              <a:xfrm>
                <a:off x="1367644" y="548680"/>
                <a:ext cx="6948772" cy="5065617"/>
              </a:xfrm>
              <a:prstGeom prst="rect">
                <a:avLst/>
              </a:prstGeom>
              <a:noFill/>
            </p:spPr>
            <p:txBody>
              <a:bodyPr wrap="square">
                <a:spAutoFit/>
              </a:bodyPr>
              <a:lstStyle/>
              <a:p>
                <a:pPr indent="288290" algn="just"/>
                <a:r>
                  <a:rPr lang="en-US" sz="2400" dirty="0" err="1">
                    <a:solidFill>
                      <a:srgbClr val="000000"/>
                    </a:solidFill>
                    <a:effectLst/>
                    <a:latin typeface="Constantia" panose="02030602050306030303" pitchFamily="18" charset="0"/>
                    <a:ea typeface="Times New Roman" panose="02020603050405020304" pitchFamily="18" charset="0"/>
                  </a:rPr>
                  <a:t>Осы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анықтамаға</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сәйкес</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күштің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өске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қатысты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моментін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анықтау</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үшін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күшті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өске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перпендикуляр</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жазықтыққа</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проекциялап</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оң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немесе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теріс</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таңбамен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алынған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проекция</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модулін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оның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өстің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жазықтықпен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қиылысу</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нүктесіне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қатысты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иініне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көбейту</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керек</a:t>
                </a:r>
                <a:r>
                  <a:rPr lang="en-US" sz="2400" dirty="0">
                    <a:solidFill>
                      <a:srgbClr val="000000"/>
                    </a:solidFill>
                    <a:effectLst/>
                    <a:latin typeface="Constantia" panose="02030602050306030303" pitchFamily="18" charset="0"/>
                    <a:ea typeface="Times New Roman" panose="02020603050405020304" pitchFamily="18" charset="0"/>
                  </a:rPr>
                  <a:t>:</a:t>
                </a:r>
                <a:endParaRPr lang="ru-RU" sz="1400" dirty="0">
                  <a:effectLst/>
                  <a:latin typeface="Constantia" panose="02030602050306030303" pitchFamily="18" charset="0"/>
                  <a:ea typeface="Times New Roman" panose="02020603050405020304" pitchFamily="18" charset="0"/>
                </a:endParaRPr>
              </a:p>
              <a:p>
                <a:pPr indent="288290" algn="just"/>
                <a:r>
                  <a:rPr lang="en-US" sz="2400" dirty="0">
                    <a:effectLst/>
                    <a:latin typeface="Constantia" panose="02030602050306030303" pitchFamily="18" charset="0"/>
                    <a:ea typeface="Times New Roman" panose="02020603050405020304" pitchFamily="18" charset="0"/>
                  </a:rPr>
                  <a:t> </a:t>
                </a:r>
                <a:endParaRPr lang="ru-RU" sz="1400" dirty="0">
                  <a:effectLst/>
                  <a:latin typeface="Constantia" panose="02030602050306030303" pitchFamily="18" charset="0"/>
                  <a:ea typeface="Times New Roman" panose="02020603050405020304" pitchFamily="18" charset="0"/>
                </a:endParaRPr>
              </a:p>
              <a:p>
                <a:pPr indent="288290" algn="r"/>
                <a14:m>
                  <m:oMath xmlns:m="http://schemas.openxmlformats.org/officeDocument/2006/math">
                    <m:r>
                      <a:rPr lang="en-US" sz="2400" i="1">
                        <a:solidFill>
                          <a:srgbClr val="000000"/>
                        </a:solidFill>
                        <a:effectLst/>
                        <a:latin typeface="Cambria Math" panose="02040503050406030204" pitchFamily="18" charset="0"/>
                        <a:ea typeface="Times New Roman" panose="02020603050405020304" pitchFamily="18" charset="0"/>
                      </a:rPr>
                      <m:t> </m:t>
                    </m:r>
                    <m:sSub>
                      <m:sSubPr>
                        <m:ctrlPr>
                          <a:rPr lang="ru-RU" sz="2400" i="1">
                            <a:effectLst/>
                            <a:latin typeface="Cambria Math" panose="02040503050406030204" pitchFamily="18" charset="0"/>
                            <a:ea typeface="Times New Roman" panose="02020603050405020304" pitchFamily="18" charset="0"/>
                          </a:rPr>
                        </m:ctrlPr>
                      </m:sSubPr>
                      <m:e>
                        <m:r>
                          <a:rPr lang="kk-KZ" sz="2400" i="1">
                            <a:solidFill>
                              <a:srgbClr val="000000"/>
                            </a:solidFill>
                            <a:effectLst/>
                            <a:latin typeface="Cambria Math" panose="02040503050406030204" pitchFamily="18" charset="0"/>
                            <a:ea typeface="Times New Roman" panose="02020603050405020304" pitchFamily="18" charset="0"/>
                          </a:rPr>
                          <m:t>𝑚</m:t>
                        </m:r>
                      </m:e>
                      <m:sub>
                        <m:r>
                          <a:rPr lang="en-US" sz="2400" i="1">
                            <a:solidFill>
                              <a:srgbClr val="000000"/>
                            </a:solidFill>
                            <a:effectLst/>
                            <a:latin typeface="Cambria Math" panose="02040503050406030204" pitchFamily="18" charset="0"/>
                            <a:ea typeface="Times New Roman" panose="02020603050405020304" pitchFamily="18" charset="0"/>
                          </a:rPr>
                          <m:t>𝑧</m:t>
                        </m:r>
                      </m:sub>
                    </m:sSub>
                  </m:oMath>
                </a14:m>
                <a:r>
                  <a:rPr lang="kk-KZ" sz="2400" dirty="0">
                    <a:solidFill>
                      <a:srgbClr val="000000"/>
                    </a:solidFill>
                    <a:effectLst/>
                    <a:latin typeface="Constantia" panose="02030602050306030303" pitchFamily="18" charset="0"/>
                    <a:ea typeface="Times New Roman" panose="02020603050405020304" pitchFamily="18" charset="0"/>
                  </a:rPr>
                  <a:t>(</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r>
                      <a:rPr lang="kk-KZ" sz="2400" i="1">
                        <a:solidFill>
                          <a:srgbClr val="000000"/>
                        </a:solidFill>
                        <a:effectLst/>
                        <a:latin typeface="Cambria Math" panose="02040503050406030204" pitchFamily="18" charset="0"/>
                        <a:ea typeface="Times New Roman" panose="02020603050405020304" pitchFamily="18" charset="0"/>
                      </a:rPr>
                      <m:t>)</m:t>
                    </m:r>
                    <m:r>
                      <a:rPr lang="en-US" sz="2400" i="1">
                        <a:solidFill>
                          <a:srgbClr val="000000"/>
                        </a:solidFill>
                        <a:effectLst/>
                        <a:latin typeface="Cambria Math" panose="02040503050406030204" pitchFamily="18" charset="0"/>
                        <a:ea typeface="Times New Roman" panose="02020603050405020304" pitchFamily="18" charset="0"/>
                      </a:rPr>
                      <m:t>=</m:t>
                    </m:r>
                    <m:sSub>
                      <m:sSubPr>
                        <m:ctrlPr>
                          <a:rPr lang="ru-RU" sz="2400" i="1">
                            <a:effectLst/>
                            <a:latin typeface="Cambria Math" panose="02040503050406030204" pitchFamily="18" charset="0"/>
                            <a:ea typeface="Times New Roman" panose="02020603050405020304" pitchFamily="18" charset="0"/>
                          </a:rPr>
                        </m:ctrlPr>
                      </m:sSubPr>
                      <m:e>
                        <m:r>
                          <a:rPr lang="en-US" sz="2400" i="1">
                            <a:solidFill>
                              <a:srgbClr val="000000"/>
                            </a:solidFill>
                            <a:effectLst/>
                            <a:latin typeface="Cambria Math" panose="02040503050406030204" pitchFamily="18" charset="0"/>
                            <a:ea typeface="Times New Roman" panose="02020603050405020304" pitchFamily="18" charset="0"/>
                          </a:rPr>
                          <m:t>±</m:t>
                        </m:r>
                        <m:r>
                          <a:rPr lang="kk-KZ" sz="2400" i="1">
                            <a:solidFill>
                              <a:srgbClr val="000000"/>
                            </a:solidFill>
                            <a:effectLst/>
                            <a:latin typeface="Cambria Math" panose="02040503050406030204" pitchFamily="18" charset="0"/>
                            <a:ea typeface="Times New Roman" panose="02020603050405020304" pitchFamily="18" charset="0"/>
                          </a:rPr>
                          <m:t>𝐹</m:t>
                        </m:r>
                      </m:e>
                      <m:sub>
                        <m:r>
                          <a:rPr lang="en-US" sz="2400" i="1">
                            <a:solidFill>
                              <a:srgbClr val="000000"/>
                            </a:solidFill>
                            <a:effectLst/>
                            <a:latin typeface="Cambria Math" panose="02040503050406030204" pitchFamily="18" charset="0"/>
                            <a:ea typeface="Times New Roman" panose="02020603050405020304" pitchFamily="18" charset="0"/>
                          </a:rPr>
                          <m:t>𝑥𝑦</m:t>
                        </m:r>
                      </m:sub>
                    </m:sSub>
                    <m:r>
                      <a:rPr lang="en-US" sz="2400" i="1">
                        <a:solidFill>
                          <a:srgbClr val="000000"/>
                        </a:solidFill>
                        <a:effectLst/>
                        <a:latin typeface="Cambria Math" panose="02040503050406030204" pitchFamily="18" charset="0"/>
                        <a:ea typeface="Times New Roman" panose="02020603050405020304" pitchFamily="18" charset="0"/>
                      </a:rPr>
                      <m:t>∙</m:t>
                    </m:r>
                    <m:r>
                      <a:rPr lang="kk-KZ" sz="2400" i="1">
                        <a:solidFill>
                          <a:srgbClr val="000000"/>
                        </a:solidFill>
                        <a:effectLst/>
                        <a:latin typeface="Cambria Math" panose="02040503050406030204" pitchFamily="18" charset="0"/>
                        <a:ea typeface="Times New Roman" panose="02020603050405020304" pitchFamily="18" charset="0"/>
                      </a:rPr>
                      <m:t>h</m:t>
                    </m:r>
                  </m:oMath>
                </a14:m>
                <a:r>
                  <a:rPr lang="en-US" sz="2400" dirty="0">
                    <a:solidFill>
                      <a:srgbClr val="000000"/>
                    </a:solidFill>
                    <a:effectLst/>
                    <a:latin typeface="Constantia" panose="02030602050306030303" pitchFamily="18" charset="0"/>
                    <a:ea typeface="Times New Roman" panose="02020603050405020304" pitchFamily="18" charset="0"/>
                  </a:rPr>
                  <a:t>, 		</a:t>
                </a:r>
                <a:r>
                  <a:rPr lang="kk-KZ" sz="2400" dirty="0">
                    <a:solidFill>
                      <a:srgbClr val="000000"/>
                    </a:solidFill>
                    <a:effectLst/>
                    <a:latin typeface="Constantia" panose="02030602050306030303" pitchFamily="18" charset="0"/>
                    <a:ea typeface="Times New Roman" panose="02020603050405020304" pitchFamily="18" charset="0"/>
                  </a:rPr>
                  <a:t>(5.1)</a:t>
                </a:r>
                <a:endParaRPr lang="ru-RU" sz="1400" dirty="0">
                  <a:effectLst/>
                  <a:latin typeface="Constantia" panose="02030602050306030303" pitchFamily="18" charset="0"/>
                  <a:ea typeface="Times New Roman" panose="02020603050405020304" pitchFamily="18" charset="0"/>
                </a:endParaRPr>
              </a:p>
              <a:p>
                <a:pPr indent="288290" algn="just"/>
                <a:endParaRPr lang="ru-RU" sz="2400" dirty="0">
                  <a:latin typeface="Constantia" panose="02030602050306030303" pitchFamily="18" charset="0"/>
                  <a:ea typeface="Times New Roman" panose="02020603050405020304" pitchFamily="18" charset="0"/>
                </a:endParaRPr>
              </a:p>
              <a:p>
                <a:pPr algn="just"/>
                <a:r>
                  <a:rPr lang="en-US" sz="2400" dirty="0" err="1">
                    <a:solidFill>
                      <a:srgbClr val="000000"/>
                    </a:solidFill>
                    <a:effectLst/>
                    <a:latin typeface="Constantia" panose="02030602050306030303" pitchFamily="18" charset="0"/>
                    <a:ea typeface="Times New Roman" panose="02020603050405020304" pitchFamily="18" charset="0"/>
                  </a:rPr>
                  <a:t>мұндағы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i="1" dirty="0" err="1">
                    <a:solidFill>
                      <a:srgbClr val="000000"/>
                    </a:solidFill>
                    <a:effectLst/>
                    <a:latin typeface="Constantia" panose="02030602050306030303" pitchFamily="18" charset="0"/>
                    <a:ea typeface="Times New Roman" panose="02020603050405020304" pitchFamily="18" charset="0"/>
                  </a:rPr>
                  <a:t>F</a:t>
                </a:r>
                <a:r>
                  <a:rPr lang="en-US" sz="2400" i="1" baseline="-25000" dirty="0" err="1">
                    <a:solidFill>
                      <a:srgbClr val="000000"/>
                    </a:solidFill>
                    <a:effectLst/>
                    <a:latin typeface="Constantia" panose="02030602050306030303" pitchFamily="18" charset="0"/>
                    <a:ea typeface="Times New Roman" panose="02020603050405020304" pitchFamily="18" charset="0"/>
                  </a:rPr>
                  <a:t>xy</a:t>
                </a:r>
                <a:r>
                  <a:rPr lang="en-US" sz="2400" dirty="0">
                    <a:solidFill>
                      <a:srgbClr val="000000"/>
                    </a:solidFill>
                    <a:effectLst/>
                    <a:latin typeface="Constantia" panose="02030602050306030303" pitchFamily="18" charset="0"/>
                    <a:ea typeface="Times New Roman" panose="02020603050405020304" pitchFamily="18" charset="0"/>
                  </a:rPr>
                  <a:t> −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kk-KZ"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күшінің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өске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перпендикуляр</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жазықтыққа</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проекциясының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модулі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i="1" dirty="0">
                    <a:solidFill>
                      <a:srgbClr val="000000"/>
                    </a:solidFill>
                    <a:effectLst/>
                    <a:latin typeface="Constantia" panose="02030602050306030303" pitchFamily="18" charset="0"/>
                    <a:ea typeface="Times New Roman" panose="02020603050405020304" pitchFamily="18" charset="0"/>
                  </a:rPr>
                  <a:t>h</a:t>
                </a:r>
                <a:r>
                  <a:rPr lang="en-US" sz="2400" dirty="0">
                    <a:solidFill>
                      <a:srgbClr val="000000"/>
                    </a:solidFill>
                    <a:effectLst/>
                    <a:latin typeface="Constantia" panose="02030602050306030303" pitchFamily="18" charset="0"/>
                    <a:ea typeface="Times New Roman" panose="02020603050405020304" pitchFamily="18" charset="0"/>
                  </a:rPr>
                  <a:t> –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en-US" sz="2400" i="1" baseline="-25000" dirty="0" err="1">
                    <a:solidFill>
                      <a:srgbClr val="000000"/>
                    </a:solidFill>
                    <a:effectLst/>
                    <a:latin typeface="Constantia" panose="02030602050306030303" pitchFamily="18" charset="0"/>
                    <a:ea typeface="Times New Roman" panose="02020603050405020304" pitchFamily="18" charset="0"/>
                  </a:rPr>
                  <a:t>xy</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күшінің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өстің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жазықтықпен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қиылысу</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нүктесіне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қатысты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иіні</a:t>
                </a:r>
                <a:r>
                  <a:rPr lang="en-US" sz="2400" dirty="0">
                    <a:solidFill>
                      <a:srgbClr val="000000"/>
                    </a:solidFill>
                    <a:effectLst/>
                    <a:latin typeface="Constantia" panose="02030602050306030303" pitchFamily="18" charset="0"/>
                    <a:ea typeface="Times New Roman" panose="02020603050405020304" pitchFamily="18" charset="0"/>
                  </a:rPr>
                  <a:t>. </a:t>
                </a:r>
                <a:endParaRPr lang="ru-RU" sz="1400" dirty="0">
                  <a:effectLst/>
                  <a:latin typeface="Constantia" panose="02030602050306030303" pitchFamily="18" charset="0"/>
                  <a:ea typeface="Times New Roman" panose="02020603050405020304" pitchFamily="18" charset="0"/>
                </a:endParaRPr>
              </a:p>
            </p:txBody>
          </p:sp>
        </mc:Choice>
        <mc:Fallback xmlns="">
          <p:sp>
            <p:nvSpPr>
              <p:cNvPr id="3" name="TextBox 2">
                <a:extLst>
                  <a:ext uri="{FF2B5EF4-FFF2-40B4-BE49-F238E27FC236}">
                    <a16:creationId xmlns:a16="http://schemas.microsoft.com/office/drawing/2014/main" id="{80706AD2-2856-45BB-B031-2858A909CA66}"/>
                  </a:ext>
                </a:extLst>
              </p:cNvPr>
              <p:cNvSpPr txBox="1">
                <a:spLocks noRot="1" noChangeAspect="1" noMove="1" noResize="1" noEditPoints="1" noAdjustHandles="1" noChangeArrowheads="1" noChangeShapeType="1" noTextEdit="1"/>
              </p:cNvSpPr>
              <p:nvPr/>
            </p:nvSpPr>
            <p:spPr>
              <a:xfrm>
                <a:off x="1367644" y="548680"/>
                <a:ext cx="6948772" cy="5065617"/>
              </a:xfrm>
              <a:prstGeom prst="rect">
                <a:avLst/>
              </a:prstGeom>
              <a:blipFill>
                <a:blip r:embed="rId2"/>
                <a:stretch>
                  <a:fillRect l="-1316" t="-1203" r="-1404" b="-1805"/>
                </a:stretch>
              </a:blipFill>
            </p:spPr>
            <p:txBody>
              <a:bodyPr/>
              <a:lstStyle/>
              <a:p>
                <a:r>
                  <a:rPr lang="ru-RU">
                    <a:noFill/>
                  </a:rPr>
                  <a:t> </a:t>
                </a:r>
              </a:p>
            </p:txBody>
          </p:sp>
        </mc:Fallback>
      </mc:AlternateContent>
    </p:spTree>
    <p:extLst>
      <p:ext uri="{BB962C8B-B14F-4D97-AF65-F5344CB8AC3E}">
        <p14:creationId xmlns:p14="http://schemas.microsoft.com/office/powerpoint/2010/main" val="378910992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7E237A05-4D45-41F6-BCBF-63CB729EE2B2}"/>
                  </a:ext>
                </a:extLst>
              </p:cNvPr>
              <p:cNvSpPr txBox="1"/>
              <p:nvPr/>
            </p:nvSpPr>
            <p:spPr>
              <a:xfrm>
                <a:off x="395536" y="28182"/>
                <a:ext cx="8496944" cy="6829818"/>
              </a:xfrm>
              <a:prstGeom prst="rect">
                <a:avLst/>
              </a:prstGeom>
              <a:noFill/>
            </p:spPr>
            <p:txBody>
              <a:bodyPr wrap="square">
                <a:spAutoFit/>
              </a:bodyPr>
              <a:lstStyle/>
              <a:p>
                <a:pPr indent="288290" algn="just"/>
                <a:r>
                  <a:rPr lang="en-US" sz="2400" dirty="0" err="1">
                    <a:solidFill>
                      <a:srgbClr val="000000"/>
                    </a:solidFill>
                    <a:effectLst/>
                    <a:latin typeface="Constantia" panose="02030602050306030303" pitchFamily="18" charset="0"/>
                    <a:ea typeface="Times New Roman" panose="02020603050405020304" pitchFamily="18" charset="0"/>
                  </a:rPr>
                  <a:t>Егер</a:t>
                </a:r>
                <a:r>
                  <a:rPr lang="en-US" sz="24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en-US" sz="2400" i="1" baseline="-25000" dirty="0" err="1">
                    <a:solidFill>
                      <a:srgbClr val="000000"/>
                    </a:solidFill>
                    <a:effectLst/>
                    <a:latin typeface="Constantia" panose="02030602050306030303" pitchFamily="18" charset="0"/>
                    <a:ea typeface="Times New Roman" panose="02020603050405020304" pitchFamily="18" charset="0"/>
                  </a:rPr>
                  <a:t>xy</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күші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өстің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оң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ұшынан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қарағанда</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денені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сағат</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тіліне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қарсы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бұруға</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тырысса</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күштің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өске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қатысты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моментінің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таңбасы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оң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сағат</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тілімен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бұруға</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тырысса</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теріс</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болады</a:t>
                </a:r>
                <a:r>
                  <a:rPr lang="en-US" sz="2400" dirty="0">
                    <a:solidFill>
                      <a:srgbClr val="000000"/>
                    </a:solidFill>
                    <a:effectLst/>
                    <a:latin typeface="Constantia" panose="02030602050306030303" pitchFamily="18" charset="0"/>
                    <a:ea typeface="Times New Roman" panose="02020603050405020304" pitchFamily="18" charset="0"/>
                  </a:rPr>
                  <a:t>. </a:t>
                </a:r>
                <a:endParaRPr lang="ru-RU" sz="1400" dirty="0">
                  <a:effectLst/>
                  <a:latin typeface="Constantia" panose="02030602050306030303" pitchFamily="18" charset="0"/>
                  <a:ea typeface="Times New Roman" panose="02020603050405020304" pitchFamily="18" charset="0"/>
                </a:endParaRPr>
              </a:p>
              <a:p>
                <a:pPr indent="288290" algn="just"/>
                <a:r>
                  <a:rPr lang="en-US" sz="2400" dirty="0" err="1">
                    <a:solidFill>
                      <a:srgbClr val="000000"/>
                    </a:solidFill>
                    <a:effectLst/>
                    <a:latin typeface="Constantia" panose="02030602050306030303" pitchFamily="18" charset="0"/>
                    <a:ea typeface="Times New Roman" panose="02020603050405020304" pitchFamily="18" charset="0"/>
                  </a:rPr>
                  <a:t>Күштің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өске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қатысты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моменті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күш</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денені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осы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өске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қатысты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бұруға</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тырысқандағы</a:t>
                </a:r>
                <a:r>
                  <a:rPr lang="en-US" sz="24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400" i="1">
                            <a:effectLst/>
                            <a:latin typeface="Cambria Math" panose="02040503050406030204" pitchFamily="18" charset="0"/>
                            <a:ea typeface="Times New Roman" panose="02020603050405020304" pitchFamily="18" charset="0"/>
                          </a:rPr>
                        </m:ctrlPr>
                      </m:accPr>
                      <m:e>
                        <m:r>
                          <a:rPr lang="kk-KZ" sz="2400" i="1">
                            <a:solidFill>
                              <a:srgbClr val="000000"/>
                            </a:solidFill>
                            <a:effectLst/>
                            <a:latin typeface="Cambria Math" panose="02040503050406030204" pitchFamily="18" charset="0"/>
                            <a:ea typeface="Times New Roman" panose="02020603050405020304" pitchFamily="18" charset="0"/>
                          </a:rPr>
                          <m:t>𝐹</m:t>
                        </m:r>
                      </m:e>
                    </m:acc>
                  </m:oMath>
                </a14:m>
                <a:r>
                  <a:rPr lang="kk-KZ"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күшінің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айналдырушы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әсерін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сипаттайды</a:t>
                </a:r>
                <a:r>
                  <a:rPr lang="en-US" sz="2400" dirty="0">
                    <a:solidFill>
                      <a:srgbClr val="000000"/>
                    </a:solidFill>
                    <a:effectLst/>
                    <a:latin typeface="Constantia" panose="02030602050306030303" pitchFamily="18" charset="0"/>
                    <a:ea typeface="Times New Roman" panose="02020603050405020304" pitchFamily="18" charset="0"/>
                  </a:rPr>
                  <a:t>. </a:t>
                </a:r>
                <a:endParaRPr lang="ru-RU" sz="1400" dirty="0">
                  <a:effectLst/>
                  <a:latin typeface="Constantia" panose="02030602050306030303" pitchFamily="18" charset="0"/>
                  <a:ea typeface="Times New Roman" panose="02020603050405020304" pitchFamily="18" charset="0"/>
                </a:endParaRPr>
              </a:p>
              <a:p>
                <a:pPr indent="288290" algn="just"/>
                <a:r>
                  <a:rPr lang="en-US" sz="2400" dirty="0" err="1">
                    <a:solidFill>
                      <a:srgbClr val="000000"/>
                    </a:solidFill>
                    <a:effectLst/>
                    <a:latin typeface="Constantia" panose="02030602050306030303" pitchFamily="18" charset="0"/>
                    <a:ea typeface="Times New Roman" panose="02020603050405020304" pitchFamily="18" charset="0"/>
                  </a:rPr>
                  <a:t>Күштің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өске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қатысты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моменті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екі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жағдайда</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нөлге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тең</a:t>
                </a:r>
                <a:r>
                  <a:rPr lang="en-US" sz="2400" dirty="0">
                    <a:solidFill>
                      <a:srgbClr val="000000"/>
                    </a:solidFill>
                    <a:effectLst/>
                    <a:latin typeface="Constantia" panose="02030602050306030303" pitchFamily="18" charset="0"/>
                    <a:ea typeface="Times New Roman" panose="02020603050405020304" pitchFamily="18" charset="0"/>
                  </a:rPr>
                  <a:t>: </a:t>
                </a:r>
                <a:endParaRPr lang="ru-RU" sz="1400" dirty="0">
                  <a:effectLst/>
                  <a:latin typeface="Constantia" panose="02030602050306030303" pitchFamily="18" charset="0"/>
                  <a:ea typeface="Times New Roman" panose="02020603050405020304" pitchFamily="18" charset="0"/>
                </a:endParaRPr>
              </a:p>
              <a:p>
                <a:pPr indent="288290" algn="just"/>
                <a:r>
                  <a:rPr lang="en-US" sz="2400" dirty="0">
                    <a:solidFill>
                      <a:srgbClr val="000000"/>
                    </a:solidFill>
                    <a:effectLst/>
                    <a:latin typeface="Constantia" panose="02030602050306030303" pitchFamily="18" charset="0"/>
                    <a:ea typeface="Times New Roman" panose="02020603050405020304" pitchFamily="18" charset="0"/>
                  </a:rPr>
                  <a:t>1) </a:t>
                </a:r>
                <a:r>
                  <a:rPr lang="en-US" sz="2400" dirty="0" err="1">
                    <a:solidFill>
                      <a:srgbClr val="000000"/>
                    </a:solidFill>
                    <a:effectLst/>
                    <a:latin typeface="Constantia" panose="02030602050306030303" pitchFamily="18" charset="0"/>
                    <a:ea typeface="Times New Roman" panose="02020603050405020304" pitchFamily="18" charset="0"/>
                  </a:rPr>
                  <a:t>күш</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векторы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өске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параллель</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болғанда</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Өйткені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күштің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өске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перпендикуляр</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жазықтыққа</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проекциясы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нөлге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тең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i="1" dirty="0" err="1">
                    <a:solidFill>
                      <a:srgbClr val="000000"/>
                    </a:solidFill>
                    <a:effectLst/>
                    <a:latin typeface="Constantia" panose="02030602050306030303" pitchFamily="18" charset="0"/>
                    <a:ea typeface="Times New Roman" panose="02020603050405020304" pitchFamily="18" charset="0"/>
                  </a:rPr>
                  <a:t>Р</a:t>
                </a:r>
                <a:r>
                  <a:rPr lang="en-US" sz="2400" i="1" baseline="-25000" dirty="0" err="1">
                    <a:solidFill>
                      <a:srgbClr val="000000"/>
                    </a:solidFill>
                    <a:effectLst/>
                    <a:latin typeface="Constantia" panose="02030602050306030303" pitchFamily="18" charset="0"/>
                    <a:ea typeface="Times New Roman" panose="02020603050405020304" pitchFamily="18" charset="0"/>
                  </a:rPr>
                  <a:t>xy</a:t>
                </a:r>
                <a:r>
                  <a:rPr lang="en-US" sz="2400" dirty="0">
                    <a:solidFill>
                      <a:srgbClr val="000000"/>
                    </a:solidFill>
                    <a:effectLst/>
                    <a:latin typeface="Constantia" panose="02030602050306030303" pitchFamily="18" charset="0"/>
                    <a:ea typeface="Times New Roman" panose="02020603050405020304" pitchFamily="18" charset="0"/>
                  </a:rPr>
                  <a:t>=</a:t>
                </a:r>
                <a:r>
                  <a:rPr lang="en-US" sz="2400" i="1" dirty="0">
                    <a:solidFill>
                      <a:srgbClr val="000000"/>
                    </a:solidFill>
                    <a:effectLst/>
                    <a:latin typeface="Constantia" panose="02030602050306030303" pitchFamily="18" charset="0"/>
                    <a:ea typeface="Times New Roman" panose="02020603050405020304" pitchFamily="18" charset="0"/>
                  </a:rPr>
                  <a:t>0</a:t>
                </a:r>
                <a:r>
                  <a:rPr lang="en-US" sz="2400" dirty="0">
                    <a:solidFill>
                      <a:srgbClr val="000000"/>
                    </a:solidFill>
                    <a:effectLst/>
                    <a:latin typeface="Constantia" panose="02030602050306030303" pitchFamily="18" charset="0"/>
                    <a:ea typeface="Times New Roman" panose="02020603050405020304" pitchFamily="18" charset="0"/>
                  </a:rPr>
                  <a:t>, </a:t>
                </a:r>
                <a:r>
                  <a:rPr lang="kk-KZ" sz="2400" dirty="0">
                    <a:solidFill>
                      <a:srgbClr val="000000"/>
                    </a:solidFill>
                    <a:effectLst/>
                    <a:latin typeface="Constantia" panose="02030602050306030303" pitchFamily="18" charset="0"/>
                    <a:ea typeface="Times New Roman" panose="02020603050405020304" pitchFamily="18" charset="0"/>
                  </a:rPr>
                  <a:t>5.1</a:t>
                </a:r>
                <a:r>
                  <a:rPr lang="en-US" sz="2400" dirty="0">
                    <a:solidFill>
                      <a:srgbClr val="000000"/>
                    </a:solidFill>
                    <a:effectLst/>
                    <a:latin typeface="Constantia" panose="02030602050306030303" pitchFamily="18" charset="0"/>
                    <a:ea typeface="Times New Roman" panose="02020603050405020304" pitchFamily="18" charset="0"/>
                  </a:rPr>
                  <a:t>-</a:t>
                </a:r>
                <a:r>
                  <a:rPr lang="en-US" sz="2400" dirty="0" err="1">
                    <a:solidFill>
                      <a:srgbClr val="000000"/>
                    </a:solidFill>
                    <a:effectLst/>
                    <a:latin typeface="Constantia" panose="02030602050306030303" pitchFamily="18" charset="0"/>
                    <a:ea typeface="Times New Roman" panose="02020603050405020304" pitchFamily="18" charset="0"/>
                  </a:rPr>
                  <a:t>сурет</a:t>
                </a:r>
                <a:r>
                  <a:rPr lang="en-US" sz="2400" dirty="0">
                    <a:solidFill>
                      <a:srgbClr val="000000"/>
                    </a:solidFill>
                    <a:effectLst/>
                    <a:latin typeface="Constantia" panose="02030602050306030303" pitchFamily="18" charset="0"/>
                    <a:ea typeface="Times New Roman" panose="02020603050405020304" pitchFamily="18" charset="0"/>
                  </a:rPr>
                  <a:t>);</a:t>
                </a:r>
                <a:endParaRPr lang="ru-RU" sz="1400" dirty="0">
                  <a:effectLst/>
                  <a:latin typeface="Constantia" panose="02030602050306030303" pitchFamily="18" charset="0"/>
                  <a:ea typeface="Times New Roman" panose="02020603050405020304" pitchFamily="18" charset="0"/>
                </a:endParaRPr>
              </a:p>
              <a:p>
                <a:pPr indent="288290" algn="just"/>
                <a:r>
                  <a:rPr lang="en-US" sz="2400" dirty="0">
                    <a:solidFill>
                      <a:srgbClr val="000000"/>
                    </a:solidFill>
                    <a:effectLst/>
                    <a:latin typeface="Constantia" panose="02030602050306030303" pitchFamily="18" charset="0"/>
                    <a:ea typeface="Times New Roman" panose="02020603050405020304" pitchFamily="18" charset="0"/>
                  </a:rPr>
                  <a:t>2) </a:t>
                </a:r>
                <a:r>
                  <a:rPr lang="en-US" sz="2400" dirty="0" err="1">
                    <a:solidFill>
                      <a:srgbClr val="000000"/>
                    </a:solidFill>
                    <a:effectLst/>
                    <a:latin typeface="Constantia" panose="02030602050306030303" pitchFamily="18" charset="0"/>
                    <a:ea typeface="Times New Roman" panose="02020603050405020304" pitchFamily="18" charset="0"/>
                  </a:rPr>
                  <a:t>күштің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әсер</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ету</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сызығы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өспен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қиылысқанда</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Бұл</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жағдайда</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күштің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өске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перпендикуляр</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жазықтыққа</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проекциясының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өстің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жазықтықпен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қиылысу</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нүктесіне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қатысты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иіні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нөлге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тең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i="1" dirty="0" err="1">
                    <a:solidFill>
                      <a:srgbClr val="000000"/>
                    </a:solidFill>
                    <a:effectLst/>
                    <a:latin typeface="Constantia" panose="02030602050306030303" pitchFamily="18" charset="0"/>
                    <a:ea typeface="Times New Roman" panose="02020603050405020304" pitchFamily="18" charset="0"/>
                  </a:rPr>
                  <a:t>h</a:t>
                </a:r>
                <a:r>
                  <a:rPr lang="en-US" sz="2400" i="1" baseline="-25000" dirty="0" err="1">
                    <a:solidFill>
                      <a:srgbClr val="000000"/>
                    </a:solidFill>
                    <a:effectLst/>
                    <a:latin typeface="Constantia" panose="02030602050306030303" pitchFamily="18" charset="0"/>
                    <a:ea typeface="Times New Roman" panose="02020603050405020304" pitchFamily="18" charset="0"/>
                  </a:rPr>
                  <a:t>Q</a:t>
                </a:r>
                <a:r>
                  <a:rPr lang="en-US" sz="2400" i="1" dirty="0">
                    <a:solidFill>
                      <a:srgbClr val="000000"/>
                    </a:solidFill>
                    <a:effectLst/>
                    <a:latin typeface="Constantia" panose="02030602050306030303" pitchFamily="18" charset="0"/>
                    <a:ea typeface="Times New Roman" panose="02020603050405020304" pitchFamily="18" charset="0"/>
                  </a:rPr>
                  <a:t>=0, </a:t>
                </a:r>
                <a:r>
                  <a:rPr lang="kk-KZ" sz="2400" dirty="0">
                    <a:solidFill>
                      <a:srgbClr val="000000"/>
                    </a:solidFill>
                    <a:effectLst/>
                    <a:latin typeface="Constantia" panose="02030602050306030303" pitchFamily="18" charset="0"/>
                    <a:ea typeface="Times New Roman" panose="02020603050405020304" pitchFamily="18" charset="0"/>
                  </a:rPr>
                  <a:t>5.1</a:t>
                </a:r>
                <a:r>
                  <a:rPr lang="en-US" sz="2400" dirty="0">
                    <a:solidFill>
                      <a:srgbClr val="000000"/>
                    </a:solidFill>
                    <a:effectLst/>
                    <a:latin typeface="Constantia" panose="02030602050306030303" pitchFamily="18" charset="0"/>
                    <a:ea typeface="Times New Roman" panose="02020603050405020304" pitchFamily="18" charset="0"/>
                  </a:rPr>
                  <a:t>-</a:t>
                </a:r>
                <a:r>
                  <a:rPr lang="en-US" sz="2400" dirty="0" err="1">
                    <a:solidFill>
                      <a:srgbClr val="000000"/>
                    </a:solidFill>
                    <a:effectLst/>
                    <a:latin typeface="Constantia" panose="02030602050306030303" pitchFamily="18" charset="0"/>
                    <a:ea typeface="Times New Roman" panose="02020603050405020304" pitchFamily="18" charset="0"/>
                  </a:rPr>
                  <a:t>сурет</a:t>
                </a:r>
                <a:r>
                  <a:rPr lang="en-US" sz="2400" dirty="0">
                    <a:solidFill>
                      <a:srgbClr val="000000"/>
                    </a:solidFill>
                    <a:effectLst/>
                    <a:latin typeface="Constantia" panose="02030602050306030303" pitchFamily="18" charset="0"/>
                    <a:ea typeface="Times New Roman" panose="02020603050405020304" pitchFamily="18" charset="0"/>
                  </a:rPr>
                  <a:t>). </a:t>
                </a:r>
                <a:endParaRPr lang="ru-RU" sz="1400" dirty="0">
                  <a:effectLst/>
                  <a:latin typeface="Constantia" panose="02030602050306030303" pitchFamily="18" charset="0"/>
                  <a:ea typeface="Times New Roman" panose="02020603050405020304" pitchFamily="18" charset="0"/>
                </a:endParaRPr>
              </a:p>
              <a:p>
                <a:pPr indent="288290" algn="just"/>
                <a:r>
                  <a:rPr lang="en-US" sz="2400" dirty="0" err="1">
                    <a:solidFill>
                      <a:srgbClr val="000000"/>
                    </a:solidFill>
                    <a:effectLst/>
                    <a:latin typeface="Constantia" panose="02030602050306030303" pitchFamily="18" charset="0"/>
                    <a:ea typeface="Times New Roman" panose="02020603050405020304" pitchFamily="18" charset="0"/>
                  </a:rPr>
                  <a:t>Нәтижесінде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күш</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пен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өс</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бір</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жазықтықта</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жатса</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күштің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өске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қатысты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моменті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нөлге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тең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болады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деген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қорытынды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жасаймыз</a:t>
                </a:r>
                <a:r>
                  <a:rPr lang="en-US" sz="2400" dirty="0">
                    <a:solidFill>
                      <a:srgbClr val="000000"/>
                    </a:solidFill>
                    <a:effectLst/>
                    <a:latin typeface="Constantia" panose="02030602050306030303" pitchFamily="18" charset="0"/>
                    <a:ea typeface="Times New Roman" panose="02020603050405020304" pitchFamily="18" charset="0"/>
                  </a:rPr>
                  <a:t>.</a:t>
                </a:r>
                <a:endParaRPr lang="ru-RU" sz="1400" dirty="0">
                  <a:effectLst/>
                  <a:latin typeface="Constantia" panose="02030602050306030303" pitchFamily="18" charset="0"/>
                  <a:ea typeface="Times New Roman" panose="02020603050405020304" pitchFamily="18" charset="0"/>
                </a:endParaRPr>
              </a:p>
            </p:txBody>
          </p:sp>
        </mc:Choice>
        <mc:Fallback xmlns="">
          <p:sp>
            <p:nvSpPr>
              <p:cNvPr id="3" name="TextBox 2">
                <a:extLst>
                  <a:ext uri="{FF2B5EF4-FFF2-40B4-BE49-F238E27FC236}">
                    <a16:creationId xmlns:a16="http://schemas.microsoft.com/office/drawing/2014/main" id="{7E237A05-4D45-41F6-BCBF-63CB729EE2B2}"/>
                  </a:ext>
                </a:extLst>
              </p:cNvPr>
              <p:cNvSpPr txBox="1">
                <a:spLocks noRot="1" noChangeAspect="1" noMove="1" noResize="1" noEditPoints="1" noAdjustHandles="1" noChangeArrowheads="1" noChangeShapeType="1" noTextEdit="1"/>
              </p:cNvSpPr>
              <p:nvPr/>
            </p:nvSpPr>
            <p:spPr>
              <a:xfrm>
                <a:off x="395536" y="28182"/>
                <a:ext cx="8496944" cy="6829818"/>
              </a:xfrm>
              <a:prstGeom prst="rect">
                <a:avLst/>
              </a:prstGeom>
              <a:blipFill>
                <a:blip r:embed="rId2"/>
                <a:stretch>
                  <a:fillRect l="-1148" t="-268" r="-1076" b="-1071"/>
                </a:stretch>
              </a:blipFill>
            </p:spPr>
            <p:txBody>
              <a:bodyPr/>
              <a:lstStyle/>
              <a:p>
                <a:r>
                  <a:rPr lang="ru-RU">
                    <a:noFill/>
                  </a:rPr>
                  <a:t> </a:t>
                </a:r>
              </a:p>
            </p:txBody>
          </p:sp>
        </mc:Fallback>
      </mc:AlternateContent>
    </p:spTree>
    <p:extLst>
      <p:ext uri="{BB962C8B-B14F-4D97-AF65-F5344CB8AC3E}">
        <p14:creationId xmlns:p14="http://schemas.microsoft.com/office/powerpoint/2010/main" val="202921810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5316B3A-0A5D-48AF-A808-0DDB3EBB3D39}"/>
              </a:ext>
            </a:extLst>
          </p:cNvPr>
          <p:cNvSpPr txBox="1"/>
          <p:nvPr/>
        </p:nvSpPr>
        <p:spPr>
          <a:xfrm>
            <a:off x="1043608" y="548680"/>
            <a:ext cx="7416824" cy="3046988"/>
          </a:xfrm>
          <a:prstGeom prst="rect">
            <a:avLst/>
          </a:prstGeom>
          <a:noFill/>
        </p:spPr>
        <p:txBody>
          <a:bodyPr wrap="square">
            <a:spAutoFit/>
          </a:bodyPr>
          <a:lstStyle/>
          <a:p>
            <a:pPr indent="288290" algn="just"/>
            <a:r>
              <a:rPr lang="en-US" sz="2400" i="1" dirty="0" err="1">
                <a:solidFill>
                  <a:srgbClr val="000000"/>
                </a:solidFill>
                <a:effectLst/>
                <a:latin typeface="Constantia" panose="02030602050306030303" pitchFamily="18" charset="0"/>
                <a:ea typeface="Times New Roman" panose="02020603050405020304" pitchFamily="18" charset="0"/>
              </a:rPr>
              <a:t>Күштер</a:t>
            </a:r>
            <a:r>
              <a:rPr lang="en-US" sz="2400" i="1" dirty="0">
                <a:solidFill>
                  <a:srgbClr val="000000"/>
                </a:solidFill>
                <a:effectLst/>
                <a:latin typeface="Constantia" panose="02030602050306030303" pitchFamily="18" charset="0"/>
                <a:ea typeface="Times New Roman" panose="02020603050405020304" pitchFamily="18" charset="0"/>
              </a:rPr>
              <a:t> </a:t>
            </a:r>
            <a:r>
              <a:rPr lang="en-US" sz="2400" i="1" dirty="0" err="1">
                <a:solidFill>
                  <a:srgbClr val="000000"/>
                </a:solidFill>
                <a:effectLst/>
                <a:latin typeface="Constantia" panose="02030602050306030303" pitchFamily="18" charset="0"/>
                <a:ea typeface="Times New Roman" panose="02020603050405020304" pitchFamily="18" charset="0"/>
              </a:rPr>
              <a:t>жүйесінің</a:t>
            </a:r>
            <a:r>
              <a:rPr lang="en-US" sz="2400" i="1" dirty="0">
                <a:solidFill>
                  <a:srgbClr val="000000"/>
                </a:solidFill>
                <a:effectLst/>
                <a:latin typeface="Constantia" panose="02030602050306030303" pitchFamily="18" charset="0"/>
                <a:ea typeface="Times New Roman" panose="02020603050405020304" pitchFamily="18" charset="0"/>
              </a:rPr>
              <a:t> </a:t>
            </a:r>
            <a:r>
              <a:rPr lang="en-US" sz="2400" i="1" dirty="0" err="1">
                <a:solidFill>
                  <a:srgbClr val="000000"/>
                </a:solidFill>
                <a:effectLst/>
                <a:latin typeface="Constantia" panose="02030602050306030303" pitchFamily="18" charset="0"/>
                <a:ea typeface="Times New Roman" panose="02020603050405020304" pitchFamily="18" charset="0"/>
              </a:rPr>
              <a:t>бас</a:t>
            </a:r>
            <a:r>
              <a:rPr lang="en-US" sz="2400" i="1" dirty="0">
                <a:solidFill>
                  <a:srgbClr val="000000"/>
                </a:solidFill>
                <a:effectLst/>
                <a:latin typeface="Constantia" panose="02030602050306030303" pitchFamily="18" charset="0"/>
                <a:ea typeface="Times New Roman" panose="02020603050405020304" pitchFamily="18" charset="0"/>
              </a:rPr>
              <a:t> </a:t>
            </a:r>
            <a:r>
              <a:rPr lang="en-US" sz="2400" i="1" dirty="0" err="1">
                <a:solidFill>
                  <a:srgbClr val="000000"/>
                </a:solidFill>
                <a:effectLst/>
                <a:latin typeface="Constantia" panose="02030602050306030303" pitchFamily="18" charset="0"/>
                <a:ea typeface="Times New Roman" panose="02020603050405020304" pitchFamily="18" charset="0"/>
              </a:rPr>
              <a:t>векторы</a:t>
            </a:r>
            <a:r>
              <a:rPr lang="en-US" sz="2400" i="1" dirty="0">
                <a:solidFill>
                  <a:srgbClr val="000000"/>
                </a:solidFill>
                <a:effectLst/>
                <a:latin typeface="Constantia" panose="02030602050306030303" pitchFamily="18" charset="0"/>
                <a:ea typeface="Times New Roman" panose="02020603050405020304" pitchFamily="18" charset="0"/>
              </a:rPr>
              <a:t> </a:t>
            </a:r>
            <a:r>
              <a:rPr lang="en-US" sz="2400" i="1" dirty="0" err="1">
                <a:solidFill>
                  <a:srgbClr val="000000"/>
                </a:solidFill>
                <a:effectLst/>
                <a:latin typeface="Constantia" panose="02030602050306030303" pitchFamily="18" charset="0"/>
                <a:ea typeface="Times New Roman" panose="02020603050405020304" pitchFamily="18" charset="0"/>
              </a:rPr>
              <a:t>мен</a:t>
            </a:r>
            <a:r>
              <a:rPr lang="en-US" sz="2400" i="1" dirty="0">
                <a:solidFill>
                  <a:srgbClr val="000000"/>
                </a:solidFill>
                <a:effectLst/>
                <a:latin typeface="Constantia" panose="02030602050306030303" pitchFamily="18" charset="0"/>
                <a:ea typeface="Times New Roman" panose="02020603050405020304" pitchFamily="18" charset="0"/>
              </a:rPr>
              <a:t> </a:t>
            </a:r>
            <a:r>
              <a:rPr lang="en-US" sz="2400" i="1" dirty="0" err="1">
                <a:solidFill>
                  <a:srgbClr val="000000"/>
                </a:solidFill>
                <a:effectLst/>
                <a:latin typeface="Constantia" panose="02030602050306030303" pitchFamily="18" charset="0"/>
                <a:ea typeface="Times New Roman" panose="02020603050405020304" pitchFamily="18" charset="0"/>
              </a:rPr>
              <a:t>бас</a:t>
            </a:r>
            <a:r>
              <a:rPr lang="en-US" sz="2400" i="1" dirty="0">
                <a:solidFill>
                  <a:srgbClr val="000000"/>
                </a:solidFill>
                <a:effectLst/>
                <a:latin typeface="Constantia" panose="02030602050306030303" pitchFamily="18" charset="0"/>
                <a:ea typeface="Times New Roman" panose="02020603050405020304" pitchFamily="18" charset="0"/>
              </a:rPr>
              <a:t> </a:t>
            </a:r>
            <a:r>
              <a:rPr lang="en-US" sz="2400" i="1" dirty="0" err="1">
                <a:solidFill>
                  <a:srgbClr val="000000"/>
                </a:solidFill>
                <a:effectLst/>
                <a:latin typeface="Constantia" panose="02030602050306030303" pitchFamily="18" charset="0"/>
                <a:ea typeface="Times New Roman" panose="02020603050405020304" pitchFamily="18" charset="0"/>
              </a:rPr>
              <a:t>моменті</a:t>
            </a:r>
            <a:endParaRPr lang="ru-RU" sz="1400" dirty="0">
              <a:effectLst/>
              <a:latin typeface="Constantia" panose="02030602050306030303" pitchFamily="18" charset="0"/>
              <a:ea typeface="Times New Roman" panose="02020603050405020304" pitchFamily="18" charset="0"/>
            </a:endParaRPr>
          </a:p>
          <a:p>
            <a:pPr indent="288290" algn="just"/>
            <a:r>
              <a:rPr lang="en-US" sz="2400" dirty="0" err="1">
                <a:solidFill>
                  <a:srgbClr val="000000"/>
                </a:solidFill>
                <a:effectLst/>
                <a:latin typeface="Constantia" panose="02030602050306030303" pitchFamily="18" charset="0"/>
                <a:ea typeface="Times New Roman" panose="02020603050405020304" pitchFamily="18" charset="0"/>
              </a:rPr>
              <a:t>Бас</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вектор</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мен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бас</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моменттің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анықтамасы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бойынша</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бас</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вектор</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барлық</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күштердің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геометриялық</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қосындысы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ал</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бас</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момент</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барлық</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күштердің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i="1" dirty="0">
                <a:solidFill>
                  <a:srgbClr val="000000"/>
                </a:solidFill>
                <a:effectLst/>
                <a:latin typeface="Constantia" panose="02030602050306030303" pitchFamily="18" charset="0"/>
                <a:ea typeface="Times New Roman" panose="02020603050405020304" pitchFamily="18" charset="0"/>
              </a:rPr>
              <a:t>О</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нүктесіне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қатысты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моменттерінің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геометриялық</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қосындысы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Кеңістіктегі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кез</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келген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күштер</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жүйесі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үшін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бұл</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екі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вектор</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декарттық</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координат</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жүйесінің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үш</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өсіне</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проекцияланады</a:t>
            </a:r>
            <a:r>
              <a:rPr lang="en-US" sz="2400" dirty="0">
                <a:solidFill>
                  <a:srgbClr val="000000"/>
                </a:solidFill>
                <a:effectLst/>
                <a:latin typeface="Constantia" panose="02030602050306030303" pitchFamily="18" charset="0"/>
                <a:ea typeface="Times New Roman" panose="02020603050405020304" pitchFamily="18" charset="0"/>
              </a:rPr>
              <a:t>:</a:t>
            </a:r>
            <a:endParaRPr lang="ru-RU" sz="1400" dirty="0">
              <a:effectLst/>
              <a:latin typeface="Constantia" panose="02030602050306030303" pitchFamily="18" charset="0"/>
              <a:ea typeface="Times New Roman" panose="02020603050405020304" pitchFamily="18" charset="0"/>
            </a:endParaRPr>
          </a:p>
        </p:txBody>
      </p:sp>
      <p:pic>
        <p:nvPicPr>
          <p:cNvPr id="4" name="Рисунок 3">
            <a:extLst>
              <a:ext uri="{FF2B5EF4-FFF2-40B4-BE49-F238E27FC236}">
                <a16:creationId xmlns:a16="http://schemas.microsoft.com/office/drawing/2014/main" id="{DF0C31FC-D02D-476C-B0E8-28B27142F7B0}"/>
              </a:ext>
            </a:extLst>
          </p:cNvPr>
          <p:cNvPicPr/>
          <p:nvPr/>
        </p:nvPicPr>
        <p:blipFill>
          <a:blip r:embed="rId2"/>
          <a:stretch>
            <a:fillRect/>
          </a:stretch>
        </p:blipFill>
        <p:spPr>
          <a:xfrm>
            <a:off x="1979712" y="3861048"/>
            <a:ext cx="5832648" cy="2016224"/>
          </a:xfrm>
          <a:prstGeom prst="rect">
            <a:avLst/>
          </a:prstGeom>
        </p:spPr>
      </p:pic>
    </p:spTree>
    <p:extLst>
      <p:ext uri="{BB962C8B-B14F-4D97-AF65-F5344CB8AC3E}">
        <p14:creationId xmlns:p14="http://schemas.microsoft.com/office/powerpoint/2010/main" val="399504786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8D9C685-E84E-4B02-8A23-6EA46AB70505}"/>
              </a:ext>
            </a:extLst>
          </p:cNvPr>
          <p:cNvSpPr txBox="1"/>
          <p:nvPr/>
        </p:nvSpPr>
        <p:spPr>
          <a:xfrm>
            <a:off x="1331640" y="764704"/>
            <a:ext cx="6984776" cy="1200329"/>
          </a:xfrm>
          <a:prstGeom prst="rect">
            <a:avLst/>
          </a:prstGeom>
          <a:noFill/>
        </p:spPr>
        <p:txBody>
          <a:bodyPr wrap="square">
            <a:spAutoFit/>
          </a:bodyPr>
          <a:lstStyle/>
          <a:p>
            <a:pPr indent="288290" algn="just"/>
            <a:r>
              <a:rPr lang="en-US" sz="2400" dirty="0" err="1">
                <a:solidFill>
                  <a:srgbClr val="000000"/>
                </a:solidFill>
                <a:effectLst/>
                <a:latin typeface="Constantia" panose="02030602050306030303" pitchFamily="18" charset="0"/>
                <a:ea typeface="Times New Roman" panose="02020603050405020304" pitchFamily="18" charset="0"/>
              </a:rPr>
              <a:t>Ал</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олардың</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сандық</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шамалары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мен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бағыттаушы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косинустары</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төмендегі</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өрнектермен</a:t>
            </a:r>
            <a:r>
              <a:rPr lang="en-US" sz="2400" dirty="0">
                <a:solidFill>
                  <a:srgbClr val="000000"/>
                </a:solidFill>
                <a:effectLst/>
                <a:latin typeface="Constantia" panose="02030602050306030303" pitchFamily="18" charset="0"/>
                <a:ea typeface="Times New Roman" panose="02020603050405020304" pitchFamily="18" charset="0"/>
              </a:rPr>
              <a:t> </a:t>
            </a:r>
            <a:r>
              <a:rPr lang="en-US" sz="2400" dirty="0" err="1">
                <a:solidFill>
                  <a:srgbClr val="000000"/>
                </a:solidFill>
                <a:effectLst/>
                <a:latin typeface="Constantia" panose="02030602050306030303" pitchFamily="18" charset="0"/>
                <a:ea typeface="Times New Roman" panose="02020603050405020304" pitchFamily="18" charset="0"/>
              </a:rPr>
              <a:t>анықталады</a:t>
            </a:r>
            <a:r>
              <a:rPr lang="en-US" sz="2400" dirty="0">
                <a:solidFill>
                  <a:srgbClr val="000000"/>
                </a:solidFill>
                <a:effectLst/>
                <a:latin typeface="Constantia" panose="02030602050306030303" pitchFamily="18" charset="0"/>
                <a:ea typeface="Times New Roman" panose="02020603050405020304" pitchFamily="18" charset="0"/>
              </a:rPr>
              <a:t>:</a:t>
            </a:r>
            <a:endParaRPr lang="ru-RU" sz="1400" dirty="0">
              <a:effectLst/>
              <a:latin typeface="Constantia" panose="02030602050306030303" pitchFamily="18" charset="0"/>
              <a:ea typeface="Times New Roman" panose="02020603050405020304" pitchFamily="18" charset="0"/>
            </a:endParaRPr>
          </a:p>
        </p:txBody>
      </p:sp>
      <p:pic>
        <p:nvPicPr>
          <p:cNvPr id="4" name="Рисунок 3">
            <a:extLst>
              <a:ext uri="{FF2B5EF4-FFF2-40B4-BE49-F238E27FC236}">
                <a16:creationId xmlns:a16="http://schemas.microsoft.com/office/drawing/2014/main" id="{FE45F09D-EEC1-4748-86CF-EB5F33043753}"/>
              </a:ext>
            </a:extLst>
          </p:cNvPr>
          <p:cNvPicPr/>
          <p:nvPr/>
        </p:nvPicPr>
        <p:blipFill>
          <a:blip r:embed="rId2"/>
          <a:stretch>
            <a:fillRect/>
          </a:stretch>
        </p:blipFill>
        <p:spPr>
          <a:xfrm>
            <a:off x="2123728" y="2420888"/>
            <a:ext cx="5616624" cy="3096344"/>
          </a:xfrm>
          <a:prstGeom prst="rect">
            <a:avLst/>
          </a:prstGeom>
        </p:spPr>
      </p:pic>
    </p:spTree>
    <p:extLst>
      <p:ext uri="{BB962C8B-B14F-4D97-AF65-F5344CB8AC3E}">
        <p14:creationId xmlns:p14="http://schemas.microsoft.com/office/powerpoint/2010/main" val="392830172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9CC1716A-D9A6-473A-9AF5-2563220DACB2}"/>
                  </a:ext>
                </a:extLst>
              </p:cNvPr>
              <p:cNvSpPr txBox="1"/>
              <p:nvPr/>
            </p:nvSpPr>
            <p:spPr>
              <a:xfrm>
                <a:off x="683568" y="332656"/>
                <a:ext cx="7992888" cy="3935180"/>
              </a:xfrm>
              <a:prstGeom prst="rect">
                <a:avLst/>
              </a:prstGeom>
              <a:noFill/>
            </p:spPr>
            <p:txBody>
              <a:bodyPr wrap="square">
                <a:spAutoFit/>
              </a:bodyPr>
              <a:lstStyle/>
              <a:p>
                <a:pPr indent="288290" algn="just"/>
                <a:r>
                  <a:rPr lang="en-US" sz="2000" i="1" dirty="0" err="1">
                    <a:solidFill>
                      <a:srgbClr val="FF0000"/>
                    </a:solidFill>
                    <a:effectLst/>
                    <a:latin typeface="Constantia" panose="02030602050306030303" pitchFamily="18" charset="0"/>
                    <a:ea typeface="Times New Roman" panose="02020603050405020304" pitchFamily="18" charset="0"/>
                  </a:rPr>
                  <a:t>Кеңістіктегі</a:t>
                </a:r>
                <a:r>
                  <a:rPr lang="en-US" sz="2000" i="1" dirty="0">
                    <a:solidFill>
                      <a:srgbClr val="FF0000"/>
                    </a:solidFill>
                    <a:effectLst/>
                    <a:latin typeface="Constantia" panose="02030602050306030303" pitchFamily="18" charset="0"/>
                    <a:ea typeface="Times New Roman" panose="02020603050405020304" pitchFamily="18" charset="0"/>
                  </a:rPr>
                  <a:t> </a:t>
                </a:r>
                <a:r>
                  <a:rPr lang="en-US" sz="2000" i="1" dirty="0" err="1">
                    <a:solidFill>
                      <a:srgbClr val="FF0000"/>
                    </a:solidFill>
                    <a:effectLst/>
                    <a:latin typeface="Constantia" panose="02030602050306030303" pitchFamily="18" charset="0"/>
                    <a:ea typeface="Times New Roman" panose="02020603050405020304" pitchFamily="18" charset="0"/>
                  </a:rPr>
                  <a:t>кез</a:t>
                </a:r>
                <a:r>
                  <a:rPr lang="en-US" sz="2000" i="1" dirty="0">
                    <a:solidFill>
                      <a:srgbClr val="FF0000"/>
                    </a:solidFill>
                    <a:effectLst/>
                    <a:latin typeface="Constantia" panose="02030602050306030303" pitchFamily="18" charset="0"/>
                    <a:ea typeface="Times New Roman" panose="02020603050405020304" pitchFamily="18" charset="0"/>
                  </a:rPr>
                  <a:t> </a:t>
                </a:r>
                <a:r>
                  <a:rPr lang="en-US" sz="2000" i="1" dirty="0" err="1">
                    <a:solidFill>
                      <a:srgbClr val="FF0000"/>
                    </a:solidFill>
                    <a:effectLst/>
                    <a:latin typeface="Constantia" panose="02030602050306030303" pitchFamily="18" charset="0"/>
                    <a:ea typeface="Times New Roman" panose="02020603050405020304" pitchFamily="18" charset="0"/>
                  </a:rPr>
                  <a:t>келген</a:t>
                </a:r>
                <a:r>
                  <a:rPr lang="en-US" sz="2000" i="1" dirty="0">
                    <a:solidFill>
                      <a:srgbClr val="FF0000"/>
                    </a:solidFill>
                    <a:effectLst/>
                    <a:latin typeface="Constantia" panose="02030602050306030303" pitchFamily="18" charset="0"/>
                    <a:ea typeface="Times New Roman" panose="02020603050405020304" pitchFamily="18" charset="0"/>
                  </a:rPr>
                  <a:t> </a:t>
                </a:r>
                <a:r>
                  <a:rPr lang="en-US" sz="2000" i="1" dirty="0" err="1">
                    <a:solidFill>
                      <a:srgbClr val="FF0000"/>
                    </a:solidFill>
                    <a:effectLst/>
                    <a:latin typeface="Constantia" panose="02030602050306030303" pitchFamily="18" charset="0"/>
                    <a:ea typeface="Times New Roman" panose="02020603050405020304" pitchFamily="18" charset="0"/>
                  </a:rPr>
                  <a:t>күштер</a:t>
                </a:r>
                <a:r>
                  <a:rPr lang="en-US" sz="2000" i="1" dirty="0">
                    <a:solidFill>
                      <a:srgbClr val="FF0000"/>
                    </a:solidFill>
                    <a:effectLst/>
                    <a:latin typeface="Constantia" panose="02030602050306030303" pitchFamily="18" charset="0"/>
                    <a:ea typeface="Times New Roman" panose="02020603050405020304" pitchFamily="18" charset="0"/>
                  </a:rPr>
                  <a:t> </a:t>
                </a:r>
                <a:r>
                  <a:rPr lang="en-US" sz="2000" i="1" dirty="0" err="1">
                    <a:solidFill>
                      <a:srgbClr val="FF0000"/>
                    </a:solidFill>
                    <a:effectLst/>
                    <a:latin typeface="Constantia" panose="02030602050306030303" pitchFamily="18" charset="0"/>
                    <a:ea typeface="Times New Roman" panose="02020603050405020304" pitchFamily="18" charset="0"/>
                  </a:rPr>
                  <a:t>жүйесін</a:t>
                </a:r>
                <a:r>
                  <a:rPr lang="en-US" sz="2000" i="1" dirty="0">
                    <a:solidFill>
                      <a:srgbClr val="FF0000"/>
                    </a:solidFill>
                    <a:effectLst/>
                    <a:latin typeface="Constantia" panose="02030602050306030303" pitchFamily="18" charset="0"/>
                    <a:ea typeface="Times New Roman" panose="02020603050405020304" pitchFamily="18" charset="0"/>
                  </a:rPr>
                  <a:t> </a:t>
                </a:r>
                <a:r>
                  <a:rPr lang="en-US" sz="2000" i="1" dirty="0" err="1">
                    <a:solidFill>
                      <a:srgbClr val="FF0000"/>
                    </a:solidFill>
                    <a:effectLst/>
                    <a:latin typeface="Constantia" panose="02030602050306030303" pitchFamily="18" charset="0"/>
                    <a:ea typeface="Times New Roman" panose="02020603050405020304" pitchFamily="18" charset="0"/>
                  </a:rPr>
                  <a:t>қарапайым</a:t>
                </a:r>
                <a:r>
                  <a:rPr lang="en-US" sz="2000" i="1" dirty="0">
                    <a:solidFill>
                      <a:srgbClr val="FF0000"/>
                    </a:solidFill>
                    <a:effectLst/>
                    <a:latin typeface="Constantia" panose="02030602050306030303" pitchFamily="18" charset="0"/>
                    <a:ea typeface="Times New Roman" panose="02020603050405020304" pitchFamily="18" charset="0"/>
                  </a:rPr>
                  <a:t> </a:t>
                </a:r>
                <a:r>
                  <a:rPr lang="en-US" sz="2000" i="1" dirty="0" err="1">
                    <a:solidFill>
                      <a:srgbClr val="FF0000"/>
                    </a:solidFill>
                    <a:effectLst/>
                    <a:latin typeface="Constantia" panose="02030602050306030303" pitchFamily="18" charset="0"/>
                    <a:ea typeface="Times New Roman" panose="02020603050405020304" pitchFamily="18" charset="0"/>
                  </a:rPr>
                  <a:t>түрге</a:t>
                </a:r>
                <a:r>
                  <a:rPr lang="en-US" sz="2000" i="1" dirty="0">
                    <a:solidFill>
                      <a:srgbClr val="FF0000"/>
                    </a:solidFill>
                    <a:effectLst/>
                    <a:latin typeface="Constantia" panose="02030602050306030303" pitchFamily="18" charset="0"/>
                    <a:ea typeface="Times New Roman" panose="02020603050405020304" pitchFamily="18" charset="0"/>
                  </a:rPr>
                  <a:t> </a:t>
                </a:r>
                <a:r>
                  <a:rPr lang="en-US" sz="2000" i="1" dirty="0" err="1">
                    <a:solidFill>
                      <a:srgbClr val="FF0000"/>
                    </a:solidFill>
                    <a:effectLst/>
                    <a:latin typeface="Constantia" panose="02030602050306030303" pitchFamily="18" charset="0"/>
                    <a:ea typeface="Times New Roman" panose="02020603050405020304" pitchFamily="18" charset="0"/>
                  </a:rPr>
                  <a:t>келтіру</a:t>
                </a:r>
                <a:endParaRPr lang="ru-RU" sz="1200" dirty="0">
                  <a:solidFill>
                    <a:srgbClr val="FF0000"/>
                  </a:solidFill>
                  <a:effectLst/>
                  <a:latin typeface="Constantia" panose="02030602050306030303" pitchFamily="18" charset="0"/>
                  <a:ea typeface="Times New Roman" panose="02020603050405020304" pitchFamily="18" charset="0"/>
                </a:endParaRPr>
              </a:p>
              <a:p>
                <a:pPr indent="288290" algn="just"/>
                <a:r>
                  <a:rPr lang="en-US" sz="2000" dirty="0" err="1">
                    <a:solidFill>
                      <a:srgbClr val="000000"/>
                    </a:solidFill>
                    <a:effectLst/>
                    <a:latin typeface="Constantia" panose="02030602050306030303" pitchFamily="18" charset="0"/>
                    <a:ea typeface="Times New Roman" panose="02020603050405020304" pitchFamily="18" charset="0"/>
                  </a:rPr>
                  <a:t>Кез</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келген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күштер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жүйесі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жалпы</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жағдайда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i="1" dirty="0">
                    <a:solidFill>
                      <a:srgbClr val="000000"/>
                    </a:solidFill>
                    <a:effectLst/>
                    <a:latin typeface="Constantia" panose="02030602050306030303" pitchFamily="18" charset="0"/>
                    <a:ea typeface="Times New Roman" panose="02020603050405020304" pitchFamily="18" charset="0"/>
                  </a:rPr>
                  <a:t>О</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нүктесіне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түскен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бас</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векторға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тең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бір</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күшке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және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моменті</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m:rPr>
                            <m:sty m:val="p"/>
                          </m:rPr>
                          <a:rPr lang="en-US" sz="2000">
                            <a:solidFill>
                              <a:srgbClr val="000000"/>
                            </a:solidFill>
                            <a:effectLst/>
                            <a:latin typeface="Cambria Math" panose="02040503050406030204" pitchFamily="18" charset="0"/>
                            <a:ea typeface="Times New Roman" panose="02020603050405020304" pitchFamily="18" charset="0"/>
                          </a:rPr>
                          <m:t>M</m:t>
                        </m:r>
                      </m:e>
                    </m:acc>
                  </m:oMath>
                </a14:m>
                <a:r>
                  <a:rPr lang="en-US" sz="2000" baseline="-25000" dirty="0">
                    <a:solidFill>
                      <a:srgbClr val="000000"/>
                    </a:solidFill>
                    <a:effectLst/>
                    <a:latin typeface="Constantia" panose="02030602050306030303" pitchFamily="18" charset="0"/>
                    <a:ea typeface="Times New Roman" panose="02020603050405020304" pitchFamily="18" charset="0"/>
                  </a:rPr>
                  <a:t>O</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бас</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моментке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тең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бір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қос</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күшке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келтіріледі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Енді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тепе-теңдікте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болмайтын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кеңістіктегі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кез</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келген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күштер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жүйесі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қандай</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қарапайым</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түрге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келтірілетінін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қарастырайық</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Бұл</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kk-KZ"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бас</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вектор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мен</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m:rPr>
                            <m:sty m:val="p"/>
                          </m:rPr>
                          <a:rPr lang="en-US" sz="2000">
                            <a:solidFill>
                              <a:srgbClr val="000000"/>
                            </a:solidFill>
                            <a:effectLst/>
                            <a:latin typeface="Cambria Math" panose="02040503050406030204" pitchFamily="18" charset="0"/>
                            <a:ea typeface="Times New Roman" panose="02020603050405020304" pitchFamily="18" charset="0"/>
                          </a:rPr>
                          <m:t>M</m:t>
                        </m:r>
                      </m:e>
                    </m:acc>
                  </m:oMath>
                </a14:m>
                <a:r>
                  <a:rPr lang="en-US" sz="2000" baseline="-25000" dirty="0">
                    <a:solidFill>
                      <a:srgbClr val="000000"/>
                    </a:solidFill>
                    <a:effectLst/>
                    <a:latin typeface="Constantia" panose="02030602050306030303" pitchFamily="18" charset="0"/>
                    <a:ea typeface="Times New Roman" panose="02020603050405020304" pitchFamily="18" charset="0"/>
                  </a:rPr>
                  <a:t>O</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бас</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моменттің</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мәніне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байланысты</a:t>
                </a:r>
                <a:r>
                  <a:rPr lang="en-US" sz="2000" dirty="0">
                    <a:solidFill>
                      <a:srgbClr val="000000"/>
                    </a:solidFill>
                    <a:effectLst/>
                    <a:latin typeface="Constantia" panose="02030602050306030303" pitchFamily="18" charset="0"/>
                    <a:ea typeface="Times New Roman" panose="02020603050405020304" pitchFamily="18" charset="0"/>
                  </a:rPr>
                  <a:t>. </a:t>
                </a:r>
                <a:endParaRPr lang="ru-RU" sz="1200" dirty="0">
                  <a:effectLst/>
                  <a:latin typeface="Constantia" panose="02030602050306030303" pitchFamily="18" charset="0"/>
                  <a:ea typeface="Times New Roman" panose="02020603050405020304" pitchFamily="18" charset="0"/>
                </a:endParaRPr>
              </a:p>
              <a:p>
                <a:pPr indent="288290" algn="just"/>
                <a:r>
                  <a:rPr lang="en-US" sz="2000" dirty="0">
                    <a:solidFill>
                      <a:srgbClr val="000000"/>
                    </a:solidFill>
                    <a:effectLst/>
                    <a:latin typeface="Constantia" panose="02030602050306030303" pitchFamily="18" charset="0"/>
                    <a:ea typeface="Times New Roman" panose="02020603050405020304" pitchFamily="18" charset="0"/>
                  </a:rPr>
                  <a:t>1. </a:t>
                </a:r>
                <a:r>
                  <a:rPr lang="en-US" sz="2000" dirty="0" err="1">
                    <a:solidFill>
                      <a:srgbClr val="000000"/>
                    </a:solidFill>
                    <a:effectLst/>
                    <a:latin typeface="Constantia" panose="02030602050306030303" pitchFamily="18" charset="0"/>
                    <a:ea typeface="Times New Roman" panose="02020603050405020304" pitchFamily="18" charset="0"/>
                  </a:rPr>
                  <a:t>Егер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берілген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күштер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жүйесі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үшін</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a:rPr lang="kk-KZ" sz="2000" i="1">
                            <a:solidFill>
                              <a:srgbClr val="000000"/>
                            </a:solidFill>
                            <a:effectLst/>
                            <a:latin typeface="Cambria Math" panose="02040503050406030204" pitchFamily="18" charset="0"/>
                            <a:ea typeface="Times New Roman" panose="02020603050405020304" pitchFamily="18" charset="0"/>
                          </a:rPr>
                          <m:t>𝐹</m:t>
                        </m:r>
                      </m:e>
                    </m:acc>
                  </m:oMath>
                </a14:m>
                <a:r>
                  <a:rPr lang="en-US" sz="2000" dirty="0">
                    <a:solidFill>
                      <a:srgbClr val="000000"/>
                    </a:solidFill>
                    <a:effectLst/>
                    <a:latin typeface="Constantia" panose="02030602050306030303" pitchFamily="18" charset="0"/>
                    <a:ea typeface="Times New Roman" panose="02020603050405020304" pitchFamily="18" charset="0"/>
                  </a:rPr>
                  <a:t>=0, </a:t>
                </a:r>
                <a:r>
                  <a:rPr lang="en-US" sz="2000" dirty="0" err="1">
                    <a:solidFill>
                      <a:srgbClr val="000000"/>
                    </a:solidFill>
                    <a:effectLst/>
                    <a:latin typeface="Constantia" panose="02030602050306030303" pitchFamily="18" charset="0"/>
                    <a:ea typeface="Times New Roman" panose="02020603050405020304" pitchFamily="18" charset="0"/>
                  </a:rPr>
                  <a:t>ал</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m:rPr>
                            <m:sty m:val="p"/>
                          </m:rPr>
                          <a:rPr lang="en-US" sz="2000">
                            <a:solidFill>
                              <a:srgbClr val="000000"/>
                            </a:solidFill>
                            <a:effectLst/>
                            <a:latin typeface="Cambria Math" panose="02040503050406030204" pitchFamily="18" charset="0"/>
                            <a:ea typeface="Times New Roman" panose="02020603050405020304" pitchFamily="18" charset="0"/>
                          </a:rPr>
                          <m:t>M</m:t>
                        </m:r>
                      </m:e>
                    </m:acc>
                  </m:oMath>
                </a14:m>
                <a:r>
                  <a:rPr lang="en-US" sz="2000" baseline="-25000" dirty="0">
                    <a:solidFill>
                      <a:srgbClr val="000000"/>
                    </a:solidFill>
                    <a:effectLst/>
                    <a:latin typeface="Constantia" panose="02030602050306030303" pitchFamily="18" charset="0"/>
                    <a:ea typeface="Times New Roman" panose="02020603050405020304" pitchFamily="18" charset="0"/>
                  </a:rPr>
                  <a:t>O</a:t>
                </a:r>
                <a:r>
                  <a:rPr lang="en-US" sz="2000" dirty="0">
                    <a:solidFill>
                      <a:srgbClr val="000000"/>
                    </a:solidFill>
                    <a:effectLst/>
                    <a:latin typeface="Constantia" panose="02030602050306030303" pitchFamily="18" charset="0"/>
                    <a:ea typeface="Times New Roman" panose="02020603050405020304" pitchFamily="18" charset="0"/>
                  </a:rPr>
                  <a:t>≠0 </a:t>
                </a:r>
                <a:r>
                  <a:rPr lang="en-US" sz="2000" dirty="0" err="1">
                    <a:solidFill>
                      <a:srgbClr val="000000"/>
                    </a:solidFill>
                    <a:effectLst/>
                    <a:latin typeface="Constantia" panose="02030602050306030303" pitchFamily="18" charset="0"/>
                    <a:ea typeface="Times New Roman" panose="02020603050405020304" pitchFamily="18" charset="0"/>
                  </a:rPr>
                  <a:t>болса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онда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күштер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жүйесі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бір</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қос</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күшке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келтіріледі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Бұл</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жағдайда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оның</a:t>
                </a:r>
                <a:r>
                  <a:rPr lang="en-US" sz="2000" dirty="0">
                    <a:solidFill>
                      <a:srgbClr val="000000"/>
                    </a:solidFill>
                    <a:effectLst/>
                    <a:latin typeface="Constantia" panose="02030602050306030303" pitchFamily="18" charset="0"/>
                    <a:ea typeface="Times New Roman" panose="02020603050405020304" pitchFamily="18" charset="0"/>
                  </a:rPr>
                  <a:t> </a:t>
                </a:r>
                <a14:m>
                  <m:oMath xmlns:m="http://schemas.openxmlformats.org/officeDocument/2006/math">
                    <m:acc>
                      <m:accPr>
                        <m:chr m:val="⃗"/>
                        <m:ctrlPr>
                          <a:rPr lang="ru-RU" sz="2000" i="1">
                            <a:effectLst/>
                            <a:latin typeface="Cambria Math" panose="02040503050406030204" pitchFamily="18" charset="0"/>
                            <a:ea typeface="Times New Roman" panose="02020603050405020304" pitchFamily="18" charset="0"/>
                          </a:rPr>
                        </m:ctrlPr>
                      </m:accPr>
                      <m:e>
                        <m:r>
                          <m:rPr>
                            <m:sty m:val="p"/>
                          </m:rPr>
                          <a:rPr lang="en-US" sz="2000">
                            <a:solidFill>
                              <a:srgbClr val="000000"/>
                            </a:solidFill>
                            <a:effectLst/>
                            <a:latin typeface="Cambria Math" panose="02040503050406030204" pitchFamily="18" charset="0"/>
                            <a:ea typeface="Times New Roman" panose="02020603050405020304" pitchFamily="18" charset="0"/>
                          </a:rPr>
                          <m:t>M</m:t>
                        </m:r>
                      </m:e>
                    </m:acc>
                  </m:oMath>
                </a14:m>
                <a:r>
                  <a:rPr lang="en-US" sz="2000" baseline="-25000" dirty="0">
                    <a:solidFill>
                      <a:srgbClr val="000000"/>
                    </a:solidFill>
                    <a:effectLst/>
                    <a:latin typeface="Constantia" panose="02030602050306030303" pitchFamily="18" charset="0"/>
                    <a:ea typeface="Times New Roman" panose="02020603050405020304" pitchFamily="18" charset="0"/>
                  </a:rPr>
                  <a:t>O</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бас</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моменті</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центрге</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тәуелсіз</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болып</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мына</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өрнектермен</a:t>
                </a:r>
                <a:r>
                  <a:rPr lang="en-US" sz="2000" dirty="0">
                    <a:solidFill>
                      <a:srgbClr val="000000"/>
                    </a:solidFill>
                    <a:effectLst/>
                    <a:latin typeface="Constantia" panose="02030602050306030303" pitchFamily="18" charset="0"/>
                    <a:ea typeface="Times New Roman" panose="02020603050405020304" pitchFamily="18" charset="0"/>
                  </a:rPr>
                  <a:t> </a:t>
                </a:r>
                <a:r>
                  <a:rPr lang="en-US" sz="2000" dirty="0" err="1">
                    <a:solidFill>
                      <a:srgbClr val="000000"/>
                    </a:solidFill>
                    <a:effectLst/>
                    <a:latin typeface="Constantia" panose="02030602050306030303" pitchFamily="18" charset="0"/>
                    <a:ea typeface="Times New Roman" panose="02020603050405020304" pitchFamily="18" charset="0"/>
                  </a:rPr>
                  <a:t>анықталады</a:t>
                </a:r>
                <a:r>
                  <a:rPr lang="en-US" sz="2000" dirty="0">
                    <a:solidFill>
                      <a:srgbClr val="000000"/>
                    </a:solidFill>
                    <a:effectLst/>
                    <a:latin typeface="Constantia" panose="02030602050306030303" pitchFamily="18" charset="0"/>
                    <a:ea typeface="Times New Roman" panose="02020603050405020304" pitchFamily="18" charset="0"/>
                  </a:rPr>
                  <a:t>:</a:t>
                </a:r>
                <a:endParaRPr lang="ru-RU" sz="1200" dirty="0">
                  <a:effectLst/>
                  <a:latin typeface="Constantia" panose="02030602050306030303" pitchFamily="18" charset="0"/>
                  <a:ea typeface="Times New Roman" panose="02020603050405020304" pitchFamily="18" charset="0"/>
                </a:endParaRPr>
              </a:p>
            </p:txBody>
          </p:sp>
        </mc:Choice>
        <mc:Fallback xmlns="">
          <p:sp>
            <p:nvSpPr>
              <p:cNvPr id="3" name="TextBox 2">
                <a:extLst>
                  <a:ext uri="{FF2B5EF4-FFF2-40B4-BE49-F238E27FC236}">
                    <a16:creationId xmlns:a16="http://schemas.microsoft.com/office/drawing/2014/main" id="{9CC1716A-D9A6-473A-9AF5-2563220DACB2}"/>
                  </a:ext>
                </a:extLst>
              </p:cNvPr>
              <p:cNvSpPr txBox="1">
                <a:spLocks noRot="1" noChangeAspect="1" noMove="1" noResize="1" noEditPoints="1" noAdjustHandles="1" noChangeArrowheads="1" noChangeShapeType="1" noTextEdit="1"/>
              </p:cNvSpPr>
              <p:nvPr/>
            </p:nvSpPr>
            <p:spPr>
              <a:xfrm>
                <a:off x="683568" y="332656"/>
                <a:ext cx="7992888" cy="3935180"/>
              </a:xfrm>
              <a:prstGeom prst="rect">
                <a:avLst/>
              </a:prstGeom>
              <a:blipFill>
                <a:blip r:embed="rId2"/>
                <a:stretch>
                  <a:fillRect l="-763" t="-1240" r="-839" b="-2016"/>
                </a:stretch>
              </a:blipFill>
            </p:spPr>
            <p:txBody>
              <a:bodyPr/>
              <a:lstStyle/>
              <a:p>
                <a:r>
                  <a:rPr lang="ru-RU">
                    <a:noFill/>
                  </a:rPr>
                  <a:t> </a:t>
                </a:r>
              </a:p>
            </p:txBody>
          </p:sp>
        </mc:Fallback>
      </mc:AlternateContent>
      <p:pic>
        <p:nvPicPr>
          <p:cNvPr id="4" name="Рисунок 3">
            <a:extLst>
              <a:ext uri="{FF2B5EF4-FFF2-40B4-BE49-F238E27FC236}">
                <a16:creationId xmlns:a16="http://schemas.microsoft.com/office/drawing/2014/main" id="{94AD1543-DDE3-47BB-87AA-14C84C1162B6}"/>
              </a:ext>
            </a:extLst>
          </p:cNvPr>
          <p:cNvPicPr/>
          <p:nvPr/>
        </p:nvPicPr>
        <p:blipFill>
          <a:blip r:embed="rId3"/>
          <a:stretch>
            <a:fillRect/>
          </a:stretch>
        </p:blipFill>
        <p:spPr>
          <a:xfrm>
            <a:off x="1979712" y="4509120"/>
            <a:ext cx="5616624" cy="1008112"/>
          </a:xfrm>
          <a:prstGeom prst="rect">
            <a:avLst/>
          </a:prstGeom>
        </p:spPr>
      </p:pic>
    </p:spTree>
    <p:extLst>
      <p:ext uri="{BB962C8B-B14F-4D97-AF65-F5344CB8AC3E}">
        <p14:creationId xmlns:p14="http://schemas.microsoft.com/office/powerpoint/2010/main" val="1595041033"/>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1016</TotalTime>
  <Words>19636</Words>
  <Application>Microsoft Office PowerPoint</Application>
  <PresentationFormat>Экран (4:3)</PresentationFormat>
  <Paragraphs>1364</Paragraphs>
  <Slides>228</Slides>
  <Notes>0</Notes>
  <HiddenSlides>0</HiddenSlides>
  <MMClips>0</MMClips>
  <ScaleCrop>false</ScaleCrop>
  <HeadingPairs>
    <vt:vector size="8" baseType="variant">
      <vt:variant>
        <vt:lpstr>Использованные шрифты</vt:lpstr>
      </vt:variant>
      <vt:variant>
        <vt:i4>7</vt:i4>
      </vt:variant>
      <vt:variant>
        <vt:lpstr>Тема</vt:lpstr>
      </vt:variant>
      <vt:variant>
        <vt:i4>1</vt:i4>
      </vt:variant>
      <vt:variant>
        <vt:lpstr>Внедренные серверы OLE</vt:lpstr>
      </vt:variant>
      <vt:variant>
        <vt:i4>1</vt:i4>
      </vt:variant>
      <vt:variant>
        <vt:lpstr>Заголовки слайдов</vt:lpstr>
      </vt:variant>
      <vt:variant>
        <vt:i4>228</vt:i4>
      </vt:variant>
    </vt:vector>
  </HeadingPairs>
  <TitlesOfParts>
    <vt:vector size="237" baseType="lpstr">
      <vt:lpstr>Arial</vt:lpstr>
      <vt:lpstr>Calibri</vt:lpstr>
      <vt:lpstr>Cambria Math</vt:lpstr>
      <vt:lpstr>Constantia</vt:lpstr>
      <vt:lpstr>Noto Sans Symbols</vt:lpstr>
      <vt:lpstr>Times New Roman</vt:lpstr>
      <vt:lpstr>Wingdings</vt:lpstr>
      <vt:lpstr>Тема Office</vt:lpstr>
      <vt:lpstr>Equation</vt:lpstr>
      <vt:lpstr>Теориялық механика  білім беру бағдарламасы: «6В054401 - Математика»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Металл конструкциясы»</dc:title>
  <dc:creator>Acer</dc:creator>
  <cp:lastModifiedBy>User</cp:lastModifiedBy>
  <cp:revision>105</cp:revision>
  <dcterms:created xsi:type="dcterms:W3CDTF">2024-04-15T09:52:42Z</dcterms:created>
  <dcterms:modified xsi:type="dcterms:W3CDTF">2024-05-28T15:32:14Z</dcterms:modified>
</cp:coreProperties>
</file>