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67" r:id="rId2"/>
    <p:sldId id="342" r:id="rId3"/>
    <p:sldId id="256" r:id="rId4"/>
    <p:sldId id="257" r:id="rId5"/>
    <p:sldId id="265" r:id="rId6"/>
    <p:sldId id="258" r:id="rId7"/>
    <p:sldId id="259" r:id="rId8"/>
    <p:sldId id="260" r:id="rId9"/>
    <p:sldId id="268" r:id="rId10"/>
    <p:sldId id="269" r:id="rId11"/>
    <p:sldId id="273" r:id="rId12"/>
    <p:sldId id="270" r:id="rId13"/>
    <p:sldId id="271" r:id="rId14"/>
    <p:sldId id="272" r:id="rId15"/>
    <p:sldId id="274" r:id="rId16"/>
    <p:sldId id="276" r:id="rId17"/>
    <p:sldId id="278" r:id="rId18"/>
    <p:sldId id="275" r:id="rId19"/>
    <p:sldId id="277" r:id="rId20"/>
    <p:sldId id="279" r:id="rId21"/>
    <p:sldId id="280" r:id="rId22"/>
    <p:sldId id="282" r:id="rId23"/>
    <p:sldId id="281"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6" r:id="rId76"/>
    <p:sldId id="335" r:id="rId77"/>
    <p:sldId id="337" r:id="rId78"/>
    <p:sldId id="338" r:id="rId79"/>
    <p:sldId id="339" r:id="rId80"/>
    <p:sldId id="340" r:id="rId81"/>
    <p:sldId id="341"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50" d="100"/>
          <a:sy n="50" d="100"/>
        </p:scale>
        <p:origin x="-1476" y="-48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508000" y="4853412"/>
            <a:ext cx="112776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0A79FFEB-34FD-470B-9EE4-955F7DE3B4DA}" type="datetimeFigureOut">
              <a:rPr lang="en-US" smtClean="0"/>
              <a:pPr/>
              <a:t>5/31/2024</a:t>
            </a:fld>
            <a:endParaRPr lang="en-US"/>
          </a:p>
        </p:txBody>
      </p:sp>
      <p:sp>
        <p:nvSpPr>
          <p:cNvPr id="2" name="Нижний колонтитул 1"/>
          <p:cNvSpPr>
            <a:spLocks noGrp="1"/>
          </p:cNvSpPr>
          <p:nvPr>
            <p:ph type="ftr" sz="quarter" idx="11"/>
          </p:nvPr>
        </p:nvSpPr>
        <p:spPr/>
        <p:txBody>
          <a:bodyPr/>
          <a:lstStyle/>
          <a:p>
            <a:endParaRPr lang="en-US"/>
          </a:p>
        </p:txBody>
      </p:sp>
      <p:sp>
        <p:nvSpPr>
          <p:cNvPr id="15" name="Номер слайда 14"/>
          <p:cNvSpPr>
            <a:spLocks noGrp="1"/>
          </p:cNvSpPr>
          <p:nvPr>
            <p:ph type="sldNum" sz="quarter" idx="12"/>
          </p:nvPr>
        </p:nvSpPr>
        <p:spPr>
          <a:xfrm>
            <a:off x="10972800" y="6473952"/>
            <a:ext cx="1011936" cy="246888"/>
          </a:xfrm>
        </p:spPr>
        <p:txBody>
          <a:bodyPr/>
          <a:lstStyle/>
          <a:p>
            <a:fld id="{400028F8-9A2D-42FB-A3B4-FCCE9D2AD39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A79FFEB-34FD-470B-9EE4-955F7DE3B4DA}" type="datetimeFigureOut">
              <a:rPr lang="en-US" smtClean="0"/>
              <a:pPr/>
              <a:t>5/31/2024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400028F8-9A2D-42FB-A3B4-FCCE9D2AD39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144000" y="549277"/>
            <a:ext cx="2438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549277"/>
            <a:ext cx="83312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A79FFEB-34FD-470B-9EE4-955F7DE3B4DA}" type="datetimeFigureOut">
              <a:rPr lang="en-US" smtClean="0"/>
              <a:pPr/>
              <a:t>5/31/2024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400028F8-9A2D-42FB-A3B4-FCCE9D2AD39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0A79FFEB-34FD-470B-9EE4-955F7DE3B4DA}" type="datetimeFigureOut">
              <a:rPr lang="en-US" smtClean="0"/>
              <a:pPr/>
              <a:t>5/31/2024</a:t>
            </a:fld>
            <a:endParaRPr lang="en-US"/>
          </a:p>
        </p:txBody>
      </p:sp>
      <p:sp>
        <p:nvSpPr>
          <p:cNvPr id="19" name="Нижний колонтитул 18"/>
          <p:cNvSpPr>
            <a:spLocks noGrp="1"/>
          </p:cNvSpPr>
          <p:nvPr>
            <p:ph type="ftr" sz="quarter" idx="11"/>
          </p:nvPr>
        </p:nvSpPr>
        <p:spPr>
          <a:xfrm>
            <a:off x="4775200" y="76201"/>
            <a:ext cx="3860800" cy="288925"/>
          </a:xfrm>
        </p:spPr>
        <p:txBody>
          <a:bodyPr/>
          <a:lstStyle/>
          <a:p>
            <a:endParaRPr lang="en-US"/>
          </a:p>
        </p:txBody>
      </p:sp>
      <p:sp>
        <p:nvSpPr>
          <p:cNvPr id="16" name="Номер слайда 15"/>
          <p:cNvSpPr>
            <a:spLocks noGrp="1"/>
          </p:cNvSpPr>
          <p:nvPr>
            <p:ph type="sldNum" sz="quarter" idx="12"/>
          </p:nvPr>
        </p:nvSpPr>
        <p:spPr>
          <a:xfrm>
            <a:off x="10972800" y="6473952"/>
            <a:ext cx="1011936" cy="246888"/>
          </a:xfrm>
        </p:spPr>
        <p:txBody>
          <a:bodyPr/>
          <a:lstStyle/>
          <a:p>
            <a:fld id="{400028F8-9A2D-42FB-A3B4-FCCE9D2AD39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0A79FFEB-34FD-470B-9EE4-955F7DE3B4DA}" type="datetimeFigureOut">
              <a:rPr lang="en-US" smtClean="0"/>
              <a:pPr/>
              <a:t>5/31/2024</a:t>
            </a:fld>
            <a:endParaRPr lang="en-US"/>
          </a:p>
        </p:txBody>
      </p:sp>
      <p:sp>
        <p:nvSpPr>
          <p:cNvPr id="11" name="Нижний колонтитул 10"/>
          <p:cNvSpPr>
            <a:spLocks noGrp="1"/>
          </p:cNvSpPr>
          <p:nvPr>
            <p:ph type="ftr" sz="quarter" idx="11"/>
          </p:nvPr>
        </p:nvSpPr>
        <p:spPr/>
        <p:txBody>
          <a:bodyPr/>
          <a:lstStyle/>
          <a:p>
            <a:endParaRPr lang="en-US"/>
          </a:p>
        </p:txBody>
      </p:sp>
      <p:sp>
        <p:nvSpPr>
          <p:cNvPr id="16" name="Номер слайда 15"/>
          <p:cNvSpPr>
            <a:spLocks noGrp="1"/>
          </p:cNvSpPr>
          <p:nvPr>
            <p:ph type="sldNum" sz="quarter" idx="12"/>
          </p:nvPr>
        </p:nvSpPr>
        <p:spPr/>
        <p:txBody>
          <a:bodyPr/>
          <a:lstStyle/>
          <a:p>
            <a:fld id="{400028F8-9A2D-42FB-A3B4-FCCE9D2AD39D}" type="slidenum">
              <a:rPr lang="en-US" smtClean="0"/>
              <a:pPr/>
              <a:t>‹#›</a:t>
            </a:fld>
            <a:endParaRPr lang="en-US"/>
          </a:p>
        </p:txBody>
      </p:sp>
      <p:sp>
        <p:nvSpPr>
          <p:cNvPr id="8" name="Заголовок 7"/>
          <p:cNvSpPr>
            <a:spLocks noGrp="1"/>
          </p:cNvSpPr>
          <p:nvPr>
            <p:ph type="title"/>
          </p:nvPr>
        </p:nvSpPr>
        <p:spPr>
          <a:xfrm>
            <a:off x="240633" y="2947086"/>
            <a:ext cx="115824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402336" y="457200"/>
            <a:ext cx="115824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0A79FFEB-34FD-470B-9EE4-955F7DE3B4DA}" type="datetimeFigureOut">
              <a:rPr lang="en-US" smtClean="0"/>
              <a:pPr/>
              <a:t>5/31/2024</a:t>
            </a:fld>
            <a:endParaRPr lang="en-US"/>
          </a:p>
        </p:txBody>
      </p:sp>
      <p:sp>
        <p:nvSpPr>
          <p:cNvPr id="10" name="Нижний колонтитул 9"/>
          <p:cNvSpPr>
            <a:spLocks noGrp="1"/>
          </p:cNvSpPr>
          <p:nvPr>
            <p:ph type="ftr" sz="quarter" idx="11"/>
          </p:nvPr>
        </p:nvSpPr>
        <p:spPr/>
        <p:txBody>
          <a:bodyPr/>
          <a:lstStyle/>
          <a:p>
            <a:endParaRPr lang="en-US"/>
          </a:p>
        </p:txBody>
      </p:sp>
      <p:sp>
        <p:nvSpPr>
          <p:cNvPr id="31" name="Номер слайда 30"/>
          <p:cNvSpPr>
            <a:spLocks noGrp="1"/>
          </p:cNvSpPr>
          <p:nvPr>
            <p:ph type="sldNum" sz="quarter" idx="12"/>
          </p:nvPr>
        </p:nvSpPr>
        <p:spPr/>
        <p:txBody>
          <a:bodyPr/>
          <a:lstStyle/>
          <a:p>
            <a:fld id="{400028F8-9A2D-42FB-A3B4-FCCE9D2AD39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406400" y="5410200"/>
            <a:ext cx="114808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0A79FFEB-34FD-470B-9EE4-955F7DE3B4DA}" type="datetimeFigureOut">
              <a:rPr lang="en-US" smtClean="0"/>
              <a:pPr/>
              <a:t>5/31/2024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a:xfrm>
            <a:off x="10972800" y="6477000"/>
            <a:ext cx="1016000" cy="246888"/>
          </a:xfrm>
        </p:spPr>
        <p:txBody>
          <a:bodyPr/>
          <a:lstStyle/>
          <a:p>
            <a:fld id="{400028F8-9A2D-42FB-A3B4-FCCE9D2AD39D}" type="slidenum">
              <a:rPr lang="en-US" smtClean="0"/>
              <a:pPr/>
              <a:t>‹#›</a:t>
            </a:fld>
            <a:endParaRPr lang="en-US"/>
          </a:p>
        </p:txBody>
      </p:sp>
      <p:sp>
        <p:nvSpPr>
          <p:cNvPr id="11" name="Прямая соединительная линия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402336" y="457200"/>
            <a:ext cx="115824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0A79FFEB-34FD-470B-9EE4-955F7DE3B4DA}" type="datetimeFigureOut">
              <a:rPr lang="en-US" smtClean="0"/>
              <a:pPr/>
              <a:t>5/31/2024</a:t>
            </a:fld>
            <a:endParaRPr lang="en-US"/>
          </a:p>
        </p:txBody>
      </p:sp>
      <p:sp>
        <p:nvSpPr>
          <p:cNvPr id="21" name="Нижний колонтитул 20"/>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400028F8-9A2D-42FB-A3B4-FCCE9D2AD39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A79FFEB-34FD-470B-9EE4-955F7DE3B4DA}" type="datetimeFigureOut">
              <a:rPr lang="en-US" smtClean="0"/>
              <a:pPr/>
              <a:t>5/31/2024</a:t>
            </a:fld>
            <a:endParaRPr lang="en-US"/>
          </a:p>
        </p:txBody>
      </p:sp>
      <p:sp>
        <p:nvSpPr>
          <p:cNvPr id="24" name="Нижний колонтитул 23"/>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400028F8-9A2D-42FB-A3B4-FCCE9D2AD39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609600" y="5486400"/>
            <a:ext cx="112776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0A79FFEB-34FD-470B-9EE4-955F7DE3B4DA}" type="datetimeFigureOut">
              <a:rPr lang="en-US" smtClean="0"/>
              <a:pPr/>
              <a:t>5/31/2024</a:t>
            </a:fld>
            <a:endParaRPr lang="en-US"/>
          </a:p>
        </p:txBody>
      </p:sp>
      <p:sp>
        <p:nvSpPr>
          <p:cNvPr id="29" name="Нижний колонтитул 28"/>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400028F8-9A2D-42FB-A3B4-FCCE9D2AD39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0A79FFEB-34FD-470B-9EE4-955F7DE3B4DA}" type="datetimeFigureOut">
              <a:rPr lang="en-US" smtClean="0"/>
              <a:pPr/>
              <a:t>5/31/2024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31" name="Номер слайда 30"/>
          <p:cNvSpPr>
            <a:spLocks noGrp="1"/>
          </p:cNvSpPr>
          <p:nvPr>
            <p:ph type="sldNum" sz="quarter" idx="12"/>
          </p:nvPr>
        </p:nvSpPr>
        <p:spPr/>
        <p:txBody>
          <a:bodyPr/>
          <a:lstStyle/>
          <a:p>
            <a:fld id="{400028F8-9A2D-42FB-A3B4-FCCE9D2AD39D}" type="slidenum">
              <a:rPr lang="en-US" smtClean="0"/>
              <a:pPr/>
              <a:t>‹#›</a:t>
            </a:fld>
            <a:endParaRPr lang="en-US"/>
          </a:p>
        </p:txBody>
      </p:sp>
      <p:sp>
        <p:nvSpPr>
          <p:cNvPr id="17" name="Заголовок 16"/>
          <p:cNvSpPr>
            <a:spLocks noGrp="1"/>
          </p:cNvSpPr>
          <p:nvPr>
            <p:ph type="title"/>
          </p:nvPr>
        </p:nvSpPr>
        <p:spPr>
          <a:xfrm>
            <a:off x="508000" y="4993760"/>
            <a:ext cx="78232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0A79FFEB-34FD-470B-9EE4-955F7DE3B4DA}" type="datetimeFigureOut">
              <a:rPr lang="en-US" smtClean="0"/>
              <a:pPr/>
              <a:t>5/31/2024</a:t>
            </a:fld>
            <a:endParaRPr lang="en-US"/>
          </a:p>
        </p:txBody>
      </p:sp>
      <p:sp>
        <p:nvSpPr>
          <p:cNvPr id="28" name="Нижний колонтитул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Номер слайда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00028F8-9A2D-42FB-A3B4-FCCE9D2AD39D}" type="slidenum">
              <a:rPr lang="en-US" smtClean="0"/>
              <a:pPr/>
              <a:t>‹#›</a:t>
            </a:fld>
            <a:endParaRPr lang="en-US"/>
          </a:p>
        </p:txBody>
      </p:sp>
      <p:sp>
        <p:nvSpPr>
          <p:cNvPr id="10" name="Заголовок 9"/>
          <p:cNvSpPr>
            <a:spLocks noGrp="1"/>
          </p:cNvSpPr>
          <p:nvPr>
            <p:ph type="title"/>
          </p:nvPr>
        </p:nvSpPr>
        <p:spPr>
          <a:xfrm>
            <a:off x="406400" y="457200"/>
            <a:ext cx="115824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kk.wikipedia.org/w/index.php?title=%D0%9C%D0%B0%D1%80%D0%BA%D1%81%D1%82%D1%96%D0%BA-%D0%BB%D0%B5%D0%BD%D0%B8%D0%BD&amp;action=edit&amp;redlink=1" TargetMode="External"/><Relationship Id="rId2" Type="http://schemas.openxmlformats.org/officeDocument/2006/relationships/hyperlink" Target="https://kk.wikipedia.org/w/index.php?title=%D0%A4%D0%BE%D0%BB%D1%8C%D0%BA%D0%BB%D0%BE%D1%80%D1%82%D0%B0%D0%BD%D1%83&amp;action=edit&amp;redlink=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hyperlink" Target="https://kk.wikipedia.org/wiki/%D0%96%D0%B0%D1%80%D0%B3%D0%BE%D0%BD" TargetMode="External"/><Relationship Id="rId13" Type="http://schemas.openxmlformats.org/officeDocument/2006/relationships/hyperlink" Target="https://kk.wikipedia.org/wiki/%D0%AD%D1%81%D1%82%D0%B5%D1%82%D0%B8%D0%BA%D0%B0%D0%BB%D1%8B%D2%9B_%D1%82%D3%99%D1%80%D0%B1%D0%B8%D0%B5" TargetMode="External"/><Relationship Id="rId3" Type="http://schemas.openxmlformats.org/officeDocument/2006/relationships/hyperlink" Target="https://kk.wikipedia.org/wiki/%D0%9F%D0%BE%D1%8D%D0%B7%D0%B8%D1%8F" TargetMode="External"/><Relationship Id="rId7" Type="http://schemas.openxmlformats.org/officeDocument/2006/relationships/hyperlink" Target="https://kk.wikipedia.org/w/index.php?title=%D0%90%D0%B2%D1%82%D0%BE%D1%80%D0%BB%D1%8B%D2%9B_(%D0%90%D0%B2%D1%82%D0%BE%D1%80%D0%BB%D0%B0%D0%BD%D2%93%D0%B0%D0%BD)_%D0%B6%D2%AF%D0%B9%D0%B5&amp;action=edit&amp;redlink=1" TargetMode="External"/><Relationship Id="rId12" Type="http://schemas.openxmlformats.org/officeDocument/2006/relationships/hyperlink" Target="https://kk.wikipedia.org/wiki/%D0%A1%D1%82%D0%B8%D0%BB%D1%8C" TargetMode="External"/><Relationship Id="rId2" Type="http://schemas.openxmlformats.org/officeDocument/2006/relationships/hyperlink" Target="https://kk.wikipedia.org/wiki/%D0%9F%D1%80%D0%BE%D0%B7%D0%B0" TargetMode="External"/><Relationship Id="rId1" Type="http://schemas.openxmlformats.org/officeDocument/2006/relationships/slideLayout" Target="../slideLayouts/slideLayout2.xml"/><Relationship Id="rId6" Type="http://schemas.openxmlformats.org/officeDocument/2006/relationships/hyperlink" Target="https://kk.wikipedia.org/w/index.php?title=%D0%A1%D3%A9%D0%B7_%D1%82%D1%96%D1%80%D0%BA%D0%B5%D1%81%D1%82%D0%B5%D1%80&amp;action=edit&amp;redlink=1" TargetMode="External"/><Relationship Id="rId11" Type="http://schemas.openxmlformats.org/officeDocument/2006/relationships/hyperlink" Target="https://kk.wikipedia.org/wiki/%D3%98%D0%B4%D0%B5%D0%B1%D0%B8%D0%B5%D1%82" TargetMode="External"/><Relationship Id="rId5" Type="http://schemas.openxmlformats.org/officeDocument/2006/relationships/hyperlink" Target="https://kk.wikipedia.org/wiki/%D0%A1%D3%A9%D0%B7" TargetMode="External"/><Relationship Id="rId15" Type="http://schemas.openxmlformats.org/officeDocument/2006/relationships/hyperlink" Target="https://kk.wikipedia.org/w/index.php?title=%D0%93%D0%92%D0%9E%D0%97%D0%94%D0%95%D0%92&amp;action=edit&amp;redlink=1" TargetMode="External"/><Relationship Id="rId10" Type="http://schemas.openxmlformats.org/officeDocument/2006/relationships/hyperlink" Target="https://kk.wikipedia.org/wiki/%D2%92%D1%8B%D0%BB%D1%8B%D0%BC" TargetMode="External"/><Relationship Id="rId4" Type="http://schemas.openxmlformats.org/officeDocument/2006/relationships/hyperlink" Target="https://kk.wikipedia.org/wiki/%D0%94%D1%80%D0%B0%D0%BC%D0%B0%D1%82%D1%83%D1%80%D0%B3%D0%B8%D1%8F" TargetMode="External"/><Relationship Id="rId9" Type="http://schemas.openxmlformats.org/officeDocument/2006/relationships/hyperlink" Target="https://kk.wikipedia.org/wiki/%D0%9F%D1%83%D0%B1%D0%BB%D0%B8%D1%86%D0%B8%D1%81%D1%82%D0%B8%D0%BA%D0%B0" TargetMode="External"/><Relationship Id="rId14" Type="http://schemas.openxmlformats.org/officeDocument/2006/relationships/hyperlink" Target="https://kk.wikipedia.org/w/index.php?title=%D0%A0%D0%BE%D0%B7%D0%B5%D0%BD%D1%82%D0%B0%D0%BB%D1%8C&amp;action=edit&amp;redlink=1"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ctrTitle"/>
          </p:nvPr>
        </p:nvSpPr>
        <p:spPr>
          <a:xfrm>
            <a:off x="539552" y="188640"/>
            <a:ext cx="11164768" cy="1080120"/>
          </a:xfrm>
        </p:spPr>
        <p:txBody>
          <a:bodyPr>
            <a:normAutofit fontScale="90000"/>
          </a:bodyPr>
          <a:lstStyle/>
          <a:p>
            <a:pPr algn="ctr"/>
            <a:r>
              <a:rPr lang="kk-KZ" sz="2400" dirty="0" smtClean="0">
                <a:solidFill>
                  <a:schemeClr val="tx1"/>
                </a:solidFill>
                <a:latin typeface="Times New Roman" pitchFamily="18" charset="0"/>
                <a:cs typeface="Times New Roman" pitchFamily="18" charset="0"/>
              </a:rPr>
              <a:t>Академик Е.А. Бөкетов атындағы Қарағанды университеті</a:t>
            </a:r>
            <a:br>
              <a:rPr lang="kk-KZ" sz="2400" dirty="0" smtClean="0">
                <a:solidFill>
                  <a:schemeClr val="tx1"/>
                </a:solidFill>
                <a:latin typeface="Times New Roman" pitchFamily="18" charset="0"/>
                <a:cs typeface="Times New Roman" pitchFamily="18" charset="0"/>
              </a:rPr>
            </a:br>
            <a:r>
              <a:rPr lang="kk-KZ" sz="2400" dirty="0" smtClean="0">
                <a:solidFill>
                  <a:schemeClr val="tx1"/>
                </a:solidFill>
                <a:latin typeface="Times New Roman" pitchFamily="18" charset="0"/>
                <a:cs typeface="Times New Roman" pitchFamily="18" charset="0"/>
              </a:rPr>
              <a:t>Филология факультеті</a:t>
            </a:r>
            <a:br>
              <a:rPr lang="kk-KZ" sz="2400" dirty="0" smtClean="0">
                <a:solidFill>
                  <a:schemeClr val="tx1"/>
                </a:solidFill>
                <a:latin typeface="Times New Roman" pitchFamily="18" charset="0"/>
                <a:cs typeface="Times New Roman" pitchFamily="18" charset="0"/>
              </a:rPr>
            </a:br>
            <a:r>
              <a:rPr lang="kk-KZ" sz="2400" dirty="0" smtClean="0">
                <a:solidFill>
                  <a:schemeClr val="tx1"/>
                </a:solidFill>
                <a:latin typeface="Times New Roman" pitchFamily="18" charset="0"/>
                <a:cs typeface="Times New Roman" pitchFamily="18" charset="0"/>
              </a:rPr>
              <a:t>Қазақ әдебиеті кафедрасы</a:t>
            </a:r>
            <a:endParaRPr lang="ru-RU" sz="2400" dirty="0">
              <a:solidFill>
                <a:schemeClr val="tx1"/>
              </a:solidFill>
              <a:latin typeface="Times New Roman" pitchFamily="18" charset="0"/>
              <a:cs typeface="Times New Roman" pitchFamily="18" charset="0"/>
            </a:endParaRPr>
          </a:p>
        </p:txBody>
      </p:sp>
      <p:sp>
        <p:nvSpPr>
          <p:cNvPr id="5" name="Подзаголовок 2"/>
          <p:cNvSpPr>
            <a:spLocks noGrp="1"/>
          </p:cNvSpPr>
          <p:nvPr>
            <p:ph type="subTitle" idx="1"/>
          </p:nvPr>
        </p:nvSpPr>
        <p:spPr>
          <a:xfrm>
            <a:off x="755575" y="4509120"/>
            <a:ext cx="11075353" cy="1512168"/>
          </a:xfrm>
        </p:spPr>
        <p:txBody>
          <a:bodyPr>
            <a:normAutofit/>
          </a:bodyPr>
          <a:lstStyle/>
          <a:p>
            <a:pPr algn="ctr"/>
            <a:r>
              <a:rPr lang="kk-KZ" sz="2000" dirty="0" smtClean="0">
                <a:latin typeface="Times New Roman" pitchFamily="18" charset="0"/>
                <a:cs typeface="Times New Roman" pitchFamily="18" charset="0"/>
              </a:rPr>
              <a:t>Пән атауы</a:t>
            </a:r>
            <a:r>
              <a:rPr lang="kk-KZ" sz="2000" smtClean="0">
                <a:latin typeface="Times New Roman" pitchFamily="18" charset="0"/>
                <a:cs typeface="Times New Roman" pitchFamily="18" charset="0"/>
              </a:rPr>
              <a:t>: Теориялық әдебиеттану</a:t>
            </a:r>
            <a:endParaRPr lang="kk-KZ" sz="2000" dirty="0" smtClean="0">
              <a:latin typeface="Times New Roman" pitchFamily="18" charset="0"/>
              <a:cs typeface="Times New Roman" pitchFamily="18" charset="0"/>
            </a:endParaRPr>
          </a:p>
          <a:p>
            <a:pPr algn="ctr"/>
            <a:r>
              <a:rPr lang="kk-KZ" sz="2000" dirty="0" smtClean="0">
                <a:latin typeface="Times New Roman" pitchFamily="18" charset="0"/>
                <a:cs typeface="Times New Roman" pitchFamily="18" charset="0"/>
              </a:rPr>
              <a:t>6В02305 – Филология (қазақ)</a:t>
            </a:r>
          </a:p>
          <a:p>
            <a:pPr algn="ctr"/>
            <a:r>
              <a:rPr lang="kk-KZ" sz="2000" dirty="0" smtClean="0">
                <a:latin typeface="Times New Roman" pitchFamily="18" charset="0"/>
                <a:cs typeface="Times New Roman" pitchFamily="18" charset="0"/>
              </a:rPr>
              <a:t>Оқытушылар: ф.ғ.д., профессор Ж.Ж. Жарылғапов, А.Жакулаев</a:t>
            </a:r>
            <a:endParaRPr lang="ru-RU" sz="2000" dirty="0">
              <a:latin typeface="Times New Roman" pitchFamily="18" charset="0"/>
              <a:cs typeface="Times New Roman" pitchFamily="18" charset="0"/>
            </a:endParaRPr>
          </a:p>
        </p:txBody>
      </p:sp>
      <p:pic>
        <p:nvPicPr>
          <p:cNvPr id="6" name="Рисунок 5" descr="Karaganda Buketov University - YouTube"/>
          <p:cNvPicPr/>
          <p:nvPr/>
        </p:nvPicPr>
        <p:blipFill>
          <a:blip r:embed="rId2" cstate="print"/>
          <a:srcRect/>
          <a:stretch>
            <a:fillRect/>
          </a:stretch>
        </p:blipFill>
        <p:spPr bwMode="auto">
          <a:xfrm>
            <a:off x="4680988" y="1700808"/>
            <a:ext cx="2808312" cy="2448272"/>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5400" b="1" dirty="0" smtClean="0">
                <a:solidFill>
                  <a:schemeClr val="tx1"/>
                </a:solidFill>
                <a:latin typeface="Cambria" panose="02040503050406030204" pitchFamily="18" charset="0"/>
                <a:ea typeface="Cambria" panose="02040503050406030204" pitchFamily="18" charset="0"/>
              </a:rPr>
              <a:t>Жоспар</a:t>
            </a:r>
            <a:r>
              <a:rPr lang="ru-RU" sz="5400" b="1" dirty="0" smtClean="0">
                <a:solidFill>
                  <a:schemeClr val="tx1"/>
                </a:solidFill>
                <a:latin typeface="Cambria" panose="02040503050406030204" pitchFamily="18" charset="0"/>
                <a:ea typeface="Cambria" panose="02040503050406030204" pitchFamily="18" charset="0"/>
              </a:rPr>
              <a:t>:</a:t>
            </a:r>
            <a:endParaRPr lang="ru-RU" dirty="0"/>
          </a:p>
        </p:txBody>
      </p:sp>
      <p:sp>
        <p:nvSpPr>
          <p:cNvPr id="3" name="Содержимое 2"/>
          <p:cNvSpPr>
            <a:spLocks noGrp="1"/>
          </p:cNvSpPr>
          <p:nvPr>
            <p:ph idx="1"/>
          </p:nvPr>
        </p:nvSpPr>
        <p:spPr>
          <a:xfrm>
            <a:off x="609600" y="2321169"/>
            <a:ext cx="10972800" cy="2813540"/>
          </a:xfrm>
        </p:spPr>
        <p:txBody>
          <a:bodyPr/>
          <a:lstStyle/>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1. </a:t>
            </a:r>
            <a:r>
              <a:rPr lang="ru-RU" sz="2800" dirty="0" err="1" smtClean="0">
                <a:latin typeface="Times New Roman" pitchFamily="18" charset="0"/>
                <a:ea typeface="Cambria" panose="02040503050406030204" pitchFamily="18" charset="0"/>
                <a:cs typeface="Times New Roman" pitchFamily="18" charset="0"/>
              </a:rPr>
              <a:t>Эстетикалық ойдын</a:t>
            </a:r>
            <a:r>
              <a:rPr lang="ru-RU" sz="2800" dirty="0" smtClean="0">
                <a:latin typeface="Times New Roman" pitchFamily="18" charset="0"/>
                <a:ea typeface="Cambria" panose="02040503050406030204" pitchFamily="18" charset="0"/>
                <a:cs typeface="Times New Roman" pitchFamily="18" charset="0"/>
              </a:rPr>
              <a:t> даму </a:t>
            </a:r>
            <a:r>
              <a:rPr lang="ru-RU" sz="2800" dirty="0" err="1" smtClean="0">
                <a:latin typeface="Times New Roman" pitchFamily="18" charset="0"/>
                <a:ea typeface="Cambria" panose="02040503050406030204" pitchFamily="18" charset="0"/>
                <a:cs typeface="Times New Roman" pitchFamily="18" charset="0"/>
              </a:rPr>
              <a:t>кезеңдері</a:t>
            </a:r>
            <a:r>
              <a:rPr lang="ru-RU" sz="2800" dirty="0" smtClean="0">
                <a:latin typeface="Times New Roman" pitchFamily="18" charset="0"/>
                <a:ea typeface="Cambria" panose="02040503050406030204" pitchFamily="18" charset="0"/>
                <a:cs typeface="Times New Roman" pitchFamily="18" charset="0"/>
              </a:rPr>
              <a:t>.  </a:t>
            </a:r>
          </a:p>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2. </a:t>
            </a:r>
            <a:r>
              <a:rPr lang="ru-RU" sz="2800" dirty="0" err="1" smtClean="0">
                <a:latin typeface="Times New Roman" pitchFamily="18" charset="0"/>
                <a:ea typeface="Cambria" panose="02040503050406030204" pitchFamily="18" charset="0"/>
                <a:cs typeface="Times New Roman" pitchFamily="18" charset="0"/>
              </a:rPr>
              <a:t>Әдебиеттану ғылымының салалары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Қазіргі әдебиеттану ғылымынын кұрылымы </a:t>
            </a:r>
            <a:r>
              <a:rPr lang="ru-RU" sz="2800" dirty="0" smtClean="0">
                <a:latin typeface="Times New Roman" pitchFamily="18" charset="0"/>
                <a:ea typeface="Cambria" panose="02040503050406030204" pitchFamily="18" charset="0"/>
                <a:cs typeface="Times New Roman" pitchFamily="18" charset="0"/>
              </a:rPr>
              <a:t>мен </a:t>
            </a:r>
            <a:r>
              <a:rPr lang="ru-RU" sz="2800" dirty="0" err="1" smtClean="0">
                <a:latin typeface="Times New Roman" pitchFamily="18" charset="0"/>
                <a:ea typeface="Cambria" panose="02040503050406030204" pitchFamily="18" charset="0"/>
                <a:cs typeface="Times New Roman" pitchFamily="18" charset="0"/>
              </a:rPr>
              <a:t>міндеттері</a:t>
            </a:r>
            <a:r>
              <a:rPr lang="ru-RU" sz="2800" dirty="0" smtClean="0">
                <a:latin typeface="Times New Roman" pitchFamily="18" charset="0"/>
                <a:ea typeface="Cambria" panose="02040503050406030204" pitchFamily="18" charset="0"/>
                <a:cs typeface="Times New Roman" pitchFamily="18" charset="0"/>
              </a:rPr>
              <a:t> </a:t>
            </a:r>
          </a:p>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3. </a:t>
            </a:r>
            <a:r>
              <a:rPr lang="ru-RU" sz="2800" dirty="0" err="1" smtClean="0">
                <a:latin typeface="Times New Roman" pitchFamily="18" charset="0"/>
                <a:ea typeface="Cambria" panose="02040503050406030204" pitchFamily="18" charset="0"/>
                <a:cs typeface="Times New Roman" pitchFamily="18" charset="0"/>
              </a:rPr>
              <a:t>Әдебиет теориясының мақсаты </a:t>
            </a:r>
            <a:r>
              <a:rPr lang="ru-RU" sz="2800" dirty="0" smtClean="0">
                <a:latin typeface="Times New Roman" pitchFamily="18" charset="0"/>
                <a:ea typeface="Cambria" panose="02040503050406030204" pitchFamily="18" charset="0"/>
                <a:cs typeface="Times New Roman" pitchFamily="18" charset="0"/>
              </a:rPr>
              <a:t>мен </a:t>
            </a:r>
            <a:r>
              <a:rPr lang="ru-RU" sz="2800" dirty="0" err="1" smtClean="0">
                <a:latin typeface="Times New Roman" pitchFamily="18" charset="0"/>
                <a:ea typeface="Cambria" panose="02040503050406030204" pitchFamily="18" charset="0"/>
                <a:cs typeface="Times New Roman" pitchFamily="18" charset="0"/>
              </a:rPr>
              <a:t>міндеттері</a:t>
            </a:r>
            <a:endParaRPr lang="ru-RU" sz="2800" dirty="0" smtClean="0">
              <a:latin typeface="Times New Roman" pitchFamily="18" charset="0"/>
              <a:ea typeface="Cambria" panose="02040503050406030204" pitchFamily="18" charset="0"/>
              <a:cs typeface="Times New Roman" pitchFamily="18" charset="0"/>
            </a:endParaRP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5400" b="1" dirty="0" smtClean="0">
                <a:latin typeface="Cambria" panose="02040503050406030204" pitchFamily="18" charset="0"/>
                <a:ea typeface="Cambria" panose="02040503050406030204" pitchFamily="18" charset="0"/>
              </a:rPr>
              <a:t>Пайдаланылған ә</a:t>
            </a:r>
            <a:r>
              <a:rPr lang="en-US" sz="5400" b="1" dirty="0" err="1" smtClean="0">
                <a:latin typeface="Cambria" panose="02040503050406030204" pitchFamily="18" charset="0"/>
                <a:ea typeface="Cambria" panose="02040503050406030204" pitchFamily="18" charset="0"/>
              </a:rPr>
              <a:t>дебиеттер</a:t>
            </a:r>
            <a:r>
              <a:rPr lang="en-US" sz="5400" b="1" dirty="0" smtClean="0">
                <a:latin typeface="Cambria" panose="02040503050406030204" pitchFamily="18" charset="0"/>
                <a:ea typeface="Cambria" panose="02040503050406030204" pitchFamily="18" charset="0"/>
              </a:rPr>
              <a:t> </a:t>
            </a:r>
            <a:r>
              <a:rPr lang="en-US" sz="5400" b="1" dirty="0" err="1" smtClean="0">
                <a:latin typeface="Cambria" panose="02040503050406030204" pitchFamily="18" charset="0"/>
                <a:ea typeface="Cambria" panose="02040503050406030204" pitchFamily="18" charset="0"/>
              </a:rPr>
              <a:t>тізімі</a:t>
            </a:r>
            <a:r>
              <a:rPr lang="ru-RU" sz="5400" b="1" dirty="0" smtClean="0">
                <a:latin typeface="Cambria" panose="02040503050406030204" pitchFamily="18" charset="0"/>
                <a:ea typeface="Cambria" panose="02040503050406030204" pitchFamily="18" charset="0"/>
              </a:rPr>
              <a:t>:</a:t>
            </a:r>
            <a:endParaRPr lang="ru-RU" sz="5400" dirty="0">
              <a:latin typeface="Cambria" panose="02040503050406030204" pitchFamily="18" charset="0"/>
              <a:ea typeface="Cambria" panose="02040503050406030204" pitchFamily="18" charset="0"/>
            </a:endParaRPr>
          </a:p>
        </p:txBody>
      </p:sp>
      <p:sp>
        <p:nvSpPr>
          <p:cNvPr id="3" name="Содержимое 2"/>
          <p:cNvSpPr>
            <a:spLocks noGrp="1"/>
          </p:cNvSpPr>
          <p:nvPr>
            <p:ph idx="1"/>
          </p:nvPr>
        </p:nvSpPr>
        <p:spPr/>
        <p:txBody>
          <a:bodyPr>
            <a:normAutofit fontScale="92500" lnSpcReduction="10000"/>
          </a:bodyPr>
          <a:lstStyle/>
          <a:p>
            <a:pPr marL="457200" lvl="0" indent="-457200" algn="just">
              <a:buFont typeface="+mj-lt"/>
              <a:buAutoNum type="arabicPeriod"/>
            </a:pPr>
            <a:r>
              <a:rPr lang="ru-RU" sz="2800" dirty="0" err="1" smtClean="0">
                <a:latin typeface="Cambria" panose="02040503050406030204" pitchFamily="18" charset="0"/>
                <a:ea typeface="Cambria" panose="02040503050406030204" pitchFamily="18" charset="0"/>
              </a:rPr>
              <a:t>«</a:t>
            </a:r>
            <a:r>
              <a:rPr lang="ru-RU" sz="2800" dirty="0" err="1" smtClean="0">
                <a:latin typeface="Times New Roman" pitchFamily="18" charset="0"/>
                <a:ea typeface="Cambria" panose="02040503050406030204" pitchFamily="18" charset="0"/>
                <a:cs typeface="Times New Roman" pitchFamily="18" charset="0"/>
              </a:rPr>
              <a:t>Қазақстан»: Ұлттық </a:t>
            </a:r>
            <a:r>
              <a:rPr lang="ru-RU" sz="2800" dirty="0" smtClean="0">
                <a:latin typeface="Times New Roman" pitchFamily="18" charset="0"/>
                <a:ea typeface="Cambria" panose="02040503050406030204" pitchFamily="18" charset="0"/>
                <a:cs typeface="Times New Roman" pitchFamily="18" charset="0"/>
              </a:rPr>
              <a:t>энциклопедия / Бас редактор Ә. </a:t>
            </a:r>
            <a:r>
              <a:rPr lang="ru-RU" sz="2800" dirty="0" err="1" smtClean="0">
                <a:latin typeface="Times New Roman" pitchFamily="18" charset="0"/>
                <a:ea typeface="Cambria" panose="02040503050406030204" pitchFamily="18" charset="0"/>
                <a:cs typeface="Times New Roman" pitchFamily="18" charset="0"/>
              </a:rPr>
              <a:t>Нысанбаев</a:t>
            </a:r>
            <a:r>
              <a:rPr lang="ru-RU" sz="2800" dirty="0" smtClean="0">
                <a:latin typeface="Times New Roman" pitchFamily="18" charset="0"/>
                <a:ea typeface="Cambria" panose="02040503050406030204" pitchFamily="18" charset="0"/>
                <a:cs typeface="Times New Roman" pitchFamily="18" charset="0"/>
              </a:rPr>
              <a:t> – </a:t>
            </a:r>
            <a:r>
              <a:rPr lang="ru-RU" sz="2800" dirty="0" err="1" smtClean="0">
                <a:latin typeface="Times New Roman" pitchFamily="18" charset="0"/>
                <a:ea typeface="Cambria" panose="02040503050406030204" pitchFamily="18" charset="0"/>
                <a:cs typeface="Times New Roman" pitchFamily="18" charset="0"/>
              </a:rPr>
              <a:t>Алматы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«Қазақ энциклопедиясы</a:t>
            </a:r>
            <a:r>
              <a:rPr lang="ru-RU" sz="2800" dirty="0" smtClean="0">
                <a:latin typeface="Times New Roman" pitchFamily="18" charset="0"/>
                <a:ea typeface="Cambria" panose="02040503050406030204" pitchFamily="18" charset="0"/>
                <a:cs typeface="Times New Roman" pitchFamily="18" charset="0"/>
              </a:rPr>
              <a:t>» Бас </a:t>
            </a:r>
            <a:r>
              <a:rPr lang="ru-RU" sz="2800" dirty="0" err="1" smtClean="0">
                <a:latin typeface="Times New Roman" pitchFamily="18" charset="0"/>
                <a:ea typeface="Cambria" panose="02040503050406030204" pitchFamily="18" charset="0"/>
                <a:cs typeface="Times New Roman" pitchFamily="18" charset="0"/>
              </a:rPr>
              <a:t>редакциясы</a:t>
            </a:r>
            <a:r>
              <a:rPr lang="ru-RU" sz="2800" dirty="0" smtClean="0">
                <a:latin typeface="Times New Roman" pitchFamily="18" charset="0"/>
                <a:ea typeface="Cambria" panose="02040503050406030204" pitchFamily="18" charset="0"/>
                <a:cs typeface="Times New Roman" pitchFamily="18" charset="0"/>
              </a:rPr>
              <a:t>, 1998 </a:t>
            </a:r>
            <a:r>
              <a:rPr lang="en-US" sz="2800" dirty="0" smtClean="0">
                <a:latin typeface="Times New Roman" pitchFamily="18" charset="0"/>
                <a:ea typeface="Cambria" panose="02040503050406030204" pitchFamily="18" charset="0"/>
                <a:cs typeface="Times New Roman" pitchFamily="18" charset="0"/>
              </a:rPr>
              <a:t>ISBN 5-89800-123-9, X </a:t>
            </a:r>
            <a:r>
              <a:rPr lang="ru-RU" sz="2800" dirty="0" smtClean="0">
                <a:latin typeface="Times New Roman" pitchFamily="18" charset="0"/>
                <a:ea typeface="Cambria" panose="02040503050406030204" pitchFamily="18" charset="0"/>
                <a:cs typeface="Times New Roman" pitchFamily="18" charset="0"/>
              </a:rPr>
              <a:t>том</a:t>
            </a:r>
          </a:p>
          <a:p>
            <a:pPr marL="457200" lvl="0" indent="-457200" algn="just">
              <a:buFont typeface="+mj-lt"/>
              <a:buAutoNum type="arabicPeriod"/>
            </a:pP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Қоғамдық білім</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негіздері</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Жалпы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білім</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беретін</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мектептің қоғамдық-гуманитарлық бағытындағы </a:t>
            </a:r>
            <a:r>
              <a:rPr lang="ru-RU" sz="2800" dirty="0" smtClean="0">
                <a:latin typeface="Times New Roman" pitchFamily="18" charset="0"/>
                <a:ea typeface="Cambria" panose="02040503050406030204" pitchFamily="18" charset="0"/>
                <a:cs typeface="Times New Roman" pitchFamily="18" charset="0"/>
              </a:rPr>
              <a:t>10-сыныбына </a:t>
            </a:r>
            <a:r>
              <a:rPr lang="ru-RU" sz="2800" dirty="0" err="1" smtClean="0">
                <a:latin typeface="Times New Roman" pitchFamily="18" charset="0"/>
                <a:ea typeface="Cambria" panose="02040503050406030204" pitchFamily="18" charset="0"/>
                <a:cs typeface="Times New Roman" pitchFamily="18" charset="0"/>
              </a:rPr>
              <a:t>арналған оқулық </a:t>
            </a:r>
            <a:r>
              <a:rPr lang="ru-RU" sz="2800" dirty="0" smtClean="0">
                <a:latin typeface="Times New Roman" pitchFamily="18" charset="0"/>
                <a:ea typeface="Cambria" panose="02040503050406030204" pitchFamily="18" charset="0"/>
                <a:cs typeface="Times New Roman" pitchFamily="18" charset="0"/>
              </a:rPr>
              <a:t>/ Ә.</a:t>
            </a:r>
            <a:r>
              <a:rPr lang="ru-RU" sz="2800" dirty="0" err="1" smtClean="0">
                <a:latin typeface="Times New Roman" pitchFamily="18" charset="0"/>
                <a:ea typeface="Cambria" panose="02040503050406030204" pitchFamily="18" charset="0"/>
                <a:cs typeface="Times New Roman" pitchFamily="18" charset="0"/>
              </a:rPr>
              <a:t>Нысанбаев</a:t>
            </a:r>
            <a:r>
              <a:rPr lang="ru-RU" sz="2800" dirty="0" smtClean="0">
                <a:latin typeface="Times New Roman" pitchFamily="18" charset="0"/>
                <a:ea typeface="Cambria" panose="02040503050406030204" pitchFamily="18" charset="0"/>
                <a:cs typeface="Times New Roman" pitchFamily="18" charset="0"/>
              </a:rPr>
              <a:t>, Ғ.</a:t>
            </a:r>
            <a:r>
              <a:rPr lang="ru-RU" sz="2800" dirty="0" err="1" smtClean="0">
                <a:latin typeface="Times New Roman" pitchFamily="18" charset="0"/>
                <a:ea typeface="Cambria" panose="02040503050406030204" pitchFamily="18" charset="0"/>
                <a:cs typeface="Times New Roman" pitchFamily="18" charset="0"/>
              </a:rPr>
              <a:t>Есім</a:t>
            </a:r>
            <a:r>
              <a:rPr lang="ru-RU" sz="2800" dirty="0" smtClean="0">
                <a:latin typeface="Times New Roman" pitchFamily="18" charset="0"/>
                <a:ea typeface="Cambria" panose="02040503050406030204" pitchFamily="18" charset="0"/>
                <a:cs typeface="Times New Roman" pitchFamily="18" charset="0"/>
              </a:rPr>
              <a:t>, М.Изотов, </a:t>
            </a:r>
            <a:r>
              <a:rPr lang="ru-RU" sz="2800" dirty="0" err="1" smtClean="0">
                <a:latin typeface="Times New Roman" pitchFamily="18" charset="0"/>
                <a:ea typeface="Cambria" panose="02040503050406030204" pitchFamily="18" charset="0"/>
                <a:cs typeface="Times New Roman" pitchFamily="18" charset="0"/>
              </a:rPr>
              <a:t>К.Жүкешев, </a:t>
            </a:r>
            <a:r>
              <a:rPr lang="ru-RU" sz="2800" dirty="0" smtClean="0">
                <a:latin typeface="Times New Roman" pitchFamily="18" charset="0"/>
                <a:ea typeface="Cambria" panose="02040503050406030204" pitchFamily="18" charset="0"/>
                <a:cs typeface="Times New Roman" pitchFamily="18" charset="0"/>
              </a:rPr>
              <a:t>т.б. – </a:t>
            </a:r>
            <a:r>
              <a:rPr lang="ru-RU" sz="2800" dirty="0" err="1" smtClean="0">
                <a:latin typeface="Times New Roman" pitchFamily="18" charset="0"/>
                <a:ea typeface="Cambria" panose="02040503050406030204" pitchFamily="18" charset="0"/>
                <a:cs typeface="Times New Roman" pitchFamily="18" charset="0"/>
              </a:rPr>
              <a:t>Алматы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Мектеп</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баспасы</a:t>
            </a:r>
            <a:r>
              <a:rPr lang="ru-RU" sz="2800" dirty="0" smtClean="0">
                <a:latin typeface="Times New Roman" pitchFamily="18" charset="0"/>
                <a:ea typeface="Cambria" panose="02040503050406030204" pitchFamily="18" charset="0"/>
                <a:cs typeface="Times New Roman" pitchFamily="18" charset="0"/>
              </a:rPr>
              <a:t>, 2006 </a:t>
            </a:r>
            <a:r>
              <a:rPr lang="ru-RU" sz="2800" dirty="0" err="1" smtClean="0">
                <a:latin typeface="Times New Roman" pitchFamily="18" charset="0"/>
                <a:ea typeface="Cambria" panose="02040503050406030204" pitchFamily="18" charset="0"/>
                <a:cs typeface="Times New Roman" pitchFamily="18" charset="0"/>
              </a:rPr>
              <a:t>жыл</a:t>
            </a:r>
            <a:r>
              <a:rPr lang="ru-RU" sz="2800" dirty="0" smtClean="0">
                <a:latin typeface="Times New Roman" pitchFamily="18" charset="0"/>
                <a:ea typeface="Cambria" panose="02040503050406030204" pitchFamily="18" charset="0"/>
                <a:cs typeface="Times New Roman" pitchFamily="18" charset="0"/>
              </a:rPr>
              <a:t>. </a:t>
            </a:r>
            <a:r>
              <a:rPr lang="en-US" sz="2800" dirty="0" smtClean="0">
                <a:latin typeface="Times New Roman" pitchFamily="18" charset="0"/>
                <a:ea typeface="Cambria" panose="02040503050406030204" pitchFamily="18" charset="0"/>
                <a:cs typeface="Times New Roman" pitchFamily="18" charset="0"/>
              </a:rPr>
              <a:t>ISBN 9965-33-570-2</a:t>
            </a:r>
          </a:p>
          <a:p>
            <a:pPr marL="457200" lvl="0" indent="-457200" algn="just">
              <a:buFont typeface="+mj-lt"/>
              <a:buAutoNum type="arabicPeriod"/>
            </a:pPr>
            <a:r>
              <a:rPr lang="en-US"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Орысша-қазақша түсіндірме жалпы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сөздік: Көлік </a:t>
            </a:r>
            <a:r>
              <a:rPr lang="ru-RU" sz="2800" dirty="0" smtClean="0">
                <a:latin typeface="Times New Roman" pitchFamily="18" charset="0"/>
                <a:ea typeface="Cambria" panose="02040503050406030204" pitchFamily="18" charset="0"/>
                <a:cs typeface="Times New Roman" pitchFamily="18" charset="0"/>
              </a:rPr>
              <a:t>/ профессор Е. </a:t>
            </a:r>
            <a:r>
              <a:rPr lang="ru-RU" sz="2800" dirty="0" err="1" smtClean="0">
                <a:latin typeface="Times New Roman" pitchFamily="18" charset="0"/>
                <a:ea typeface="Cambria" panose="02040503050406030204" pitchFamily="18" charset="0"/>
                <a:cs typeface="Times New Roman" pitchFamily="18" charset="0"/>
              </a:rPr>
              <a:t>Арын</a:t>
            </a:r>
            <a:r>
              <a:rPr lang="ru-RU" sz="2800" dirty="0" smtClean="0">
                <a:latin typeface="Times New Roman" pitchFamily="18" charset="0"/>
                <a:ea typeface="Cambria" panose="02040503050406030204" pitchFamily="18" charset="0"/>
                <a:cs typeface="Times New Roman" pitchFamily="18" charset="0"/>
              </a:rPr>
              <a:t> — Павлодар : «ЭКО» ҒӨФ. 2006. </a:t>
            </a:r>
            <a:r>
              <a:rPr lang="ru-RU" sz="2800" dirty="0" err="1" smtClean="0">
                <a:latin typeface="Times New Roman" pitchFamily="18" charset="0"/>
                <a:ea typeface="Cambria" panose="02040503050406030204" pitchFamily="18" charset="0"/>
                <a:cs typeface="Times New Roman" pitchFamily="18" charset="0"/>
              </a:rPr>
              <a:t>Мұхтар Әуезов энциклопедиясы</a:t>
            </a:r>
            <a:r>
              <a:rPr lang="ru-RU" sz="2800" dirty="0" smtClean="0">
                <a:latin typeface="Times New Roman" pitchFamily="18" charset="0"/>
                <a:ea typeface="Cambria" panose="02040503050406030204" pitchFamily="18" charset="0"/>
                <a:cs typeface="Times New Roman" pitchFamily="18" charset="0"/>
              </a:rPr>
              <a:t> — </a:t>
            </a:r>
            <a:r>
              <a:rPr lang="ru-RU" sz="2800" dirty="0" err="1" smtClean="0">
                <a:latin typeface="Times New Roman" pitchFamily="18" charset="0"/>
                <a:ea typeface="Cambria" panose="02040503050406030204" pitchFamily="18" charset="0"/>
                <a:cs typeface="Times New Roman" pitchFamily="18" charset="0"/>
              </a:rPr>
              <a:t>Алматы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«Атамұра» баспасы</a:t>
            </a:r>
            <a:r>
              <a:rPr lang="ru-RU" sz="2800" dirty="0" smtClean="0">
                <a:latin typeface="Times New Roman" pitchFamily="18" charset="0"/>
                <a:ea typeface="Cambria" panose="02040503050406030204" pitchFamily="18" charset="0"/>
                <a:cs typeface="Times New Roman" pitchFamily="18" charset="0"/>
              </a:rPr>
              <a:t>, 2011 </a:t>
            </a:r>
            <a:r>
              <a:rPr lang="ru-RU" sz="2800" dirty="0" err="1" smtClean="0">
                <a:latin typeface="Times New Roman" pitchFamily="18" charset="0"/>
                <a:ea typeface="Cambria" panose="02040503050406030204" pitchFamily="18" charset="0"/>
                <a:cs typeface="Times New Roman" pitchFamily="18" charset="0"/>
              </a:rPr>
              <a:t>жыл</a:t>
            </a:r>
            <a:r>
              <a:rPr lang="ru-RU" sz="2800" dirty="0" smtClean="0">
                <a:latin typeface="Times New Roman" pitchFamily="18" charset="0"/>
                <a:ea typeface="Cambria" panose="02040503050406030204" pitchFamily="18" charset="0"/>
                <a:cs typeface="Times New Roman" pitchFamily="18" charset="0"/>
              </a:rPr>
              <a:t>. </a:t>
            </a:r>
            <a:r>
              <a:rPr lang="en-US" sz="2800" dirty="0" smtClean="0">
                <a:latin typeface="Times New Roman" pitchFamily="18" charset="0"/>
                <a:ea typeface="Cambria" panose="02040503050406030204" pitchFamily="18" charset="0"/>
                <a:cs typeface="Times New Roman" pitchFamily="18" charset="0"/>
              </a:rPr>
              <a:t>ISBN 978-601-282-175-8</a:t>
            </a:r>
          </a:p>
          <a:p>
            <a:pPr marL="457200" lvl="0" indent="-457200" algn="just">
              <a:buFont typeface="+mj-lt"/>
              <a:buAutoNum type="arabicPeriod"/>
            </a:pPr>
            <a:r>
              <a:rPr lang="en-US" sz="2800" dirty="0" smtClean="0">
                <a:latin typeface="Times New Roman" pitchFamily="18" charset="0"/>
                <a:ea typeface="Cambria" panose="02040503050406030204" pitchFamily="18" charset="0"/>
                <a:cs typeface="Times New Roman" pitchFamily="18" charset="0"/>
              </a:rPr>
              <a:t> </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Әдебиеттану: терминдер</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сөздігі </a:t>
            </a:r>
            <a:r>
              <a:rPr lang="ru-RU" sz="2800" dirty="0" smtClean="0">
                <a:latin typeface="Times New Roman" pitchFamily="18" charset="0"/>
                <a:ea typeface="Cambria" panose="02040503050406030204" pitchFamily="18" charset="0"/>
                <a:cs typeface="Times New Roman" pitchFamily="18" charset="0"/>
              </a:rPr>
              <a:t>/ – 3-ші бас. . - </a:t>
            </a:r>
            <a:r>
              <a:rPr lang="ru-RU" sz="2800" dirty="0" err="1" smtClean="0">
                <a:latin typeface="Times New Roman" pitchFamily="18" charset="0"/>
                <a:ea typeface="Cambria" panose="02040503050406030204" pitchFamily="18" charset="0"/>
                <a:cs typeface="Times New Roman" pitchFamily="18" charset="0"/>
              </a:rPr>
              <a:t>Семей-Новосибирск</a:t>
            </a:r>
            <a:r>
              <a:rPr lang="ru-RU" sz="2800" dirty="0" smtClean="0">
                <a:latin typeface="Times New Roman" pitchFamily="18" charset="0"/>
                <a:ea typeface="Cambria" panose="02040503050406030204" pitchFamily="18" charset="0"/>
                <a:cs typeface="Times New Roman" pitchFamily="18" charset="0"/>
              </a:rPr>
              <a:t> : Талер-Пресс, 2006 . - 400 б. </a:t>
            </a:r>
            <a:r>
              <a:rPr lang="en-US" sz="2800" dirty="0" smtClean="0">
                <a:latin typeface="Times New Roman" pitchFamily="18" charset="0"/>
                <a:ea typeface="Cambria" panose="02040503050406030204" pitchFamily="18" charset="0"/>
                <a:cs typeface="Times New Roman" pitchFamily="18" charset="0"/>
              </a:rPr>
              <a:t>ISBN 9965-776-24</a:t>
            </a:r>
            <a:endParaRPr lang="ru-RU" sz="2800" dirty="0" smtClean="0">
              <a:latin typeface="Times New Roman" pitchFamily="18" charset="0"/>
              <a:ea typeface="Cambria" panose="02040503050406030204" pitchFamily="18" charset="0"/>
              <a:cs typeface="Times New Roman" pitchFamily="18" charset="0"/>
            </a:endParaRP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2"/>
          <p:cNvSpPr txBox="1">
            <a:spLocks/>
          </p:cNvSpPr>
          <p:nvPr/>
        </p:nvSpPr>
        <p:spPr>
          <a:xfrm>
            <a:off x="1026942" y="1255590"/>
            <a:ext cx="4754880" cy="5277095"/>
          </a:xfrm>
          <a:prstGeom prst="rect">
            <a:avLst/>
          </a:prstGeom>
        </p:spPr>
        <p:style>
          <a:lnRef idx="2">
            <a:schemeClr val="accent1"/>
          </a:lnRef>
          <a:fillRef idx="1">
            <a:schemeClr val="lt1"/>
          </a:fillRef>
          <a:effectRef idx="0">
            <a:schemeClr val="accent1"/>
          </a:effectRef>
          <a:fontRef idx="minor">
            <a:schemeClr val="dk1"/>
          </a:fontRef>
        </p:style>
        <p:txBody>
          <a:bodyPr vert="horz">
            <a:noAutofit/>
          </a:bodyPr>
          <a:lstStyle/>
          <a:p>
            <a:pPr marL="50800" marR="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Эстетикалық </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теория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адамдардың әдебиеттерді жазу</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мен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оқу процесіндегі</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көрсеткіштер мен</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көздерді жорамасызда</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ойлау</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тәсілдеріні жылжыту</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үшін қолдайды</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Осы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кезендер</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әдебиеттің туындаған мәндері </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мен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сөз жаттығуларының жазба</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әрекеттерімен байланысқан</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a:t>
            </a:r>
            <a:endParaRPr kumimoji="0" lang="ru-RU" sz="2600" b="0"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mn-cs"/>
            </a:endParaRPr>
          </a:p>
        </p:txBody>
      </p:sp>
      <p:sp>
        <p:nvSpPr>
          <p:cNvPr id="5" name="AutoShape 2" descr="https://avatars.mds.yandex.net/i?id=fc46d70443143816202d2c8f4fcd9415_l-5222024-images-thumbs&amp;ref=rim&amp;n=13&amp;w=964&amp;h=726"/>
          <p:cNvSpPr>
            <a:spLocks noChangeAspect="1" noChangeArrowheads="1"/>
          </p:cNvSpPr>
          <p:nvPr/>
        </p:nvSpPr>
        <p:spPr bwMode="auto">
          <a:xfrm>
            <a:off x="63500" y="-136525"/>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4" descr="https://www.bugin.kz/media/admin/2019/10/02/mug.jpeg"/>
          <p:cNvSpPr>
            <a:spLocks noChangeAspect="1" noChangeArrowheads="1"/>
          </p:cNvSpPr>
          <p:nvPr/>
        </p:nvSpPr>
        <p:spPr bwMode="auto">
          <a:xfrm>
            <a:off x="215900" y="15875"/>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6" descr="https://www.bugin.kz/media/admin/2019/10/02/mug.jpeg"/>
          <p:cNvSpPr>
            <a:spLocks noChangeAspect="1" noChangeArrowheads="1"/>
          </p:cNvSpPr>
          <p:nvPr/>
        </p:nvSpPr>
        <p:spPr bwMode="auto">
          <a:xfrm>
            <a:off x="4529483" y="2248866"/>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Прямоугольник 7"/>
          <p:cNvSpPr/>
          <p:nvPr/>
        </p:nvSpPr>
        <p:spPr>
          <a:xfrm>
            <a:off x="417146" y="320675"/>
            <a:ext cx="11413783" cy="58477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3200" b="1" dirty="0" err="1">
                <a:solidFill>
                  <a:schemeClr val="tx1"/>
                </a:solidFill>
                <a:latin typeface="Cambria" panose="02040503050406030204" pitchFamily="18" charset="0"/>
                <a:ea typeface="Cambria" panose="02040503050406030204" pitchFamily="18" charset="0"/>
              </a:rPr>
              <a:t>Эстетикалық ойдын</a:t>
            </a:r>
            <a:r>
              <a:rPr lang="ru-RU" sz="3200" b="1" dirty="0">
                <a:solidFill>
                  <a:schemeClr val="tx1"/>
                </a:solidFill>
                <a:latin typeface="Cambria" panose="02040503050406030204" pitchFamily="18" charset="0"/>
                <a:ea typeface="Cambria" panose="02040503050406030204" pitchFamily="18" charset="0"/>
              </a:rPr>
              <a:t> даму </a:t>
            </a:r>
            <a:r>
              <a:rPr lang="ru-RU" sz="3200" b="1" dirty="0" err="1" smtClean="0">
                <a:solidFill>
                  <a:schemeClr val="tx1"/>
                </a:solidFill>
                <a:latin typeface="Cambria" panose="02040503050406030204" pitchFamily="18" charset="0"/>
                <a:ea typeface="Cambria" panose="02040503050406030204" pitchFamily="18" charset="0"/>
              </a:rPr>
              <a:t>кезеңдері</a:t>
            </a:r>
            <a:r>
              <a:rPr lang="ru-RU" sz="3200" b="1" dirty="0" smtClean="0">
                <a:latin typeface="Cambria" panose="02040503050406030204" pitchFamily="18" charset="0"/>
                <a:ea typeface="Cambria" panose="02040503050406030204" pitchFamily="18" charset="0"/>
              </a:rPr>
              <a:t>:</a:t>
            </a:r>
            <a:endParaRPr lang="ru-RU" sz="3200" b="1" dirty="0">
              <a:latin typeface="Cambria" panose="02040503050406030204" pitchFamily="18" charset="0"/>
              <a:ea typeface="Cambria" panose="02040503050406030204" pitchFamily="18" charset="0"/>
            </a:endParaRPr>
          </a:p>
        </p:txBody>
      </p:sp>
      <p:sp>
        <p:nvSpPr>
          <p:cNvPr id="9" name="AutoShape 2" descr="https://tilmedia.kz/storage/2020/08/04/5f293a29a7897.jpeg"/>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4" descr="https://tilmedia.kz/storage/2020/08/04/5f293a29a7897.jpeg"/>
          <p:cNvSpPr>
            <a:spLocks noChangeAspect="1" noChangeArrowheads="1"/>
          </p:cNvSpPr>
          <p:nvPr/>
        </p:nvSpPr>
        <p:spPr bwMode="auto">
          <a:xfrm>
            <a:off x="307975"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6" descr="https://tilmedia.kz/storage/2020/08/04/5f293a29a7897.jpeg"/>
          <p:cNvSpPr>
            <a:spLocks noChangeAspect="1" noChangeArrowheads="1"/>
          </p:cNvSpPr>
          <p:nvPr/>
        </p:nvSpPr>
        <p:spPr bwMode="auto">
          <a:xfrm>
            <a:off x="460375" y="1603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2" name="Picture 8" descr="https://sun9-37.userapi.com/impf/c638418/v638418735/18021/_zxzzrOR3V8.jpg?size=960x720&amp;quality=96&amp;sign=3b5afd0db036ed4f16da594b228bdb9f&amp;c_uniq_tag=883zznF4P7FVfbdBILcrBiyoIYxmJt48JQoF5p7Gb7A&amp;type=album"/>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58597" y="1580050"/>
            <a:ext cx="5162843" cy="4653695"/>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6328" y="439525"/>
            <a:ext cx="11125789" cy="52322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139700" algn="ctr"/>
            <a:r>
              <a:rPr lang="ru-RU" sz="2800" b="1" dirty="0" err="1">
                <a:solidFill>
                  <a:schemeClr val="tx1"/>
                </a:solidFill>
                <a:latin typeface="Cambria" panose="02040503050406030204" pitchFamily="18" charset="0"/>
                <a:ea typeface="Cambria" panose="02040503050406030204" pitchFamily="18" charset="0"/>
              </a:rPr>
              <a:t>Қазіргі</a:t>
            </a:r>
            <a:r>
              <a:rPr lang="ru-RU" sz="2800" b="1" dirty="0">
                <a:solidFill>
                  <a:schemeClr val="tx1"/>
                </a:solidFill>
                <a:latin typeface="Cambria" panose="02040503050406030204" pitchFamily="18" charset="0"/>
                <a:ea typeface="Cambria" panose="02040503050406030204" pitchFamily="18" charset="0"/>
              </a:rPr>
              <a:t> </a:t>
            </a:r>
            <a:r>
              <a:rPr lang="ru-RU" sz="2800" b="1" dirty="0" err="1">
                <a:solidFill>
                  <a:schemeClr val="tx1"/>
                </a:solidFill>
                <a:latin typeface="Cambria" panose="02040503050406030204" pitchFamily="18" charset="0"/>
                <a:ea typeface="Cambria" panose="02040503050406030204" pitchFamily="18" charset="0"/>
              </a:rPr>
              <a:t>әдебиеттану</a:t>
            </a:r>
            <a:r>
              <a:rPr lang="ru-RU" sz="2800" b="1" dirty="0">
                <a:solidFill>
                  <a:schemeClr val="tx1"/>
                </a:solidFill>
                <a:latin typeface="Cambria" panose="02040503050406030204" pitchFamily="18" charset="0"/>
                <a:ea typeface="Cambria" panose="02040503050406030204" pitchFamily="18" charset="0"/>
              </a:rPr>
              <a:t> </a:t>
            </a:r>
            <a:r>
              <a:rPr lang="ru-RU" sz="2800" b="1" dirty="0" err="1">
                <a:solidFill>
                  <a:schemeClr val="tx1"/>
                </a:solidFill>
                <a:latin typeface="Cambria" panose="02040503050406030204" pitchFamily="18" charset="0"/>
                <a:ea typeface="Cambria" panose="02040503050406030204" pitchFamily="18" charset="0"/>
              </a:rPr>
              <a:t>ғылымынын</a:t>
            </a:r>
            <a:r>
              <a:rPr lang="ru-RU" sz="2800" b="1" dirty="0">
                <a:solidFill>
                  <a:schemeClr val="tx1"/>
                </a:solidFill>
                <a:latin typeface="Cambria" panose="02040503050406030204" pitchFamily="18" charset="0"/>
                <a:ea typeface="Cambria" panose="02040503050406030204" pitchFamily="18" charset="0"/>
              </a:rPr>
              <a:t> </a:t>
            </a:r>
            <a:r>
              <a:rPr lang="ru-RU" sz="2800" b="1" dirty="0" err="1">
                <a:solidFill>
                  <a:schemeClr val="tx1"/>
                </a:solidFill>
                <a:latin typeface="Cambria" panose="02040503050406030204" pitchFamily="18" charset="0"/>
                <a:ea typeface="Cambria" panose="02040503050406030204" pitchFamily="18" charset="0"/>
              </a:rPr>
              <a:t>кұрылымы</a:t>
            </a:r>
            <a:r>
              <a:rPr lang="ru-RU" sz="2800" b="1" dirty="0">
                <a:solidFill>
                  <a:schemeClr val="tx1"/>
                </a:solidFill>
                <a:latin typeface="Cambria" panose="02040503050406030204" pitchFamily="18" charset="0"/>
                <a:ea typeface="Cambria" panose="02040503050406030204" pitchFamily="18" charset="0"/>
              </a:rPr>
              <a:t> мен </a:t>
            </a:r>
            <a:r>
              <a:rPr lang="ru-RU" sz="2800" b="1" dirty="0" err="1">
                <a:solidFill>
                  <a:schemeClr val="tx1"/>
                </a:solidFill>
                <a:latin typeface="Cambria" panose="02040503050406030204" pitchFamily="18" charset="0"/>
                <a:ea typeface="Cambria" panose="02040503050406030204" pitchFamily="18" charset="0"/>
              </a:rPr>
              <a:t>міндеттері</a:t>
            </a:r>
            <a:r>
              <a:rPr lang="ru-RU" sz="2800" b="1" dirty="0">
                <a:solidFill>
                  <a:schemeClr val="tx1"/>
                </a:solidFill>
                <a:latin typeface="Cambria" panose="02040503050406030204" pitchFamily="18" charset="0"/>
                <a:ea typeface="Cambria" panose="02040503050406030204" pitchFamily="18" charset="0"/>
              </a:rPr>
              <a:t> </a:t>
            </a:r>
          </a:p>
        </p:txBody>
      </p:sp>
      <p:sp>
        <p:nvSpPr>
          <p:cNvPr id="5" name="Содержимое 2"/>
          <p:cNvSpPr txBox="1">
            <a:spLocks/>
          </p:cNvSpPr>
          <p:nvPr/>
        </p:nvSpPr>
        <p:spPr>
          <a:xfrm>
            <a:off x="858128" y="1503486"/>
            <a:ext cx="10550769" cy="4976447"/>
          </a:xfrm>
          <a:prstGeom prst="rect">
            <a:avLst/>
          </a:prstGeom>
        </p:spPr>
        <p:style>
          <a:lnRef idx="2">
            <a:schemeClr val="accent1"/>
          </a:lnRef>
          <a:fillRef idx="1">
            <a:schemeClr val="lt1"/>
          </a:fillRef>
          <a:effectRef idx="0">
            <a:schemeClr val="accent1"/>
          </a:effectRef>
          <a:fontRef idx="minor">
            <a:schemeClr val="dk1"/>
          </a:fontRef>
        </p:style>
        <p:txBody>
          <a:bodyPr vert="horz">
            <a:no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buFont typeface="Wingdings" panose="05000000000000000000" pitchFamily="2" charset="2"/>
              <a:buChar char="Ø"/>
              <a:tabLst/>
              <a:defRPr/>
            </a:pP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Қазіргі әдебиеттану ғылымы оқыту және зерттеу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желілерінде</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пайдаланылады</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әдеби жазбаларды</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аналитикалық талдау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жасау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сөз жаттығулары </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мен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мәндерін жорамасызда</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жылжыту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үшін қолдайды</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Эстетикалық ойдын</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даму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кезендері</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әдебиеттану жасаушыларының жасау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әрекеттерін есепке</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алуға көмек көрсетеді және әдебиеттанудың көмегімен әдебиет жазбаларын</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ақылдық және креативті</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жасауға </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орта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жасайды</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a:t>
            </a:r>
            <a:endParaRPr kumimoji="0" lang="ru-RU" sz="3600" b="0" i="0" u="none" strike="noStrike" kern="1200" cap="none" spc="0" normalizeH="0" baseline="0" noProof="0" dirty="0">
              <a:ln>
                <a:noFill/>
              </a:ln>
              <a:solidFill>
                <a:schemeClr val="tx1"/>
              </a:solidFill>
              <a:effectLst/>
              <a:uLnTx/>
              <a:uFillTx/>
              <a:latin typeface="Times New Roman" pitchFamily="18" charset="0"/>
              <a:ea typeface="Cambria" panose="02040503050406030204"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942534" y="307729"/>
            <a:ext cx="10592973" cy="1063871"/>
          </a:xfrm>
          <a:prstGeom prst="rect">
            <a:avLst/>
          </a:prstGeom>
        </p:spPr>
        <p:style>
          <a:lnRef idx="1">
            <a:schemeClr val="accent1"/>
          </a:lnRef>
          <a:fillRef idx="2">
            <a:schemeClr val="accent1"/>
          </a:fillRef>
          <a:effectRef idx="1">
            <a:schemeClr val="accent1"/>
          </a:effectRef>
          <a:fontRef idx="minor">
            <a:schemeClr val="dk1"/>
          </a:fontRef>
        </p:style>
        <p:txBody>
          <a:bodyPr vert="horz" lIns="0" rIns="0" bIns="0" anchor="b">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600" b="1"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 теориясының мақсаты </a:t>
            </a:r>
            <a:r>
              <a:rPr kumimoji="0" lang="ru-RU" sz="3600" b="1"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мен </a:t>
            </a:r>
            <a:r>
              <a:rPr kumimoji="0" lang="ru-RU" sz="3600" b="1"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міндеттері</a:t>
            </a:r>
            <a:endParaRPr kumimoji="0" lang="ru-RU" sz="36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imes New Roman" pitchFamily="18" charset="0"/>
            </a:endParaRPr>
          </a:p>
        </p:txBody>
      </p:sp>
      <p:sp>
        <p:nvSpPr>
          <p:cNvPr id="5" name="Содержимое 2"/>
          <p:cNvSpPr txBox="1">
            <a:spLocks/>
          </p:cNvSpPr>
          <p:nvPr/>
        </p:nvSpPr>
        <p:spPr>
          <a:xfrm>
            <a:off x="731520" y="1951892"/>
            <a:ext cx="11071273" cy="4360984"/>
          </a:xfrm>
          <a:prstGeom prst="rect">
            <a:avLst/>
          </a:prstGeom>
        </p:spPr>
        <p:style>
          <a:lnRef idx="2">
            <a:schemeClr val="accent1"/>
          </a:lnRef>
          <a:fillRef idx="1">
            <a:schemeClr val="lt1"/>
          </a:fillRef>
          <a:effectRef idx="0">
            <a:schemeClr val="accent1"/>
          </a:effectRef>
          <a:fontRef idx="minor">
            <a:schemeClr val="dk1"/>
          </a:fontRef>
        </p:style>
        <p:txBody>
          <a:bodyPr vert="horz">
            <a:no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buFont typeface="Wingdings" panose="05000000000000000000" pitchFamily="2" charset="2"/>
              <a:buChar char="Ø"/>
              <a:tabLst/>
              <a:defRPr/>
            </a:pP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 теориясының басқауылы бірнеше</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мақсаттары </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бар.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Міндеттері</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әдебиеттану жасаушылары</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мен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оқытушыларға әдебиет жазбаларын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танымдамаларын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және олардың мәнін талдау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тәсілдерінде оқыту үшін жоспарлауға көмек көрсету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әдебиетке сөйлеу мақсатын ойлау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мен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міндеттерін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орындау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арқылы әдебиеттану ғылымының дамуын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сақтау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a:t>
            </a:r>
            <a:endParaRPr kumimoji="0" lang="ru-RU" sz="3600" b="0"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935480"/>
            <a:ext cx="10972800" cy="2580249"/>
          </a:xfrm>
        </p:spPr>
        <p:txBody>
          <a:bodyPr>
            <a:normAutofit/>
          </a:bodyPr>
          <a:lstStyle/>
          <a:p>
            <a:pPr algn="ctr">
              <a:buNone/>
            </a:pPr>
            <a:endParaRPr lang="kk-KZ" sz="3600" b="1" dirty="0" smtClean="0">
              <a:latin typeface="Times New Roman" pitchFamily="18" charset="0"/>
              <a:cs typeface="Times New Roman" pitchFamily="18" charset="0"/>
            </a:endParaRPr>
          </a:p>
          <a:p>
            <a:pPr algn="ctr">
              <a:buNone/>
            </a:pPr>
            <a:r>
              <a:rPr lang="kk-KZ" sz="3600" b="1" dirty="0" smtClean="0">
                <a:latin typeface="Times New Roman" pitchFamily="18" charset="0"/>
                <a:cs typeface="Times New Roman" pitchFamily="18" charset="0"/>
              </a:rPr>
              <a:t>№3 тақырып: </a:t>
            </a:r>
            <a:r>
              <a:rPr lang="kk-KZ" sz="3600" b="1" noProof="1" smtClean="0">
                <a:latin typeface="Times New Roman" pitchFamily="18" charset="0"/>
                <a:cs typeface="Times New Roman" pitchFamily="18" charset="0"/>
              </a:rPr>
              <a:t>Ұ</a:t>
            </a:r>
            <a:r>
              <a:rPr lang="ru-RU" sz="3600" b="1" noProof="1" smtClean="0">
                <a:latin typeface="Times New Roman" pitchFamily="18" charset="0"/>
                <a:cs typeface="Times New Roman" pitchFamily="18" charset="0"/>
              </a:rPr>
              <a:t>лттық әдебиеттанудағы әдебиет теориясының қалыптасуы мен дамуы</a:t>
            </a:r>
            <a:endParaRPr lang="ru-RU" sz="3600" b="1"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5400" b="1" dirty="0" smtClean="0">
                <a:solidFill>
                  <a:schemeClr val="tx1"/>
                </a:solidFill>
                <a:latin typeface="Cambria" panose="02040503050406030204" pitchFamily="18" charset="0"/>
                <a:ea typeface="Cambria" panose="02040503050406030204" pitchFamily="18" charset="0"/>
              </a:rPr>
              <a:t>Жоспар</a:t>
            </a:r>
            <a:r>
              <a:rPr lang="ru-RU" sz="5400" b="1" dirty="0" smtClean="0">
                <a:solidFill>
                  <a:schemeClr val="tx1"/>
                </a:solidFill>
                <a:latin typeface="Cambria" panose="02040503050406030204" pitchFamily="18" charset="0"/>
                <a:ea typeface="Cambria" panose="02040503050406030204" pitchFamily="18" charset="0"/>
              </a:rPr>
              <a:t>:</a:t>
            </a:r>
            <a:endParaRPr lang="ru-RU" dirty="0"/>
          </a:p>
        </p:txBody>
      </p:sp>
      <p:sp>
        <p:nvSpPr>
          <p:cNvPr id="3" name="Содержимое 2"/>
          <p:cNvSpPr>
            <a:spLocks noGrp="1"/>
          </p:cNvSpPr>
          <p:nvPr>
            <p:ph idx="1"/>
          </p:nvPr>
        </p:nvSpPr>
        <p:spPr>
          <a:xfrm>
            <a:off x="609600" y="2321169"/>
            <a:ext cx="10972800" cy="2813540"/>
          </a:xfrm>
        </p:spPr>
        <p:txBody>
          <a:bodyPr/>
          <a:lstStyle/>
          <a:p>
            <a:pPr marL="711200" indent="-571500" algn="ctr">
              <a:buFont typeface="Wingdings" panose="05000000000000000000" pitchFamily="2" charset="2"/>
              <a:buChar char="ü"/>
            </a:pPr>
            <a:r>
              <a:rPr lang="en-US" sz="2800" dirty="0" smtClean="0">
                <a:latin typeface="Times New Roman" pitchFamily="18" charset="0"/>
                <a:ea typeface="Cambria" panose="02040503050406030204" pitchFamily="18" charset="0"/>
                <a:cs typeface="Times New Roman" pitchFamily="18" charset="0"/>
              </a:rPr>
              <a:t>1.</a:t>
            </a:r>
            <a:r>
              <a:rPr lang="kk-KZ" sz="2800" dirty="0" smtClean="0">
                <a:latin typeface="Times New Roman" pitchFamily="18" charset="0"/>
                <a:ea typeface="Cambria" panose="02040503050406030204" pitchFamily="18" charset="0"/>
                <a:cs typeface="Times New Roman" pitchFamily="18" charset="0"/>
              </a:rPr>
              <a:t> </a:t>
            </a:r>
            <a:r>
              <a:rPr lang="en-US" sz="2800" dirty="0" smtClean="0">
                <a:latin typeface="Times New Roman" pitchFamily="18" charset="0"/>
                <a:ea typeface="Cambria" panose="02040503050406030204" pitchFamily="18" charset="0"/>
                <a:cs typeface="Times New Roman" pitchFamily="18" charset="0"/>
              </a:rPr>
              <a:t>XIX </a:t>
            </a:r>
            <a:r>
              <a:rPr lang="ru-RU" sz="2800" dirty="0" err="1" smtClean="0">
                <a:latin typeface="Times New Roman" pitchFamily="18" charset="0"/>
                <a:ea typeface="Cambria" panose="02040503050406030204" pitchFamily="18" charset="0"/>
                <a:cs typeface="Times New Roman" pitchFamily="18" charset="0"/>
              </a:rPr>
              <a:t>ғасырдағы әдеби шығармашылыққа қатысты ой-пікірлер</a:t>
            </a:r>
            <a:endParaRPr lang="ru-RU" sz="2800" dirty="0" smtClean="0">
              <a:latin typeface="Times New Roman" pitchFamily="18" charset="0"/>
              <a:ea typeface="Cambria" panose="02040503050406030204" pitchFamily="18" charset="0"/>
              <a:cs typeface="Times New Roman" pitchFamily="18" charset="0"/>
            </a:endParaRPr>
          </a:p>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2. </a:t>
            </a:r>
            <a:r>
              <a:rPr lang="ru-RU" sz="2800" dirty="0" err="1" smtClean="0">
                <a:latin typeface="Times New Roman" pitchFamily="18" charset="0"/>
                <a:ea typeface="Cambria" panose="02040503050406030204" pitchFamily="18" charset="0"/>
                <a:cs typeface="Times New Roman" pitchFamily="18" charset="0"/>
              </a:rPr>
              <a:t>А.Байтұрсыновтың «Әдебиет танытқышы» </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қазақ әдебиеттанудағы алғашқы теориялық еңбек</a:t>
            </a:r>
            <a:endParaRPr lang="ru-RU" sz="2800" dirty="0" smtClean="0">
              <a:latin typeface="Times New Roman" pitchFamily="18" charset="0"/>
              <a:ea typeface="Cambria" panose="02040503050406030204" pitchFamily="18" charset="0"/>
              <a:cs typeface="Times New Roman" pitchFamily="18" charset="0"/>
            </a:endParaRPr>
          </a:p>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3. </a:t>
            </a:r>
            <a:r>
              <a:rPr lang="en-US" sz="2800" dirty="0" smtClean="0">
                <a:latin typeface="Times New Roman" pitchFamily="18" charset="0"/>
                <a:ea typeface="Cambria" panose="02040503050406030204" pitchFamily="18" charset="0"/>
                <a:cs typeface="Times New Roman" pitchFamily="18" charset="0"/>
              </a:rPr>
              <a:t>XX </a:t>
            </a:r>
            <a:r>
              <a:rPr lang="ru-RU" sz="2800" dirty="0" err="1" smtClean="0">
                <a:latin typeface="Times New Roman" pitchFamily="18" charset="0"/>
                <a:ea typeface="Cambria" panose="02040503050406030204" pitchFamily="18" charset="0"/>
                <a:cs typeface="Times New Roman" pitchFamily="18" charset="0"/>
              </a:rPr>
              <a:t>ғасырда әдебиет теориясының арнайы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зерттелуі</a:t>
            </a:r>
            <a:endParaRPr lang="ru-RU" sz="2800" dirty="0" smtClean="0">
              <a:latin typeface="Times New Roman" pitchFamily="18" charset="0"/>
              <a:ea typeface="Cambria" panose="02040503050406030204" pitchFamily="18" charset="0"/>
              <a:cs typeface="Times New Roman" pitchFamily="18" charset="0"/>
            </a:endParaRP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548640"/>
            <a:ext cx="11193194" cy="5775960"/>
          </a:xfrm>
        </p:spPr>
        <p:txBody>
          <a:bodyPr>
            <a:noAutofit/>
          </a:bodyPr>
          <a:lstStyle/>
          <a:p>
            <a:pPr algn="just">
              <a:buNone/>
            </a:pP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 Теориясы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әдебиеттің болмысы</a:t>
            </a:r>
            <a:r>
              <a:rPr lang="ru-RU" sz="1800" dirty="0" smtClean="0">
                <a:latin typeface="Times New Roman" pitchFamily="18" charset="0"/>
                <a:cs typeface="Times New Roman" pitchFamily="18" charset="0"/>
              </a:rPr>
              <a:t> мен </a:t>
            </a:r>
            <a:r>
              <a:rPr lang="ru-RU" sz="1800" dirty="0" err="1" smtClean="0">
                <a:latin typeface="Times New Roman" pitchFamily="18" charset="0"/>
                <a:cs typeface="Times New Roman" pitchFamily="18" charset="0"/>
              </a:rPr>
              <a:t>бітімін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шығарманың </a:t>
            </a:r>
            <a:r>
              <a:rPr lang="ru-RU" sz="1800" dirty="0" smtClean="0">
                <a:latin typeface="Times New Roman" pitchFamily="18" charset="0"/>
                <a:cs typeface="Times New Roman" pitchFamily="18" charset="0"/>
              </a:rPr>
              <a:t>сыры мен </a:t>
            </a:r>
            <a:r>
              <a:rPr lang="ru-RU" sz="1800" dirty="0" err="1" smtClean="0">
                <a:latin typeface="Times New Roman" pitchFamily="18" charset="0"/>
                <a:cs typeface="Times New Roman" pitchFamily="18" charset="0"/>
              </a:rPr>
              <a:t>сипатын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дамудың мағынасы 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мәнін байыптайды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Сөз өнерінің ерекшеліктерін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қоғамдық рөлін, көркем шығарманы танудың принциптерін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талдауын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әдістері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методологиясын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жанрлар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оның түрлерін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өлең</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жүйелерін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тіл</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мен</a:t>
            </a:r>
            <a:r>
              <a:rPr lang="ru-RU" sz="1800" dirty="0" smtClean="0">
                <a:latin typeface="Times New Roman" pitchFamily="18" charset="0"/>
                <a:cs typeface="Times New Roman" pitchFamily="18" charset="0"/>
              </a:rPr>
              <a:t> стиль, </a:t>
            </a:r>
            <a:r>
              <a:rPr lang="ru-RU" sz="1800" dirty="0" err="1" smtClean="0">
                <a:latin typeface="Times New Roman" pitchFamily="18" charset="0"/>
                <a:cs typeface="Times New Roman" pitchFamily="18" charset="0"/>
              </a:rPr>
              <a:t>әдеби ағым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ағыс мәселелерін тексереді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талдайды</a:t>
            </a:r>
            <a:r>
              <a:rPr lang="ru-RU" sz="1800" dirty="0" smtClean="0">
                <a:latin typeface="Times New Roman" pitchFamily="18" charset="0"/>
                <a:cs typeface="Times New Roman" pitchFamily="18" charset="0"/>
              </a:rPr>
              <a:t>. Сонда </a:t>
            </a:r>
            <a:r>
              <a:rPr lang="ru-RU" sz="1800" dirty="0" err="1" smtClean="0">
                <a:latin typeface="Times New Roman" pitchFamily="18" charset="0"/>
                <a:cs typeface="Times New Roman" pitchFamily="18" charset="0"/>
              </a:rPr>
              <a:t>әдебиет</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теориясының зерттеу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объектісі</a:t>
            </a:r>
            <a:r>
              <a:rPr lang="ru-RU" sz="1800" dirty="0" smtClean="0">
                <a:latin typeface="Times New Roman" pitchFamily="18" charset="0"/>
                <a:cs typeface="Times New Roman" pitchFamily="18" charset="0"/>
              </a:rPr>
              <a:t> де </a:t>
            </a:r>
            <a:r>
              <a:rPr lang="ru-RU" sz="1800" dirty="0" err="1" smtClean="0">
                <a:latin typeface="Times New Roman" pitchFamily="18" charset="0"/>
                <a:cs typeface="Times New Roman" pitchFamily="18" charset="0"/>
              </a:rPr>
              <a:t>үшеу болғаны </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шығарма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a:t>
            </a:r>
            <a:r>
              <a:rPr lang="ru-RU" sz="1800" dirty="0" smtClean="0">
                <a:latin typeface="Times New Roman" pitchFamily="18" charset="0"/>
                <a:cs typeface="Times New Roman" pitchFamily="18" charset="0"/>
              </a:rPr>
              <a:t> процесс. </a:t>
            </a:r>
            <a:r>
              <a:rPr lang="ru-RU" sz="1800" dirty="0" err="1" smtClean="0">
                <a:latin typeface="Times New Roman" pitchFamily="18" charset="0"/>
                <a:cs typeface="Times New Roman" pitchFamily="18" charset="0"/>
              </a:rPr>
              <a:t>Әдебиет дегенде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оның тағы </a:t>
            </a:r>
            <a:r>
              <a:rPr lang="ru-RU" sz="1800" dirty="0" smtClean="0">
                <a:latin typeface="Times New Roman" pitchFamily="18" charset="0"/>
                <a:cs typeface="Times New Roman" pitchFamily="18" charset="0"/>
              </a:rPr>
              <a:t>да </a:t>
            </a:r>
            <a:r>
              <a:rPr lang="ru-RU" sz="1800" dirty="0" err="1" smtClean="0">
                <a:latin typeface="Times New Roman" pitchFamily="18" charset="0"/>
                <a:cs typeface="Times New Roman" pitchFamily="18" charset="0"/>
              </a:rPr>
              <a:t>үш түрлі </a:t>
            </a:r>
            <a:r>
              <a:rPr lang="ru-RU" sz="1800" dirty="0" smtClean="0">
                <a:latin typeface="Times New Roman" pitchFamily="18" charset="0"/>
                <a:cs typeface="Times New Roman" pitchFamily="18" charset="0"/>
              </a:rPr>
              <a:t>яки, </a:t>
            </a:r>
            <a:r>
              <a:rPr lang="ru-RU" sz="1800" dirty="0" err="1" smtClean="0">
                <a:latin typeface="Times New Roman" pitchFamily="18" charset="0"/>
                <a:cs typeface="Times New Roman" pitchFamily="18" charset="0"/>
              </a:rPr>
              <a:t>таным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тарапындағы, тәрбие саласындағы және эстетикалық мәні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мәнісі </a:t>
            </a:r>
            <a:r>
              <a:rPr lang="ru-RU" sz="1800" dirty="0" smtClean="0">
                <a:latin typeface="Times New Roman" pitchFamily="18" charset="0"/>
                <a:cs typeface="Times New Roman" pitchFamily="18" charset="0"/>
              </a:rPr>
              <a:t>дара-дара </a:t>
            </a:r>
            <a:r>
              <a:rPr lang="ru-RU" sz="1800" dirty="0" err="1" smtClean="0">
                <a:latin typeface="Times New Roman" pitchFamily="18" charset="0"/>
                <a:cs typeface="Times New Roman" pitchFamily="18" charset="0"/>
              </a:rPr>
              <a:t>сараланады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Әсіресе эстетикалық табиғатына ерекше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назар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аударылады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шығарма дегенде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мәселен, </a:t>
            </a:r>
            <a:r>
              <a:rPr lang="ru-RU" sz="1800" dirty="0" smtClean="0">
                <a:latin typeface="Times New Roman" pitchFamily="18" charset="0"/>
                <a:cs typeface="Times New Roman" pitchFamily="18" charset="0"/>
              </a:rPr>
              <a:t>роман яки поэма </a:t>
            </a:r>
            <a:r>
              <a:rPr lang="ru-RU" sz="1800" dirty="0" err="1" smtClean="0">
                <a:latin typeface="Times New Roman" pitchFamily="18" charset="0"/>
                <a:cs typeface="Times New Roman" pitchFamily="18" charset="0"/>
              </a:rPr>
              <a:t>талдана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қалған жағдайда оның мазмұны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пішініне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айналған шындық оқиғадан туатын</a:t>
            </a:r>
            <a:r>
              <a:rPr lang="ru-RU" sz="1800" dirty="0" smtClean="0">
                <a:latin typeface="Times New Roman" pitchFamily="18" charset="0"/>
                <a:cs typeface="Times New Roman" pitchFamily="18" charset="0"/>
              </a:rPr>
              <a:t> кем </a:t>
            </a:r>
            <a:r>
              <a:rPr lang="ru-RU" sz="1800" dirty="0" err="1" smtClean="0">
                <a:latin typeface="Times New Roman" pitchFamily="18" charset="0"/>
                <a:cs typeface="Times New Roman" pitchFamily="18" charset="0"/>
              </a:rPr>
              <a:t>дегенде</a:t>
            </a:r>
            <a:r>
              <a:rPr lang="ru-RU" sz="1800" dirty="0" smtClean="0">
                <a:latin typeface="Times New Roman" pitchFamily="18" charset="0"/>
                <a:cs typeface="Times New Roman" pitchFamily="18" charset="0"/>
              </a:rPr>
              <a:t> бес </a:t>
            </a:r>
            <a:r>
              <a:rPr lang="ru-RU" sz="1800" dirty="0" err="1" smtClean="0">
                <a:latin typeface="Times New Roman" pitchFamily="18" charset="0"/>
                <a:cs typeface="Times New Roman" pitchFamily="18" charset="0"/>
              </a:rPr>
              <a:t>түрлі сауалға жауап</a:t>
            </a:r>
            <a:r>
              <a:rPr lang="ru-RU" sz="1800" dirty="0" smtClean="0">
                <a:latin typeface="Times New Roman" pitchFamily="18" charset="0"/>
                <a:cs typeface="Times New Roman" pitchFamily="18" charset="0"/>
              </a:rPr>
              <a:t> беру </a:t>
            </a:r>
            <a:r>
              <a:rPr lang="ru-RU" sz="1800" dirty="0" err="1" smtClean="0">
                <a:latin typeface="Times New Roman" pitchFamily="18" charset="0"/>
                <a:cs typeface="Times New Roman" pitchFamily="18" charset="0"/>
              </a:rPr>
              <a:t>шарт</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Қандай оқиға болды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Оқиға қалайша болды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Оқиға кімдердің басында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болды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Оқиға қалай баяндалған?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Болған оқиғаға автордың көзқарасы қандай?</a:t>
            </a:r>
            <a:r>
              <a:rPr lang="ru-RU" sz="1800" dirty="0" smtClean="0">
                <a:latin typeface="Times New Roman" pitchFamily="18" charset="0"/>
                <a:cs typeface="Times New Roman" pitchFamily="18" charset="0"/>
              </a:rPr>
              <a:t> Осы </a:t>
            </a:r>
            <a:r>
              <a:rPr lang="ru-RU" sz="1800" dirty="0" err="1" smtClean="0">
                <a:latin typeface="Times New Roman" pitchFamily="18" charset="0"/>
                <a:cs typeface="Times New Roman" pitchFamily="18" charset="0"/>
              </a:rPr>
              <a:t>сұрақтарға жауап</a:t>
            </a:r>
            <a:r>
              <a:rPr lang="ru-RU" sz="1800" dirty="0" smtClean="0">
                <a:latin typeface="Times New Roman" pitchFamily="18" charset="0"/>
                <a:cs typeface="Times New Roman" pitchFamily="18" charset="0"/>
              </a:rPr>
              <a:t> беру </a:t>
            </a:r>
            <a:r>
              <a:rPr lang="ru-RU" sz="1800" dirty="0" err="1" smtClean="0">
                <a:latin typeface="Times New Roman" pitchFamily="18" charset="0"/>
                <a:cs typeface="Times New Roman" pitchFamily="18" charset="0"/>
              </a:rPr>
              <a:t>барысында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шығарманың тақырыбы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идеясын</a:t>
            </a:r>
            <a:r>
              <a:rPr lang="ru-RU" sz="1800" dirty="0" smtClean="0">
                <a:latin typeface="Times New Roman" pitchFamily="18" charset="0"/>
                <a:cs typeface="Times New Roman" pitchFamily="18" charset="0"/>
              </a:rPr>
              <a:t>, сюжет пен </a:t>
            </a:r>
            <a:r>
              <a:rPr lang="ru-RU" sz="1800" dirty="0" err="1" smtClean="0">
                <a:latin typeface="Times New Roman" pitchFamily="18" charset="0"/>
                <a:cs typeface="Times New Roman" pitchFamily="18" charset="0"/>
              </a:rPr>
              <a:t>композициясын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типі</a:t>
            </a:r>
            <a:r>
              <a:rPr lang="ru-RU" sz="1800" dirty="0" smtClean="0">
                <a:latin typeface="Times New Roman" pitchFamily="18" charset="0"/>
                <a:cs typeface="Times New Roman" pitchFamily="18" charset="0"/>
              </a:rPr>
              <a:t> мен </a:t>
            </a:r>
            <a:r>
              <a:rPr lang="ru-RU" sz="1800" dirty="0" err="1" smtClean="0">
                <a:latin typeface="Times New Roman" pitchFamily="18" charset="0"/>
                <a:cs typeface="Times New Roman" pitchFamily="18" charset="0"/>
              </a:rPr>
              <a:t>характерін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суреткердің тілі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стилін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дүниетанымы 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көркемдік әдісін талдап-тексеру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арқылы әдеби шығарманың </a:t>
            </a:r>
            <a:r>
              <a:rPr lang="ru-RU" sz="1800" dirty="0" smtClean="0">
                <a:latin typeface="Times New Roman" pitchFamily="18" charset="0"/>
                <a:cs typeface="Times New Roman" pitchFamily="18" charset="0"/>
              </a:rPr>
              <a:t>сыры мен </a:t>
            </a:r>
            <a:r>
              <a:rPr lang="ru-RU" sz="1800" dirty="0" err="1" smtClean="0">
                <a:latin typeface="Times New Roman" pitchFamily="18" charset="0"/>
                <a:cs typeface="Times New Roman" pitchFamily="18" charset="0"/>
              </a:rPr>
              <a:t>сипатын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тұтас танып-білуге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болады</a:t>
            </a:r>
            <a:r>
              <a:rPr lang="ru-RU" sz="1800" dirty="0" smtClean="0">
                <a:latin typeface="Times New Roman" pitchFamily="18" charset="0"/>
                <a:cs typeface="Times New Roman" pitchFamily="18" charset="0"/>
              </a:rPr>
              <a:t>. Ал </a:t>
            </a:r>
            <a:r>
              <a:rPr lang="ru-RU" sz="1800" dirty="0" err="1" smtClean="0">
                <a:latin typeface="Times New Roman" pitchFamily="18" charset="0"/>
                <a:cs typeface="Times New Roman" pitchFamily="18" charset="0"/>
              </a:rPr>
              <a:t>әдеби процеске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келсек</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мұндағы ең басты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мәселе </a:t>
            </a:r>
            <a:r>
              <a:rPr lang="ru-RU" sz="1800" dirty="0" smtClean="0">
                <a:latin typeface="Times New Roman" pitchFamily="18" charset="0"/>
                <a:cs typeface="Times New Roman" pitchFamily="18" charset="0"/>
              </a:rPr>
              <a:t>— жанр </a:t>
            </a:r>
            <a:r>
              <a:rPr lang="ru-RU" sz="1800" dirty="0" err="1" smtClean="0">
                <a:latin typeface="Times New Roman" pitchFamily="18" charset="0"/>
                <a:cs typeface="Times New Roman" pitchFamily="18" charset="0"/>
              </a:rPr>
              <a:t>және жанрлық түрлер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мұны тексерудегі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негізгі</a:t>
            </a:r>
            <a:r>
              <a:rPr lang="ru-RU" sz="1800" dirty="0" smtClean="0">
                <a:latin typeface="Times New Roman" pitchFamily="18" charset="0"/>
                <a:cs typeface="Times New Roman" pitchFamily="18" charset="0"/>
              </a:rPr>
              <a:t> принцип — </a:t>
            </a:r>
            <a:r>
              <a:rPr lang="ru-RU" sz="1800" dirty="0" err="1" smtClean="0">
                <a:latin typeface="Times New Roman" pitchFamily="18" charset="0"/>
                <a:cs typeface="Times New Roman" pitchFamily="18" charset="0"/>
              </a:rPr>
              <a:t>тарихилық</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Нәтижесінде </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сөз өнеріндегі </a:t>
            </a:r>
            <a:r>
              <a:rPr lang="ru-RU" sz="1800" dirty="0" smtClean="0">
                <a:latin typeface="Times New Roman" pitchFamily="18" charset="0"/>
                <a:cs typeface="Times New Roman" pitchFamily="18" charset="0"/>
              </a:rPr>
              <a:t>тек пен </a:t>
            </a:r>
            <a:r>
              <a:rPr lang="ru-RU" sz="1800" dirty="0" err="1" smtClean="0">
                <a:latin typeface="Times New Roman" pitchFamily="18" charset="0"/>
                <a:cs typeface="Times New Roman" pitchFamily="18" charset="0"/>
              </a:rPr>
              <a:t>түрді</a:t>
            </a:r>
            <a:r>
              <a:rPr lang="ru-RU" sz="1800" dirty="0" smtClean="0">
                <a:latin typeface="Times New Roman" pitchFamily="18" charset="0"/>
                <a:cs typeface="Times New Roman" pitchFamily="18" charset="0"/>
              </a:rPr>
              <a:t>, бет пен </a:t>
            </a:r>
            <a:r>
              <a:rPr lang="ru-RU" sz="1800" dirty="0" err="1" smtClean="0">
                <a:latin typeface="Times New Roman" pitchFamily="18" charset="0"/>
                <a:cs typeface="Times New Roman" pitchFamily="18" charset="0"/>
              </a:rPr>
              <a:t>бағытты айқындау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Осылардың бәрін </a:t>
            </a:r>
            <a:r>
              <a:rPr lang="ru-RU" sz="1800" dirty="0" smtClean="0">
                <a:latin typeface="Times New Roman" pitchFamily="18" charset="0"/>
                <a:cs typeface="Times New Roman" pitchFamily="18" charset="0"/>
              </a:rPr>
              <a:t>тек </a:t>
            </a:r>
            <a:r>
              <a:rPr lang="ru-RU" sz="1800" dirty="0" err="1" smtClean="0">
                <a:latin typeface="Times New Roman" pitchFamily="18" charset="0"/>
                <a:cs typeface="Times New Roman" pitchFamily="18" charset="0"/>
              </a:rPr>
              <a:t>әдебиет теориясын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терең білген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адам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сол</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арқылы өз дәуірінің талабы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дәрежесінде өзінің </a:t>
            </a:r>
            <a:r>
              <a:rPr lang="ru-RU" sz="1800" dirty="0" smtClean="0">
                <a:latin typeface="Times New Roman" pitchFamily="18" charset="0"/>
                <a:cs typeface="Times New Roman" pitchFamily="18" charset="0"/>
              </a:rPr>
              <a:t>эстетик. </a:t>
            </a:r>
            <a:r>
              <a:rPr lang="ru-RU" sz="1800" dirty="0" err="1" smtClean="0">
                <a:latin typeface="Times New Roman" pitchFamily="18" charset="0"/>
                <a:cs typeface="Times New Roman" pitchFamily="18" charset="0"/>
              </a:rPr>
              <a:t>талғамын қалыптастырған адам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ғана істей</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алады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Бұл ретте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 теориясы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көркем шығармашылықтың психол-сы</a:t>
            </a:r>
            <a:r>
              <a:rPr lang="ru-RU" sz="1800" dirty="0" smtClean="0">
                <a:latin typeface="Times New Roman" pitchFamily="18" charset="0"/>
                <a:cs typeface="Times New Roman" pitchFamily="18" charset="0"/>
              </a:rPr>
              <a:t> мен </a:t>
            </a:r>
            <a:r>
              <a:rPr lang="ru-RU" sz="1800" dirty="0" err="1" smtClean="0">
                <a:latin typeface="Times New Roman" pitchFamily="18" charset="0"/>
                <a:cs typeface="Times New Roman" pitchFamily="18" charset="0"/>
              </a:rPr>
              <a:t>ерекшеліктеріне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қатысты суреткер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лабораториясынан</a:t>
            </a:r>
            <a:r>
              <a:rPr lang="ru-RU" sz="1800" dirty="0" smtClean="0">
                <a:latin typeface="Times New Roman" pitchFamily="18" charset="0"/>
                <a:cs typeface="Times New Roman" pitchFamily="18" charset="0"/>
              </a:rPr>
              <a:t> да </a:t>
            </a:r>
            <a:r>
              <a:rPr lang="ru-RU" sz="1800" dirty="0" err="1" smtClean="0">
                <a:latin typeface="Times New Roman" pitchFamily="18" charset="0"/>
                <a:cs typeface="Times New Roman" pitchFamily="18" charset="0"/>
              </a:rPr>
              <a:t>белгілі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мөлшерде нақты мәліметтер берері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даусыз</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Сонымен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 теориясын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білмей</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қандай </a:t>
            </a:r>
            <a:r>
              <a:rPr lang="ru-RU" sz="1800" dirty="0" smtClean="0">
                <a:latin typeface="Times New Roman" pitchFamily="18" charset="0"/>
                <a:cs typeface="Times New Roman" pitchFamily="18" charset="0"/>
              </a:rPr>
              <a:t>да </a:t>
            </a:r>
            <a:r>
              <a:rPr lang="ru-RU" sz="1800" dirty="0" err="1" smtClean="0">
                <a:latin typeface="Times New Roman" pitchFamily="18" charset="0"/>
                <a:cs typeface="Times New Roman" pitchFamily="18" charset="0"/>
              </a:rPr>
              <a:t>болса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құбылысты нәзік түсіну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шынайы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сөз өнерінің шындық өмірге қарым-қатынасын білу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әдебиеттің өсіп-өрбуіндегі заңдылықты ұғу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сайып</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келгенде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күллі ілгерішіл</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адам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баласының жалпы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көркемдік дамуындағы сыр-сипатты</a:t>
            </a:r>
            <a:r>
              <a:rPr lang="ru-RU" sz="1800" dirty="0" smtClean="0">
                <a:latin typeface="Times New Roman" pitchFamily="18" charset="0"/>
                <a:cs typeface="Times New Roman" pitchFamily="18" charset="0"/>
              </a:rPr>
              <a:t> тану </a:t>
            </a:r>
            <a:r>
              <a:rPr lang="ru-RU" sz="1800" dirty="0" err="1" smtClean="0">
                <a:latin typeface="Times New Roman" pitchFamily="18" charset="0"/>
                <a:cs typeface="Times New Roman" pitchFamily="18" charset="0"/>
              </a:rPr>
              <a:t>мүмкін емес</a:t>
            </a:r>
            <a:r>
              <a:rPr lang="ru-RU"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294228"/>
            <a:ext cx="10972800" cy="5030372"/>
          </a:xfrm>
        </p:spPr>
        <p:txBody>
          <a:bodyPr>
            <a:normAutofit/>
          </a:bodyPr>
          <a:lstStyle/>
          <a:p>
            <a:pPr algn="just"/>
            <a:r>
              <a:rPr lang="ru-RU" sz="2800" dirty="0" err="1" smtClean="0">
                <a:solidFill>
                  <a:srgbClr val="202122"/>
                </a:solidFill>
                <a:latin typeface="Times New Roman" pitchFamily="18" charset="0"/>
                <a:cs typeface="Times New Roman" pitchFamily="18" charset="0"/>
              </a:rPr>
              <a:t>Қазақ әдебиеттану ғылымы бұл тұста қазақ әдебиеті тарихын</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кезеңдеуде, жеке</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ақын-жазушылар шығармалары моногр</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тұрғыда зерттеуде</a:t>
            </a:r>
            <a:r>
              <a:rPr lang="ru-RU" sz="2800" dirty="0" smtClean="0">
                <a:solidFill>
                  <a:srgbClr val="202122"/>
                </a:solidFill>
                <a:latin typeface="Times New Roman" pitchFamily="18" charset="0"/>
                <a:cs typeface="Times New Roman" pitchFamily="18" charset="0"/>
              </a:rPr>
              <a:t>, </a:t>
            </a:r>
            <a:r>
              <a:rPr lang="ru-RU" sz="2800" dirty="0" err="1" smtClean="0">
                <a:solidFill>
                  <a:srgbClr val="BA0000"/>
                </a:solidFill>
                <a:latin typeface="Times New Roman" pitchFamily="18" charset="0"/>
                <a:cs typeface="Times New Roman" pitchFamily="18" charset="0"/>
                <a:hlinkClick r:id="rId2" tooltip="Фольклортану (мұндай бет жоқ)"/>
              </a:rPr>
              <a:t>фольклортану</a:t>
            </a:r>
            <a:r>
              <a:rPr lang="ru-RU" sz="2800" dirty="0" smtClean="0">
                <a:solidFill>
                  <a:srgbClr val="202122"/>
                </a:solidFill>
                <a:latin typeface="Times New Roman" pitchFamily="18" charset="0"/>
                <a:cs typeface="Times New Roman" pitchFamily="18" charset="0"/>
              </a:rPr>
              <a:t> мен </a:t>
            </a:r>
            <a:r>
              <a:rPr lang="ru-RU" sz="2800" dirty="0" err="1" smtClean="0">
                <a:solidFill>
                  <a:srgbClr val="202122"/>
                </a:solidFill>
                <a:latin typeface="Times New Roman" pitchFamily="18" charset="0"/>
                <a:cs typeface="Times New Roman" pitchFamily="18" charset="0"/>
              </a:rPr>
              <a:t>әдебиет теориясының мәселелерінде көңіл аудараралық соны</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қадамдар жасады</a:t>
            </a:r>
            <a:r>
              <a:rPr lang="ru-RU" sz="2800" dirty="0" smtClean="0">
                <a:solidFill>
                  <a:srgbClr val="202122"/>
                </a:solidFill>
                <a:latin typeface="Times New Roman" pitchFamily="18" charset="0"/>
                <a:cs typeface="Times New Roman" pitchFamily="18" charset="0"/>
              </a:rPr>
              <a:t>. 50-жылдардың орта </a:t>
            </a:r>
            <a:r>
              <a:rPr lang="ru-RU" sz="2800" dirty="0" err="1" smtClean="0">
                <a:solidFill>
                  <a:srgbClr val="202122"/>
                </a:solidFill>
                <a:latin typeface="Times New Roman" pitchFamily="18" charset="0"/>
                <a:cs typeface="Times New Roman" pitchFamily="18" charset="0"/>
              </a:rPr>
              <a:t>кезінен</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басталған жаңа бетбұрыс жеке</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басқа табынушылықтың зардаптары</a:t>
            </a:r>
            <a:r>
              <a:rPr lang="ru-RU" sz="2800" dirty="0" smtClean="0">
                <a:solidFill>
                  <a:srgbClr val="202122"/>
                </a:solidFill>
                <a:latin typeface="Times New Roman" pitchFamily="18" charset="0"/>
                <a:cs typeface="Times New Roman" pitchFamily="18" charset="0"/>
              </a:rPr>
              <a:t> мен </a:t>
            </a:r>
            <a:r>
              <a:rPr lang="ru-RU" sz="2800" dirty="0" err="1" smtClean="0">
                <a:solidFill>
                  <a:srgbClr val="202122"/>
                </a:solidFill>
                <a:latin typeface="Times New Roman" pitchFamily="18" charset="0"/>
                <a:cs typeface="Times New Roman" pitchFamily="18" charset="0"/>
              </a:rPr>
              <a:t>бұрмалаушылықтарды түзете бастағанымен</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Қазақ әдебиеттану ғылымының ұлттық мақсат-мүддеге сай</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ізденістер</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жасауына</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мүмкіндіктер бермеді</a:t>
            </a:r>
            <a:r>
              <a:rPr lang="ru-RU" sz="2800" dirty="0" smtClean="0">
                <a:solidFill>
                  <a:srgbClr val="202122"/>
                </a:solidFill>
                <a:latin typeface="Times New Roman" pitchFamily="18" charset="0"/>
                <a:cs typeface="Times New Roman" pitchFamily="18" charset="0"/>
              </a:rPr>
              <a:t>. </a:t>
            </a:r>
            <a:r>
              <a:rPr lang="ru-RU" sz="2800" dirty="0" err="1" smtClean="0">
                <a:solidFill>
                  <a:srgbClr val="BA0000"/>
                </a:solidFill>
                <a:latin typeface="Times New Roman" pitchFamily="18" charset="0"/>
                <a:cs typeface="Times New Roman" pitchFamily="18" charset="0"/>
                <a:hlinkClick r:id="rId3" tooltip="Маркстік-ленин (мұндай бет жоқ)"/>
              </a:rPr>
              <a:t>Маркстік-лениндік</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әдіснаманың әдебиеттің таптығы, халықтығы, партиялылығы қағидалары, ұлттық нигилизмнің өріс алуы</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ғыл.-зерттеушілік ой-пікірдің адымын</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аштырмады</a:t>
            </a:r>
            <a:r>
              <a:rPr lang="ru-RU" sz="2800" dirty="0" smtClean="0">
                <a:solidFill>
                  <a:srgbClr val="202122"/>
                </a:solidFill>
                <a:latin typeface="Times New Roman" pitchFamily="18" charset="0"/>
                <a:cs typeface="Times New Roman" pitchFamily="18" charset="0"/>
              </a:rPr>
              <a:t>.</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55000" lnSpcReduction="20000"/>
          </a:bodyPr>
          <a:lstStyle/>
          <a:p>
            <a:r>
              <a:rPr lang="ru-RU" dirty="0" smtClean="0">
                <a:latin typeface="Times New Roman" pitchFamily="18" charset="0"/>
                <a:cs typeface="Times New Roman" pitchFamily="18" charset="0"/>
              </a:rPr>
              <a:t>1 </a:t>
            </a:r>
            <a:r>
              <a:rPr lang="ru-RU" dirty="0" err="1" smtClean="0">
                <a:latin typeface="Times New Roman" pitchFamily="18" charset="0"/>
                <a:cs typeface="Times New Roman" pitchFamily="18" charset="0"/>
              </a:rPr>
              <a:t>Әдебиет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өнердің 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 шығармашылықтың қоғамдық мәні, әлеуметтік сипаты</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2 </a:t>
            </a:r>
            <a:r>
              <a:rPr lang="ru-RU" dirty="0" err="1" smtClean="0">
                <a:latin typeface="Times New Roman" pitchFamily="18" charset="0"/>
                <a:cs typeface="Times New Roman" pitchFamily="18" charset="0"/>
              </a:rPr>
              <a:t>Әдебиет теориясы</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ғылыми пән</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3 </a:t>
            </a:r>
            <a:r>
              <a:rPr lang="ru-RU" dirty="0" err="1" smtClean="0">
                <a:latin typeface="Times New Roman" pitchFamily="18" charset="0"/>
                <a:cs typeface="Times New Roman" pitchFamily="18" charset="0"/>
              </a:rPr>
              <a:t>Ұлттық әдебиеттанудағы әдебиет теориясының қалыптасуы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дамуы</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4 </a:t>
            </a:r>
            <a:r>
              <a:rPr lang="ru-RU" dirty="0" err="1" smtClean="0">
                <a:latin typeface="Times New Roman" pitchFamily="18" charset="0"/>
                <a:cs typeface="Times New Roman" pitchFamily="18" charset="0"/>
              </a:rPr>
              <a:t>Әдебиет теориясының әдіснамасы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әдістемесі</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5 </a:t>
            </a:r>
            <a:r>
              <a:rPr lang="ru-RU" dirty="0" err="1" smtClean="0">
                <a:latin typeface="Times New Roman" pitchFamily="18" charset="0"/>
                <a:cs typeface="Times New Roman" pitchFamily="18" charset="0"/>
              </a:rPr>
              <a:t>Шығармашылық зертхана</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6 </a:t>
            </a:r>
            <a:r>
              <a:rPr lang="ru-RU" dirty="0" err="1" smtClean="0">
                <a:latin typeface="Times New Roman" pitchFamily="18" charset="0"/>
                <a:cs typeface="Times New Roman" pitchFamily="18" charset="0"/>
              </a:rPr>
              <a:t>Мәтін және шығарма</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7 </a:t>
            </a:r>
            <a:r>
              <a:rPr lang="ru-RU" dirty="0" err="1" smtClean="0">
                <a:latin typeface="Times New Roman" pitchFamily="18" charset="0"/>
                <a:cs typeface="Times New Roman" pitchFamily="18" charset="0"/>
              </a:rPr>
              <a:t>Көркем әдебиеттегі дискурс</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8 Автор. </a:t>
            </a:r>
            <a:r>
              <a:rPr lang="ru-RU" dirty="0" err="1" smtClean="0">
                <a:latin typeface="Times New Roman" pitchFamily="18" charset="0"/>
                <a:cs typeface="Times New Roman" pitchFamily="18" charset="0"/>
              </a:rPr>
              <a:t>Кейіпкер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Оқырман.</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9 </a:t>
            </a:r>
            <a:r>
              <a:rPr lang="ru-RU" dirty="0" err="1" smtClean="0">
                <a:latin typeface="Times New Roman" pitchFamily="18" charset="0"/>
                <a:cs typeface="Times New Roman" pitchFamily="18" charset="0"/>
              </a:rPr>
              <a:t>Кейіпкер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көркем </a:t>
            </a:r>
            <a:r>
              <a:rPr lang="ru-RU" dirty="0" smtClean="0">
                <a:latin typeface="Times New Roman" pitchFamily="18" charset="0"/>
                <a:cs typeface="Times New Roman" pitchFamily="18" charset="0"/>
              </a:rPr>
              <a:t>образ</a:t>
            </a:r>
          </a:p>
          <a:p>
            <a:r>
              <a:rPr lang="ru-RU" dirty="0" smtClean="0">
                <a:latin typeface="Times New Roman" pitchFamily="18" charset="0"/>
                <a:cs typeface="Times New Roman" pitchFamily="18" charset="0"/>
              </a:rPr>
              <a:t>10 </a:t>
            </a:r>
            <a:r>
              <a:rPr lang="ru-RU" dirty="0" err="1" smtClean="0">
                <a:latin typeface="Times New Roman" pitchFamily="18" charset="0"/>
                <a:cs typeface="Times New Roman" pitchFamily="18" charset="0"/>
              </a:rPr>
              <a:t>Әдебиет теориясындағы уақыт және кеңістік категориясы</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11 </a:t>
            </a:r>
            <a:r>
              <a:rPr lang="ru-RU" dirty="0" err="1" smtClean="0">
                <a:latin typeface="Times New Roman" pitchFamily="18" charset="0"/>
                <a:cs typeface="Times New Roman" pitchFamily="18" charset="0"/>
              </a:rPr>
              <a:t>Әдебиеттің тектері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Жанрлар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теориясы</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12 </a:t>
            </a:r>
            <a:r>
              <a:rPr lang="ru-RU" dirty="0" err="1" smtClean="0">
                <a:latin typeface="Times New Roman" pitchFamily="18" charset="0"/>
                <a:cs typeface="Times New Roman" pitchFamily="18" charset="0"/>
              </a:rPr>
              <a:t>Тарихи-әдеби үдеріс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Дәстүр және жаңашылдық.</a:t>
            </a:r>
            <a:r>
              <a:rPr lang="ru-RU" dirty="0" smtClean="0">
                <a:latin typeface="Times New Roman" pitchFamily="18" charset="0"/>
                <a:cs typeface="Times New Roman" pitchFamily="18" charset="0"/>
              </a:rPr>
              <a:t> Стиль</a:t>
            </a:r>
          </a:p>
          <a:p>
            <a:r>
              <a:rPr lang="ru-RU" dirty="0" smtClean="0">
                <a:latin typeface="Times New Roman" pitchFamily="18" charset="0"/>
                <a:cs typeface="Times New Roman" pitchFamily="18" charset="0"/>
              </a:rPr>
              <a:t>13 </a:t>
            </a:r>
            <a:r>
              <a:rPr lang="ru-RU" dirty="0" err="1" smtClean="0">
                <a:latin typeface="Times New Roman" pitchFamily="18" charset="0"/>
                <a:cs typeface="Times New Roman" pitchFamily="18" charset="0"/>
              </a:rPr>
              <a:t>Әдеби бағыттар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ағымдар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Көркемдік әдіс</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14 Модернизм </a:t>
            </a:r>
            <a:r>
              <a:rPr lang="ru-RU" dirty="0" err="1" smtClean="0">
                <a:latin typeface="Times New Roman" pitchFamily="18" charset="0"/>
                <a:cs typeface="Times New Roman" pitchFamily="18" charset="0"/>
              </a:rPr>
              <a:t>және </a:t>
            </a:r>
            <a:r>
              <a:rPr lang="ru-RU" dirty="0" smtClean="0">
                <a:latin typeface="Times New Roman" pitchFamily="18" charset="0"/>
                <a:cs typeface="Times New Roman" pitchFamily="18" charset="0"/>
              </a:rPr>
              <a:t>постмодернизм </a:t>
            </a:r>
            <a:r>
              <a:rPr lang="ru-RU" dirty="0" err="1" smtClean="0">
                <a:latin typeface="Times New Roman" pitchFamily="18" charset="0"/>
                <a:cs typeface="Times New Roman" pitchFamily="18" charset="0"/>
              </a:rPr>
              <a:t>теориясы</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15 </a:t>
            </a:r>
            <a:r>
              <a:rPr lang="ru-RU" dirty="0" err="1" smtClean="0">
                <a:latin typeface="Times New Roman" pitchFamily="18" charset="0"/>
                <a:cs typeface="Times New Roman" pitchFamily="18" charset="0"/>
              </a:rPr>
              <a:t>Қазіргі әдебиет теориясының ғылыми парадигмалары</a:t>
            </a:r>
            <a:endParaRPr lang="ru-RU" dirty="0"/>
          </a:p>
        </p:txBody>
      </p:sp>
      <p:sp>
        <p:nvSpPr>
          <p:cNvPr id="4" name="Заголовок 1"/>
          <p:cNvSpPr>
            <a:spLocks noGrp="1"/>
          </p:cNvSpPr>
          <p:nvPr>
            <p:ph type="title"/>
          </p:nvPr>
        </p:nvSpPr>
        <p:spPr/>
        <p:txBody>
          <a:bodyPr>
            <a:normAutofit fontScale="90000"/>
          </a:bodyPr>
          <a:lstStyle/>
          <a:p>
            <a:pPr algn="ctr"/>
            <a:r>
              <a:rPr lang="kk-KZ" sz="2800" b="1" dirty="0" smtClean="0">
                <a:latin typeface="Times New Roman" pitchFamily="18" charset="0"/>
                <a:cs typeface="Times New Roman" pitchFamily="18" charset="0"/>
              </a:rPr>
              <a:t>“Теориялық әдебиеттану” пәні бойынша мультимедиялық презентациялар (дәріс) тақырыптарының жоспары:</a:t>
            </a:r>
            <a:endParaRPr lang="ru-RU" sz="2800" b="1"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10154"/>
            <a:ext cx="10972800" cy="3123028"/>
          </a:xfrm>
        </p:spPr>
        <p:txBody>
          <a:bodyPr/>
          <a:lstStyle/>
          <a:p>
            <a:pPr algn="ctr">
              <a:buNone/>
            </a:pPr>
            <a:r>
              <a:rPr lang="kk-KZ" sz="2800" dirty="0" smtClean="0">
                <a:latin typeface="Times New Roman" panose="02020603050405020304" pitchFamily="18" charset="0"/>
                <a:cs typeface="Times New Roman" panose="02020603050405020304" pitchFamily="18" charset="0"/>
              </a:rPr>
              <a:t> </a:t>
            </a:r>
            <a:r>
              <a:rPr lang="kk-KZ" sz="4000" b="1" dirty="0" smtClean="0">
                <a:latin typeface="Times New Roman" panose="02020603050405020304" pitchFamily="18" charset="0"/>
                <a:cs typeface="Times New Roman" panose="02020603050405020304" pitchFamily="18" charset="0"/>
              </a:rPr>
              <a:t>№4 тақырып: Әдебиет теориясының әдіснамасы мен әдістемесі</a:t>
            </a:r>
            <a:endParaRPr lang="ru-RU" sz="40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anose="02020603050405020304" pitchFamily="18" charset="0"/>
                <a:cs typeface="Times New Roman" panose="02020603050405020304" pitchFamily="18" charset="0"/>
              </a:rPr>
              <a:t>Жоспар:</a:t>
            </a:r>
            <a:endParaRPr lang="ru-RU" dirty="0"/>
          </a:p>
        </p:txBody>
      </p:sp>
      <p:sp>
        <p:nvSpPr>
          <p:cNvPr id="3" name="Содержимое 2"/>
          <p:cNvSpPr>
            <a:spLocks noGrp="1"/>
          </p:cNvSpPr>
          <p:nvPr>
            <p:ph idx="1"/>
          </p:nvPr>
        </p:nvSpPr>
        <p:spPr>
          <a:xfrm>
            <a:off x="609600" y="2110154"/>
            <a:ext cx="10972800" cy="2546252"/>
          </a:xfrm>
        </p:spPr>
        <p:txBody>
          <a:bodyPr>
            <a:normAutofit/>
          </a:bodyPr>
          <a:lstStyle/>
          <a:p>
            <a:pPr lvl="0"/>
            <a:r>
              <a:rPr lang="kk-KZ" sz="3600" dirty="0" smtClean="0">
                <a:latin typeface="Times New Roman" pitchFamily="18" charset="0"/>
                <a:cs typeface="Times New Roman" pitchFamily="18" charset="0"/>
              </a:rPr>
              <a:t>Әдебиеттану ғылымындағы мектептер мен ағымдар</a:t>
            </a:r>
            <a:endParaRPr lang="ru-RU" sz="3600" dirty="0" smtClean="0">
              <a:latin typeface="Times New Roman" pitchFamily="18" charset="0"/>
              <a:cs typeface="Times New Roman" pitchFamily="18" charset="0"/>
            </a:endParaRPr>
          </a:p>
          <a:p>
            <a:r>
              <a:rPr lang="kk-KZ" sz="3600" dirty="0" smtClean="0">
                <a:latin typeface="Times New Roman" pitchFamily="18" charset="0"/>
                <a:cs typeface="Times New Roman" pitchFamily="18" charset="0"/>
              </a:rPr>
              <a:t>Қазіргі әдебиеттану ғылымындағы зерттеу тәсілдері: структурализм, семиотика, герменевтика.</a:t>
            </a:r>
            <a:endParaRPr lang="ru-RU" sz="3600"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00332"/>
            <a:ext cx="10972800" cy="5424268"/>
          </a:xfrm>
        </p:spPr>
        <p:txBody>
          <a:bodyPr>
            <a:normAutofit fontScale="85000" lnSpcReduction="20000"/>
          </a:bodyPr>
          <a:lstStyle/>
          <a:p>
            <a:pPr algn="just">
              <a:buNone/>
            </a:pP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Бүгінгі әдебиетте әдеби бағыттар </a:t>
            </a:r>
            <a:r>
              <a:rPr lang="ru-RU" sz="3500" dirty="0" smtClean="0">
                <a:latin typeface="Times New Roman" panose="02020603050405020304" pitchFamily="18" charset="0"/>
                <a:cs typeface="Times New Roman" panose="02020603050405020304" pitchFamily="18" charset="0"/>
              </a:rPr>
              <a:t>мен </a:t>
            </a:r>
            <a:r>
              <a:rPr lang="ru-RU" sz="3500" dirty="0" err="1" smtClean="0">
                <a:latin typeface="Times New Roman" panose="02020603050405020304" pitchFamily="18" charset="0"/>
                <a:cs typeface="Times New Roman" panose="02020603050405020304" pitchFamily="18" charset="0"/>
              </a:rPr>
              <a:t>әдеби ағымдар көптеп саналады</a:t>
            </a:r>
            <a:r>
              <a:rPr lang="ru-RU" sz="3500" dirty="0" smtClean="0">
                <a:latin typeface="Times New Roman" panose="02020603050405020304" pitchFamily="18" charset="0"/>
                <a:cs typeface="Times New Roman" panose="02020603050405020304" pitchFamily="18" charset="0"/>
              </a:rPr>
              <a:t>. Классицизм, сентиментализм, авангардизм, символизм, </a:t>
            </a:r>
            <a:r>
              <a:rPr lang="ru-RU" sz="3500" dirty="0" err="1" smtClean="0">
                <a:latin typeface="Times New Roman" panose="02020603050405020304" pitchFamily="18" charset="0"/>
                <a:cs typeface="Times New Roman" panose="02020603050405020304" pitchFamily="18" charset="0"/>
              </a:rPr>
              <a:t>экзистенц</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иализм</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секілді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әдеби бағыттардың әрбірі ерекше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зерттеуді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қажет етеді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Бұл бағыттар әдебиеттің </a:t>
            </a:r>
            <a:r>
              <a:rPr lang="ru-RU" sz="3500" dirty="0" smtClean="0">
                <a:latin typeface="Times New Roman" panose="02020603050405020304" pitchFamily="18" charset="0"/>
                <a:cs typeface="Times New Roman" panose="02020603050405020304" pitchFamily="18" charset="0"/>
              </a:rPr>
              <a:t>проза, поэзия, драма </a:t>
            </a:r>
            <a:r>
              <a:rPr lang="ru-RU" sz="3500" dirty="0" err="1" smtClean="0">
                <a:latin typeface="Times New Roman" panose="02020603050405020304" pitchFamily="18" charset="0"/>
                <a:cs typeface="Times New Roman" panose="02020603050405020304" pitchFamily="18" charset="0"/>
              </a:rPr>
              <a:t>жанрында</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көптеп кездеседі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Лирикалық жанрлардың </a:t>
            </a:r>
            <a:r>
              <a:rPr lang="ru-RU" sz="3500" dirty="0" smtClean="0">
                <a:latin typeface="Times New Roman" panose="02020603050405020304" pitchFamily="18" charset="0"/>
                <a:cs typeface="Times New Roman" panose="02020603050405020304" pitchFamily="18" charset="0"/>
              </a:rPr>
              <a:t>да </a:t>
            </a:r>
            <a:r>
              <a:rPr lang="ru-RU" sz="3500" dirty="0" err="1" smtClean="0">
                <a:latin typeface="Times New Roman" panose="02020603050405020304" pitchFamily="18" charset="0"/>
                <a:cs typeface="Times New Roman" panose="02020603050405020304" pitchFamily="18" charset="0"/>
              </a:rPr>
              <a:t>өзара түрлері </a:t>
            </a:r>
            <a:r>
              <a:rPr lang="ru-RU" sz="3500" dirty="0" smtClean="0">
                <a:latin typeface="Times New Roman" panose="02020603050405020304" pitchFamily="18" charset="0"/>
                <a:cs typeface="Times New Roman" panose="02020603050405020304" pitchFamily="18" charset="0"/>
              </a:rPr>
              <a:t>бар. </a:t>
            </a:r>
            <a:r>
              <a:rPr lang="ru-RU" sz="3500" dirty="0" err="1" smtClean="0">
                <a:latin typeface="Times New Roman" panose="02020603050405020304" pitchFamily="18" charset="0"/>
                <a:cs typeface="Times New Roman" panose="02020603050405020304" pitchFamily="18" charset="0"/>
              </a:rPr>
              <a:t>Бұл түрлер көрсетпек болған өмір құбылыстарын қалай суреттеуі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ақыннын көңіл-күйі қалай берілуіне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байланысты</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Бұл жанрға тән ақынның дүние танушылығы, көзқарасымен өзінің ішкі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сезімін</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күйініш-сүйінішін дайым</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ұштастыра жырлау</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десек</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айырмасы</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қалай жырлауында</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ғана.</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Кейде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шаттық, қуаныш, асқақтықты білдірсе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кейде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мұң, зарды</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кейде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көңілдің бижай</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қоңыр күйін сездіруі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мүмкін.</a:t>
            </a:r>
            <a:endParaRPr lang="en-US" sz="3500" dirty="0" smtClean="0">
              <a:latin typeface="Times New Roman" panose="02020603050405020304" pitchFamily="18" charset="0"/>
              <a:cs typeface="Times New Roman" panose="02020603050405020304" pitchFamily="18" charset="0"/>
            </a:endParaRPr>
          </a:p>
          <a:p>
            <a:pPr>
              <a:buNone/>
            </a:pP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759655"/>
            <a:ext cx="10972800" cy="5564945"/>
          </a:xfrm>
        </p:spPr>
        <p:txBody>
          <a:bodyPr/>
          <a:lstStyle/>
          <a:p>
            <a:pPr algn="just"/>
            <a:r>
              <a:rPr lang="ru-RU" sz="2000" dirty="0" err="1" smtClean="0">
                <a:latin typeface="Times New Roman" panose="02020603050405020304" pitchFamily="18" charset="0"/>
                <a:cs typeface="Times New Roman" panose="02020603050405020304" pitchFamily="18" charset="0"/>
              </a:rPr>
              <a:t>Әдеби мектеп</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отандық және әлемдік әдебиетте өз орнын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тапқан.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Атап</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айтқанда, бүгінде қазақ әдебиетінде Абайдың ақындық мектебі</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деген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ұғым қалыптасқан.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Орыс</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әдебиетінде натуралдық мектеп</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деген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ұғым </a:t>
            </a:r>
            <a:r>
              <a:rPr lang="ru-RU" sz="2000" dirty="0" smtClean="0">
                <a:latin typeface="Times New Roman" panose="02020603050405020304" pitchFamily="18" charset="0"/>
                <a:cs typeface="Times New Roman" panose="02020603050405020304" pitchFamily="18" charset="0"/>
              </a:rPr>
              <a:t>бар. </a:t>
            </a:r>
            <a:r>
              <a:rPr lang="ru-RU" sz="2000" dirty="0" err="1" smtClean="0">
                <a:latin typeface="Times New Roman" panose="02020603050405020304" pitchFamily="18" charset="0"/>
                <a:cs typeface="Times New Roman" panose="02020603050405020304" pitchFamily="18" charset="0"/>
              </a:rPr>
              <a:t>Әр түрлі маңызды тақырыптарға жазылған қуанышты өлеңдер олардан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кейін</a:t>
            </a:r>
            <a:r>
              <a:rPr lang="ru-RU" sz="2000" dirty="0" smtClean="0">
                <a:latin typeface="Times New Roman" panose="02020603050405020304" pitchFamily="18" charset="0"/>
                <a:cs typeface="Times New Roman" panose="02020603050405020304" pitchFamily="18" charset="0"/>
              </a:rPr>
              <a:t> де </a:t>
            </a:r>
            <a:r>
              <a:rPr lang="ru-RU" sz="2000" dirty="0" err="1" smtClean="0">
                <a:latin typeface="Times New Roman" panose="02020603050405020304" pitchFamily="18" charset="0"/>
                <a:cs typeface="Times New Roman" panose="02020603050405020304" pitchFamily="18" charset="0"/>
              </a:rPr>
              <a:t>болған және күні бүгінге дейін</a:t>
            </a:r>
            <a:r>
              <a:rPr lang="ru-RU" sz="2000" dirty="0" smtClean="0">
                <a:latin typeface="Times New Roman" panose="02020603050405020304" pitchFamily="18" charset="0"/>
                <a:cs typeface="Times New Roman" panose="02020603050405020304" pitchFamily="18" charset="0"/>
              </a:rPr>
              <a:t> бар.</a:t>
            </a:r>
          </a:p>
          <a:p>
            <a:pPr algn="just"/>
            <a:r>
              <a:rPr lang="ru-RU" sz="2000" dirty="0" err="1" smtClean="0">
                <a:latin typeface="Times New Roman" panose="02020603050405020304" pitchFamily="18" charset="0"/>
                <a:cs typeface="Times New Roman" panose="02020603050405020304" pitchFamily="18" charset="0"/>
              </a:rPr>
              <a:t>Қазақ және әлемді әдебиеттегі әдеби мектептер</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бүгінде әдеби дәстүрді емін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еркін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меңгерген.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Әдебиеттің түрлі жанрында</a:t>
            </a:r>
            <a:r>
              <a:rPr lang="ru-RU" sz="2000" dirty="0" smtClean="0">
                <a:latin typeface="Times New Roman" panose="02020603050405020304" pitchFamily="18" charset="0"/>
                <a:cs typeface="Times New Roman" panose="02020603050405020304" pitchFamily="18" charset="0"/>
              </a:rPr>
              <a:t> осы </a:t>
            </a:r>
            <a:r>
              <a:rPr lang="ru-RU" sz="2000" dirty="0" err="1" smtClean="0">
                <a:latin typeface="Times New Roman" panose="02020603050405020304" pitchFamily="18" charset="0"/>
                <a:cs typeface="Times New Roman" panose="02020603050405020304" pitchFamily="18" charset="0"/>
              </a:rPr>
              <a:t>мектептердің әдеби дәстүлерін айқын табуға болады</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Бүгінгі әдеби үдеріс отандық және әлемдік әдебиетттегі әлемдік мектептердің дәстүрлерін шығармашылықпен игеруде</a:t>
            </a:r>
            <a:r>
              <a:rPr lang="ru-RU" sz="2000" dirty="0" smtClean="0">
                <a:latin typeface="Times New Roman" panose="02020603050405020304" pitchFamily="18" charset="0"/>
                <a:cs typeface="Times New Roman" panose="02020603050405020304" pitchFamily="18" charset="0"/>
              </a:rPr>
              <a:t>.</a:t>
            </a:r>
          </a:p>
          <a:p>
            <a:pPr algn="just"/>
            <a:r>
              <a:rPr lang="ru-RU" sz="2000" dirty="0" err="1" smtClean="0">
                <a:latin typeface="Times New Roman" panose="02020603050405020304" pitchFamily="18" charset="0"/>
                <a:cs typeface="Times New Roman" panose="02020603050405020304" pitchFamily="18" charset="0"/>
              </a:rPr>
              <a:t>Әдеби ағымдар (ағылш.</a:t>
            </a:r>
            <a:r>
              <a:rPr lang="ru-RU" sz="2000"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literary movement, </a:t>
            </a:r>
            <a:r>
              <a:rPr lang="ru-RU" sz="2000" dirty="0" smtClean="0">
                <a:latin typeface="Times New Roman" panose="02020603050405020304" pitchFamily="18" charset="0"/>
                <a:cs typeface="Times New Roman" panose="02020603050405020304" pitchFamily="18" charset="0"/>
              </a:rPr>
              <a:t>фр. </a:t>
            </a:r>
            <a:r>
              <a:rPr lang="en-US" sz="2000" dirty="0" err="1" smtClean="0">
                <a:latin typeface="Times New Roman" panose="02020603050405020304" pitchFamily="18" charset="0"/>
                <a:cs typeface="Times New Roman" panose="02020603050405020304" pitchFamily="18" charset="0"/>
              </a:rPr>
              <a:t>mouvement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littéraire</a:t>
            </a:r>
            <a:r>
              <a:rPr lang="en-US" sz="2000"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нем. </a:t>
            </a:r>
            <a:r>
              <a:rPr lang="en-US" sz="2000" dirty="0" err="1" smtClean="0">
                <a:latin typeface="Times New Roman" panose="02020603050405020304" pitchFamily="18" charset="0"/>
                <a:cs typeface="Times New Roman" panose="02020603050405020304" pitchFamily="18" charset="0"/>
              </a:rPr>
              <a:t>Literaturrichtung</a:t>
            </a:r>
            <a:r>
              <a:rPr lang="en-US" sz="2000" dirty="0" smtClean="0">
                <a:latin typeface="Times New Roman" panose="02020603050405020304" pitchFamily="18" charset="0"/>
                <a:cs typeface="Times New Roman" panose="02020603050405020304" pitchFamily="18" charset="0"/>
              </a:rPr>
              <a:t>) — </a:t>
            </a:r>
            <a:r>
              <a:rPr lang="ru-RU" sz="2000" dirty="0" err="1" smtClean="0">
                <a:latin typeface="Times New Roman" panose="02020603050405020304" pitchFamily="18" charset="0"/>
                <a:cs typeface="Times New Roman" panose="02020603050405020304" pitchFamily="18" charset="0"/>
              </a:rPr>
              <a:t>дүниеге көзқарасы, шығармашылық әдісі, бағыты, тақырыбы, </a:t>
            </a:r>
            <a:r>
              <a:rPr lang="ru-RU" sz="2000" dirty="0" smtClean="0">
                <a:latin typeface="Times New Roman" panose="02020603050405020304" pitchFamily="18" charset="0"/>
                <a:cs typeface="Times New Roman" panose="02020603050405020304" pitchFamily="18" charset="0"/>
              </a:rPr>
              <a:t>жанры мен </a:t>
            </a:r>
            <a:r>
              <a:rPr lang="ru-RU" sz="2000" dirty="0" err="1" smtClean="0">
                <a:latin typeface="Times New Roman" panose="02020603050405020304" pitchFamily="18" charset="0"/>
                <a:cs typeface="Times New Roman" panose="02020603050405020304" pitchFamily="18" charset="0"/>
              </a:rPr>
              <a:t>стилі</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жағынан бір-біріне</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жақын шығармашылығын айқындайтын көркемдік</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эстетикалық принциптер</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жиынтығы</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Кей</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жағдайда бір</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 ағымға жататын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қаламгерлердің дүниетанымы, идеологиялық, суреткерлік</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концепциясы</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әр түрлі болуы</a:t>
            </a:r>
            <a:r>
              <a:rPr lang="ru-RU" sz="2000" dirty="0" smtClean="0">
                <a:latin typeface="Times New Roman" panose="02020603050405020304" pitchFamily="18" charset="0"/>
                <a:cs typeface="Times New Roman" panose="02020603050405020304" pitchFamily="18" charset="0"/>
              </a:rPr>
              <a:t> да </a:t>
            </a:r>
            <a:r>
              <a:rPr lang="ru-RU" sz="2000" dirty="0" err="1" smtClean="0">
                <a:latin typeface="Times New Roman" panose="02020603050405020304" pitchFamily="18" charset="0"/>
                <a:cs typeface="Times New Roman" panose="02020603050405020304" pitchFamily="18" charset="0"/>
              </a:rPr>
              <a:t>мүмкін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Бір</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 ағымның ішінде</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бірнеше</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 мектеп</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болатыны</a:t>
            </a:r>
            <a:r>
              <a:rPr lang="ru-RU" sz="2000" dirty="0" smtClean="0">
                <a:latin typeface="Times New Roman" panose="02020603050405020304" pitchFamily="18" charset="0"/>
                <a:cs typeface="Times New Roman" panose="02020603050405020304" pitchFamily="18" charset="0"/>
              </a:rPr>
              <a:t> да </a:t>
            </a:r>
            <a:r>
              <a:rPr lang="ru-RU" sz="2000" dirty="0" err="1" smtClean="0">
                <a:latin typeface="Times New Roman" panose="02020603050405020304" pitchFamily="18" charset="0"/>
                <a:cs typeface="Times New Roman" panose="02020603050405020304" pitchFamily="18" charset="0"/>
              </a:rPr>
              <a:t>осыдан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 ағымдар көркем әдебиеттің қоғам өміріндегі ықпал-әсері кеңейіп, жазушының суреткерлік</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дүниетанымы </a:t>
            </a:r>
            <a:r>
              <a:rPr lang="ru-RU" sz="2000" dirty="0" smtClean="0">
                <a:latin typeface="Times New Roman" panose="02020603050405020304" pitchFamily="18" charset="0"/>
                <a:cs typeface="Times New Roman" panose="02020603050405020304" pitchFamily="18" charset="0"/>
              </a:rPr>
              <a:t>мен </a:t>
            </a:r>
            <a:r>
              <a:rPr lang="ru-RU" sz="2000" dirty="0" err="1" smtClean="0">
                <a:latin typeface="Times New Roman" panose="02020603050405020304" pitchFamily="18" charset="0"/>
                <a:cs typeface="Times New Roman" panose="02020603050405020304" pitchFamily="18" charset="0"/>
              </a:rPr>
              <a:t>шығармашылық поэзиясы</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даралана</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бастаған кезде</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пайда</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болды</a:t>
            </a:r>
            <a:r>
              <a:rPr lang="ru-RU" sz="2000" dirty="0" smtClean="0">
                <a:latin typeface="Times New Roman" panose="02020603050405020304" pitchFamily="18" charset="0"/>
                <a:cs typeface="Times New Roman" panose="02020603050405020304" pitchFamily="18" charset="0"/>
              </a:rPr>
              <a:t>.</a:t>
            </a:r>
          </a:p>
          <a:p>
            <a:endParaRPr lang="ru-RU" sz="1800" dirty="0" smtClean="0">
              <a:latin typeface="Times New Roman" panose="02020603050405020304" pitchFamily="18" charset="0"/>
              <a:cs typeface="Times New Roman" panose="02020603050405020304" pitchFamily="18" charset="0"/>
            </a:endParaRPr>
          </a:p>
          <a:p>
            <a:endParaRPr lang="en-US" sz="1800" dirty="0" smtClean="0">
              <a:latin typeface="Times New Roman" panose="02020603050405020304" pitchFamily="18" charset="0"/>
              <a:cs typeface="Times New Roman" panose="02020603050405020304" pitchFamily="18" charset="0"/>
            </a:endParaRPr>
          </a:p>
          <a:p>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251678" y="382385"/>
            <a:ext cx="10565184" cy="1492132"/>
          </a:xfrm>
          <a:prstGeom prst="rect">
            <a:avLst/>
          </a:prstGeom>
        </p:spPr>
        <p:txBody>
          <a:bodyPr vert="horz" lIns="0" rIns="0" bIns="0"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kk-KZ" sz="4400" b="0" i="0" u="none" strike="noStrike" kern="1200" cap="none" spc="0" normalizeH="0" baseline="0" noProof="0" dirty="0" smtClean="0">
                <a:ln>
                  <a:noFill/>
                </a:ln>
                <a:solidFill>
                  <a:schemeClr val="tx2"/>
                </a:solidFill>
                <a:effectLst/>
                <a:uLnTx/>
                <a:uFillTx/>
                <a:latin typeface="Times New Roman" panose="02020603050405020304" pitchFamily="18" charset="0"/>
                <a:ea typeface="+mj-ea"/>
                <a:cs typeface="Times New Roman" panose="02020603050405020304" pitchFamily="18" charset="0"/>
              </a:rPr>
              <a:t>Әлем әдебиетіндегі әдеби ағымдар:</a:t>
            </a:r>
            <a:r>
              <a:rPr kumimoji="0" lang="kk-KZ" sz="4400" b="0" i="0" u="none" strike="noStrike" kern="1200" cap="none" spc="0" normalizeH="0" baseline="0" noProof="0" dirty="0" smtClean="0">
                <a:ln>
                  <a:noFill/>
                </a:ln>
                <a:solidFill>
                  <a:schemeClr val="tx2"/>
                </a:solidFill>
                <a:effectLst/>
                <a:uLnTx/>
                <a:uFillTx/>
                <a:latin typeface="+mj-lt"/>
                <a:ea typeface="+mj-ea"/>
                <a:cs typeface="+mj-cs"/>
              </a:rPr>
              <a:t/>
            </a:r>
            <a:br>
              <a:rPr kumimoji="0" lang="kk-KZ" sz="4400" b="0" i="0" u="none" strike="noStrike" kern="1200" cap="none" spc="0" normalizeH="0" baseline="0" noProof="0" dirty="0" smtClean="0">
                <a:ln>
                  <a:noFill/>
                </a:ln>
                <a:solidFill>
                  <a:schemeClr val="tx2"/>
                </a:solidFill>
                <a:effectLst/>
                <a:uLnTx/>
                <a:uFillTx/>
                <a:latin typeface="+mj-lt"/>
                <a:ea typeface="+mj-ea"/>
                <a:cs typeface="+mj-cs"/>
              </a:rPr>
            </a:br>
            <a:endParaRPr kumimoji="0" lang="en-US" sz="4400" b="0" i="0" u="none" strike="noStrike" kern="1200" cap="none" spc="0" normalizeH="0" baseline="0" noProof="0" dirty="0">
              <a:ln>
                <a:noFill/>
              </a:ln>
              <a:solidFill>
                <a:schemeClr val="tx2"/>
              </a:solidFill>
              <a:effectLst/>
              <a:uLnTx/>
              <a:uFillTx/>
              <a:latin typeface="+mj-lt"/>
              <a:ea typeface="+mj-ea"/>
              <a:cs typeface="+mj-cs"/>
            </a:endParaRPr>
          </a:p>
        </p:txBody>
      </p:sp>
      <p:sp>
        <p:nvSpPr>
          <p:cNvPr id="5" name="Овал 4"/>
          <p:cNvSpPr/>
          <p:nvPr/>
        </p:nvSpPr>
        <p:spPr>
          <a:xfrm>
            <a:off x="1908798" y="1828509"/>
            <a:ext cx="2575249" cy="13062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Қайта өрлеу </a:t>
            </a:r>
            <a:endParaRPr lang="en-US" dirty="0">
              <a:latin typeface="Times New Roman" panose="02020603050405020304" pitchFamily="18" charset="0"/>
              <a:cs typeface="Times New Roman" panose="02020603050405020304" pitchFamily="18" charset="0"/>
            </a:endParaRPr>
          </a:p>
        </p:txBody>
      </p:sp>
      <p:sp>
        <p:nvSpPr>
          <p:cNvPr id="6" name="Овал 5"/>
          <p:cNvSpPr/>
          <p:nvPr/>
        </p:nvSpPr>
        <p:spPr>
          <a:xfrm>
            <a:off x="5078186" y="1884492"/>
            <a:ext cx="2211355" cy="12503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барокко</a:t>
            </a:r>
            <a:endParaRPr lang="en-US" dirty="0">
              <a:latin typeface="Times New Roman" panose="02020603050405020304" pitchFamily="18" charset="0"/>
              <a:cs typeface="Times New Roman" panose="02020603050405020304" pitchFamily="18" charset="0"/>
            </a:endParaRPr>
          </a:p>
        </p:txBody>
      </p:sp>
      <p:sp>
        <p:nvSpPr>
          <p:cNvPr id="7" name="Овал 6"/>
          <p:cNvSpPr/>
          <p:nvPr/>
        </p:nvSpPr>
        <p:spPr>
          <a:xfrm>
            <a:off x="8140958" y="1865071"/>
            <a:ext cx="2286000" cy="123164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классицизм</a:t>
            </a:r>
            <a:endParaRPr lang="en-US" dirty="0">
              <a:latin typeface="Times New Roman" panose="02020603050405020304" pitchFamily="18" charset="0"/>
              <a:cs typeface="Times New Roman" panose="02020603050405020304" pitchFamily="18" charset="0"/>
            </a:endParaRPr>
          </a:p>
        </p:txBody>
      </p:sp>
      <p:sp>
        <p:nvSpPr>
          <p:cNvPr id="8" name="Овал 7"/>
          <p:cNvSpPr/>
          <p:nvPr/>
        </p:nvSpPr>
        <p:spPr>
          <a:xfrm>
            <a:off x="625838" y="3405090"/>
            <a:ext cx="2565919" cy="13062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Ағартушылық әдебиет</a:t>
            </a:r>
            <a:endParaRPr lang="en-US" dirty="0">
              <a:latin typeface="Times New Roman" panose="02020603050405020304" pitchFamily="18" charset="0"/>
              <a:cs typeface="Times New Roman" panose="02020603050405020304" pitchFamily="18" charset="0"/>
            </a:endParaRPr>
          </a:p>
        </p:txBody>
      </p:sp>
      <p:sp>
        <p:nvSpPr>
          <p:cNvPr id="9" name="Овал 8"/>
          <p:cNvSpPr/>
          <p:nvPr/>
        </p:nvSpPr>
        <p:spPr>
          <a:xfrm>
            <a:off x="3809222" y="3368351"/>
            <a:ext cx="2080726" cy="12129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сентиментализм</a:t>
            </a:r>
            <a:endParaRPr lang="en-US" dirty="0">
              <a:latin typeface="Times New Roman" panose="02020603050405020304" pitchFamily="18" charset="0"/>
              <a:cs typeface="Times New Roman" panose="02020603050405020304" pitchFamily="18" charset="0"/>
            </a:endParaRPr>
          </a:p>
        </p:txBody>
      </p:sp>
      <p:sp>
        <p:nvSpPr>
          <p:cNvPr id="10" name="Овал 9"/>
          <p:cNvSpPr/>
          <p:nvPr/>
        </p:nvSpPr>
        <p:spPr>
          <a:xfrm>
            <a:off x="6760031" y="3321698"/>
            <a:ext cx="2425959" cy="13062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романтизм</a:t>
            </a:r>
            <a:endParaRPr lang="en-US" dirty="0">
              <a:latin typeface="Times New Roman" panose="02020603050405020304" pitchFamily="18" charset="0"/>
              <a:cs typeface="Times New Roman" panose="02020603050405020304" pitchFamily="18" charset="0"/>
            </a:endParaRPr>
          </a:p>
        </p:txBody>
      </p:sp>
      <p:sp>
        <p:nvSpPr>
          <p:cNvPr id="11" name="Овал 10"/>
          <p:cNvSpPr/>
          <p:nvPr/>
        </p:nvSpPr>
        <p:spPr>
          <a:xfrm>
            <a:off x="1942141" y="4851627"/>
            <a:ext cx="2258008" cy="1399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реализм</a:t>
            </a:r>
            <a:endParaRPr lang="en-US" dirty="0">
              <a:latin typeface="Times New Roman" panose="02020603050405020304" pitchFamily="18" charset="0"/>
              <a:cs typeface="Times New Roman" panose="02020603050405020304" pitchFamily="18" charset="0"/>
            </a:endParaRPr>
          </a:p>
        </p:txBody>
      </p:sp>
      <p:sp>
        <p:nvSpPr>
          <p:cNvPr id="12" name="Овал 11"/>
          <p:cNvSpPr/>
          <p:nvPr/>
        </p:nvSpPr>
        <p:spPr>
          <a:xfrm>
            <a:off x="4858915" y="4815648"/>
            <a:ext cx="2062065" cy="13622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натурализм</a:t>
            </a:r>
            <a:endParaRPr lang="en-US" dirty="0">
              <a:latin typeface="Times New Roman" panose="02020603050405020304" pitchFamily="18" charset="0"/>
              <a:cs typeface="Times New Roman" panose="02020603050405020304" pitchFamily="18" charset="0"/>
            </a:endParaRPr>
          </a:p>
        </p:txBody>
      </p:sp>
      <p:sp>
        <p:nvSpPr>
          <p:cNvPr id="13" name="Овал 12"/>
          <p:cNvSpPr/>
          <p:nvPr/>
        </p:nvSpPr>
        <p:spPr>
          <a:xfrm>
            <a:off x="9731830" y="3301105"/>
            <a:ext cx="1987420" cy="12782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символизм</a:t>
            </a:r>
            <a:endParaRPr lang="en-US" dirty="0">
              <a:latin typeface="Times New Roman" panose="02020603050405020304" pitchFamily="18" charset="0"/>
              <a:cs typeface="Times New Roman" panose="02020603050405020304" pitchFamily="18" charset="0"/>
            </a:endParaRPr>
          </a:p>
        </p:txBody>
      </p:sp>
      <p:sp>
        <p:nvSpPr>
          <p:cNvPr id="14" name="Овал 13"/>
          <p:cNvSpPr/>
          <p:nvPr/>
        </p:nvSpPr>
        <p:spPr>
          <a:xfrm>
            <a:off x="8430207" y="4834308"/>
            <a:ext cx="1996751" cy="132494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футуризм</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082018"/>
            <a:ext cx="10972800" cy="2222696"/>
          </a:xfrm>
        </p:spPr>
        <p:txBody>
          <a:bodyPr>
            <a:normAutofit/>
          </a:bodyPr>
          <a:lstStyle/>
          <a:p>
            <a:pPr algn="ctr">
              <a:buNone/>
            </a:pPr>
            <a:r>
              <a:rPr lang="kk-KZ" sz="4000" b="1" dirty="0" smtClean="0">
                <a:latin typeface="Times New Roman" pitchFamily="18" charset="0"/>
                <a:cs typeface="Times New Roman" pitchFamily="18" charset="0"/>
              </a:rPr>
              <a:t>№5 тақырып: Шығармашылық зертхана</a:t>
            </a:r>
            <a:endParaRPr lang="ru-RU" sz="4000" b="1"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latin typeface="Times New Roman" pitchFamily="18" charset="0"/>
                <a:cs typeface="Times New Roman" pitchFamily="18" charset="0"/>
              </a:rPr>
              <a:t>Шығармашылық еңбек және көркемдік ойлау</a:t>
            </a:r>
            <a:endParaRPr lang="ru-RU" sz="3200" dirty="0" smtClean="0">
              <a:latin typeface="Times New Roman" pitchFamily="18" charset="0"/>
              <a:cs typeface="Times New Roman" pitchFamily="18" charset="0"/>
            </a:endParaRPr>
          </a:p>
          <a:p>
            <a:pPr lvl="0"/>
            <a:r>
              <a:rPr lang="kk-KZ" sz="3200" dirty="0" smtClean="0">
                <a:latin typeface="Times New Roman" pitchFamily="18" charset="0"/>
                <a:cs typeface="Times New Roman" pitchFamily="18" charset="0"/>
              </a:rPr>
              <a:t>Суреткердің шығармашылық жұмыс тәртібі, әдебі мен әдеті</a:t>
            </a:r>
            <a:endParaRPr lang="ru-RU" sz="3200" dirty="0" smtClean="0">
              <a:latin typeface="Times New Roman" pitchFamily="18" charset="0"/>
              <a:cs typeface="Times New Roman" pitchFamily="18" charset="0"/>
            </a:endParaRPr>
          </a:p>
          <a:p>
            <a:pPr lvl="0"/>
            <a:r>
              <a:rPr lang="kk-KZ" sz="3200" dirty="0" smtClean="0">
                <a:latin typeface="Times New Roman" pitchFamily="18" charset="0"/>
                <a:cs typeface="Times New Roman" pitchFamily="18" charset="0"/>
              </a:rPr>
              <a:t>Шығармашылық психологиясы және цензура</a:t>
            </a:r>
            <a:endParaRPr lang="ru-RU" sz="3200" dirty="0" smtClean="0">
              <a:latin typeface="Times New Roman" pitchFamily="18" charset="0"/>
              <a:cs typeface="Times New Roman" pitchFamily="18" charset="0"/>
            </a:endParaRPr>
          </a:p>
          <a:p>
            <a:r>
              <a:rPr lang="kk-KZ" sz="3200" dirty="0" smtClean="0">
                <a:latin typeface="Times New Roman" pitchFamily="18" charset="0"/>
                <a:cs typeface="Times New Roman" pitchFamily="18" charset="0"/>
              </a:rPr>
              <a:t>Шығармашылық зертхананы зерттеудің әдіс-тәсілдері</a:t>
            </a:r>
            <a:endParaRPr lang="ru-RU" sz="3200"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44062"/>
            <a:ext cx="10972800" cy="5480538"/>
          </a:xfrm>
        </p:spPr>
        <p:txBody>
          <a:bodyPr>
            <a:normAutofit fontScale="70000" lnSpcReduction="20000"/>
          </a:bodyPr>
          <a:lstStyle/>
          <a:p>
            <a:pPr algn="just"/>
            <a:r>
              <a:rPr lang="ru-RU" dirty="0" err="1" smtClean="0">
                <a:latin typeface="Times New Roman" pitchFamily="18" charset="0"/>
                <a:cs typeface="Times New Roman" pitchFamily="18" charset="0"/>
              </a:rPr>
              <a:t>Әдебиеттану ғылымының тарихында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көптеген мектептер</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ағымдар болған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Бағыттар қатар да,әр кезеңде </a:t>
            </a:r>
            <a:r>
              <a:rPr lang="ru-RU" dirty="0" smtClean="0">
                <a:latin typeface="Times New Roman" pitchFamily="18" charset="0"/>
                <a:cs typeface="Times New Roman" pitchFamily="18" charset="0"/>
              </a:rPr>
              <a:t>де </a:t>
            </a:r>
            <a:r>
              <a:rPr lang="ru-RU" dirty="0" err="1" smtClean="0">
                <a:latin typeface="Times New Roman" pitchFamily="18" charset="0"/>
                <a:cs typeface="Times New Roman" pitchFamily="18" charset="0"/>
              </a:rPr>
              <a:t>өмір сүріп кейде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бірін-бірі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ауыстырып</a:t>
            </a:r>
            <a:r>
              <a:rPr lang="ru-RU" dirty="0" smtClean="0">
                <a:latin typeface="Times New Roman" pitchFamily="18" charset="0"/>
                <a:cs typeface="Times New Roman" pitchFamily="18" charset="0"/>
              </a:rPr>
              <a:t> та отырады.</a:t>
            </a:r>
            <a:r>
              <a:rPr lang="ru-RU" dirty="0" err="1" smtClean="0">
                <a:latin typeface="Times New Roman" pitchFamily="18" charset="0"/>
                <a:cs typeface="Times New Roman" pitchFamily="18" charset="0"/>
              </a:rPr>
              <a:t>Филологиялық мектеп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филология-сөзге құмарлық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жазба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ескерткіштерді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тілдік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стилистикалық жағынан талдау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арқылы адамзаттың рухани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мәдениетін зерттейтін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білімі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әдебиеттану</a:t>
            </a:r>
            <a:r>
              <a:rPr lang="ru-RU" dirty="0" smtClean="0">
                <a:latin typeface="Times New Roman" pitchFamily="18" charset="0"/>
                <a:cs typeface="Times New Roman" pitchFamily="18" charset="0"/>
              </a:rPr>
              <a:t>, историография, текстология т.б </a:t>
            </a:r>
            <a:r>
              <a:rPr lang="ru-RU" dirty="0" err="1" smtClean="0">
                <a:latin typeface="Times New Roman" pitchFamily="18" charset="0"/>
                <a:cs typeface="Times New Roman" pitchFamily="18" charset="0"/>
              </a:rPr>
              <a:t>гуманитарлық пәндердің жиынтығы</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Көне мектептердің бірі-филологиялық мектептің дәстүрін ұстанған ғалымдар негізінен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шығарманың мәтінін зерттеп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бағалауға </a:t>
            </a:r>
            <a:r>
              <a:rPr lang="ru-RU" dirty="0" smtClean="0">
                <a:latin typeface="Times New Roman" pitchFamily="18" charset="0"/>
                <a:cs typeface="Times New Roman" pitchFamily="18" charset="0"/>
              </a:rPr>
              <a:t>бой </a:t>
            </a:r>
            <a:r>
              <a:rPr lang="ru-RU" dirty="0" err="1" smtClean="0">
                <a:latin typeface="Times New Roman" pitchFamily="18" charset="0"/>
                <a:cs typeface="Times New Roman" pitchFamily="18" charset="0"/>
              </a:rPr>
              <a:t>ұрған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Әдебиеттің әлеуметтік табиғатын ашудың есесіне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қоғамда атқаратын қызметін көрсетудің орнына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бағыт мәтінді бастыру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мазмұн баяндауды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күйттейді.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Жеке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сөздер, тіркестер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қолжазбалар тарихын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бажалайды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Эстетикалық </a:t>
            </a:r>
            <a:r>
              <a:rPr lang="ru-RU" dirty="0" smtClean="0">
                <a:latin typeface="Times New Roman" pitchFamily="18" charset="0"/>
                <a:cs typeface="Times New Roman" pitchFamily="18" charset="0"/>
              </a:rPr>
              <a:t>догматизм </a:t>
            </a:r>
            <a:r>
              <a:rPr lang="ru-RU" dirty="0" err="1" smtClean="0">
                <a:latin typeface="Times New Roman" pitchFamily="18" charset="0"/>
                <a:cs typeface="Times New Roman" pitchFamily="18" charset="0"/>
              </a:rPr>
              <a:t>мектебінің белгілі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өкілі деп</a:t>
            </a:r>
            <a:r>
              <a:rPr lang="ru-RU" dirty="0" smtClean="0">
                <a:latin typeface="Times New Roman" pitchFamily="18" charset="0"/>
                <a:cs typeface="Times New Roman" pitchFamily="18" charset="0"/>
              </a:rPr>
              <a:t> француз </a:t>
            </a:r>
            <a:r>
              <a:rPr lang="ru-RU" dirty="0" err="1" smtClean="0">
                <a:latin typeface="Times New Roman" pitchFamily="18" charset="0"/>
                <a:cs typeface="Times New Roman" pitchFamily="18" charset="0"/>
              </a:rPr>
              <a:t>ғалымы- </a:t>
            </a:r>
            <a:r>
              <a:rPr lang="ru-RU" dirty="0" smtClean="0">
                <a:latin typeface="Times New Roman" pitchFamily="18" charset="0"/>
                <a:cs typeface="Times New Roman" pitchFamily="18" charset="0"/>
              </a:rPr>
              <a:t>Никола </a:t>
            </a:r>
            <a:r>
              <a:rPr lang="ru-RU" dirty="0" err="1" smtClean="0">
                <a:latin typeface="Times New Roman" pitchFamily="18" charset="0"/>
                <a:cs typeface="Times New Roman" pitchFamily="18" charset="0"/>
              </a:rPr>
              <a:t>Буалоны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айтамыз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«Поэтикалық өнер» деген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трактатында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шығармаға күні бұрын жасалған қалыппен келу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принциптері</a:t>
            </a:r>
            <a:r>
              <a:rPr lang="ru-RU" dirty="0" smtClean="0">
                <a:latin typeface="Times New Roman" pitchFamily="18" charset="0"/>
                <a:cs typeface="Times New Roman" pitchFamily="18" charset="0"/>
              </a:rPr>
              <a:t> бар. </a:t>
            </a:r>
            <a:r>
              <a:rPr lang="ru-RU" dirty="0" err="1" smtClean="0">
                <a:latin typeface="Times New Roman" pitchFamily="18" charset="0"/>
                <a:cs typeface="Times New Roman" pitchFamily="18" charset="0"/>
              </a:rPr>
              <a:t>Үш бірлік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орын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бірлігі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уақыт бірлігі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әрекет бірлігі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сақталсын дейді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Корольдар,рицарьлар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ғана қаһарман </a:t>
            </a:r>
            <a:r>
              <a:rPr lang="ru-RU" dirty="0" smtClean="0">
                <a:latin typeface="Times New Roman" pitchFamily="18" charset="0"/>
                <a:cs typeface="Times New Roman" pitchFamily="18" charset="0"/>
              </a:rPr>
              <a:t>бола </a:t>
            </a:r>
            <a:r>
              <a:rPr lang="ru-RU" dirty="0" err="1" smtClean="0">
                <a:latin typeface="Times New Roman" pitchFamily="18" charset="0"/>
                <a:cs typeface="Times New Roman" pitchFamily="18" charset="0"/>
              </a:rPr>
              <a:t>алмақ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әдебиеттің </a:t>
            </a:r>
            <a:r>
              <a:rPr lang="ru-RU" dirty="0" smtClean="0">
                <a:latin typeface="Times New Roman" pitchFamily="18" charset="0"/>
                <a:cs typeface="Times New Roman" pitchFamily="18" charset="0"/>
              </a:rPr>
              <a:t>даму </a:t>
            </a:r>
            <a:r>
              <a:rPr lang="ru-RU" dirty="0" err="1" smtClean="0">
                <a:latin typeface="Times New Roman" pitchFamily="18" charset="0"/>
                <a:cs typeface="Times New Roman" pitchFamily="18" charset="0"/>
              </a:rPr>
              <a:t>процесі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бқл мектептің жалғандығын айтылмаш</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шарттардың бекер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нәрсе екендігін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дәлелдеді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Биграфизм</a:t>
            </a:r>
            <a:r>
              <a:rPr lang="ru-RU" dirty="0" smtClean="0">
                <a:latin typeface="Times New Roman" pitchFamily="18" charset="0"/>
                <a:cs typeface="Times New Roman" pitchFamily="18" charset="0"/>
              </a:rPr>
              <a:t> мектебі-19 </a:t>
            </a:r>
            <a:r>
              <a:rPr lang="ru-RU" dirty="0" err="1" smtClean="0">
                <a:latin typeface="Times New Roman" pitchFamily="18" charset="0"/>
                <a:cs typeface="Times New Roman" pitchFamily="18" charset="0"/>
              </a:rPr>
              <a:t>ғасырдағы </a:t>
            </a:r>
            <a:r>
              <a:rPr lang="ru-RU" dirty="0" smtClean="0">
                <a:latin typeface="Times New Roman" pitchFamily="18" charset="0"/>
                <a:cs typeface="Times New Roman" pitchFamily="18" charset="0"/>
              </a:rPr>
              <a:t>француз </a:t>
            </a:r>
            <a:r>
              <a:rPr lang="ru-RU" dirty="0" err="1" smtClean="0">
                <a:latin typeface="Times New Roman" pitchFamily="18" charset="0"/>
                <a:cs typeface="Times New Roman" pitchFamily="18" charset="0"/>
              </a:rPr>
              <a:t>сыншысы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Сент-Беф</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зерттеудің басты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мақсаты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негізгі</a:t>
            </a:r>
            <a:r>
              <a:rPr lang="ru-RU" dirty="0" smtClean="0">
                <a:latin typeface="Times New Roman" pitchFamily="18" charset="0"/>
                <a:cs typeface="Times New Roman" pitchFamily="18" charset="0"/>
              </a:rPr>
              <a:t> тенденция </a:t>
            </a:r>
            <a:r>
              <a:rPr lang="ru-RU" dirty="0" err="1" smtClean="0">
                <a:latin typeface="Times New Roman" pitchFamily="18" charset="0"/>
                <a:cs typeface="Times New Roman" pitchFamily="18" charset="0"/>
              </a:rPr>
              <a:t>суреткердің рухын</a:t>
            </a:r>
            <a:r>
              <a:rPr lang="ru-RU" dirty="0" smtClean="0">
                <a:latin typeface="Times New Roman" pitchFamily="18" charset="0"/>
                <a:cs typeface="Times New Roman" pitchFamily="18" charset="0"/>
              </a:rPr>
              <a:t> тану.</a:t>
            </a:r>
            <a:r>
              <a:rPr lang="ru-RU" dirty="0" err="1" smtClean="0">
                <a:latin typeface="Times New Roman" pitchFamily="18" charset="0"/>
                <a:cs typeface="Times New Roman" pitchFamily="18" charset="0"/>
              </a:rPr>
              <a:t>Оның айтуынша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шығарманы тудыратын</a:t>
            </a:r>
            <a:r>
              <a:rPr lang="ru-RU" dirty="0" smtClean="0">
                <a:latin typeface="Times New Roman" pitchFamily="18" charset="0"/>
                <a:cs typeface="Times New Roman" pitchFamily="18" charset="0"/>
              </a:rPr>
              <a:t> фактор </a:t>
            </a:r>
            <a:r>
              <a:rPr lang="ru-RU" dirty="0" err="1" smtClean="0">
                <a:latin typeface="Times New Roman" pitchFamily="18" charset="0"/>
                <a:cs typeface="Times New Roman" pitchFamily="18" charset="0"/>
              </a:rPr>
              <a:t>әлеуметтік </a:t>
            </a:r>
            <a:r>
              <a:rPr lang="ru-RU" dirty="0" smtClean="0">
                <a:latin typeface="Times New Roman" pitchFamily="18" charset="0"/>
                <a:cs typeface="Times New Roman" pitchFamily="18" charset="0"/>
              </a:rPr>
              <a:t>орта, </a:t>
            </a:r>
            <a:r>
              <a:rPr lang="ru-RU" dirty="0" err="1" smtClean="0">
                <a:latin typeface="Times New Roman" pitchFamily="18" charset="0"/>
                <a:cs typeface="Times New Roman" pitchFamily="18" charset="0"/>
              </a:rPr>
              <a:t>қоғамдық тартыс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таптық наным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дүниеге көзқарас, суреткердің өзі көрген, өзі сенген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нәрсесі.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Мәдени-тарихи мектеп</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әдебиеттану ғылымындағы ең танымал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бағыт.</a:t>
            </a:r>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70671" y="1187585"/>
            <a:ext cx="10339754" cy="2413744"/>
          </a:xfrm>
        </p:spPr>
        <p:txBody>
          <a:bodyPr>
            <a:normAutofit/>
          </a:bodyPr>
          <a:lstStyle/>
          <a:p>
            <a:pPr algn="ctr"/>
            <a:r>
              <a:rPr lang="kk-KZ" sz="3200" dirty="0" smtClean="0">
                <a:solidFill>
                  <a:schemeClr val="tx1"/>
                </a:solidFill>
                <a:effectLst/>
                <a:latin typeface="Times New Roman" panose="02020603050405020304" pitchFamily="18" charset="0"/>
                <a:cs typeface="Times New Roman" panose="02020603050405020304" pitchFamily="18" charset="0"/>
              </a:rPr>
              <a:t>№1 тақырып: Әдебиет - өнердің </a:t>
            </a:r>
            <a:br>
              <a:rPr lang="kk-KZ" sz="3200" dirty="0" smtClean="0">
                <a:solidFill>
                  <a:schemeClr val="tx1"/>
                </a:solidFill>
                <a:effectLst/>
                <a:latin typeface="Times New Roman" panose="02020603050405020304" pitchFamily="18" charset="0"/>
                <a:cs typeface="Times New Roman" panose="02020603050405020304" pitchFamily="18" charset="0"/>
              </a:rPr>
            </a:br>
            <a:r>
              <a:rPr lang="kk-KZ" sz="3200" dirty="0" smtClean="0">
                <a:solidFill>
                  <a:schemeClr val="tx1"/>
                </a:solidFill>
                <a:effectLst/>
                <a:latin typeface="Times New Roman" panose="02020603050405020304" pitchFamily="18" charset="0"/>
                <a:cs typeface="Times New Roman" panose="02020603050405020304" pitchFamily="18" charset="0"/>
              </a:rPr>
              <a:t>бір түрі. Әдеби шығармашылықтың қоғамдық мәні,</a:t>
            </a:r>
            <a:br>
              <a:rPr lang="kk-KZ" sz="3200" dirty="0" smtClean="0">
                <a:solidFill>
                  <a:schemeClr val="tx1"/>
                </a:solidFill>
                <a:effectLst/>
                <a:latin typeface="Times New Roman" panose="02020603050405020304" pitchFamily="18" charset="0"/>
                <a:cs typeface="Times New Roman" panose="02020603050405020304" pitchFamily="18" charset="0"/>
              </a:rPr>
            </a:br>
            <a:r>
              <a:rPr lang="kk-KZ" sz="3200" dirty="0" smtClean="0">
                <a:solidFill>
                  <a:schemeClr val="tx1"/>
                </a:solidFill>
                <a:effectLst/>
                <a:latin typeface="Times New Roman" panose="02020603050405020304" pitchFamily="18" charset="0"/>
                <a:cs typeface="Times New Roman" panose="02020603050405020304" pitchFamily="18" charset="0"/>
              </a:rPr>
              <a:t>әлеуметтік сипаты</a:t>
            </a:r>
            <a:endParaRPr lang="en-US" sz="3200" dirty="0">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59076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98806"/>
            <a:ext cx="10972800" cy="5325794"/>
          </a:xfrm>
        </p:spPr>
        <p:txBody>
          <a:bodyPr>
            <a:normAutofit fontScale="85000" lnSpcReduction="10000"/>
          </a:bodyPr>
          <a:lstStyle/>
          <a:p>
            <a:pPr algn="just"/>
            <a:r>
              <a:rPr lang="ru-RU" b="1" dirty="0" err="1" smtClean="0">
                <a:latin typeface="Times New Roman" pitchFamily="18" charset="0"/>
                <a:cs typeface="Times New Roman" pitchFamily="18" charset="0"/>
              </a:rPr>
              <a:t>Мифологиялық мектеп</a:t>
            </a:r>
            <a:r>
              <a:rPr lang="ru-RU" dirty="0" smtClean="0">
                <a:latin typeface="Times New Roman" pitchFamily="18" charset="0"/>
                <a:cs typeface="Times New Roman" pitchFamily="18" charset="0"/>
              </a:rPr>
              <a:t>— 19 </a:t>
            </a:r>
            <a:r>
              <a:rPr lang="ru-RU" dirty="0" err="1" smtClean="0">
                <a:latin typeface="Times New Roman" pitchFamily="18" charset="0"/>
                <a:cs typeface="Times New Roman" pitchFamily="18" charset="0"/>
              </a:rPr>
              <a:t>ғасырда неміс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романтиктері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идеялары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пайда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болған әдебиет </a:t>
            </a:r>
            <a:r>
              <a:rPr lang="ru-RU" dirty="0" smtClean="0">
                <a:latin typeface="Times New Roman" pitchFamily="18" charset="0"/>
                <a:cs typeface="Times New Roman" pitchFamily="18" charset="0"/>
              </a:rPr>
              <a:t>тану мен </a:t>
            </a:r>
            <a:r>
              <a:rPr lang="ru-RU" dirty="0" err="1" smtClean="0">
                <a:latin typeface="Times New Roman" pitchFamily="18" charset="0"/>
                <a:cs typeface="Times New Roman" pitchFamily="18" charset="0"/>
              </a:rPr>
              <a:t>фольклористикадағы ағым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Мифологиялық мектептің философиялық негізі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"табиғи дін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таныған </a:t>
            </a:r>
            <a:r>
              <a:rPr lang="ru-RU" dirty="0" smtClean="0">
                <a:latin typeface="Times New Roman" pitchFamily="18" charset="0"/>
                <a:cs typeface="Times New Roman" pitchFamily="18" charset="0"/>
              </a:rPr>
              <a:t>Ф.В.Шеллинг пен </a:t>
            </a:r>
            <a:r>
              <a:rPr lang="ru-RU" dirty="0" err="1" smtClean="0">
                <a:latin typeface="Times New Roman" pitchFamily="18" charset="0"/>
                <a:cs typeface="Times New Roman" pitchFamily="18" charset="0"/>
              </a:rPr>
              <a:t>ағайынды </a:t>
            </a:r>
            <a:r>
              <a:rPr lang="ru-RU" dirty="0" smtClean="0">
                <a:latin typeface="Times New Roman" pitchFamily="18" charset="0"/>
                <a:cs typeface="Times New Roman" pitchFamily="18" charset="0"/>
              </a:rPr>
              <a:t>А.Шлегель </a:t>
            </a:r>
            <a:r>
              <a:rPr lang="ru-RU" dirty="0" err="1" smtClean="0">
                <a:latin typeface="Times New Roman" pitchFamily="18" charset="0"/>
                <a:cs typeface="Times New Roman" pitchFamily="18" charset="0"/>
              </a:rPr>
              <a:t>және </a:t>
            </a:r>
            <a:r>
              <a:rPr lang="ru-RU" dirty="0" smtClean="0">
                <a:latin typeface="Times New Roman" pitchFamily="18" charset="0"/>
                <a:cs typeface="Times New Roman" pitchFamily="18" charset="0"/>
              </a:rPr>
              <a:t>Ф.</a:t>
            </a:r>
            <a:r>
              <a:rPr lang="ru-RU" dirty="0" err="1" smtClean="0">
                <a:latin typeface="Times New Roman" pitchFamily="18" charset="0"/>
                <a:cs typeface="Times New Roman" pitchFamily="18" charset="0"/>
              </a:rPr>
              <a:t>Шлегельдердің эстетикалық көзқарасына байланысты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Мифологиялық мектеп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бағытымен алғаш жазылған үлкен еңбек -ағайынды </a:t>
            </a:r>
            <a:r>
              <a:rPr lang="ru-RU" dirty="0" smtClean="0">
                <a:latin typeface="Times New Roman" pitchFamily="18" charset="0"/>
                <a:cs typeface="Times New Roman" pitchFamily="18" charset="0"/>
              </a:rPr>
              <a:t>В.Гримм </a:t>
            </a:r>
            <a:r>
              <a:rPr lang="ru-RU" dirty="0" err="1" smtClean="0">
                <a:latin typeface="Times New Roman" pitchFamily="18" charset="0"/>
                <a:cs typeface="Times New Roman" pitchFamily="18" charset="0"/>
              </a:rPr>
              <a:t>және </a:t>
            </a:r>
            <a:r>
              <a:rPr lang="ru-RU" dirty="0" smtClean="0">
                <a:latin typeface="Times New Roman" pitchFamily="18" charset="0"/>
                <a:cs typeface="Times New Roman" pitchFamily="18" charset="0"/>
              </a:rPr>
              <a:t>Я.</a:t>
            </a:r>
            <a:r>
              <a:rPr lang="ru-RU" dirty="0" err="1" smtClean="0">
                <a:latin typeface="Times New Roman" pitchFamily="18" charset="0"/>
                <a:cs typeface="Times New Roman" pitchFamily="18" charset="0"/>
              </a:rPr>
              <a:t>Гриммнің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Неміс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Мифологиялық мектеп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Европада</a:t>
            </a:r>
            <a:r>
              <a:rPr lang="ru-RU" dirty="0" smtClean="0">
                <a:latin typeface="Times New Roman" pitchFamily="18" charset="0"/>
                <a:cs typeface="Times New Roman" pitchFamily="18" charset="0"/>
              </a:rPr>
              <a:t> Германия, Англия, Италия, Франция, Швейцария, </a:t>
            </a:r>
            <a:r>
              <a:rPr lang="ru-RU" dirty="0" err="1" smtClean="0">
                <a:latin typeface="Times New Roman" pitchFamily="18" charset="0"/>
                <a:cs typeface="Times New Roman" pitchFamily="18" charset="0"/>
              </a:rPr>
              <a:t>Ресей</a:t>
            </a:r>
            <a:r>
              <a:rPr lang="ru-RU" dirty="0" smtClean="0">
                <a:latin typeface="Times New Roman" pitchFamily="18" charset="0"/>
                <a:cs typeface="Times New Roman" pitchFamily="18" charset="0"/>
              </a:rPr>
              <a:t> т.б. </a:t>
            </a:r>
            <a:r>
              <a:rPr lang="ru-RU" dirty="0" err="1" smtClean="0">
                <a:latin typeface="Times New Roman" pitchFamily="18" charset="0"/>
                <a:cs typeface="Times New Roman" pitchFamily="18" charset="0"/>
              </a:rPr>
              <a:t>елдерге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тарады</a:t>
            </a:r>
            <a:r>
              <a:rPr lang="ru-RU" dirty="0" smtClean="0">
                <a:latin typeface="Times New Roman" pitchFamily="18" charset="0"/>
                <a:cs typeface="Times New Roman" pitchFamily="18" charset="0"/>
              </a:rPr>
              <a:t>. ХІХ </a:t>
            </a:r>
            <a:r>
              <a:rPr lang="ru-RU" dirty="0" err="1" smtClean="0">
                <a:latin typeface="Times New Roman" pitchFamily="18" charset="0"/>
                <a:cs typeface="Times New Roman" pitchFamily="18" charset="0"/>
              </a:rPr>
              <a:t>ғасырдың </a:t>
            </a:r>
            <a:r>
              <a:rPr lang="ru-RU" dirty="0" smtClean="0">
                <a:latin typeface="Times New Roman" pitchFamily="18" charset="0"/>
                <a:cs typeface="Times New Roman" pitchFamily="18" charset="0"/>
              </a:rPr>
              <a:t>бас </a:t>
            </a:r>
            <a:r>
              <a:rPr lang="ru-RU" dirty="0" err="1" smtClean="0">
                <a:latin typeface="Times New Roman" pitchFamily="18" charset="0"/>
                <a:cs typeface="Times New Roman" pitchFamily="18" charset="0"/>
              </a:rPr>
              <a:t>кезінде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Германияда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ағайынды Гриммдер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қалап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одан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Россияға ауысқан мифологиялық мектептің мифологиялық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ауысып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алу</a:t>
            </a:r>
            <a:r>
              <a:rPr lang="ru-RU" dirty="0" smtClean="0">
                <a:latin typeface="Times New Roman" pitchFamily="18" charset="0"/>
                <a:cs typeface="Times New Roman" pitchFamily="18" charset="0"/>
              </a:rPr>
              <a:t> (теория заимствования) </a:t>
            </a:r>
            <a:r>
              <a:rPr lang="ru-RU" dirty="0" err="1" smtClean="0">
                <a:latin typeface="Times New Roman" pitchFamily="18" charset="0"/>
                <a:cs typeface="Times New Roman" pitchFamily="18" charset="0"/>
              </a:rPr>
              <a:t>және антропологиялық теориялары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болды</a:t>
            </a:r>
            <a:r>
              <a:rPr lang="ru-RU" dirty="0" smtClean="0">
                <a:latin typeface="Times New Roman" pitchFamily="18" charset="0"/>
                <a:cs typeface="Times New Roman" pitchFamily="18" charset="0"/>
              </a:rPr>
              <a:t> да, </a:t>
            </a:r>
            <a:r>
              <a:rPr lang="ru-RU" dirty="0" err="1" smtClean="0">
                <a:latin typeface="Times New Roman" pitchFamily="18" charset="0"/>
                <a:cs typeface="Times New Roman" pitchFamily="18" charset="0"/>
              </a:rPr>
              <a:t>олар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әлемдік әдебиеттанунда тарихи-салыстырмалық әдісті туғызған еді</a:t>
            </a:r>
            <a:r>
              <a:rPr lang="ru-RU" dirty="0" smtClean="0">
                <a:latin typeface="Times New Roman" pitchFamily="18" charset="0"/>
                <a:cs typeface="Times New Roman" pitchFamily="18" charset="0"/>
              </a:rPr>
              <a:t>. </a:t>
            </a:r>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055077"/>
            <a:ext cx="10972800" cy="5269523"/>
          </a:xfrm>
        </p:spPr>
        <p:txBody>
          <a:bodyPr>
            <a:normAutofit fontScale="92500" lnSpcReduction="20000"/>
          </a:bodyPr>
          <a:lstStyle/>
          <a:p>
            <a:pPr algn="just"/>
            <a:r>
              <a:rPr lang="ru-RU" dirty="0" err="1" smtClean="0">
                <a:latin typeface="Times New Roman" pitchFamily="18" charset="0"/>
                <a:cs typeface="Times New Roman" pitchFamily="18" charset="0"/>
              </a:rPr>
              <a:t>Психологиялык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мектеп</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принципі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бойынша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әдебиетші коркем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шығарманы тудырған суреткердің психологиясын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зерттеу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керек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немесе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суреткер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жасаған бейнелердің психологиясына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назар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аудару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керек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Украин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ғалымы Потебня</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шәкірттері кейбір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еңбектерінде жалпы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бейне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табиғатына әдеби процестерге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объективті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баға беруден</a:t>
            </a:r>
            <a:r>
              <a:rPr lang="ru-RU" dirty="0" smtClean="0">
                <a:latin typeface="Times New Roman" pitchFamily="18" charset="0"/>
                <a:cs typeface="Times New Roman" pitchFamily="18" charset="0"/>
              </a:rPr>
              <a:t> тыс. </a:t>
            </a:r>
            <a:r>
              <a:rPr lang="ru-RU" dirty="0" err="1" smtClean="0">
                <a:latin typeface="Times New Roman" pitchFamily="18" charset="0"/>
                <a:cs typeface="Times New Roman" pitchFamily="18" charset="0"/>
              </a:rPr>
              <a:t>Психо-аналитикалык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мектеп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немесе</a:t>
            </a:r>
            <a:r>
              <a:rPr lang="ru-RU" dirty="0" smtClean="0">
                <a:latin typeface="Times New Roman" pitchFamily="18" charset="0"/>
                <a:cs typeface="Times New Roman" pitchFamily="18" charset="0"/>
              </a:rPr>
              <a:t> Фрейдизм 20 </a:t>
            </a:r>
            <a:r>
              <a:rPr lang="ru-RU" dirty="0" err="1" smtClean="0">
                <a:latin typeface="Times New Roman" pitchFamily="18" charset="0"/>
                <a:cs typeface="Times New Roman" pitchFamily="18" charset="0"/>
              </a:rPr>
              <a:t>ғ</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Австрияда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көрініс берген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салушы</a:t>
            </a:r>
            <a:r>
              <a:rPr lang="ru-RU" dirty="0" smtClean="0">
                <a:latin typeface="Times New Roman" pitchFamily="18" charset="0"/>
                <a:cs typeface="Times New Roman" pitchFamily="18" charset="0"/>
              </a:rPr>
              <a:t> - 3.Фрейд.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әдебиеттің әлеуметтік маңызын мойындамайды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Екі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халыктың әдебиетін салыстыру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қажет емес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дейді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назар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аударатыны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суреткер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санасының астарлы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сырлары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туйсіктің жұмбақ құпиялары.</a:t>
            </a:r>
            <a:r>
              <a:rPr lang="ru-RU" dirty="0" smtClean="0">
                <a:latin typeface="Times New Roman" pitchFamily="18" charset="0"/>
                <a:cs typeface="Times New Roman" pitchFamily="18" charset="0"/>
              </a:rPr>
              <a:t> Фрейд </a:t>
            </a:r>
            <a:r>
              <a:rPr lang="ru-RU" dirty="0" err="1" smtClean="0">
                <a:latin typeface="Times New Roman" pitchFamily="18" charset="0"/>
                <a:cs typeface="Times New Roman" pitchFamily="18" charset="0"/>
              </a:rPr>
              <a:t>адам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бойындағы 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қасиет- адам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тіршілігін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бағыттайтын куат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кезі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нәпсі жеңуге ұмтылу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Адамның қателіктері нәпсінің кесірі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дейді</a:t>
            </a:r>
            <a:r>
              <a:rPr lang="ru-RU" dirty="0" smtClean="0">
                <a:latin typeface="Times New Roman" pitchFamily="18" charset="0"/>
                <a:cs typeface="Times New Roman" pitchFamily="18" charset="0"/>
              </a:rPr>
              <a:t>.</a:t>
            </a:r>
          </a:p>
          <a:p>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№6  тақырып: Мәтін және шығарма</a:t>
            </a:r>
            <a:endParaRPr lang="ru-RU" sz="4800" b="1" dirty="0">
              <a:latin typeface="Times New Roman" pitchFamily="18" charset="0"/>
              <a:cs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latin typeface="Times New Roman" pitchFamily="18" charset="0"/>
                <a:cs typeface="Times New Roman" pitchFamily="18" charset="0"/>
              </a:rPr>
              <a:t>Мәтін – әдеби-теориялық және эстетикалық санат</a:t>
            </a:r>
          </a:p>
          <a:p>
            <a:pPr lvl="0"/>
            <a:r>
              <a:rPr lang="kk-KZ" sz="3200" dirty="0" smtClean="0">
                <a:latin typeface="Times New Roman" pitchFamily="18" charset="0"/>
                <a:cs typeface="Times New Roman" pitchFamily="18" charset="0"/>
              </a:rPr>
              <a:t>Интермәтінділік. Реминисценция. Аллюзия.</a:t>
            </a:r>
            <a:endParaRPr lang="ru-RU" sz="3200" dirty="0">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731520"/>
            <a:ext cx="10972800" cy="5593080"/>
          </a:xfrm>
        </p:spPr>
        <p:txBody>
          <a:bodyPr>
            <a:normAutofit fontScale="92500" lnSpcReduction="10000"/>
          </a:bodyPr>
          <a:lstStyle/>
          <a:p>
            <a:endParaRPr lang="ru-RU" dirty="0" smtClean="0"/>
          </a:p>
          <a:p>
            <a:r>
              <a:rPr lang="ru-RU" dirty="0" err="1" smtClean="0"/>
              <a:t>Мәтін </a:t>
            </a:r>
            <a:r>
              <a:rPr lang="ru-RU" dirty="0" smtClean="0"/>
              <a:t>– </a:t>
            </a:r>
            <a:r>
              <a:rPr lang="ru-RU" dirty="0" err="1" smtClean="0"/>
              <a:t>әдіснамалық әрекеттердің алаңы.</a:t>
            </a:r>
            <a:r>
              <a:rPr lang="ru-RU" dirty="0" smtClean="0"/>
              <a:t> </a:t>
            </a:r>
            <a:r>
              <a:rPr lang="ru-RU" dirty="0" err="1" smtClean="0"/>
              <a:t>Белгілі</a:t>
            </a:r>
            <a:r>
              <a:rPr lang="ru-RU" dirty="0" smtClean="0"/>
              <a:t> </a:t>
            </a:r>
            <a:r>
              <a:rPr lang="ru-RU" dirty="0" err="1" smtClean="0"/>
              <a:t>бір</a:t>
            </a:r>
            <a:r>
              <a:rPr lang="ru-RU" dirty="0" smtClean="0"/>
              <a:t> </a:t>
            </a:r>
            <a:r>
              <a:rPr lang="ru-RU" dirty="0" err="1" smtClean="0"/>
              <a:t>ережелерге</a:t>
            </a:r>
            <a:r>
              <a:rPr lang="ru-RU" dirty="0" smtClean="0"/>
              <a:t> </a:t>
            </a:r>
            <a:r>
              <a:rPr lang="ru-RU" dirty="0" err="1" smtClean="0"/>
              <a:t>сәйкес дәлелденеді.</a:t>
            </a:r>
            <a:r>
              <a:rPr lang="ru-RU" dirty="0" smtClean="0"/>
              <a:t> </a:t>
            </a:r>
            <a:r>
              <a:rPr lang="ru-RU" dirty="0" err="1" smtClean="0"/>
              <a:t>Мәтін </a:t>
            </a:r>
            <a:r>
              <a:rPr lang="ru-RU" dirty="0" smtClean="0"/>
              <a:t>– </a:t>
            </a:r>
            <a:r>
              <a:rPr lang="ru-RU" dirty="0" err="1" smtClean="0"/>
              <a:t>шығарманың ыдырауынан</a:t>
            </a:r>
            <a:r>
              <a:rPr lang="ru-RU" dirty="0" smtClean="0"/>
              <a:t> </a:t>
            </a:r>
            <a:r>
              <a:rPr lang="ru-RU" dirty="0" err="1" smtClean="0"/>
              <a:t>пайда</a:t>
            </a:r>
            <a:r>
              <a:rPr lang="ru-RU" dirty="0" smtClean="0"/>
              <a:t> </a:t>
            </a:r>
            <a:r>
              <a:rPr lang="ru-RU" dirty="0" err="1" smtClean="0"/>
              <a:t>болатын</a:t>
            </a:r>
            <a:r>
              <a:rPr lang="ru-RU" dirty="0" smtClean="0"/>
              <a:t> </a:t>
            </a:r>
            <a:r>
              <a:rPr lang="ru-RU" dirty="0" err="1" smtClean="0"/>
              <a:t>өнім емес</a:t>
            </a:r>
            <a:r>
              <a:rPr lang="ru-RU" dirty="0" smtClean="0"/>
              <a:t>, </a:t>
            </a:r>
            <a:r>
              <a:rPr lang="ru-RU" dirty="0" err="1" smtClean="0"/>
              <a:t>керісінше</a:t>
            </a:r>
            <a:r>
              <a:rPr lang="ru-RU" dirty="0" smtClean="0"/>
              <a:t> </a:t>
            </a:r>
            <a:r>
              <a:rPr lang="ru-RU" dirty="0" err="1" smtClean="0"/>
              <a:t>шығарма мәтіннің ізінен</a:t>
            </a:r>
            <a:r>
              <a:rPr lang="ru-RU" dirty="0" smtClean="0"/>
              <a:t> </a:t>
            </a:r>
            <a:r>
              <a:rPr lang="ru-RU" dirty="0" err="1" smtClean="0"/>
              <a:t>созылып</a:t>
            </a:r>
            <a:r>
              <a:rPr lang="ru-RU" dirty="0" smtClean="0"/>
              <a:t> </a:t>
            </a:r>
            <a:r>
              <a:rPr lang="ru-RU" dirty="0" err="1" smtClean="0"/>
              <a:t>жататын</a:t>
            </a:r>
            <a:r>
              <a:rPr lang="ru-RU" dirty="0" smtClean="0"/>
              <a:t> </a:t>
            </a:r>
            <a:r>
              <a:rPr lang="ru-RU" dirty="0" err="1" smtClean="0"/>
              <a:t>қиялдағы дүниенің жалғасы</a:t>
            </a:r>
            <a:endParaRPr lang="ru-RU" dirty="0" smtClean="0"/>
          </a:p>
          <a:p>
            <a:r>
              <a:rPr lang="ru-RU" dirty="0" err="1" smtClean="0"/>
              <a:t>Шығарма </a:t>
            </a:r>
            <a:r>
              <a:rPr lang="ru-RU" dirty="0" smtClean="0"/>
              <a:t>– </a:t>
            </a:r>
            <a:r>
              <a:rPr lang="ru-RU" dirty="0" err="1" smtClean="0"/>
              <a:t>кітаби</a:t>
            </a:r>
            <a:r>
              <a:rPr lang="ru-RU" dirty="0" smtClean="0"/>
              <a:t> </a:t>
            </a:r>
            <a:r>
              <a:rPr lang="ru-RU" dirty="0" err="1" smtClean="0"/>
              <a:t>кеңістіктің </a:t>
            </a:r>
            <a:r>
              <a:rPr lang="ru-RU" dirty="0" smtClean="0"/>
              <a:t>(</a:t>
            </a:r>
            <a:r>
              <a:rPr lang="ru-RU" dirty="0" err="1" smtClean="0"/>
              <a:t>мысалы</a:t>
            </a:r>
            <a:r>
              <a:rPr lang="ru-RU" dirty="0" smtClean="0"/>
              <a:t> </a:t>
            </a:r>
            <a:r>
              <a:rPr lang="ru-RU" dirty="0" err="1" smtClean="0"/>
              <a:t>кітапхана</a:t>
            </a:r>
            <a:r>
              <a:rPr lang="ru-RU" dirty="0" smtClean="0"/>
              <a:t>) </a:t>
            </a:r>
            <a:r>
              <a:rPr lang="ru-RU" dirty="0" err="1" smtClean="0"/>
              <a:t>белгілі</a:t>
            </a:r>
            <a:r>
              <a:rPr lang="ru-RU" dirty="0" smtClean="0"/>
              <a:t> </a:t>
            </a:r>
            <a:r>
              <a:rPr lang="ru-RU" dirty="0" err="1" smtClean="0"/>
              <a:t>бір</a:t>
            </a:r>
            <a:r>
              <a:rPr lang="ru-RU" dirty="0" smtClean="0"/>
              <a:t> </a:t>
            </a:r>
            <a:r>
              <a:rPr lang="ru-RU" dirty="0" err="1" smtClean="0"/>
              <a:t>бөлігін алатын</a:t>
            </a:r>
            <a:r>
              <a:rPr lang="ru-RU" dirty="0" smtClean="0"/>
              <a:t> </a:t>
            </a:r>
            <a:r>
              <a:rPr lang="ru-RU" dirty="0" err="1" smtClean="0"/>
              <a:t>заттық </a:t>
            </a:r>
            <a:r>
              <a:rPr lang="ru-RU" dirty="0" smtClean="0"/>
              <a:t>фрагмент. </a:t>
            </a:r>
            <a:r>
              <a:rPr lang="ru-RU" dirty="0" err="1" smtClean="0"/>
              <a:t>Ол</a:t>
            </a:r>
            <a:r>
              <a:rPr lang="ru-RU" dirty="0" smtClean="0"/>
              <a:t> – </a:t>
            </a:r>
            <a:r>
              <a:rPr lang="ru-RU" dirty="0" err="1" smtClean="0"/>
              <a:t>көрнекі.</a:t>
            </a:r>
            <a:endParaRPr lang="ru-RU" dirty="0" smtClean="0"/>
          </a:p>
          <a:p>
            <a:r>
              <a:rPr lang="ru-RU" dirty="0" err="1" smtClean="0"/>
              <a:t>Әрдайым </a:t>
            </a:r>
            <a:r>
              <a:rPr lang="ru-RU" dirty="0" smtClean="0"/>
              <a:t>тура </a:t>
            </a:r>
            <a:r>
              <a:rPr lang="ru-RU" dirty="0" err="1" smtClean="0"/>
              <a:t>мағынасында парадоксалды</a:t>
            </a:r>
            <a:r>
              <a:rPr lang="ru-RU" dirty="0" smtClean="0"/>
              <a:t> </a:t>
            </a:r>
            <a:r>
              <a:rPr lang="ru-RU" dirty="0" err="1" smtClean="0"/>
              <a:t>деуге</a:t>
            </a:r>
            <a:r>
              <a:rPr lang="ru-RU" dirty="0" smtClean="0"/>
              <a:t> </a:t>
            </a:r>
            <a:r>
              <a:rPr lang="ru-RU" dirty="0" err="1" smtClean="0"/>
              <a:t>болады</a:t>
            </a:r>
            <a:r>
              <a:rPr lang="ru-RU" dirty="0" smtClean="0"/>
              <a:t>.</a:t>
            </a:r>
          </a:p>
          <a:p>
            <a:r>
              <a:rPr lang="ru-RU" dirty="0" err="1" smtClean="0"/>
              <a:t>Мәтін </a:t>
            </a:r>
            <a:r>
              <a:rPr lang="ru-RU" dirty="0" smtClean="0"/>
              <a:t>– </a:t>
            </a:r>
            <a:r>
              <a:rPr lang="ru-RU" dirty="0" err="1" smtClean="0"/>
              <a:t>жалтақ, ол</a:t>
            </a:r>
            <a:r>
              <a:rPr lang="ru-RU" dirty="0" smtClean="0"/>
              <a:t> </a:t>
            </a:r>
            <a:r>
              <a:rPr lang="ru-RU" dirty="0" err="1" smtClean="0"/>
              <a:t>таңбалаушының сферасында</a:t>
            </a:r>
            <a:r>
              <a:rPr lang="ru-RU" dirty="0" smtClean="0"/>
              <a:t> </a:t>
            </a:r>
            <a:r>
              <a:rPr lang="ru-RU" dirty="0" err="1" smtClean="0"/>
              <a:t>тіршілік</a:t>
            </a:r>
            <a:r>
              <a:rPr lang="ru-RU" dirty="0" smtClean="0"/>
              <a:t> </a:t>
            </a:r>
            <a:r>
              <a:rPr lang="ru-RU" dirty="0" err="1" smtClean="0"/>
              <a:t>етеді</a:t>
            </a:r>
            <a:r>
              <a:rPr lang="ru-RU" dirty="0" smtClean="0"/>
              <a:t>.</a:t>
            </a:r>
          </a:p>
          <a:p>
            <a:r>
              <a:rPr lang="ru-RU" dirty="0" err="1" smtClean="0"/>
              <a:t>Мәтін реттейтін</a:t>
            </a:r>
            <a:r>
              <a:rPr lang="ru-RU" dirty="0" smtClean="0"/>
              <a:t> логика </a:t>
            </a:r>
            <a:r>
              <a:rPr lang="ru-RU" dirty="0" err="1" smtClean="0"/>
              <a:t>түсінуге емес</a:t>
            </a:r>
            <a:r>
              <a:rPr lang="ru-RU" dirty="0" smtClean="0"/>
              <a:t>, </a:t>
            </a:r>
            <a:r>
              <a:rPr lang="ru-RU" dirty="0" err="1" smtClean="0"/>
              <a:t>метонимияға негізделеді</a:t>
            </a:r>
            <a:r>
              <a:rPr lang="ru-RU" dirty="0" smtClean="0"/>
              <a:t>, </a:t>
            </a:r>
            <a:r>
              <a:rPr lang="ru-RU" dirty="0" err="1" smtClean="0"/>
              <a:t>символдық </a:t>
            </a:r>
            <a:r>
              <a:rPr lang="ru-RU" dirty="0" smtClean="0"/>
              <a:t>энергия </a:t>
            </a:r>
            <a:r>
              <a:rPr lang="ru-RU" dirty="0" err="1" smtClean="0"/>
              <a:t>ассоциацияларды</a:t>
            </a:r>
            <a:r>
              <a:rPr lang="ru-RU" dirty="0" smtClean="0"/>
              <a:t>, </a:t>
            </a:r>
            <a:r>
              <a:rPr lang="ru-RU" dirty="0" err="1" smtClean="0"/>
              <a:t>тосқауылдарды</a:t>
            </a:r>
            <a:r>
              <a:rPr lang="ru-RU" dirty="0" smtClean="0"/>
              <a:t>, </a:t>
            </a:r>
            <a:r>
              <a:rPr lang="ru-RU" dirty="0" err="1" smtClean="0"/>
              <a:t>әралуан нұсқаларды қалыптастыруда жол</a:t>
            </a:r>
            <a:r>
              <a:rPr lang="ru-RU" dirty="0" smtClean="0"/>
              <a:t> </a:t>
            </a:r>
            <a:r>
              <a:rPr lang="ru-RU" dirty="0" err="1" smtClean="0"/>
              <a:t>табады</a:t>
            </a:r>
            <a:r>
              <a:rPr lang="ru-RU" dirty="0" smtClean="0"/>
              <a:t>.</a:t>
            </a:r>
          </a:p>
          <a:p>
            <a:endParaRPr lang="ru-RU" dirty="0" smtClean="0"/>
          </a:p>
          <a:p>
            <a:endParaRPr lang="ru-RU" dirty="0" smtClean="0"/>
          </a:p>
          <a:p>
            <a:endParaRPr lang="ru-RU" dirty="0" smtClean="0"/>
          </a:p>
          <a:p>
            <a:endParaRPr lang="ru-RU" dirty="0" smtClean="0"/>
          </a:p>
          <a:p>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sp>
        <p:nvSpPr>
          <p:cNvPr id="4" name="Freeform 2"/>
          <p:cNvSpPr/>
          <p:nvPr/>
        </p:nvSpPr>
        <p:spPr>
          <a:xfrm>
            <a:off x="-1520371" y="-923472"/>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print"/>
            <a:stretch>
              <a:fillRect t="-9277" b="-9277"/>
            </a:stretch>
          </a:blipFill>
        </p:spPr>
      </p:sp>
      <p:sp>
        <p:nvSpPr>
          <p:cNvPr id="5" name="TextBox 4"/>
          <p:cNvSpPr txBox="1"/>
          <p:nvPr/>
        </p:nvSpPr>
        <p:spPr>
          <a:xfrm>
            <a:off x="1030514" y="782267"/>
            <a:ext cx="13628915" cy="1848498"/>
          </a:xfrm>
          <a:prstGeom prst="rect">
            <a:avLst/>
          </a:prstGeom>
        </p:spPr>
        <p:txBody>
          <a:bodyPr wrap="square" lIns="0" tIns="0" rIns="0" bIns="0" rtlCol="0" anchor="t">
            <a:spAutoFit/>
          </a:bodyPr>
          <a:lstStyle/>
          <a:p>
            <a:pPr algn="ctr">
              <a:lnSpc>
                <a:spcPts val="6970"/>
              </a:lnSpc>
            </a:pPr>
            <a:r>
              <a:rPr lang="en-US" sz="8500" dirty="0" err="1">
                <a:solidFill>
                  <a:srgbClr val="FFFFFF"/>
                </a:solidFill>
                <a:latin typeface="Beatrix Antiqua"/>
              </a:rPr>
              <a:t>Ролан</a:t>
            </a:r>
            <a:r>
              <a:rPr lang="en-US" sz="8500" dirty="0">
                <a:solidFill>
                  <a:srgbClr val="FFFFFF"/>
                </a:solidFill>
                <a:latin typeface="Beatrix Antiqua"/>
              </a:rPr>
              <a:t> </a:t>
            </a:r>
            <a:r>
              <a:rPr lang="en-US" sz="8500" dirty="0" err="1">
                <a:solidFill>
                  <a:srgbClr val="FFFFFF"/>
                </a:solidFill>
                <a:latin typeface="Beatrix Antiqua"/>
              </a:rPr>
              <a:t>Барттың</a:t>
            </a:r>
            <a:r>
              <a:rPr lang="en-US" sz="8500" dirty="0">
                <a:solidFill>
                  <a:srgbClr val="FFFFFF"/>
                </a:solidFill>
                <a:latin typeface="Beatrix Antiqua"/>
              </a:rPr>
              <a:t> </a:t>
            </a:r>
            <a:r>
              <a:rPr lang="en-US" sz="8500" dirty="0" err="1">
                <a:solidFill>
                  <a:srgbClr val="FFFFFF"/>
                </a:solidFill>
                <a:latin typeface="Beatrix Antiqua"/>
              </a:rPr>
              <a:t>анықтамасы</a:t>
            </a:r>
            <a:endParaRPr lang="en-US" sz="8500" dirty="0">
              <a:solidFill>
                <a:srgbClr val="FFFFFF"/>
              </a:solidFill>
              <a:latin typeface="Beatrix Antiqua"/>
            </a:endParaRPr>
          </a:p>
        </p:txBody>
      </p:sp>
      <p:sp>
        <p:nvSpPr>
          <p:cNvPr id="7" name="Freeform 6"/>
          <p:cNvSpPr/>
          <p:nvPr/>
        </p:nvSpPr>
        <p:spPr>
          <a:xfrm>
            <a:off x="264885" y="2284187"/>
            <a:ext cx="4785828" cy="5684156"/>
          </a:xfrm>
          <a:custGeom>
            <a:avLst/>
            <a:gdLst/>
            <a:ahLst/>
            <a:cxnLst/>
            <a:rect l="l" t="t" r="r" b="b"/>
            <a:pathLst>
              <a:path w="4785828" h="6593853">
                <a:moveTo>
                  <a:pt x="0" y="0"/>
                </a:moveTo>
                <a:lnTo>
                  <a:pt x="4785828" y="0"/>
                </a:lnTo>
                <a:lnTo>
                  <a:pt x="4785828" y="6593853"/>
                </a:lnTo>
                <a:lnTo>
                  <a:pt x="0" y="6593853"/>
                </a:lnTo>
                <a:lnTo>
                  <a:pt x="0" y="0"/>
                </a:lnTo>
                <a:close/>
              </a:path>
            </a:pathLst>
          </a:custGeom>
          <a:blipFill>
            <a:blip r:embed="rId3" cstate="print">
              <a:extLst>
                <a:ext uri="{96DAC541-7B7A-43D3-8B79-37D633B846F1}">
                  <asvg:svgBlip xmlns:asvg="http://schemas.microsoft.com/office/drawing/2016/SVG/main" xmlns="" r:embed="rId4"/>
                </a:ext>
              </a:extLst>
            </a:blip>
            <a:stretch>
              <a:fillRect r="-55779" b="-44261"/>
            </a:stretch>
          </a:blipFill>
        </p:spPr>
      </p:sp>
      <p:sp>
        <p:nvSpPr>
          <p:cNvPr id="8" name="TextBox 11"/>
          <p:cNvSpPr txBox="1"/>
          <p:nvPr/>
        </p:nvSpPr>
        <p:spPr>
          <a:xfrm>
            <a:off x="391885" y="2862665"/>
            <a:ext cx="4586516" cy="4360168"/>
          </a:xfrm>
          <a:prstGeom prst="rect">
            <a:avLst/>
          </a:prstGeom>
        </p:spPr>
        <p:txBody>
          <a:bodyPr wrap="square" lIns="0" tIns="0" rIns="0" bIns="0" rtlCol="0" anchor="t">
            <a:spAutoFit/>
          </a:bodyPr>
          <a:lstStyle/>
          <a:p>
            <a:pPr algn="just">
              <a:lnSpc>
                <a:spcPts val="3363"/>
              </a:lnSpc>
            </a:pPr>
            <a:r>
              <a:rPr lang="en-US" sz="2242" dirty="0" err="1">
                <a:solidFill>
                  <a:srgbClr val="000000"/>
                </a:solidFill>
                <a:latin typeface="Eastman Alt Pack"/>
              </a:rPr>
              <a:t>Барт</a:t>
            </a:r>
            <a:r>
              <a:rPr lang="en-US" sz="2242" dirty="0">
                <a:solidFill>
                  <a:srgbClr val="000000"/>
                </a:solidFill>
                <a:latin typeface="Eastman Alt Pack"/>
              </a:rPr>
              <a:t> </a:t>
            </a:r>
            <a:r>
              <a:rPr lang="en-US" sz="2242" dirty="0" err="1">
                <a:solidFill>
                  <a:srgbClr val="000000"/>
                </a:solidFill>
                <a:latin typeface="Eastman Alt Pack"/>
              </a:rPr>
              <a:t>бұл</a:t>
            </a:r>
            <a:r>
              <a:rPr lang="en-US" sz="2242" dirty="0">
                <a:solidFill>
                  <a:srgbClr val="000000"/>
                </a:solidFill>
                <a:latin typeface="Eastman Alt Pack"/>
              </a:rPr>
              <a:t> </a:t>
            </a:r>
            <a:r>
              <a:rPr lang="en-US" sz="2242" dirty="0" err="1">
                <a:solidFill>
                  <a:srgbClr val="000000"/>
                </a:solidFill>
                <a:latin typeface="Eastman Alt Pack"/>
              </a:rPr>
              <a:t>жайлы</a:t>
            </a:r>
            <a:r>
              <a:rPr lang="en-US" sz="2242" dirty="0">
                <a:solidFill>
                  <a:srgbClr val="000000"/>
                </a:solidFill>
                <a:latin typeface="Eastman Alt Pack"/>
              </a:rPr>
              <a:t>: «</a:t>
            </a:r>
            <a:r>
              <a:rPr lang="en-US" sz="2242" dirty="0" err="1">
                <a:solidFill>
                  <a:srgbClr val="000000"/>
                </a:solidFill>
                <a:latin typeface="Eastman Alt Pack"/>
              </a:rPr>
              <a:t>Айырмашылық</a:t>
            </a:r>
            <a:r>
              <a:rPr lang="en-US" sz="2242" dirty="0">
                <a:solidFill>
                  <a:srgbClr val="000000"/>
                </a:solidFill>
                <a:latin typeface="Eastman Alt Pack"/>
              </a:rPr>
              <a:t> </a:t>
            </a:r>
            <a:r>
              <a:rPr lang="en-US" sz="2242" dirty="0" err="1">
                <a:solidFill>
                  <a:srgbClr val="000000"/>
                </a:solidFill>
                <a:latin typeface="Eastman Alt Pack"/>
              </a:rPr>
              <a:t>мынада</a:t>
            </a:r>
            <a:r>
              <a:rPr lang="en-US" sz="2242" dirty="0">
                <a:solidFill>
                  <a:srgbClr val="000000"/>
                </a:solidFill>
                <a:latin typeface="Eastman Alt Pack"/>
              </a:rPr>
              <a:t>: </a:t>
            </a:r>
            <a:r>
              <a:rPr lang="en-US" sz="2242" dirty="0" err="1">
                <a:solidFill>
                  <a:srgbClr val="000000"/>
                </a:solidFill>
                <a:latin typeface="Eastman Alt Pack"/>
              </a:rPr>
              <a:t>шығарма</a:t>
            </a:r>
            <a:r>
              <a:rPr lang="en-US" sz="2242" dirty="0">
                <a:solidFill>
                  <a:srgbClr val="000000"/>
                </a:solidFill>
                <a:latin typeface="Eastman Alt Pack"/>
              </a:rPr>
              <a:t> </a:t>
            </a:r>
            <a:r>
              <a:rPr lang="en-US" sz="2242" dirty="0" err="1">
                <a:solidFill>
                  <a:srgbClr val="000000"/>
                </a:solidFill>
                <a:latin typeface="Eastman Alt Pack"/>
              </a:rPr>
              <a:t>деген</a:t>
            </a:r>
            <a:r>
              <a:rPr lang="en-US" sz="2242" dirty="0">
                <a:solidFill>
                  <a:srgbClr val="000000"/>
                </a:solidFill>
                <a:latin typeface="Eastman Alt Pack"/>
              </a:rPr>
              <a:t> </a:t>
            </a:r>
            <a:r>
              <a:rPr lang="en-US" sz="2242" dirty="0" err="1">
                <a:solidFill>
                  <a:srgbClr val="000000"/>
                </a:solidFill>
                <a:latin typeface="Eastman Alt Pack"/>
              </a:rPr>
              <a:t>кітаби</a:t>
            </a:r>
            <a:r>
              <a:rPr lang="en-US" sz="2242" dirty="0">
                <a:solidFill>
                  <a:srgbClr val="000000"/>
                </a:solidFill>
                <a:latin typeface="Eastman Alt Pack"/>
              </a:rPr>
              <a:t> </a:t>
            </a:r>
            <a:r>
              <a:rPr lang="en-US" sz="2242" dirty="0" err="1">
                <a:solidFill>
                  <a:srgbClr val="000000"/>
                </a:solidFill>
                <a:latin typeface="Eastman Alt Pack"/>
              </a:rPr>
              <a:t>кеңістіктің</a:t>
            </a:r>
            <a:r>
              <a:rPr lang="en-US" sz="2242" dirty="0">
                <a:solidFill>
                  <a:srgbClr val="000000"/>
                </a:solidFill>
                <a:latin typeface="Eastman Alt Pack"/>
              </a:rPr>
              <a:t> </a:t>
            </a:r>
            <a:r>
              <a:rPr lang="en-US" sz="2242" dirty="0" err="1">
                <a:solidFill>
                  <a:srgbClr val="000000"/>
                </a:solidFill>
                <a:latin typeface="Eastman Alt Pack"/>
              </a:rPr>
              <a:t>белгілі</a:t>
            </a:r>
            <a:r>
              <a:rPr lang="en-US" sz="2242" dirty="0">
                <a:solidFill>
                  <a:srgbClr val="000000"/>
                </a:solidFill>
                <a:latin typeface="Eastman Alt Pack"/>
              </a:rPr>
              <a:t> </a:t>
            </a:r>
            <a:r>
              <a:rPr lang="en-US" sz="2242" dirty="0" err="1">
                <a:solidFill>
                  <a:srgbClr val="000000"/>
                </a:solidFill>
                <a:latin typeface="Eastman Alt Pack"/>
              </a:rPr>
              <a:t>бір</a:t>
            </a:r>
            <a:endParaRPr lang="en-US" sz="2242" dirty="0">
              <a:solidFill>
                <a:srgbClr val="000000"/>
              </a:solidFill>
              <a:latin typeface="Eastman Alt Pack"/>
            </a:endParaRPr>
          </a:p>
          <a:p>
            <a:pPr algn="just">
              <a:lnSpc>
                <a:spcPts val="3363"/>
              </a:lnSpc>
            </a:pPr>
            <a:r>
              <a:rPr lang="en-US" sz="2242" dirty="0" err="1">
                <a:solidFill>
                  <a:srgbClr val="000000"/>
                </a:solidFill>
                <a:latin typeface="Eastman Alt Pack"/>
              </a:rPr>
              <a:t>бөлігін</a:t>
            </a:r>
            <a:r>
              <a:rPr lang="en-US" sz="2242" dirty="0">
                <a:solidFill>
                  <a:srgbClr val="000000"/>
                </a:solidFill>
                <a:latin typeface="Eastman Alt Pack"/>
              </a:rPr>
              <a:t> </a:t>
            </a:r>
            <a:r>
              <a:rPr lang="en-US" sz="2242" dirty="0" err="1">
                <a:solidFill>
                  <a:srgbClr val="000000"/>
                </a:solidFill>
                <a:latin typeface="Eastman Alt Pack"/>
              </a:rPr>
              <a:t>алатын</a:t>
            </a:r>
            <a:r>
              <a:rPr lang="en-US" sz="2242" dirty="0">
                <a:solidFill>
                  <a:srgbClr val="000000"/>
                </a:solidFill>
                <a:latin typeface="Eastman Alt Pack"/>
              </a:rPr>
              <a:t> </a:t>
            </a:r>
            <a:r>
              <a:rPr lang="en-US" sz="2242" dirty="0" err="1">
                <a:solidFill>
                  <a:srgbClr val="000000"/>
                </a:solidFill>
                <a:latin typeface="Eastman Alt Pack"/>
              </a:rPr>
              <a:t>заттық</a:t>
            </a:r>
            <a:r>
              <a:rPr lang="en-US" sz="2242" dirty="0">
                <a:solidFill>
                  <a:srgbClr val="000000"/>
                </a:solidFill>
                <a:latin typeface="Eastman Alt Pack"/>
              </a:rPr>
              <a:t> </a:t>
            </a:r>
            <a:r>
              <a:rPr lang="en-US" sz="2242" dirty="0" err="1">
                <a:solidFill>
                  <a:srgbClr val="000000"/>
                </a:solidFill>
                <a:latin typeface="Eastman Alt Pack"/>
              </a:rPr>
              <a:t>фрагмент</a:t>
            </a:r>
            <a:r>
              <a:rPr lang="en-US" sz="2242" dirty="0">
                <a:solidFill>
                  <a:srgbClr val="000000"/>
                </a:solidFill>
                <a:latin typeface="Eastman Alt Pack"/>
              </a:rPr>
              <a:t>, </a:t>
            </a:r>
            <a:r>
              <a:rPr lang="en-US" sz="2242" dirty="0" err="1">
                <a:solidFill>
                  <a:srgbClr val="000000"/>
                </a:solidFill>
                <a:latin typeface="Eastman Alt Pack"/>
              </a:rPr>
              <a:t>ал</a:t>
            </a:r>
            <a:r>
              <a:rPr lang="en-US" sz="2242" dirty="0">
                <a:solidFill>
                  <a:srgbClr val="000000"/>
                </a:solidFill>
                <a:latin typeface="Eastman Alt Pack"/>
              </a:rPr>
              <a:t> </a:t>
            </a:r>
            <a:r>
              <a:rPr lang="en-US" sz="2242" dirty="0" err="1">
                <a:solidFill>
                  <a:srgbClr val="000000"/>
                </a:solidFill>
                <a:latin typeface="Eastman Alt Pack"/>
              </a:rPr>
              <a:t>мәтін</a:t>
            </a:r>
            <a:r>
              <a:rPr lang="en-US" sz="2242" dirty="0">
                <a:solidFill>
                  <a:srgbClr val="000000"/>
                </a:solidFill>
                <a:latin typeface="Eastman Alt Pack"/>
              </a:rPr>
              <a:t> – </a:t>
            </a:r>
            <a:r>
              <a:rPr lang="en-US" sz="2242" dirty="0" err="1">
                <a:solidFill>
                  <a:srgbClr val="000000"/>
                </a:solidFill>
                <a:latin typeface="Eastman Alt Pack"/>
              </a:rPr>
              <a:t>әдістемелік</a:t>
            </a:r>
            <a:r>
              <a:rPr lang="en-US" sz="2242" dirty="0">
                <a:solidFill>
                  <a:srgbClr val="000000"/>
                </a:solidFill>
                <a:latin typeface="Eastman Alt Pack"/>
              </a:rPr>
              <a:t> </a:t>
            </a:r>
            <a:r>
              <a:rPr lang="en-US" sz="2242" dirty="0" err="1">
                <a:solidFill>
                  <a:srgbClr val="000000"/>
                </a:solidFill>
                <a:latin typeface="Eastman Alt Pack"/>
              </a:rPr>
              <a:t>әрекеттердің</a:t>
            </a:r>
            <a:r>
              <a:rPr lang="en-US" sz="2242" dirty="0">
                <a:solidFill>
                  <a:srgbClr val="000000"/>
                </a:solidFill>
                <a:latin typeface="Eastman Alt Pack"/>
              </a:rPr>
              <a:t> </a:t>
            </a:r>
            <a:r>
              <a:rPr lang="en-US" sz="2242" dirty="0" err="1">
                <a:solidFill>
                  <a:srgbClr val="000000"/>
                </a:solidFill>
                <a:latin typeface="Eastman Alt Pack"/>
              </a:rPr>
              <a:t>алаңы</a:t>
            </a:r>
            <a:r>
              <a:rPr lang="en-US" sz="2242" dirty="0">
                <a:solidFill>
                  <a:srgbClr val="000000"/>
                </a:solidFill>
                <a:latin typeface="Eastman Alt Pack"/>
              </a:rPr>
              <a:t>...</a:t>
            </a:r>
          </a:p>
          <a:p>
            <a:pPr algn="just">
              <a:lnSpc>
                <a:spcPts val="3363"/>
              </a:lnSpc>
            </a:pPr>
            <a:r>
              <a:rPr lang="en-US" sz="2242" dirty="0" err="1">
                <a:solidFill>
                  <a:srgbClr val="000000"/>
                </a:solidFill>
                <a:latin typeface="Eastman Alt Pack"/>
              </a:rPr>
              <a:t>Шығарма</a:t>
            </a:r>
            <a:r>
              <a:rPr lang="en-US" sz="2242" dirty="0">
                <a:solidFill>
                  <a:srgbClr val="000000"/>
                </a:solidFill>
                <a:latin typeface="Eastman Alt Pack"/>
              </a:rPr>
              <a:t> </a:t>
            </a:r>
            <a:r>
              <a:rPr lang="en-US" sz="2242" dirty="0" err="1">
                <a:solidFill>
                  <a:srgbClr val="000000"/>
                </a:solidFill>
                <a:latin typeface="Eastman Alt Pack"/>
              </a:rPr>
              <a:t>қолға</a:t>
            </a:r>
            <a:r>
              <a:rPr lang="en-US" sz="2242" dirty="0">
                <a:solidFill>
                  <a:srgbClr val="000000"/>
                </a:solidFill>
                <a:latin typeface="Eastman Alt Pack"/>
              </a:rPr>
              <a:t> </a:t>
            </a:r>
            <a:r>
              <a:rPr lang="en-US" sz="2242" dirty="0" err="1">
                <a:solidFill>
                  <a:srgbClr val="000000"/>
                </a:solidFill>
                <a:latin typeface="Eastman Alt Pack"/>
              </a:rPr>
              <a:t>сыйып</a:t>
            </a:r>
            <a:r>
              <a:rPr lang="en-US" sz="2242" dirty="0">
                <a:solidFill>
                  <a:srgbClr val="000000"/>
                </a:solidFill>
                <a:latin typeface="Eastman Alt Pack"/>
              </a:rPr>
              <a:t> </a:t>
            </a:r>
            <a:r>
              <a:rPr lang="en-US" sz="2242" dirty="0" err="1">
                <a:solidFill>
                  <a:srgbClr val="000000"/>
                </a:solidFill>
                <a:latin typeface="Eastman Alt Pack"/>
              </a:rPr>
              <a:t>кетеді</a:t>
            </a:r>
            <a:r>
              <a:rPr lang="en-US" sz="2242" dirty="0">
                <a:solidFill>
                  <a:srgbClr val="000000"/>
                </a:solidFill>
                <a:latin typeface="Eastman Alt Pack"/>
              </a:rPr>
              <a:t>, </a:t>
            </a:r>
            <a:r>
              <a:rPr lang="en-US" sz="2242" dirty="0" err="1">
                <a:solidFill>
                  <a:srgbClr val="000000"/>
                </a:solidFill>
                <a:latin typeface="Eastman Alt Pack"/>
              </a:rPr>
              <a:t>мәтін</a:t>
            </a:r>
            <a:r>
              <a:rPr lang="en-US" sz="2242" dirty="0">
                <a:solidFill>
                  <a:srgbClr val="000000"/>
                </a:solidFill>
                <a:latin typeface="Eastman Alt Pack"/>
              </a:rPr>
              <a:t> </a:t>
            </a:r>
            <a:r>
              <a:rPr lang="en-US" sz="2242" dirty="0" err="1">
                <a:solidFill>
                  <a:srgbClr val="000000"/>
                </a:solidFill>
                <a:latin typeface="Eastman Alt Pack"/>
              </a:rPr>
              <a:t>тілден</a:t>
            </a:r>
            <a:r>
              <a:rPr lang="en-US" sz="2242" dirty="0">
                <a:solidFill>
                  <a:srgbClr val="000000"/>
                </a:solidFill>
                <a:latin typeface="Eastman Alt Pack"/>
              </a:rPr>
              <a:t> </a:t>
            </a:r>
            <a:r>
              <a:rPr lang="en-US" sz="2242" dirty="0" err="1">
                <a:solidFill>
                  <a:srgbClr val="000000"/>
                </a:solidFill>
                <a:latin typeface="Eastman Alt Pack"/>
              </a:rPr>
              <a:t>орын</a:t>
            </a:r>
            <a:r>
              <a:rPr lang="en-US" sz="2242" dirty="0">
                <a:solidFill>
                  <a:srgbClr val="000000"/>
                </a:solidFill>
                <a:latin typeface="Eastman Alt Pack"/>
              </a:rPr>
              <a:t> </a:t>
            </a:r>
            <a:r>
              <a:rPr lang="en-US" sz="2242" dirty="0" err="1">
                <a:solidFill>
                  <a:srgbClr val="000000"/>
                </a:solidFill>
                <a:latin typeface="Eastman Alt Pack"/>
              </a:rPr>
              <a:t>алады</a:t>
            </a:r>
            <a:r>
              <a:rPr lang="en-US" sz="2242" dirty="0">
                <a:solidFill>
                  <a:srgbClr val="000000"/>
                </a:solidFill>
                <a:latin typeface="Eastman Alt Pack"/>
              </a:rPr>
              <a:t>, </a:t>
            </a:r>
            <a:r>
              <a:rPr lang="en-US" sz="2242" dirty="0" err="1">
                <a:solidFill>
                  <a:srgbClr val="000000"/>
                </a:solidFill>
                <a:latin typeface="Eastman Alt Pack"/>
              </a:rPr>
              <a:t>тек</a:t>
            </a:r>
            <a:r>
              <a:rPr lang="en-US" sz="2242" dirty="0">
                <a:solidFill>
                  <a:srgbClr val="000000"/>
                </a:solidFill>
                <a:latin typeface="Eastman Alt Pack"/>
              </a:rPr>
              <a:t> </a:t>
            </a:r>
            <a:r>
              <a:rPr lang="en-US" sz="2242" dirty="0" err="1">
                <a:solidFill>
                  <a:srgbClr val="000000"/>
                </a:solidFill>
                <a:latin typeface="Eastman Alt Pack"/>
              </a:rPr>
              <a:t>қана</a:t>
            </a:r>
            <a:r>
              <a:rPr lang="en-US" sz="2242" dirty="0">
                <a:solidFill>
                  <a:srgbClr val="000000"/>
                </a:solidFill>
                <a:latin typeface="Eastman Alt Pack"/>
              </a:rPr>
              <a:t> </a:t>
            </a:r>
            <a:r>
              <a:rPr lang="en-US" sz="2242" dirty="0" err="1">
                <a:solidFill>
                  <a:srgbClr val="000000"/>
                </a:solidFill>
                <a:latin typeface="Eastman Alt Pack"/>
              </a:rPr>
              <a:t>дискурста</a:t>
            </a:r>
            <a:r>
              <a:rPr lang="en-US" sz="2242" dirty="0">
                <a:solidFill>
                  <a:srgbClr val="000000"/>
                </a:solidFill>
                <a:latin typeface="Eastman Alt Pack"/>
              </a:rPr>
              <a:t> </a:t>
            </a:r>
            <a:r>
              <a:rPr lang="en-US" sz="2242" dirty="0" err="1">
                <a:solidFill>
                  <a:srgbClr val="000000"/>
                </a:solidFill>
                <a:latin typeface="Eastman Alt Pack"/>
              </a:rPr>
              <a:t>бар</a:t>
            </a:r>
            <a:r>
              <a:rPr lang="en-US" sz="2242" dirty="0">
                <a:solidFill>
                  <a:srgbClr val="000000"/>
                </a:solidFill>
                <a:latin typeface="Eastman Alt Pack"/>
              </a:rPr>
              <a:t>. </a:t>
            </a:r>
          </a:p>
          <a:p>
            <a:pPr>
              <a:lnSpc>
                <a:spcPts val="3363"/>
              </a:lnSpc>
            </a:pPr>
            <a:endParaRPr dirty="0"/>
          </a:p>
        </p:txBody>
      </p:sp>
      <p:sp>
        <p:nvSpPr>
          <p:cNvPr id="9" name="Freeform 3"/>
          <p:cNvSpPr/>
          <p:nvPr/>
        </p:nvSpPr>
        <p:spPr>
          <a:xfrm>
            <a:off x="6510821" y="2331151"/>
            <a:ext cx="4651969" cy="6409423"/>
          </a:xfrm>
          <a:custGeom>
            <a:avLst/>
            <a:gdLst/>
            <a:ahLst/>
            <a:cxnLst/>
            <a:rect l="l" t="t" r="r" b="b"/>
            <a:pathLst>
              <a:path w="4651969" h="6409423">
                <a:moveTo>
                  <a:pt x="0" y="0"/>
                </a:moveTo>
                <a:lnTo>
                  <a:pt x="4651969" y="0"/>
                </a:lnTo>
                <a:lnTo>
                  <a:pt x="4651969" y="6409424"/>
                </a:lnTo>
                <a:lnTo>
                  <a:pt x="0" y="6409424"/>
                </a:lnTo>
                <a:lnTo>
                  <a:pt x="0" y="0"/>
                </a:lnTo>
                <a:close/>
              </a:path>
            </a:pathLst>
          </a:custGeom>
          <a:blipFill>
            <a:blip r:embed="rId3" cstate="print">
              <a:extLst>
                <a:ext uri="{96DAC541-7B7A-43D3-8B79-37D633B846F1}">
                  <asvg:svgBlip xmlns:asvg="http://schemas.microsoft.com/office/drawing/2016/SVG/main" xmlns="" r:embed="rId4"/>
                </a:ext>
              </a:extLst>
            </a:blip>
            <a:stretch>
              <a:fillRect r="-55779" b="-44261"/>
            </a:stretch>
          </a:blipFill>
        </p:spPr>
      </p:sp>
      <p:sp>
        <p:nvSpPr>
          <p:cNvPr id="10" name="TextBox 10"/>
          <p:cNvSpPr txBox="1"/>
          <p:nvPr/>
        </p:nvSpPr>
        <p:spPr>
          <a:xfrm>
            <a:off x="6684579" y="3015935"/>
            <a:ext cx="4177862" cy="3590727"/>
          </a:xfrm>
          <a:prstGeom prst="rect">
            <a:avLst/>
          </a:prstGeom>
        </p:spPr>
        <p:txBody>
          <a:bodyPr wrap="square" lIns="0" tIns="0" rIns="0" bIns="0" rtlCol="0" anchor="t">
            <a:spAutoFit/>
          </a:bodyPr>
          <a:lstStyle/>
          <a:p>
            <a:pPr algn="just">
              <a:lnSpc>
                <a:spcPts val="2809"/>
              </a:lnSpc>
            </a:pPr>
            <a:r>
              <a:rPr lang="en-US" sz="1600" dirty="0" err="1">
                <a:solidFill>
                  <a:srgbClr val="000000"/>
                </a:solidFill>
                <a:latin typeface="Times New Roman" pitchFamily="18" charset="0"/>
                <a:cs typeface="Times New Roman" pitchFamily="18" charset="0"/>
              </a:rPr>
              <a:t>Мәтін</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шығарманың</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ыдырауының</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өнімі</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емес</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керісінше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шығарма</a:t>
            </a:r>
            <a:r>
              <a:rPr lang="en-US" sz="1600" dirty="0">
                <a:solidFill>
                  <a:srgbClr val="000000"/>
                </a:solidFill>
                <a:latin typeface="Times New Roman" pitchFamily="18" charset="0"/>
                <a:cs typeface="Times New Roman" pitchFamily="18" charset="0"/>
              </a:rPr>
              <a:t> – </a:t>
            </a:r>
            <a:r>
              <a:rPr lang="en-US" sz="1600" dirty="0" err="1">
                <a:solidFill>
                  <a:srgbClr val="000000"/>
                </a:solidFill>
                <a:latin typeface="Times New Roman" pitchFamily="18" charset="0"/>
                <a:cs typeface="Times New Roman" pitchFamily="18" charset="0"/>
              </a:rPr>
              <a:t>мәтіннің</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ізінен</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созылып</a:t>
            </a:r>
            <a:r>
              <a:rPr lang="en-US" sz="1600" dirty="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жататын</a:t>
            </a:r>
            <a:r>
              <a:rPr lang="kk-KZ" sz="1600" dirty="0" smtClean="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қиялдағының</a:t>
            </a:r>
            <a:r>
              <a:rPr lang="en-US" sz="1600" dirty="0" smtClean="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шлейфі</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Болмаса</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мәтін</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тек</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қана</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жұмыс</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өндіріс</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процесінде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сезіледі</a:t>
            </a:r>
            <a:r>
              <a:rPr lang="en-US" sz="1600" dirty="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Бұдан</a:t>
            </a:r>
            <a:r>
              <a:rPr lang="kk-KZ" sz="1600" dirty="0" smtClean="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шығатыны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мәтін</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қозғалыссыз</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қатып</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қала</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алмайды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мысалы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кітап</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сөресінде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ол</a:t>
            </a:r>
            <a:r>
              <a:rPr lang="en-US" sz="1600" dirty="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болмысынан</a:t>
            </a:r>
            <a:r>
              <a:rPr lang="kk-KZ" sz="1600" dirty="0" smtClean="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әлденені</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мысалы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шығарманы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немесе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бірнеше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шығармаларды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кесіп</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өтіп</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қозғалуы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керек</a:t>
            </a:r>
            <a:r>
              <a:rPr lang="en-US" sz="1600" dirty="0">
                <a:solidFill>
                  <a:srgbClr val="000000"/>
                </a:solidFill>
                <a:latin typeface="Times New Roman" pitchFamily="18" charset="0"/>
                <a:cs typeface="Times New Roman" pitchFamily="18" charset="0"/>
              </a:rPr>
              <a:t>», </a:t>
            </a:r>
            <a:r>
              <a:rPr lang="en-US" sz="1600" dirty="0" smtClean="0">
                <a:solidFill>
                  <a:srgbClr val="000000"/>
                </a:solidFill>
                <a:latin typeface="Times New Roman" pitchFamily="18" charset="0"/>
                <a:cs typeface="Times New Roman" pitchFamily="18" charset="0"/>
              </a:rPr>
              <a:t>–</a:t>
            </a:r>
            <a:r>
              <a:rPr lang="kk-KZ" sz="1600" dirty="0" smtClean="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деп</a:t>
            </a:r>
            <a:r>
              <a:rPr lang="en-US" sz="1600" dirty="0" smtClean="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жазады</a:t>
            </a:r>
            <a:endParaRPr lang="en-US" sz="1600" dirty="0">
              <a:solidFill>
                <a:srgbClr val="000000"/>
              </a:solidFill>
              <a:latin typeface="Times New Roman" pitchFamily="18" charset="0"/>
              <a:cs typeface="Times New Roman" pitchFamily="18" charset="0"/>
            </a:endParaRPr>
          </a:p>
          <a:p>
            <a:pPr>
              <a:lnSpc>
                <a:spcPts val="2809"/>
              </a:lnSpc>
            </a:pPr>
            <a:endParaRP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№7  тақырып: Көркем әдебиеттегі дискурс</a:t>
            </a:r>
            <a:endParaRPr lang="ru-RU" sz="4800" b="1" dirty="0">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Дискурс теориясы.</a:t>
            </a:r>
            <a:endParaRPr lang="ru-RU" sz="3200" dirty="0" smtClean="0"/>
          </a:p>
          <a:p>
            <a:r>
              <a:rPr lang="kk-KZ" sz="3200" dirty="0" smtClean="0"/>
              <a:t>Әдеби шығармашылықтағы дискурс</a:t>
            </a:r>
            <a:endParaRPr lang="ru-RU" sz="3200" dirty="0">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smtClean="0">
                <a:latin typeface="Times New Roman" panose="02020603050405020304" pitchFamily="18" charset="0"/>
                <a:cs typeface="Times New Roman" panose="02020603050405020304" pitchFamily="18" charset="0"/>
              </a:rPr>
              <a:t>Жоспар</a:t>
            </a:r>
            <a:r>
              <a:rPr lang="ru-RU" b="1" dirty="0" smtClean="0"/>
              <a:t>:</a:t>
            </a:r>
            <a:endParaRPr lang="en-US" b="1" dirty="0"/>
          </a:p>
        </p:txBody>
      </p:sp>
      <p:sp>
        <p:nvSpPr>
          <p:cNvPr id="3" name="Объект 2"/>
          <p:cNvSpPr>
            <a:spLocks noGrp="1"/>
          </p:cNvSpPr>
          <p:nvPr>
            <p:ph idx="1"/>
          </p:nvPr>
        </p:nvSpPr>
        <p:spPr/>
        <p:txBody>
          <a:bodyPr>
            <a:normAutofit/>
          </a:bodyPr>
          <a:lstStyle/>
          <a:p>
            <a:r>
              <a:rPr lang="kk-KZ" sz="3600" dirty="0" smtClean="0">
                <a:latin typeface="Times New Roman" panose="02020603050405020304" pitchFamily="18" charset="0"/>
                <a:cs typeface="Times New Roman" panose="02020603050405020304" pitchFamily="18" charset="0"/>
              </a:rPr>
              <a:t>Өнер табиғаты. Өнер туралы концепциялар</a:t>
            </a:r>
          </a:p>
          <a:p>
            <a:r>
              <a:rPr lang="kk-KZ" sz="3600" dirty="0" smtClean="0">
                <a:latin typeface="Times New Roman" panose="02020603050405020304" pitchFamily="18" charset="0"/>
                <a:cs typeface="Times New Roman" panose="02020603050405020304" pitchFamily="18" charset="0"/>
              </a:rPr>
              <a:t>Өнер түрлері және сөз өнері</a:t>
            </a:r>
          </a:p>
          <a:p>
            <a:r>
              <a:rPr lang="kk-KZ" sz="3600" dirty="0" smtClean="0">
                <a:latin typeface="Times New Roman" panose="02020603050405020304" pitchFamily="18" charset="0"/>
                <a:cs typeface="Times New Roman" panose="02020603050405020304" pitchFamily="18" charset="0"/>
              </a:rPr>
              <a:t>Әдеби шығармашылықтың қоғамдық мәні, әлеуметтік сипаты</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0506754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609600" y="961697"/>
            <a:ext cx="10972800" cy="5362903"/>
          </a:xfrm>
        </p:spPr>
        <p:txBody>
          <a:bodyPr>
            <a:normAutofit fontScale="77500" lnSpcReduction="20000"/>
          </a:bodyPr>
          <a:lstStyle/>
          <a:p>
            <a:pPr algn="just"/>
            <a:r>
              <a:rPr lang="ru-RU" b="1" dirty="0" err="1" smtClean="0"/>
              <a:t>Дискурс</a:t>
            </a:r>
            <a:r>
              <a:rPr lang="ru-RU" dirty="0" smtClean="0"/>
              <a:t> – </a:t>
            </a:r>
            <a:r>
              <a:rPr lang="ru-RU" dirty="0" err="1" smtClean="0"/>
              <a:t>негіз</a:t>
            </a:r>
            <a:r>
              <a:rPr lang="ru-RU" dirty="0" smtClean="0"/>
              <a:t> </a:t>
            </a:r>
            <a:r>
              <a:rPr lang="ru-RU" dirty="0" err="1" smtClean="0"/>
              <a:t>етіп</a:t>
            </a:r>
            <a:r>
              <a:rPr lang="ru-RU" dirty="0" smtClean="0"/>
              <a:t> </a:t>
            </a:r>
            <a:r>
              <a:rPr lang="ru-RU" dirty="0" err="1" smtClean="0"/>
              <a:t>өрбитін нысаны</a:t>
            </a:r>
            <a:r>
              <a:rPr lang="ru-RU" dirty="0" smtClean="0"/>
              <a:t> </a:t>
            </a:r>
            <a:r>
              <a:rPr lang="ru-RU" dirty="0" err="1" smtClean="0"/>
              <a:t>адам</a:t>
            </a:r>
            <a:r>
              <a:rPr lang="ru-RU" dirty="0" smtClean="0"/>
              <a:t> </a:t>
            </a:r>
            <a:r>
              <a:rPr lang="ru-RU" dirty="0" err="1" smtClean="0"/>
              <a:t>болғандықтан қамтитын аясы</a:t>
            </a:r>
            <a:r>
              <a:rPr lang="ru-RU" dirty="0" smtClean="0"/>
              <a:t> </a:t>
            </a:r>
            <a:r>
              <a:rPr lang="ru-RU" dirty="0" err="1" smtClean="0"/>
              <a:t>өте кең, кешенді</a:t>
            </a:r>
            <a:r>
              <a:rPr lang="ru-RU" dirty="0" smtClean="0"/>
              <a:t> </a:t>
            </a:r>
            <a:r>
              <a:rPr lang="ru-RU" dirty="0" err="1" smtClean="0"/>
              <a:t>ұғым.</a:t>
            </a:r>
            <a:r>
              <a:rPr lang="ru-RU" dirty="0" smtClean="0"/>
              <a:t> </a:t>
            </a:r>
            <a:r>
              <a:rPr lang="ru-RU" dirty="0" err="1" smtClean="0"/>
              <a:t>Дискурс</a:t>
            </a:r>
            <a:r>
              <a:rPr lang="ru-RU" dirty="0" smtClean="0"/>
              <a:t> – </a:t>
            </a:r>
            <a:r>
              <a:rPr lang="ru-RU" dirty="0" err="1" smtClean="0"/>
              <a:t>коммуниканттардың сөз жағдаятын ескере</a:t>
            </a:r>
            <a:r>
              <a:rPr lang="ru-RU" dirty="0" smtClean="0"/>
              <a:t> </a:t>
            </a:r>
            <a:r>
              <a:rPr lang="ru-RU" dirty="0" err="1" smtClean="0"/>
              <a:t>отырып</a:t>
            </a:r>
            <a:r>
              <a:rPr lang="ru-RU" dirty="0" smtClean="0"/>
              <a:t> </a:t>
            </a:r>
            <a:r>
              <a:rPr lang="ru-RU" dirty="0" err="1" smtClean="0"/>
              <a:t>шынайы</a:t>
            </a:r>
            <a:r>
              <a:rPr lang="ru-RU" dirty="0" smtClean="0"/>
              <a:t> </a:t>
            </a:r>
            <a:r>
              <a:rPr lang="ru-RU" dirty="0" err="1" smtClean="0"/>
              <a:t>өмірдегі оқиғаларды өздерінің когнитивтік</a:t>
            </a:r>
            <a:r>
              <a:rPr lang="ru-RU" dirty="0" smtClean="0"/>
              <a:t>, </a:t>
            </a:r>
            <a:r>
              <a:rPr lang="ru-RU" dirty="0" err="1" smtClean="0"/>
              <a:t>тілдік</a:t>
            </a:r>
            <a:r>
              <a:rPr lang="ru-RU" dirty="0" smtClean="0"/>
              <a:t>, </a:t>
            </a:r>
            <a:r>
              <a:rPr lang="ru-RU" dirty="0" err="1" smtClean="0"/>
              <a:t>аялық білімін</a:t>
            </a:r>
            <a:r>
              <a:rPr lang="ru-RU" dirty="0" smtClean="0"/>
              <a:t>, </a:t>
            </a:r>
            <a:r>
              <a:rPr lang="ru-RU" dirty="0" err="1" smtClean="0"/>
              <a:t>прагматикалық мүмкіндіктерін пайдалану</a:t>
            </a:r>
            <a:r>
              <a:rPr lang="ru-RU" dirty="0" smtClean="0"/>
              <a:t> </a:t>
            </a:r>
            <a:r>
              <a:rPr lang="ru-RU" dirty="0" err="1" smtClean="0"/>
              <a:t>арқылы коммуникативтік</a:t>
            </a:r>
            <a:r>
              <a:rPr lang="ru-RU" dirty="0" smtClean="0"/>
              <a:t> </a:t>
            </a:r>
            <a:r>
              <a:rPr lang="ru-RU" dirty="0" err="1" smtClean="0"/>
              <a:t>мақсатқа орай</a:t>
            </a:r>
            <a:r>
              <a:rPr lang="ru-RU" dirty="0" smtClean="0"/>
              <a:t> </a:t>
            </a:r>
            <a:r>
              <a:rPr lang="ru-RU" dirty="0" err="1" smtClean="0"/>
              <a:t>өз тілдеріндегі</a:t>
            </a:r>
            <a:r>
              <a:rPr lang="ru-RU" dirty="0" smtClean="0"/>
              <a:t> </a:t>
            </a:r>
            <a:r>
              <a:rPr lang="ru-RU" dirty="0" err="1" smtClean="0"/>
              <a:t>лексикалық, грамматикалық, фонетикалық жүйелер арқылы тілге</a:t>
            </a:r>
            <a:r>
              <a:rPr lang="ru-RU" dirty="0" smtClean="0"/>
              <a:t> </a:t>
            </a:r>
            <a:r>
              <a:rPr lang="ru-RU" dirty="0" err="1" smtClean="0"/>
              <a:t>көшіруі, диалогқа түсу әрекеті.</a:t>
            </a:r>
            <a:r>
              <a:rPr lang="ru-RU" dirty="0" smtClean="0"/>
              <a:t> </a:t>
            </a:r>
            <a:r>
              <a:rPr lang="ru-RU" dirty="0" err="1" smtClean="0"/>
              <a:t>Мәтін </a:t>
            </a:r>
            <a:r>
              <a:rPr lang="ru-RU" dirty="0" smtClean="0"/>
              <a:t>мен </a:t>
            </a:r>
            <a:r>
              <a:rPr lang="ru-RU" dirty="0" err="1" smtClean="0"/>
              <a:t>дискурстың тепе-тең ұғым емес</a:t>
            </a:r>
            <a:r>
              <a:rPr lang="ru-RU" dirty="0" smtClean="0"/>
              <a:t> </a:t>
            </a:r>
            <a:r>
              <a:rPr lang="ru-RU" dirty="0" err="1" smtClean="0"/>
              <a:t>екендігі</a:t>
            </a:r>
            <a:r>
              <a:rPr lang="ru-RU" dirty="0" smtClean="0"/>
              <a:t> </a:t>
            </a:r>
            <a:r>
              <a:rPr lang="ru-RU" dirty="0" err="1" smtClean="0"/>
              <a:t>ақиқат</a:t>
            </a:r>
            <a:r>
              <a:rPr lang="ru-RU" dirty="0" smtClean="0"/>
              <a:t>. «</a:t>
            </a:r>
            <a:r>
              <a:rPr lang="ru-RU" dirty="0" err="1" smtClean="0"/>
              <a:t>Тіл</a:t>
            </a:r>
            <a:r>
              <a:rPr lang="ru-RU" dirty="0" smtClean="0"/>
              <a:t> </a:t>
            </a:r>
            <a:r>
              <a:rPr lang="ru-RU" dirty="0" err="1" smtClean="0"/>
              <a:t>мәтінде орналасып</a:t>
            </a:r>
            <a:r>
              <a:rPr lang="ru-RU" dirty="0" smtClean="0"/>
              <a:t>, </a:t>
            </a:r>
            <a:r>
              <a:rPr lang="ru-RU" dirty="0" err="1" smtClean="0"/>
              <a:t>дискурста</a:t>
            </a:r>
            <a:r>
              <a:rPr lang="ru-RU" dirty="0" smtClean="0"/>
              <a:t> </a:t>
            </a:r>
            <a:r>
              <a:rPr lang="ru-RU" dirty="0" err="1" smtClean="0"/>
              <a:t>жанданады,туындайды</a:t>
            </a:r>
            <a:r>
              <a:rPr lang="ru-RU" dirty="0" smtClean="0"/>
              <a:t>» </a:t>
            </a:r>
            <a:r>
              <a:rPr lang="ru-RU" dirty="0" err="1" smtClean="0"/>
              <a:t>деген</a:t>
            </a:r>
            <a:r>
              <a:rPr lang="ru-RU" dirty="0" smtClean="0"/>
              <a:t> </a:t>
            </a:r>
            <a:r>
              <a:rPr lang="ru-RU" dirty="0" err="1" smtClean="0"/>
              <a:t>пікірге</a:t>
            </a:r>
            <a:r>
              <a:rPr lang="ru-RU" dirty="0" smtClean="0"/>
              <a:t> </a:t>
            </a:r>
            <a:r>
              <a:rPr lang="ru-RU" dirty="0" err="1" smtClean="0"/>
              <a:t>сүйенсек, мәтін </a:t>
            </a:r>
            <a:r>
              <a:rPr lang="ru-RU" dirty="0" smtClean="0"/>
              <a:t>мен </a:t>
            </a:r>
            <a:r>
              <a:rPr lang="ru-RU" dirty="0" err="1" smtClean="0"/>
              <a:t>дискурс</a:t>
            </a:r>
            <a:r>
              <a:rPr lang="ru-RU" dirty="0" smtClean="0"/>
              <a:t> </a:t>
            </a:r>
            <a:r>
              <a:rPr lang="ru-RU" dirty="0" err="1" smtClean="0"/>
              <a:t>қатынасы дискурстың динамикалық</a:t>
            </a:r>
            <a:r>
              <a:rPr lang="ru-RU" dirty="0" smtClean="0"/>
              <a:t>, ал </a:t>
            </a:r>
            <a:r>
              <a:rPr lang="ru-RU" dirty="0" err="1" smtClean="0"/>
              <a:t>мәтіннің статикалық </a:t>
            </a:r>
            <a:r>
              <a:rPr lang="ru-RU" dirty="0" smtClean="0"/>
              <a:t>«</a:t>
            </a:r>
            <a:r>
              <a:rPr lang="ru-RU" dirty="0" err="1" smtClean="0"/>
              <a:t>тұрақты</a:t>
            </a:r>
            <a:r>
              <a:rPr lang="ru-RU" dirty="0" smtClean="0"/>
              <a:t>, </a:t>
            </a:r>
            <a:r>
              <a:rPr lang="ru-RU" dirty="0" err="1" smtClean="0"/>
              <a:t>қозғалыссыз</a:t>
            </a:r>
            <a:r>
              <a:rPr lang="ru-RU" dirty="0" smtClean="0"/>
              <a:t>) </a:t>
            </a:r>
            <a:r>
              <a:rPr lang="ru-RU" dirty="0" err="1" smtClean="0"/>
              <a:t>сипаттары</a:t>
            </a:r>
            <a:r>
              <a:rPr lang="ru-RU" dirty="0" smtClean="0"/>
              <a:t> </a:t>
            </a:r>
            <a:r>
              <a:rPr lang="ru-RU" dirty="0" err="1" smtClean="0"/>
              <a:t>арқылы танылады</a:t>
            </a:r>
            <a:r>
              <a:rPr lang="ru-RU" dirty="0" smtClean="0"/>
              <a:t> </a:t>
            </a:r>
            <a:r>
              <a:rPr lang="ru-RU" dirty="0" err="1" smtClean="0"/>
              <a:t>деп</a:t>
            </a:r>
            <a:r>
              <a:rPr lang="ru-RU" dirty="0" smtClean="0"/>
              <a:t> </a:t>
            </a:r>
            <a:r>
              <a:rPr lang="ru-RU" dirty="0" err="1" smtClean="0"/>
              <a:t>түсінеміз</a:t>
            </a:r>
            <a:r>
              <a:rPr lang="ru-RU" dirty="0" smtClean="0"/>
              <a:t>. </a:t>
            </a:r>
            <a:r>
              <a:rPr lang="ru-RU" dirty="0" err="1" smtClean="0"/>
              <a:t>Мәселен, қандай </a:t>
            </a:r>
            <a:r>
              <a:rPr lang="ru-RU" dirty="0" smtClean="0"/>
              <a:t>да </a:t>
            </a:r>
            <a:r>
              <a:rPr lang="ru-RU" dirty="0" err="1" smtClean="0"/>
              <a:t>бір</a:t>
            </a:r>
            <a:r>
              <a:rPr lang="ru-RU" dirty="0" smtClean="0"/>
              <a:t> </a:t>
            </a:r>
            <a:r>
              <a:rPr lang="ru-RU" dirty="0" err="1" smtClean="0"/>
              <a:t>автордың көркем шығармасы біз</a:t>
            </a:r>
            <a:r>
              <a:rPr lang="ru-RU" dirty="0" smtClean="0"/>
              <a:t> </a:t>
            </a:r>
            <a:r>
              <a:rPr lang="ru-RU" dirty="0" err="1" smtClean="0"/>
              <a:t>қолға алып</a:t>
            </a:r>
            <a:r>
              <a:rPr lang="ru-RU" dirty="0" smtClean="0"/>
              <a:t> </a:t>
            </a:r>
            <a:r>
              <a:rPr lang="ru-RU" dirty="0" err="1" smtClean="0"/>
              <a:t>оқығанға дейін</a:t>
            </a:r>
            <a:r>
              <a:rPr lang="ru-RU" dirty="0" smtClean="0"/>
              <a:t> «</a:t>
            </a:r>
            <a:r>
              <a:rPr lang="ru-RU" dirty="0" err="1" smtClean="0"/>
              <a:t>тыныш</a:t>
            </a:r>
            <a:r>
              <a:rPr lang="ru-RU" dirty="0" smtClean="0"/>
              <a:t> </a:t>
            </a:r>
            <a:r>
              <a:rPr lang="ru-RU" dirty="0" err="1" smtClean="0"/>
              <a:t>күйінде</a:t>
            </a:r>
            <a:r>
              <a:rPr lang="ru-RU" dirty="0" smtClean="0"/>
              <a:t>» </a:t>
            </a:r>
            <a:r>
              <a:rPr lang="ru-RU" dirty="0" err="1" smtClean="0"/>
              <a:t>тұрып</a:t>
            </a:r>
            <a:r>
              <a:rPr lang="ru-RU" dirty="0" smtClean="0"/>
              <a:t>, </a:t>
            </a:r>
            <a:r>
              <a:rPr lang="ru-RU" dirty="0" err="1" smtClean="0"/>
              <a:t>мәтін ретінде</a:t>
            </a:r>
            <a:r>
              <a:rPr lang="ru-RU" dirty="0" smtClean="0"/>
              <a:t> </a:t>
            </a:r>
            <a:r>
              <a:rPr lang="ru-RU" dirty="0" err="1" smtClean="0"/>
              <a:t>танылса</a:t>
            </a:r>
            <a:r>
              <a:rPr lang="ru-RU" dirty="0" smtClean="0"/>
              <a:t>, </a:t>
            </a:r>
            <a:r>
              <a:rPr lang="ru-RU" dirty="0" err="1" smtClean="0"/>
              <a:t>оқырман қолына тиіп</a:t>
            </a:r>
            <a:r>
              <a:rPr lang="ru-RU" dirty="0" smtClean="0"/>
              <a:t>, </a:t>
            </a:r>
            <a:r>
              <a:rPr lang="ru-RU" dirty="0" err="1" smtClean="0"/>
              <a:t>коммуникациядағы тілдік</a:t>
            </a:r>
            <a:r>
              <a:rPr lang="ru-RU" dirty="0" smtClean="0"/>
              <a:t> </a:t>
            </a:r>
            <a:r>
              <a:rPr lang="ru-RU" dirty="0" err="1" smtClean="0"/>
              <a:t>құрылым </a:t>
            </a:r>
            <a:r>
              <a:rPr lang="ru-RU" dirty="0" smtClean="0"/>
              <a:t>– </a:t>
            </a:r>
            <a:r>
              <a:rPr lang="ru-RU" dirty="0" err="1" smtClean="0"/>
              <a:t>мәтіннің динамикалық күйіндегі сипатын</a:t>
            </a:r>
            <a:r>
              <a:rPr lang="ru-RU" dirty="0" smtClean="0"/>
              <a:t> </a:t>
            </a:r>
            <a:r>
              <a:rPr lang="ru-RU" dirty="0" err="1" smtClean="0"/>
              <a:t>дискурс</a:t>
            </a:r>
            <a:r>
              <a:rPr lang="ru-RU" dirty="0" smtClean="0"/>
              <a:t> </a:t>
            </a:r>
            <a:r>
              <a:rPr lang="ru-RU" dirty="0" err="1" smtClean="0"/>
              <a:t>деп</a:t>
            </a:r>
            <a:r>
              <a:rPr lang="ru-RU" dirty="0" smtClean="0"/>
              <a:t> </a:t>
            </a:r>
            <a:r>
              <a:rPr lang="ru-RU" dirty="0" err="1" smtClean="0"/>
              <a:t>тануымызға болады</a:t>
            </a:r>
            <a:r>
              <a:rPr lang="ru-RU" dirty="0" smtClean="0"/>
              <a:t>. </a:t>
            </a:r>
            <a:r>
              <a:rPr lang="ru-RU" dirty="0" err="1" smtClean="0"/>
              <a:t>Бұл жерде</a:t>
            </a:r>
            <a:r>
              <a:rPr lang="ru-RU" dirty="0" smtClean="0"/>
              <a:t> де </a:t>
            </a:r>
            <a:r>
              <a:rPr lang="ru-RU" dirty="0" err="1" smtClean="0"/>
              <a:t>тікелей</a:t>
            </a:r>
            <a:r>
              <a:rPr lang="ru-RU" dirty="0" smtClean="0"/>
              <a:t> </a:t>
            </a:r>
            <a:r>
              <a:rPr lang="ru-RU" dirty="0" err="1" smtClean="0"/>
              <a:t>болмаса</a:t>
            </a:r>
            <a:r>
              <a:rPr lang="ru-RU" dirty="0" smtClean="0"/>
              <a:t> да, автор мен </a:t>
            </a:r>
            <a:r>
              <a:rPr lang="ru-RU" dirty="0" err="1" smtClean="0"/>
              <a:t>оқырмен </a:t>
            </a:r>
            <a:r>
              <a:rPr lang="ru-RU" dirty="0" smtClean="0"/>
              <a:t>(адресат пен адресант) </a:t>
            </a:r>
            <a:r>
              <a:rPr lang="ru-RU" dirty="0" err="1" smtClean="0"/>
              <a:t>арасында</a:t>
            </a:r>
            <a:r>
              <a:rPr lang="ru-RU" dirty="0" smtClean="0"/>
              <a:t> «хабар </a:t>
            </a:r>
            <a:r>
              <a:rPr lang="ru-RU" dirty="0" err="1" smtClean="0"/>
              <a:t>алысу</a:t>
            </a:r>
            <a:r>
              <a:rPr lang="ru-RU" dirty="0" smtClean="0"/>
              <a:t>» </a:t>
            </a:r>
            <a:r>
              <a:rPr lang="ru-RU" dirty="0" err="1" smtClean="0"/>
              <a:t>жүреді</a:t>
            </a:r>
            <a:r>
              <a:rPr lang="ru-RU" dirty="0" smtClean="0"/>
              <a:t>.</a:t>
            </a:r>
            <a:endParaRPr lang="ru-RU"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67103"/>
            <a:ext cx="10972800" cy="5457497"/>
          </a:xfrm>
        </p:spPr>
        <p:txBody>
          <a:bodyPr>
            <a:normAutofit fontScale="70000" lnSpcReduction="20000"/>
          </a:bodyPr>
          <a:lstStyle/>
          <a:p>
            <a:pPr algn="just"/>
            <a:r>
              <a:rPr lang="ru-RU" dirty="0" err="1" smtClean="0"/>
              <a:t>Зерттеуші</a:t>
            </a:r>
            <a:r>
              <a:rPr lang="ru-RU" dirty="0" smtClean="0"/>
              <a:t> </a:t>
            </a:r>
            <a:r>
              <a:rPr lang="ru-RU" dirty="0" err="1" smtClean="0"/>
              <a:t>Н.Уәли көркем дискурстың құрылым әлдеқайда күрделі болатынын</a:t>
            </a:r>
            <a:r>
              <a:rPr lang="ru-RU" dirty="0" smtClean="0"/>
              <a:t> </a:t>
            </a:r>
            <a:r>
              <a:rPr lang="ru-RU" dirty="0" err="1" smtClean="0"/>
              <a:t>көрсете отырып</a:t>
            </a:r>
            <a:r>
              <a:rPr lang="ru-RU" dirty="0" smtClean="0"/>
              <a:t>, </a:t>
            </a:r>
            <a:r>
              <a:rPr lang="ru-RU" dirty="0" err="1" smtClean="0"/>
              <a:t>оның ретін</a:t>
            </a:r>
            <a:r>
              <a:rPr lang="ru-RU" dirty="0" smtClean="0"/>
              <a:t> </a:t>
            </a:r>
            <a:r>
              <a:rPr lang="ru-RU" dirty="0" err="1" smtClean="0"/>
              <a:t>мынадай</a:t>
            </a:r>
            <a:r>
              <a:rPr lang="ru-RU" dirty="0" smtClean="0"/>
              <a:t> </a:t>
            </a:r>
            <a:r>
              <a:rPr lang="ru-RU" dirty="0" err="1" smtClean="0"/>
              <a:t>жүйеде көрсетеді: «мәтінге дейінгі</a:t>
            </a:r>
            <a:r>
              <a:rPr lang="ru-RU" dirty="0" smtClean="0"/>
              <a:t> </a:t>
            </a:r>
            <a:r>
              <a:rPr lang="ru-RU" dirty="0" err="1" smtClean="0"/>
              <a:t>бөлігінде автордың ойлаған көркем идеясы</a:t>
            </a:r>
            <a:r>
              <a:rPr lang="ru-RU" dirty="0" smtClean="0"/>
              <a:t>, </a:t>
            </a:r>
            <a:r>
              <a:rPr lang="ru-RU" dirty="0" err="1" smtClean="0"/>
              <a:t>сол</a:t>
            </a:r>
            <a:r>
              <a:rPr lang="ru-RU" dirty="0" smtClean="0"/>
              <a:t> </a:t>
            </a:r>
            <a:r>
              <a:rPr lang="ru-RU" dirty="0" err="1" smtClean="0"/>
              <a:t>идеяны</a:t>
            </a:r>
            <a:r>
              <a:rPr lang="ru-RU" dirty="0" smtClean="0"/>
              <a:t> </a:t>
            </a:r>
            <a:r>
              <a:rPr lang="ru-RU" dirty="0" err="1" smtClean="0"/>
              <a:t>тілдік</a:t>
            </a:r>
            <a:r>
              <a:rPr lang="ru-RU" dirty="0" smtClean="0"/>
              <a:t> </a:t>
            </a:r>
            <a:r>
              <a:rPr lang="ru-RU" dirty="0" err="1" smtClean="0"/>
              <a:t>құралдармен объективтендірудің тәсілдері </a:t>
            </a:r>
            <a:r>
              <a:rPr lang="ru-RU" dirty="0" smtClean="0"/>
              <a:t>мен </a:t>
            </a:r>
            <a:r>
              <a:rPr lang="ru-RU" dirty="0" err="1" smtClean="0"/>
              <a:t>амалдары</a:t>
            </a:r>
            <a:r>
              <a:rPr lang="ru-RU" dirty="0" smtClean="0"/>
              <a:t> </a:t>
            </a:r>
            <a:r>
              <a:rPr lang="ru-RU" dirty="0" err="1" smtClean="0"/>
              <a:t>ойластырылады</a:t>
            </a:r>
            <a:r>
              <a:rPr lang="ru-RU" dirty="0" smtClean="0"/>
              <a:t>. Автор </a:t>
            </a:r>
            <a:r>
              <a:rPr lang="ru-RU" dirty="0" err="1" smtClean="0"/>
              <a:t>өзінің санасындағы тілдік</a:t>
            </a:r>
            <a:r>
              <a:rPr lang="ru-RU" dirty="0" smtClean="0"/>
              <a:t> </a:t>
            </a:r>
            <a:r>
              <a:rPr lang="ru-RU" dirty="0" err="1" smtClean="0"/>
              <a:t>парадигмадан</a:t>
            </a:r>
            <a:r>
              <a:rPr lang="ru-RU" dirty="0" smtClean="0"/>
              <a:t> (вертикал </a:t>
            </a:r>
            <a:r>
              <a:rPr lang="ru-RU" dirty="0" err="1" smtClean="0"/>
              <a:t>түзуден</a:t>
            </a:r>
            <a:r>
              <a:rPr lang="ru-RU" dirty="0" smtClean="0"/>
              <a:t>) </a:t>
            </a:r>
            <a:r>
              <a:rPr lang="ru-RU" dirty="0" err="1" smtClean="0"/>
              <a:t>тілдік</a:t>
            </a:r>
            <a:r>
              <a:rPr lang="ru-RU" dirty="0" smtClean="0"/>
              <a:t> </a:t>
            </a:r>
            <a:r>
              <a:rPr lang="ru-RU" dirty="0" err="1" smtClean="0"/>
              <a:t>бірліктерді</a:t>
            </a:r>
            <a:r>
              <a:rPr lang="ru-RU" dirty="0" smtClean="0"/>
              <a:t> </a:t>
            </a:r>
            <a:r>
              <a:rPr lang="ru-RU" dirty="0" err="1" smtClean="0"/>
              <a:t>таңдап атай</a:t>
            </a:r>
            <a:r>
              <a:rPr lang="ru-RU" dirty="0" smtClean="0"/>
              <a:t> </a:t>
            </a:r>
            <a:r>
              <a:rPr lang="ru-RU" dirty="0" err="1" smtClean="0"/>
              <a:t>бастайды</a:t>
            </a:r>
            <a:r>
              <a:rPr lang="ru-RU" dirty="0" smtClean="0"/>
              <a:t>. Ой </a:t>
            </a:r>
            <a:r>
              <a:rPr lang="ru-RU" dirty="0" err="1" smtClean="0"/>
              <a:t>елегінен</a:t>
            </a:r>
            <a:r>
              <a:rPr lang="ru-RU" dirty="0" smtClean="0"/>
              <a:t> </a:t>
            </a:r>
            <a:r>
              <a:rPr lang="ru-RU" dirty="0" err="1" smtClean="0"/>
              <a:t>өткен бірліктер</a:t>
            </a:r>
            <a:r>
              <a:rPr lang="ru-RU" dirty="0" smtClean="0"/>
              <a:t> </a:t>
            </a:r>
            <a:r>
              <a:rPr lang="ru-RU" dirty="0" err="1" smtClean="0"/>
              <a:t>синтагмалық </a:t>
            </a:r>
            <a:r>
              <a:rPr lang="ru-RU" dirty="0" smtClean="0"/>
              <a:t>(</a:t>
            </a:r>
            <a:r>
              <a:rPr lang="ru-RU" dirty="0" err="1" smtClean="0"/>
              <a:t>көлбеу түзу бойынша</a:t>
            </a:r>
            <a:r>
              <a:rPr lang="ru-RU" dirty="0" smtClean="0"/>
              <a:t>) </a:t>
            </a:r>
            <a:r>
              <a:rPr lang="ru-RU" dirty="0" err="1" smtClean="0"/>
              <a:t>тізбекке</a:t>
            </a:r>
            <a:r>
              <a:rPr lang="ru-RU" dirty="0" smtClean="0"/>
              <a:t> </a:t>
            </a:r>
            <a:r>
              <a:rPr lang="ru-RU" dirty="0" err="1" smtClean="0"/>
              <a:t>түседі</a:t>
            </a:r>
            <a:r>
              <a:rPr lang="ru-RU" dirty="0" smtClean="0"/>
              <a:t>. </a:t>
            </a:r>
            <a:r>
              <a:rPr lang="ru-RU" dirty="0" err="1" smtClean="0"/>
              <a:t>Сөйтіп, автордың </a:t>
            </a:r>
            <a:r>
              <a:rPr lang="ru-RU" dirty="0" smtClean="0"/>
              <a:t>«</a:t>
            </a:r>
            <a:r>
              <a:rPr lang="ru-RU" dirty="0" err="1" smtClean="0"/>
              <a:t>нені</a:t>
            </a:r>
            <a:r>
              <a:rPr lang="ru-RU" dirty="0" smtClean="0"/>
              <a:t> </a:t>
            </a:r>
            <a:r>
              <a:rPr lang="ru-RU" dirty="0" err="1" smtClean="0"/>
              <a:t>айтсам</a:t>
            </a:r>
            <a:r>
              <a:rPr lang="ru-RU" dirty="0" smtClean="0"/>
              <a:t>?», </a:t>
            </a:r>
            <a:r>
              <a:rPr lang="ru-RU" dirty="0" err="1" smtClean="0"/>
              <a:t>«қалай айтсам</a:t>
            </a:r>
            <a:r>
              <a:rPr lang="ru-RU" dirty="0" smtClean="0"/>
              <a:t>?», «</a:t>
            </a:r>
            <a:r>
              <a:rPr lang="ru-RU" dirty="0" err="1" smtClean="0"/>
              <a:t>кімге</a:t>
            </a:r>
            <a:r>
              <a:rPr lang="ru-RU" dirty="0" smtClean="0"/>
              <a:t> </a:t>
            </a:r>
            <a:r>
              <a:rPr lang="ru-RU" dirty="0" err="1" smtClean="0"/>
              <a:t>айтсам</a:t>
            </a:r>
            <a:r>
              <a:rPr lang="ru-RU" dirty="0" smtClean="0"/>
              <a:t>?» </a:t>
            </a:r>
            <a:r>
              <a:rPr lang="ru-RU" dirty="0" err="1" smtClean="0"/>
              <a:t>деген</a:t>
            </a:r>
            <a:r>
              <a:rPr lang="ru-RU" dirty="0" smtClean="0"/>
              <a:t> </a:t>
            </a:r>
            <a:r>
              <a:rPr lang="ru-RU" dirty="0" err="1" smtClean="0"/>
              <a:t>мәтіндік құрылымға ойша</a:t>
            </a:r>
            <a:r>
              <a:rPr lang="ru-RU" dirty="0" smtClean="0"/>
              <a:t> </a:t>
            </a:r>
            <a:r>
              <a:rPr lang="ru-RU" dirty="0" err="1" smtClean="0"/>
              <a:t>сөзі, яғни екінші</a:t>
            </a:r>
            <a:r>
              <a:rPr lang="ru-RU" dirty="0" smtClean="0"/>
              <a:t> </a:t>
            </a:r>
            <a:r>
              <a:rPr lang="ru-RU" dirty="0" err="1" smtClean="0"/>
              <a:t>кезеңге </a:t>
            </a:r>
            <a:r>
              <a:rPr lang="ru-RU" dirty="0" smtClean="0"/>
              <a:t>– </a:t>
            </a:r>
            <a:r>
              <a:rPr lang="ru-RU" dirty="0" err="1" smtClean="0"/>
              <a:t>сөз актісінің бір</a:t>
            </a:r>
            <a:r>
              <a:rPr lang="ru-RU" dirty="0" smtClean="0"/>
              <a:t> </a:t>
            </a:r>
            <a:r>
              <a:rPr lang="ru-RU" dirty="0" err="1" smtClean="0"/>
              <a:t>бүтініне айналады</a:t>
            </a:r>
            <a:r>
              <a:rPr lang="ru-RU" dirty="0" smtClean="0"/>
              <a:t>, </a:t>
            </a:r>
            <a:r>
              <a:rPr lang="ru-RU" dirty="0" err="1" smtClean="0"/>
              <a:t>бірақ </a:t>
            </a:r>
            <a:r>
              <a:rPr lang="ru-RU" dirty="0" smtClean="0"/>
              <a:t>коммуникация </a:t>
            </a:r>
            <a:r>
              <a:rPr lang="ru-RU" dirty="0" err="1" smtClean="0"/>
              <a:t>аяқталмайды</a:t>
            </a:r>
            <a:r>
              <a:rPr lang="ru-RU" dirty="0" smtClean="0"/>
              <a:t>. Коммуникация </a:t>
            </a:r>
            <a:r>
              <a:rPr lang="ru-RU" dirty="0" err="1" smtClean="0"/>
              <a:t>мәтінді оқырман қабылдаған соң</a:t>
            </a:r>
            <a:r>
              <a:rPr lang="ru-RU" dirty="0" smtClean="0"/>
              <a:t>, </a:t>
            </a:r>
            <a:r>
              <a:rPr lang="ru-RU" dirty="0" err="1" smtClean="0"/>
              <a:t>автордың идеясын</a:t>
            </a:r>
            <a:r>
              <a:rPr lang="ru-RU" dirty="0" smtClean="0"/>
              <a:t>, </a:t>
            </a:r>
            <a:r>
              <a:rPr lang="ru-RU" dirty="0" err="1" smtClean="0"/>
              <a:t>нені</a:t>
            </a:r>
            <a:r>
              <a:rPr lang="ru-RU" dirty="0" smtClean="0"/>
              <a:t> </a:t>
            </a:r>
            <a:r>
              <a:rPr lang="ru-RU" dirty="0" err="1" smtClean="0"/>
              <a:t>айтқанын</a:t>
            </a:r>
            <a:r>
              <a:rPr lang="ru-RU" dirty="0" smtClean="0"/>
              <a:t>, </a:t>
            </a:r>
            <a:r>
              <a:rPr lang="ru-RU" dirty="0" err="1" smtClean="0"/>
              <a:t>қалай айтқанын</a:t>
            </a:r>
            <a:r>
              <a:rPr lang="ru-RU" dirty="0" smtClean="0"/>
              <a:t>, </a:t>
            </a:r>
            <a:r>
              <a:rPr lang="ru-RU" dirty="0" err="1" smtClean="0"/>
              <a:t>кімге</a:t>
            </a:r>
            <a:r>
              <a:rPr lang="ru-RU" dirty="0" smtClean="0"/>
              <a:t> </a:t>
            </a:r>
            <a:r>
              <a:rPr lang="ru-RU" dirty="0" err="1" smtClean="0"/>
              <a:t>айтып</a:t>
            </a:r>
            <a:r>
              <a:rPr lang="ru-RU" dirty="0" smtClean="0"/>
              <a:t> </a:t>
            </a:r>
            <a:r>
              <a:rPr lang="ru-RU" dirty="0" err="1" smtClean="0"/>
              <a:t>отырғанын</a:t>
            </a:r>
            <a:r>
              <a:rPr lang="ru-RU" dirty="0" smtClean="0"/>
              <a:t>, не </a:t>
            </a:r>
            <a:r>
              <a:rPr lang="ru-RU" dirty="0" err="1" smtClean="0"/>
              <a:t>мақсатпен айтқанын игерген</a:t>
            </a:r>
            <a:r>
              <a:rPr lang="ru-RU" dirty="0" smtClean="0"/>
              <a:t> </a:t>
            </a:r>
            <a:r>
              <a:rPr lang="ru-RU" dirty="0" err="1" smtClean="0"/>
              <a:t>соң аяқталады</a:t>
            </a:r>
            <a:r>
              <a:rPr lang="ru-RU" dirty="0" smtClean="0"/>
              <a:t>». </a:t>
            </a:r>
            <a:r>
              <a:rPr lang="ru-RU" dirty="0" err="1" smtClean="0"/>
              <a:t>Дискурс</a:t>
            </a:r>
            <a:r>
              <a:rPr lang="ru-RU" dirty="0" smtClean="0"/>
              <a:t> </a:t>
            </a:r>
            <a:r>
              <a:rPr lang="ru-RU" dirty="0" err="1" smtClean="0"/>
              <a:t>негізінен</a:t>
            </a:r>
            <a:r>
              <a:rPr lang="ru-RU" dirty="0" smtClean="0"/>
              <a:t> </a:t>
            </a:r>
            <a:r>
              <a:rPr lang="ru-RU" dirty="0" err="1" smtClean="0"/>
              <a:t>коммуникативтік</a:t>
            </a:r>
            <a:r>
              <a:rPr lang="ru-RU" dirty="0" smtClean="0"/>
              <a:t> </a:t>
            </a:r>
            <a:r>
              <a:rPr lang="ru-RU" dirty="0" err="1" smtClean="0"/>
              <a:t>әрекет ретінде</a:t>
            </a:r>
            <a:r>
              <a:rPr lang="ru-RU" dirty="0" smtClean="0"/>
              <a:t> </a:t>
            </a:r>
            <a:r>
              <a:rPr lang="ru-RU" dirty="0" err="1" smtClean="0"/>
              <a:t>танылғандықтан, барлық көркем мәтіндерге </a:t>
            </a:r>
            <a:r>
              <a:rPr lang="ru-RU" dirty="0" smtClean="0"/>
              <a:t>де (</a:t>
            </a:r>
            <a:r>
              <a:rPr lang="ru-RU" dirty="0" err="1" smtClean="0"/>
              <a:t>көлемді де</a:t>
            </a:r>
            <a:r>
              <a:rPr lang="ru-RU" dirty="0" smtClean="0"/>
              <a:t>, </a:t>
            </a:r>
            <a:r>
              <a:rPr lang="ru-RU" dirty="0" err="1" smtClean="0"/>
              <a:t>шағын </a:t>
            </a:r>
            <a:r>
              <a:rPr lang="ru-RU" dirty="0" smtClean="0"/>
              <a:t>да) </a:t>
            </a:r>
            <a:r>
              <a:rPr lang="ru-RU" dirty="0" err="1" smtClean="0"/>
              <a:t>қатысты болып</a:t>
            </a:r>
            <a:r>
              <a:rPr lang="ru-RU" dirty="0" smtClean="0"/>
              <a:t> </a:t>
            </a:r>
            <a:r>
              <a:rPr lang="ru-RU" dirty="0" err="1" smtClean="0"/>
              <a:t>келеді</a:t>
            </a:r>
            <a:r>
              <a:rPr lang="ru-RU" dirty="0" smtClean="0"/>
              <a:t> </a:t>
            </a:r>
            <a:r>
              <a:rPr lang="ru-RU" dirty="0" err="1" smtClean="0"/>
              <a:t>және барлық жағдайда да</a:t>
            </a:r>
            <a:r>
              <a:rPr lang="ru-RU" dirty="0" smtClean="0"/>
              <a:t> адресат пен адресант факторы </a:t>
            </a:r>
            <a:r>
              <a:rPr lang="ru-RU" dirty="0" err="1" smtClean="0"/>
              <a:t>арасында</a:t>
            </a:r>
            <a:r>
              <a:rPr lang="ru-RU" dirty="0" smtClean="0"/>
              <a:t> </a:t>
            </a:r>
            <a:r>
              <a:rPr lang="ru-RU" dirty="0" err="1" smtClean="0"/>
              <a:t>лингвокогнитивтік-ментальдық құрылым болып</a:t>
            </a:r>
            <a:r>
              <a:rPr lang="ru-RU" dirty="0" smtClean="0"/>
              <a:t> </a:t>
            </a:r>
            <a:r>
              <a:rPr lang="ru-RU" dirty="0" err="1" smtClean="0"/>
              <a:t>есептеледі</a:t>
            </a:r>
            <a:r>
              <a:rPr lang="ru-RU" dirty="0" smtClean="0"/>
              <a:t>. </a:t>
            </a:r>
            <a:r>
              <a:rPr lang="ru-RU" dirty="0" err="1" smtClean="0"/>
              <a:t>Басқаша айтсақ, дискурс</a:t>
            </a:r>
            <a:r>
              <a:rPr lang="ru-RU" dirty="0" smtClean="0"/>
              <a:t> – </a:t>
            </a:r>
            <a:r>
              <a:rPr lang="ru-RU" dirty="0" err="1" smtClean="0"/>
              <a:t>коммуникативтік</a:t>
            </a:r>
            <a:r>
              <a:rPr lang="ru-RU" dirty="0" smtClean="0"/>
              <a:t> </a:t>
            </a:r>
            <a:r>
              <a:rPr lang="ru-RU" dirty="0" err="1" smtClean="0"/>
              <a:t>қатысым процесі</a:t>
            </a:r>
            <a:r>
              <a:rPr lang="ru-RU" dirty="0" smtClean="0"/>
              <a:t> </a:t>
            </a:r>
            <a:r>
              <a:rPr lang="ru-RU" dirty="0" err="1" smtClean="0"/>
              <a:t>ретінде</a:t>
            </a:r>
            <a:r>
              <a:rPr lang="ru-RU" dirty="0" smtClean="0"/>
              <a:t> </a:t>
            </a:r>
            <a:r>
              <a:rPr lang="ru-RU" dirty="0" err="1" smtClean="0"/>
              <a:t>анықталса, мәтін </a:t>
            </a:r>
            <a:r>
              <a:rPr lang="ru-RU" dirty="0" smtClean="0"/>
              <a:t>– </a:t>
            </a:r>
            <a:r>
              <a:rPr lang="ru-RU" dirty="0" err="1" smtClean="0"/>
              <a:t>оның жемісі</a:t>
            </a:r>
            <a:r>
              <a:rPr lang="ru-RU" dirty="0" smtClean="0"/>
              <a:t> </a:t>
            </a:r>
            <a:r>
              <a:rPr lang="ru-RU" dirty="0" err="1" smtClean="0"/>
              <a:t>ретінде</a:t>
            </a:r>
            <a:r>
              <a:rPr lang="ru-RU" dirty="0" smtClean="0"/>
              <a:t> </a:t>
            </a:r>
            <a:r>
              <a:rPr lang="ru-RU" dirty="0" err="1" smtClean="0"/>
              <a:t>ұғынылады.</a:t>
            </a:r>
            <a:endParaRPr lang="ru-RU"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№8  тақырып: Автор. Кейіпкер. Оқырман.</a:t>
            </a:r>
            <a:endParaRPr lang="ru-RU" sz="4800" b="1" dirty="0">
              <a:latin typeface="Times New Roman" pitchFamily="18" charset="0"/>
              <a:cs typeface="Times New Roman"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Автор және автор бейнесі</a:t>
            </a:r>
            <a:endParaRPr lang="ru-RU" sz="3200" dirty="0" smtClean="0"/>
          </a:p>
          <a:p>
            <a:pPr lvl="0"/>
            <a:r>
              <a:rPr lang="kk-KZ" sz="3200" dirty="0" smtClean="0"/>
              <a:t>Кейіпкер және көркем образ</a:t>
            </a:r>
            <a:endParaRPr lang="ru-RU" sz="3200" dirty="0" smtClean="0"/>
          </a:p>
          <a:p>
            <a:pPr lvl="0"/>
            <a:r>
              <a:rPr lang="kk-KZ" sz="3200" dirty="0" smtClean="0"/>
              <a:t>Образ және архетип</a:t>
            </a:r>
            <a:endParaRPr lang="ru-RU" sz="3200" dirty="0" smtClean="0"/>
          </a:p>
          <a:p>
            <a:r>
              <a:rPr lang="kk-KZ" sz="3200" dirty="0" smtClean="0"/>
              <a:t>Әдеби шығарма және қабылдау мәселесі</a:t>
            </a:r>
            <a:endParaRPr lang="ru-RU" sz="3200" dirty="0">
              <a:latin typeface="Times New Roman" pitchFamily="18" charset="0"/>
              <a:cs typeface="Times New Roman"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19807"/>
            <a:ext cx="10972800" cy="5504793"/>
          </a:xfrm>
        </p:spPr>
        <p:txBody>
          <a:bodyPr>
            <a:normAutofit fontScale="77500" lnSpcReduction="20000"/>
          </a:bodyPr>
          <a:lstStyle/>
          <a:p>
            <a:pPr algn="just"/>
            <a:r>
              <a:rPr lang="ru-RU" dirty="0" err="1" smtClean="0">
                <a:latin typeface="Times New Roman" pitchFamily="18" charset="0"/>
                <a:cs typeface="Times New Roman" pitchFamily="18" charset="0"/>
              </a:rPr>
              <a:t>Көркем туындыларды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өмірге әкелетін </a:t>
            </a:r>
            <a:r>
              <a:rPr lang="ru-RU" dirty="0" smtClean="0">
                <a:latin typeface="Times New Roman" pitchFamily="18" charset="0"/>
                <a:cs typeface="Times New Roman" pitchFamily="18" charset="0"/>
              </a:rPr>
              <a:t>автор. Автор </a:t>
            </a:r>
            <a:r>
              <a:rPr lang="ru-RU" dirty="0" err="1" smtClean="0">
                <a:latin typeface="Times New Roman" pitchFamily="18" charset="0"/>
                <a:cs typeface="Times New Roman" pitchFamily="18" charset="0"/>
              </a:rPr>
              <a:t>жасаушы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шығарушы деген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ұғымды береді</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жасаушы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баяндаушы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объективті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әңгімелеуші ретінде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көрінеді</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жасаушы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өзінің шығармасын тудырады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көзқарасы, идеясы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дүниетанымы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туындының негізін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құрайды.</a:t>
            </a:r>
            <a:endParaRPr lang="ru-RU" dirty="0" smtClean="0">
              <a:latin typeface="Times New Roman" pitchFamily="18" charset="0"/>
              <a:cs typeface="Times New Roman" pitchFamily="18" charset="0"/>
            </a:endParaRPr>
          </a:p>
          <a:p>
            <a:pPr algn="just"/>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кейде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шығармашылық үдерісте өзінің жасайтын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мәтініне билігі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жүрмей </a:t>
            </a:r>
            <a:r>
              <a:rPr lang="ru-RU" dirty="0" smtClean="0">
                <a:latin typeface="Times New Roman" pitchFamily="18" charset="0"/>
                <a:cs typeface="Times New Roman" pitchFamily="18" charset="0"/>
              </a:rPr>
              <a:t>де </a:t>
            </a:r>
            <a:r>
              <a:rPr lang="ru-RU" dirty="0" err="1" smtClean="0">
                <a:latin typeface="Times New Roman" pitchFamily="18" charset="0"/>
                <a:cs typeface="Times New Roman" pitchFamily="18" charset="0"/>
              </a:rPr>
              <a:t>қалады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сюжет </a:t>
            </a:r>
            <a:r>
              <a:rPr lang="ru-RU" dirty="0" err="1" smtClean="0">
                <a:latin typeface="Times New Roman" pitchFamily="18" charset="0"/>
                <a:cs typeface="Times New Roman" pitchFamily="18" charset="0"/>
              </a:rPr>
              <a:t>жетегінде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шығармасын өзі күтпеген жағдайда дамытады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аяқтайды</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автордың көркем шығармада көрінуі күрделі.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Оқырман әрбір шығарманы оқу үстінде, одан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авторды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іздеп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отырады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Әрине, </a:t>
            </a:r>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көркем мәтінге өзінің ұстанымымен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көзқарасымен тікелей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қатысады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шығарманың кіріспе­сінде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эпиграфында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басталуы</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аяқ­талуында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арнауында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авторлық ескертулерде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қатысады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Құрылымы жинақы аяқталған туынды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жасау</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қаламгердің шығармашылық мақсаты.</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әңгімелеуші өз кейіпкерінің бейнесіне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еніп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олармен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бірігіп</a:t>
            </a:r>
            <a:r>
              <a:rPr lang="ru-RU" dirty="0" smtClean="0">
                <a:latin typeface="Times New Roman" pitchFamily="18" charset="0"/>
                <a:cs typeface="Times New Roman" pitchFamily="18" charset="0"/>
              </a:rPr>
              <a:t> те </a:t>
            </a:r>
            <a:r>
              <a:rPr lang="ru-RU" dirty="0" err="1" smtClean="0">
                <a:latin typeface="Times New Roman" pitchFamily="18" charset="0"/>
                <a:cs typeface="Times New Roman" pitchFamily="18" charset="0"/>
              </a:rPr>
              <a:t>кетеді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Сондықтан </a:t>
            </a:r>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олардың </a:t>
            </a:r>
            <a:r>
              <a:rPr lang="ru-RU" dirty="0" smtClean="0">
                <a:latin typeface="Times New Roman" pitchFamily="18" charset="0"/>
                <a:cs typeface="Times New Roman" pitchFamily="18" charset="0"/>
              </a:rPr>
              <a:t>ой </a:t>
            </a:r>
            <a:r>
              <a:rPr lang="ru-RU" dirty="0" err="1" smtClean="0">
                <a:latin typeface="Times New Roman" pitchFamily="18" charset="0"/>
                <a:cs typeface="Times New Roman" pitchFamily="18" charset="0"/>
              </a:rPr>
              <a:t>сезімдік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білімдік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тілдік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дәреже деңгей­лері­нен асып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өзінше бөлектенбейді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со­лар­дың әлеуметтік ортасында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жүреді</a:t>
            </a:r>
            <a:r>
              <a:rPr lang="ru-RU" dirty="0" smtClean="0">
                <a:latin typeface="Times New Roman" pitchFamily="18" charset="0"/>
                <a:cs typeface="Times New Roman" pitchFamily="18" charset="0"/>
              </a:rPr>
              <a:t>. </a:t>
            </a:r>
          </a:p>
          <a:p>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35572"/>
            <a:ext cx="10972800" cy="5489028"/>
          </a:xfrm>
        </p:spPr>
        <p:txBody>
          <a:bodyPr>
            <a:normAutofit fontScale="85000" lnSpcReduction="20000"/>
          </a:bodyPr>
          <a:lstStyle/>
          <a:p>
            <a:pPr algn="just"/>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бейнесінің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әсіресе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прозалық шығармалардағы орны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ерекше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Егер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лирикалық шығар­мада лирикалық субъек­тінің көңіл күйі сол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субъектінің өзі арқылы, жеке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берілсе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дра­малық шығармаларда </a:t>
            </a:r>
            <a:r>
              <a:rPr lang="ru-RU" dirty="0" smtClean="0">
                <a:latin typeface="Times New Roman" pitchFamily="18" charset="0"/>
                <a:cs typeface="Times New Roman" pitchFamily="18" charset="0"/>
              </a:rPr>
              <a:t>да </a:t>
            </a:r>
            <a:r>
              <a:rPr lang="ru-RU" dirty="0" err="1" smtClean="0">
                <a:latin typeface="Times New Roman" pitchFamily="18" charset="0"/>
                <a:cs typeface="Times New Roman" pitchFamily="18" charset="0"/>
              </a:rPr>
              <a:t>іс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әрекет қатысушы кейіп­керлердің өздері арқылы көрсетіледі</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прозалық шығармаларда осылардың бәрін бі­реу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баяндайды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Кейіпкерлерді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сөйлетіп, оларды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 түрлі оқиғаларға қатыстырып отыратын</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сөзінен оқырман санасында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автордың өз бейнесі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туралы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түсінік қалыптасады</a:t>
            </a:r>
            <a:r>
              <a:rPr lang="ru-RU" dirty="0" smtClean="0">
                <a:latin typeface="Times New Roman" pitchFamily="18" charset="0"/>
                <a:cs typeface="Times New Roman" pitchFamily="18" charset="0"/>
              </a:rPr>
              <a:t>.</a:t>
            </a:r>
          </a:p>
          <a:p>
            <a:pPr algn="just"/>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бейнесінің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әсіресе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прозалық шығар­ма­лар­дағы орны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ерекше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Егер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лирикалық шығар­мада лирикалық субъек­тінің көңіл күйі сол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субъектінің өзі арқылы, жеке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берілсе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дра­малық шығармаларда </a:t>
            </a:r>
            <a:r>
              <a:rPr lang="ru-RU" dirty="0" smtClean="0">
                <a:latin typeface="Times New Roman" pitchFamily="18" charset="0"/>
                <a:cs typeface="Times New Roman" pitchFamily="18" charset="0"/>
              </a:rPr>
              <a:t>да </a:t>
            </a:r>
            <a:r>
              <a:rPr lang="ru-RU" dirty="0" err="1" smtClean="0">
                <a:latin typeface="Times New Roman" pitchFamily="18" charset="0"/>
                <a:cs typeface="Times New Roman" pitchFamily="18" charset="0"/>
              </a:rPr>
              <a:t>іс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әрекет қатысушы кейіп­керлердің өздері арқылы көрсетіледі</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прозалық шығармаларда осылардың бәрін бі­реу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баяндайды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Кейіпкерлерді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сөйлетіп, оларды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 түрлі оқиғаларға қатыстырып отыратын</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сөзінен оқырман санасында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автордың өз бейнесі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туралы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түсінік қалыптасады</a:t>
            </a:r>
            <a:r>
              <a:rPr lang="ru-RU" dirty="0" smtClean="0">
                <a:latin typeface="Times New Roman" pitchFamily="18" charset="0"/>
                <a:cs typeface="Times New Roman" pitchFamily="18" charset="0"/>
              </a:rPr>
              <a:t>.</a:t>
            </a:r>
          </a:p>
          <a:p>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№9  тақырып: Кейіпкер және көркем образ</a:t>
            </a:r>
            <a:endParaRPr lang="ru-RU" sz="4800" b="1" dirty="0">
              <a:latin typeface="Times New Roman" pitchFamily="18" charset="0"/>
              <a:cs typeface="Times New Roman"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1. Әдебиеттегі «көркем образ» және «образдылық» мәселелері </a:t>
            </a:r>
          </a:p>
          <a:p>
            <a:pPr lvl="0"/>
            <a:r>
              <a:rPr lang="kk-KZ" sz="3200" dirty="0" smtClean="0"/>
              <a:t>2.Көркем бейненің танымдық, эстетикалық, философиялық мәні</a:t>
            </a:r>
          </a:p>
          <a:p>
            <a:pPr lvl="0"/>
            <a:r>
              <a:rPr lang="kk-KZ" sz="3200" dirty="0" smtClean="0"/>
              <a:t>3. Образ және архетип</a:t>
            </a:r>
            <a:endParaRPr lang="ru-RU" sz="3200" dirty="0">
              <a:latin typeface="Times New Roman" pitchFamily="18" charset="0"/>
              <a:cs typeface="Times New Roman"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19807"/>
            <a:ext cx="10972800" cy="5504793"/>
          </a:xfrm>
        </p:spPr>
        <p:txBody>
          <a:bodyPr>
            <a:normAutofit fontScale="32500" lnSpcReduction="20000"/>
          </a:bodyPr>
          <a:lstStyle/>
          <a:p>
            <a:pPr algn="just"/>
            <a:r>
              <a:rPr lang="kk-KZ" sz="5900" dirty="0" smtClean="0">
                <a:latin typeface="Times New Roman" pitchFamily="18" charset="0"/>
                <a:cs typeface="Times New Roman" pitchFamily="18" charset="0"/>
              </a:rPr>
              <a:t>Кез келген образ заттық және мағыналық екı компоненттен тұрады. Осыған орай ол ıштей заттық, жалпылама-мағыналық және құрылымдық деп үш түрге жıктеледı.Образдың заттылығы бıр сөзбен ғана берıлген сипаттамадан бастап, оқиғаны жıлıктеп, оның жай-жапсарын тереңдете суреттеуге (пейзаж, портрет, көңıл- күй) дейıн қамтиды. Ол бүкıл сюжеттıк желıге (өлеңнıң, әңгıменıң, т.б.) негıз болып тартылуы да мүмкıн. Жалпылама мағыналық образ ıштей дербес ұқсас, типтı және мотив-образ, топос, архитип болып бөлıнедı. Мысалы, мәңгı типтıк образ: Дон Кихот, Гамлет, Фауст, бұларға қазақ әдебиетıндегı: Шығайбай, Қарабай, Судырахмет, т.б. жатқызуға болады.</a:t>
            </a:r>
          </a:p>
          <a:p>
            <a:pPr algn="just"/>
            <a:r>
              <a:rPr lang="kk-KZ" sz="5900" dirty="0" smtClean="0">
                <a:latin typeface="Times New Roman" pitchFamily="18" charset="0"/>
                <a:cs typeface="Times New Roman" pitchFamily="18" charset="0"/>
              </a:rPr>
              <a:t>Құрылымдық образ: автологиялық, металогиялық түрлерге жıктеледı. Тарихи даму барысында көркем образдылық ұғымы мен оның компоненттерı үлкен өзгерıстерге ұшырап отырған. Мысалы, Ертедегı Шығыста түспалдау, астарлау жиı қолданылса, антикалық әдебиетте - классикалық, қайта өрлеу дәуıрıнде - барокко, жаңа еуропалық әдебиетте романтикалық, реалистıк образ қалыптасты.Образ әдеби тек тұрғысынан үш түрге: эпикалық; лирикалық; драмалық болып бөлıнсе, жасалу тәсıлıне қарай юморлық, сатиралық, фантастикалық, трагедиялық, геройлық, т.б. болып бөлıнедı.</a:t>
            </a:r>
            <a:endParaRPr lang="ru-RU" sz="5900" dirty="0" smtClean="0">
              <a:latin typeface="Times New Roman" pitchFamily="18" charset="0"/>
              <a:cs typeface="Times New Roman" pitchFamily="18" charset="0"/>
            </a:endParaRPr>
          </a:p>
          <a:p>
            <a:endParaRPr lang="ru-RU" dirty="0" smtClean="0"/>
          </a:p>
          <a:p>
            <a:r>
              <a:rPr lang="kk-KZ" dirty="0" smtClean="0"/>
              <a:t> </a:t>
            </a:r>
            <a:endParaRPr lang="ru-RU" dirty="0" smtClean="0"/>
          </a:p>
          <a:p>
            <a:endParaRPr lang="ru-R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693683"/>
            <a:ext cx="10972800" cy="5630917"/>
          </a:xfrm>
        </p:spPr>
        <p:txBody>
          <a:bodyPr>
            <a:normAutofit fontScale="70000" lnSpcReduction="20000"/>
          </a:bodyPr>
          <a:lstStyle/>
          <a:p>
            <a:pPr algn="just"/>
            <a:r>
              <a:rPr lang="kk-KZ" sz="3300" dirty="0" smtClean="0">
                <a:latin typeface="Times New Roman" pitchFamily="18" charset="0"/>
                <a:cs typeface="Times New Roman" pitchFamily="18" charset="0"/>
              </a:rPr>
              <a:t>Қазақ көркем прозасы өз даму тарихында күрделі өзгерістерді басынан кешіргені белгілі. Қоғамдық жағдайлардың жиі ауысып отыруы ұлттық әдебиетіміздің сапалық өлшемдерінің тұрақсыздануымен, әр түрлі күштердің үнемі әсер етіп отырғандығымен де байланысты. Өткен ғасыр көркем прозасы өзінің астарына «мәңгілік тақырыптар» деп аталып жүрген (өмір, өлім, жақсылық, жамандық, жалғыздық, жатсыну) сияқты жағдай тудыратын ұғымдарды тұмшаламай, олардың адамға қаншалықты қайшылықты әсер ететінін де таразылап берді.</a:t>
            </a:r>
          </a:p>
          <a:p>
            <a:pPr algn="just"/>
            <a:r>
              <a:rPr lang="kk-KZ" sz="3300" dirty="0" smtClean="0">
                <a:latin typeface="Times New Roman" pitchFamily="18" charset="0"/>
                <a:cs typeface="Times New Roman" pitchFamily="18" charset="0"/>
              </a:rPr>
              <a:t>Өмıрдегı кейбıр мағынасы тұрақты ұғымдардың мысалы жақсылықтың жамандыққа, дұрыстың бұрысқа айналып кетуı адамды тығырыққа тıредı. Кейде дәл осы тығырыққа тıрелу қарама- қайшылықты өмıрдı танудың жаңа жағдайларын ұсынып отырды. Ол жағдайлардың өзı де сол идеологиялық жүйенıң жасап беретıн парыз, намыс, мıндет, құндылық деген ұғымдарының желıсıне байлаулы екенıн айта кету керек. Осы негıзде үнемı қарама-қайшылықтағы қоғамдық жағдайлардың көркем әдебиеттегı мıнездıң бейнеленуıн көркемдıк эстетикалық тұрғыдан зерттеу қызық әрı маңызды болуда.</a:t>
            </a:r>
            <a:endParaRPr lang="ru-RU" sz="3300" dirty="0" smtClean="0">
              <a:latin typeface="Times New Roman" pitchFamily="18" charset="0"/>
              <a:cs typeface="Times New Roman" pitchFamily="18" charset="0"/>
            </a:endParaRPr>
          </a:p>
          <a:p>
            <a:r>
              <a:rPr lang="kk-KZ" dirty="0" smtClean="0"/>
              <a:t/>
            </a:r>
            <a:br>
              <a:rPr lang="kk-KZ" dirty="0" smtClean="0"/>
            </a:br>
            <a:endParaRPr lang="ru-RU"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№10  тақырып: Әдебиет теориясындағы уақыт және кеңістік категориясы</a:t>
            </a:r>
            <a:endParaRPr lang="ru-RU" sz="4800" b="1" dirty="0">
              <a:latin typeface="Times New Roman" pitchFamily="18" charset="0"/>
              <a:cs typeface="Times New Roman"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Мекеншақ – поэтика категориясы</a:t>
            </a:r>
            <a:endParaRPr lang="ru-RU" sz="3200" dirty="0" smtClean="0"/>
          </a:p>
          <a:p>
            <a:pPr lvl="0"/>
            <a:r>
              <a:rPr lang="kk-KZ" sz="3200" dirty="0" smtClean="0"/>
              <a:t>Көркем уақыт, оның түрлері</a:t>
            </a:r>
            <a:endParaRPr lang="ru-RU" sz="3200" dirty="0" smtClean="0"/>
          </a:p>
          <a:p>
            <a:r>
              <a:rPr lang="kk-KZ" sz="3200" dirty="0" smtClean="0"/>
              <a:t>Көркем әдебиеттегі кеңістіктің түрлері</a:t>
            </a:r>
            <a:endParaRPr lang="ru-RU" sz="3200" dirty="0">
              <a:latin typeface="Times New Roman" pitchFamily="18" charset="0"/>
              <a:cs typeface="Times New Roman"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30166"/>
            <a:ext cx="10972800" cy="5394434"/>
          </a:xfrm>
        </p:spPr>
        <p:txBody>
          <a:bodyPr>
            <a:normAutofit lnSpcReduction="10000"/>
          </a:bodyPr>
          <a:lstStyle/>
          <a:p>
            <a:pPr algn="just"/>
            <a:r>
              <a:rPr lang="kk-KZ" dirty="0" smtClean="0">
                <a:latin typeface="Times New Roman" pitchFamily="18" charset="0"/>
                <a:cs typeface="Times New Roman" pitchFamily="18" charset="0"/>
              </a:rPr>
              <a:t>Кеңістік пен уақыттың табиғаты жөнінде сонау көне заманнан бастап осы уақытқа шейін, негізінен, екі көзқарас қалыптасты. субстанциализм - кеңістік пен уақытты дүниенің алғашқы негіздерінің бірі ретінде қарайды және релятивизм (салыстырмалы) - кеңістік пен уақыт қозғалып жатқан неше түрлі материалдық объектілердің формалары, соған бағынышты. Әрбір көркем мәтін нақты әлемді бейнелейді., оның  өмір сүру пішіні – Уақыт пен кеңістік.</a:t>
            </a:r>
          </a:p>
          <a:p>
            <a:r>
              <a:rPr lang="kk-KZ" dirty="0" smtClean="0"/>
              <a:t>Уақыт пен кеңістік үш салаға бөліп қарастырылады: 1.Реалды уақыт пен кеңістік  2.Концептуалдық  уақыт  пен  кеңістік. 3.Перцептуалдық уақыт пен кеңістік</a:t>
            </a:r>
            <a:endParaRPr lang="ru-RU" dirty="0" smtClean="0"/>
          </a:p>
          <a:p>
            <a:pPr algn="just"/>
            <a:endParaRPr lang="ru-RU" dirty="0">
              <a:latin typeface="Times New Roman" pitchFamily="18" charset="0"/>
              <a:cs typeface="Times New Roman" pitchFamily="18"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14400"/>
            <a:ext cx="10972800" cy="5410200"/>
          </a:xfrm>
        </p:spPr>
        <p:txBody>
          <a:bodyPr>
            <a:normAutofit fontScale="77500" lnSpcReduction="20000"/>
          </a:bodyPr>
          <a:lstStyle/>
          <a:p>
            <a:pPr algn="just"/>
            <a:r>
              <a:rPr lang="kk-KZ" dirty="0" smtClean="0"/>
              <a:t>Уақыт пен кеңістік жазушының дүниетанымын, дүниені қабылдауын, жазушы стилін қалыптастыруда үлкен роль атқарады, сол арқылы әлемнің жеке-авторлық суретін құру ерекшелігін, көркем шығарманың ішкі заңдылықтарын айқындайды, шығарманың композициялық тірегі болып, көркем образдардың ашылуының ішкі ұйымдастырушысы болады. Уақыт пен кеңістікті зерттеу көркем шығарманың тініне бойлап, оның кұрылуын, жазушының дүние туралы концепциясын айқындауға мүмкіндік береді.</a:t>
            </a:r>
          </a:p>
          <a:p>
            <a:r>
              <a:rPr lang="kk-KZ" dirty="0" smtClean="0"/>
              <a:t>Уақыт  түрлері:</a:t>
            </a:r>
            <a:endParaRPr lang="ru-RU" dirty="0" smtClean="0"/>
          </a:p>
          <a:p>
            <a:r>
              <a:rPr lang="kk-KZ" dirty="0" smtClean="0"/>
              <a:t>а) тарихи, реалды уақыттар: өткен, осы, келер шақ; ә) қоғамдық-әлеуметтік уақыт: олардың қалыптасу, өзгеру,  ауысу  уақыты;</a:t>
            </a:r>
            <a:endParaRPr lang="ru-RU" dirty="0" smtClean="0"/>
          </a:p>
          <a:p>
            <a:r>
              <a:rPr lang="kk-KZ" dirty="0" smtClean="0"/>
              <a:t>б) мифологиялық уақыт;</a:t>
            </a:r>
            <a:endParaRPr lang="ru-RU" dirty="0" smtClean="0"/>
          </a:p>
          <a:p>
            <a:r>
              <a:rPr lang="kk-KZ" dirty="0" smtClean="0"/>
              <a:t>в) фантастикалық  уақыт (ертегілік, түс көру, елес, армандау)</a:t>
            </a:r>
            <a:endParaRPr lang="ru-RU" dirty="0" smtClean="0"/>
          </a:p>
          <a:p>
            <a:r>
              <a:rPr lang="kk-KZ" dirty="0" smtClean="0"/>
              <a:t>г) сюжеттік-фабулалық уақыт, персонаждық уақыт; ретроспекция (лирикалық, пейзаждық,</a:t>
            </a:r>
            <a:endParaRPr lang="ru-RU" dirty="0" smtClean="0"/>
          </a:p>
          <a:p>
            <a:r>
              <a:rPr lang="kk-KZ" dirty="0" smtClean="0"/>
              <a:t>оқиғалық шегіністер), ретордация (уақытты баяулату, созу).</a:t>
            </a:r>
            <a:endParaRPr lang="ru-RU" dirty="0" smtClean="0"/>
          </a:p>
          <a:p>
            <a:endParaRPr lang="ru-RU"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№11  тақырып: Әдебиеттің тектері. Жанрлар теориясы</a:t>
            </a:r>
            <a:endParaRPr lang="ru-RU" sz="4800" b="1" dirty="0">
              <a:latin typeface="Times New Roman" pitchFamily="18" charset="0"/>
              <a:cs typeface="Times New Roman"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Әдебиеттің тектері мен түрлері</a:t>
            </a:r>
            <a:endParaRPr lang="ru-RU" sz="3200" dirty="0" smtClean="0"/>
          </a:p>
          <a:p>
            <a:r>
              <a:rPr lang="kk-KZ" sz="3200" dirty="0" smtClean="0"/>
              <a:t>Жанр – тарихи категория</a:t>
            </a:r>
            <a:endParaRPr lang="ru-RU" sz="3200" dirty="0">
              <a:latin typeface="Times New Roman" pitchFamily="18" charset="0"/>
              <a:cs typeface="Times New Roman"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156" y="1416937"/>
            <a:ext cx="10820400" cy="4024125"/>
          </a:xfrm>
        </p:spPr>
        <p:txBody>
          <a:bodyPr>
            <a:normAutofit/>
          </a:bodyPr>
          <a:lstStyle/>
          <a:p>
            <a:pPr algn="just"/>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көркем</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образдар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жүйесі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арқылы</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адамның</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дүниетанымын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ішкі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сезімін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жан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дүниесіндегі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құбылыстарды</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бейнелейтін</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қоғамдық</a:t>
            </a:r>
            <a:r>
              <a:rPr lang="ru-RU" sz="2800" dirty="0" smtClean="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сана мен </a:t>
            </a:r>
            <a:r>
              <a:rPr lang="ru-RU" sz="2800" dirty="0" err="1">
                <a:latin typeface="Times New Roman" panose="02020603050405020304" pitchFamily="18" charset="0"/>
                <a:cs typeface="Times New Roman" panose="02020603050405020304" pitchFamily="18" charset="0"/>
              </a:rPr>
              <a:t>адам</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танымының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формасы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өмірде</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болған</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оқиғаларды</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қаз-қалпында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алмай</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өзгертіп</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түрлендіріп</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көркем</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образдарды</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типтендіру</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арқылы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сомдайтын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эстетикалық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құбылыс</a:t>
            </a:r>
            <a:r>
              <a:rPr lang="ru-RU" sz="2800" dirty="0">
                <a:latin typeface="Times New Roman" panose="02020603050405020304" pitchFamily="18" charset="0"/>
                <a:cs typeface="Times New Roman" panose="02020603050405020304" pitchFamily="18" charset="0"/>
              </a:rPr>
              <a:t>. Оны </a:t>
            </a:r>
            <a:r>
              <a:rPr lang="ru-RU" sz="2800" dirty="0" err="1" smtClean="0">
                <a:latin typeface="Times New Roman" panose="02020603050405020304" pitchFamily="18" charset="0"/>
                <a:cs typeface="Times New Roman" panose="02020603050405020304" pitchFamily="18" charset="0"/>
              </a:rPr>
              <a:t>қоғамдық</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сананың</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өзге</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формаларынан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даралайтын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белгісі</a:t>
            </a:r>
            <a:r>
              <a:rPr lang="ru-RU" sz="2800" dirty="0">
                <a:latin typeface="Times New Roman" panose="02020603050405020304" pitchFamily="18" charset="0"/>
                <a:cs typeface="Times New Roman" panose="02020603050405020304" pitchFamily="18" charset="0"/>
              </a:rPr>
              <a:t> де </a:t>
            </a:r>
            <a:r>
              <a:rPr lang="ru-RU" sz="2800" dirty="0" err="1">
                <a:latin typeface="Times New Roman" panose="02020603050405020304" pitchFamily="18" charset="0"/>
                <a:cs typeface="Times New Roman" panose="02020603050405020304" pitchFamily="18" charset="0"/>
              </a:rPr>
              <a:t>адамның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шындыққа</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деген</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эстетикалық</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қатынасы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болып</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табылады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Өнердің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мақсаты</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дүниені</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адам</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өмірін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қоршаған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ортаны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көркемдік-эстетикалық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тұрғыдан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игеру</a:t>
            </a:r>
            <a:r>
              <a:rPr lang="ru-RU"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213032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35572"/>
            <a:ext cx="10972800" cy="5489028"/>
          </a:xfrm>
        </p:spPr>
        <p:txBody>
          <a:bodyPr>
            <a:normAutofit fontScale="92500" lnSpcReduction="20000"/>
          </a:bodyPr>
          <a:lstStyle/>
          <a:p>
            <a:pPr marL="0" lvl="0" indent="0" algn="just"/>
            <a:r>
              <a:rPr lang="ru-RU" sz="2800" b="1" dirty="0" err="1" smtClean="0">
                <a:solidFill>
                  <a:schemeClr val="tx2"/>
                </a:solidFill>
              </a:rPr>
              <a:t>Әдебиеттің тегі</a:t>
            </a:r>
            <a:r>
              <a:rPr lang="ru-RU" sz="2800" b="1" dirty="0" smtClean="0">
                <a:solidFill>
                  <a:schemeClr val="tx2"/>
                </a:solidFill>
              </a:rPr>
              <a:t> мен </a:t>
            </a:r>
            <a:r>
              <a:rPr lang="ru-RU" sz="2800" b="1" dirty="0" err="1" smtClean="0">
                <a:solidFill>
                  <a:schemeClr val="tx2"/>
                </a:solidFill>
              </a:rPr>
              <a:t>түрі </a:t>
            </a:r>
            <a:r>
              <a:rPr lang="ru-RU" sz="2800" dirty="0" err="1" smtClean="0">
                <a:solidFill>
                  <a:schemeClr val="tx2"/>
                </a:solidFill>
              </a:rPr>
              <a:t>әдебиет яғни сөз өнері </a:t>
            </a:r>
            <a:r>
              <a:rPr lang="ru-RU" sz="2800" b="1" i="1" dirty="0" smtClean="0">
                <a:solidFill>
                  <a:schemeClr val="tx2"/>
                </a:solidFill>
              </a:rPr>
              <a:t>эпос, лирика, драма </a:t>
            </a:r>
            <a:r>
              <a:rPr lang="ru-RU" sz="2800" dirty="0" err="1" smtClean="0">
                <a:solidFill>
                  <a:schemeClr val="tx2"/>
                </a:solidFill>
              </a:rPr>
              <a:t>дейтін</a:t>
            </a:r>
            <a:r>
              <a:rPr lang="ru-RU" sz="2800" dirty="0" smtClean="0">
                <a:solidFill>
                  <a:schemeClr val="tx2"/>
                </a:solidFill>
              </a:rPr>
              <a:t> </a:t>
            </a:r>
            <a:r>
              <a:rPr lang="ru-RU" sz="2800" dirty="0" err="1" smtClean="0">
                <a:solidFill>
                  <a:schemeClr val="tx2"/>
                </a:solidFill>
              </a:rPr>
              <a:t>негізгі</a:t>
            </a:r>
            <a:r>
              <a:rPr lang="ru-RU" sz="2800" dirty="0" smtClean="0">
                <a:solidFill>
                  <a:schemeClr val="tx2"/>
                </a:solidFill>
              </a:rPr>
              <a:t> </a:t>
            </a:r>
            <a:r>
              <a:rPr lang="ru-RU" sz="2800" dirty="0" err="1" smtClean="0">
                <a:solidFill>
                  <a:schemeClr val="tx2"/>
                </a:solidFill>
              </a:rPr>
              <a:t>үш салаға жіктеледі</a:t>
            </a:r>
            <a:r>
              <a:rPr lang="ru-RU" sz="2800" dirty="0" smtClean="0">
                <a:solidFill>
                  <a:schemeClr val="tx2"/>
                </a:solidFill>
              </a:rPr>
              <a:t>. </a:t>
            </a:r>
            <a:r>
              <a:rPr lang="ru-RU" sz="2800" dirty="0" err="1" smtClean="0">
                <a:solidFill>
                  <a:schemeClr val="tx2"/>
                </a:solidFill>
              </a:rPr>
              <a:t>Бұлар әдеби жанрлар</a:t>
            </a:r>
            <a:r>
              <a:rPr lang="ru-RU" sz="2800" dirty="0" smtClean="0">
                <a:solidFill>
                  <a:schemeClr val="tx2"/>
                </a:solidFill>
              </a:rPr>
              <a:t> мен </a:t>
            </a:r>
            <a:r>
              <a:rPr lang="ru-RU" sz="2800" dirty="0" err="1" smtClean="0">
                <a:solidFill>
                  <a:schemeClr val="tx2"/>
                </a:solidFill>
              </a:rPr>
              <a:t>түрлердің тегі</a:t>
            </a:r>
            <a:r>
              <a:rPr lang="ru-RU" sz="2800" dirty="0" smtClean="0">
                <a:solidFill>
                  <a:schemeClr val="tx2"/>
                </a:solidFill>
              </a:rPr>
              <a:t> </a:t>
            </a:r>
            <a:r>
              <a:rPr lang="ru-RU" sz="2800" dirty="0" err="1" smtClean="0">
                <a:solidFill>
                  <a:schemeClr val="tx2"/>
                </a:solidFill>
              </a:rPr>
              <a:t>деп</a:t>
            </a:r>
            <a:r>
              <a:rPr lang="ru-RU" sz="2800" dirty="0" smtClean="0">
                <a:solidFill>
                  <a:schemeClr val="tx2"/>
                </a:solidFill>
              </a:rPr>
              <a:t> те </a:t>
            </a:r>
            <a:r>
              <a:rPr lang="ru-RU" sz="2800" dirty="0" err="1" smtClean="0">
                <a:solidFill>
                  <a:schemeClr val="tx2"/>
                </a:solidFill>
              </a:rPr>
              <a:t>аталады</a:t>
            </a:r>
            <a:r>
              <a:rPr lang="ru-RU" sz="2800" dirty="0" smtClean="0">
                <a:solidFill>
                  <a:schemeClr val="tx2"/>
                </a:solidFill>
              </a:rPr>
              <a:t> </a:t>
            </a:r>
            <a:r>
              <a:rPr lang="ru-RU" sz="2800" dirty="0" err="1" smtClean="0">
                <a:solidFill>
                  <a:schemeClr val="tx2"/>
                </a:solidFill>
              </a:rPr>
              <a:t>және олардың әрқайсысы мазмұны және суреттеу</a:t>
            </a:r>
            <a:r>
              <a:rPr lang="ru-RU" sz="2800" dirty="0" smtClean="0">
                <a:solidFill>
                  <a:schemeClr val="tx2"/>
                </a:solidFill>
              </a:rPr>
              <a:t>, </a:t>
            </a:r>
            <a:r>
              <a:rPr lang="ru-RU" sz="2800" dirty="0" err="1" smtClean="0">
                <a:solidFill>
                  <a:schemeClr val="tx2"/>
                </a:solidFill>
              </a:rPr>
              <a:t>баяндау</a:t>
            </a:r>
            <a:r>
              <a:rPr lang="ru-RU" sz="2800" dirty="0" smtClean="0">
                <a:solidFill>
                  <a:schemeClr val="tx2"/>
                </a:solidFill>
              </a:rPr>
              <a:t> </a:t>
            </a:r>
            <a:r>
              <a:rPr lang="ru-RU" sz="2800" dirty="0" err="1" smtClean="0">
                <a:solidFill>
                  <a:schemeClr val="tx2"/>
                </a:solidFill>
              </a:rPr>
              <a:t>тәсіліне қарай өз тарапынан</a:t>
            </a:r>
            <a:r>
              <a:rPr lang="ru-RU" sz="2800" dirty="0" smtClean="0">
                <a:solidFill>
                  <a:schemeClr val="tx2"/>
                </a:solidFill>
              </a:rPr>
              <a:t> </a:t>
            </a:r>
            <a:r>
              <a:rPr lang="ru-RU" sz="2800" dirty="0" err="1" smtClean="0">
                <a:solidFill>
                  <a:schemeClr val="tx2"/>
                </a:solidFill>
              </a:rPr>
              <a:t>жүйе құрып</a:t>
            </a:r>
            <a:r>
              <a:rPr lang="ru-RU" sz="2800" dirty="0" smtClean="0">
                <a:solidFill>
                  <a:schemeClr val="tx2"/>
                </a:solidFill>
              </a:rPr>
              <a:t>, </a:t>
            </a:r>
            <a:r>
              <a:rPr lang="ru-RU" sz="2800" dirty="0" err="1" smtClean="0">
                <a:solidFill>
                  <a:schemeClr val="tx2"/>
                </a:solidFill>
              </a:rPr>
              <a:t>жанрлық түрлерге бөлінеді</a:t>
            </a:r>
            <a:r>
              <a:rPr lang="ru-RU" sz="2800" dirty="0" smtClean="0">
                <a:solidFill>
                  <a:schemeClr val="tx2"/>
                </a:solidFill>
              </a:rPr>
              <a:t>. </a:t>
            </a:r>
            <a:r>
              <a:rPr lang="ru-RU" sz="2800" dirty="0" err="1" smtClean="0">
                <a:solidFill>
                  <a:schemeClr val="tx2"/>
                </a:solidFill>
              </a:rPr>
              <a:t>Бөлінгенімен, ішкі</a:t>
            </a:r>
            <a:r>
              <a:rPr lang="ru-RU" sz="2800" dirty="0" smtClean="0">
                <a:solidFill>
                  <a:schemeClr val="tx2"/>
                </a:solidFill>
              </a:rPr>
              <a:t> </a:t>
            </a:r>
            <a:r>
              <a:rPr lang="ru-RU" sz="2800" dirty="0" err="1" smtClean="0">
                <a:solidFill>
                  <a:schemeClr val="tx2"/>
                </a:solidFill>
              </a:rPr>
              <a:t>байланыстарын</a:t>
            </a:r>
            <a:r>
              <a:rPr lang="ru-RU" sz="2800" dirty="0" smtClean="0">
                <a:solidFill>
                  <a:schemeClr val="tx2"/>
                </a:solidFill>
              </a:rPr>
              <a:t> </a:t>
            </a:r>
            <a:r>
              <a:rPr lang="ru-RU" sz="2800" dirty="0" err="1" smtClean="0">
                <a:solidFill>
                  <a:schemeClr val="tx2"/>
                </a:solidFill>
              </a:rPr>
              <a:t>үзбей, бояулары</a:t>
            </a:r>
            <a:r>
              <a:rPr lang="ru-RU" sz="2800" dirty="0" smtClean="0">
                <a:solidFill>
                  <a:schemeClr val="tx2"/>
                </a:solidFill>
              </a:rPr>
              <a:t> </a:t>
            </a:r>
            <a:r>
              <a:rPr lang="ru-RU" sz="2800" dirty="0" err="1" smtClean="0">
                <a:solidFill>
                  <a:schemeClr val="tx2"/>
                </a:solidFill>
              </a:rPr>
              <a:t>бір-біріне</a:t>
            </a:r>
            <a:r>
              <a:rPr lang="ru-RU" sz="2800" dirty="0" smtClean="0">
                <a:solidFill>
                  <a:schemeClr val="tx2"/>
                </a:solidFill>
              </a:rPr>
              <a:t> </a:t>
            </a:r>
            <a:r>
              <a:rPr lang="ru-RU" sz="2800" dirty="0" err="1" smtClean="0">
                <a:solidFill>
                  <a:schemeClr val="tx2"/>
                </a:solidFill>
              </a:rPr>
              <a:t>кіріксе</a:t>
            </a:r>
            <a:r>
              <a:rPr lang="ru-RU" sz="2800" dirty="0" smtClean="0">
                <a:solidFill>
                  <a:schemeClr val="tx2"/>
                </a:solidFill>
              </a:rPr>
              <a:t> де, </a:t>
            </a:r>
            <a:r>
              <a:rPr lang="ru-RU" sz="2800" dirty="0" err="1" smtClean="0">
                <a:solidFill>
                  <a:schemeClr val="tx2"/>
                </a:solidFill>
              </a:rPr>
              <a:t>өздеріне тән ерекшеліктерін</a:t>
            </a:r>
            <a:r>
              <a:rPr lang="ru-RU" sz="2800" dirty="0" smtClean="0">
                <a:solidFill>
                  <a:schemeClr val="tx2"/>
                </a:solidFill>
              </a:rPr>
              <a:t> </a:t>
            </a:r>
            <a:r>
              <a:rPr lang="ru-RU" sz="2800" dirty="0" err="1" smtClean="0">
                <a:solidFill>
                  <a:schemeClr val="tx2"/>
                </a:solidFill>
              </a:rPr>
              <a:t>сақтап қалады.</a:t>
            </a:r>
            <a:endParaRPr lang="ru-RU" sz="2800" dirty="0" smtClean="0">
              <a:solidFill>
                <a:schemeClr val="tx2"/>
              </a:solidFill>
            </a:endParaRPr>
          </a:p>
          <a:p>
            <a:pPr marL="0" lvl="0" indent="0" algn="just"/>
            <a:r>
              <a:rPr lang="ru-RU" sz="2800" dirty="0" err="1" smtClean="0">
                <a:solidFill>
                  <a:schemeClr val="tx2"/>
                </a:solidFill>
              </a:rPr>
              <a:t>Әдебиет тектері</a:t>
            </a:r>
            <a:r>
              <a:rPr lang="ru-RU" sz="2800" dirty="0" smtClean="0">
                <a:solidFill>
                  <a:schemeClr val="tx2"/>
                </a:solidFill>
              </a:rPr>
              <a:t> мен </a:t>
            </a:r>
            <a:r>
              <a:rPr lang="ru-RU" sz="2800" dirty="0" err="1" smtClean="0">
                <a:solidFill>
                  <a:schemeClr val="tx2"/>
                </a:solidFill>
              </a:rPr>
              <a:t>түрлерінің жіктелуінде</a:t>
            </a:r>
            <a:r>
              <a:rPr lang="ru-RU" sz="2800" dirty="0" smtClean="0">
                <a:solidFill>
                  <a:schemeClr val="tx2"/>
                </a:solidFill>
              </a:rPr>
              <a:t> </a:t>
            </a:r>
            <a:r>
              <a:rPr lang="ru-RU" sz="2800" dirty="0" err="1" smtClean="0">
                <a:solidFill>
                  <a:schemeClr val="tx2"/>
                </a:solidFill>
              </a:rPr>
              <a:t>белгілі</a:t>
            </a:r>
            <a:r>
              <a:rPr lang="ru-RU" sz="2800" dirty="0" smtClean="0">
                <a:solidFill>
                  <a:schemeClr val="tx2"/>
                </a:solidFill>
              </a:rPr>
              <a:t> </a:t>
            </a:r>
            <a:r>
              <a:rPr lang="ru-RU" sz="2800" dirty="0" err="1" smtClean="0">
                <a:solidFill>
                  <a:schemeClr val="tx2"/>
                </a:solidFill>
              </a:rPr>
              <a:t>шарттылық </a:t>
            </a:r>
            <a:r>
              <a:rPr lang="ru-RU" sz="2800" dirty="0" smtClean="0">
                <a:solidFill>
                  <a:schemeClr val="tx2"/>
                </a:solidFill>
              </a:rPr>
              <a:t>бар. Эпос, лирика, драма </a:t>
            </a:r>
            <a:r>
              <a:rPr lang="ru-RU" sz="2800" dirty="0" err="1" smtClean="0">
                <a:solidFill>
                  <a:schemeClr val="tx2"/>
                </a:solidFill>
              </a:rPr>
              <a:t>іштей</a:t>
            </a:r>
            <a:r>
              <a:rPr lang="ru-RU" sz="2800" dirty="0" smtClean="0">
                <a:solidFill>
                  <a:schemeClr val="tx2"/>
                </a:solidFill>
              </a:rPr>
              <a:t> </a:t>
            </a:r>
            <a:r>
              <a:rPr lang="ru-RU" sz="2800" dirty="0" err="1" smtClean="0">
                <a:solidFill>
                  <a:schemeClr val="tx2"/>
                </a:solidFill>
              </a:rPr>
              <a:t>бір-бірімен</a:t>
            </a:r>
            <a:r>
              <a:rPr lang="ru-RU" sz="2800" dirty="0" smtClean="0">
                <a:solidFill>
                  <a:schemeClr val="tx2"/>
                </a:solidFill>
              </a:rPr>
              <a:t> </a:t>
            </a:r>
            <a:r>
              <a:rPr lang="ru-RU" sz="2800" dirty="0" err="1" smtClean="0">
                <a:solidFill>
                  <a:schemeClr val="tx2"/>
                </a:solidFill>
              </a:rPr>
              <a:t>байланысты</a:t>
            </a:r>
            <a:r>
              <a:rPr lang="ru-RU" sz="2800" dirty="0" smtClean="0">
                <a:solidFill>
                  <a:schemeClr val="tx2"/>
                </a:solidFill>
              </a:rPr>
              <a:t>. </a:t>
            </a:r>
            <a:r>
              <a:rPr lang="ru-RU" sz="2800" dirty="0" err="1" smtClean="0">
                <a:solidFill>
                  <a:schemeClr val="tx2"/>
                </a:solidFill>
              </a:rPr>
              <a:t>Бір</a:t>
            </a:r>
            <a:r>
              <a:rPr lang="ru-RU" sz="2800" dirty="0" smtClean="0">
                <a:solidFill>
                  <a:schemeClr val="tx2"/>
                </a:solidFill>
              </a:rPr>
              <a:t> </a:t>
            </a:r>
            <a:r>
              <a:rPr lang="ru-RU" sz="2800" dirty="0" err="1" smtClean="0">
                <a:solidFill>
                  <a:schemeClr val="tx2"/>
                </a:solidFill>
              </a:rPr>
              <a:t>әдебиет көзінен тарайтын</a:t>
            </a:r>
            <a:r>
              <a:rPr lang="ru-RU" sz="2800" dirty="0" smtClean="0">
                <a:solidFill>
                  <a:schemeClr val="tx2"/>
                </a:solidFill>
              </a:rPr>
              <a:t> </a:t>
            </a:r>
            <a:r>
              <a:rPr lang="ru-RU" sz="2800" dirty="0" err="1" smtClean="0">
                <a:solidFill>
                  <a:schemeClr val="tx2"/>
                </a:solidFill>
              </a:rPr>
              <a:t>бұлақтар.</a:t>
            </a:r>
            <a:r>
              <a:rPr lang="ru-RU" sz="2800" dirty="0" smtClean="0">
                <a:solidFill>
                  <a:schemeClr val="tx2"/>
                </a:solidFill>
              </a:rPr>
              <a:t> </a:t>
            </a:r>
            <a:r>
              <a:rPr lang="ru-RU" sz="2800" dirty="0" err="1" smtClean="0">
                <a:solidFill>
                  <a:schemeClr val="tx2"/>
                </a:solidFill>
              </a:rPr>
              <a:t>Үш тектің үшеуі </a:t>
            </a:r>
            <a:r>
              <a:rPr lang="ru-RU" sz="2800" dirty="0" smtClean="0">
                <a:solidFill>
                  <a:schemeClr val="tx2"/>
                </a:solidFill>
              </a:rPr>
              <a:t>де </a:t>
            </a:r>
            <a:r>
              <a:rPr lang="ru-RU" sz="2800" dirty="0" err="1" smtClean="0">
                <a:solidFill>
                  <a:schemeClr val="tx2"/>
                </a:solidFill>
              </a:rPr>
              <a:t>қазақ көркем сөзінің </a:t>
            </a:r>
            <a:r>
              <a:rPr lang="ru-RU" sz="2800" dirty="0" smtClean="0">
                <a:solidFill>
                  <a:schemeClr val="tx2"/>
                </a:solidFill>
              </a:rPr>
              <a:t>фольклор, дара </a:t>
            </a:r>
            <a:r>
              <a:rPr lang="ru-RU" sz="2800" dirty="0" err="1" smtClean="0">
                <a:solidFill>
                  <a:schemeClr val="tx2"/>
                </a:solidFill>
              </a:rPr>
              <a:t>ақындар әдебиеті</a:t>
            </a:r>
            <a:r>
              <a:rPr lang="ru-RU" sz="2800" dirty="0" smtClean="0">
                <a:solidFill>
                  <a:schemeClr val="tx2"/>
                </a:solidFill>
              </a:rPr>
              <a:t>, </a:t>
            </a:r>
            <a:r>
              <a:rPr lang="ru-RU" sz="2800" dirty="0" err="1" smtClean="0">
                <a:solidFill>
                  <a:schemeClr val="tx2"/>
                </a:solidFill>
              </a:rPr>
              <a:t>жазба</a:t>
            </a:r>
            <a:r>
              <a:rPr lang="ru-RU" sz="2800" dirty="0" smtClean="0">
                <a:solidFill>
                  <a:schemeClr val="tx2"/>
                </a:solidFill>
              </a:rPr>
              <a:t> </a:t>
            </a:r>
            <a:r>
              <a:rPr lang="ru-RU" sz="2800" dirty="0" err="1" smtClean="0">
                <a:solidFill>
                  <a:schemeClr val="tx2"/>
                </a:solidFill>
              </a:rPr>
              <a:t>әдебиеті тармақтарының бәрінде бір</a:t>
            </a:r>
            <a:r>
              <a:rPr lang="ru-RU" sz="2800" dirty="0" smtClean="0">
                <a:solidFill>
                  <a:schemeClr val="tx2"/>
                </a:solidFill>
              </a:rPr>
              <a:t> </a:t>
            </a:r>
            <a:r>
              <a:rPr lang="ru-RU" sz="2800" dirty="0" err="1" smtClean="0">
                <a:solidFill>
                  <a:schemeClr val="tx2"/>
                </a:solidFill>
              </a:rPr>
              <a:t>сапада</a:t>
            </a:r>
            <a:r>
              <a:rPr lang="ru-RU" sz="2800" dirty="0" smtClean="0">
                <a:solidFill>
                  <a:schemeClr val="tx2"/>
                </a:solidFill>
              </a:rPr>
              <a:t> </a:t>
            </a:r>
            <a:r>
              <a:rPr lang="ru-RU" sz="2800" dirty="0" err="1" smtClean="0">
                <a:solidFill>
                  <a:schemeClr val="tx2"/>
                </a:solidFill>
              </a:rPr>
              <a:t>ойға азық</a:t>
            </a:r>
            <a:r>
              <a:rPr lang="ru-RU" sz="2800" dirty="0" smtClean="0">
                <a:solidFill>
                  <a:schemeClr val="tx2"/>
                </a:solidFill>
              </a:rPr>
              <a:t>, </a:t>
            </a:r>
            <a:r>
              <a:rPr lang="ru-RU" sz="2800" dirty="0" err="1" smtClean="0">
                <a:solidFill>
                  <a:schemeClr val="tx2"/>
                </a:solidFill>
              </a:rPr>
              <a:t>жанға сусын</a:t>
            </a:r>
            <a:r>
              <a:rPr lang="ru-RU" sz="2800" dirty="0" smtClean="0">
                <a:solidFill>
                  <a:schemeClr val="tx2"/>
                </a:solidFill>
              </a:rPr>
              <a:t> бола </a:t>
            </a:r>
            <a:r>
              <a:rPr lang="ru-RU" sz="2800" dirty="0" err="1" smtClean="0">
                <a:solidFill>
                  <a:schemeClr val="tx2"/>
                </a:solidFill>
              </a:rPr>
              <a:t>білді</a:t>
            </a:r>
            <a:r>
              <a:rPr lang="ru-RU" sz="2800" dirty="0" smtClean="0">
                <a:solidFill>
                  <a:schemeClr val="tx2"/>
                </a:solidFill>
              </a:rPr>
              <a:t>. </a:t>
            </a:r>
            <a:r>
              <a:rPr lang="ru-RU" sz="2800" dirty="0" err="1" smtClean="0">
                <a:solidFill>
                  <a:schemeClr val="tx2"/>
                </a:solidFill>
              </a:rPr>
              <a:t>Үшеуі </a:t>
            </a:r>
            <a:r>
              <a:rPr lang="ru-RU" sz="2800" dirty="0" smtClean="0">
                <a:solidFill>
                  <a:schemeClr val="tx2"/>
                </a:solidFill>
              </a:rPr>
              <a:t>де даму </a:t>
            </a:r>
            <a:r>
              <a:rPr lang="ru-RU" sz="2800" dirty="0" err="1" smtClean="0">
                <a:solidFill>
                  <a:schemeClr val="tx2"/>
                </a:solidFill>
              </a:rPr>
              <a:t>барысында</a:t>
            </a:r>
            <a:r>
              <a:rPr lang="ru-RU" sz="2800" dirty="0" smtClean="0">
                <a:solidFill>
                  <a:schemeClr val="tx2"/>
                </a:solidFill>
              </a:rPr>
              <a:t> </a:t>
            </a:r>
            <a:r>
              <a:rPr lang="ru-RU" sz="2800" dirty="0" err="1" smtClean="0">
                <a:solidFill>
                  <a:schemeClr val="tx2"/>
                </a:solidFill>
              </a:rPr>
              <a:t>біріне</a:t>
            </a:r>
            <a:r>
              <a:rPr lang="ru-RU" sz="2800" dirty="0" smtClean="0">
                <a:solidFill>
                  <a:schemeClr val="tx2"/>
                </a:solidFill>
              </a:rPr>
              <a:t> </a:t>
            </a:r>
            <a:r>
              <a:rPr lang="ru-RU" sz="2800" dirty="0" err="1" smtClean="0">
                <a:solidFill>
                  <a:schemeClr val="tx2"/>
                </a:solidFill>
              </a:rPr>
              <a:t>бірі</a:t>
            </a:r>
            <a:r>
              <a:rPr lang="ru-RU" sz="2800" dirty="0" smtClean="0">
                <a:solidFill>
                  <a:schemeClr val="tx2"/>
                </a:solidFill>
              </a:rPr>
              <a:t> </a:t>
            </a:r>
            <a:r>
              <a:rPr lang="ru-RU" sz="2800" dirty="0" err="1" smtClean="0">
                <a:solidFill>
                  <a:schemeClr val="tx2"/>
                </a:solidFill>
              </a:rPr>
              <a:t>әсер етіп</a:t>
            </a:r>
            <a:r>
              <a:rPr lang="ru-RU" sz="2800" dirty="0" smtClean="0">
                <a:solidFill>
                  <a:schemeClr val="tx2"/>
                </a:solidFill>
              </a:rPr>
              <a:t>, </a:t>
            </a:r>
            <a:r>
              <a:rPr lang="ru-RU" sz="2800" dirty="0" err="1" smtClean="0">
                <a:solidFill>
                  <a:schemeClr val="tx2"/>
                </a:solidFill>
              </a:rPr>
              <a:t>бірін</a:t>
            </a:r>
            <a:r>
              <a:rPr lang="ru-RU" sz="2800" dirty="0" smtClean="0">
                <a:solidFill>
                  <a:schemeClr val="tx2"/>
                </a:solidFill>
              </a:rPr>
              <a:t> </a:t>
            </a:r>
            <a:r>
              <a:rPr lang="ru-RU" sz="2800" dirty="0" err="1" smtClean="0">
                <a:solidFill>
                  <a:schemeClr val="tx2"/>
                </a:solidFill>
              </a:rPr>
              <a:t>бірі</a:t>
            </a:r>
            <a:r>
              <a:rPr lang="ru-RU" sz="2800" dirty="0" smtClean="0">
                <a:solidFill>
                  <a:schemeClr val="tx2"/>
                </a:solidFill>
              </a:rPr>
              <a:t> </a:t>
            </a:r>
            <a:r>
              <a:rPr lang="ru-RU" sz="2800" dirty="0" err="1" smtClean="0">
                <a:solidFill>
                  <a:schemeClr val="tx2"/>
                </a:solidFill>
              </a:rPr>
              <a:t>демеп</a:t>
            </a:r>
            <a:r>
              <a:rPr lang="ru-RU" sz="2800" dirty="0" smtClean="0">
                <a:solidFill>
                  <a:schemeClr val="tx2"/>
                </a:solidFill>
              </a:rPr>
              <a:t>, </a:t>
            </a:r>
            <a:r>
              <a:rPr lang="ru-RU" sz="2800" dirty="0" err="1" smtClean="0">
                <a:solidFill>
                  <a:schemeClr val="tx2"/>
                </a:solidFill>
              </a:rPr>
              <a:t>ашып</a:t>
            </a:r>
            <a:r>
              <a:rPr lang="ru-RU" sz="2800" dirty="0" smtClean="0">
                <a:solidFill>
                  <a:schemeClr val="tx2"/>
                </a:solidFill>
              </a:rPr>
              <a:t>, </a:t>
            </a:r>
            <a:r>
              <a:rPr lang="ru-RU" sz="2800" dirty="0" err="1" smtClean="0">
                <a:solidFill>
                  <a:schemeClr val="tx2"/>
                </a:solidFill>
              </a:rPr>
              <a:t>толықтырып отырады</a:t>
            </a:r>
            <a:r>
              <a:rPr lang="ru-RU" sz="2800" dirty="0" smtClean="0">
                <a:solidFill>
                  <a:schemeClr val="tx2"/>
                </a:solidFill>
              </a:rPr>
              <a:t>. Мыс., </a:t>
            </a:r>
            <a:r>
              <a:rPr lang="ru-RU" sz="2800" dirty="0" err="1" smtClean="0">
                <a:solidFill>
                  <a:schemeClr val="tx2"/>
                </a:solidFill>
              </a:rPr>
              <a:t>жаңа </a:t>
            </a:r>
            <a:r>
              <a:rPr lang="ru-RU" sz="2800" dirty="0" smtClean="0">
                <a:solidFill>
                  <a:schemeClr val="tx2"/>
                </a:solidFill>
              </a:rPr>
              <a:t>эпос-роман жанры психологизм, драматизм </a:t>
            </a:r>
            <a:r>
              <a:rPr lang="ru-RU" sz="2800" dirty="0" err="1" smtClean="0">
                <a:solidFill>
                  <a:schemeClr val="tx2"/>
                </a:solidFill>
              </a:rPr>
              <a:t>құралдарын барынша</a:t>
            </a:r>
            <a:r>
              <a:rPr lang="ru-RU" sz="2800" dirty="0" smtClean="0">
                <a:solidFill>
                  <a:schemeClr val="tx2"/>
                </a:solidFill>
              </a:rPr>
              <a:t> </a:t>
            </a:r>
            <a:r>
              <a:rPr lang="ru-RU" sz="2800" dirty="0" err="1" smtClean="0">
                <a:solidFill>
                  <a:schemeClr val="tx2"/>
                </a:solidFill>
              </a:rPr>
              <a:t>пайдаланады</a:t>
            </a:r>
            <a:r>
              <a:rPr lang="ru-RU" sz="2800" dirty="0" smtClean="0">
                <a:solidFill>
                  <a:schemeClr val="tx2"/>
                </a:solidFill>
              </a:rPr>
              <a:t>. </a:t>
            </a:r>
            <a:r>
              <a:rPr lang="ru-RU" sz="2800" dirty="0" err="1" smtClean="0">
                <a:solidFill>
                  <a:schemeClr val="tx2"/>
                </a:solidFill>
              </a:rPr>
              <a:t>Демек</a:t>
            </a:r>
            <a:r>
              <a:rPr lang="ru-RU" sz="2800" dirty="0" smtClean="0">
                <a:solidFill>
                  <a:schemeClr val="tx2"/>
                </a:solidFill>
              </a:rPr>
              <a:t>, лирика, драма </a:t>
            </a:r>
            <a:r>
              <a:rPr lang="ru-RU" sz="2800" dirty="0" err="1" smtClean="0">
                <a:solidFill>
                  <a:schemeClr val="tx2"/>
                </a:solidFill>
              </a:rPr>
              <a:t>жанрларынан</a:t>
            </a:r>
            <a:r>
              <a:rPr lang="ru-RU" sz="2800" dirty="0" smtClean="0">
                <a:solidFill>
                  <a:schemeClr val="tx2"/>
                </a:solidFill>
              </a:rPr>
              <a:t> </a:t>
            </a:r>
            <a:r>
              <a:rPr lang="ru-RU" sz="2800" dirty="0" err="1" smtClean="0">
                <a:solidFill>
                  <a:schemeClr val="tx2"/>
                </a:solidFill>
              </a:rPr>
              <a:t>өзіне керекті</a:t>
            </a:r>
            <a:r>
              <a:rPr lang="ru-RU" sz="2800" dirty="0" smtClean="0">
                <a:solidFill>
                  <a:schemeClr val="tx2"/>
                </a:solidFill>
              </a:rPr>
              <a:t> </a:t>
            </a:r>
            <a:r>
              <a:rPr lang="ru-RU" sz="2800" dirty="0" err="1" smtClean="0">
                <a:solidFill>
                  <a:schemeClr val="tx2"/>
                </a:solidFill>
              </a:rPr>
              <a:t>нәр алып</a:t>
            </a:r>
            <a:r>
              <a:rPr lang="ru-RU" sz="2800" dirty="0" smtClean="0">
                <a:solidFill>
                  <a:schemeClr val="tx2"/>
                </a:solidFill>
              </a:rPr>
              <a:t> </a:t>
            </a:r>
            <a:r>
              <a:rPr lang="ru-RU" sz="2800" dirty="0" err="1" smtClean="0">
                <a:solidFill>
                  <a:schemeClr val="tx2"/>
                </a:solidFill>
              </a:rPr>
              <a:t>отырады</a:t>
            </a:r>
            <a:r>
              <a:rPr lang="ru-RU" sz="2800" dirty="0" smtClean="0">
                <a:solidFill>
                  <a:schemeClr val="tx2"/>
                </a:solidFill>
              </a:rPr>
              <a:t> </a:t>
            </a:r>
            <a:r>
              <a:rPr lang="ru-RU" sz="2800" dirty="0" err="1" smtClean="0">
                <a:solidFill>
                  <a:schemeClr val="tx2"/>
                </a:solidFill>
              </a:rPr>
              <a:t>деген</a:t>
            </a:r>
            <a:r>
              <a:rPr lang="ru-RU" sz="2800" dirty="0" smtClean="0">
                <a:solidFill>
                  <a:schemeClr val="tx2"/>
                </a:solidFill>
              </a:rPr>
              <a:t> </a:t>
            </a:r>
            <a:r>
              <a:rPr lang="ru-RU" sz="2800" dirty="0" err="1" smtClean="0">
                <a:solidFill>
                  <a:schemeClr val="tx2"/>
                </a:solidFill>
              </a:rPr>
              <a:t>сөз</a:t>
            </a:r>
            <a:r>
              <a:rPr lang="ru-RU" sz="2800" dirty="0" smtClean="0">
                <a:solidFill>
                  <a:schemeClr val="tx2"/>
                </a:solidFill>
              </a:rPr>
              <a:t>.</a:t>
            </a:r>
          </a:p>
          <a:p>
            <a:pPr marL="0" lvl="0" indent="0" algn="just"/>
            <a:endParaRPr lang="ru-RU" sz="2800" dirty="0" smtClean="0">
              <a:solidFill>
                <a:schemeClr val="tx2"/>
              </a:solidFill>
            </a:endParaRPr>
          </a:p>
          <a:p>
            <a:pPr marL="0" lvl="0" indent="0"/>
            <a:endParaRPr lang="ru-RU" sz="2800" dirty="0" smtClean="0">
              <a:solidFill>
                <a:schemeClr val="tx2"/>
              </a:solidFill>
            </a:endParaRPr>
          </a:p>
          <a:p>
            <a:endParaRPr lang="ru-RU"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35573"/>
            <a:ext cx="10972800" cy="5489028"/>
          </a:xfrm>
        </p:spPr>
        <p:txBody>
          <a:bodyPr>
            <a:normAutofit fontScale="70000" lnSpcReduction="20000"/>
          </a:bodyPr>
          <a:lstStyle/>
          <a:p>
            <a:pPr lvl="0" algn="just"/>
            <a:r>
              <a:rPr lang="ru-RU" dirty="0" err="1" smtClean="0">
                <a:latin typeface="Times New Roman" pitchFamily="18" charset="0"/>
                <a:cs typeface="Times New Roman" pitchFamily="18" charset="0"/>
              </a:rPr>
              <a:t>Р.Уэллек</a:t>
            </a:r>
            <a:r>
              <a:rPr lang="ru-RU" dirty="0" smtClean="0">
                <a:latin typeface="Times New Roman" pitchFamily="18" charset="0"/>
                <a:cs typeface="Times New Roman" pitchFamily="18" charset="0"/>
              </a:rPr>
              <a:t> пен О.</a:t>
            </a:r>
            <a:r>
              <a:rPr lang="ru-RU" dirty="0" err="1" smtClean="0">
                <a:latin typeface="Times New Roman" pitchFamily="18" charset="0"/>
                <a:cs typeface="Times New Roman" pitchFamily="18" charset="0"/>
              </a:rPr>
              <a:t>Уорреннің тұжырымдамаларында </a:t>
            </a:r>
            <a:r>
              <a:rPr lang="ru-RU" dirty="0" smtClean="0">
                <a:latin typeface="Times New Roman" pitchFamily="18" charset="0"/>
                <a:cs typeface="Times New Roman" pitchFamily="18" charset="0"/>
              </a:rPr>
              <a:t>жанр </a:t>
            </a:r>
            <a:r>
              <a:rPr lang="ru-RU" dirty="0" err="1" smtClean="0">
                <a:latin typeface="Times New Roman" pitchFamily="18" charset="0"/>
                <a:cs typeface="Times New Roman" pitchFamily="18" charset="0"/>
              </a:rPr>
              <a:t>мәселесі анағұрлым кеңірек зерттелген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Олар</a:t>
            </a:r>
            <a:r>
              <a:rPr lang="ru-RU"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әдеби </a:t>
            </a:r>
            <a:r>
              <a:rPr lang="ru-RU" b="1" dirty="0" smtClean="0">
                <a:latin typeface="Times New Roman" pitchFamily="18" charset="0"/>
                <a:cs typeface="Times New Roman" pitchFamily="18" charset="0"/>
              </a:rPr>
              <a:t>жанр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a:t>
            </a:r>
            <a:r>
              <a:rPr lang="ru-RU" dirty="0" smtClean="0">
                <a:latin typeface="Times New Roman" pitchFamily="18" charset="0"/>
                <a:cs typeface="Times New Roman" pitchFamily="18" charset="0"/>
              </a:rPr>
              <a:t>фикция </a:t>
            </a:r>
            <a:r>
              <a:rPr lang="ru-RU" dirty="0" err="1" smtClean="0">
                <a:latin typeface="Times New Roman" pitchFamily="18" charset="0"/>
                <a:cs typeface="Times New Roman" pitchFamily="18" charset="0"/>
              </a:rPr>
              <a:t>емес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келе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 жанрға төмендегідей анықтама береді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Олардың тұжырымдамасы бойынша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мезетте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жазушының жазу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мәнері арқылы анықталатын белгіленген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ереже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 </a:t>
            </a:r>
            <a:r>
              <a:rPr lang="ru-RU" dirty="0" smtClean="0">
                <a:latin typeface="Times New Roman" pitchFamily="18" charset="0"/>
                <a:cs typeface="Times New Roman" pitchFamily="18" charset="0"/>
              </a:rPr>
              <a:t>жанр. Уоррен мен </a:t>
            </a:r>
            <a:r>
              <a:rPr lang="ru-RU" dirty="0" err="1" smtClean="0">
                <a:latin typeface="Times New Roman" pitchFamily="18" charset="0"/>
                <a:cs typeface="Times New Roman" pitchFamily="18" charset="0"/>
              </a:rPr>
              <a:t>Уэллектің пікірі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бойынша</a:t>
            </a:r>
            <a:r>
              <a:rPr lang="ru-RU" dirty="0" smtClean="0">
                <a:latin typeface="Times New Roman" pitchFamily="18" charset="0"/>
                <a:cs typeface="Times New Roman" pitchFamily="18" charset="0"/>
              </a:rPr>
              <a:t> жанр </a:t>
            </a:r>
            <a:r>
              <a:rPr lang="ru-RU" dirty="0" err="1" smtClean="0">
                <a:latin typeface="Times New Roman" pitchFamily="18" charset="0"/>
                <a:cs typeface="Times New Roman" pitchFamily="18" charset="0"/>
              </a:rPr>
              <a:t>теориясы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 процесті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уақыт </a:t>
            </a:r>
            <a:r>
              <a:rPr lang="ru-RU" dirty="0" smtClean="0">
                <a:latin typeface="Times New Roman" pitchFamily="18" charset="0"/>
                <a:cs typeface="Times New Roman" pitchFamily="18" charset="0"/>
              </a:rPr>
              <a:t>пен </a:t>
            </a:r>
            <a:r>
              <a:rPr lang="ru-RU" dirty="0" err="1" smtClean="0">
                <a:latin typeface="Times New Roman" pitchFamily="18" charset="0"/>
                <a:cs typeface="Times New Roman" pitchFamily="18" charset="0"/>
              </a:rPr>
              <a:t>орын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санатының көмегі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кезеңділігі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тілі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арқылы емес</a:t>
            </a:r>
            <a:r>
              <a:rPr lang="ru-RU" dirty="0" smtClean="0">
                <a:latin typeface="Times New Roman" pitchFamily="18" charset="0"/>
                <a:cs typeface="Times New Roman" pitchFamily="18" charset="0"/>
              </a:rPr>
              <a:t>, таза </a:t>
            </a:r>
            <a:r>
              <a:rPr lang="ru-RU" dirty="0" err="1" smtClean="0">
                <a:latin typeface="Times New Roman" pitchFamily="18" charset="0"/>
                <a:cs typeface="Times New Roman" pitchFamily="18" charset="0"/>
              </a:rPr>
              <a:t>әдеби категориялардың көмегімен классификациялауға мүмкіндік беретін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тәртіпке келтірілген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жүйе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Осындай</a:t>
            </a:r>
            <a:r>
              <a:rPr lang="ru-RU" dirty="0" smtClean="0">
                <a:latin typeface="Times New Roman" pitchFamily="18" charset="0"/>
                <a:cs typeface="Times New Roman" pitchFamily="18" charset="0"/>
              </a:rPr>
              <a:t> таза </a:t>
            </a:r>
            <a:r>
              <a:rPr lang="ru-RU" dirty="0" err="1" smtClean="0">
                <a:latin typeface="Times New Roman" pitchFamily="18" charset="0"/>
                <a:cs typeface="Times New Roman" pitchFamily="18" charset="0"/>
              </a:rPr>
              <a:t>әдеби категориялардың қатарына </a:t>
            </a:r>
            <a:r>
              <a:rPr lang="ru-RU" dirty="0" smtClean="0">
                <a:latin typeface="Times New Roman" pitchFamily="18" charset="0"/>
                <a:cs typeface="Times New Roman" pitchFamily="18" charset="0"/>
              </a:rPr>
              <a:t>жанр да </a:t>
            </a:r>
            <a:r>
              <a:rPr lang="ru-RU" dirty="0" err="1" smtClean="0">
                <a:latin typeface="Times New Roman" pitchFamily="18" charset="0"/>
                <a:cs typeface="Times New Roman" pitchFamily="18" charset="0"/>
              </a:rPr>
              <a:t>жатады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Зерттеушілердің идеясы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бойынша</a:t>
            </a:r>
            <a:r>
              <a:rPr lang="ru-RU" dirty="0" smtClean="0">
                <a:latin typeface="Times New Roman" pitchFamily="18" charset="0"/>
                <a:cs typeface="Times New Roman" pitchFamily="18" charset="0"/>
              </a:rPr>
              <a:t>, жанр </a:t>
            </a:r>
            <a:r>
              <a:rPr lang="ru-RU" dirty="0" err="1" smtClean="0">
                <a:latin typeface="Times New Roman" pitchFamily="18" charset="0"/>
                <a:cs typeface="Times New Roman" pitchFamily="18" charset="0"/>
              </a:rPr>
              <a:t>әдеби құрылым ретінде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шығармағы сыни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баға беруде</a:t>
            </a:r>
            <a:r>
              <a:rPr lang="ru-RU" dirty="0" smtClean="0">
                <a:latin typeface="Times New Roman" pitchFamily="18" charset="0"/>
                <a:cs typeface="Times New Roman" pitchFamily="18" charset="0"/>
              </a:rPr>
              <a:t> де </a:t>
            </a:r>
            <a:r>
              <a:rPr lang="ru-RU" dirty="0" err="1" smtClean="0">
                <a:latin typeface="Times New Roman" pitchFamily="18" charset="0"/>
                <a:cs typeface="Times New Roman" pitchFamily="18" charset="0"/>
              </a:rPr>
              <a:t>қолданылады</a:t>
            </a:r>
            <a:r>
              <a:rPr lang="ru-RU" dirty="0" smtClean="0">
                <a:latin typeface="Times New Roman" pitchFamily="18" charset="0"/>
                <a:cs typeface="Times New Roman" pitchFamily="18" charset="0"/>
              </a:rPr>
              <a:t>.</a:t>
            </a:r>
          </a:p>
          <a:p>
            <a:pPr marL="127000" indent="0" algn="just"/>
            <a:r>
              <a:rPr lang="ru-RU" dirty="0" err="1" smtClean="0"/>
              <a:t>Эпикалық жанрға жататын</a:t>
            </a:r>
            <a:r>
              <a:rPr lang="ru-RU" dirty="0" smtClean="0"/>
              <a:t> </a:t>
            </a:r>
            <a:r>
              <a:rPr lang="ru-RU" dirty="0" err="1" smtClean="0"/>
              <a:t>шығармалар: </a:t>
            </a:r>
            <a:r>
              <a:rPr lang="ru-RU" b="1" i="1" dirty="0" err="1" smtClean="0"/>
              <a:t>батырлар</a:t>
            </a:r>
            <a:r>
              <a:rPr lang="ru-RU" b="1" i="1" dirty="0" smtClean="0"/>
              <a:t> </a:t>
            </a:r>
            <a:r>
              <a:rPr lang="ru-RU" b="1" i="1" dirty="0" err="1" smtClean="0"/>
              <a:t>жыры</a:t>
            </a:r>
            <a:r>
              <a:rPr lang="ru-RU" b="1" i="1" dirty="0" smtClean="0"/>
              <a:t>, </a:t>
            </a:r>
            <a:r>
              <a:rPr lang="ru-RU" b="1" i="1" dirty="0" err="1" smtClean="0"/>
              <a:t>лиро-эпостық жырлар</a:t>
            </a:r>
            <a:r>
              <a:rPr lang="ru-RU" b="1" i="1" dirty="0" smtClean="0"/>
              <a:t>, </a:t>
            </a:r>
            <a:r>
              <a:rPr lang="ru-RU" b="1" i="1" dirty="0" err="1" smtClean="0"/>
              <a:t>ертегілер</a:t>
            </a:r>
            <a:r>
              <a:rPr lang="ru-RU" b="1" i="1" dirty="0" smtClean="0"/>
              <a:t>, </a:t>
            </a:r>
            <a:r>
              <a:rPr lang="ru-RU" b="1" i="1" dirty="0" err="1" smtClean="0"/>
              <a:t>аңыздар, </a:t>
            </a:r>
            <a:r>
              <a:rPr lang="ru-RU" b="1" i="1" dirty="0" smtClean="0"/>
              <a:t>эпопея, роман, </a:t>
            </a:r>
            <a:r>
              <a:rPr lang="ru-RU" b="1" i="1" dirty="0" err="1" smtClean="0"/>
              <a:t>хикаят</a:t>
            </a:r>
            <a:r>
              <a:rPr lang="ru-RU" b="1" i="1" dirty="0" smtClean="0"/>
              <a:t> (повесть), </a:t>
            </a:r>
            <a:r>
              <a:rPr lang="ru-RU" b="1" i="1" dirty="0" err="1" smtClean="0"/>
              <a:t>әңгіме</a:t>
            </a:r>
            <a:r>
              <a:rPr lang="ru-RU" b="1" i="1" dirty="0" smtClean="0"/>
              <a:t>, очерк, новелла, т.б.</a:t>
            </a:r>
            <a:endParaRPr lang="ru-RU" dirty="0" smtClean="0"/>
          </a:p>
          <a:p>
            <a:pPr marL="127000" indent="0" algn="just"/>
            <a:r>
              <a:rPr lang="ru-RU" dirty="0" smtClean="0"/>
              <a:t> </a:t>
            </a:r>
            <a:r>
              <a:rPr lang="ru-RU" dirty="0" err="1" smtClean="0"/>
              <a:t>Лирикалық жанрға жататын</a:t>
            </a:r>
            <a:r>
              <a:rPr lang="ru-RU" dirty="0" smtClean="0"/>
              <a:t> </a:t>
            </a:r>
            <a:r>
              <a:rPr lang="ru-RU" dirty="0" err="1" smtClean="0"/>
              <a:t>шығармалар: </a:t>
            </a:r>
            <a:r>
              <a:rPr lang="ru-RU" b="1" i="1" dirty="0" err="1" smtClean="0"/>
              <a:t>арнау-өлең, </a:t>
            </a:r>
            <a:r>
              <a:rPr lang="ru-RU" b="1" i="1" dirty="0" smtClean="0"/>
              <a:t>баллада, </a:t>
            </a:r>
            <a:r>
              <a:rPr lang="ru-RU" b="1" i="1" dirty="0" err="1" smtClean="0"/>
              <a:t>өлең, </a:t>
            </a:r>
            <a:r>
              <a:rPr lang="ru-RU" b="1" i="1" dirty="0" smtClean="0"/>
              <a:t>сонет, </a:t>
            </a:r>
            <a:r>
              <a:rPr lang="ru-RU" b="1" i="1" dirty="0" err="1" smtClean="0"/>
              <a:t>рубаи</a:t>
            </a:r>
            <a:r>
              <a:rPr lang="ru-RU" b="1" i="1" dirty="0" smtClean="0"/>
              <a:t>, т.б.</a:t>
            </a:r>
            <a:endParaRPr lang="ru-RU" dirty="0" smtClean="0"/>
          </a:p>
          <a:p>
            <a:pPr marL="127000" indent="0" algn="just"/>
            <a:r>
              <a:rPr lang="ru-RU" dirty="0" err="1" smtClean="0"/>
              <a:t>Драмалық жанрға жататын</a:t>
            </a:r>
            <a:r>
              <a:rPr lang="ru-RU" dirty="0" smtClean="0"/>
              <a:t> </a:t>
            </a:r>
            <a:r>
              <a:rPr lang="ru-RU" dirty="0" err="1" smtClean="0"/>
              <a:t>шығармалар: </a:t>
            </a:r>
            <a:r>
              <a:rPr lang="ru-RU" b="1" i="1" dirty="0" smtClean="0"/>
              <a:t>трагедия, комедия, интермедия, скетч, пьеса, т.б.</a:t>
            </a:r>
          </a:p>
          <a:p>
            <a:pPr lvl="0" algn="just"/>
            <a:endParaRPr lang="ru-RU" dirty="0" smtClean="0">
              <a:solidFill>
                <a:srgbClr val="993300"/>
              </a:solidFill>
              <a:latin typeface="Times New Roman" pitchFamily="18" charset="0"/>
              <a:cs typeface="Times New Roman" pitchFamily="18" charset="0"/>
            </a:endParaRPr>
          </a:p>
          <a:p>
            <a:endParaRPr lang="ru-RU"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7"/>
            <a:ext cx="10972800" cy="1883616"/>
          </a:xfrm>
        </p:spPr>
        <p:txBody>
          <a:bodyPr>
            <a:normAutofit/>
          </a:bodyPr>
          <a:lstStyle/>
          <a:p>
            <a:pPr algn="ctr">
              <a:buNone/>
            </a:pPr>
            <a:r>
              <a:rPr lang="kk-KZ" sz="4000" b="1" dirty="0" smtClean="0">
                <a:latin typeface="Times New Roman" pitchFamily="18" charset="0"/>
                <a:cs typeface="Times New Roman" pitchFamily="18" charset="0"/>
              </a:rPr>
              <a:t>№12  тақырып: Тарихи-әдеби үдеріс. Стиль</a:t>
            </a:r>
            <a:endParaRPr lang="ru-RU" sz="4000" b="1" dirty="0">
              <a:latin typeface="Times New Roman" pitchFamily="18" charset="0"/>
              <a:cs typeface="Times New Roman"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Әдебиеттің сатылап дамуы</a:t>
            </a:r>
            <a:endParaRPr lang="ru-RU" sz="3200" dirty="0" smtClean="0"/>
          </a:p>
          <a:p>
            <a:pPr lvl="0"/>
            <a:r>
              <a:rPr lang="kk-KZ" sz="3200" dirty="0" smtClean="0"/>
              <a:t>Дәстүр және жаңашылдық</a:t>
            </a:r>
            <a:endParaRPr lang="ru-RU" sz="3200" dirty="0" smtClean="0"/>
          </a:p>
          <a:p>
            <a:r>
              <a:rPr lang="kk-KZ" sz="3200" dirty="0" smtClean="0"/>
              <a:t>Стиль теориясы</a:t>
            </a:r>
            <a:endParaRPr lang="ru-RU" sz="3200" dirty="0">
              <a:latin typeface="Times New Roman" pitchFamily="18" charset="0"/>
              <a:cs typeface="Times New Roman" pitchFamily="18"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056290"/>
            <a:ext cx="10972800" cy="5268310"/>
          </a:xfrm>
        </p:spPr>
        <p:txBody>
          <a:bodyPr>
            <a:normAutofit fontScale="77500" lnSpcReduction="20000"/>
          </a:bodyPr>
          <a:lstStyle/>
          <a:p>
            <a:pPr algn="just"/>
            <a:r>
              <a:rPr lang="ru-RU" dirty="0" err="1" smtClean="0">
                <a:latin typeface="Times New Roman" pitchFamily="18" charset="0"/>
                <a:cs typeface="Times New Roman" pitchFamily="18" charset="0"/>
              </a:rPr>
              <a:t>Әдебиет тарихын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дәуірлеу әдеби-көркем дамудың бірқатар компоненттерін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ғылыми-теориялық тұрғыдан саралауды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қажет етеді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Осылардың ішінде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дәстүр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жаңашылдықтың алатын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орны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ерекше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Дәстүрсіз </a:t>
            </a:r>
            <a:r>
              <a:rPr lang="ru-RU" dirty="0" smtClean="0">
                <a:latin typeface="Times New Roman" pitchFamily="18" charset="0"/>
                <a:cs typeface="Times New Roman" pitchFamily="18" charset="0"/>
              </a:rPr>
              <a:t>даму, </a:t>
            </a:r>
            <a:r>
              <a:rPr lang="ru-RU" dirty="0" err="1" smtClean="0">
                <a:latin typeface="Times New Roman" pitchFamily="18" charset="0"/>
                <a:cs typeface="Times New Roman" pitchFamily="18" charset="0"/>
              </a:rPr>
              <a:t>дамусыз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жаңашылдық болмайтыны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белгілі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Жаңашылдық әдеби-көркем дамудың белгілі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фазасында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құнарлы дәстүрден барып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өркен жаяды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Сондықтан </a:t>
            </a:r>
            <a:r>
              <a:rPr lang="ru-RU" dirty="0" smtClean="0">
                <a:latin typeface="Times New Roman" pitchFamily="18" charset="0"/>
                <a:cs typeface="Times New Roman" pitchFamily="18" charset="0"/>
              </a:rPr>
              <a:t>да </a:t>
            </a:r>
            <a:r>
              <a:rPr lang="ru-RU" dirty="0" err="1" smtClean="0">
                <a:latin typeface="Times New Roman" pitchFamily="18" charset="0"/>
                <a:cs typeface="Times New Roman" pitchFamily="18" charset="0"/>
              </a:rPr>
              <a:t>біз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 дәстүрді өткен дәуірде жасалған жалпыұлттық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жалпыадамзаттық маңызы </a:t>
            </a:r>
            <a:r>
              <a:rPr lang="ru-RU" dirty="0" smtClean="0">
                <a:latin typeface="Times New Roman" pitchFamily="18" charset="0"/>
                <a:cs typeface="Times New Roman" pitchFamily="18" charset="0"/>
              </a:rPr>
              <a:t>бар </a:t>
            </a:r>
            <a:r>
              <a:rPr lang="ru-RU" dirty="0" err="1" smtClean="0">
                <a:latin typeface="Times New Roman" pitchFamily="18" charset="0"/>
                <a:cs typeface="Times New Roman" pitchFamily="18" charset="0"/>
              </a:rPr>
              <a:t>бүгінгі заманның рухани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қажеттіліктері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сұраныстарын өтей алатын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көркемдік қуаты айрықша құндылық деп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санаймыз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Яғни, әдеби дәстүр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өткен дәуірлердің бүгінгі күнге жарайтын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өзектілігімен ерекшеленетін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құндылығы.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Таратыңқырап айтсақ, ілгері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дәуірлерде қалыптасқан дәстүр жаңашылдықтың өзегіне айналуы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 оның бойында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өзекті </a:t>
            </a:r>
            <a:r>
              <a:rPr lang="ru-RU" dirty="0" smtClean="0">
                <a:latin typeface="Times New Roman" pitchFamily="18" charset="0"/>
                <a:cs typeface="Times New Roman" pitchFamily="18" charset="0"/>
              </a:rPr>
              <a:t>идея, </a:t>
            </a:r>
            <a:r>
              <a:rPr lang="ru-RU" dirty="0" err="1" smtClean="0">
                <a:latin typeface="Times New Roman" pitchFamily="18" charset="0"/>
                <a:cs typeface="Times New Roman" pitchFamily="18" charset="0"/>
              </a:rPr>
              <a:t>өміршең көркемдік болуы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шарт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Философиялық тұрғыдан алғанда адамзаттың </a:t>
            </a:r>
            <a:r>
              <a:rPr lang="ru-RU" dirty="0" smtClean="0">
                <a:latin typeface="Times New Roman" pitchFamily="18" charset="0"/>
                <a:cs typeface="Times New Roman" pitchFamily="18" charset="0"/>
              </a:rPr>
              <a:t>даму </a:t>
            </a:r>
            <a:r>
              <a:rPr lang="ru-RU" dirty="0" err="1" smtClean="0">
                <a:latin typeface="Times New Roman" pitchFamily="18" charset="0"/>
                <a:cs typeface="Times New Roman" pitchFamily="18" charset="0"/>
              </a:rPr>
              <a:t>жолы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дәстүр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жаңашылдықтың үздіксіз сабақтасып тұруымен байланысты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Уақыт </a:t>
            </a:r>
            <a:r>
              <a:rPr lang="ru-RU" dirty="0" smtClean="0">
                <a:latin typeface="Times New Roman" pitchFamily="18" charset="0"/>
                <a:cs typeface="Times New Roman" pitchFamily="18" charset="0"/>
              </a:rPr>
              <a:t>пен </a:t>
            </a:r>
            <a:r>
              <a:rPr lang="ru-RU" dirty="0" err="1" smtClean="0">
                <a:latin typeface="Times New Roman" pitchFamily="18" charset="0"/>
                <a:cs typeface="Times New Roman" pitchFamily="18" charset="0"/>
              </a:rPr>
              <a:t>кеңістік ауқымында дамитын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өзге </a:t>
            </a:r>
            <a:r>
              <a:rPr lang="ru-RU" dirty="0" smtClean="0">
                <a:latin typeface="Times New Roman" pitchFamily="18" charset="0"/>
                <a:cs typeface="Times New Roman" pitchFamily="18" charset="0"/>
              </a:rPr>
              <a:t>де </a:t>
            </a:r>
            <a:r>
              <a:rPr lang="ru-RU" dirty="0" err="1" smtClean="0">
                <a:latin typeface="Times New Roman" pitchFamily="18" charset="0"/>
                <a:cs typeface="Times New Roman" pitchFamily="18" charset="0"/>
              </a:rPr>
              <a:t>рухани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үдерістер секілді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әдеби-көркем үдеріске 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диалектиканың үзіліссіз және үзілмелі қозғалысы ретінде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қарауымыз қажет</a:t>
            </a:r>
            <a:r>
              <a:rPr lang="ru-RU" dirty="0" smtClean="0">
                <a:latin typeface="Times New Roman" pitchFamily="18" charset="0"/>
                <a:cs typeface="Times New Roman" pitchFamily="18" charset="0"/>
              </a:rPr>
              <a:t>. </a:t>
            </a:r>
          </a:p>
          <a:p>
            <a:endParaRPr lang="ru-RU"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504497"/>
            <a:ext cx="10972800" cy="5820103"/>
          </a:xfrm>
        </p:spPr>
        <p:txBody>
          <a:bodyPr>
            <a:noAutofit/>
          </a:bodyPr>
          <a:lstStyle/>
          <a:p>
            <a:pPr algn="just"/>
            <a:r>
              <a:rPr lang="ru-RU" sz="1900" b="1" dirty="0" err="1" smtClean="0">
                <a:latin typeface="Times New Roman" pitchFamily="18" charset="0"/>
                <a:cs typeface="Times New Roman" pitchFamily="18" charset="0"/>
              </a:rPr>
              <a:t>Көркем әдебиет стилі</a:t>
            </a:r>
            <a:r>
              <a:rPr lang="ru-RU" sz="1900" dirty="0" smtClean="0">
                <a:latin typeface="Times New Roman" pitchFamily="18" charset="0"/>
                <a:cs typeface="Times New Roman" pitchFamily="18" charset="0"/>
              </a:rPr>
              <a:t> - </a:t>
            </a:r>
            <a:r>
              <a:rPr lang="ru-RU" sz="1900" dirty="0" smtClean="0">
                <a:latin typeface="Times New Roman" pitchFamily="18" charset="0"/>
                <a:cs typeface="Times New Roman" pitchFamily="18" charset="0"/>
                <a:hlinkClick r:id="rId2" tooltip="Проза"/>
              </a:rPr>
              <a:t>проза</a:t>
            </a:r>
            <a:r>
              <a:rPr lang="ru-RU" sz="1900" dirty="0" smtClean="0">
                <a:latin typeface="Times New Roman" pitchFamily="18" charset="0"/>
                <a:cs typeface="Times New Roman" pitchFamily="18" charset="0"/>
              </a:rPr>
              <a:t>, </a:t>
            </a:r>
            <a:r>
              <a:rPr lang="ru-RU" sz="1900" dirty="0" smtClean="0">
                <a:latin typeface="Times New Roman" pitchFamily="18" charset="0"/>
                <a:cs typeface="Times New Roman" pitchFamily="18" charset="0"/>
                <a:hlinkClick r:id="rId3" tooltip="Поэзия"/>
              </a:rPr>
              <a:t>поэзия</a:t>
            </a:r>
            <a:r>
              <a:rPr lang="ru-RU" sz="1900" dirty="0" smtClean="0">
                <a:latin typeface="Times New Roman" pitchFamily="18" charset="0"/>
                <a:cs typeface="Times New Roman" pitchFamily="18" charset="0"/>
              </a:rPr>
              <a:t>, </a:t>
            </a:r>
            <a:r>
              <a:rPr lang="ru-RU" sz="1900" dirty="0" smtClean="0">
                <a:latin typeface="Times New Roman" pitchFamily="18" charset="0"/>
                <a:cs typeface="Times New Roman" pitchFamily="18" charset="0"/>
                <a:hlinkClick r:id="rId4" tooltip="Драматургия"/>
              </a:rPr>
              <a:t>драматургия</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салаларында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жазылған көркем шығармалардың стилі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тілі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әдебиет стиліне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тән бірнеше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ерекшеліктер</a:t>
            </a:r>
            <a:r>
              <a:rPr lang="ru-RU" sz="1900" dirty="0" smtClean="0">
                <a:latin typeface="Times New Roman" pitchFamily="18" charset="0"/>
                <a:cs typeface="Times New Roman" pitchFamily="18" charset="0"/>
              </a:rPr>
              <a:t> бар. </a:t>
            </a:r>
            <a:r>
              <a:rPr lang="ru-RU" sz="1900" dirty="0" err="1" smtClean="0">
                <a:latin typeface="Times New Roman" pitchFamily="18" charset="0"/>
                <a:cs typeface="Times New Roman" pitchFamily="18" charset="0"/>
              </a:rPr>
              <a:t>Солардың бірі</a:t>
            </a:r>
            <a:r>
              <a:rPr lang="ru-RU" sz="1900" dirty="0" smtClean="0">
                <a:latin typeface="Times New Roman" pitchFamily="18" charset="0"/>
                <a:cs typeface="Times New Roman" pitchFamily="18" charset="0"/>
              </a:rPr>
              <a:t> - </a:t>
            </a:r>
            <a:r>
              <a:rPr lang="ru-RU" sz="1900" dirty="0" err="1" smtClean="0">
                <a:latin typeface="Times New Roman" pitchFamily="18" charset="0"/>
                <a:cs typeface="Times New Roman" pitchFamily="18" charset="0"/>
              </a:rPr>
              <a:t>тіл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байлығы.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шығармаларда қолданылмайтын </a:t>
            </a:r>
            <a:r>
              <a:rPr lang="ru-RU" sz="1900" dirty="0" err="1" smtClean="0">
                <a:latin typeface="Times New Roman" pitchFamily="18" charset="0"/>
                <a:cs typeface="Times New Roman" pitchFamily="18" charset="0"/>
                <a:hlinkClick r:id="rId5" tooltip="Сөз"/>
              </a:rPr>
              <a:t>сөздер</a:t>
            </a:r>
            <a:r>
              <a:rPr lang="ru-RU" sz="1900" dirty="0" err="1" smtClean="0">
                <a:latin typeface="Times New Roman" pitchFamily="18" charset="0"/>
                <a:cs typeface="Times New Roman" pitchFamily="18" charset="0"/>
              </a:rPr>
              <a:t> </a:t>
            </a:r>
            <a:r>
              <a:rPr lang="ru-RU" sz="1900" dirty="0" smtClean="0">
                <a:latin typeface="Times New Roman" pitchFamily="18" charset="0"/>
                <a:cs typeface="Times New Roman" pitchFamily="18" charset="0"/>
              </a:rPr>
              <a:t>мен </a:t>
            </a:r>
            <a:r>
              <a:rPr lang="ru-RU" sz="1900" dirty="0" err="1" smtClean="0">
                <a:latin typeface="Times New Roman" pitchFamily="18" charset="0"/>
                <a:cs typeface="Times New Roman" pitchFamily="18" charset="0"/>
                <a:hlinkClick r:id="rId6" tooltip="Сөз тіркестер (мұндай бет жоқ)"/>
              </a:rPr>
              <a:t>сөз тіркестері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фразеологизмдер</a:t>
            </a:r>
            <a:r>
              <a:rPr lang="ru-RU" sz="1900" dirty="0" smtClean="0">
                <a:latin typeface="Times New Roman" pitchFamily="18" charset="0"/>
                <a:cs typeface="Times New Roman" pitchFamily="18" charset="0"/>
              </a:rPr>
              <a:t> аз. </a:t>
            </a:r>
            <a:r>
              <a:rPr lang="ru-RU" sz="1900" dirty="0" err="1" smtClean="0">
                <a:latin typeface="Times New Roman" pitchFamily="18" charset="0"/>
                <a:cs typeface="Times New Roman" pitchFamily="18" charset="0"/>
              </a:rPr>
              <a:t>Кез</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келген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шығарма </a:t>
            </a:r>
            <a:r>
              <a:rPr lang="ru-RU" sz="1900" dirty="0" smtClean="0">
                <a:latin typeface="Times New Roman" pitchFamily="18" charset="0"/>
                <a:cs typeface="Times New Roman" pitchFamily="18" charset="0"/>
              </a:rPr>
              <a:t>тек </a:t>
            </a:r>
            <a:r>
              <a:rPr lang="ru-RU" sz="1900" dirty="0" err="1" smtClean="0">
                <a:latin typeface="Times New Roman" pitchFamily="18" charset="0"/>
                <a:cs typeface="Times New Roman" pitchFamily="18" charset="0"/>
              </a:rPr>
              <a:t>қана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hlinkClick r:id="rId7" tooltip="Авторлық (Авторланған) жүйе (мұндай бет жоқ)"/>
              </a:rPr>
              <a:t>авторлық</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баяндаудан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ғана емес</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кейіпкер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тілінен</a:t>
            </a:r>
            <a:r>
              <a:rPr lang="ru-RU" sz="1900" dirty="0" smtClean="0">
                <a:latin typeface="Times New Roman" pitchFamily="18" charset="0"/>
                <a:cs typeface="Times New Roman" pitchFamily="18" charset="0"/>
              </a:rPr>
              <a:t> де </a:t>
            </a:r>
            <a:r>
              <a:rPr lang="ru-RU" sz="1900" dirty="0" err="1" smtClean="0">
                <a:latin typeface="Times New Roman" pitchFamily="18" charset="0"/>
                <a:cs typeface="Times New Roman" pitchFamily="18" charset="0"/>
              </a:rPr>
              <a:t>тұрады</a:t>
            </a:r>
            <a:r>
              <a:rPr lang="ru-RU" sz="1900" dirty="0" smtClean="0">
                <a:latin typeface="Times New Roman" pitchFamily="18" charset="0"/>
                <a:cs typeface="Times New Roman" pitchFamily="18" charset="0"/>
              </a:rPr>
              <a:t>. Ал </a:t>
            </a:r>
            <a:r>
              <a:rPr lang="ru-RU" sz="1900" dirty="0" err="1" smtClean="0">
                <a:latin typeface="Times New Roman" pitchFamily="18" charset="0"/>
                <a:cs typeface="Times New Roman" pitchFamily="18" charset="0"/>
              </a:rPr>
              <a:t>кейіпкерлер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 жастағы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 мамандықтағы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 дәрежедегі білімді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адамдар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болып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келетіндігі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белгілі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Сондықтан </a:t>
            </a:r>
            <a:r>
              <a:rPr lang="ru-RU" sz="1900" dirty="0" smtClean="0">
                <a:latin typeface="Times New Roman" pitchFamily="18" charset="0"/>
                <a:cs typeface="Times New Roman" pitchFamily="18" charset="0"/>
              </a:rPr>
              <a:t>да </a:t>
            </a:r>
            <a:r>
              <a:rPr lang="ru-RU" sz="1900" dirty="0" err="1" smtClean="0">
                <a:latin typeface="Times New Roman" pitchFamily="18" charset="0"/>
                <a:cs typeface="Times New Roman" pitchFamily="18" charset="0"/>
              </a:rPr>
              <a:t>көркем шығармада кәсіби сөздер </a:t>
            </a:r>
            <a:r>
              <a:rPr lang="ru-RU" sz="1900" dirty="0" smtClean="0">
                <a:latin typeface="Times New Roman" pitchFamily="18" charset="0"/>
                <a:cs typeface="Times New Roman" pitchFamily="18" charset="0"/>
              </a:rPr>
              <a:t>де, </a:t>
            </a:r>
            <a:r>
              <a:rPr lang="ru-RU" sz="1900" dirty="0" err="1" smtClean="0">
                <a:latin typeface="Times New Roman" pitchFamily="18" charset="0"/>
                <a:cs typeface="Times New Roman" pitchFamily="18" charset="0"/>
              </a:rPr>
              <a:t>жергілікті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тіл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ерекшеліктері</a:t>
            </a:r>
            <a:r>
              <a:rPr lang="ru-RU" sz="1900" dirty="0" smtClean="0">
                <a:latin typeface="Times New Roman" pitchFamily="18" charset="0"/>
                <a:cs typeface="Times New Roman" pitchFamily="18" charset="0"/>
              </a:rPr>
              <a:t> де, </a:t>
            </a:r>
            <a:r>
              <a:rPr lang="ru-RU" sz="1900" dirty="0" err="1" smtClean="0">
                <a:latin typeface="Times New Roman" pitchFamily="18" charset="0"/>
                <a:cs typeface="Times New Roman" pitchFamily="18" charset="0"/>
                <a:hlinkClick r:id="rId8" tooltip="Жаргон"/>
              </a:rPr>
              <a:t>жаргондық</a:t>
            </a:r>
            <a:r>
              <a:rPr lang="ru-RU" sz="1900" dirty="0" err="1" smtClean="0">
                <a:latin typeface="Times New Roman" pitchFamily="18" charset="0"/>
                <a:cs typeface="Times New Roman" pitchFamily="18" charset="0"/>
              </a:rPr>
              <a:t> сөздер </a:t>
            </a:r>
            <a:r>
              <a:rPr lang="ru-RU" sz="1900" dirty="0" smtClean="0">
                <a:latin typeface="Times New Roman" pitchFamily="18" charset="0"/>
                <a:cs typeface="Times New Roman" pitchFamily="18" charset="0"/>
              </a:rPr>
              <a:t>де </a:t>
            </a:r>
            <a:r>
              <a:rPr lang="ru-RU" sz="1900" dirty="0" err="1" smtClean="0">
                <a:latin typeface="Times New Roman" pitchFamily="18" charset="0"/>
                <a:cs typeface="Times New Roman" pitchFamily="18" charset="0"/>
              </a:rPr>
              <a:t>ұшырасып отырады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әдебиет стилінің екінші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ерекшілігі</a:t>
            </a:r>
            <a:r>
              <a:rPr lang="ru-RU" sz="1900" dirty="0" smtClean="0">
                <a:latin typeface="Times New Roman" pitchFamily="18" charset="0"/>
                <a:cs typeface="Times New Roman" pitchFamily="18" charset="0"/>
              </a:rPr>
              <a:t> - </a:t>
            </a:r>
            <a:r>
              <a:rPr lang="ru-RU" sz="1900" dirty="0" err="1" smtClean="0">
                <a:latin typeface="Times New Roman" pitchFamily="18" charset="0"/>
                <a:cs typeface="Times New Roman" pitchFamily="18" charset="0"/>
              </a:rPr>
              <a:t>оның көп стильді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болып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келетіндігі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Мұның мәнісі қай жанрда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жазылған шығарма болса</a:t>
            </a:r>
            <a:r>
              <a:rPr lang="ru-RU" sz="1900" dirty="0" smtClean="0">
                <a:latin typeface="Times New Roman" pitchFamily="18" charset="0"/>
                <a:cs typeface="Times New Roman" pitchFamily="18" charset="0"/>
              </a:rPr>
              <a:t> да, </a:t>
            </a:r>
            <a:r>
              <a:rPr lang="ru-RU" sz="1900" dirty="0" err="1" smtClean="0">
                <a:latin typeface="Times New Roman" pitchFamily="18" charset="0"/>
                <a:cs typeface="Times New Roman" pitchFamily="18" charset="0"/>
              </a:rPr>
              <a:t>онда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тіл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арқылы қарым-қатынас құралдарының барлық түрінің қолданылуында, яғни ауызекі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сөйлеу тіліне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қоса, </a:t>
            </a:r>
            <a:r>
              <a:rPr lang="ru-RU" sz="1900" dirty="0" err="1" smtClean="0">
                <a:latin typeface="Times New Roman" pitchFamily="18" charset="0"/>
                <a:cs typeface="Times New Roman" pitchFamily="18" charset="0"/>
                <a:hlinkClick r:id="rId9" tooltip="Публицистика"/>
              </a:rPr>
              <a:t>публицистикалық</a:t>
            </a:r>
            <a:r>
              <a:rPr lang="ru-RU" sz="1900" dirty="0" err="1"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hlinkClick r:id="rId10" tooltip="Ғылым"/>
              </a:rPr>
              <a:t>ғылым</a:t>
            </a:r>
            <a:r>
              <a:rPr lang="ru-RU" sz="1900" dirty="0" err="1" smtClean="0">
                <a:latin typeface="Times New Roman" pitchFamily="18" charset="0"/>
                <a:cs typeface="Times New Roman" pitchFamily="18" charset="0"/>
              </a:rPr>
              <a:t>, ресми</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стильдердің элементтері</a:t>
            </a:r>
            <a:r>
              <a:rPr lang="ru-RU" sz="1900" dirty="0" smtClean="0">
                <a:latin typeface="Times New Roman" pitchFamily="18" charset="0"/>
                <a:cs typeface="Times New Roman" pitchFamily="18" charset="0"/>
              </a:rPr>
              <a:t> осы </a:t>
            </a:r>
            <a:r>
              <a:rPr lang="ru-RU" sz="1900" dirty="0" err="1" smtClean="0">
                <a:latin typeface="Times New Roman" pitchFamily="18" charset="0"/>
                <a:cs typeface="Times New Roman" pitchFamily="18" charset="0"/>
              </a:rPr>
              <a:t>стильде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 түрлі ыңғайда ұшырасып отырады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a:t>
            </a:r>
            <a:r>
              <a:rPr lang="ru-RU" sz="1900" dirty="0" err="1" smtClean="0">
                <a:latin typeface="Times New Roman" pitchFamily="18" charset="0"/>
                <a:cs typeface="Times New Roman" pitchFamily="18" charset="0"/>
                <a:hlinkClick r:id="rId11" tooltip="Әдебиет"/>
              </a:rPr>
              <a:t>әдебиет</a:t>
            </a:r>
            <a:r>
              <a:rPr lang="ru-RU" sz="1900" dirty="0" err="1" smtClean="0">
                <a:latin typeface="Times New Roman" pitchFamily="18" charset="0"/>
                <a:cs typeface="Times New Roman" pitchFamily="18" charset="0"/>
              </a:rPr>
              <a:t> стилінің тағы бір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ерекшілігі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бұл </a:t>
            </a:r>
            <a:r>
              <a:rPr lang="ru-RU" sz="1900" dirty="0" err="1" smtClean="0">
                <a:latin typeface="Times New Roman" pitchFamily="18" charset="0"/>
                <a:cs typeface="Times New Roman" pitchFamily="18" charset="0"/>
                <a:hlinkClick r:id="rId12" tooltip="Стиль"/>
              </a:rPr>
              <a:t>стильде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орындалатын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еңбектердің басты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міндеті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hlinkClick r:id="rId13" tooltip="Эстетикалық тәрбие"/>
              </a:rPr>
              <a:t>эстетикалық тәрбие</a:t>
            </a:r>
            <a:r>
              <a:rPr lang="ru-RU" sz="1900" dirty="0" err="1" smtClean="0">
                <a:latin typeface="Times New Roman" pitchFamily="18" charset="0"/>
                <a:cs typeface="Times New Roman" pitchFamily="18" charset="0"/>
              </a:rPr>
              <a:t> беретіндігімен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тығыз байланысты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болып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келеді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Екінші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сөзбен айтқанда, көркем шығармада сөздің эстетикалық қуаты, сөздің бейнелілігі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алғашқы орынды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алады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Сондықтан </a:t>
            </a:r>
            <a:r>
              <a:rPr lang="ru-RU" sz="1900" dirty="0" smtClean="0">
                <a:latin typeface="Times New Roman" pitchFamily="18" charset="0"/>
                <a:cs typeface="Times New Roman" pitchFamily="18" charset="0"/>
              </a:rPr>
              <a:t>да </a:t>
            </a:r>
            <a:r>
              <a:rPr lang="ru-RU" sz="1900" dirty="0" err="1" smtClean="0">
                <a:latin typeface="Times New Roman" pitchFamily="18" charset="0"/>
                <a:cs typeface="Times New Roman" pitchFamily="18" charset="0"/>
              </a:rPr>
              <a:t>троптардың және фигуралардың барлық түрлері басқа стильдерге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қарағанда Көркем әдебиет стилінде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барынша</a:t>
            </a:r>
            <a:r>
              <a:rPr lang="ru-RU" sz="1900" dirty="0" smtClean="0">
                <a:latin typeface="Times New Roman" pitchFamily="18" charset="0"/>
                <a:cs typeface="Times New Roman" pitchFamily="18" charset="0"/>
              </a:rPr>
              <a:t> мол </a:t>
            </a:r>
            <a:r>
              <a:rPr lang="ru-RU" sz="1900" dirty="0" err="1" smtClean="0">
                <a:latin typeface="Times New Roman" pitchFamily="18" charset="0"/>
                <a:cs typeface="Times New Roman" pitchFamily="18" charset="0"/>
              </a:rPr>
              <a:t>жұмсалады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әдебиет стилінің функциональдық стильдер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жүйесінде алатын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орнына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қатысты әр қилы пікірлер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айтылып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жүр.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Стилистердің бір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тобы</a:t>
            </a:r>
            <a:r>
              <a:rPr lang="ru-RU" sz="1900" dirty="0" smtClean="0">
                <a:latin typeface="Times New Roman" pitchFamily="18" charset="0"/>
                <a:cs typeface="Times New Roman" pitchFamily="18" charset="0"/>
              </a:rPr>
              <a:t> (Л. Н. Максимов, Н. М. </a:t>
            </a:r>
            <a:r>
              <a:rPr lang="ru-RU" sz="1900" dirty="0" err="1" smtClean="0">
                <a:latin typeface="Times New Roman" pitchFamily="18" charset="0"/>
                <a:cs typeface="Times New Roman" pitchFamily="18" charset="0"/>
              </a:rPr>
              <a:t>Шанский</a:t>
            </a:r>
            <a:r>
              <a:rPr lang="ru-RU" sz="1900" dirty="0" smtClean="0">
                <a:latin typeface="Times New Roman" pitchFamily="18" charset="0"/>
                <a:cs typeface="Times New Roman" pitchFamily="18" charset="0"/>
              </a:rPr>
              <a:t>, Н. А. Мещерский, К. А. Панфилов т. б.) </a:t>
            </a:r>
            <a:r>
              <a:rPr lang="ru-RU" sz="1900" dirty="0" err="1" smtClean="0">
                <a:latin typeface="Times New Roman" pitchFamily="18" charset="0"/>
                <a:cs typeface="Times New Roman" pitchFamily="18" charset="0"/>
              </a:rPr>
              <a:t>көркем әдебиет тілін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функциональдық стильдерден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тыс</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мүлдем бөлек тілдік</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құралдар жүйесі деп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қараса,</a:t>
            </a:r>
            <a:r>
              <a:rPr lang="ru-RU" sz="1900" dirty="0" smtClean="0">
                <a:latin typeface="Times New Roman" pitchFamily="18" charset="0"/>
                <a:cs typeface="Times New Roman" pitchFamily="18" charset="0"/>
              </a:rPr>
              <a:t> </a:t>
            </a:r>
            <a:r>
              <a:rPr lang="en-US" sz="1900" dirty="0" smtClean="0">
                <a:latin typeface="Times New Roman" pitchFamily="18" charset="0"/>
                <a:cs typeface="Times New Roman" pitchFamily="18" charset="0"/>
              </a:rPr>
              <a:t>P. </a:t>
            </a:r>
            <a:r>
              <a:rPr lang="ru-RU" sz="1900" dirty="0" smtClean="0">
                <a:latin typeface="Times New Roman" pitchFamily="18" charset="0"/>
                <a:cs typeface="Times New Roman" pitchFamily="18" charset="0"/>
              </a:rPr>
              <a:t>А. </a:t>
            </a:r>
            <a:r>
              <a:rPr lang="ru-RU" sz="1900" dirty="0" err="1" smtClean="0">
                <a:latin typeface="Times New Roman" pitchFamily="18" charset="0"/>
                <a:cs typeface="Times New Roman" pitchFamily="18" charset="0"/>
              </a:rPr>
              <a:t>Будагов</a:t>
            </a:r>
            <a:r>
              <a:rPr lang="ru-RU" sz="1900" dirty="0" smtClean="0">
                <a:latin typeface="Times New Roman" pitchFamily="18" charset="0"/>
                <a:cs typeface="Times New Roman" pitchFamily="18" charset="0"/>
              </a:rPr>
              <a:t>, А. И. Ефимов, И. Р. Гальперин, Э. Г. </a:t>
            </a:r>
            <a:r>
              <a:rPr lang="ru-RU" sz="1900" dirty="0" err="1" smtClean="0">
                <a:latin typeface="Times New Roman" pitchFamily="18" charset="0"/>
                <a:cs typeface="Times New Roman" pitchFamily="18" charset="0"/>
              </a:rPr>
              <a:t>Ризель</a:t>
            </a:r>
            <a:r>
              <a:rPr lang="ru-RU" sz="1900" dirty="0" smtClean="0">
                <a:latin typeface="Times New Roman" pitchFamily="18" charset="0"/>
                <a:cs typeface="Times New Roman" pitchFamily="18" charset="0"/>
              </a:rPr>
              <a:t>, М. Н. Кожина, Б. Н. Головин, </a:t>
            </a:r>
            <a:r>
              <a:rPr lang="en-US" sz="1900" dirty="0" smtClean="0">
                <a:latin typeface="Times New Roman" pitchFamily="18" charset="0"/>
                <a:cs typeface="Times New Roman" pitchFamily="18" charset="0"/>
              </a:rPr>
              <a:t>A. </a:t>
            </a:r>
            <a:r>
              <a:rPr lang="ru-RU" sz="1900" dirty="0" smtClean="0">
                <a:latin typeface="Times New Roman" pitchFamily="18" charset="0"/>
                <a:cs typeface="Times New Roman" pitchFamily="18" charset="0"/>
              </a:rPr>
              <a:t>Н. Васильева, </a:t>
            </a:r>
            <a:r>
              <a:rPr lang="ru-RU" sz="1900" dirty="0" smtClean="0">
                <a:latin typeface="Times New Roman" pitchFamily="18" charset="0"/>
                <a:cs typeface="Times New Roman" pitchFamily="18" charset="0"/>
                <a:hlinkClick r:id="rId14" tooltip="Розенталь (мұндай бет жоқ)"/>
              </a:rPr>
              <a:t>Д. Э. Розенталь</a:t>
            </a:r>
            <a:r>
              <a:rPr lang="ru-RU" sz="1900" dirty="0" smtClean="0">
                <a:latin typeface="Times New Roman" pitchFamily="18" charset="0"/>
                <a:cs typeface="Times New Roman" pitchFamily="18" charset="0"/>
              </a:rPr>
              <a:t>, </a:t>
            </a:r>
            <a:r>
              <a:rPr lang="en-US" sz="1900" dirty="0" smtClean="0">
                <a:latin typeface="Times New Roman" pitchFamily="18" charset="0"/>
                <a:cs typeface="Times New Roman" pitchFamily="18" charset="0"/>
                <a:hlinkClick r:id="rId15" tooltip="ГВОЗДЕВ (мұндай бет жоқ)"/>
              </a:rPr>
              <a:t>A. </a:t>
            </a:r>
            <a:r>
              <a:rPr lang="ru-RU" sz="1900" dirty="0" smtClean="0">
                <a:latin typeface="Times New Roman" pitchFamily="18" charset="0"/>
                <a:cs typeface="Times New Roman" pitchFamily="18" charset="0"/>
                <a:hlinkClick r:id="rId15" tooltip="ГВОЗДЕВ (мұндай бет жоқ)"/>
              </a:rPr>
              <a:t>Н. Гвоздев</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сияқты ғалымдар Көркем әдебиет стилін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басқа стильдермен</a:t>
            </a:r>
            <a:r>
              <a:rPr lang="ru-RU" sz="1900" dirty="0" smtClean="0">
                <a:latin typeface="Times New Roman" pitchFamily="18" charset="0"/>
                <a:cs typeface="Times New Roman" pitchFamily="18" charset="0"/>
              </a:rPr>
              <a:t> </a:t>
            </a:r>
            <a:r>
              <a:rPr lang="ru-RU" sz="1900" i="1" dirty="0" smtClean="0">
                <a:latin typeface="Times New Roman" pitchFamily="18" charset="0"/>
                <a:cs typeface="Times New Roman" pitchFamily="18" charset="0"/>
              </a:rPr>
              <a:t>"</a:t>
            </a:r>
            <a:r>
              <a:rPr lang="ru-RU" sz="1900" i="1" dirty="0" err="1" smtClean="0">
                <a:latin typeface="Times New Roman" pitchFamily="18" charset="0"/>
                <a:cs typeface="Times New Roman" pitchFamily="18" charset="0"/>
              </a:rPr>
              <a:t>терезесі</a:t>
            </a:r>
            <a:r>
              <a:rPr lang="ru-RU" sz="1900" i="1" dirty="0" smtClean="0">
                <a:latin typeface="Times New Roman" pitchFamily="18" charset="0"/>
                <a:cs typeface="Times New Roman" pitchFamily="18" charset="0"/>
              </a:rPr>
              <a:t> </a:t>
            </a:r>
            <a:r>
              <a:rPr lang="ru-RU" sz="1900" i="1" dirty="0" err="1" smtClean="0">
                <a:latin typeface="Times New Roman" pitchFamily="18" charset="0"/>
                <a:cs typeface="Times New Roman" pitchFamily="18" charset="0"/>
              </a:rPr>
              <a:t>тең</a:t>
            </a:r>
            <a:r>
              <a:rPr lang="ru-RU" sz="1900" i="1" dirty="0" smtClean="0">
                <a:latin typeface="Times New Roman" pitchFamily="18" charset="0"/>
                <a:cs typeface="Times New Roman" pitchFamily="18" charset="0"/>
              </a:rPr>
              <a:t>"</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себебі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әдебиет </a:t>
            </a:r>
            <a:r>
              <a:rPr lang="ru-RU" sz="1900" dirty="0" smtClean="0">
                <a:latin typeface="Times New Roman" pitchFamily="18" charset="0"/>
                <a:cs typeface="Times New Roman" pitchFamily="18" charset="0"/>
              </a:rPr>
              <a:t>те </a:t>
            </a:r>
            <a:r>
              <a:rPr lang="ru-RU" sz="1900" dirty="0" err="1" smtClean="0">
                <a:latin typeface="Times New Roman" pitchFamily="18" charset="0"/>
                <a:cs typeface="Times New Roman" pitchFamily="18" charset="0"/>
              </a:rPr>
              <a:t>тіл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қолданудың аясы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болып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табылады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әрі әлеуметтік қызмет атқаруға қатынасады</a:t>
            </a:r>
            <a:r>
              <a:rPr lang="ru-RU" sz="1900" dirty="0" smtClean="0">
                <a:latin typeface="Times New Roman" pitchFamily="18" charset="0"/>
                <a:cs typeface="Times New Roman" pitchFamily="18" charset="0"/>
              </a:rPr>
              <a:t>, ал </a:t>
            </a:r>
            <a:r>
              <a:rPr lang="ru-RU" sz="1900" dirty="0" err="1" smtClean="0">
                <a:latin typeface="Times New Roman" pitchFamily="18" charset="0"/>
                <a:cs typeface="Times New Roman" pitchFamily="18" charset="0"/>
              </a:rPr>
              <a:t>эстетикалық қызметі сол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әлеуметтік қызметтің бірі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деп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санайды</a:t>
            </a:r>
            <a:endParaRPr lang="ru-RU" sz="1900" dirty="0">
              <a:latin typeface="Times New Roman" pitchFamily="18" charset="0"/>
              <a:cs typeface="Times New Roman" pitchFamily="18"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7"/>
            <a:ext cx="10972800" cy="1883616"/>
          </a:xfrm>
        </p:spPr>
        <p:txBody>
          <a:bodyPr>
            <a:normAutofit/>
          </a:bodyPr>
          <a:lstStyle/>
          <a:p>
            <a:pPr algn="ctr">
              <a:buNone/>
            </a:pPr>
            <a:r>
              <a:rPr lang="kk-KZ" sz="4400" b="1" dirty="0" smtClean="0">
                <a:latin typeface="Times New Roman" pitchFamily="18" charset="0"/>
                <a:cs typeface="Times New Roman" pitchFamily="18" charset="0"/>
              </a:rPr>
              <a:t>№13  тақырып: Әдеби бағыттар мен</a:t>
            </a:r>
          </a:p>
          <a:p>
            <a:pPr algn="ctr">
              <a:buNone/>
            </a:pPr>
            <a:r>
              <a:rPr lang="kk-KZ" sz="4400" b="1" dirty="0" smtClean="0">
                <a:latin typeface="Times New Roman" pitchFamily="18" charset="0"/>
                <a:cs typeface="Times New Roman" pitchFamily="18" charset="0"/>
              </a:rPr>
              <a:t>ағымдар. Көркемдік әдіс</a:t>
            </a:r>
            <a:endParaRPr lang="ru-RU" sz="4400" b="1" dirty="0">
              <a:latin typeface="Times New Roman" pitchFamily="18" charset="0"/>
              <a:cs typeface="Times New Roman" pitchFamily="18"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Әдеби бағыттардың теориясы</a:t>
            </a:r>
            <a:endParaRPr lang="ru-RU" sz="3200" dirty="0" smtClean="0"/>
          </a:p>
          <a:p>
            <a:pPr lvl="0"/>
            <a:r>
              <a:rPr lang="kk-KZ" sz="3200" dirty="0" smtClean="0"/>
              <a:t>«Әдеби ағым» ұғымының теориялық категория ретінде қалыптасуы мен зерттелуі</a:t>
            </a:r>
            <a:endParaRPr lang="ru-RU" sz="3200" dirty="0" smtClean="0"/>
          </a:p>
          <a:p>
            <a:r>
              <a:rPr lang="kk-KZ" sz="3200" dirty="0" smtClean="0"/>
              <a:t>Көркемдік әдіс, оның түрлері</a:t>
            </a:r>
            <a:endParaRPr lang="ru-RU" sz="3200" dirty="0">
              <a:latin typeface="Times New Roman" pitchFamily="18" charset="0"/>
              <a:cs typeface="Times New Roman"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2702" y="689728"/>
            <a:ext cx="9654504" cy="970260"/>
          </a:xfrm>
        </p:spPr>
        <p:txBody>
          <a:bodyPr>
            <a:normAutofit/>
          </a:bodyPr>
          <a:lstStyle/>
          <a:p>
            <a:pPr algn="ctr"/>
            <a:r>
              <a:rPr lang="ru-RU" sz="2800" dirty="0" err="1">
                <a:latin typeface="Times New Roman" panose="02020603050405020304" pitchFamily="18" charset="0"/>
                <a:cs typeface="Times New Roman" panose="02020603050405020304" pitchFamily="18" charset="0"/>
              </a:rPr>
              <a:t>Эстетикада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өнерді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үш</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топқа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бөледі</a:t>
            </a:r>
            <a:r>
              <a:rPr lang="ru-RU"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4" name="Блок-схема: перфолента 3"/>
          <p:cNvSpPr/>
          <p:nvPr/>
        </p:nvSpPr>
        <p:spPr>
          <a:xfrm>
            <a:off x="534955" y="1938435"/>
            <a:ext cx="4721290" cy="1716833"/>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кеңістіктік</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өнер</a:t>
            </a:r>
            <a:r>
              <a:rPr lang="ru-RU" sz="2400" dirty="0" smtClean="0">
                <a:latin typeface="Times New Roman" panose="02020603050405020304" pitchFamily="18" charset="0"/>
                <a:cs typeface="Times New Roman" panose="02020603050405020304" pitchFamily="18" charset="0"/>
              </a:rPr>
              <a:t> – </a:t>
            </a:r>
            <a:r>
              <a:rPr lang="ru-RU" sz="2400" dirty="0" err="1" smtClean="0">
                <a:latin typeface="Times New Roman" panose="02020603050405020304" pitchFamily="18" charset="0"/>
                <a:cs typeface="Times New Roman" panose="02020603050405020304" pitchFamily="18" charset="0"/>
              </a:rPr>
              <a:t>сәулет</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мүсін</a:t>
            </a:r>
            <a:r>
              <a:rPr lang="ru-RU" sz="2400" dirty="0" smtClean="0">
                <a:latin typeface="Times New Roman" panose="02020603050405020304" pitchFamily="18" charset="0"/>
                <a:cs typeface="Times New Roman" panose="02020603050405020304" pitchFamily="18" charset="0"/>
              </a:rPr>
              <a:t>,</a:t>
            </a:r>
          </a:p>
          <a:p>
            <a:pPr algn="ctr"/>
            <a:r>
              <a:rPr lang="ru-RU" sz="2400" dirty="0" err="1" smtClean="0">
                <a:latin typeface="Times New Roman" panose="02020603050405020304" pitchFamily="18" charset="0"/>
                <a:cs typeface="Times New Roman" panose="02020603050405020304" pitchFamily="18" charset="0"/>
              </a:rPr>
              <a:t>бейнелеу</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т.б</a:t>
            </a:r>
            <a:r>
              <a:rPr lang="ru-RU"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5" name="Блок-схема: перфолента 4"/>
          <p:cNvSpPr/>
          <p:nvPr/>
        </p:nvSpPr>
        <p:spPr>
          <a:xfrm>
            <a:off x="6969967" y="1894116"/>
            <a:ext cx="4488025" cy="1805473"/>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err="1" smtClean="0">
                <a:latin typeface="Times New Roman" panose="02020603050405020304" pitchFamily="18" charset="0"/>
                <a:cs typeface="Times New Roman" panose="02020603050405020304" pitchFamily="18" charset="0"/>
              </a:rPr>
              <a:t>уақыттық</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өнер</a:t>
            </a:r>
            <a:r>
              <a:rPr lang="ru-RU" sz="2400" dirty="0" smtClean="0">
                <a:latin typeface="Times New Roman" panose="02020603050405020304" pitchFamily="18" charset="0"/>
                <a:cs typeface="Times New Roman" panose="02020603050405020304" pitchFamily="18" charset="0"/>
              </a:rPr>
              <a:t> - </a:t>
            </a:r>
            <a:r>
              <a:rPr lang="ru-RU" sz="2400" dirty="0" err="1" smtClean="0">
                <a:latin typeface="Times New Roman" panose="02020603050405020304" pitchFamily="18" charset="0"/>
                <a:cs typeface="Times New Roman" panose="02020603050405020304" pitchFamily="18" charset="0"/>
              </a:rPr>
              <a:t>әдебиет</a:t>
            </a:r>
            <a:r>
              <a:rPr lang="ru-RU" sz="2400" dirty="0" smtClean="0">
                <a:latin typeface="Times New Roman" panose="02020603050405020304" pitchFamily="18" charset="0"/>
                <a:cs typeface="Times New Roman" panose="02020603050405020304" pitchFamily="18" charset="0"/>
              </a:rPr>
              <a:t>, музыка</a:t>
            </a:r>
            <a:endParaRPr lang="en-US" sz="2400" dirty="0">
              <a:latin typeface="Times New Roman" panose="02020603050405020304" pitchFamily="18" charset="0"/>
              <a:cs typeface="Times New Roman" panose="02020603050405020304" pitchFamily="18" charset="0"/>
            </a:endParaRPr>
          </a:p>
        </p:txBody>
      </p:sp>
      <p:sp>
        <p:nvSpPr>
          <p:cNvPr id="6" name="Блок-схема: перфолента 5"/>
          <p:cNvSpPr/>
          <p:nvPr/>
        </p:nvSpPr>
        <p:spPr>
          <a:xfrm>
            <a:off x="3575957" y="4310742"/>
            <a:ext cx="4264090" cy="1996751"/>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1600" dirty="0" err="1" smtClean="0">
                <a:latin typeface="Times New Roman" panose="02020603050405020304" pitchFamily="18" charset="0"/>
                <a:cs typeface="Times New Roman" panose="02020603050405020304" pitchFamily="18" charset="0"/>
              </a:rPr>
              <a:t>кеңістіктік</a:t>
            </a:r>
            <a:r>
              <a:rPr lang="ru-RU" sz="1600" dirty="0" smtClean="0">
                <a:latin typeface="Times New Roman" panose="02020603050405020304" pitchFamily="18" charset="0"/>
                <a:cs typeface="Times New Roman" panose="02020603050405020304" pitchFamily="18" charset="0"/>
              </a:rPr>
              <a:t> – </a:t>
            </a:r>
            <a:r>
              <a:rPr lang="ru-RU" sz="1600" dirty="0" err="1" smtClean="0">
                <a:latin typeface="Times New Roman" panose="02020603050405020304" pitchFamily="18" charset="0"/>
                <a:cs typeface="Times New Roman" panose="02020603050405020304" pitchFamily="18" charset="0"/>
              </a:rPr>
              <a:t>уақыттық</a:t>
            </a:r>
            <a:endParaRPr lang="ru-RU" sz="1600" dirty="0" smtClean="0">
              <a:latin typeface="Times New Roman" panose="02020603050405020304" pitchFamily="18" charset="0"/>
              <a:cs typeface="Times New Roman" panose="02020603050405020304" pitchFamily="18" charset="0"/>
            </a:endParaRPr>
          </a:p>
          <a:p>
            <a:pPr algn="ctr"/>
            <a:r>
              <a:rPr lang="ru-RU" sz="1600" dirty="0" err="1" smtClean="0">
                <a:latin typeface="Times New Roman" panose="02020603050405020304" pitchFamily="18" charset="0"/>
                <a:cs typeface="Times New Roman" panose="02020603050405020304" pitchFamily="18" charset="0"/>
              </a:rPr>
              <a:t>өнер</a:t>
            </a:r>
            <a:r>
              <a:rPr lang="ru-RU" sz="1600" dirty="0" smtClean="0">
                <a:latin typeface="Times New Roman" panose="02020603050405020304" pitchFamily="18" charset="0"/>
                <a:cs typeface="Times New Roman" panose="02020603050405020304" pitchFamily="18" charset="0"/>
              </a:rPr>
              <a:t> – театр </a:t>
            </a:r>
            <a:r>
              <a:rPr lang="ru-RU" sz="1600" dirty="0" err="1" smtClean="0">
                <a:latin typeface="Times New Roman" panose="02020603050405020304" pitchFamily="18" charset="0"/>
                <a:cs typeface="Times New Roman" panose="02020603050405020304" pitchFamily="18" charset="0"/>
              </a:rPr>
              <a:t>Кеңістіктік</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өнерді</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статикалық</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уақыттық</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өнерді</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динамикалық</a:t>
            </a:r>
            <a:r>
              <a:rPr lang="ru-RU" sz="1600" dirty="0" smtClean="0">
                <a:latin typeface="Times New Roman" panose="02020603050405020304" pitchFamily="18" charset="0"/>
                <a:cs typeface="Times New Roman" panose="02020603050405020304" pitchFamily="18" charset="0"/>
              </a:rPr>
              <a:t>,</a:t>
            </a:r>
          </a:p>
          <a:p>
            <a:pPr algn="ctr"/>
            <a:r>
              <a:rPr lang="ru-RU" sz="1600" dirty="0" err="1" smtClean="0">
                <a:latin typeface="Times New Roman" panose="02020603050405020304" pitchFamily="18" charset="0"/>
                <a:cs typeface="Times New Roman" panose="02020603050405020304" pitchFamily="18" charset="0"/>
              </a:rPr>
              <a:t>кеңістіктік</a:t>
            </a:r>
            <a:r>
              <a:rPr lang="ru-RU" sz="1600" dirty="0" smtClean="0">
                <a:latin typeface="Times New Roman" panose="02020603050405020304" pitchFamily="18" charset="0"/>
                <a:cs typeface="Times New Roman" panose="02020603050405020304" pitchFamily="18" charset="0"/>
              </a:rPr>
              <a:t> – </a:t>
            </a:r>
            <a:r>
              <a:rPr lang="ru-RU" sz="1600" dirty="0" err="1" smtClean="0">
                <a:latin typeface="Times New Roman" panose="02020603050405020304" pitchFamily="18" charset="0"/>
                <a:cs typeface="Times New Roman" panose="02020603050405020304" pitchFamily="18" charset="0"/>
              </a:rPr>
              <a:t>уақыттық</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өнерді</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синтетикалық</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деп</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атауға</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болады</a:t>
            </a:r>
            <a:r>
              <a:rPr lang="ru-RU" sz="1600" dirty="0" smtClean="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8443958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725214"/>
            <a:ext cx="10972800" cy="5599386"/>
          </a:xfrm>
        </p:spPr>
        <p:txBody>
          <a:bodyPr>
            <a:normAutofit fontScale="77500" lnSpcReduction="20000"/>
          </a:bodyPr>
          <a:lstStyle/>
          <a:p>
            <a:pPr algn="just"/>
            <a:r>
              <a:rPr lang="kk-KZ" sz="2800" dirty="0" smtClean="0">
                <a:latin typeface="Times New Roman" pitchFamily="18" charset="0"/>
                <a:cs typeface="Times New Roman" pitchFamily="18" charset="0"/>
              </a:rPr>
              <a:t>Әдеби бағыт көбінесе көркемдік әдіс, стиль орнында қолданылады.Еуропалық әдебиет тарихындағы болған белгілі бағыттар: ренессанстық реализмбағыты, барокко, классицизм, ағартушылық реализм, сентиментализм, романтизм, сыншыл реализмы, модернизм, соцреализм постмодернизм.Натурализм, символизм, маньеризм, рококо, импрессионизм, экспрессионизм,экзистенциализм әдеби ағымдар болып саналады. Аталған бағыттардың ұлттық әдебиеттерде орын алуы мойындалған тұжырым. Әр бағыттың өзіне тән стилі болады. Әр түрлі ұлттық әдебиеттерде Әдеби бағыттардың бірдей алмасуы олардың нақты жүйе ретімен қалыптасқанын дәлелдейді. Әдебиеттің ұлттық арнасы шешуші рөл атқаратыны сөзсіз. Бағыт деген түсінік алғаш рет Белинский, Чернышевский, Добролюбов еңбектерінде қалыптасты.</a:t>
            </a:r>
            <a:endParaRPr lang="ru-RU" sz="2800" dirty="0" smtClean="0">
              <a:latin typeface="Times New Roman" pitchFamily="18" charset="0"/>
              <a:cs typeface="Times New Roman" pitchFamily="18" charset="0"/>
            </a:endParaRPr>
          </a:p>
          <a:p>
            <a:pPr algn="just"/>
            <a:r>
              <a:rPr lang="kk-KZ" sz="2800" dirty="0" smtClean="0">
                <a:latin typeface="Times New Roman" pitchFamily="18" charset="0"/>
                <a:cs typeface="Times New Roman" pitchFamily="18" charset="0"/>
              </a:rPr>
              <a:t>Әдеби бағытпен қатар әдеби ағым түсінігі синоним ретінде қолданылып келеді. 20 ғасырбасындағы әдебиеттануда стиль ұғымы кең қолданыла басталды,кейінірек дәуір стилі деген ұғым орнықты. Кеңес кезіндегі бағыт пен ағым түсініктері қатар қолданылды.</a:t>
            </a:r>
            <a:endParaRPr lang="ru-RU" sz="2800" dirty="0" smtClean="0">
              <a:latin typeface="Times New Roman" pitchFamily="18" charset="0"/>
              <a:cs typeface="Times New Roman" pitchFamily="18" charset="0"/>
            </a:endParaRPr>
          </a:p>
          <a:p>
            <a:pPr algn="just"/>
            <a:r>
              <a:rPr lang="kk-KZ" sz="2800" dirty="0" smtClean="0">
                <a:latin typeface="Times New Roman" pitchFamily="18" charset="0"/>
                <a:cs typeface="Times New Roman" pitchFamily="18" charset="0"/>
              </a:rPr>
              <a:t>Ең кең тараған көзқарас бойынша, бағыт — бір шығармашылық әдіс біріктіріп түрған кең көлемдегі әдеби- шығармашылық құрылым. Модернизм кеңес әдебиеттануында ауызға алынбай келді, тек теріс бағыт ретінде аталды. Әр бағыттың өзіне тән мазмұнды негіздері бар. Сонымен қатар ол бірден үзілмейтін дәстүр. Мысалы, романтизм бірден үзілмей жалғасып жатты. Қазақ жазба әдебиетінде реализм Абайдан бастап қалыптасты.</a:t>
            </a:r>
            <a:endParaRPr lang="ru-RU" sz="2800" dirty="0" smtClean="0">
              <a:latin typeface="Times New Roman" pitchFamily="18" charset="0"/>
              <a:cs typeface="Times New Roman" pitchFamily="18" charset="0"/>
            </a:endParaRPr>
          </a:p>
          <a:p>
            <a:endParaRPr lang="ru-RU"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67103"/>
            <a:ext cx="10972800" cy="5457497"/>
          </a:xfrm>
        </p:spPr>
        <p:txBody>
          <a:bodyPr>
            <a:normAutofit fontScale="70000" lnSpcReduction="20000"/>
          </a:bodyPr>
          <a:lstStyle/>
          <a:p>
            <a:endParaRPr lang="ru-RU" dirty="0" smtClean="0"/>
          </a:p>
          <a:p>
            <a:pPr algn="just"/>
            <a:r>
              <a:rPr lang="kk-KZ" dirty="0" smtClean="0"/>
              <a:t>Әдеби теориялық зерттеу еңбектерде, оқулықтарда әдеби ағым, әдеби бағыт ұғымдарының аражігі көбіне айқындалмайды. Көбіне әдеби ағым мен бағытты ажыратпайды, оларды біртұтас ұғым ретінде таниды. Синонимдік мәнде қарастырады. Мысалға академик З.Қабдолов өзінің Сөз өнері зерттеуінде бұл мәселеге мынадай анықтама береді: Байқап қарасақ, стиль - бір жазушыға тән творчестволық ерекшелік болса; ағым - бірнеше жазушыға тән творчестволық бірлік; стиль - әр жазушының дара қасиеті болса, ағым - әр алуан жазушының ортақ сипаты, стиль - жалқыға тән ұғым болса, ағым - жалпыға тән таным; стиль - бір жазушының әдеби беті болса, ағым - бір топ жазушының әдеби бағыты. Анықтамадан байқап отырғанымыздай, автор ағым мен бағытты бір нәрсе деп қарастырады. Мұндай тұжырымды орыс теоретиктері Л.И.Тимофеев пен Л.В.Щепиловадан да байқаймыз.</a:t>
            </a:r>
            <a:r>
              <a:rPr lang="ru-RU" dirty="0" smtClean="0"/>
              <a:t> </a:t>
            </a:r>
            <a:r>
              <a:rPr lang="kk-KZ" dirty="0" smtClean="0"/>
              <a:t>Әдеби бағытты әдеби ағыммен тұтастыра отырып, Л.И.Тимофеев төмендегідей анықтама береді:</a:t>
            </a:r>
            <a:endParaRPr lang="ru-RU" dirty="0" smtClean="0"/>
          </a:p>
          <a:p>
            <a:pPr algn="just"/>
            <a:r>
              <a:rPr lang="kk-KZ" b="1" dirty="0" smtClean="0"/>
              <a:t>Әдеби ағым </a:t>
            </a:r>
            <a:r>
              <a:rPr lang="kk-KZ" dirty="0" smtClean="0"/>
              <a:t>- белгілі бір тарихи кезеңдегі бір-біріне идеологиясы және өмірлік тәжірибесі, көркемдік әдісі жағынан жуық бір топ жазушылардың идеялық-көркемдік ерекшеліктері тұрғысынан бірлесуі.</a:t>
            </a:r>
            <a:endParaRPr lang="ru-RU" dirty="0" smtClean="0"/>
          </a:p>
          <a:p>
            <a:endParaRPr lang="ru-RU"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7"/>
            <a:ext cx="10972800" cy="1883616"/>
          </a:xfrm>
        </p:spPr>
        <p:txBody>
          <a:bodyPr>
            <a:normAutofit/>
          </a:bodyPr>
          <a:lstStyle/>
          <a:p>
            <a:pPr algn="ctr">
              <a:buNone/>
            </a:pPr>
            <a:r>
              <a:rPr lang="kk-KZ" sz="4400" b="1" dirty="0" smtClean="0">
                <a:latin typeface="Times New Roman" pitchFamily="18" charset="0"/>
                <a:cs typeface="Times New Roman" pitchFamily="18" charset="0"/>
              </a:rPr>
              <a:t>№14  тақырып: Модернизм және постмодернизм теориясы</a:t>
            </a:r>
            <a:endParaRPr lang="ru-RU" sz="4400" b="1" dirty="0">
              <a:latin typeface="Times New Roman" pitchFamily="18" charset="0"/>
              <a:cs typeface="Times New Roman"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Модернизмнің қалыптасуы туралы концепциялар</a:t>
            </a:r>
            <a:endParaRPr lang="ru-RU" sz="3200" dirty="0" smtClean="0"/>
          </a:p>
          <a:p>
            <a:pPr lvl="0"/>
            <a:r>
              <a:rPr lang="kk-KZ" sz="3200" dirty="0" smtClean="0"/>
              <a:t>Қазақ әдебиетінде модернистік ағымдардың қалыптасуы</a:t>
            </a:r>
            <a:endParaRPr lang="ru-RU" sz="3200" dirty="0" smtClean="0"/>
          </a:p>
          <a:p>
            <a:r>
              <a:rPr lang="kk-KZ" sz="3200" dirty="0" smtClean="0"/>
              <a:t>Постмодернизмнің теориялық аспектілері</a:t>
            </a:r>
            <a:endParaRPr lang="ru-RU" sz="3200" dirty="0">
              <a:latin typeface="Times New Roman" pitchFamily="18" charset="0"/>
              <a:cs typeface="Times New Roman" pitchFamily="18"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30166"/>
            <a:ext cx="10972800" cy="5394434"/>
          </a:xfrm>
        </p:spPr>
        <p:txBody>
          <a:bodyPr>
            <a:normAutofit fontScale="77500" lnSpcReduction="20000"/>
          </a:bodyPr>
          <a:lstStyle/>
          <a:p>
            <a:pPr algn="just"/>
            <a:r>
              <a:rPr lang="ru-RU" dirty="0" smtClean="0">
                <a:latin typeface="Times New Roman" pitchFamily="18" charset="0"/>
                <a:cs typeface="Times New Roman" pitchFamily="18" charset="0"/>
              </a:rPr>
              <a:t>Модернизм – 20 </a:t>
            </a:r>
            <a:r>
              <a:rPr lang="ru-RU" dirty="0" err="1" smtClean="0">
                <a:latin typeface="Times New Roman" pitchFamily="18" charset="0"/>
                <a:cs typeface="Times New Roman" pitchFamily="18" charset="0"/>
              </a:rPr>
              <a:t>ғасырда пайда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болған өнер түрі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тек </a:t>
            </a:r>
            <a:r>
              <a:rPr lang="ru-RU" dirty="0" err="1" smtClean="0">
                <a:latin typeface="Times New Roman" pitchFamily="18" charset="0"/>
                <a:cs typeface="Times New Roman" pitchFamily="18" charset="0"/>
              </a:rPr>
              <a:t>әдебиет емес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сондай-ақ</a:t>
            </a:r>
            <a:r>
              <a:rPr lang="ru-RU" dirty="0" smtClean="0">
                <a:latin typeface="Times New Roman" pitchFamily="18" charset="0"/>
                <a:cs typeface="Times New Roman" pitchFamily="18" charset="0"/>
              </a:rPr>
              <a:t>: кино, театр, музыка, скульптура, живопись, дизайн, </a:t>
            </a:r>
            <a:r>
              <a:rPr lang="ru-RU" dirty="0" err="1" smtClean="0">
                <a:latin typeface="Times New Roman" pitchFamily="18" charset="0"/>
                <a:cs typeface="Times New Roman" pitchFamily="18" charset="0"/>
              </a:rPr>
              <a:t>сәулет өнеріне тиесілі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модернизмді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әдебиетке қатысты тұрғыдан қарастырамыз</a:t>
            </a:r>
            <a:r>
              <a:rPr lang="ru-RU" dirty="0" smtClean="0">
                <a:latin typeface="Times New Roman" pitchFamily="18" charset="0"/>
                <a:cs typeface="Times New Roman" pitchFamily="18" charset="0"/>
              </a:rPr>
              <a:t>). Модернизм – 20 </a:t>
            </a:r>
            <a:r>
              <a:rPr lang="ru-RU" dirty="0" err="1" smtClean="0">
                <a:latin typeface="Times New Roman" pitchFamily="18" charset="0"/>
                <a:cs typeface="Times New Roman" pitchFamily="18" charset="0"/>
              </a:rPr>
              <a:t>ғасырда қатты білініп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қатты сәнге айналған өнер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Бірақ, бұл жұрттың бәрі соны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құптаған, </a:t>
            </a:r>
            <a:r>
              <a:rPr lang="ru-RU" dirty="0" smtClean="0">
                <a:latin typeface="Times New Roman" pitchFamily="18" charset="0"/>
                <a:cs typeface="Times New Roman" pitchFamily="18" charset="0"/>
              </a:rPr>
              <a:t>яки, </a:t>
            </a:r>
            <a:r>
              <a:rPr lang="ru-RU" dirty="0" err="1" smtClean="0">
                <a:latin typeface="Times New Roman" pitchFamily="18" charset="0"/>
                <a:cs typeface="Times New Roman" pitchFamily="18" charset="0"/>
              </a:rPr>
              <a:t>ең дұрыс, озық өнер </a:t>
            </a:r>
            <a:r>
              <a:rPr lang="ru-RU" dirty="0" smtClean="0">
                <a:latin typeface="Times New Roman" pitchFamily="18" charset="0"/>
                <a:cs typeface="Times New Roman" pitchFamily="18" charset="0"/>
              </a:rPr>
              <a:t>осы </a:t>
            </a:r>
            <a:r>
              <a:rPr lang="ru-RU" dirty="0" err="1" smtClean="0">
                <a:latin typeface="Times New Roman" pitchFamily="18" charset="0"/>
                <a:cs typeface="Times New Roman" pitchFamily="18" charset="0"/>
              </a:rPr>
              <a:t>екен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дегенді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білдірмейді</a:t>
            </a:r>
            <a:r>
              <a:rPr lang="ru-RU" dirty="0" smtClean="0">
                <a:latin typeface="Times New Roman" pitchFamily="18" charset="0"/>
                <a:cs typeface="Times New Roman" pitchFamily="18" charset="0"/>
              </a:rPr>
              <a:t>. Осы </a:t>
            </a:r>
            <a:r>
              <a:rPr lang="ru-RU" dirty="0" err="1" smtClean="0">
                <a:latin typeface="Times New Roman" pitchFamily="18" charset="0"/>
                <a:cs typeface="Times New Roman" pitchFamily="18" charset="0"/>
              </a:rPr>
              <a:t>жағын дұрыстап ажыратып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алған дұрыс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 азын-аулақ тарихқа көз жүгіртейік.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Модернизмнің  шыққан бұлақ көзі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Еуропа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Яғни, соның қазанында қайнаған ас-ауқат.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Еуропалық өнім мәдениеті.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Еуропа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 қайдан шыққан?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аспаннан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түскен жоқ.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Еуропа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мәдениетінің </a:t>
            </a:r>
            <a:r>
              <a:rPr lang="ru-RU" dirty="0" smtClean="0">
                <a:latin typeface="Times New Roman" pitchFamily="18" charset="0"/>
                <a:cs typeface="Times New Roman" pitchFamily="18" charset="0"/>
              </a:rPr>
              <a:t>басы - грек (</a:t>
            </a:r>
            <a:r>
              <a:rPr lang="ru-RU" dirty="0" err="1" smtClean="0">
                <a:latin typeface="Times New Roman" pitchFamily="18" charset="0"/>
                <a:cs typeface="Times New Roman" pitchFamily="18" charset="0"/>
              </a:rPr>
              <a:t>юнан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һәм рим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рұм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Грек-рим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мәдениетінің кейбір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ерекшеліктері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мынадай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болған: Бірінші</a:t>
            </a:r>
            <a:r>
              <a:rPr lang="ru-RU" dirty="0" smtClean="0">
                <a:latin typeface="Times New Roman" pitchFamily="18" charset="0"/>
                <a:cs typeface="Times New Roman" pitchFamily="18" charset="0"/>
              </a:rPr>
              <a:t>, материализм </a:t>
            </a:r>
            <a:r>
              <a:rPr lang="ru-RU" dirty="0" err="1" smtClean="0">
                <a:latin typeface="Times New Roman" pitchFamily="18" charset="0"/>
                <a:cs typeface="Times New Roman" pitchFamily="18" charset="0"/>
              </a:rPr>
              <a:t>танымын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ұстану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екінші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комфортқа қатты құмарлық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үшінші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денеге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табыну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денені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рухани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өмірден жоғары қою</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Сұлу дене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гректер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 ең биік</a:t>
            </a:r>
            <a:r>
              <a:rPr lang="ru-RU" dirty="0" smtClean="0">
                <a:latin typeface="Times New Roman" pitchFamily="18" charset="0"/>
                <a:cs typeface="Times New Roman" pitchFamily="18" charset="0"/>
              </a:rPr>
              <a:t> идеал </a:t>
            </a:r>
            <a:r>
              <a:rPr lang="ru-RU" dirty="0" err="1" smtClean="0">
                <a:latin typeface="Times New Roman" pitchFamily="18" charset="0"/>
                <a:cs typeface="Times New Roman" pitchFamily="18" charset="0"/>
              </a:rPr>
              <a:t>болған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төртінші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аста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төк дастархан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той-томалақ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сауық-сайранға құмарлық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мейрамшылдық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олардың кеңес кезіндегідей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жыл</a:t>
            </a:r>
            <a:r>
              <a:rPr lang="ru-RU" dirty="0" smtClean="0">
                <a:latin typeface="Times New Roman" pitchFamily="18" charset="0"/>
                <a:cs typeface="Times New Roman" pitchFamily="18" charset="0"/>
              </a:rPr>
              <a:t> он </a:t>
            </a:r>
            <a:r>
              <a:rPr lang="ru-RU" dirty="0" err="1" smtClean="0">
                <a:latin typeface="Times New Roman" pitchFamily="18" charset="0"/>
                <a:cs typeface="Times New Roman" pitchFamily="18" charset="0"/>
              </a:rPr>
              <a:t>екі</a:t>
            </a:r>
            <a:r>
              <a:rPr lang="ru-RU" dirty="0" smtClean="0">
                <a:latin typeface="Times New Roman" pitchFamily="18" charset="0"/>
                <a:cs typeface="Times New Roman" pitchFamily="18" charset="0"/>
              </a:rPr>
              <a:t> ай </a:t>
            </a:r>
            <a:r>
              <a:rPr lang="ru-RU" dirty="0" err="1" smtClean="0">
                <a:latin typeface="Times New Roman" pitchFamily="18" charset="0"/>
                <a:cs typeface="Times New Roman" pitchFamily="18" charset="0"/>
              </a:rPr>
              <a:t>календары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мейрамға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даталы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күндерге </a:t>
            </a:r>
            <a:r>
              <a:rPr lang="ru-RU" dirty="0" smtClean="0">
                <a:latin typeface="Times New Roman" pitchFamily="18" charset="0"/>
                <a:cs typeface="Times New Roman" pitchFamily="18" charset="0"/>
              </a:rPr>
              <a:t> толы </a:t>
            </a:r>
            <a:r>
              <a:rPr lang="ru-RU" dirty="0" err="1" smtClean="0">
                <a:latin typeface="Times New Roman" pitchFamily="18" charset="0"/>
                <a:cs typeface="Times New Roman" pitchFamily="18" charset="0"/>
              </a:rPr>
              <a:t>болған</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008993"/>
            <a:ext cx="10972800" cy="5315607"/>
          </a:xfrm>
        </p:spPr>
        <p:txBody>
          <a:bodyPr>
            <a:normAutofit fontScale="85000" lnSpcReduction="10000"/>
          </a:bodyPr>
          <a:lstStyle/>
          <a:p>
            <a:pPr algn="just"/>
            <a:r>
              <a:rPr lang="ru-RU" b="1" dirty="0" smtClean="0">
                <a:latin typeface="Times New Roman" pitchFamily="18" charset="0"/>
                <a:cs typeface="Times New Roman" pitchFamily="18" charset="0"/>
              </a:rPr>
              <a:t>Постмодерн </a:t>
            </a:r>
            <a:r>
              <a:rPr lang="ru-RU" b="1" dirty="0" err="1" smtClean="0">
                <a:latin typeface="Times New Roman" pitchFamily="18" charset="0"/>
                <a:cs typeface="Times New Roman" pitchFamily="18" charset="0"/>
              </a:rPr>
              <a:t>дегеніміз</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ғылыми-техникалық және ақпараттық төңкерістердің қазіргі кезеңінің әсерінен саяси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қатынастарда және процестерде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жүріп жатқан өзгерістер дәуірі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Яғни, тұрақсыз, ауытқуы көп кезең.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қалыптасып, қоғамда белең </a:t>
            </a:r>
            <a:r>
              <a:rPr lang="ru-RU" dirty="0" smtClean="0">
                <a:latin typeface="Times New Roman" pitchFamily="18" charset="0"/>
                <a:cs typeface="Times New Roman" pitchFamily="18" charset="0"/>
              </a:rPr>
              <a:t>ала </a:t>
            </a:r>
            <a:r>
              <a:rPr lang="ru-RU" dirty="0" err="1" smtClean="0">
                <a:latin typeface="Times New Roman" pitchFamily="18" charset="0"/>
                <a:cs typeface="Times New Roman" pitchFamily="18" charset="0"/>
              </a:rPr>
              <a:t>бастауын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ғалымдар </a:t>
            </a:r>
            <a:r>
              <a:rPr lang="ru-RU" dirty="0" smtClean="0">
                <a:latin typeface="Times New Roman" pitchFamily="18" charset="0"/>
                <a:cs typeface="Times New Roman" pitchFamily="18" charset="0"/>
              </a:rPr>
              <a:t>1968 </a:t>
            </a:r>
            <a:r>
              <a:rPr lang="ru-RU" dirty="0" err="1" smtClean="0">
                <a:latin typeface="Times New Roman" pitchFamily="18" charset="0"/>
                <a:cs typeface="Times New Roman" pitchFamily="18" charset="0"/>
              </a:rPr>
              <a:t>жылдармен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байланыстырады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Оған себеп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тұстағы Францияда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болған студенттердің демократиялық қозғалыстары.</a:t>
            </a:r>
            <a:r>
              <a:rPr lang="ru-RU" dirty="0" smtClean="0">
                <a:latin typeface="Times New Roman" pitchFamily="18" charset="0"/>
                <a:cs typeface="Times New Roman" pitchFamily="18" charset="0"/>
              </a:rPr>
              <a:t> Сана </a:t>
            </a:r>
            <a:r>
              <a:rPr lang="ru-RU" dirty="0" err="1" smtClean="0">
                <a:latin typeface="Times New Roman" pitchFamily="18" charset="0"/>
                <a:cs typeface="Times New Roman" pitchFamily="18" charset="0"/>
              </a:rPr>
              <a:t>еркіндігі</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жалпы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ғылыми тұрғыда оның зерттелуін</a:t>
            </a:r>
            <a:r>
              <a:rPr lang="ru-RU" dirty="0" smtClean="0">
                <a:latin typeface="Times New Roman" pitchFamily="18" charset="0"/>
                <a:cs typeface="Times New Roman" pitchFamily="18" charset="0"/>
              </a:rPr>
              <a:t> 1980 </a:t>
            </a:r>
            <a:r>
              <a:rPr lang="ru-RU" dirty="0" err="1" smtClean="0">
                <a:latin typeface="Times New Roman" pitchFamily="18" charset="0"/>
                <a:cs typeface="Times New Roman" pitchFamily="18" charset="0"/>
              </a:rPr>
              <a:t>жылдардан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бастайды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дәуірді философтар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ұзақ зерттеуге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Зерттеудің түбі айналып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келіп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ғылым жасады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 постмодернизм </a:t>
            </a:r>
            <a:r>
              <a:rPr lang="ru-RU" dirty="0" err="1" smtClean="0">
                <a:latin typeface="Times New Roman" pitchFamily="18" charset="0"/>
                <a:cs typeface="Times New Roman" pitchFamily="18" charset="0"/>
              </a:rPr>
              <a:t>болып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аталды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Постмодернизмнің теориясы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қазіргі күнгі ең беделді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философтардың бірі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сонымен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қатар мәдениеттанушы, әдебиеттанушы, </a:t>
            </a:r>
            <a:r>
              <a:rPr lang="ru-RU" dirty="0" smtClean="0">
                <a:latin typeface="Times New Roman" pitchFamily="18" charset="0"/>
                <a:cs typeface="Times New Roman" pitchFamily="18" charset="0"/>
              </a:rPr>
              <a:t>семиотик, лингвист) Жак </a:t>
            </a:r>
            <a:r>
              <a:rPr lang="ru-RU" dirty="0" err="1" smtClean="0">
                <a:latin typeface="Times New Roman" pitchFamily="18" charset="0"/>
                <a:cs typeface="Times New Roman" pitchFamily="18" charset="0"/>
              </a:rPr>
              <a:t>Дерриданың концепциялары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туған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Дерриданың пікірінше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«әлем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мәтін», «мәтін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шынайылықтың жалғыз ғана мүмкін моделі</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7"/>
            <a:ext cx="10972800" cy="1883616"/>
          </a:xfrm>
        </p:spPr>
        <p:txBody>
          <a:bodyPr>
            <a:normAutofit/>
          </a:bodyPr>
          <a:lstStyle/>
          <a:p>
            <a:pPr algn="ctr">
              <a:buNone/>
            </a:pPr>
            <a:r>
              <a:rPr lang="kk-KZ" sz="4400" b="1" dirty="0" smtClean="0">
                <a:latin typeface="Times New Roman" pitchFamily="18" charset="0"/>
                <a:cs typeface="Times New Roman" pitchFamily="18" charset="0"/>
              </a:rPr>
              <a:t>№15 тақырып: Қазіргі әдебиет теориясының ғылыми парадигмалары</a:t>
            </a:r>
            <a:endParaRPr lang="ru-RU" sz="4400" b="1" dirty="0">
              <a:latin typeface="Times New Roman" pitchFamily="18" charset="0"/>
              <a:cs typeface="Times New Roman" pitchFamily="18"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Қазіргі әдебиет теориясының әдіснамалық мәселелері</a:t>
            </a:r>
            <a:endParaRPr lang="ru-RU" sz="3200" dirty="0" smtClean="0"/>
          </a:p>
          <a:p>
            <a:r>
              <a:rPr lang="kk-KZ" sz="3200" dirty="0" smtClean="0"/>
              <a:t>Қазіргі әдебиет теориясы: жаңа тәжірибелер мен ізденістер</a:t>
            </a:r>
            <a:endParaRPr lang="ru-RU" sz="3200" dirty="0">
              <a:latin typeface="Times New Roman" pitchFamily="18" charset="0"/>
              <a:cs typeface="Times New Roman"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625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4933147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5800" y="1209822"/>
            <a:ext cx="10820400" cy="4756937"/>
          </a:xfrm>
        </p:spPr>
        <p:txBody>
          <a:bodyPr>
            <a:noAutofit/>
          </a:bodyPr>
          <a:lstStyle/>
          <a:p>
            <a:pPr algn="just"/>
            <a:r>
              <a:rPr lang="ru-RU" sz="2800" dirty="0" err="1" smtClean="0">
                <a:latin typeface="Times New Roman" panose="02020603050405020304" pitchFamily="18" charset="0"/>
                <a:cs typeface="Times New Roman" panose="02020603050405020304" pitchFamily="18" charset="0"/>
              </a:rPr>
              <a:t>Бұларды</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қабылдау</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органының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ерекшелігі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арқылы</a:t>
            </a:r>
            <a:r>
              <a:rPr lang="ru-RU" sz="2800" dirty="0">
                <a:latin typeface="Times New Roman" panose="02020603050405020304" pitchFamily="18" charset="0"/>
                <a:cs typeface="Times New Roman" panose="02020603050405020304" pitchFamily="18" charset="0"/>
              </a:rPr>
              <a:t> да </a:t>
            </a:r>
            <a:r>
              <a:rPr lang="ru-RU" sz="2800" dirty="0" err="1">
                <a:latin typeface="Times New Roman" panose="02020603050405020304" pitchFamily="18" charset="0"/>
                <a:cs typeface="Times New Roman" panose="02020603050405020304" pitchFamily="18" charset="0"/>
              </a:rPr>
              <a:t>көрсетуге</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болады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кеңістік</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өнер</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көзбен</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көріледі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уақыттық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құлақпен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естіледі</a:t>
            </a:r>
            <a:r>
              <a:rPr lang="ru-RU" sz="2800" dirty="0">
                <a:latin typeface="Times New Roman" panose="02020603050405020304" pitchFamily="18" charset="0"/>
                <a:cs typeface="Times New Roman" panose="02020603050405020304" pitchFamily="18" charset="0"/>
              </a:rPr>
              <a:t>, ал </a:t>
            </a:r>
            <a:r>
              <a:rPr lang="ru-RU" sz="2800" dirty="0" err="1">
                <a:latin typeface="Times New Roman" panose="02020603050405020304" pitchFamily="18" charset="0"/>
                <a:cs typeface="Times New Roman" panose="02020603050405020304" pitchFamily="18" charset="0"/>
              </a:rPr>
              <a:t>кеңістіктік</a:t>
            </a:r>
            <a:r>
              <a:rPr lang="ru-RU"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пен </a:t>
            </a:r>
            <a:r>
              <a:rPr lang="ru-RU" sz="2800" dirty="0" err="1" smtClean="0">
                <a:latin typeface="Times New Roman" panose="02020603050405020304" pitchFamily="18" charset="0"/>
                <a:cs typeface="Times New Roman" panose="02020603050405020304" pitchFamily="18" charset="0"/>
              </a:rPr>
              <a:t>уақыттық</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көзбен</a:t>
            </a:r>
            <a:r>
              <a:rPr lang="ru-RU" sz="2800" dirty="0">
                <a:latin typeface="Times New Roman" panose="02020603050405020304" pitchFamily="18" charset="0"/>
                <a:cs typeface="Times New Roman" panose="02020603050405020304" pitchFamily="18" charset="0"/>
              </a:rPr>
              <a:t> де, </a:t>
            </a:r>
            <a:r>
              <a:rPr lang="ru-RU" sz="2800" dirty="0" err="1">
                <a:latin typeface="Times New Roman" panose="02020603050405020304" pitchFamily="18" charset="0"/>
                <a:cs typeface="Times New Roman" panose="02020603050405020304" pitchFamily="18" charset="0"/>
              </a:rPr>
              <a:t>құлақпен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бір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уақытта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қабылдана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береді</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Өнер</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адамның</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іс</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әрекетімен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тығыз</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байланысты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бұл</a:t>
            </a:r>
            <a:r>
              <a:rPr lang="ru-RU" sz="2800" dirty="0">
                <a:latin typeface="Times New Roman" panose="02020603050405020304" pitchFamily="18" charset="0"/>
                <a:cs typeface="Times New Roman" panose="02020603050405020304" pitchFamily="18" charset="0"/>
              </a:rPr>
              <a:t> да оны </a:t>
            </a:r>
            <a:r>
              <a:rPr lang="ru-RU" sz="2800" dirty="0" err="1">
                <a:latin typeface="Times New Roman" panose="02020603050405020304" pitchFamily="18" charset="0"/>
                <a:cs typeface="Times New Roman" panose="02020603050405020304" pitchFamily="18" charset="0"/>
              </a:rPr>
              <a:t>жіктеуге</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негіз</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болады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Сәулет</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өнері</a:t>
            </a:r>
            <a:r>
              <a:rPr lang="ru-RU" sz="2800" dirty="0">
                <a:latin typeface="Times New Roman" panose="02020603050405020304" pitchFamily="18" charset="0"/>
                <a:cs typeface="Times New Roman" panose="02020603050405020304" pitchFamily="18" charset="0"/>
              </a:rPr>
              <a:t> мен </a:t>
            </a:r>
            <a:r>
              <a:rPr lang="ru-RU" sz="2800" dirty="0" err="1">
                <a:latin typeface="Times New Roman" panose="02020603050405020304" pitchFamily="18" charset="0"/>
                <a:cs typeface="Times New Roman" panose="02020603050405020304" pitchFamily="18" charset="0"/>
              </a:rPr>
              <a:t>декоративті</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қолданбалы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еңбек</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іс</a:t>
            </a:r>
            <a:r>
              <a:rPr lang="ru-RU"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әрекетімен</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тығыз</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байланысты</a:t>
            </a:r>
            <a:r>
              <a:rPr lang="ru-RU" sz="2800" dirty="0">
                <a:latin typeface="Times New Roman" panose="02020603050405020304" pitchFamily="18" charset="0"/>
                <a:cs typeface="Times New Roman" panose="02020603050405020304" pitchFamily="18" charset="0"/>
              </a:rPr>
              <a:t>, театр, </a:t>
            </a:r>
            <a:r>
              <a:rPr lang="ru-RU" sz="2800" dirty="0" err="1">
                <a:latin typeface="Times New Roman" panose="02020603050405020304" pitchFamily="18" charset="0"/>
                <a:cs typeface="Times New Roman" panose="02020603050405020304" pitchFamily="18" charset="0"/>
              </a:rPr>
              <a:t>өнері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ойын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іс</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әрекетімен</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байланысты</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Көркем</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іс</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әрекетінің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табиғатынан</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туындайтын</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мынадай</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жіктеу</a:t>
            </a:r>
            <a:r>
              <a:rPr lang="ru-RU" sz="2800" dirty="0" smtClean="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бар. </a:t>
            </a:r>
            <a:r>
              <a:rPr lang="ru-RU" sz="2800" dirty="0" err="1">
                <a:latin typeface="Times New Roman" panose="02020603050405020304" pitchFamily="18" charset="0"/>
                <a:cs typeface="Times New Roman" panose="02020603050405020304" pitchFamily="18" charset="0"/>
              </a:rPr>
              <a:t>Қолданбалы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сәулет</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декоративті</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қолданбалы</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өнер</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Бейнелеу</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өнері</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мүсіндеу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бейнелеу</a:t>
            </a:r>
            <a:r>
              <a:rPr lang="ru-RU" sz="2800" dirty="0">
                <a:latin typeface="Times New Roman" panose="02020603050405020304" pitchFamily="18" charset="0"/>
                <a:cs typeface="Times New Roman" panose="02020603050405020304" pitchFamily="18" charset="0"/>
              </a:rPr>
              <a:t>, графика, </a:t>
            </a:r>
            <a:r>
              <a:rPr lang="ru-RU" sz="2800" dirty="0" err="1">
                <a:latin typeface="Times New Roman" panose="02020603050405020304" pitchFamily="18" charset="0"/>
                <a:cs typeface="Times New Roman" panose="02020603050405020304" pitchFamily="18" charset="0"/>
              </a:rPr>
              <a:t>көркем</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сурет</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уақыттық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24710685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4" name="image3.jpeg"/>
          <p:cNvPicPr/>
          <p:nvPr/>
        </p:nvPicPr>
        <p:blipFill>
          <a:blip r:embed="rId2" cstate="print"/>
          <a:stretch>
            <a:fillRect/>
          </a:stretch>
        </p:blipFill>
        <p:spPr>
          <a:xfrm>
            <a:off x="1" y="0"/>
            <a:ext cx="12192000" cy="685800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4.jpeg"/>
          <p:cNvPicPr/>
          <p:nvPr/>
        </p:nvPicPr>
        <p:blipFill>
          <a:blip r:embed="rId2" cstate="print"/>
          <a:stretch>
            <a:fillRect/>
          </a:stretch>
        </p:blipFill>
        <p:spPr>
          <a:xfrm>
            <a:off x="-1491915" y="-770021"/>
            <a:ext cx="15833558" cy="861461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053883"/>
            <a:ext cx="10972800" cy="1913206"/>
          </a:xfrm>
        </p:spPr>
        <p:txBody>
          <a:bodyPr>
            <a:normAutofit/>
          </a:bodyPr>
          <a:lstStyle/>
          <a:p>
            <a:pPr algn="ctr">
              <a:buNone/>
            </a:pPr>
            <a:r>
              <a:rPr lang="ru-RU" sz="5400" b="1" dirty="0" smtClean="0">
                <a:latin typeface="Times New Roman" pitchFamily="18" charset="0"/>
                <a:ea typeface="Cambria" panose="02040503050406030204" pitchFamily="18" charset="0"/>
                <a:cs typeface="Times New Roman" pitchFamily="18" charset="0"/>
              </a:rPr>
              <a:t>№2 </a:t>
            </a:r>
            <a:r>
              <a:rPr lang="ru-RU" sz="5400" b="1" dirty="0" err="1" smtClean="0">
                <a:latin typeface="Times New Roman" pitchFamily="18" charset="0"/>
                <a:ea typeface="Cambria" panose="02040503050406030204" pitchFamily="18" charset="0"/>
                <a:cs typeface="Times New Roman" pitchFamily="18" charset="0"/>
              </a:rPr>
              <a:t>тақырып</a:t>
            </a:r>
            <a:r>
              <a:rPr lang="ru-RU" sz="5400" b="1" dirty="0" smtClean="0">
                <a:latin typeface="Times New Roman" pitchFamily="18" charset="0"/>
                <a:ea typeface="Cambria" panose="02040503050406030204" pitchFamily="18" charset="0"/>
                <a:cs typeface="Times New Roman" pitchFamily="18" charset="0"/>
              </a:rPr>
              <a:t>: </a:t>
            </a:r>
            <a:r>
              <a:rPr lang="ru-RU" sz="5400" b="1" dirty="0" err="1" smtClean="0">
                <a:latin typeface="Times New Roman" pitchFamily="18" charset="0"/>
                <a:ea typeface="Cambria" panose="02040503050406030204" pitchFamily="18" charset="0"/>
                <a:cs typeface="Times New Roman" pitchFamily="18" charset="0"/>
              </a:rPr>
              <a:t>Әдебиет теориясы</a:t>
            </a:r>
            <a:r>
              <a:rPr lang="ru-RU" sz="5400" b="1" dirty="0" smtClean="0">
                <a:latin typeface="Times New Roman" pitchFamily="18" charset="0"/>
                <a:ea typeface="Cambria" panose="02040503050406030204" pitchFamily="18" charset="0"/>
                <a:cs typeface="Times New Roman" pitchFamily="18" charset="0"/>
              </a:rPr>
              <a:t> </a:t>
            </a:r>
            <a:r>
              <a:rPr lang="ru-RU" sz="5400" b="1" dirty="0" err="1" smtClean="0">
                <a:latin typeface="Times New Roman" pitchFamily="18" charset="0"/>
                <a:ea typeface="Cambria" panose="02040503050406030204" pitchFamily="18" charset="0"/>
                <a:cs typeface="Times New Roman" pitchFamily="18" charset="0"/>
              </a:rPr>
              <a:t>ғылыми пән</a:t>
            </a:r>
            <a:endParaRPr lang="ru-RU" sz="5400" b="1" dirty="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268</TotalTime>
  <Words>6868</Words>
  <Application>Microsoft Office PowerPoint</Application>
  <PresentationFormat>Произвольный</PresentationFormat>
  <Paragraphs>342</Paragraphs>
  <Slides>81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81</vt:i4>
      </vt:variant>
    </vt:vector>
  </HeadingPairs>
  <TitlesOfParts>
    <vt:vector size="82" baseType="lpstr">
      <vt:lpstr>Трек</vt:lpstr>
      <vt:lpstr>Академик Е.А. Бөкетов атындағы Қарағанды университеті Филология факультеті Қазақ әдебиеті кафедрасы</vt:lpstr>
      <vt:lpstr>“Теориялық әдебиеттану” пәні бойынша мультимедиялық презентациялар (дәріс) тақырыптарының жоспары:</vt:lpstr>
      <vt:lpstr>№1 тақырып: Әдебиет - өнердің  бір түрі. Әдеби шығармашылықтың қоғамдық мәні, әлеуметтік сипаты</vt:lpstr>
      <vt:lpstr>Жоспар:</vt:lpstr>
      <vt:lpstr>Пайдаланылған әдебиеттер:</vt:lpstr>
      <vt:lpstr>Слайд 6</vt:lpstr>
      <vt:lpstr>Эстетикада өнерді үш топқа бөледі:</vt:lpstr>
      <vt:lpstr>Слайд 8</vt:lpstr>
      <vt:lpstr>Слайд 9</vt:lpstr>
      <vt:lpstr>Жоспар:</vt:lpstr>
      <vt:lpstr>Пайдаланылған әдебиеттер тізімі:</vt:lpstr>
      <vt:lpstr>Слайд 12</vt:lpstr>
      <vt:lpstr>Слайд 13</vt:lpstr>
      <vt:lpstr>Слайд 14</vt:lpstr>
      <vt:lpstr>Слайд 15</vt:lpstr>
      <vt:lpstr>Жоспар:</vt:lpstr>
      <vt:lpstr>Пайдаланылған әдебиеттер:</vt:lpstr>
      <vt:lpstr>Слайд 18</vt:lpstr>
      <vt:lpstr>Слайд 19</vt:lpstr>
      <vt:lpstr>Слайд 20</vt:lpstr>
      <vt:lpstr>Жоспар:</vt:lpstr>
      <vt:lpstr>Пайдаланылған әдебиеттер:</vt:lpstr>
      <vt:lpstr>Слайд 23</vt:lpstr>
      <vt:lpstr>Слайд 24</vt:lpstr>
      <vt:lpstr>Слайд 25</vt:lpstr>
      <vt:lpstr>Слайд 26</vt:lpstr>
      <vt:lpstr>Жоспар:</vt:lpstr>
      <vt:lpstr>Пайдаланылған әдебиеттер:</vt:lpstr>
      <vt:lpstr>Слайд 29</vt:lpstr>
      <vt:lpstr>Слайд 30</vt:lpstr>
      <vt:lpstr>Слайд 31</vt:lpstr>
      <vt:lpstr>Слайд 32</vt:lpstr>
      <vt:lpstr>Жоспар:</vt:lpstr>
      <vt:lpstr>Пайдаланылған әдебиеттер:</vt:lpstr>
      <vt:lpstr>Слайд 35</vt:lpstr>
      <vt:lpstr>Слайд 36</vt:lpstr>
      <vt:lpstr>Слайд 37</vt:lpstr>
      <vt:lpstr>Жоспар:</vt:lpstr>
      <vt:lpstr>Пайдаланылған әдебиеттер:</vt:lpstr>
      <vt:lpstr>Слайд 40</vt:lpstr>
      <vt:lpstr>Слайд 41</vt:lpstr>
      <vt:lpstr>Слайд 42</vt:lpstr>
      <vt:lpstr>Жоспар:</vt:lpstr>
      <vt:lpstr>Пайдаланылған әдебиеттер:</vt:lpstr>
      <vt:lpstr>Слайд 45</vt:lpstr>
      <vt:lpstr>Слайд 46</vt:lpstr>
      <vt:lpstr>Слайд 47</vt:lpstr>
      <vt:lpstr>Жоспар:</vt:lpstr>
      <vt:lpstr>Пайдаланылған әдебиеттер:</vt:lpstr>
      <vt:lpstr>Слайд 50</vt:lpstr>
      <vt:lpstr>Слайд 51</vt:lpstr>
      <vt:lpstr>Слайд 52</vt:lpstr>
      <vt:lpstr>Жоспар:</vt:lpstr>
      <vt:lpstr>Пайдаланылған әдебиеттер:</vt:lpstr>
      <vt:lpstr>Слайд 55</vt:lpstr>
      <vt:lpstr>Слайд 56</vt:lpstr>
      <vt:lpstr>Слайд 57</vt:lpstr>
      <vt:lpstr>Жоспар:</vt:lpstr>
      <vt:lpstr>Пайдаланылған әдебиеттер:</vt:lpstr>
      <vt:lpstr>Слайд 60</vt:lpstr>
      <vt:lpstr>Слайд 61</vt:lpstr>
      <vt:lpstr>Слайд 62</vt:lpstr>
      <vt:lpstr>Жоспар:</vt:lpstr>
      <vt:lpstr>Пайдаланылған әдебиеттер:</vt:lpstr>
      <vt:lpstr>Слайд 65</vt:lpstr>
      <vt:lpstr>Слайд 66</vt:lpstr>
      <vt:lpstr>Слайд 67</vt:lpstr>
      <vt:lpstr>Жоспар:</vt:lpstr>
      <vt:lpstr>Пайдаланылған әдебиеттер:</vt:lpstr>
      <vt:lpstr>Слайд 70</vt:lpstr>
      <vt:lpstr>Слайд 71</vt:lpstr>
      <vt:lpstr>Слайд 72</vt:lpstr>
      <vt:lpstr>Жоспар:</vt:lpstr>
      <vt:lpstr>Пайдаланылған әдебиеттер:</vt:lpstr>
      <vt:lpstr>Слайд 75</vt:lpstr>
      <vt:lpstr>Слайд 76</vt:lpstr>
      <vt:lpstr>Слайд 77</vt:lpstr>
      <vt:lpstr>Жоспар:</vt:lpstr>
      <vt:lpstr>Пайдаланылған әдебиеттер:</vt:lpstr>
      <vt:lpstr>Слайд 80</vt:lpstr>
      <vt:lpstr>Слайд 81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Әдебиет-өнердің бір түрі. </dc:title>
  <dc:creator>User</dc:creator>
  <cp:lastModifiedBy>Пользователь</cp:lastModifiedBy>
  <cp:revision>41</cp:revision>
  <dcterms:created xsi:type="dcterms:W3CDTF">2023-10-17T16:16:59Z</dcterms:created>
  <dcterms:modified xsi:type="dcterms:W3CDTF">2024-05-31T09:56:14Z</dcterms:modified>
</cp:coreProperties>
</file>